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Lst>
  <p:notesMasterIdLst>
    <p:notesMasterId r:id="rId50"/>
  </p:notesMasterIdLst>
  <p:handoutMasterIdLst>
    <p:handoutMasterId r:id="rId51"/>
  </p:handoutMasterIdLst>
  <p:sldIdLst>
    <p:sldId id="471" r:id="rId3"/>
    <p:sldId id="635" r:id="rId4"/>
    <p:sldId id="530" r:id="rId5"/>
    <p:sldId id="632" r:id="rId6"/>
    <p:sldId id="671" r:id="rId7"/>
    <p:sldId id="633" r:id="rId8"/>
    <p:sldId id="634" r:id="rId9"/>
    <p:sldId id="694" r:id="rId10"/>
    <p:sldId id="672" r:id="rId11"/>
    <p:sldId id="687" r:id="rId12"/>
    <p:sldId id="638" r:id="rId13"/>
    <p:sldId id="639" r:id="rId14"/>
    <p:sldId id="640" r:id="rId15"/>
    <p:sldId id="673" r:id="rId16"/>
    <p:sldId id="642" r:id="rId17"/>
    <p:sldId id="641" r:id="rId18"/>
    <p:sldId id="644" r:id="rId19"/>
    <p:sldId id="674" r:id="rId20"/>
    <p:sldId id="693" r:id="rId21"/>
    <p:sldId id="692" r:id="rId22"/>
    <p:sldId id="675" r:id="rId23"/>
    <p:sldId id="676" r:id="rId24"/>
    <p:sldId id="650" r:id="rId25"/>
    <p:sldId id="695" r:id="rId26"/>
    <p:sldId id="652" r:id="rId27"/>
    <p:sldId id="669" r:id="rId28"/>
    <p:sldId id="653" r:id="rId29"/>
    <p:sldId id="654" r:id="rId30"/>
    <p:sldId id="678" r:id="rId31"/>
    <p:sldId id="656" r:id="rId32"/>
    <p:sldId id="657" r:id="rId33"/>
    <p:sldId id="679" r:id="rId34"/>
    <p:sldId id="680" r:id="rId35"/>
    <p:sldId id="681" r:id="rId36"/>
    <p:sldId id="682" r:id="rId37"/>
    <p:sldId id="662" r:id="rId38"/>
    <p:sldId id="688" r:id="rId39"/>
    <p:sldId id="689" r:id="rId40"/>
    <p:sldId id="690" r:id="rId41"/>
    <p:sldId id="664" r:id="rId42"/>
    <p:sldId id="637" r:id="rId43"/>
    <p:sldId id="683" r:id="rId44"/>
    <p:sldId id="684" r:id="rId45"/>
    <p:sldId id="685" r:id="rId46"/>
    <p:sldId id="686" r:id="rId47"/>
    <p:sldId id="691" r:id="rId48"/>
    <p:sldId id="507" r:id="rId49"/>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1E"/>
    <a:srgbClr val="009644"/>
    <a:srgbClr val="008000"/>
    <a:srgbClr val="FFFF66"/>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226" autoAdjust="0"/>
  </p:normalViewPr>
  <p:slideViewPr>
    <p:cSldViewPr>
      <p:cViewPr varScale="1">
        <p:scale>
          <a:sx n="85" d="100"/>
          <a:sy n="85" d="100"/>
        </p:scale>
        <p:origin x="546" y="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2020/10/09</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10/9/2020</a:t>
            </a:fld>
            <a:endParaRPr lang="en-US"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29</a:t>
            </a:fld>
            <a:endParaRPr lang="en-US" altLang="en-US" dirty="0"/>
          </a:p>
        </p:txBody>
      </p:sp>
    </p:spTree>
    <p:extLst>
      <p:ext uri="{BB962C8B-B14F-4D97-AF65-F5344CB8AC3E}">
        <p14:creationId xmlns:p14="http://schemas.microsoft.com/office/powerpoint/2010/main" val="1972614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43</a:t>
            </a:fld>
            <a:endParaRPr lang="en-US" altLang="en-US" dirty="0"/>
          </a:p>
        </p:txBody>
      </p:sp>
    </p:spTree>
    <p:extLst>
      <p:ext uri="{BB962C8B-B14F-4D97-AF65-F5344CB8AC3E}">
        <p14:creationId xmlns:p14="http://schemas.microsoft.com/office/powerpoint/2010/main" val="825616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44</a:t>
            </a:fld>
            <a:endParaRPr lang="en-US" altLang="en-US" dirty="0"/>
          </a:p>
        </p:txBody>
      </p:sp>
    </p:spTree>
    <p:extLst>
      <p:ext uri="{BB962C8B-B14F-4D97-AF65-F5344CB8AC3E}">
        <p14:creationId xmlns:p14="http://schemas.microsoft.com/office/powerpoint/2010/main" val="994319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45</a:t>
            </a:fld>
            <a:endParaRPr lang="en-US" altLang="en-US" dirty="0"/>
          </a:p>
        </p:txBody>
      </p:sp>
    </p:spTree>
    <p:extLst>
      <p:ext uri="{BB962C8B-B14F-4D97-AF65-F5344CB8AC3E}">
        <p14:creationId xmlns:p14="http://schemas.microsoft.com/office/powerpoint/2010/main" val="3258511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47</a:t>
            </a:fld>
            <a:endParaRPr lang="en-ZA" altLang="en-US"/>
          </a:p>
        </p:txBody>
      </p:sp>
    </p:spTree>
    <p:extLst>
      <p:ext uri="{BB962C8B-B14F-4D97-AF65-F5344CB8AC3E}">
        <p14:creationId xmlns:p14="http://schemas.microsoft.com/office/powerpoint/2010/main" val="1361239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32</a:t>
            </a:fld>
            <a:endParaRPr lang="en-US" altLang="en-US" dirty="0"/>
          </a:p>
        </p:txBody>
      </p:sp>
    </p:spTree>
    <p:extLst>
      <p:ext uri="{BB962C8B-B14F-4D97-AF65-F5344CB8AC3E}">
        <p14:creationId xmlns:p14="http://schemas.microsoft.com/office/powerpoint/2010/main" val="2928780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33</a:t>
            </a:fld>
            <a:endParaRPr lang="en-US" altLang="en-US" dirty="0"/>
          </a:p>
        </p:txBody>
      </p:sp>
    </p:spTree>
    <p:extLst>
      <p:ext uri="{BB962C8B-B14F-4D97-AF65-F5344CB8AC3E}">
        <p14:creationId xmlns:p14="http://schemas.microsoft.com/office/powerpoint/2010/main" val="380454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34</a:t>
            </a:fld>
            <a:endParaRPr lang="en-US" altLang="en-US" dirty="0"/>
          </a:p>
        </p:txBody>
      </p:sp>
    </p:spTree>
    <p:extLst>
      <p:ext uri="{BB962C8B-B14F-4D97-AF65-F5344CB8AC3E}">
        <p14:creationId xmlns:p14="http://schemas.microsoft.com/office/powerpoint/2010/main" val="1036550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35</a:t>
            </a:fld>
            <a:endParaRPr lang="en-US" altLang="en-US" dirty="0"/>
          </a:p>
        </p:txBody>
      </p:sp>
    </p:spTree>
    <p:extLst>
      <p:ext uri="{BB962C8B-B14F-4D97-AF65-F5344CB8AC3E}">
        <p14:creationId xmlns:p14="http://schemas.microsoft.com/office/powerpoint/2010/main" val="2636809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37</a:t>
            </a:fld>
            <a:endParaRPr lang="en-US" altLang="en-US" dirty="0"/>
          </a:p>
        </p:txBody>
      </p:sp>
    </p:spTree>
    <p:extLst>
      <p:ext uri="{BB962C8B-B14F-4D97-AF65-F5344CB8AC3E}">
        <p14:creationId xmlns:p14="http://schemas.microsoft.com/office/powerpoint/2010/main" val="295244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38</a:t>
            </a:fld>
            <a:endParaRPr lang="en-US" altLang="en-US" dirty="0"/>
          </a:p>
        </p:txBody>
      </p:sp>
    </p:spTree>
    <p:extLst>
      <p:ext uri="{BB962C8B-B14F-4D97-AF65-F5344CB8AC3E}">
        <p14:creationId xmlns:p14="http://schemas.microsoft.com/office/powerpoint/2010/main" val="4208438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39</a:t>
            </a:fld>
            <a:endParaRPr lang="en-US" altLang="en-US" dirty="0"/>
          </a:p>
        </p:txBody>
      </p:sp>
    </p:spTree>
    <p:extLst>
      <p:ext uri="{BB962C8B-B14F-4D97-AF65-F5344CB8AC3E}">
        <p14:creationId xmlns:p14="http://schemas.microsoft.com/office/powerpoint/2010/main" val="2860191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42</a:t>
            </a:fld>
            <a:endParaRPr lang="en-US" altLang="en-US" dirty="0"/>
          </a:p>
        </p:txBody>
      </p:sp>
    </p:spTree>
    <p:extLst>
      <p:ext uri="{BB962C8B-B14F-4D97-AF65-F5344CB8AC3E}">
        <p14:creationId xmlns:p14="http://schemas.microsoft.com/office/powerpoint/2010/main" val="4283627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2020/10/09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2020/10/09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2020/10/09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7" y="6309321"/>
            <a:ext cx="72008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2020/10/09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2020/10/09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2020/10/09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2020/10/09</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2020/10/09</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2020/10/09</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2020/10/09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2020/10/09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2020/10/09</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2567608" y="1772817"/>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1919536" y="2828837"/>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631504" y="2397950"/>
            <a:ext cx="8928992" cy="584775"/>
          </a:xfrm>
          <a:prstGeom prst="rect">
            <a:avLst/>
          </a:prstGeom>
        </p:spPr>
        <p:txBody>
          <a:bodyPr wrap="square">
            <a:spAutoFit/>
          </a:bodyPr>
          <a:lstStyle/>
          <a:p>
            <a:pPr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1055440" y="2276872"/>
            <a:ext cx="9937104" cy="1077218"/>
          </a:xfrm>
          <a:prstGeom prst="rect">
            <a:avLst/>
          </a:prstGeom>
        </p:spPr>
        <p:txBody>
          <a:bodyPr wrap="square">
            <a:spAutoFit/>
          </a:bodyPr>
          <a:lstStyle/>
          <a:p>
            <a:pPr algn="ctr"/>
            <a:r>
              <a:rPr lang="en-ZA" sz="3200" b="1" dirty="0">
                <a:solidFill>
                  <a:schemeClr val="bg1"/>
                </a:solidFill>
              </a:rPr>
              <a:t>PRESENTATION TO THE STANDING COMMITTEE ON PUBLIC ACCOUNTS (SCOPA)</a:t>
            </a:r>
            <a:endParaRPr lang="en-ZA" sz="3200" b="1" dirty="0">
              <a:solidFill>
                <a:srgbClr val="FFD21E"/>
              </a:solidFill>
            </a:endParaRPr>
          </a:p>
        </p:txBody>
      </p:sp>
      <p:sp>
        <p:nvSpPr>
          <p:cNvPr id="10" name="Title 5"/>
          <p:cNvSpPr txBox="1">
            <a:spLocks/>
          </p:cNvSpPr>
          <p:nvPr/>
        </p:nvSpPr>
        <p:spPr bwMode="auto">
          <a:xfrm>
            <a:off x="1919536" y="4104368"/>
            <a:ext cx="8496944" cy="98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r>
              <a:rPr lang="en-US" altLang="en-US" smtClean="0">
                <a:solidFill>
                  <a:schemeClr val="bg1"/>
                </a:solidFill>
                <a:latin typeface="+mn-lt"/>
              </a:rPr>
              <a:t>09 OCTOBER </a:t>
            </a:r>
            <a:r>
              <a:rPr lang="en-US" altLang="en-US" dirty="0">
                <a:solidFill>
                  <a:schemeClr val="bg1"/>
                </a:solidFill>
                <a:latin typeface="+mn-lt"/>
              </a:rPr>
              <a:t>2020 </a:t>
            </a:r>
          </a:p>
          <a:p>
            <a:pPr algn="ctr" eaLnBrk="1" hangingPunct="1"/>
            <a:r>
              <a:rPr lang="en-US" altLang="en-US" dirty="0">
                <a:solidFill>
                  <a:schemeClr val="bg1"/>
                </a:solidFill>
                <a:latin typeface="+mn-lt"/>
              </a:rPr>
              <a:t>Mr SIPHO HLOMUKA, MPL</a:t>
            </a:r>
          </a:p>
          <a:p>
            <a:pPr algn="ctr" eaLnBrk="1" hangingPunct="1"/>
            <a:r>
              <a:rPr lang="en-US" altLang="en-US" i="1" dirty="0">
                <a:solidFill>
                  <a:schemeClr val="bg1"/>
                </a:solidFill>
                <a:latin typeface="+mn-lt"/>
                <a:cs typeface="Arial" panose="020B0604020202020204" pitchFamily="34" charset="0"/>
              </a:rPr>
              <a:t>MEC FOR COOPERATIVE GOVERNANCE AND TRAIDITONAL AFFAIRS</a:t>
            </a: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20336" y="620689"/>
            <a:ext cx="869208" cy="800457"/>
          </a:xfrm>
          <a:prstGeom prst="rect">
            <a:avLst/>
          </a:prstGeom>
        </p:spPr>
      </p:pic>
      <p:sp>
        <p:nvSpPr>
          <p:cNvPr id="15" name="TextBox 14"/>
          <p:cNvSpPr txBox="1"/>
          <p:nvPr/>
        </p:nvSpPr>
        <p:spPr>
          <a:xfrm>
            <a:off x="3863752" y="6176338"/>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8" name="Picture 7" descr="Cogta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5560" y="561390"/>
            <a:ext cx="2808312" cy="707371"/>
          </a:xfrm>
          <a:prstGeom prst="rect">
            <a:avLst/>
          </a:prstGeom>
        </p:spPr>
      </p:pic>
      <p:sp>
        <p:nvSpPr>
          <p:cNvPr id="16" name="TextBox 15">
            <a:extLst>
              <a:ext uri="{FF2B5EF4-FFF2-40B4-BE49-F238E27FC236}">
                <a16:creationId xmlns:a16="http://schemas.microsoft.com/office/drawing/2014/main" id="{9762C789-3FAA-45F4-BC67-6F25E23EDE66}"/>
              </a:ext>
            </a:extLst>
          </p:cNvPr>
          <p:cNvSpPr txBox="1"/>
          <p:nvPr/>
        </p:nvSpPr>
        <p:spPr>
          <a:xfrm>
            <a:off x="2342859" y="5265198"/>
            <a:ext cx="7848871" cy="769441"/>
          </a:xfrm>
          <a:prstGeom prst="rect">
            <a:avLst/>
          </a:prstGeom>
          <a:noFill/>
        </p:spPr>
        <p:txBody>
          <a:bodyPr wrap="square">
            <a:spAutoFit/>
          </a:bodyPr>
          <a:lstStyle/>
          <a:p>
            <a:pPr algn="ctr" eaLnBrk="0" hangingPunct="0">
              <a:spcBef>
                <a:spcPct val="20000"/>
              </a:spcBef>
              <a:defRPr/>
            </a:pPr>
            <a:r>
              <a:rPr lang="en-ZA" sz="2000" dirty="0">
                <a:solidFill>
                  <a:srgbClr val="FFFF00"/>
                </a:solidFill>
                <a:latin typeface="Calibri"/>
              </a:rPr>
              <a:t>“STAY SAFE – PROTECT KWAZULU-NATAL”</a:t>
            </a:r>
          </a:p>
          <a:p>
            <a:pPr algn="ctr" eaLnBrk="0" hangingPunct="0">
              <a:spcBef>
                <a:spcPct val="20000"/>
              </a:spcBef>
              <a:defRPr/>
            </a:pPr>
            <a:r>
              <a:rPr lang="en-ZA" sz="2000" dirty="0">
                <a:solidFill>
                  <a:srgbClr val="FFFF00"/>
                </a:solidFill>
                <a:latin typeface="Calibri"/>
              </a:rPr>
              <a:t>“TOGETHER WE CAN BEAT THE VIRUS”</a:t>
            </a:r>
          </a:p>
        </p:txBody>
      </p:sp>
    </p:spTree>
    <p:extLst>
      <p:ext uri="{BB962C8B-B14F-4D97-AF65-F5344CB8AC3E}">
        <p14:creationId xmlns:p14="http://schemas.microsoft.com/office/powerpoint/2010/main" val="2188969008"/>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19" y="995906"/>
            <a:ext cx="11737305" cy="474570"/>
          </a:xfrm>
          <a:solidFill>
            <a:schemeClr val="accent4">
              <a:lumMod val="20000"/>
              <a:lumOff val="80000"/>
            </a:schemeClr>
          </a:solidFill>
        </p:spPr>
        <p:txBody>
          <a:bodyPr/>
          <a:lstStyle/>
          <a:p>
            <a:r>
              <a:rPr lang="en-ZA" sz="3200" b="1" dirty="0"/>
              <a:t>ALFRED DUMA LOCAL MUNICIPALITY…continued</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10</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10</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514259654"/>
              </p:ext>
            </p:extLst>
          </p:nvPr>
        </p:nvGraphicFramePr>
        <p:xfrm>
          <a:off x="227347" y="1629669"/>
          <a:ext cx="11737305" cy="3352800"/>
        </p:xfrm>
        <a:graphic>
          <a:graphicData uri="http://schemas.openxmlformats.org/drawingml/2006/table">
            <a:tbl>
              <a:tblPr firstRow="1" bandRow="1">
                <a:tableStyleId>{72833802-FEF1-4C79-8D5D-14CF1EAF98D9}</a:tableStyleId>
              </a:tblPr>
              <a:tblGrid>
                <a:gridCol w="5451387">
                  <a:extLst>
                    <a:ext uri="{9D8B030D-6E8A-4147-A177-3AD203B41FA5}">
                      <a16:colId xmlns:a16="http://schemas.microsoft.com/office/drawing/2014/main" val="3587450207"/>
                    </a:ext>
                  </a:extLst>
                </a:gridCol>
                <a:gridCol w="2736304">
                  <a:extLst>
                    <a:ext uri="{9D8B030D-6E8A-4147-A177-3AD203B41FA5}">
                      <a16:colId xmlns:a16="http://schemas.microsoft.com/office/drawing/2014/main" val="2862826722"/>
                    </a:ext>
                  </a:extLst>
                </a:gridCol>
                <a:gridCol w="3549614">
                  <a:extLst>
                    <a:ext uri="{9D8B030D-6E8A-4147-A177-3AD203B41FA5}">
                      <a16:colId xmlns:a16="http://schemas.microsoft.com/office/drawing/2014/main" val="980196217"/>
                    </a:ext>
                  </a:extLst>
                </a:gridCol>
              </a:tblGrid>
              <a:tr h="572751">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a:t>
                      </a:r>
                      <a:r>
                        <a:rPr lang="en-US" sz="1400" dirty="0"/>
                        <a:t>EG.</a:t>
                      </a:r>
                      <a:r>
                        <a:rPr lang="en-US" sz="1400" baseline="0" dirty="0"/>
                        <a:t> OFFICIALS, COUNCILLORS, SERVICE PROVIDERS, ETC.)</a:t>
                      </a:r>
                      <a:endParaRPr lang="en-ZA" sz="14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2294951">
                <a:tc>
                  <a:txBody>
                    <a:bodyPr/>
                    <a:lstStyle/>
                    <a:p>
                      <a:pPr algn="l"/>
                      <a:r>
                        <a:rPr lang="en-US" sz="1800" dirty="0"/>
                        <a:t>Investigation in terms of section 106(1)(b) into allegations of fraud, corruption and maladministration, investigation  commenced in July 2019 and the original scope of investigation was extended after Cabinet and MEC approval in June 2020. The investigation into the extend scope has been finalised and a draft report is being finalised for submission to MEC for consideration.</a:t>
                      </a:r>
                    </a:p>
                    <a:p>
                      <a:pPr algn="l"/>
                      <a:endParaRPr lang="en-US" sz="1800" dirty="0"/>
                    </a:p>
                    <a:p>
                      <a:pPr algn="l"/>
                      <a:r>
                        <a:rPr lang="en-US" sz="1800" b="1" dirty="0"/>
                        <a:t>Status: In progress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800" dirty="0"/>
                        <a:t>Not applicable as the investigation is still in progress</a:t>
                      </a:r>
                      <a:endParaRPr lang="en-ZA"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800" dirty="0"/>
                        <a:t>Not applicable as the investigation is still in progress</a:t>
                      </a:r>
                      <a:endParaRPr lang="en-ZA"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3722515753"/>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199164" y="836713"/>
            <a:ext cx="11737304" cy="580925"/>
          </a:xfrm>
          <a:solidFill>
            <a:schemeClr val="accent4">
              <a:lumMod val="20000"/>
              <a:lumOff val="80000"/>
            </a:schemeClr>
          </a:solidFill>
        </p:spPr>
        <p:txBody>
          <a:bodyPr/>
          <a:lstStyle/>
          <a:p>
            <a:r>
              <a:rPr lang="en-US" sz="3200" b="1" dirty="0"/>
              <a:t>A</a:t>
            </a:r>
            <a:r>
              <a:rPr lang="en-ZA" sz="3200" b="1" dirty="0"/>
              <a:t>MAJUBA DISTRICT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11</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11</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623322048"/>
              </p:ext>
            </p:extLst>
          </p:nvPr>
        </p:nvGraphicFramePr>
        <p:xfrm>
          <a:off x="227347" y="1601932"/>
          <a:ext cx="11737305" cy="4846320"/>
        </p:xfrm>
        <a:graphic>
          <a:graphicData uri="http://schemas.openxmlformats.org/drawingml/2006/table">
            <a:tbl>
              <a:tblPr firstRow="1" bandRow="1">
                <a:tableStyleId>{72833802-FEF1-4C79-8D5D-14CF1EAF98D9}</a:tableStyleId>
              </a:tblPr>
              <a:tblGrid>
                <a:gridCol w="4428493">
                  <a:extLst>
                    <a:ext uri="{9D8B030D-6E8A-4147-A177-3AD203B41FA5}">
                      <a16:colId xmlns:a16="http://schemas.microsoft.com/office/drawing/2014/main" val="3587450207"/>
                    </a:ext>
                  </a:extLst>
                </a:gridCol>
                <a:gridCol w="3396377">
                  <a:extLst>
                    <a:ext uri="{9D8B030D-6E8A-4147-A177-3AD203B41FA5}">
                      <a16:colId xmlns:a16="http://schemas.microsoft.com/office/drawing/2014/main" val="2862826722"/>
                    </a:ext>
                  </a:extLst>
                </a:gridCol>
                <a:gridCol w="3912435">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US" dirty="0"/>
                        <a:t>SCM Irregularities (2011/2012</a:t>
                      </a:r>
                      <a:r>
                        <a:rPr lang="en-US" baseline="0" dirty="0"/>
                        <a:t>)</a:t>
                      </a:r>
                    </a:p>
                    <a:p>
                      <a:r>
                        <a:rPr lang="en-US" baseline="0" dirty="0"/>
                        <a:t>Investigation conducted by service provider named by IFS.</a:t>
                      </a:r>
                      <a:endParaRPr lang="en-US" dirty="0"/>
                    </a:p>
                    <a:p>
                      <a:endParaRPr lang="en-US" b="1" dirty="0"/>
                    </a:p>
                    <a:p>
                      <a:r>
                        <a:rPr lang="en-US" b="1" dirty="0"/>
                        <a:t>Status: Concluded </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Five (5) suspects</a:t>
                      </a:r>
                      <a:r>
                        <a:rPr lang="en-ZA" baseline="0" dirty="0"/>
                        <a:t> were arrested.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dirty="0"/>
                        <a:t>The report was submitted to the Hawks and the NPA for further investigation.</a:t>
                      </a:r>
                    </a:p>
                    <a:p>
                      <a:pPr marL="285750" indent="-285750">
                        <a:buFont typeface="Arial" panose="020B0604020202020204" pitchFamily="34" charset="0"/>
                        <a:buChar char="•"/>
                      </a:pPr>
                      <a:r>
                        <a:rPr lang="en-ZA" dirty="0"/>
                        <a:t>Five suspects</a:t>
                      </a:r>
                      <a:r>
                        <a:rPr lang="en-ZA" baseline="0" dirty="0"/>
                        <a:t> were arrested and appeared in court.</a:t>
                      </a:r>
                    </a:p>
                    <a:p>
                      <a:pPr marL="285750" indent="-285750">
                        <a:buFont typeface="Arial" panose="020B0604020202020204" pitchFamily="34" charset="0"/>
                        <a:buChar char="•"/>
                      </a:pPr>
                      <a:r>
                        <a:rPr lang="en-ZA" baseline="0" dirty="0"/>
                        <a:t>The court continues to postpone the case.</a:t>
                      </a:r>
                    </a:p>
                    <a:p>
                      <a:pPr marL="285750" indent="-285750">
                        <a:buFont typeface="Arial" panose="020B0604020202020204" pitchFamily="34" charset="0"/>
                        <a:buChar char="•"/>
                      </a:pPr>
                      <a:r>
                        <a:rPr lang="en-ZA" baseline="0" dirty="0"/>
                        <a:t>The municipality attends the court on the invitations of the Hawks, but it is not playing any significant role as the matter is handled by the NPA and Hawks.</a:t>
                      </a:r>
                    </a:p>
                    <a:p>
                      <a:pPr marL="285750" indent="-285750">
                        <a:buFont typeface="Arial" panose="020B0604020202020204" pitchFamily="34" charset="0"/>
                        <a:buChar char="•"/>
                      </a:pPr>
                      <a:r>
                        <a:rPr lang="en-ZA" baseline="0" dirty="0"/>
                        <a:t>The municipality does not and have not received the Forensic report.</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bl>
          </a:graphicData>
        </a:graphic>
      </p:graphicFrame>
    </p:spTree>
    <p:extLst>
      <p:ext uri="{BB962C8B-B14F-4D97-AF65-F5344CB8AC3E}">
        <p14:creationId xmlns:p14="http://schemas.microsoft.com/office/powerpoint/2010/main" val="1959632650"/>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227348" y="959902"/>
            <a:ext cx="11737304" cy="580925"/>
          </a:xfrm>
          <a:solidFill>
            <a:schemeClr val="accent4">
              <a:lumMod val="20000"/>
              <a:lumOff val="80000"/>
            </a:schemeClr>
          </a:solidFill>
        </p:spPr>
        <p:txBody>
          <a:bodyPr/>
          <a:lstStyle/>
          <a:p>
            <a:r>
              <a:rPr lang="en-US" sz="3200" b="1" dirty="0"/>
              <a:t>EDUMBE</a:t>
            </a:r>
            <a:r>
              <a:rPr lang="en-ZA" sz="3200" b="1" dirty="0"/>
              <a:t> LOCAL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12</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12</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515179469"/>
              </p:ext>
            </p:extLst>
          </p:nvPr>
        </p:nvGraphicFramePr>
        <p:xfrm>
          <a:off x="227348" y="1711492"/>
          <a:ext cx="11737308" cy="4411980"/>
        </p:xfrm>
        <a:graphic>
          <a:graphicData uri="http://schemas.openxmlformats.org/drawingml/2006/table">
            <a:tbl>
              <a:tblPr firstRow="1" bandRow="1">
                <a:tableStyleId>{72833802-FEF1-4C79-8D5D-14CF1EAF98D9}</a:tableStyleId>
              </a:tblPr>
              <a:tblGrid>
                <a:gridCol w="4428494">
                  <a:extLst>
                    <a:ext uri="{9D8B030D-6E8A-4147-A177-3AD203B41FA5}">
                      <a16:colId xmlns:a16="http://schemas.microsoft.com/office/drawing/2014/main" val="3587450207"/>
                    </a:ext>
                  </a:extLst>
                </a:gridCol>
                <a:gridCol w="3396378">
                  <a:extLst>
                    <a:ext uri="{9D8B030D-6E8A-4147-A177-3AD203B41FA5}">
                      <a16:colId xmlns:a16="http://schemas.microsoft.com/office/drawing/2014/main" val="2862826722"/>
                    </a:ext>
                  </a:extLst>
                </a:gridCol>
                <a:gridCol w="3912436">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1760220">
                <a:tc>
                  <a:txBody>
                    <a:bodyPr/>
                    <a:lstStyle/>
                    <a:p>
                      <a:r>
                        <a:rPr lang="en-ZA" dirty="0"/>
                        <a:t>Hacking and changing of service provider's banking details (2018-2019)</a:t>
                      </a:r>
                    </a:p>
                    <a:p>
                      <a:endParaRPr lang="en-ZA" b="1" dirty="0"/>
                    </a:p>
                    <a:p>
                      <a:r>
                        <a:rPr lang="en-US" b="1" dirty="0"/>
                        <a:t>Status: In Progress </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Service</a:t>
                      </a:r>
                      <a:r>
                        <a:rPr lang="en-ZA" baseline="0" dirty="0"/>
                        <a:t> Provider</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The matter is still under investigation by the SAPS.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594360">
                <a:tc>
                  <a:txBody>
                    <a:bodyPr/>
                    <a:lstStyle/>
                    <a:p>
                      <a:pPr algn="just"/>
                      <a:r>
                        <a:rPr lang="en-US" b="0" dirty="0"/>
                        <a:t>Investigation in terms of section 106(1)(b) of the Systems Act conducted into allegations of irregularities with prepaid smart meter contract, grass cutting contract and leasing of vehicles. The draft report has been submitted to the MEC for consideration.</a:t>
                      </a:r>
                      <a:endParaRPr lang="en-ZA" b="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Not applicable as the investigation is still in progress</a:t>
                      </a:r>
                    </a:p>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Not applicable as the investigation is still in progress</a:t>
                      </a:r>
                    </a:p>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524099"/>
                  </a:ext>
                </a:extLst>
              </a:tr>
            </a:tbl>
          </a:graphicData>
        </a:graphic>
      </p:graphicFrame>
    </p:spTree>
    <p:extLst>
      <p:ext uri="{BB962C8B-B14F-4D97-AF65-F5344CB8AC3E}">
        <p14:creationId xmlns:p14="http://schemas.microsoft.com/office/powerpoint/2010/main" val="2286139592"/>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191344" y="1006277"/>
            <a:ext cx="11737304" cy="580925"/>
          </a:xfrm>
          <a:solidFill>
            <a:schemeClr val="accent4">
              <a:lumMod val="20000"/>
              <a:lumOff val="80000"/>
            </a:schemeClr>
          </a:solidFill>
        </p:spPr>
        <p:txBody>
          <a:bodyPr/>
          <a:lstStyle/>
          <a:p>
            <a:r>
              <a:rPr lang="en-US" sz="3200" b="1" dirty="0"/>
              <a:t>EMADLANGENI </a:t>
            </a:r>
            <a:r>
              <a:rPr lang="en-ZA" sz="3200" b="1" dirty="0"/>
              <a:t>LOCAL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13</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13</a:t>
            </a:fld>
            <a:endParaRPr lang="en-US" altLang="en-US" dirty="0">
              <a:solidFill>
                <a:schemeClr val="tx1"/>
              </a:solidFill>
              <a:latin typeface="Arial"/>
              <a:cs typeface="Arial"/>
            </a:endParaRPr>
          </a:p>
        </p:txBody>
      </p:sp>
      <p:graphicFrame>
        <p:nvGraphicFramePr>
          <p:cNvPr id="12" name="Table 5">
            <a:extLst>
              <a:ext uri="{FF2B5EF4-FFF2-40B4-BE49-F238E27FC236}">
                <a16:creationId xmlns:a16="http://schemas.microsoft.com/office/drawing/2014/main" id="{15991DCB-48D6-48E3-93CA-042CA7378564}"/>
              </a:ext>
            </a:extLst>
          </p:cNvPr>
          <p:cNvGraphicFramePr>
            <a:graphicFrameLocks noGrp="1"/>
          </p:cNvGraphicFramePr>
          <p:nvPr>
            <p:ph idx="1"/>
            <p:extLst>
              <p:ext uri="{D42A27DB-BD31-4B8C-83A1-F6EECF244321}">
                <p14:modId xmlns:p14="http://schemas.microsoft.com/office/powerpoint/2010/main" val="2302177429"/>
              </p:ext>
            </p:extLst>
          </p:nvPr>
        </p:nvGraphicFramePr>
        <p:xfrm>
          <a:off x="191344" y="1756766"/>
          <a:ext cx="11737305" cy="3474720"/>
        </p:xfrm>
        <a:graphic>
          <a:graphicData uri="http://schemas.openxmlformats.org/drawingml/2006/table">
            <a:tbl>
              <a:tblPr firstRow="1" bandRow="1">
                <a:tableStyleId>{72833802-FEF1-4C79-8D5D-14CF1EAF98D9}</a:tableStyleId>
              </a:tblPr>
              <a:tblGrid>
                <a:gridCol w="3912435">
                  <a:extLst>
                    <a:ext uri="{9D8B030D-6E8A-4147-A177-3AD203B41FA5}">
                      <a16:colId xmlns:a16="http://schemas.microsoft.com/office/drawing/2014/main" val="3587450207"/>
                    </a:ext>
                  </a:extLst>
                </a:gridCol>
                <a:gridCol w="3432381">
                  <a:extLst>
                    <a:ext uri="{9D8B030D-6E8A-4147-A177-3AD203B41FA5}">
                      <a16:colId xmlns:a16="http://schemas.microsoft.com/office/drawing/2014/main" val="2862826722"/>
                    </a:ext>
                  </a:extLst>
                </a:gridCol>
                <a:gridCol w="4392489">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US" dirty="0"/>
                        <a:t>SCM Irregularities (2016</a:t>
                      </a:r>
                      <a:r>
                        <a:rPr lang="en-US" baseline="0" dirty="0"/>
                        <a:t> – 2017)</a:t>
                      </a:r>
                      <a:endParaRPr lang="en-US" dirty="0"/>
                    </a:p>
                    <a:p>
                      <a:endParaRPr lang="en-US" b="1" dirty="0"/>
                    </a:p>
                    <a:p>
                      <a:r>
                        <a:rPr lang="en-US" b="1" dirty="0"/>
                        <a:t>Status: Concluded </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r>
                        <a:rPr lang="en-ZA" dirty="0"/>
                        <a:t>One Official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marL="285750" indent="-285750">
                        <a:buFont typeface="Arial" panose="020B0604020202020204" pitchFamily="34" charset="0"/>
                        <a:buChar char="•"/>
                      </a:pPr>
                      <a:r>
                        <a:rPr lang="en-US" b="0" baseline="0" dirty="0"/>
                        <a:t>The SIU tabled the investigation report to the municipality which resulted to the Official being charged of alleged misconduct.</a:t>
                      </a:r>
                    </a:p>
                    <a:p>
                      <a:pPr marL="285750" indent="-285750">
                        <a:buFont typeface="Arial" panose="020B0604020202020204" pitchFamily="34" charset="0"/>
                        <a:buChar char="•"/>
                      </a:pPr>
                      <a:r>
                        <a:rPr lang="en-US" b="0" baseline="0" dirty="0"/>
                        <a:t>The official subsequently resigned before conclusion of the disciplinary hearing</a:t>
                      </a:r>
                    </a:p>
                    <a:p>
                      <a:pPr marL="285750" indent="-285750">
                        <a:buFont typeface="Arial" panose="020B0604020202020204" pitchFamily="34" charset="0"/>
                        <a:buChar char="•"/>
                      </a:pPr>
                      <a:r>
                        <a:rPr lang="en-US" b="0" baseline="0" dirty="0"/>
                        <a:t>The amount of money which reflected in the investigation was deducted from his pension. </a:t>
                      </a:r>
                      <a:endParaRPr lang="en-ZA" b="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370840">
                <a:tc>
                  <a:txBody>
                    <a:bodyPr/>
                    <a:lstStyle/>
                    <a:p>
                      <a:r>
                        <a:rPr lang="en-US" dirty="0"/>
                        <a:t>Financial misconduct</a:t>
                      </a:r>
                      <a:r>
                        <a:rPr lang="en-US" baseline="0" dirty="0"/>
                        <a:t> on procurement and contract management (2018 – 2019)</a:t>
                      </a:r>
                    </a:p>
                    <a:p>
                      <a:pPr algn="just"/>
                      <a:endParaRPr lang="en-US" b="1" baseline="0" dirty="0"/>
                    </a:p>
                    <a:p>
                      <a:pPr algn="just"/>
                      <a:r>
                        <a:rPr lang="en-US" b="1" baseline="0" dirty="0"/>
                        <a:t>Status: Concluded</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marL="285750" indent="-285750">
                        <a:buFont typeface="Arial" panose="020B0604020202020204" pitchFamily="34" charset="0"/>
                        <a:buChar char="•"/>
                      </a:pPr>
                      <a:endParaRPr lang="en-ZA" b="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235330"/>
                  </a:ext>
                </a:extLst>
              </a:tr>
            </a:tbl>
          </a:graphicData>
        </a:graphic>
      </p:graphicFrame>
    </p:spTree>
    <p:extLst>
      <p:ext uri="{BB962C8B-B14F-4D97-AF65-F5344CB8AC3E}">
        <p14:creationId xmlns:p14="http://schemas.microsoft.com/office/powerpoint/2010/main" val="79251804"/>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88" y="953013"/>
            <a:ext cx="11737304" cy="562270"/>
          </a:xfrm>
          <a:solidFill>
            <a:schemeClr val="accent4">
              <a:lumMod val="20000"/>
              <a:lumOff val="80000"/>
            </a:schemeClr>
          </a:solidFill>
        </p:spPr>
        <p:txBody>
          <a:bodyPr/>
          <a:lstStyle/>
          <a:p>
            <a:r>
              <a:rPr lang="en-ZA" sz="3200" b="1" dirty="0"/>
              <a:t>ENDUMENI LOCAL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14</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14</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017695409"/>
              </p:ext>
            </p:extLst>
          </p:nvPr>
        </p:nvGraphicFramePr>
        <p:xfrm>
          <a:off x="278343" y="1809437"/>
          <a:ext cx="11737305" cy="4912039"/>
        </p:xfrm>
        <a:graphic>
          <a:graphicData uri="http://schemas.openxmlformats.org/drawingml/2006/table">
            <a:tbl>
              <a:tblPr firstRow="1" bandRow="1">
                <a:tableStyleId>{72833802-FEF1-4C79-8D5D-14CF1EAF98D9}</a:tableStyleId>
              </a:tblPr>
              <a:tblGrid>
                <a:gridCol w="3240360">
                  <a:extLst>
                    <a:ext uri="{9D8B030D-6E8A-4147-A177-3AD203B41FA5}">
                      <a16:colId xmlns:a16="http://schemas.microsoft.com/office/drawing/2014/main" val="3587450207"/>
                    </a:ext>
                  </a:extLst>
                </a:gridCol>
                <a:gridCol w="3456384">
                  <a:extLst>
                    <a:ext uri="{9D8B030D-6E8A-4147-A177-3AD203B41FA5}">
                      <a16:colId xmlns:a16="http://schemas.microsoft.com/office/drawing/2014/main" val="2862826722"/>
                    </a:ext>
                  </a:extLst>
                </a:gridCol>
                <a:gridCol w="5040561">
                  <a:extLst>
                    <a:ext uri="{9D8B030D-6E8A-4147-A177-3AD203B41FA5}">
                      <a16:colId xmlns:a16="http://schemas.microsoft.com/office/drawing/2014/main" val="980196217"/>
                    </a:ext>
                  </a:extLst>
                </a:gridCol>
              </a:tblGrid>
              <a:tr h="764313">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4089079">
                <a:tc>
                  <a:txBody>
                    <a:bodyPr/>
                    <a:lstStyle/>
                    <a:p>
                      <a:pPr algn="l"/>
                      <a:r>
                        <a:rPr lang="en-US" sz="1600" b="0" dirty="0"/>
                        <a:t>Fraud allegations against municipal officials</a:t>
                      </a:r>
                    </a:p>
                    <a:p>
                      <a:pPr algn="l"/>
                      <a:r>
                        <a:rPr lang="en-US" sz="1600" b="0" dirty="0"/>
                        <a:t>(2017 – 2018)</a:t>
                      </a:r>
                    </a:p>
                    <a:p>
                      <a:pPr algn="l"/>
                      <a:endParaRPr lang="en-US" sz="1600" b="0" dirty="0"/>
                    </a:p>
                    <a:p>
                      <a:pPr algn="l"/>
                      <a:r>
                        <a:rPr lang="en-US" sz="1600" b="0" dirty="0"/>
                        <a:t>Investigation in terms of section 106(1)(b) was conducted by the MEC and tabled in council in October 2018.</a:t>
                      </a:r>
                    </a:p>
                    <a:p>
                      <a:pPr algn="l"/>
                      <a:endParaRPr lang="en-US" sz="1600" b="0" dirty="0"/>
                    </a:p>
                    <a:p>
                      <a:pPr algn="l"/>
                      <a:r>
                        <a:rPr lang="en-US" sz="1600" b="1" dirty="0"/>
                        <a:t>Status: Concluded</a:t>
                      </a:r>
                      <a:endParaRPr lang="en-ZA" sz="16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ZA" sz="1600" dirty="0"/>
                        <a:t>Recommendations were made as follows:-</a:t>
                      </a:r>
                    </a:p>
                    <a:p>
                      <a:pPr algn="l"/>
                      <a:endParaRPr lang="en-ZA" sz="1600" dirty="0"/>
                    </a:p>
                    <a:p>
                      <a:pPr algn="l"/>
                      <a:r>
                        <a:rPr lang="en-ZA" sz="1600" dirty="0"/>
                        <a:t>Disciplinary  action – 6 (Councillor and SCM officials</a:t>
                      </a:r>
                    </a:p>
                    <a:p>
                      <a:pPr algn="l"/>
                      <a:r>
                        <a:rPr lang="en-ZA" sz="1600" dirty="0"/>
                        <a:t>Civil Recovery – 10 (Councillor, officials and service provider)</a:t>
                      </a:r>
                    </a:p>
                    <a:p>
                      <a:pPr algn="l"/>
                      <a:r>
                        <a:rPr lang="en-ZA" sz="1600" dirty="0"/>
                        <a:t>Criminal Action – 13 (Councillor, officials and service provider)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ZA" sz="1600" dirty="0"/>
                        <a:t>Disciplinary action recommended against a councillor could not proceed as the councillor resigned</a:t>
                      </a:r>
                    </a:p>
                    <a:p>
                      <a:pPr marL="285750" indent="-285750" algn="l">
                        <a:buFont typeface="Arial" panose="020B0604020202020204" pitchFamily="34" charset="0"/>
                        <a:buChar char="•"/>
                      </a:pPr>
                      <a:r>
                        <a:rPr lang="en-ZA" sz="1600" dirty="0"/>
                        <a:t>Disciplinary action was instituted against the SCM Manager and the matter is pending</a:t>
                      </a:r>
                    </a:p>
                    <a:p>
                      <a:pPr marL="285750" indent="-285750" algn="l">
                        <a:buFont typeface="Arial" panose="020B0604020202020204" pitchFamily="34" charset="0"/>
                        <a:buChar char="•"/>
                      </a:pPr>
                      <a:r>
                        <a:rPr lang="en-ZA" sz="1600" dirty="0"/>
                        <a:t>Criminal action has been implemented and all criminal matters have been reported to SAPS under Dundee Cas Number 270/10/2018</a:t>
                      </a:r>
                    </a:p>
                    <a:p>
                      <a:pPr marL="285750" indent="-285750" algn="l">
                        <a:buFont typeface="Arial" panose="020B0604020202020204" pitchFamily="34" charset="0"/>
                        <a:buChar char="•"/>
                      </a:pPr>
                      <a:r>
                        <a:rPr lang="en-ZA" sz="1600" dirty="0"/>
                        <a:t>For civil recovery in respect of two cases t</a:t>
                      </a:r>
                      <a:r>
                        <a:rPr lang="en-US" sz="1600" dirty="0"/>
                        <a:t>he Municipality is applying for an Order in terms of section 300 of the Criminal Procedures Act No. 51 of 1977, for the recovery of the losses</a:t>
                      </a:r>
                    </a:p>
                    <a:p>
                      <a:pPr marL="285750" indent="-285750" algn="l">
                        <a:buFont typeface="Arial" panose="020B0604020202020204" pitchFamily="34" charset="0"/>
                        <a:buChar char="•"/>
                      </a:pPr>
                      <a:r>
                        <a:rPr lang="en-US" sz="1600" dirty="0"/>
                        <a:t>Civil recovery in three cases (SCM Manager) are pending the disciplinary matter instituted against an official</a:t>
                      </a:r>
                    </a:p>
                    <a:p>
                      <a:pPr marL="285750" indent="-285750" algn="l">
                        <a:buFont typeface="Arial" panose="020B0604020202020204" pitchFamily="34" charset="0"/>
                        <a:buChar char="•"/>
                      </a:pPr>
                      <a:r>
                        <a:rPr lang="en-US" sz="1600" dirty="0"/>
                        <a:t>Civil recovery in 5 other cases have commenced but are not finalised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2289235536"/>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227347" y="928612"/>
            <a:ext cx="11737304" cy="580925"/>
          </a:xfrm>
          <a:solidFill>
            <a:schemeClr val="accent4">
              <a:lumMod val="20000"/>
              <a:lumOff val="80000"/>
            </a:schemeClr>
          </a:solidFill>
        </p:spPr>
        <p:txBody>
          <a:bodyPr/>
          <a:lstStyle/>
          <a:p>
            <a:r>
              <a:rPr lang="en-US" sz="3200" b="1" dirty="0"/>
              <a:t>ETHEKWINI METROPOLITAN </a:t>
            </a:r>
            <a:r>
              <a:rPr lang="en-ZA" sz="3200" b="1" dirty="0"/>
              <a:t>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15</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15</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2556393573"/>
              </p:ext>
            </p:extLst>
          </p:nvPr>
        </p:nvGraphicFramePr>
        <p:xfrm>
          <a:off x="227347" y="1738384"/>
          <a:ext cx="11737305" cy="4389120"/>
        </p:xfrm>
        <a:graphic>
          <a:graphicData uri="http://schemas.openxmlformats.org/drawingml/2006/table">
            <a:tbl>
              <a:tblPr firstRow="1" bandRow="1">
                <a:tableStyleId>{72833802-FEF1-4C79-8D5D-14CF1EAF98D9}</a:tableStyleId>
              </a:tblPr>
              <a:tblGrid>
                <a:gridCol w="4068453">
                  <a:extLst>
                    <a:ext uri="{9D8B030D-6E8A-4147-A177-3AD203B41FA5}">
                      <a16:colId xmlns:a16="http://schemas.microsoft.com/office/drawing/2014/main" val="3587450207"/>
                    </a:ext>
                  </a:extLst>
                </a:gridCol>
                <a:gridCol w="2808312">
                  <a:extLst>
                    <a:ext uri="{9D8B030D-6E8A-4147-A177-3AD203B41FA5}">
                      <a16:colId xmlns:a16="http://schemas.microsoft.com/office/drawing/2014/main" val="2862826722"/>
                    </a:ext>
                  </a:extLst>
                </a:gridCol>
                <a:gridCol w="4860540">
                  <a:extLst>
                    <a:ext uri="{9D8B030D-6E8A-4147-A177-3AD203B41FA5}">
                      <a16:colId xmlns:a16="http://schemas.microsoft.com/office/drawing/2014/main" val="980196217"/>
                    </a:ext>
                  </a:extLst>
                </a:gridCol>
              </a:tblGrid>
              <a:tr h="370840">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US" dirty="0"/>
                        <a:t>Allegations of financial</a:t>
                      </a:r>
                      <a:r>
                        <a:rPr lang="en-US" baseline="0" dirty="0"/>
                        <a:t> misconduct on non-compliance with </a:t>
                      </a:r>
                      <a:r>
                        <a:rPr lang="en-US" dirty="0"/>
                        <a:t>SCM 2018/19</a:t>
                      </a:r>
                      <a:r>
                        <a:rPr lang="en-US" baseline="0" dirty="0"/>
                        <a:t>)</a:t>
                      </a:r>
                    </a:p>
                    <a:p>
                      <a:endParaRPr lang="en-US" dirty="0"/>
                    </a:p>
                    <a:p>
                      <a:r>
                        <a:rPr lang="en-US" b="1" dirty="0"/>
                        <a:t>Status: In progress </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Unknown</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As at June 2020, Council approved</a:t>
                      </a:r>
                      <a:r>
                        <a:rPr lang="en-US" b="0" baseline="0" dirty="0"/>
                        <a:t> R271 125 650 for write-off and R80 479 160 for recoveries</a:t>
                      </a:r>
                      <a:endParaRPr lang="en-ZA" b="0" dirty="0"/>
                    </a:p>
                    <a:p>
                      <a:endParaRPr lang="en-ZA" b="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235330"/>
                  </a:ext>
                </a:extLst>
              </a:tr>
              <a:tr h="370840">
                <a:tc>
                  <a:txBody>
                    <a:bodyPr/>
                    <a:lstStyle/>
                    <a:p>
                      <a:r>
                        <a:rPr lang="en-US" dirty="0"/>
                        <a:t>On</a:t>
                      </a:r>
                      <a:r>
                        <a:rPr lang="en-US" baseline="0" dirty="0"/>
                        <a:t> going SIU investigations</a:t>
                      </a:r>
                    </a:p>
                    <a:p>
                      <a:endParaRPr lang="en-US" baseline="0" dirty="0"/>
                    </a:p>
                    <a:p>
                      <a:r>
                        <a:rPr lang="en-US" b="1" baseline="0" dirty="0"/>
                        <a:t>Status: In progress</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Not as yet</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No conclusive findings as yet</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8259739"/>
                  </a:ext>
                </a:extLst>
              </a:tr>
              <a:tr h="370840">
                <a:tc>
                  <a:txBody>
                    <a:bodyPr/>
                    <a:lstStyle/>
                    <a:p>
                      <a:r>
                        <a:rPr lang="en-US" dirty="0"/>
                        <a:t>There</a:t>
                      </a:r>
                      <a:r>
                        <a:rPr lang="en-US" baseline="0" dirty="0"/>
                        <a:t> are a number of ongoing investigations being conducted by the Metro’s City Integrity Unit </a:t>
                      </a:r>
                    </a:p>
                    <a:p>
                      <a:endParaRPr lang="en-US" baseline="0" dirty="0"/>
                    </a:p>
                    <a:p>
                      <a:r>
                        <a:rPr lang="en-US" b="1" baseline="0" dirty="0"/>
                        <a:t>Status: In progress</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Note as yet</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No conclusive findings as yet</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8490633"/>
                  </a:ext>
                </a:extLst>
              </a:tr>
            </a:tbl>
          </a:graphicData>
        </a:graphic>
      </p:graphicFrame>
    </p:spTree>
    <p:extLst>
      <p:ext uri="{BB962C8B-B14F-4D97-AF65-F5344CB8AC3E}">
        <p14:creationId xmlns:p14="http://schemas.microsoft.com/office/powerpoint/2010/main" val="1284072108"/>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1010515"/>
            <a:ext cx="11737304" cy="562269"/>
          </a:xfrm>
          <a:solidFill>
            <a:schemeClr val="accent4">
              <a:lumMod val="20000"/>
              <a:lumOff val="80000"/>
            </a:schemeClr>
          </a:solidFill>
        </p:spPr>
        <p:txBody>
          <a:bodyPr/>
          <a:lstStyle/>
          <a:p>
            <a:r>
              <a:rPr lang="en-ZA" sz="3200" b="1" dirty="0"/>
              <a:t>HARRY GWALADISTRICT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16</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prstClr val="black"/>
                </a:solidFill>
                <a:latin typeface="Arial"/>
                <a:cs typeface="Arial"/>
              </a:rPr>
              <a:pPr algn="l"/>
              <a:t>16</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449539882"/>
              </p:ext>
            </p:extLst>
          </p:nvPr>
        </p:nvGraphicFramePr>
        <p:xfrm>
          <a:off x="191344" y="1800718"/>
          <a:ext cx="11737305" cy="4419600"/>
        </p:xfrm>
        <a:graphic>
          <a:graphicData uri="http://schemas.openxmlformats.org/drawingml/2006/table">
            <a:tbl>
              <a:tblPr firstRow="1" bandRow="1">
                <a:tableStyleId>{72833802-FEF1-4C79-8D5D-14CF1EAF98D9}</a:tableStyleId>
              </a:tblPr>
              <a:tblGrid>
                <a:gridCol w="3912435">
                  <a:extLst>
                    <a:ext uri="{9D8B030D-6E8A-4147-A177-3AD203B41FA5}">
                      <a16:colId xmlns:a16="http://schemas.microsoft.com/office/drawing/2014/main" val="3587450207"/>
                    </a:ext>
                  </a:extLst>
                </a:gridCol>
                <a:gridCol w="3912435">
                  <a:extLst>
                    <a:ext uri="{9D8B030D-6E8A-4147-A177-3AD203B41FA5}">
                      <a16:colId xmlns:a16="http://schemas.microsoft.com/office/drawing/2014/main" val="2862826722"/>
                    </a:ext>
                  </a:extLst>
                </a:gridCol>
                <a:gridCol w="3912435">
                  <a:extLst>
                    <a:ext uri="{9D8B030D-6E8A-4147-A177-3AD203B41FA5}">
                      <a16:colId xmlns:a16="http://schemas.microsoft.com/office/drawing/2014/main" val="980196217"/>
                    </a:ext>
                  </a:extLst>
                </a:gridCol>
              </a:tblGrid>
              <a:tr h="370840">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pPr algn="just"/>
                      <a:r>
                        <a:rPr lang="en-ZA" sz="1800" b="0" dirty="0"/>
                        <a:t>Irregularities regarding procurement of goods and services from 10 service providers</a:t>
                      </a:r>
                    </a:p>
                    <a:p>
                      <a:endParaRPr lang="en-US" sz="1800" b="1" dirty="0"/>
                    </a:p>
                    <a:p>
                      <a:r>
                        <a:rPr lang="en-US" sz="1800" b="1" dirty="0"/>
                        <a:t>Status: Concluded </a:t>
                      </a:r>
                      <a:endParaRPr lang="en-ZA" sz="18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800" dirty="0"/>
                        <a:t>None in the municipality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en-ZA" sz="1800" dirty="0"/>
                        <a:t>No action required from the municipality, save for the strengthening of the internal control environment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1047285"/>
                  </a:ext>
                </a:extLst>
              </a:tr>
              <a:tr h="370840">
                <a:tc>
                  <a:txBody>
                    <a:bodyPr/>
                    <a:lstStyle/>
                    <a:p>
                      <a:r>
                        <a:rPr lang="en-ZA" sz="1800" b="0" baseline="0" dirty="0"/>
                        <a:t>Financial misconduct by former accounting officer</a:t>
                      </a:r>
                      <a:endParaRPr lang="en-US" sz="1800" b="0" baseline="0" dirty="0"/>
                    </a:p>
                    <a:p>
                      <a:endParaRPr lang="en-US" sz="1800" b="1" baseline="0" dirty="0"/>
                    </a:p>
                    <a:p>
                      <a:r>
                        <a:rPr lang="en-US" sz="1800" b="1" baseline="0" dirty="0"/>
                        <a:t>Status:</a:t>
                      </a:r>
                      <a:endParaRPr lang="en-ZA" sz="18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800" dirty="0"/>
                        <a:t>Former accounting Officer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en-ZA" sz="1800" i="1" baseline="0" dirty="0"/>
                        <a:t>Neither the municipality nor the Department of Cooperative Governance are aware of this investigation</a:t>
                      </a:r>
                      <a:endParaRPr lang="en-ZA" sz="1800" i="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1235330"/>
                  </a:ext>
                </a:extLst>
              </a:tr>
              <a:tr h="370840">
                <a:tc>
                  <a:txBody>
                    <a:bodyPr/>
                    <a:lstStyle/>
                    <a:p>
                      <a:r>
                        <a:rPr lang="en-ZA" sz="1800" dirty="0"/>
                        <a:t>Misappropriation of funds and payment of fictitious employees</a:t>
                      </a:r>
                    </a:p>
                    <a:p>
                      <a:endParaRPr lang="en-ZA" sz="1800" b="1" dirty="0"/>
                    </a:p>
                    <a:p>
                      <a:r>
                        <a:rPr lang="en-ZA" sz="1800" b="1" dirty="0"/>
                        <a:t>Status:</a:t>
                      </a:r>
                      <a:r>
                        <a:rPr lang="en-ZA" sz="1800" b="0" baseline="0" dirty="0"/>
                        <a:t> </a:t>
                      </a:r>
                      <a:r>
                        <a:rPr lang="en-ZA" sz="1800" b="1" baseline="0" dirty="0"/>
                        <a:t>In Progress</a:t>
                      </a:r>
                      <a:endParaRPr lang="en-ZA" sz="18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800" dirty="0"/>
                        <a:t> Municipal Officials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en-ZA" sz="1800" dirty="0"/>
                        <a:t>Some</a:t>
                      </a:r>
                      <a:r>
                        <a:rPr lang="en-ZA" sz="1800" baseline="0" dirty="0"/>
                        <a:t> monies were recovered and other matters were reported to SAPS some employees were suspended, the investigation is in progress</a:t>
                      </a:r>
                      <a:endParaRPr lang="en-ZA"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3783475970"/>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207147" y="895684"/>
            <a:ext cx="11737304" cy="580925"/>
          </a:xfrm>
          <a:solidFill>
            <a:schemeClr val="accent4">
              <a:lumMod val="20000"/>
              <a:lumOff val="80000"/>
            </a:schemeClr>
          </a:solidFill>
        </p:spPr>
        <p:txBody>
          <a:bodyPr/>
          <a:lstStyle/>
          <a:p>
            <a:r>
              <a:rPr lang="en-US" sz="3200" b="1" dirty="0"/>
              <a:t>ILEMBE </a:t>
            </a:r>
            <a:r>
              <a:rPr lang="en-ZA" sz="3200" b="1" dirty="0"/>
              <a:t>DISTRICT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17</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17</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938257991"/>
              </p:ext>
            </p:extLst>
          </p:nvPr>
        </p:nvGraphicFramePr>
        <p:xfrm>
          <a:off x="227347" y="1636314"/>
          <a:ext cx="11737305" cy="3474720"/>
        </p:xfrm>
        <a:graphic>
          <a:graphicData uri="http://schemas.openxmlformats.org/drawingml/2006/table">
            <a:tbl>
              <a:tblPr firstRow="1" bandRow="1">
                <a:tableStyleId>{72833802-FEF1-4C79-8D5D-14CF1EAF98D9}</a:tableStyleId>
              </a:tblPr>
              <a:tblGrid>
                <a:gridCol w="5436605">
                  <a:extLst>
                    <a:ext uri="{9D8B030D-6E8A-4147-A177-3AD203B41FA5}">
                      <a16:colId xmlns:a16="http://schemas.microsoft.com/office/drawing/2014/main" val="3587450207"/>
                    </a:ext>
                  </a:extLst>
                </a:gridCol>
                <a:gridCol w="2388265">
                  <a:extLst>
                    <a:ext uri="{9D8B030D-6E8A-4147-A177-3AD203B41FA5}">
                      <a16:colId xmlns:a16="http://schemas.microsoft.com/office/drawing/2014/main" val="2862826722"/>
                    </a:ext>
                  </a:extLst>
                </a:gridCol>
                <a:gridCol w="3912435">
                  <a:extLst>
                    <a:ext uri="{9D8B030D-6E8A-4147-A177-3AD203B41FA5}">
                      <a16:colId xmlns:a16="http://schemas.microsoft.com/office/drawing/2014/main" val="980196217"/>
                    </a:ext>
                  </a:extLst>
                </a:gridCol>
              </a:tblGrid>
              <a:tr h="370840">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US" sz="1800" dirty="0">
                          <a:solidFill>
                            <a:srgbClr val="000000"/>
                          </a:solidFill>
                          <a:effectLst/>
                          <a:latin typeface="Arial"/>
                          <a:ea typeface="Calibri"/>
                        </a:rPr>
                        <a:t>Eight cases allegations relating to misappropriation of assets, fraud financial misconduct and SCM irregularities.</a:t>
                      </a:r>
                    </a:p>
                    <a:p>
                      <a:endParaRPr lang="en-ZA" b="1" dirty="0"/>
                    </a:p>
                    <a:p>
                      <a:r>
                        <a:rPr lang="en-US" b="1" dirty="0"/>
                        <a:t>Status: </a:t>
                      </a:r>
                      <a:r>
                        <a:rPr lang="en-ZA" b="1" dirty="0"/>
                        <a:t>In progress to be completed by end of November 2020</a:t>
                      </a:r>
                      <a:r>
                        <a:rPr lang="en-US" b="1" dirty="0"/>
                        <a:t> </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Officials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To be implemented once investigation is completed.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370840">
                <a:tc>
                  <a:txBody>
                    <a:bodyPr/>
                    <a:lstStyle/>
                    <a:p>
                      <a:r>
                        <a:rPr lang="en-ZA" dirty="0"/>
                        <a:t>Possible irregularities relating to SCM processes</a:t>
                      </a:r>
                    </a:p>
                    <a:p>
                      <a:r>
                        <a:rPr lang="en-ZA" b="1" baseline="0" dirty="0"/>
                        <a:t>Status: In progress to be completed by end of November 2020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Officials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To be implemented once investigation is completed.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235330"/>
                  </a:ext>
                </a:extLst>
              </a:tr>
            </a:tbl>
          </a:graphicData>
        </a:graphic>
      </p:graphicFrame>
    </p:spTree>
    <p:extLst>
      <p:ext uri="{BB962C8B-B14F-4D97-AF65-F5344CB8AC3E}">
        <p14:creationId xmlns:p14="http://schemas.microsoft.com/office/powerpoint/2010/main" val="139992014"/>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7" y="908720"/>
            <a:ext cx="11737305" cy="465192"/>
          </a:xfrm>
          <a:solidFill>
            <a:schemeClr val="accent4">
              <a:lumMod val="20000"/>
              <a:lumOff val="80000"/>
            </a:schemeClr>
          </a:solidFill>
        </p:spPr>
        <p:txBody>
          <a:bodyPr/>
          <a:lstStyle/>
          <a:p>
            <a:r>
              <a:rPr lang="en-US" sz="3200" b="1" dirty="0"/>
              <a:t>J</a:t>
            </a:r>
            <a:r>
              <a:rPr lang="en-ZA" sz="3200" b="1" dirty="0"/>
              <a:t>OZINI LOCAL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18</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18</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942215266"/>
              </p:ext>
            </p:extLst>
          </p:nvPr>
        </p:nvGraphicFramePr>
        <p:xfrm>
          <a:off x="227347" y="1494562"/>
          <a:ext cx="11737305" cy="3868875"/>
        </p:xfrm>
        <a:graphic>
          <a:graphicData uri="http://schemas.openxmlformats.org/drawingml/2006/table">
            <a:tbl>
              <a:tblPr firstRow="1" bandRow="1">
                <a:tableStyleId>{72833802-FEF1-4C79-8D5D-14CF1EAF98D9}</a:tableStyleId>
              </a:tblPr>
              <a:tblGrid>
                <a:gridCol w="3456384">
                  <a:extLst>
                    <a:ext uri="{9D8B030D-6E8A-4147-A177-3AD203B41FA5}">
                      <a16:colId xmlns:a16="http://schemas.microsoft.com/office/drawing/2014/main" val="3587450207"/>
                    </a:ext>
                  </a:extLst>
                </a:gridCol>
                <a:gridCol w="3384376">
                  <a:extLst>
                    <a:ext uri="{9D8B030D-6E8A-4147-A177-3AD203B41FA5}">
                      <a16:colId xmlns:a16="http://schemas.microsoft.com/office/drawing/2014/main" val="2862826722"/>
                    </a:ext>
                  </a:extLst>
                </a:gridCol>
                <a:gridCol w="4896545">
                  <a:extLst>
                    <a:ext uri="{9D8B030D-6E8A-4147-A177-3AD203B41FA5}">
                      <a16:colId xmlns:a16="http://schemas.microsoft.com/office/drawing/2014/main" val="980196217"/>
                    </a:ext>
                  </a:extLst>
                </a:gridCol>
              </a:tblGrid>
              <a:tr h="851355">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2830015">
                <a:tc>
                  <a:txBody>
                    <a:bodyPr/>
                    <a:lstStyle/>
                    <a:p>
                      <a:pPr algn="l"/>
                      <a:r>
                        <a:rPr lang="en-US" sz="1600" b="0" dirty="0"/>
                        <a:t>Five allegations of possible misappropriation of the municipality's assets, irregularities in SCM and expenditure management.</a:t>
                      </a:r>
                    </a:p>
                    <a:p>
                      <a:pPr algn="l"/>
                      <a:r>
                        <a:rPr lang="en-US" sz="1600" b="0" dirty="0"/>
                        <a:t>(2014 – 2018)</a:t>
                      </a:r>
                    </a:p>
                    <a:p>
                      <a:pPr algn="l"/>
                      <a:endParaRPr lang="en-US" sz="1600" b="0" dirty="0"/>
                    </a:p>
                    <a:p>
                      <a:pPr algn="l"/>
                      <a:r>
                        <a:rPr lang="en-US" sz="1600" b="0" dirty="0"/>
                        <a:t>Investigation in terms of section 106(1)(b) was conducted by the MEC and tabled at a meeting of council in 2014</a:t>
                      </a:r>
                    </a:p>
                    <a:p>
                      <a:pPr algn="l"/>
                      <a:endParaRPr lang="en-US" sz="16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Status: Concluded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ZA" sz="1600" dirty="0"/>
                        <a:t>Recommendations were made as follows:-</a:t>
                      </a:r>
                    </a:p>
                    <a:p>
                      <a:pPr algn="l"/>
                      <a:r>
                        <a:rPr lang="en-ZA" sz="1600" dirty="0"/>
                        <a:t>Disciplinary  action – 13 (Municipal officials)</a:t>
                      </a:r>
                    </a:p>
                    <a:p>
                      <a:pPr algn="l"/>
                      <a:r>
                        <a:rPr lang="en-ZA" sz="1600" dirty="0"/>
                        <a:t>Criminal Action – 3 (Councillor, officials and service provider)</a:t>
                      </a:r>
                    </a:p>
                    <a:p>
                      <a:pPr algn="l"/>
                      <a:r>
                        <a:rPr lang="en-ZA" sz="1600" dirty="0"/>
                        <a:t>Civil Recovery - None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ZA" sz="1600" dirty="0"/>
                        <a:t>4 recommendations for disciplinary action could not be instituted against the former MM and CFO as they were no longer employed by the municipality</a:t>
                      </a:r>
                    </a:p>
                    <a:p>
                      <a:pPr marL="285750" indent="-285750" algn="l">
                        <a:buFont typeface="Arial" panose="020B0604020202020204" pitchFamily="34" charset="0"/>
                        <a:buChar char="•"/>
                      </a:pPr>
                      <a:r>
                        <a:rPr lang="en-ZA" sz="1600" dirty="0"/>
                        <a:t>All other recommendations for disciplinary action were implemented, 6 officials disciplined were sanctioned and one officials was found not guilty of the charges preferred. </a:t>
                      </a:r>
                    </a:p>
                    <a:p>
                      <a:pPr marL="285750" indent="-285750" algn="l">
                        <a:buFont typeface="Arial" panose="020B0604020202020204" pitchFamily="34" charset="0"/>
                        <a:buChar char="•"/>
                      </a:pPr>
                      <a:r>
                        <a:rPr lang="en-ZA" sz="1600" dirty="0"/>
                        <a:t>Criminal matters as recommended were reported to SAPS under </a:t>
                      </a:r>
                      <a:r>
                        <a:rPr lang="en-ZA" sz="1600" dirty="0" err="1"/>
                        <a:t>Jozini</a:t>
                      </a:r>
                      <a:r>
                        <a:rPr lang="en-ZA" sz="1600" dirty="0"/>
                        <a:t> CAS 128/01/2015 and CAS 03/02/2015. It has been reported that the NPA has declined to prosecute these matters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3933925692"/>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3" y="1054699"/>
            <a:ext cx="11737305" cy="508918"/>
          </a:xfrm>
          <a:solidFill>
            <a:schemeClr val="accent4">
              <a:lumMod val="20000"/>
              <a:lumOff val="80000"/>
            </a:schemeClr>
          </a:solidFill>
        </p:spPr>
        <p:txBody>
          <a:bodyPr/>
          <a:lstStyle/>
          <a:p>
            <a:r>
              <a:rPr lang="en-ZA" sz="3200" b="1" dirty="0"/>
              <a:t>KWADUKUZA LOCAL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19</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solidFill>
                  <a:prstClr val="black"/>
                </a:solidFill>
              </a:rPr>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prstClr val="black"/>
                </a:solidFill>
                <a:latin typeface="Arial"/>
                <a:cs typeface="Arial"/>
              </a:rPr>
              <a:pPr algn="l"/>
              <a:t>19</a:t>
            </a:fld>
            <a:endParaRPr lang="en-US" altLang="en-US" dirty="0">
              <a:solidFill>
                <a:prstClr val="black"/>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046734441"/>
              </p:ext>
            </p:extLst>
          </p:nvPr>
        </p:nvGraphicFramePr>
        <p:xfrm>
          <a:off x="227347" y="1845380"/>
          <a:ext cx="11737305" cy="3566160"/>
        </p:xfrm>
        <a:graphic>
          <a:graphicData uri="http://schemas.openxmlformats.org/drawingml/2006/table">
            <a:tbl>
              <a:tblPr firstRow="1" bandRow="1">
                <a:tableStyleId>{72833802-FEF1-4C79-8D5D-14CF1EAF98D9}</a:tableStyleId>
              </a:tblPr>
              <a:tblGrid>
                <a:gridCol w="3912435">
                  <a:extLst>
                    <a:ext uri="{9D8B030D-6E8A-4147-A177-3AD203B41FA5}">
                      <a16:colId xmlns:a16="http://schemas.microsoft.com/office/drawing/2014/main" val="3587450207"/>
                    </a:ext>
                  </a:extLst>
                </a:gridCol>
                <a:gridCol w="3576397">
                  <a:extLst>
                    <a:ext uri="{9D8B030D-6E8A-4147-A177-3AD203B41FA5}">
                      <a16:colId xmlns:a16="http://schemas.microsoft.com/office/drawing/2014/main" val="2862826722"/>
                    </a:ext>
                  </a:extLst>
                </a:gridCol>
                <a:gridCol w="4248473">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ZA" dirty="0"/>
                        <a:t>Awarding of a contract for supply of photocopiers</a:t>
                      </a:r>
                    </a:p>
                    <a:p>
                      <a:endParaRPr lang="en-ZA" b="1" dirty="0"/>
                    </a:p>
                    <a:p>
                      <a:r>
                        <a:rPr lang="en-US" b="1" dirty="0"/>
                        <a:t>Status: Concluded </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4 Senior Managers</a:t>
                      </a:r>
                    </a:p>
                    <a:p>
                      <a:r>
                        <a:rPr lang="en-ZA" dirty="0"/>
                        <a:t>5 Other officials</a:t>
                      </a:r>
                    </a:p>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All officials were subjected to Disciplinary processes. 3 Senior Managers were found not guilty. 5 officials pleaded guilty.  Relevant sanctions were imposed.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370840">
                <a:tc>
                  <a:txBody>
                    <a:bodyPr/>
                    <a:lstStyle/>
                    <a:p>
                      <a:r>
                        <a:rPr lang="en-ZA" dirty="0"/>
                        <a:t>Possible collusion between prepaid electricity vendors and former employees</a:t>
                      </a:r>
                    </a:p>
                    <a:p>
                      <a:endParaRPr lang="en-ZA" dirty="0"/>
                    </a:p>
                    <a:p>
                      <a:r>
                        <a:rPr lang="en-US" b="1" baseline="0" dirty="0"/>
                        <a:t>Status: Concluded</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Former employees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Implicated official no longer in the employ of the municipality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235330"/>
                  </a:ext>
                </a:extLst>
              </a:tr>
            </a:tbl>
          </a:graphicData>
        </a:graphic>
      </p:graphicFrame>
    </p:spTree>
    <p:extLst>
      <p:ext uri="{BB962C8B-B14F-4D97-AF65-F5344CB8AC3E}">
        <p14:creationId xmlns:p14="http://schemas.microsoft.com/office/powerpoint/2010/main" val="1235724713"/>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85576"/>
            <a:ext cx="8229600" cy="532062"/>
          </a:xfrm>
        </p:spPr>
        <p:txBody>
          <a:bodyPr/>
          <a:lstStyle/>
          <a:p>
            <a:r>
              <a:rPr lang="en-ZA" sz="3200" b="1" dirty="0"/>
              <a:t>TABLE OF CONTENTS</a:t>
            </a:r>
          </a:p>
        </p:txBody>
      </p:sp>
      <p:sp>
        <p:nvSpPr>
          <p:cNvPr id="5" name="Content Placeholder 4"/>
          <p:cNvSpPr>
            <a:spLocks noGrp="1"/>
          </p:cNvSpPr>
          <p:nvPr>
            <p:ph idx="1"/>
          </p:nvPr>
        </p:nvSpPr>
        <p:spPr>
          <a:xfrm>
            <a:off x="609600" y="1916832"/>
            <a:ext cx="10972800" cy="4209332"/>
          </a:xfrm>
        </p:spPr>
        <p:txBody>
          <a:bodyPr/>
          <a:lstStyle/>
          <a:p>
            <a:pPr marL="514350" indent="-514350" algn="just">
              <a:buAutoNum type="arabicPeriod"/>
            </a:pPr>
            <a:r>
              <a:rPr lang="en-ZA" sz="2800" dirty="0"/>
              <a:t>INTRODUCTION</a:t>
            </a:r>
          </a:p>
          <a:p>
            <a:pPr marL="514350" indent="-514350" algn="just">
              <a:buAutoNum type="arabicPeriod"/>
            </a:pPr>
            <a:r>
              <a:rPr lang="en-ZA" sz="2800" dirty="0"/>
              <a:t>PURPOSE</a:t>
            </a:r>
          </a:p>
          <a:p>
            <a:pPr marL="514350" indent="-514350" algn="just">
              <a:buAutoNum type="arabicPeriod"/>
            </a:pPr>
            <a:r>
              <a:rPr lang="en-ZA" sz="2800" dirty="0"/>
              <a:t>INDIVIDUAL MUNICIPALITIES (34)</a:t>
            </a:r>
          </a:p>
          <a:p>
            <a:pPr marL="514350" indent="-514350" algn="just">
              <a:buAutoNum type="arabicPeriod"/>
            </a:pPr>
            <a:r>
              <a:rPr lang="en-ZA" sz="2800" dirty="0"/>
              <a:t>CONCLUSION</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Tree>
    <p:extLst>
      <p:ext uri="{BB962C8B-B14F-4D97-AF65-F5344CB8AC3E}">
        <p14:creationId xmlns:p14="http://schemas.microsoft.com/office/powerpoint/2010/main" val="3064730731"/>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855368"/>
            <a:ext cx="11737304" cy="562269"/>
          </a:xfrm>
          <a:solidFill>
            <a:schemeClr val="accent4">
              <a:lumMod val="20000"/>
              <a:lumOff val="80000"/>
            </a:schemeClr>
          </a:solidFill>
        </p:spPr>
        <p:txBody>
          <a:bodyPr/>
          <a:lstStyle/>
          <a:p>
            <a:r>
              <a:rPr lang="en-ZA" sz="3200" b="1" dirty="0"/>
              <a:t>MAPHUMULO LOCAL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20</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20</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nvPr>
        </p:nvGraphicFramePr>
        <p:xfrm>
          <a:off x="191344" y="1600200"/>
          <a:ext cx="11737305" cy="3931920"/>
        </p:xfrm>
        <a:graphic>
          <a:graphicData uri="http://schemas.openxmlformats.org/drawingml/2006/table">
            <a:tbl>
              <a:tblPr firstRow="1" bandRow="1">
                <a:tableStyleId>{72833802-FEF1-4C79-8D5D-14CF1EAF98D9}</a:tableStyleId>
              </a:tblPr>
              <a:tblGrid>
                <a:gridCol w="3912435">
                  <a:extLst>
                    <a:ext uri="{9D8B030D-6E8A-4147-A177-3AD203B41FA5}">
                      <a16:colId xmlns:a16="http://schemas.microsoft.com/office/drawing/2014/main" val="3587450207"/>
                    </a:ext>
                  </a:extLst>
                </a:gridCol>
                <a:gridCol w="3912435">
                  <a:extLst>
                    <a:ext uri="{9D8B030D-6E8A-4147-A177-3AD203B41FA5}">
                      <a16:colId xmlns:a16="http://schemas.microsoft.com/office/drawing/2014/main" val="2862826722"/>
                    </a:ext>
                  </a:extLst>
                </a:gridCol>
                <a:gridCol w="3912435">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ZA" dirty="0"/>
                        <a:t>Irregularities on supply chain management</a:t>
                      </a:r>
                    </a:p>
                    <a:p>
                      <a:endParaRPr lang="en-ZA" b="1" dirty="0"/>
                    </a:p>
                    <a:p>
                      <a:r>
                        <a:rPr lang="en-US" b="1" dirty="0"/>
                        <a:t>Status: In</a:t>
                      </a:r>
                      <a:r>
                        <a:rPr lang="en-US" b="1" baseline="0" dirty="0"/>
                        <a:t> Progress</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Ex staff members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Awaiting final report from Provincial Treasury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370840">
                <a:tc>
                  <a:txBody>
                    <a:bodyPr/>
                    <a:lstStyle/>
                    <a:p>
                      <a:r>
                        <a:rPr lang="en-US" sz="1800" kern="1200" dirty="0">
                          <a:solidFill>
                            <a:schemeClr val="tx1"/>
                          </a:solidFill>
                          <a:effectLst/>
                          <a:latin typeface="+mn-lt"/>
                          <a:ea typeface="+mn-ea"/>
                          <a:cs typeface="+mn-cs"/>
                        </a:rPr>
                        <a:t>Unauthorized payment of salaries</a:t>
                      </a:r>
                    </a:p>
                    <a:p>
                      <a:endParaRPr lang="en-US" sz="1800" b="1" kern="1200" baseline="0" dirty="0">
                        <a:solidFill>
                          <a:schemeClr val="tx1"/>
                        </a:solidFill>
                        <a:effectLst/>
                        <a:latin typeface="+mn-lt"/>
                        <a:ea typeface="+mn-ea"/>
                        <a:cs typeface="+mn-cs"/>
                      </a:endParaRPr>
                    </a:p>
                    <a:p>
                      <a:r>
                        <a:rPr lang="en-US" b="1" baseline="0" dirty="0"/>
                        <a:t>Status: Concluded</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Ex staff members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Implicated staff had left the employ of the municipality when new senior managers were appointed.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235330"/>
                  </a:ext>
                </a:extLst>
              </a:tr>
              <a:tr h="370840">
                <a:tc>
                  <a:txBody>
                    <a:bodyPr/>
                    <a:lstStyle/>
                    <a:p>
                      <a:r>
                        <a:rPr lang="en-US" sz="1800" kern="1200" dirty="0">
                          <a:solidFill>
                            <a:schemeClr val="tx1"/>
                          </a:solidFill>
                          <a:effectLst/>
                          <a:latin typeface="+mn-lt"/>
                          <a:ea typeface="+mn-ea"/>
                          <a:cs typeface="+mn-cs"/>
                        </a:rPr>
                        <a:t>Theft of diesel</a:t>
                      </a:r>
                      <a:endParaRPr lang="en-ZA" sz="1800" kern="1200" dirty="0">
                        <a:solidFill>
                          <a:schemeClr val="tx1"/>
                        </a:solidFill>
                        <a:effectLst/>
                        <a:latin typeface="+mn-lt"/>
                        <a:ea typeface="+mn-ea"/>
                        <a:cs typeface="+mn-cs"/>
                      </a:endParaRPr>
                    </a:p>
                    <a:p>
                      <a:endParaRPr lang="en-US" sz="1800" b="1" kern="1200" baseline="0" dirty="0">
                        <a:solidFill>
                          <a:schemeClr val="tx1"/>
                        </a:solidFill>
                        <a:effectLst/>
                        <a:latin typeface="+mn-lt"/>
                        <a:ea typeface="+mn-ea"/>
                        <a:cs typeface="+mn-cs"/>
                      </a:endParaRPr>
                    </a:p>
                    <a:p>
                      <a:r>
                        <a:rPr lang="en-US" b="1" baseline="0" dirty="0"/>
                        <a:t>Status: Concluded</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Ex staff members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Implicated staff had left the employ of the municipality when new senior managers were appointed.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57494908"/>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7" y="928614"/>
            <a:ext cx="11737304" cy="486800"/>
          </a:xfrm>
          <a:solidFill>
            <a:schemeClr val="accent4">
              <a:lumMod val="20000"/>
              <a:lumOff val="80000"/>
            </a:schemeClr>
          </a:solidFill>
        </p:spPr>
        <p:txBody>
          <a:bodyPr/>
          <a:lstStyle/>
          <a:p>
            <a:r>
              <a:rPr lang="en-US" sz="3200" b="1" dirty="0"/>
              <a:t>UMFOLOZI LOCAL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21</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21</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353034239"/>
              </p:ext>
            </p:extLst>
          </p:nvPr>
        </p:nvGraphicFramePr>
        <p:xfrm>
          <a:off x="227347" y="1731108"/>
          <a:ext cx="11737305" cy="4401450"/>
        </p:xfrm>
        <a:graphic>
          <a:graphicData uri="http://schemas.openxmlformats.org/drawingml/2006/table">
            <a:tbl>
              <a:tblPr firstRow="1" bandRow="1">
                <a:tableStyleId>{72833802-FEF1-4C79-8D5D-14CF1EAF98D9}</a:tableStyleId>
              </a:tblPr>
              <a:tblGrid>
                <a:gridCol w="3060341">
                  <a:extLst>
                    <a:ext uri="{9D8B030D-6E8A-4147-A177-3AD203B41FA5}">
                      <a16:colId xmlns:a16="http://schemas.microsoft.com/office/drawing/2014/main" val="3587450207"/>
                    </a:ext>
                  </a:extLst>
                </a:gridCol>
                <a:gridCol w="3600400">
                  <a:extLst>
                    <a:ext uri="{9D8B030D-6E8A-4147-A177-3AD203B41FA5}">
                      <a16:colId xmlns:a16="http://schemas.microsoft.com/office/drawing/2014/main" val="2862826722"/>
                    </a:ext>
                  </a:extLst>
                </a:gridCol>
                <a:gridCol w="5076564">
                  <a:extLst>
                    <a:ext uri="{9D8B030D-6E8A-4147-A177-3AD203B41FA5}">
                      <a16:colId xmlns:a16="http://schemas.microsoft.com/office/drawing/2014/main" val="980196217"/>
                    </a:ext>
                  </a:extLst>
                </a:gridCol>
              </a:tblGrid>
              <a:tr h="851355">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550095">
                <a:tc>
                  <a:txBody>
                    <a:bodyPr/>
                    <a:lstStyle/>
                    <a:p>
                      <a:pPr algn="l"/>
                      <a:r>
                        <a:rPr lang="en-US" sz="1600" b="0" dirty="0"/>
                        <a:t>Allegations of fraud</a:t>
                      </a:r>
                    </a:p>
                    <a:p>
                      <a:pPr algn="l"/>
                      <a:r>
                        <a:rPr lang="en-US" sz="1600" b="0" dirty="0"/>
                        <a:t>(2018)</a:t>
                      </a:r>
                    </a:p>
                    <a:p>
                      <a:pPr algn="l"/>
                      <a:endParaRPr lang="en-US" sz="1600" b="0" dirty="0"/>
                    </a:p>
                    <a:p>
                      <a:pPr algn="l"/>
                      <a:r>
                        <a:rPr lang="en-US" sz="1600" b="0" dirty="0"/>
                        <a:t>Investigation in terms of section 106(1)(b) was conducted by the MEC and tabled at a meeting of council in March 2017</a:t>
                      </a:r>
                    </a:p>
                    <a:p>
                      <a:pPr algn="l"/>
                      <a:endParaRPr lang="en-US"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Status: Concluded</a:t>
                      </a:r>
                    </a:p>
                    <a:p>
                      <a:pPr algn="l"/>
                      <a:endParaRPr lang="en-US" sz="16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ZA" sz="1600" dirty="0"/>
                        <a:t>Recommendations were made as follows:-</a:t>
                      </a:r>
                    </a:p>
                    <a:p>
                      <a:pPr algn="l"/>
                      <a:r>
                        <a:rPr lang="en-ZA" sz="1600" dirty="0"/>
                        <a:t>Disciplinary  action – 6 (Municipal official)</a:t>
                      </a:r>
                    </a:p>
                    <a:p>
                      <a:pPr algn="l"/>
                      <a:r>
                        <a:rPr lang="en-ZA" sz="1600" dirty="0"/>
                        <a:t>Criminal Action – 1 (Councillor, officials and service provider)</a:t>
                      </a:r>
                    </a:p>
                    <a:p>
                      <a:pPr algn="l"/>
                      <a:r>
                        <a:rPr lang="en-ZA" sz="1600" dirty="0"/>
                        <a:t>Civil Recovery – 5 (officials and service providers)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ZA" sz="1600" dirty="0"/>
                        <a:t>6 recommendations for disciplinary action could not be instituted against the former CFO as her contract had expired. Although the municipality had appointed a Presiding Officer and Prosecutor for the disciplinary process.</a:t>
                      </a:r>
                    </a:p>
                    <a:p>
                      <a:pPr marL="285750" indent="-285750" algn="l">
                        <a:buFont typeface="Arial" panose="020B0604020202020204" pitchFamily="34" charset="0"/>
                        <a:buChar char="•"/>
                      </a:pPr>
                      <a:r>
                        <a:rPr lang="en-ZA" sz="1600" dirty="0"/>
                        <a:t>Criminal matters as indicated by the Municipal manager has been reported to KwaMbonambi Police Station and this investigation is pending.</a:t>
                      </a:r>
                    </a:p>
                    <a:p>
                      <a:pPr marL="285750" indent="-285750" algn="l">
                        <a:buFont typeface="Arial" panose="020B0604020202020204" pitchFamily="34" charset="0"/>
                        <a:buChar char="•"/>
                      </a:pPr>
                      <a:r>
                        <a:rPr lang="en-ZA" sz="1600" dirty="0"/>
                        <a:t>2 recommendations for civil recovery against the former CFO were not implemented as a result of the poor prospects of success, 2 recommendations for civil recovery against the former MM were not implemented and 1 recommendations for civil recovery against service providers also remains unimplemented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3662549310"/>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6" y="855333"/>
            <a:ext cx="11737305" cy="499817"/>
          </a:xfrm>
          <a:solidFill>
            <a:schemeClr val="accent4">
              <a:lumMod val="20000"/>
              <a:lumOff val="80000"/>
            </a:schemeClr>
          </a:solidFill>
        </p:spPr>
        <p:txBody>
          <a:bodyPr/>
          <a:lstStyle/>
          <a:p>
            <a:r>
              <a:rPr lang="en-US" sz="3200" b="1" dirty="0"/>
              <a:t>MOOI MPOFANA LOCAL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22</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22</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228580403"/>
              </p:ext>
            </p:extLst>
          </p:nvPr>
        </p:nvGraphicFramePr>
        <p:xfrm>
          <a:off x="227346" y="1487326"/>
          <a:ext cx="11737305" cy="5101974"/>
        </p:xfrm>
        <a:graphic>
          <a:graphicData uri="http://schemas.openxmlformats.org/drawingml/2006/table">
            <a:tbl>
              <a:tblPr firstRow="1" bandRow="1">
                <a:tableStyleId>{72833802-FEF1-4C79-8D5D-14CF1EAF98D9}</a:tableStyleId>
              </a:tblPr>
              <a:tblGrid>
                <a:gridCol w="3096344">
                  <a:extLst>
                    <a:ext uri="{9D8B030D-6E8A-4147-A177-3AD203B41FA5}">
                      <a16:colId xmlns:a16="http://schemas.microsoft.com/office/drawing/2014/main" val="3587450207"/>
                    </a:ext>
                  </a:extLst>
                </a:gridCol>
                <a:gridCol w="3312368">
                  <a:extLst>
                    <a:ext uri="{9D8B030D-6E8A-4147-A177-3AD203B41FA5}">
                      <a16:colId xmlns:a16="http://schemas.microsoft.com/office/drawing/2014/main" val="2862826722"/>
                    </a:ext>
                  </a:extLst>
                </a:gridCol>
                <a:gridCol w="5328593">
                  <a:extLst>
                    <a:ext uri="{9D8B030D-6E8A-4147-A177-3AD203B41FA5}">
                      <a16:colId xmlns:a16="http://schemas.microsoft.com/office/drawing/2014/main" val="980196217"/>
                    </a:ext>
                  </a:extLst>
                </a:gridCol>
              </a:tblGrid>
              <a:tr h="896652">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4205322">
                <a:tc>
                  <a:txBody>
                    <a:bodyPr/>
                    <a:lstStyle/>
                    <a:p>
                      <a:pPr algn="l"/>
                      <a:r>
                        <a:rPr lang="en-US" sz="1600" b="0" dirty="0"/>
                        <a:t>Possible financial misconduct</a:t>
                      </a:r>
                    </a:p>
                    <a:p>
                      <a:pPr algn="l"/>
                      <a:r>
                        <a:rPr lang="en-US" sz="1600" b="0" dirty="0"/>
                        <a:t>(2011 – 2018)</a:t>
                      </a:r>
                    </a:p>
                    <a:p>
                      <a:pPr algn="l"/>
                      <a:endParaRPr lang="en-US" sz="1600" b="0" dirty="0"/>
                    </a:p>
                    <a:p>
                      <a:pPr algn="l"/>
                      <a:r>
                        <a:rPr lang="en-US" sz="1600" b="0" dirty="0"/>
                        <a:t>Investigation in terms of section 106(1)(b) was conducted by the MEC and tabled at a meeting of council on 12 November 2018</a:t>
                      </a:r>
                    </a:p>
                    <a:p>
                      <a:pPr algn="l"/>
                      <a:endParaRPr lang="en-US"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Status: Concluded</a:t>
                      </a:r>
                    </a:p>
                    <a:p>
                      <a:pPr algn="l"/>
                      <a:endParaRPr lang="en-US" sz="16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ZA" sz="1600" dirty="0"/>
                        <a:t>Recommendations were made as follows:-</a:t>
                      </a:r>
                    </a:p>
                    <a:p>
                      <a:pPr algn="l"/>
                      <a:r>
                        <a:rPr lang="en-ZA" sz="1600" dirty="0"/>
                        <a:t>Disciplinary  action – 6 (Municipal officials)</a:t>
                      </a:r>
                    </a:p>
                    <a:p>
                      <a:pPr algn="l"/>
                      <a:r>
                        <a:rPr lang="en-ZA" sz="1600" dirty="0"/>
                        <a:t>Criminal Action – 3 (officials and service provider)</a:t>
                      </a:r>
                    </a:p>
                    <a:p>
                      <a:pPr algn="l"/>
                      <a:r>
                        <a:rPr lang="en-ZA" sz="1600" dirty="0"/>
                        <a:t>Civil Recovery – 4 (officials)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ZA" sz="1600" dirty="0"/>
                        <a:t>4 recommendations for disciplinary action could not be instituted against the former Municipal Manager as he was no longer in the employ of the municipality, 1 recommendation to discipline BEC and BAC (7 members) was implemented, however 2 officials resigned prior to the disciplinary matters proceeding and cases were withdrawn against 5 other officials due to insufficient evidence. 2 officials against whom disciplinary proceedings had commenced and were suspended, were reinstated and cases withdrawn due to insufficient evidence.</a:t>
                      </a:r>
                    </a:p>
                    <a:p>
                      <a:pPr marL="285750" indent="-285750" algn="l">
                        <a:buFont typeface="Arial" panose="020B0604020202020204" pitchFamily="34" charset="0"/>
                        <a:buChar char="•"/>
                      </a:pPr>
                      <a:r>
                        <a:rPr lang="en-ZA" sz="1600" dirty="0"/>
                        <a:t>3 recommendations to report criminal activity to SAPS has been implemented and the matters are currently under investigation under CAS</a:t>
                      </a:r>
                    </a:p>
                    <a:p>
                      <a:pPr marL="285750" indent="-285750" algn="l">
                        <a:buFont typeface="Arial" panose="020B0604020202020204" pitchFamily="34" charset="0"/>
                        <a:buChar char="•"/>
                      </a:pPr>
                      <a:r>
                        <a:rPr lang="en-ZA" sz="1600" dirty="0"/>
                        <a:t>No civil recovery has commenced and has been pended following the finalisation of the criminal investigations with a view of engaging the AFU</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1287735790"/>
      </p:ext>
    </p:extLst>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191344" y="836712"/>
            <a:ext cx="11737304" cy="580925"/>
          </a:xfrm>
          <a:solidFill>
            <a:schemeClr val="accent4">
              <a:lumMod val="20000"/>
              <a:lumOff val="80000"/>
            </a:schemeClr>
          </a:solidFill>
        </p:spPr>
        <p:txBody>
          <a:bodyPr/>
          <a:lstStyle/>
          <a:p>
            <a:r>
              <a:rPr lang="en-US" sz="3200" b="1" dirty="0"/>
              <a:t>MSINGA LOCAL</a:t>
            </a:r>
            <a:r>
              <a:rPr lang="en-ZA" sz="3200" b="1" dirty="0"/>
              <a: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23</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23</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961799040"/>
              </p:ext>
            </p:extLst>
          </p:nvPr>
        </p:nvGraphicFramePr>
        <p:xfrm>
          <a:off x="227347" y="1556792"/>
          <a:ext cx="11737305" cy="2560320"/>
        </p:xfrm>
        <a:graphic>
          <a:graphicData uri="http://schemas.openxmlformats.org/drawingml/2006/table">
            <a:tbl>
              <a:tblPr firstRow="1" bandRow="1">
                <a:tableStyleId>{72833802-FEF1-4C79-8D5D-14CF1EAF98D9}</a:tableStyleId>
              </a:tblPr>
              <a:tblGrid>
                <a:gridCol w="4428493">
                  <a:extLst>
                    <a:ext uri="{9D8B030D-6E8A-4147-A177-3AD203B41FA5}">
                      <a16:colId xmlns:a16="http://schemas.microsoft.com/office/drawing/2014/main" val="3587450207"/>
                    </a:ext>
                  </a:extLst>
                </a:gridCol>
                <a:gridCol w="3396377">
                  <a:extLst>
                    <a:ext uri="{9D8B030D-6E8A-4147-A177-3AD203B41FA5}">
                      <a16:colId xmlns:a16="http://schemas.microsoft.com/office/drawing/2014/main" val="2862826722"/>
                    </a:ext>
                  </a:extLst>
                </a:gridCol>
                <a:gridCol w="3912435">
                  <a:extLst>
                    <a:ext uri="{9D8B030D-6E8A-4147-A177-3AD203B41FA5}">
                      <a16:colId xmlns:a16="http://schemas.microsoft.com/office/drawing/2014/main" val="980196217"/>
                    </a:ext>
                  </a:extLst>
                </a:gridCol>
              </a:tblGrid>
              <a:tr h="370840">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US" dirty="0"/>
                        <a:t>Authenticity of payments made to suppliers by the former employee.</a:t>
                      </a:r>
                      <a:r>
                        <a:rPr lang="en-US" baseline="0" dirty="0"/>
                        <a:t>  Investigation completed. Report tabled to MPAC and Council</a:t>
                      </a:r>
                      <a:endParaRPr lang="en-US" dirty="0"/>
                    </a:p>
                    <a:p>
                      <a:endParaRPr lang="en-US" dirty="0"/>
                    </a:p>
                    <a:p>
                      <a:r>
                        <a:rPr lang="en-US" b="1" dirty="0"/>
                        <a:t>Status: Concluded </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A former Employee</a:t>
                      </a:r>
                      <a:r>
                        <a:rPr lang="en-ZA" baseline="0" dirty="0"/>
                        <a:t> was investigated and the recommendation was for the MM to open a criminal case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Criminal</a:t>
                      </a:r>
                      <a:r>
                        <a:rPr lang="en-ZA" baseline="0" dirty="0"/>
                        <a:t> case to be instituted against the former employee</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bl>
          </a:graphicData>
        </a:graphic>
      </p:graphicFrame>
    </p:spTree>
    <p:extLst>
      <p:ext uri="{BB962C8B-B14F-4D97-AF65-F5344CB8AC3E}">
        <p14:creationId xmlns:p14="http://schemas.microsoft.com/office/powerpoint/2010/main" val="2251356509"/>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8" y="836712"/>
            <a:ext cx="11737305" cy="504055"/>
          </a:xfrm>
          <a:solidFill>
            <a:schemeClr val="accent4">
              <a:lumMod val="20000"/>
              <a:lumOff val="80000"/>
            </a:schemeClr>
          </a:solidFill>
        </p:spPr>
        <p:txBody>
          <a:bodyPr/>
          <a:lstStyle/>
          <a:p>
            <a:r>
              <a:rPr lang="en-US" sz="2800" b="1" dirty="0"/>
              <a:t>MSUNDUZI LOCAL MUNICIPALITY</a:t>
            </a:r>
            <a:endParaRPr lang="en-ZA" sz="28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24</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24</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2232041974"/>
              </p:ext>
            </p:extLst>
          </p:nvPr>
        </p:nvGraphicFramePr>
        <p:xfrm>
          <a:off x="227347" y="1478916"/>
          <a:ext cx="11737305" cy="5242560"/>
        </p:xfrm>
        <a:graphic>
          <a:graphicData uri="http://schemas.openxmlformats.org/drawingml/2006/table">
            <a:tbl>
              <a:tblPr firstRow="1" bandRow="1">
                <a:tableStyleId>{72833802-FEF1-4C79-8D5D-14CF1EAF98D9}</a:tableStyleId>
              </a:tblPr>
              <a:tblGrid>
                <a:gridCol w="5796645">
                  <a:extLst>
                    <a:ext uri="{9D8B030D-6E8A-4147-A177-3AD203B41FA5}">
                      <a16:colId xmlns:a16="http://schemas.microsoft.com/office/drawing/2014/main" val="3587450207"/>
                    </a:ext>
                  </a:extLst>
                </a:gridCol>
                <a:gridCol w="3024336">
                  <a:extLst>
                    <a:ext uri="{9D8B030D-6E8A-4147-A177-3AD203B41FA5}">
                      <a16:colId xmlns:a16="http://schemas.microsoft.com/office/drawing/2014/main" val="2862826722"/>
                    </a:ext>
                  </a:extLst>
                </a:gridCol>
                <a:gridCol w="2916324">
                  <a:extLst>
                    <a:ext uri="{9D8B030D-6E8A-4147-A177-3AD203B41FA5}">
                      <a16:colId xmlns:a16="http://schemas.microsoft.com/office/drawing/2014/main" val="980196217"/>
                    </a:ext>
                  </a:extLst>
                </a:gridCol>
              </a:tblGrid>
              <a:tr h="601260">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864096">
                <a:tc>
                  <a:txBody>
                    <a:bodyPr/>
                    <a:lstStyle/>
                    <a:p>
                      <a:pPr algn="l"/>
                      <a:r>
                        <a:rPr lang="en-US" sz="1600" b="0" dirty="0">
                          <a:latin typeface="+mn-lt"/>
                        </a:rPr>
                        <a:t>Allegations of fraud, corruption, theft, recruitment, mismanagement and supply chain management irregularities</a:t>
                      </a:r>
                    </a:p>
                    <a:p>
                      <a:pPr algn="l"/>
                      <a:r>
                        <a:rPr lang="en-US" sz="1600" b="0" dirty="0">
                          <a:latin typeface="+mn-lt"/>
                        </a:rPr>
                        <a:t>(2018 –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n-lt"/>
                        </a:rPr>
                        <a:t>Status: In Progress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Not applicable as the investigation is still in progress</a:t>
                      </a:r>
                      <a:endParaRPr kumimoji="0" lang="en-ZA" sz="1600" b="0" i="0" u="none" strike="noStrike" kern="1200" cap="none" spc="0" normalizeH="0" baseline="0" noProof="0" dirty="0">
                        <a:ln>
                          <a:noFill/>
                        </a:ln>
                        <a:solidFill>
                          <a:prstClr val="black"/>
                        </a:solidFill>
                        <a:effectLst/>
                        <a:uLnTx/>
                        <a:uFillTx/>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Not applicable as the investigation is still in progress</a:t>
                      </a:r>
                      <a:endParaRPr kumimoji="0" lang="en-ZA" sz="1600" b="0" i="0" u="none" strike="noStrike" kern="1200" cap="none" spc="0" normalizeH="0" baseline="0" noProof="0" dirty="0">
                        <a:ln>
                          <a:noFill/>
                        </a:ln>
                        <a:solidFill>
                          <a:prstClr val="black"/>
                        </a:solidFill>
                        <a:effectLst/>
                        <a:uLnTx/>
                        <a:uFillTx/>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r h="1371564">
                <a:tc>
                  <a:txBody>
                    <a:bodyPr/>
                    <a:lstStyle/>
                    <a:p>
                      <a:pPr algn="l"/>
                      <a:r>
                        <a:rPr lang="en-US" sz="1600" b="0" dirty="0">
                          <a:latin typeface="+mn-lt"/>
                        </a:rPr>
                        <a:t>(</a:t>
                      </a:r>
                      <a:r>
                        <a:rPr lang="en-US" sz="1600" b="0" dirty="0" err="1">
                          <a:latin typeface="+mn-lt"/>
                        </a:rPr>
                        <a:t>i</a:t>
                      </a:r>
                      <a:r>
                        <a:rPr lang="en-US" sz="1600" b="0" dirty="0">
                          <a:latin typeface="+mn-lt"/>
                        </a:rPr>
                        <a:t>) Investigation in terms of section 106(1)(b) was conducted by the MEC into allegations of fraud, corruption and maladministration and a report has been tabled at a meeting of council on 30 September 2020. Council has been given 21 days within which to revert to the MEC with its resolution on the implementation and action plan in relation thereto.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n-lt"/>
                        </a:rPr>
                        <a:t>Status: Investigation completed implementation in progress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ZA" sz="1600" dirty="0">
                          <a:latin typeface="+mn-lt"/>
                        </a:rPr>
                        <a:t>(</a:t>
                      </a:r>
                      <a:r>
                        <a:rPr lang="en-ZA" sz="1600" dirty="0" err="1">
                          <a:latin typeface="+mn-lt"/>
                        </a:rPr>
                        <a:t>i</a:t>
                      </a:r>
                      <a:r>
                        <a:rPr lang="en-ZA" sz="1600" dirty="0">
                          <a:latin typeface="+mn-lt"/>
                        </a:rPr>
                        <a:t>) Recommendations have been made to report criminal conduct to SAPS, to discipline officials within the municipality and to implement civil recovery in terms of section 32 of the MFMA.</a:t>
                      </a:r>
                    </a:p>
                    <a:p>
                      <a:pPr algn="l"/>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400050" indent="-400050" algn="l">
                        <a:buFont typeface="Arial" panose="020B0604020202020204" pitchFamily="34" charset="0"/>
                        <a:buAutoNum type="romanLcParenBoth"/>
                      </a:pPr>
                      <a:r>
                        <a:rPr lang="en-ZA" sz="1600" dirty="0">
                          <a:latin typeface="+mn-lt"/>
                        </a:rPr>
                        <a:t>Measures will be implemented following councils consideration of the report and its resolution in respect of implementation.</a:t>
                      </a:r>
                    </a:p>
                    <a:p>
                      <a:pPr marL="0" indent="0" algn="l">
                        <a:buFont typeface="Arial" panose="020B0604020202020204" pitchFamily="34" charset="0"/>
                        <a:buNone/>
                      </a:pPr>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5515740"/>
                  </a:ext>
                </a:extLst>
              </a:tr>
              <a:tr h="13844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latin typeface="+mn-lt"/>
                        </a:rPr>
                        <a:t>(ii) Investigation in terms of section 106(1)(b) into allegations of maladministration, and corruption in respect of various contracts, misconduct by councilors, inflation of security costs, amongst other allegations, which commenced in August 2019 has been conducted and a draft report has been submitted to the MEC for consideration.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latin typeface="+mn-lt"/>
                        </a:rPr>
                        <a:t>(ii) </a:t>
                      </a:r>
                      <a:r>
                        <a:rPr lang="en-US" sz="1600" dirty="0">
                          <a:latin typeface="+mn-lt"/>
                        </a:rPr>
                        <a:t>Not applicable as the investigation is still in progress</a:t>
                      </a:r>
                    </a:p>
                    <a:p>
                      <a:pPr algn="l"/>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latin typeface="+mn-lt"/>
                        </a:rPr>
                        <a:t>(ii) Not applicable as the investigation is still in progress</a:t>
                      </a:r>
                    </a:p>
                    <a:p>
                      <a:pPr marL="0" indent="0" algn="l">
                        <a:buFont typeface="Arial" panose="020B0604020202020204" pitchFamily="34" charset="0"/>
                        <a:buNone/>
                      </a:pPr>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3311791"/>
                  </a:ext>
                </a:extLst>
              </a:tr>
            </a:tbl>
          </a:graphicData>
        </a:graphic>
      </p:graphicFrame>
    </p:spTree>
    <p:extLst>
      <p:ext uri="{BB962C8B-B14F-4D97-AF65-F5344CB8AC3E}">
        <p14:creationId xmlns:p14="http://schemas.microsoft.com/office/powerpoint/2010/main" val="3276377429"/>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209347" y="836713"/>
            <a:ext cx="11737304" cy="461039"/>
          </a:xfrm>
          <a:solidFill>
            <a:schemeClr val="accent4">
              <a:lumMod val="20000"/>
              <a:lumOff val="80000"/>
            </a:schemeClr>
          </a:solidFill>
        </p:spPr>
        <p:txBody>
          <a:bodyPr/>
          <a:lstStyle/>
          <a:p>
            <a:r>
              <a:rPr lang="en-US" sz="3200" b="1" dirty="0"/>
              <a:t>MTUBATUBA LOCAL</a:t>
            </a:r>
            <a:r>
              <a:rPr lang="en-ZA" sz="3200" b="1" dirty="0"/>
              <a: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25</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25</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660603388"/>
              </p:ext>
            </p:extLst>
          </p:nvPr>
        </p:nvGraphicFramePr>
        <p:xfrm>
          <a:off x="245349" y="1389412"/>
          <a:ext cx="11701302" cy="5303520"/>
        </p:xfrm>
        <a:graphic>
          <a:graphicData uri="http://schemas.openxmlformats.org/drawingml/2006/table">
            <a:tbl>
              <a:tblPr firstRow="1" bandRow="1">
                <a:tableStyleId>{72833802-FEF1-4C79-8D5D-14CF1EAF98D9}</a:tableStyleId>
              </a:tblPr>
              <a:tblGrid>
                <a:gridCol w="4212470">
                  <a:extLst>
                    <a:ext uri="{9D8B030D-6E8A-4147-A177-3AD203B41FA5}">
                      <a16:colId xmlns:a16="http://schemas.microsoft.com/office/drawing/2014/main" val="3587450207"/>
                    </a:ext>
                  </a:extLst>
                </a:gridCol>
                <a:gridCol w="2592288">
                  <a:extLst>
                    <a:ext uri="{9D8B030D-6E8A-4147-A177-3AD203B41FA5}">
                      <a16:colId xmlns:a16="http://schemas.microsoft.com/office/drawing/2014/main" val="2862826722"/>
                    </a:ext>
                  </a:extLst>
                </a:gridCol>
                <a:gridCol w="4896544">
                  <a:extLst>
                    <a:ext uri="{9D8B030D-6E8A-4147-A177-3AD203B41FA5}">
                      <a16:colId xmlns:a16="http://schemas.microsoft.com/office/drawing/2014/main" val="980196217"/>
                    </a:ext>
                  </a:extLst>
                </a:gridCol>
              </a:tblGrid>
              <a:tr h="370840">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1742176">
                <a:tc rowSpan="2">
                  <a:txBody>
                    <a:bodyPr/>
                    <a:lstStyle/>
                    <a:p>
                      <a:pPr lvl="0"/>
                      <a:r>
                        <a:rPr lang="en-ZA" sz="1600" b="1" kern="1200" dirty="0">
                          <a:solidFill>
                            <a:schemeClr val="tx1"/>
                          </a:solidFill>
                          <a:effectLst/>
                          <a:latin typeface="+mn-lt"/>
                          <a:ea typeface="+mn-ea"/>
                          <a:cs typeface="+mn-cs"/>
                        </a:rPr>
                        <a:t>Unauthorised, Irregular and Fruitless and Wasteful expenditure </a:t>
                      </a:r>
                    </a:p>
                    <a:p>
                      <a:pPr lvl="0"/>
                      <a:endParaRPr lang="en-ZA" sz="1600" kern="1200" dirty="0">
                        <a:solidFill>
                          <a:schemeClr val="tx1"/>
                        </a:solidFill>
                        <a:effectLst/>
                        <a:latin typeface="+mn-lt"/>
                        <a:ea typeface="+mn-ea"/>
                        <a:cs typeface="+mn-cs"/>
                      </a:endParaRPr>
                    </a:p>
                    <a:p>
                      <a:pPr lvl="0"/>
                      <a:r>
                        <a:rPr lang="en-ZA" sz="1600" kern="1200" dirty="0">
                          <a:solidFill>
                            <a:schemeClr val="tx1"/>
                          </a:solidFill>
                          <a:effectLst/>
                          <a:latin typeface="+mn-lt"/>
                          <a:ea typeface="+mn-ea"/>
                          <a:cs typeface="+mn-cs"/>
                        </a:rPr>
                        <a:t>Mtubatuba Traffic Management Centre:  Corruption in awarding tenders, awards to companies who lacked requisite skills and or capabilities to execute contracts.</a:t>
                      </a:r>
                    </a:p>
                    <a:p>
                      <a:pPr marL="285750" lvl="0" indent="-285750">
                        <a:buFont typeface="Arial" panose="020B0604020202020204" pitchFamily="34" charset="0"/>
                        <a:buChar char="•"/>
                      </a:pPr>
                      <a:r>
                        <a:rPr lang="en-ZA" sz="1600" kern="1200" dirty="0">
                          <a:solidFill>
                            <a:schemeClr val="tx1"/>
                          </a:solidFill>
                          <a:effectLst/>
                          <a:latin typeface="+mn-lt"/>
                          <a:ea typeface="+mn-ea"/>
                          <a:cs typeface="+mn-cs"/>
                        </a:rPr>
                        <a:t>Supply Chain Management irregularities (e.g. verbal awards to contract whose value is in excess of R500 000)</a:t>
                      </a:r>
                    </a:p>
                    <a:p>
                      <a:pPr marL="285750" lvl="0" indent="-285750">
                        <a:buFont typeface="Arial" panose="020B0604020202020204" pitchFamily="34" charset="0"/>
                        <a:buChar char="•"/>
                      </a:pPr>
                      <a:r>
                        <a:rPr lang="en-ZA" sz="1600" kern="1200" dirty="0">
                          <a:solidFill>
                            <a:schemeClr val="tx1"/>
                          </a:solidFill>
                          <a:effectLst/>
                          <a:latin typeface="+mn-lt"/>
                          <a:ea typeface="+mn-ea"/>
                          <a:cs typeface="+mn-cs"/>
                        </a:rPr>
                        <a:t>Appointment of staff in senior positions who are either incompetent and or not qualified for senior positions.</a:t>
                      </a:r>
                    </a:p>
                    <a:p>
                      <a:pPr marL="285750" lvl="0" indent="-285750">
                        <a:buFont typeface="Arial" panose="020B0604020202020204" pitchFamily="34" charset="0"/>
                        <a:buChar char="•"/>
                      </a:pPr>
                      <a:r>
                        <a:rPr lang="en-ZA" sz="1600" kern="1200" dirty="0">
                          <a:solidFill>
                            <a:schemeClr val="tx1"/>
                          </a:solidFill>
                          <a:effectLst/>
                          <a:latin typeface="+mn-lt"/>
                          <a:ea typeface="+mn-ea"/>
                          <a:cs typeface="+mn-cs"/>
                        </a:rPr>
                        <a:t>ITC processes and procurement thereto</a:t>
                      </a:r>
                    </a:p>
                    <a:p>
                      <a:pPr marL="285750" lvl="0" indent="-285750">
                        <a:buFont typeface="Arial" panose="020B0604020202020204" pitchFamily="34" charset="0"/>
                        <a:buChar char="•"/>
                      </a:pPr>
                      <a:r>
                        <a:rPr lang="en-ZA" sz="1600" kern="1200" dirty="0">
                          <a:solidFill>
                            <a:schemeClr val="tx1"/>
                          </a:solidFill>
                          <a:effectLst/>
                          <a:latin typeface="+mn-lt"/>
                          <a:ea typeface="+mn-ea"/>
                          <a:cs typeface="+mn-cs"/>
                        </a:rPr>
                        <a:t>Fraud, corruption and dishonesty of </a:t>
                      </a:r>
                      <a:r>
                        <a:rPr lang="en-ZA" sz="1600" u="sng" kern="1200" dirty="0">
                          <a:solidFill>
                            <a:schemeClr val="tx1"/>
                          </a:solidFill>
                          <a:effectLst/>
                          <a:latin typeface="+mn-lt"/>
                          <a:ea typeface="+mn-ea"/>
                          <a:cs typeface="+mn-cs"/>
                        </a:rPr>
                        <a:t>councillors</a:t>
                      </a:r>
                      <a:r>
                        <a:rPr lang="en-ZA" sz="1600" kern="1200" dirty="0">
                          <a:solidFill>
                            <a:schemeClr val="tx1"/>
                          </a:solidFill>
                          <a:effectLst/>
                          <a:latin typeface="+mn-lt"/>
                          <a:ea typeface="+mn-ea"/>
                          <a:cs typeface="+mn-cs"/>
                        </a:rPr>
                        <a:t> and poor decision making.</a:t>
                      </a:r>
                    </a:p>
                    <a:p>
                      <a:pPr marL="0" lvl="0" indent="0">
                        <a:buFont typeface="Arial" panose="020B0604020202020204" pitchFamily="34" charset="0"/>
                        <a:buNone/>
                      </a:pPr>
                      <a:endParaRPr lang="en-ZA" sz="1600" kern="1200" dirty="0">
                        <a:solidFill>
                          <a:schemeClr val="tx1"/>
                        </a:solidFill>
                        <a:effectLst/>
                        <a:latin typeface="+mn-lt"/>
                        <a:ea typeface="+mn-ea"/>
                        <a:cs typeface="+mn-cs"/>
                      </a:endParaRPr>
                    </a:p>
                    <a:p>
                      <a:pPr marL="0" lvl="0" indent="0">
                        <a:buFont typeface="Arial" panose="020B0604020202020204" pitchFamily="34" charset="0"/>
                        <a:buNone/>
                      </a:pPr>
                      <a:r>
                        <a:rPr lang="en-ZA" sz="1600" b="1" kern="1200" dirty="0">
                          <a:solidFill>
                            <a:schemeClr val="tx1"/>
                          </a:solidFill>
                          <a:effectLst/>
                          <a:latin typeface="+mn-lt"/>
                          <a:ea typeface="+mn-ea"/>
                          <a:cs typeface="+mn-cs"/>
                        </a:rPr>
                        <a:t>Status:</a:t>
                      </a:r>
                      <a:r>
                        <a:rPr lang="en-ZA" sz="1600" kern="1200" dirty="0">
                          <a:solidFill>
                            <a:schemeClr val="tx1"/>
                          </a:solidFill>
                          <a:effectLst/>
                          <a:latin typeface="+mn-lt"/>
                          <a:ea typeface="+mn-ea"/>
                          <a:cs typeface="+mn-cs"/>
                        </a:rPr>
                        <a:t> Partially Complete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600" kern="1200" dirty="0">
                          <a:solidFill>
                            <a:schemeClr val="tx1"/>
                          </a:solidFill>
                          <a:effectLst/>
                          <a:latin typeface="+mn-lt"/>
                          <a:ea typeface="+mn-ea"/>
                          <a:cs typeface="+mn-cs"/>
                        </a:rPr>
                        <a:t>16 employees</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600" dirty="0"/>
                        <a:t>9 employees dismissed. One labour court challenge but dismissed by the court</a:t>
                      </a:r>
                    </a:p>
                    <a:p>
                      <a:pPr marL="285750" indent="-285750">
                        <a:buFont typeface="Arial" panose="020B0604020202020204" pitchFamily="34" charset="0"/>
                        <a:buChar char="•"/>
                      </a:pPr>
                      <a:r>
                        <a:rPr lang="en-ZA" sz="1600" dirty="0"/>
                        <a:t>6 matters in progress of which 2 to be completed by mid October 2020</a:t>
                      </a:r>
                    </a:p>
                    <a:p>
                      <a:pPr marL="285750" indent="-285750">
                        <a:buFont typeface="Arial" panose="020B0604020202020204" pitchFamily="34" charset="0"/>
                        <a:buChar char="•"/>
                      </a:pPr>
                      <a:r>
                        <a:rPr lang="en-ZA" sz="1600" dirty="0"/>
                        <a:t>1 Employee died before finalisation of the matter</a:t>
                      </a:r>
                    </a:p>
                    <a:p>
                      <a:pPr marL="285750" indent="-285750">
                        <a:buFont typeface="Arial" panose="020B0604020202020204" pitchFamily="34" charset="0"/>
                        <a:buChar char="•"/>
                      </a:pPr>
                      <a:r>
                        <a:rPr lang="en-ZA" sz="1600" dirty="0"/>
                        <a:t>3 new additional employees charged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1996440">
                <a:tc vMerge="1">
                  <a:txBody>
                    <a:bodyPr/>
                    <a:lstStyle/>
                    <a:p>
                      <a:endParaRPr lang="en-ZA"/>
                    </a:p>
                  </a:txBody>
                  <a:tcPr>
                    <a:lnT w="12700" cap="flat" cmpd="sng" algn="ctr">
                      <a:solidFill>
                        <a:schemeClr val="tx1"/>
                      </a:solidFill>
                      <a:prstDash val="sysDot"/>
                      <a:round/>
                      <a:headEnd type="none" w="med" len="med"/>
                      <a:tailEnd type="none" w="med" len="med"/>
                    </a:lnT>
                  </a:tcPr>
                </a:tc>
                <a:tc>
                  <a:txBody>
                    <a:bodyPr/>
                    <a:lstStyle/>
                    <a:p>
                      <a:r>
                        <a:rPr lang="en-ZA" sz="1600" kern="1200" dirty="0">
                          <a:solidFill>
                            <a:schemeClr val="tx1"/>
                          </a:solidFill>
                          <a:effectLst/>
                          <a:latin typeface="+mn-lt"/>
                          <a:ea typeface="+mn-ea"/>
                          <a:cs typeface="+mn-cs"/>
                        </a:rPr>
                        <a:t>82 % of councillors</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600" dirty="0"/>
                        <a:t>Implicated councillors were given seven days to make representations to Ministerial Representative </a:t>
                      </a:r>
                    </a:p>
                    <a:p>
                      <a:pPr marL="285750" indent="-285750">
                        <a:buFont typeface="Arial" panose="020B0604020202020204" pitchFamily="34" charset="0"/>
                        <a:buChar char="•"/>
                      </a:pPr>
                      <a:r>
                        <a:rPr lang="en-ZA" sz="1600" dirty="0"/>
                        <a:t>Some councillors responded. Rest of submissions are in progress</a:t>
                      </a:r>
                    </a:p>
                    <a:p>
                      <a:pPr marL="285750" indent="-285750">
                        <a:buFont typeface="Arial" panose="020B0604020202020204" pitchFamily="34" charset="0"/>
                        <a:buChar char="•"/>
                      </a:pPr>
                      <a:r>
                        <a:rPr lang="en-ZA" sz="1600" dirty="0"/>
                        <a:t>MEC appointed Investigating Officer to investigate the Speaker (former Speaker) for fraud and dishonesty in respect of travelling and subsistence allowances</a:t>
                      </a:r>
                    </a:p>
                    <a:p>
                      <a:pPr marL="285750" indent="-285750">
                        <a:buFont typeface="Arial" panose="020B0604020202020204" pitchFamily="34" charset="0"/>
                        <a:buChar char="•"/>
                      </a:pPr>
                      <a:r>
                        <a:rPr lang="en-ZA" sz="1600" dirty="0"/>
                        <a:t>Charges against councillors and the former Speaker are pending</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171846"/>
                  </a:ext>
                </a:extLst>
              </a:tr>
            </a:tbl>
          </a:graphicData>
        </a:graphic>
      </p:graphicFrame>
    </p:spTree>
    <p:extLst>
      <p:ext uri="{BB962C8B-B14F-4D97-AF65-F5344CB8AC3E}">
        <p14:creationId xmlns:p14="http://schemas.microsoft.com/office/powerpoint/2010/main" val="2296035723"/>
      </p:ext>
    </p:extLst>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191344" y="836639"/>
            <a:ext cx="11737304" cy="436909"/>
          </a:xfrm>
          <a:solidFill>
            <a:schemeClr val="accent4">
              <a:lumMod val="20000"/>
              <a:lumOff val="80000"/>
            </a:schemeClr>
          </a:solidFill>
        </p:spPr>
        <p:txBody>
          <a:bodyPr/>
          <a:lstStyle/>
          <a:p>
            <a:r>
              <a:rPr lang="en-US" sz="3200" b="1" dirty="0"/>
              <a:t>MTUBATUBA LOCAL</a:t>
            </a:r>
            <a:r>
              <a:rPr lang="en-ZA" sz="3200" b="1" dirty="0"/>
              <a:t> MUNICIPALITY … continued</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26</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26</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nvPr>
        </p:nvGraphicFramePr>
        <p:xfrm>
          <a:off x="227346" y="1475656"/>
          <a:ext cx="11701302" cy="5059680"/>
        </p:xfrm>
        <a:graphic>
          <a:graphicData uri="http://schemas.openxmlformats.org/drawingml/2006/table">
            <a:tbl>
              <a:tblPr firstRow="1" bandRow="1">
                <a:tableStyleId>{72833802-FEF1-4C79-8D5D-14CF1EAF98D9}</a:tableStyleId>
              </a:tblPr>
              <a:tblGrid>
                <a:gridCol w="4860542">
                  <a:extLst>
                    <a:ext uri="{9D8B030D-6E8A-4147-A177-3AD203B41FA5}">
                      <a16:colId xmlns:a16="http://schemas.microsoft.com/office/drawing/2014/main" val="3587450207"/>
                    </a:ext>
                  </a:extLst>
                </a:gridCol>
                <a:gridCol w="2448272">
                  <a:extLst>
                    <a:ext uri="{9D8B030D-6E8A-4147-A177-3AD203B41FA5}">
                      <a16:colId xmlns:a16="http://schemas.microsoft.com/office/drawing/2014/main" val="2862826722"/>
                    </a:ext>
                  </a:extLst>
                </a:gridCol>
                <a:gridCol w="4392488">
                  <a:extLst>
                    <a:ext uri="{9D8B030D-6E8A-4147-A177-3AD203B41FA5}">
                      <a16:colId xmlns:a16="http://schemas.microsoft.com/office/drawing/2014/main" val="980196217"/>
                    </a:ext>
                  </a:extLst>
                </a:gridCol>
              </a:tblGrid>
              <a:tr h="370840">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4029784">
                <a:tc>
                  <a:txBody>
                    <a:bodyPr/>
                    <a:lstStyle/>
                    <a:p>
                      <a:pPr lvl="0"/>
                      <a:r>
                        <a:rPr lang="en-ZA" sz="1600" b="1" kern="1200" dirty="0">
                          <a:solidFill>
                            <a:schemeClr val="tx1"/>
                          </a:solidFill>
                          <a:effectLst/>
                          <a:latin typeface="+mn-lt"/>
                          <a:ea typeface="+mn-ea"/>
                          <a:cs typeface="+mn-cs"/>
                        </a:rPr>
                        <a:t>Unauthorised, Irregular and Fruitless and Wasteful expenditure </a:t>
                      </a:r>
                    </a:p>
                    <a:p>
                      <a:pPr lvl="0"/>
                      <a:endParaRPr lang="en-ZA" sz="1600" kern="1200" dirty="0">
                        <a:solidFill>
                          <a:schemeClr val="tx1"/>
                        </a:solidFill>
                        <a:effectLst/>
                        <a:latin typeface="+mn-lt"/>
                        <a:ea typeface="+mn-ea"/>
                        <a:cs typeface="+mn-cs"/>
                      </a:endParaRPr>
                    </a:p>
                    <a:p>
                      <a:pPr lvl="0"/>
                      <a:r>
                        <a:rPr lang="en-ZA" sz="1600" kern="1200" dirty="0">
                          <a:solidFill>
                            <a:schemeClr val="tx1"/>
                          </a:solidFill>
                          <a:effectLst/>
                          <a:latin typeface="+mn-lt"/>
                          <a:ea typeface="+mn-ea"/>
                          <a:cs typeface="+mn-cs"/>
                        </a:rPr>
                        <a:t>Mtubatuba Traffic Management Centre:  Corruption in awarding tenders, awards to companies who lacked requisite skills and or capabilities to execute contracts.</a:t>
                      </a:r>
                    </a:p>
                    <a:p>
                      <a:pPr marL="285750" lvl="0" indent="-285750">
                        <a:buFont typeface="Arial" panose="020B0604020202020204" pitchFamily="34" charset="0"/>
                        <a:buChar char="•"/>
                      </a:pPr>
                      <a:r>
                        <a:rPr lang="en-ZA" sz="1600" kern="1200" dirty="0">
                          <a:solidFill>
                            <a:schemeClr val="tx1"/>
                          </a:solidFill>
                          <a:effectLst/>
                          <a:latin typeface="+mn-lt"/>
                          <a:ea typeface="+mn-ea"/>
                          <a:cs typeface="+mn-cs"/>
                        </a:rPr>
                        <a:t>Supply Chain Management irregularities (e.g. verbal awards to contract whose value is in excess of R500 000)</a:t>
                      </a:r>
                    </a:p>
                    <a:p>
                      <a:pPr marL="285750" lvl="0" indent="-285750">
                        <a:buFont typeface="Arial" panose="020B0604020202020204" pitchFamily="34" charset="0"/>
                        <a:buChar char="•"/>
                      </a:pPr>
                      <a:r>
                        <a:rPr lang="en-ZA" sz="1600" kern="1200" dirty="0">
                          <a:solidFill>
                            <a:schemeClr val="tx1"/>
                          </a:solidFill>
                          <a:effectLst/>
                          <a:latin typeface="+mn-lt"/>
                          <a:ea typeface="+mn-ea"/>
                          <a:cs typeface="+mn-cs"/>
                        </a:rPr>
                        <a:t>Appointment of staff in senior positions who are either incompetent and or not qualified for senior positions.</a:t>
                      </a:r>
                    </a:p>
                    <a:p>
                      <a:pPr marL="285750" lvl="0" indent="-285750">
                        <a:buFont typeface="Arial" panose="020B0604020202020204" pitchFamily="34" charset="0"/>
                        <a:buChar char="•"/>
                      </a:pPr>
                      <a:r>
                        <a:rPr lang="en-ZA" sz="1600" kern="1200" dirty="0">
                          <a:solidFill>
                            <a:schemeClr val="tx1"/>
                          </a:solidFill>
                          <a:effectLst/>
                          <a:latin typeface="+mn-lt"/>
                          <a:ea typeface="+mn-ea"/>
                          <a:cs typeface="+mn-cs"/>
                        </a:rPr>
                        <a:t>ITC processes and procurement thereto</a:t>
                      </a:r>
                    </a:p>
                    <a:p>
                      <a:pPr marL="285750" lvl="0" indent="-285750">
                        <a:buFont typeface="Arial" panose="020B0604020202020204" pitchFamily="34" charset="0"/>
                        <a:buChar char="•"/>
                      </a:pPr>
                      <a:r>
                        <a:rPr lang="en-ZA" sz="1600" kern="1200" dirty="0">
                          <a:solidFill>
                            <a:schemeClr val="tx1"/>
                          </a:solidFill>
                          <a:effectLst/>
                          <a:latin typeface="+mn-lt"/>
                          <a:ea typeface="+mn-ea"/>
                          <a:cs typeface="+mn-cs"/>
                        </a:rPr>
                        <a:t>Fraud, corruption and dishonesty of </a:t>
                      </a:r>
                      <a:r>
                        <a:rPr lang="en-ZA" sz="1600" u="sng" kern="1200" dirty="0">
                          <a:solidFill>
                            <a:schemeClr val="tx1"/>
                          </a:solidFill>
                          <a:effectLst/>
                          <a:latin typeface="+mn-lt"/>
                          <a:ea typeface="+mn-ea"/>
                          <a:cs typeface="+mn-cs"/>
                        </a:rPr>
                        <a:t>councillors</a:t>
                      </a:r>
                      <a:r>
                        <a:rPr lang="en-ZA" sz="1600" kern="1200" dirty="0">
                          <a:solidFill>
                            <a:schemeClr val="tx1"/>
                          </a:solidFill>
                          <a:effectLst/>
                          <a:latin typeface="+mn-lt"/>
                          <a:ea typeface="+mn-ea"/>
                          <a:cs typeface="+mn-cs"/>
                        </a:rPr>
                        <a:t> and poor decision making.</a:t>
                      </a:r>
                    </a:p>
                    <a:p>
                      <a:pPr marL="0" lvl="0" indent="0">
                        <a:buFont typeface="Arial" panose="020B0604020202020204" pitchFamily="34" charset="0"/>
                        <a:buNone/>
                      </a:pPr>
                      <a:endParaRPr lang="en-ZA" sz="1600" kern="1200" dirty="0">
                        <a:solidFill>
                          <a:schemeClr val="tx1"/>
                        </a:solidFill>
                        <a:effectLst/>
                        <a:latin typeface="+mn-lt"/>
                        <a:ea typeface="+mn-ea"/>
                        <a:cs typeface="+mn-cs"/>
                      </a:endParaRPr>
                    </a:p>
                    <a:p>
                      <a:pPr marL="0" lvl="0" indent="0">
                        <a:buFont typeface="Arial" panose="020B0604020202020204" pitchFamily="34" charset="0"/>
                        <a:buNone/>
                      </a:pPr>
                      <a:r>
                        <a:rPr lang="en-ZA" sz="1600" b="1" kern="1200" dirty="0">
                          <a:solidFill>
                            <a:schemeClr val="tx1"/>
                          </a:solidFill>
                          <a:effectLst/>
                          <a:latin typeface="+mn-lt"/>
                          <a:ea typeface="+mn-ea"/>
                          <a:cs typeface="+mn-cs"/>
                        </a:rPr>
                        <a:t>Status:</a:t>
                      </a:r>
                      <a:r>
                        <a:rPr lang="en-ZA" sz="1600" kern="1200" dirty="0">
                          <a:solidFill>
                            <a:schemeClr val="tx1"/>
                          </a:solidFill>
                          <a:effectLst/>
                          <a:latin typeface="+mn-lt"/>
                          <a:ea typeface="+mn-ea"/>
                          <a:cs typeface="+mn-cs"/>
                        </a:rPr>
                        <a:t> Partially Complete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600" kern="1200" dirty="0">
                          <a:solidFill>
                            <a:schemeClr val="tx1"/>
                          </a:solidFill>
                          <a:effectLst/>
                          <a:latin typeface="+mn-lt"/>
                          <a:ea typeface="+mn-ea"/>
                          <a:cs typeface="+mn-cs"/>
                        </a:rPr>
                        <a:t>16 employees</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ZA" sz="1600" dirty="0"/>
                        <a:t>Criminal Charges laid to date. The following are case numbers are for matters reported to police</a:t>
                      </a:r>
                    </a:p>
                    <a:p>
                      <a:pPr marL="742950" lvl="1" indent="-285750">
                        <a:buFont typeface="Arial" panose="020B0604020202020204" pitchFamily="34" charset="0"/>
                        <a:buChar char="•"/>
                      </a:pPr>
                      <a:r>
                        <a:rPr lang="en-ZA" sz="1600" dirty="0"/>
                        <a:t>Cas 191/8/2020</a:t>
                      </a:r>
                    </a:p>
                    <a:p>
                      <a:pPr marL="742950" lvl="1" indent="-285750">
                        <a:buFont typeface="Arial" panose="020B0604020202020204" pitchFamily="34" charset="0"/>
                        <a:buChar char="•"/>
                      </a:pPr>
                      <a:r>
                        <a:rPr lang="en-ZA" sz="1600" dirty="0"/>
                        <a:t>Cas 192/8/2020</a:t>
                      </a:r>
                    </a:p>
                    <a:p>
                      <a:pPr marL="742950" lvl="1" indent="-285750">
                        <a:buFont typeface="Arial" panose="020B0604020202020204" pitchFamily="34" charset="0"/>
                        <a:buChar char="•"/>
                      </a:pPr>
                      <a:r>
                        <a:rPr lang="en-ZA" sz="1600" dirty="0"/>
                        <a:t>Cas 193/8/2020</a:t>
                      </a:r>
                    </a:p>
                    <a:p>
                      <a:pPr marL="742950" lvl="1" indent="-285750">
                        <a:buFont typeface="Arial" panose="020B0604020202020204" pitchFamily="34" charset="0"/>
                        <a:buChar char="•"/>
                      </a:pPr>
                      <a:r>
                        <a:rPr lang="en-ZA" sz="1600" dirty="0"/>
                        <a:t>Cas 194/8/2020</a:t>
                      </a:r>
                    </a:p>
                    <a:p>
                      <a:pPr marL="742950" lvl="1" indent="-285750">
                        <a:buFont typeface="Arial" panose="020B0604020202020204" pitchFamily="34" charset="0"/>
                        <a:buChar char="•"/>
                      </a:pPr>
                      <a:r>
                        <a:rPr lang="en-ZA" sz="1600" dirty="0"/>
                        <a:t>Cas 194/8/2020</a:t>
                      </a:r>
                    </a:p>
                    <a:p>
                      <a:pPr marL="742950" lvl="1" indent="-285750">
                        <a:buFont typeface="Arial" panose="020B0604020202020204" pitchFamily="34" charset="0"/>
                        <a:buChar char="•"/>
                      </a:pPr>
                      <a:r>
                        <a:rPr lang="en-ZA" sz="1600" dirty="0"/>
                        <a:t>Cas 186/2/2020</a:t>
                      </a:r>
                    </a:p>
                    <a:p>
                      <a:pPr marL="742950" lvl="1" indent="-285750">
                        <a:buFont typeface="Arial" panose="020B0604020202020204" pitchFamily="34" charset="0"/>
                        <a:buChar char="•"/>
                      </a:pPr>
                      <a:r>
                        <a:rPr lang="en-ZA" sz="1600" dirty="0"/>
                        <a:t>Cas 156/08/2019</a:t>
                      </a:r>
                    </a:p>
                    <a:p>
                      <a:pPr marL="742950" lvl="1" indent="-285750">
                        <a:buFont typeface="Arial" panose="020B0604020202020204" pitchFamily="34" charset="0"/>
                        <a:buChar char="•"/>
                      </a:pPr>
                      <a:r>
                        <a:rPr lang="en-ZA" sz="1600" dirty="0"/>
                        <a:t>Cas 81/11/2019</a:t>
                      </a:r>
                    </a:p>
                    <a:p>
                      <a:pPr marL="285750" indent="-285750">
                        <a:buFont typeface="Arial" panose="020B0604020202020204" pitchFamily="34" charset="0"/>
                        <a:buChar char="•"/>
                      </a:pP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bl>
          </a:graphicData>
        </a:graphic>
      </p:graphicFrame>
    </p:spTree>
    <p:extLst>
      <p:ext uri="{BB962C8B-B14F-4D97-AF65-F5344CB8AC3E}">
        <p14:creationId xmlns:p14="http://schemas.microsoft.com/office/powerpoint/2010/main" val="2728822781"/>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191344" y="980728"/>
            <a:ext cx="11737304" cy="436910"/>
          </a:xfrm>
          <a:solidFill>
            <a:schemeClr val="accent4">
              <a:lumMod val="20000"/>
              <a:lumOff val="80000"/>
            </a:schemeClr>
          </a:solidFill>
        </p:spPr>
        <p:txBody>
          <a:bodyPr/>
          <a:lstStyle/>
          <a:p>
            <a:r>
              <a:rPr lang="en-US" sz="3200" b="1" dirty="0"/>
              <a:t>NDWEDWE LOCAL</a:t>
            </a:r>
            <a:r>
              <a:rPr lang="en-ZA" sz="3200" b="1" dirty="0"/>
              <a: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27</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27</a:t>
            </a:fld>
            <a:endParaRPr lang="en-US" altLang="en-US" dirty="0">
              <a:solidFill>
                <a:schemeClr val="tx1"/>
              </a:solidFill>
              <a:latin typeface="Arial"/>
              <a:cs typeface="Arial"/>
            </a:endParaRPr>
          </a:p>
        </p:txBody>
      </p:sp>
      <p:graphicFrame>
        <p:nvGraphicFramePr>
          <p:cNvPr id="12" name="Table 5">
            <a:extLst>
              <a:ext uri="{FF2B5EF4-FFF2-40B4-BE49-F238E27FC236}">
                <a16:creationId xmlns:a16="http://schemas.microsoft.com/office/drawing/2014/main" id="{F71BB429-A111-49CF-AAE9-D347E61DBD26}"/>
              </a:ext>
            </a:extLst>
          </p:cNvPr>
          <p:cNvGraphicFramePr>
            <a:graphicFrameLocks noGrp="1"/>
          </p:cNvGraphicFramePr>
          <p:nvPr>
            <p:ph idx="1"/>
          </p:nvPr>
        </p:nvGraphicFramePr>
        <p:xfrm>
          <a:off x="191344" y="1600200"/>
          <a:ext cx="11737305" cy="3749040"/>
        </p:xfrm>
        <a:graphic>
          <a:graphicData uri="http://schemas.openxmlformats.org/drawingml/2006/table">
            <a:tbl>
              <a:tblPr firstRow="1" bandRow="1">
                <a:tableStyleId>{72833802-FEF1-4C79-8D5D-14CF1EAF98D9}</a:tableStyleId>
              </a:tblPr>
              <a:tblGrid>
                <a:gridCol w="3912435">
                  <a:extLst>
                    <a:ext uri="{9D8B030D-6E8A-4147-A177-3AD203B41FA5}">
                      <a16:colId xmlns:a16="http://schemas.microsoft.com/office/drawing/2014/main" val="3587450207"/>
                    </a:ext>
                  </a:extLst>
                </a:gridCol>
                <a:gridCol w="3912435">
                  <a:extLst>
                    <a:ext uri="{9D8B030D-6E8A-4147-A177-3AD203B41FA5}">
                      <a16:colId xmlns:a16="http://schemas.microsoft.com/office/drawing/2014/main" val="2862826722"/>
                    </a:ext>
                  </a:extLst>
                </a:gridCol>
                <a:gridCol w="3912435">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US" dirty="0"/>
                        <a:t>Irregularities on duplicate payments made to suppliers</a:t>
                      </a:r>
                    </a:p>
                    <a:p>
                      <a:endParaRPr lang="en-ZA" b="1" dirty="0"/>
                    </a:p>
                    <a:p>
                      <a:r>
                        <a:rPr lang="en-US" b="1" dirty="0"/>
                        <a:t>Status: Concluded </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Service</a:t>
                      </a:r>
                      <a:r>
                        <a:rPr lang="en-ZA" baseline="0" dirty="0"/>
                        <a:t> providers</a:t>
                      </a:r>
                      <a:endParaRPr lang="en-ZA" dirty="0"/>
                    </a:p>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Recommendations of the investigation are being implemented. Payment agreements have been signed with certain providers and some funds already recovered from some</a:t>
                      </a:r>
                      <a:r>
                        <a:rPr lang="en-ZA" baseline="0" dirty="0"/>
                        <a:t>. Unfortunately some service providers have not cooperated and the municipality has handed over recoverable amounts to lawyers for recovery.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bl>
          </a:graphicData>
        </a:graphic>
      </p:graphicFrame>
    </p:spTree>
    <p:extLst>
      <p:ext uri="{BB962C8B-B14F-4D97-AF65-F5344CB8AC3E}">
        <p14:creationId xmlns:p14="http://schemas.microsoft.com/office/powerpoint/2010/main" val="2392126089"/>
      </p:ext>
    </p:extLst>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227347" y="905791"/>
            <a:ext cx="11737304" cy="580925"/>
          </a:xfrm>
          <a:solidFill>
            <a:schemeClr val="accent4">
              <a:lumMod val="20000"/>
              <a:lumOff val="80000"/>
            </a:schemeClr>
          </a:solidFill>
        </p:spPr>
        <p:txBody>
          <a:bodyPr/>
          <a:lstStyle/>
          <a:p>
            <a:r>
              <a:rPr lang="en-US" sz="3200" b="1" dirty="0"/>
              <a:t>NEWCASTLE LOCAL</a:t>
            </a:r>
            <a:r>
              <a:rPr lang="en-ZA" sz="3200" b="1" dirty="0"/>
              <a: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28</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28</a:t>
            </a:fld>
            <a:endParaRPr lang="en-US" altLang="en-US" dirty="0">
              <a:solidFill>
                <a:schemeClr val="tx1"/>
              </a:solidFill>
              <a:latin typeface="Arial"/>
              <a:cs typeface="Arial"/>
            </a:endParaRPr>
          </a:p>
        </p:txBody>
      </p:sp>
      <p:graphicFrame>
        <p:nvGraphicFramePr>
          <p:cNvPr id="12" name="Table 5">
            <a:extLst>
              <a:ext uri="{FF2B5EF4-FFF2-40B4-BE49-F238E27FC236}">
                <a16:creationId xmlns:a16="http://schemas.microsoft.com/office/drawing/2014/main" id="{C93DD532-7AE1-4219-809F-C99918CC5571}"/>
              </a:ext>
            </a:extLst>
          </p:cNvPr>
          <p:cNvGraphicFramePr>
            <a:graphicFrameLocks noGrp="1"/>
          </p:cNvGraphicFramePr>
          <p:nvPr>
            <p:ph idx="1"/>
            <p:extLst>
              <p:ext uri="{D42A27DB-BD31-4B8C-83A1-F6EECF244321}">
                <p14:modId xmlns:p14="http://schemas.microsoft.com/office/powerpoint/2010/main" val="1082893503"/>
              </p:ext>
            </p:extLst>
          </p:nvPr>
        </p:nvGraphicFramePr>
        <p:xfrm>
          <a:off x="227347" y="1650218"/>
          <a:ext cx="11737305" cy="4706133"/>
        </p:xfrm>
        <a:graphic>
          <a:graphicData uri="http://schemas.openxmlformats.org/drawingml/2006/table">
            <a:tbl>
              <a:tblPr firstRow="1" bandRow="1">
                <a:tableStyleId>{72833802-FEF1-4C79-8D5D-14CF1EAF98D9}</a:tableStyleId>
              </a:tblPr>
              <a:tblGrid>
                <a:gridCol w="4680521">
                  <a:extLst>
                    <a:ext uri="{9D8B030D-6E8A-4147-A177-3AD203B41FA5}">
                      <a16:colId xmlns:a16="http://schemas.microsoft.com/office/drawing/2014/main" val="3587450207"/>
                    </a:ext>
                  </a:extLst>
                </a:gridCol>
                <a:gridCol w="3144349">
                  <a:extLst>
                    <a:ext uri="{9D8B030D-6E8A-4147-A177-3AD203B41FA5}">
                      <a16:colId xmlns:a16="http://schemas.microsoft.com/office/drawing/2014/main" val="2862826722"/>
                    </a:ext>
                  </a:extLst>
                </a:gridCol>
                <a:gridCol w="3912435">
                  <a:extLst>
                    <a:ext uri="{9D8B030D-6E8A-4147-A177-3AD203B41FA5}">
                      <a16:colId xmlns:a16="http://schemas.microsoft.com/office/drawing/2014/main" val="980196217"/>
                    </a:ext>
                  </a:extLst>
                </a:gridCol>
              </a:tblGrid>
              <a:tr h="871506">
                <a:tc>
                  <a:txBody>
                    <a:bodyPr/>
                    <a:lstStyle/>
                    <a:p>
                      <a:r>
                        <a:rPr lang="en-US" sz="1700" dirty="0"/>
                        <a:t>NATURE OF INVESTIGATION and STATUS </a:t>
                      </a:r>
                      <a:endParaRPr lang="en-ZA" sz="1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700" dirty="0"/>
                        <a:t>IMPLICATED, EG.</a:t>
                      </a:r>
                      <a:r>
                        <a:rPr lang="en-US" sz="1700" baseline="0" dirty="0"/>
                        <a:t> OFFICIALS, COUNCILLORS, SERVICE PROVIDERS, ETC.</a:t>
                      </a:r>
                      <a:endParaRPr lang="en-ZA" sz="1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700" dirty="0"/>
                        <a:t>CONSEQUENCE MANAGEMENT MEASURES IMPLEMENTED</a:t>
                      </a:r>
                      <a:endParaRPr lang="en-ZA" sz="1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2701669">
                <a:tc>
                  <a:txBody>
                    <a:bodyPr/>
                    <a:lstStyle/>
                    <a:p>
                      <a:r>
                        <a:rPr lang="en-US" sz="1700" dirty="0"/>
                        <a:t>SCM Irregularities (2016</a:t>
                      </a:r>
                      <a:r>
                        <a:rPr lang="en-US" sz="1700" baseline="0" dirty="0"/>
                        <a:t> – 2017)</a:t>
                      </a:r>
                      <a:endParaRPr lang="en-US" sz="1700" dirty="0"/>
                    </a:p>
                    <a:p>
                      <a:pPr marL="342900" indent="-342900">
                        <a:buAutoNum type="arabicPeriod"/>
                      </a:pPr>
                      <a:r>
                        <a:rPr lang="en-US" sz="1700" b="0" dirty="0"/>
                        <a:t>Investigation conducted on supply of fuel </a:t>
                      </a:r>
                    </a:p>
                    <a:p>
                      <a:pPr marL="342900" indent="-342900">
                        <a:buAutoNum type="arabicPeriod"/>
                      </a:pPr>
                      <a:r>
                        <a:rPr lang="en-US" sz="1700" b="0" dirty="0"/>
                        <a:t>Investigation</a:t>
                      </a:r>
                      <a:r>
                        <a:rPr lang="en-US" sz="1700" b="0" baseline="0" dirty="0"/>
                        <a:t> conducted on supply, repair and delivery of tyres for Newcastle Municipality as  and when required.</a:t>
                      </a:r>
                    </a:p>
                    <a:p>
                      <a:pPr marL="342900" indent="-342900">
                        <a:buAutoNum type="arabicPeriod"/>
                      </a:pPr>
                      <a:r>
                        <a:rPr lang="en-US" sz="1700" b="0" baseline="0" dirty="0"/>
                        <a:t>Investigation on construction of Charlestown Hall</a:t>
                      </a:r>
                    </a:p>
                    <a:p>
                      <a:pPr marL="342900" indent="-342900">
                        <a:buAutoNum type="arabicPeriod"/>
                      </a:pPr>
                      <a:r>
                        <a:rPr lang="en-US" sz="1700" b="0" baseline="0" dirty="0"/>
                        <a:t>Construction of a Brick</a:t>
                      </a:r>
                    </a:p>
                    <a:p>
                      <a:pPr marL="0" indent="0">
                        <a:buNone/>
                      </a:pPr>
                      <a:endParaRPr lang="en-US" sz="17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t>Status: Concluded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r>
                        <a:rPr lang="en-ZA" sz="1700" dirty="0"/>
                        <a:t>Various</a:t>
                      </a:r>
                      <a:r>
                        <a:rPr lang="en-ZA" sz="1700" baseline="0" dirty="0"/>
                        <a:t> </a:t>
                      </a:r>
                      <a:r>
                        <a:rPr lang="en-ZA" sz="1700" dirty="0"/>
                        <a:t>Service providers</a:t>
                      </a:r>
                    </a:p>
                    <a:p>
                      <a:r>
                        <a:rPr lang="en-ZA" sz="1700" dirty="0"/>
                        <a:t>Officials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marL="285750" indent="-285750">
                        <a:buFont typeface="Arial" panose="020B0604020202020204" pitchFamily="34" charset="0"/>
                        <a:buChar char="•"/>
                      </a:pPr>
                      <a:r>
                        <a:rPr lang="en-ZA" sz="1700" dirty="0"/>
                        <a:t>The matters is</a:t>
                      </a:r>
                      <a:r>
                        <a:rPr lang="en-ZA" sz="1700" baseline="0" dirty="0"/>
                        <a:t> awaiting decision for Council to implement recommendations.</a:t>
                      </a:r>
                    </a:p>
                    <a:p>
                      <a:pPr marL="285750" indent="-285750">
                        <a:buFont typeface="Arial" panose="020B0604020202020204" pitchFamily="34" charset="0"/>
                        <a:buChar char="•"/>
                      </a:pPr>
                      <a:r>
                        <a:rPr lang="en-ZA" sz="1700" baseline="0" dirty="0"/>
                        <a:t>Review and implement Supply Chain Management policy,</a:t>
                      </a:r>
                    </a:p>
                    <a:p>
                      <a:pPr marL="285750" indent="-285750">
                        <a:buFont typeface="Arial" panose="020B0604020202020204" pitchFamily="34" charset="0"/>
                        <a:buChar char="•"/>
                      </a:pPr>
                      <a:r>
                        <a:rPr lang="en-ZA" sz="1700" baseline="0" dirty="0"/>
                        <a:t>Align budget to procurement plan </a:t>
                      </a:r>
                      <a:endParaRPr lang="en-ZA" sz="1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1132958">
                <a:tc>
                  <a:txBody>
                    <a:bodyPr/>
                    <a:lstStyle/>
                    <a:p>
                      <a:r>
                        <a:rPr lang="en-US" sz="1700" dirty="0"/>
                        <a:t>Financial misconduct</a:t>
                      </a:r>
                      <a:r>
                        <a:rPr lang="en-US" sz="1700" baseline="0" dirty="0"/>
                        <a:t> on procurement and contract management (2018 – 2019)</a:t>
                      </a:r>
                    </a:p>
                    <a:p>
                      <a:endParaRPr lang="en-US" sz="1700" baseline="0" dirty="0"/>
                    </a:p>
                    <a:p>
                      <a:r>
                        <a:rPr lang="en-US" sz="1700" b="1" baseline="0" dirty="0"/>
                        <a:t>Status: In progress</a:t>
                      </a:r>
                      <a:endParaRPr lang="en-ZA" sz="17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235330"/>
                  </a:ext>
                </a:extLst>
              </a:tr>
            </a:tbl>
          </a:graphicData>
        </a:graphic>
      </p:graphicFrame>
    </p:spTree>
    <p:extLst>
      <p:ext uri="{BB962C8B-B14F-4D97-AF65-F5344CB8AC3E}">
        <p14:creationId xmlns:p14="http://schemas.microsoft.com/office/powerpoint/2010/main" val="986796964"/>
      </p:ext>
    </p:extLst>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7" y="1070273"/>
            <a:ext cx="11737305" cy="634082"/>
          </a:xfrm>
          <a:solidFill>
            <a:schemeClr val="accent4">
              <a:lumMod val="20000"/>
              <a:lumOff val="80000"/>
            </a:schemeClr>
          </a:solidFill>
        </p:spPr>
        <p:txBody>
          <a:bodyPr/>
          <a:lstStyle/>
          <a:p>
            <a:r>
              <a:rPr lang="en-US" sz="2800" b="1" dirty="0"/>
              <a:t>NKANDLA LOCAL MUNICIPALITY</a:t>
            </a:r>
            <a:endParaRPr lang="en-ZA" sz="28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29</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29</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197823862"/>
              </p:ext>
            </p:extLst>
          </p:nvPr>
        </p:nvGraphicFramePr>
        <p:xfrm>
          <a:off x="227347" y="1937915"/>
          <a:ext cx="11737305" cy="4037531"/>
        </p:xfrm>
        <a:graphic>
          <a:graphicData uri="http://schemas.openxmlformats.org/drawingml/2006/table">
            <a:tbl>
              <a:tblPr firstRow="1" bandRow="1">
                <a:tableStyleId>{72833802-FEF1-4C79-8D5D-14CF1EAF98D9}</a:tableStyleId>
              </a:tblPr>
              <a:tblGrid>
                <a:gridCol w="3492389">
                  <a:extLst>
                    <a:ext uri="{9D8B030D-6E8A-4147-A177-3AD203B41FA5}">
                      <a16:colId xmlns:a16="http://schemas.microsoft.com/office/drawing/2014/main" val="3587450207"/>
                    </a:ext>
                  </a:extLst>
                </a:gridCol>
                <a:gridCol w="2880320">
                  <a:extLst>
                    <a:ext uri="{9D8B030D-6E8A-4147-A177-3AD203B41FA5}">
                      <a16:colId xmlns:a16="http://schemas.microsoft.com/office/drawing/2014/main" val="2862826722"/>
                    </a:ext>
                  </a:extLst>
                </a:gridCol>
                <a:gridCol w="5364596">
                  <a:extLst>
                    <a:ext uri="{9D8B030D-6E8A-4147-A177-3AD203B41FA5}">
                      <a16:colId xmlns:a16="http://schemas.microsoft.com/office/drawing/2014/main" val="980196217"/>
                    </a:ext>
                  </a:extLst>
                </a:gridCol>
              </a:tblGrid>
              <a:tr h="851355">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123131">
                <a:tc>
                  <a:txBody>
                    <a:bodyPr/>
                    <a:lstStyle/>
                    <a:p>
                      <a:pPr algn="l"/>
                      <a:r>
                        <a:rPr lang="en-US" sz="1600" b="0" dirty="0"/>
                        <a:t>Financial misconduct, fraud and improper conduct</a:t>
                      </a:r>
                    </a:p>
                    <a:p>
                      <a:pPr algn="l"/>
                      <a:r>
                        <a:rPr lang="en-US" sz="1600" b="0" dirty="0"/>
                        <a:t>(2015 – 2016)</a:t>
                      </a:r>
                    </a:p>
                    <a:p>
                      <a:pPr algn="l"/>
                      <a:endParaRPr lang="en-US" sz="1600" b="0" dirty="0"/>
                    </a:p>
                    <a:p>
                      <a:pPr algn="l"/>
                      <a:r>
                        <a:rPr lang="en-US" sz="1600" b="0" dirty="0"/>
                        <a:t>Investigation in terms of section 106(1)(b) of the Systems Act was conducted and a report was tabled at a meeting of council on 28 August 2019.</a:t>
                      </a:r>
                    </a:p>
                    <a:p>
                      <a:pPr algn="l"/>
                      <a:endParaRPr lang="en-US" sz="16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Status: Partially Completed</a:t>
                      </a:r>
                    </a:p>
                    <a:p>
                      <a:pPr algn="l"/>
                      <a:endParaRPr lang="en-US" sz="1600" b="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ZA" sz="1600" dirty="0"/>
                        <a:t>Recommendations have been made as follows:-</a:t>
                      </a:r>
                    </a:p>
                    <a:p>
                      <a:pPr algn="l"/>
                      <a:r>
                        <a:rPr lang="en-ZA" sz="1600" dirty="0"/>
                        <a:t>Disciplinary Action –  14 (officials)</a:t>
                      </a:r>
                    </a:p>
                    <a:p>
                      <a:pPr algn="l"/>
                      <a:r>
                        <a:rPr lang="en-ZA" sz="1600" dirty="0"/>
                        <a:t>Criminal Action – 0</a:t>
                      </a:r>
                    </a:p>
                    <a:p>
                      <a:pPr algn="l"/>
                      <a:r>
                        <a:rPr lang="en-ZA" sz="1600" dirty="0"/>
                        <a:t>Civil recovery- 4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US" sz="1600" dirty="0"/>
                        <a:t>4 recommendations to discipline the SCM manager and one other SCM official could not be implemented as they were no longer in the employ of the municipality, 6 recommendations were implemented with 11 officials disciplined and sanctioned, 4 recommendations have not been implemented but have been mandated to the Mayor to implement</a:t>
                      </a:r>
                    </a:p>
                    <a:p>
                      <a:pPr marL="285750" indent="-285750" algn="l">
                        <a:buFont typeface="Arial" panose="020B0604020202020204" pitchFamily="34" charset="0"/>
                        <a:buChar char="•"/>
                      </a:pPr>
                      <a:r>
                        <a:rPr lang="en-US" sz="1600" dirty="0"/>
                        <a:t>4 recommendations for civil recovery - the municipality has reported that the amounts were declared in the 17/18 financial year and written off/ condoned by Council. The Department has engaged the municipality on the nature of POE to be submitted and is assessing POE submitted.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878779376"/>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836713"/>
            <a:ext cx="11665296" cy="532062"/>
          </a:xfrm>
          <a:solidFill>
            <a:schemeClr val="accent4">
              <a:lumMod val="20000"/>
              <a:lumOff val="80000"/>
            </a:schemeClr>
          </a:solidFill>
        </p:spPr>
        <p:txBody>
          <a:bodyPr/>
          <a:lstStyle/>
          <a:p>
            <a:r>
              <a:rPr lang="en-ZA" sz="3200" b="1" dirty="0"/>
              <a:t>INTRODUCTION</a:t>
            </a:r>
          </a:p>
        </p:txBody>
      </p:sp>
      <p:sp>
        <p:nvSpPr>
          <p:cNvPr id="5" name="Content Placeholder 4"/>
          <p:cNvSpPr>
            <a:spLocks noGrp="1"/>
          </p:cNvSpPr>
          <p:nvPr>
            <p:ph idx="1"/>
          </p:nvPr>
        </p:nvSpPr>
        <p:spPr>
          <a:xfrm>
            <a:off x="263352" y="1382497"/>
            <a:ext cx="11665296" cy="4887831"/>
          </a:xfrm>
        </p:spPr>
        <p:txBody>
          <a:bodyPr/>
          <a:lstStyle/>
          <a:p>
            <a:pPr>
              <a:lnSpc>
                <a:spcPct val="150000"/>
              </a:lnSpc>
            </a:pPr>
            <a:r>
              <a:rPr lang="en-ZA" sz="1800" dirty="0"/>
              <a:t>kwaZulu Natal has 54 municipalities categorised as 1 Metropolitan, 10 Districts and 43 local municipalities.</a:t>
            </a:r>
          </a:p>
          <a:p>
            <a:pPr>
              <a:lnSpc>
                <a:spcPct val="150000"/>
              </a:lnSpc>
            </a:pPr>
            <a:r>
              <a:rPr lang="en-ZA" sz="1800" dirty="0"/>
              <a:t>This report relates to 34 municipalities identified by SCOPA including eThekwini, 8 Districts and 25 local municipalities</a:t>
            </a:r>
          </a:p>
          <a:p>
            <a:pPr>
              <a:lnSpc>
                <a:spcPct val="150000"/>
              </a:lnSpc>
            </a:pPr>
            <a:r>
              <a:rPr lang="en-ZA" sz="1800" dirty="0"/>
              <a:t>The report focuses on consequence management measures implemented pursuant to investigations conducted at these municipalities </a:t>
            </a:r>
          </a:p>
          <a:p>
            <a:pPr algn="just">
              <a:lnSpc>
                <a:spcPct val="150000"/>
              </a:lnSpc>
            </a:pPr>
            <a:r>
              <a:rPr lang="en-ZA" sz="1800" dirty="0"/>
              <a:t>The investigations include those conducted in terms of section 106(1)(b) of the Systems Act under the auspices of the Cogta KZN and investigations conducted at the instance of the affected municipalities.</a:t>
            </a:r>
          </a:p>
          <a:p>
            <a:pPr algn="just">
              <a:lnSpc>
                <a:spcPct val="150000"/>
              </a:lnSpc>
            </a:pPr>
            <a:r>
              <a:rPr lang="en-ZA" sz="1800" dirty="0"/>
              <a:t>Following the finalisation of investigations in terms of section 106(1)(b), reports are tabled in the relevant municipalities who are then required/mandated to implement the recommendations contained therein, whilst the Department monitors the implementation of such recommendations.</a:t>
            </a:r>
          </a:p>
          <a:p>
            <a:pPr algn="just">
              <a:lnSpc>
                <a:spcPct val="150000"/>
              </a:lnSpc>
            </a:pPr>
            <a:r>
              <a:rPr lang="en-ZA" sz="1800" dirty="0"/>
              <a:t>Although municipalities do take steps to implement the reports and respond positively in most instances, this is not without challenge.</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Tree>
    <p:extLst>
      <p:ext uri="{BB962C8B-B14F-4D97-AF65-F5344CB8AC3E}">
        <p14:creationId xmlns:p14="http://schemas.microsoft.com/office/powerpoint/2010/main" val="550914875"/>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227348" y="942294"/>
            <a:ext cx="11737304" cy="580925"/>
          </a:xfrm>
          <a:solidFill>
            <a:schemeClr val="accent4">
              <a:lumMod val="20000"/>
              <a:lumOff val="80000"/>
            </a:schemeClr>
          </a:solidFill>
        </p:spPr>
        <p:txBody>
          <a:bodyPr/>
          <a:lstStyle/>
          <a:p>
            <a:r>
              <a:rPr lang="en-US" sz="3200" b="1" dirty="0"/>
              <a:t>NQUTHU LOCAL</a:t>
            </a:r>
            <a:r>
              <a:rPr lang="en-ZA" sz="3200" b="1" dirty="0"/>
              <a: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30</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30</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4079449559"/>
              </p:ext>
            </p:extLst>
          </p:nvPr>
        </p:nvGraphicFramePr>
        <p:xfrm>
          <a:off x="227347" y="1730604"/>
          <a:ext cx="11737305" cy="2590800"/>
        </p:xfrm>
        <a:graphic>
          <a:graphicData uri="http://schemas.openxmlformats.org/drawingml/2006/table">
            <a:tbl>
              <a:tblPr firstRow="1" bandRow="1">
                <a:tableStyleId>{72833802-FEF1-4C79-8D5D-14CF1EAF98D9}</a:tableStyleId>
              </a:tblPr>
              <a:tblGrid>
                <a:gridCol w="3996445">
                  <a:extLst>
                    <a:ext uri="{9D8B030D-6E8A-4147-A177-3AD203B41FA5}">
                      <a16:colId xmlns:a16="http://schemas.microsoft.com/office/drawing/2014/main" val="3587450207"/>
                    </a:ext>
                  </a:extLst>
                </a:gridCol>
                <a:gridCol w="3828425">
                  <a:extLst>
                    <a:ext uri="{9D8B030D-6E8A-4147-A177-3AD203B41FA5}">
                      <a16:colId xmlns:a16="http://schemas.microsoft.com/office/drawing/2014/main" val="2862826722"/>
                    </a:ext>
                  </a:extLst>
                </a:gridCol>
                <a:gridCol w="3912435">
                  <a:extLst>
                    <a:ext uri="{9D8B030D-6E8A-4147-A177-3AD203B41FA5}">
                      <a16:colId xmlns:a16="http://schemas.microsoft.com/office/drawing/2014/main" val="980196217"/>
                    </a:ext>
                  </a:extLst>
                </a:gridCol>
              </a:tblGrid>
              <a:tr h="370840">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US" dirty="0"/>
                        <a:t>Investigate the state of governance and administration of the previous council of the municipality- lawyers were appointed</a:t>
                      </a:r>
                      <a:r>
                        <a:rPr lang="en-US" baseline="0" dirty="0"/>
                        <a:t> but investigation was not done.</a:t>
                      </a:r>
                    </a:p>
                    <a:p>
                      <a:endParaRPr lang="en-US" dirty="0"/>
                    </a:p>
                    <a:p>
                      <a:r>
                        <a:rPr lang="en-US" b="1" dirty="0"/>
                        <a:t>Status: Concluded </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No employees or</a:t>
                      </a:r>
                      <a:r>
                        <a:rPr lang="en-ZA" baseline="0" dirty="0"/>
                        <a:t> councillors were implicated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none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bl>
          </a:graphicData>
        </a:graphic>
      </p:graphicFrame>
    </p:spTree>
    <p:extLst>
      <p:ext uri="{BB962C8B-B14F-4D97-AF65-F5344CB8AC3E}">
        <p14:creationId xmlns:p14="http://schemas.microsoft.com/office/powerpoint/2010/main" val="2616780522"/>
      </p:ext>
    </p:extLst>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227348" y="926180"/>
            <a:ext cx="11737304" cy="580925"/>
          </a:xfrm>
          <a:solidFill>
            <a:schemeClr val="accent4">
              <a:lumMod val="20000"/>
              <a:lumOff val="80000"/>
            </a:schemeClr>
          </a:solidFill>
        </p:spPr>
        <p:txBody>
          <a:bodyPr/>
          <a:lstStyle/>
          <a:p>
            <a:r>
              <a:rPr lang="en-US" sz="3200" b="1" dirty="0"/>
              <a:t>OKHAHLAMBA LOCAL</a:t>
            </a:r>
            <a:r>
              <a:rPr lang="en-ZA" sz="3200" b="1" dirty="0"/>
              <a: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31</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31</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440012631"/>
              </p:ext>
            </p:extLst>
          </p:nvPr>
        </p:nvGraphicFramePr>
        <p:xfrm>
          <a:off x="227347" y="1698617"/>
          <a:ext cx="11737305" cy="4175760"/>
        </p:xfrm>
        <a:graphic>
          <a:graphicData uri="http://schemas.openxmlformats.org/drawingml/2006/table">
            <a:tbl>
              <a:tblPr firstRow="1" bandRow="1">
                <a:tableStyleId>{72833802-FEF1-4C79-8D5D-14CF1EAF98D9}</a:tableStyleId>
              </a:tblPr>
              <a:tblGrid>
                <a:gridCol w="3708413">
                  <a:extLst>
                    <a:ext uri="{9D8B030D-6E8A-4147-A177-3AD203B41FA5}">
                      <a16:colId xmlns:a16="http://schemas.microsoft.com/office/drawing/2014/main" val="3587450207"/>
                    </a:ext>
                  </a:extLst>
                </a:gridCol>
                <a:gridCol w="2880320">
                  <a:extLst>
                    <a:ext uri="{9D8B030D-6E8A-4147-A177-3AD203B41FA5}">
                      <a16:colId xmlns:a16="http://schemas.microsoft.com/office/drawing/2014/main" val="2862826722"/>
                    </a:ext>
                  </a:extLst>
                </a:gridCol>
                <a:gridCol w="5148572">
                  <a:extLst>
                    <a:ext uri="{9D8B030D-6E8A-4147-A177-3AD203B41FA5}">
                      <a16:colId xmlns:a16="http://schemas.microsoft.com/office/drawing/2014/main" val="980196217"/>
                    </a:ext>
                  </a:extLst>
                </a:gridCol>
              </a:tblGrid>
              <a:tr h="370840">
                <a:tc>
                  <a:txBody>
                    <a:bodyPr/>
                    <a:lstStyle/>
                    <a:p>
                      <a:r>
                        <a:rPr lang="en-US" sz="1600" dirty="0">
                          <a:latin typeface="+mn-lt"/>
                        </a:rPr>
                        <a:t>NATURE OF INVESTIGATION and STATUS </a:t>
                      </a:r>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latin typeface="+mn-lt"/>
                        </a:rPr>
                        <a:t>IMPLICATED, EG.</a:t>
                      </a:r>
                      <a:r>
                        <a:rPr lang="en-US" sz="1600" baseline="0" dirty="0">
                          <a:latin typeface="+mn-lt"/>
                        </a:rPr>
                        <a:t> OFFICIALS, COUNCILLORS, SERVICE PROVIDERS, ETC.</a:t>
                      </a:r>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latin typeface="+mn-lt"/>
                        </a:rPr>
                        <a:t>CONSEQUENCE MANAGEMENT MEASURES IMPLEMENTED</a:t>
                      </a:r>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pPr algn="l" fontAlgn="ctr"/>
                      <a:r>
                        <a:rPr lang="en-ZA" sz="1600" b="0" i="0" u="none" strike="noStrike" dirty="0">
                          <a:solidFill>
                            <a:srgbClr val="000000"/>
                          </a:solidFill>
                          <a:effectLst/>
                          <a:latin typeface="+mn-lt"/>
                        </a:rPr>
                        <a:t>Investigated allegations of misappropriation of funds receipted and not banked</a:t>
                      </a:r>
                    </a:p>
                    <a:p>
                      <a:pPr algn="l" fontAlgn="ctr"/>
                      <a:endParaRPr lang="en-ZA" sz="1600" b="0" i="0" u="none" strike="noStrike" dirty="0">
                        <a:solidFill>
                          <a:srgbClr val="000000"/>
                        </a:solidFill>
                        <a:effectLst/>
                        <a:latin typeface="+mn-lt"/>
                      </a:endParaRPr>
                    </a:p>
                    <a:p>
                      <a:pPr algn="l" fontAlgn="ctr"/>
                      <a:r>
                        <a:rPr lang="en-ZA" sz="1600" b="1" i="0" u="none" strike="noStrike" dirty="0">
                          <a:solidFill>
                            <a:srgbClr val="000000"/>
                          </a:solidFill>
                          <a:effectLst/>
                          <a:latin typeface="+mn-lt"/>
                        </a:rPr>
                        <a:t>Status: Partially Concluded</a:t>
                      </a:r>
                    </a:p>
                  </a:txBody>
                  <a:tcPr marL="6350" marR="6350" marT="635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latin typeface="+mn-lt"/>
                        </a:rPr>
                        <a:t>Former Employee</a:t>
                      </a:r>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600" dirty="0">
                          <a:latin typeface="+mn-lt"/>
                        </a:rPr>
                        <a:t>The employee in question resigned form service but signed an undertaking (acknowledgement of debt) where the former employee forfeited all pension benefits and other internal accrued benefits in favour of the municipality.</a:t>
                      </a:r>
                    </a:p>
                    <a:p>
                      <a:pPr marL="285750" indent="-285750">
                        <a:buFont typeface="Arial" panose="020B0604020202020204" pitchFamily="34" charset="0"/>
                        <a:buChar char="•"/>
                      </a:pPr>
                      <a:r>
                        <a:rPr lang="en-ZA" sz="1600" dirty="0">
                          <a:latin typeface="+mn-lt"/>
                        </a:rPr>
                        <a:t>The Municipality is currently awaiting feedback from the Pension Fund in respect of the timing for the payment of the accrued pension benefits to the Municipality.</a:t>
                      </a:r>
                    </a:p>
                    <a:p>
                      <a:pPr marL="285750" indent="-285750">
                        <a:buFont typeface="Arial" panose="020B0604020202020204" pitchFamily="34" charset="0"/>
                        <a:buChar char="•"/>
                      </a:pPr>
                      <a:r>
                        <a:rPr lang="en-ZA" sz="1600" dirty="0">
                          <a:latin typeface="+mn-lt"/>
                        </a:rPr>
                        <a:t>The acknowledgement of debt can be used to claim any shortfall (if any) from the former employee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370840">
                <a:tc>
                  <a:txBody>
                    <a:bodyPr/>
                    <a:lstStyle/>
                    <a:p>
                      <a:pPr algn="l" fontAlgn="ctr"/>
                      <a:r>
                        <a:rPr lang="en-ZA" sz="1600" b="0" i="0" u="none" strike="noStrike" dirty="0">
                          <a:solidFill>
                            <a:srgbClr val="000000"/>
                          </a:solidFill>
                          <a:effectLst/>
                          <a:latin typeface="+mn-lt"/>
                        </a:rPr>
                        <a:t>Allegations of ghost employees</a:t>
                      </a:r>
                    </a:p>
                    <a:p>
                      <a:pPr algn="l" fontAlgn="ctr"/>
                      <a:endParaRPr lang="en-ZA" sz="1600" b="0" i="0" u="none" strike="noStrike" dirty="0">
                        <a:solidFill>
                          <a:srgbClr val="000000"/>
                        </a:solidFill>
                        <a:effectLst/>
                        <a:latin typeface="+mn-lt"/>
                      </a:endParaRPr>
                    </a:p>
                    <a:p>
                      <a:pPr algn="l" fontAlgn="ctr"/>
                      <a:r>
                        <a:rPr lang="en-ZA" sz="1600" b="1" i="0" u="none" strike="noStrike" dirty="0">
                          <a:solidFill>
                            <a:srgbClr val="000000"/>
                          </a:solidFill>
                          <a:effectLst/>
                          <a:latin typeface="+mn-lt"/>
                        </a:rPr>
                        <a:t>Status: Matter currently on the court roll</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latin typeface="+mn-lt"/>
                        </a:rPr>
                        <a:t>The matter was referred to the Commercial Crimes Unit which investigated it and subsequently referred the matter to the courts for trial.</a:t>
                      </a:r>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235330"/>
                  </a:ext>
                </a:extLst>
              </a:tr>
            </a:tbl>
          </a:graphicData>
        </a:graphic>
      </p:graphicFrame>
    </p:spTree>
    <p:extLst>
      <p:ext uri="{BB962C8B-B14F-4D97-AF65-F5344CB8AC3E}">
        <p14:creationId xmlns:p14="http://schemas.microsoft.com/office/powerpoint/2010/main" val="4131531655"/>
      </p:ext>
    </p:extLst>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41" y="950303"/>
            <a:ext cx="11845317" cy="462473"/>
          </a:xfrm>
          <a:solidFill>
            <a:schemeClr val="accent4">
              <a:lumMod val="20000"/>
              <a:lumOff val="80000"/>
            </a:schemeClr>
          </a:solidFill>
        </p:spPr>
        <p:txBody>
          <a:bodyPr/>
          <a:lstStyle/>
          <a:p>
            <a:r>
              <a:rPr lang="en-US" sz="3200" b="1" dirty="0"/>
              <a:t>RAY NKONYENI LOCAL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32</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32</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006645530"/>
              </p:ext>
            </p:extLst>
          </p:nvPr>
        </p:nvGraphicFramePr>
        <p:xfrm>
          <a:off x="173341" y="1554351"/>
          <a:ext cx="11845317" cy="5189656"/>
        </p:xfrm>
        <a:graphic>
          <a:graphicData uri="http://schemas.openxmlformats.org/drawingml/2006/table">
            <a:tbl>
              <a:tblPr firstRow="1" bandRow="1">
                <a:tableStyleId>{72833802-FEF1-4C79-8D5D-14CF1EAF98D9}</a:tableStyleId>
              </a:tblPr>
              <a:tblGrid>
                <a:gridCol w="2556285">
                  <a:extLst>
                    <a:ext uri="{9D8B030D-6E8A-4147-A177-3AD203B41FA5}">
                      <a16:colId xmlns:a16="http://schemas.microsoft.com/office/drawing/2014/main" val="3587450207"/>
                    </a:ext>
                  </a:extLst>
                </a:gridCol>
                <a:gridCol w="3168352">
                  <a:extLst>
                    <a:ext uri="{9D8B030D-6E8A-4147-A177-3AD203B41FA5}">
                      <a16:colId xmlns:a16="http://schemas.microsoft.com/office/drawing/2014/main" val="2862826722"/>
                    </a:ext>
                  </a:extLst>
                </a:gridCol>
                <a:gridCol w="6120680">
                  <a:extLst>
                    <a:ext uri="{9D8B030D-6E8A-4147-A177-3AD203B41FA5}">
                      <a16:colId xmlns:a16="http://schemas.microsoft.com/office/drawing/2014/main" val="980196217"/>
                    </a:ext>
                  </a:extLst>
                </a:gridCol>
              </a:tblGrid>
              <a:tr h="848069">
                <a:tc>
                  <a:txBody>
                    <a:bodyPr/>
                    <a:lstStyle/>
                    <a:p>
                      <a:r>
                        <a:rPr lang="en-US" sz="1700" dirty="0"/>
                        <a:t>NATURE OF INVESTIGATION and STATUS </a:t>
                      </a:r>
                      <a:endParaRPr lang="en-ZA" sz="1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700" dirty="0"/>
                        <a:t>IMPLICATED, EG.</a:t>
                      </a:r>
                      <a:r>
                        <a:rPr lang="en-US" sz="1700" baseline="0" dirty="0"/>
                        <a:t> OFFICIALS, COUNCILLORS, SERVICE PROVIDERS, ETC.</a:t>
                      </a:r>
                      <a:endParaRPr lang="en-ZA" sz="1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700" dirty="0"/>
                        <a:t>CONSEQUENCE MANAGEMENT MEASURES IMPLEMENTED</a:t>
                      </a:r>
                      <a:endParaRPr lang="en-ZA" sz="1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4320976">
                <a:tc>
                  <a:txBody>
                    <a:bodyPr/>
                    <a:lstStyle/>
                    <a:p>
                      <a:pPr algn="l"/>
                      <a:r>
                        <a:rPr lang="en-US" sz="1600" b="0" dirty="0"/>
                        <a:t>Allegations of fraud at the former Ezinqoleni municipality (before merge)</a:t>
                      </a:r>
                    </a:p>
                    <a:p>
                      <a:pPr algn="l"/>
                      <a:endParaRPr lang="en-US" sz="1600" b="0" dirty="0"/>
                    </a:p>
                    <a:p>
                      <a:pPr algn="l"/>
                      <a:r>
                        <a:rPr lang="en-US" sz="1600" b="0" dirty="0"/>
                        <a:t>Investigation in terms of section 106(1)(b) of the Systems Act was conducted and a report was tabled at a meeting of council on </a:t>
                      </a:r>
                    </a:p>
                    <a:p>
                      <a:pPr algn="l"/>
                      <a:endParaRPr lang="en-US" sz="16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Status: Concluded</a:t>
                      </a:r>
                    </a:p>
                    <a:p>
                      <a:pPr algn="l"/>
                      <a:endParaRPr lang="en-US" sz="1600" b="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ZA" sz="1600" dirty="0"/>
                        <a:t>Recommendations have been made as follows:-</a:t>
                      </a:r>
                    </a:p>
                    <a:p>
                      <a:pPr algn="l"/>
                      <a:r>
                        <a:rPr lang="en-ZA" sz="1600" dirty="0"/>
                        <a:t>Disciplinary Action –  11 (officials and councillors)</a:t>
                      </a:r>
                    </a:p>
                    <a:p>
                      <a:pPr algn="l"/>
                      <a:r>
                        <a:rPr lang="en-ZA" sz="1600" dirty="0"/>
                        <a:t>Criminal Action – 9</a:t>
                      </a:r>
                    </a:p>
                    <a:p>
                      <a:pPr algn="l"/>
                      <a:r>
                        <a:rPr lang="en-ZA" sz="1600" dirty="0"/>
                        <a:t>Civil recovery- 5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US" sz="1600" dirty="0"/>
                        <a:t>9 recommendations made to discipline two officials and councillors of former Ezinqoleni were not implemented as a result of legal opinion on the prospects of success obtained by the municipality and other legal considerations. 2 recommendations to discipline members of the bid evaluation committees who remain int the employ of Ray Nkonyeni have not been implemented, however the municipality reported advice that was being sought from council’s attorney.</a:t>
                      </a:r>
                    </a:p>
                    <a:p>
                      <a:pPr marL="285750" indent="-285750" algn="l">
                        <a:buFont typeface="Arial" panose="020B0604020202020204" pitchFamily="34" charset="0"/>
                        <a:buChar char="•"/>
                      </a:pPr>
                      <a:r>
                        <a:rPr lang="en-US" sz="1600" dirty="0"/>
                        <a:t>5 recommendations for civil recovery have been implemented and  amounts have been quantified amounts and the municipality will be  applying for an Order in terms of Section 300 of the Criminal Procedure Act for the recovery of the amounts.</a:t>
                      </a:r>
                    </a:p>
                    <a:p>
                      <a:pPr marL="285750" indent="-285750" algn="l">
                        <a:buFont typeface="Arial" panose="020B0604020202020204" pitchFamily="34" charset="0"/>
                        <a:buChar char="•"/>
                      </a:pPr>
                      <a:r>
                        <a:rPr lang="en-US" sz="1600" dirty="0"/>
                        <a:t>9 recommendations to report criminal conduct has been implemented under CAS 14/10/2018. Hawks required assistance with their criminal investigation and investigators were appointed by the municipality in August 2020 to support the criminal investigation.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2136435498"/>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4" y="1060517"/>
            <a:ext cx="11845318" cy="530373"/>
          </a:xfrm>
          <a:solidFill>
            <a:schemeClr val="accent4">
              <a:lumMod val="20000"/>
              <a:lumOff val="80000"/>
            </a:schemeClr>
          </a:solidFill>
        </p:spPr>
        <p:txBody>
          <a:bodyPr/>
          <a:lstStyle/>
          <a:p>
            <a:r>
              <a:rPr lang="en-US" sz="3200" b="1" dirty="0"/>
              <a:t>RICHMOND LOCAL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33</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33</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827760620"/>
              </p:ext>
            </p:extLst>
          </p:nvPr>
        </p:nvGraphicFramePr>
        <p:xfrm>
          <a:off x="119336" y="1720786"/>
          <a:ext cx="11845318" cy="4505669"/>
        </p:xfrm>
        <a:graphic>
          <a:graphicData uri="http://schemas.openxmlformats.org/drawingml/2006/table">
            <a:tbl>
              <a:tblPr firstRow="1" bandRow="1">
                <a:tableStyleId>{72833802-FEF1-4C79-8D5D-14CF1EAF98D9}</a:tableStyleId>
              </a:tblPr>
              <a:tblGrid>
                <a:gridCol w="4759928">
                  <a:extLst>
                    <a:ext uri="{9D8B030D-6E8A-4147-A177-3AD203B41FA5}">
                      <a16:colId xmlns:a16="http://schemas.microsoft.com/office/drawing/2014/main" val="3587450207"/>
                    </a:ext>
                  </a:extLst>
                </a:gridCol>
                <a:gridCol w="3304968">
                  <a:extLst>
                    <a:ext uri="{9D8B030D-6E8A-4147-A177-3AD203B41FA5}">
                      <a16:colId xmlns:a16="http://schemas.microsoft.com/office/drawing/2014/main" val="2862826722"/>
                    </a:ext>
                  </a:extLst>
                </a:gridCol>
                <a:gridCol w="3780422">
                  <a:extLst>
                    <a:ext uri="{9D8B030D-6E8A-4147-A177-3AD203B41FA5}">
                      <a16:colId xmlns:a16="http://schemas.microsoft.com/office/drawing/2014/main" val="980196217"/>
                    </a:ext>
                  </a:extLst>
                </a:gridCol>
              </a:tblGrid>
              <a:tr h="848069">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471792">
                <a:tc>
                  <a:txBody>
                    <a:bodyPr/>
                    <a:lstStyle/>
                    <a:p>
                      <a:pPr algn="l"/>
                      <a:r>
                        <a:rPr lang="en-US" sz="1800" b="0" dirty="0"/>
                        <a:t>Investigation of grant spending</a:t>
                      </a:r>
                    </a:p>
                    <a:p>
                      <a:pPr algn="just"/>
                      <a:r>
                        <a:rPr lang="en-US" sz="1800" b="0" dirty="0"/>
                        <a:t>(2017 – 2018)</a:t>
                      </a:r>
                    </a:p>
                    <a:p>
                      <a:pPr algn="just"/>
                      <a:endParaRPr lang="en-US" sz="1800" b="0" dirty="0"/>
                    </a:p>
                    <a:p>
                      <a:pPr algn="just"/>
                      <a:r>
                        <a:rPr lang="en-US" sz="1800" b="0" dirty="0"/>
                        <a:t>Investigation in terms of section 106(1)(b) of the Systems Act was authorized into allegations of maladministration in relation to electrification projects at Richmond. The investigation commenced in January 2019 and has been finalised. A draft report has been subjected to legal review and submitted for finalization and MEC consideration.</a:t>
                      </a:r>
                    </a:p>
                    <a:p>
                      <a:pPr algn="l"/>
                      <a:r>
                        <a:rPr lang="en-US" sz="1800"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Status: In Progress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US" sz="1800" dirty="0"/>
                        <a:t>Allegations against:</a:t>
                      </a:r>
                    </a:p>
                    <a:p>
                      <a:pPr algn="just"/>
                      <a:r>
                        <a:rPr lang="en-US" sz="1800" dirty="0"/>
                        <a:t>Officials</a:t>
                      </a:r>
                    </a:p>
                    <a:p>
                      <a:pPr algn="just"/>
                      <a:r>
                        <a:rPr lang="en-US" sz="1800" dirty="0"/>
                        <a:t>Former Officials</a:t>
                      </a:r>
                    </a:p>
                    <a:p>
                      <a:pPr algn="just"/>
                      <a:r>
                        <a:rPr lang="en-US" sz="1800" dirty="0"/>
                        <a:t>Councillors</a:t>
                      </a:r>
                      <a:endParaRPr lang="en-ZA"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US" sz="1800" dirty="0"/>
                        <a:t>The draft report has recommendations and corrective measures for implementation by municipality once the report is finalised and tabled before the municipal council.</a:t>
                      </a:r>
                      <a:endParaRPr lang="en-ZA"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1150980092"/>
      </p:ext>
    </p:extLst>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7" y="819183"/>
            <a:ext cx="11737305" cy="497558"/>
          </a:xfrm>
          <a:solidFill>
            <a:schemeClr val="accent4">
              <a:lumMod val="20000"/>
              <a:lumOff val="80000"/>
            </a:schemeClr>
          </a:solidFill>
        </p:spPr>
        <p:txBody>
          <a:bodyPr/>
          <a:lstStyle/>
          <a:p>
            <a:r>
              <a:rPr lang="en-US" sz="3200" b="1" dirty="0"/>
              <a:t>UMDONI LOCAL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34</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34</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nvPr>
        </p:nvGraphicFramePr>
        <p:xfrm>
          <a:off x="227347" y="1453265"/>
          <a:ext cx="11737305" cy="5404735"/>
        </p:xfrm>
        <a:graphic>
          <a:graphicData uri="http://schemas.openxmlformats.org/drawingml/2006/table">
            <a:tbl>
              <a:tblPr firstRow="1" bandRow="1">
                <a:tableStyleId>{72833802-FEF1-4C79-8D5D-14CF1EAF98D9}</a:tableStyleId>
              </a:tblPr>
              <a:tblGrid>
                <a:gridCol w="2736304">
                  <a:extLst>
                    <a:ext uri="{9D8B030D-6E8A-4147-A177-3AD203B41FA5}">
                      <a16:colId xmlns:a16="http://schemas.microsoft.com/office/drawing/2014/main" val="3587450207"/>
                    </a:ext>
                  </a:extLst>
                </a:gridCol>
                <a:gridCol w="3312368">
                  <a:extLst>
                    <a:ext uri="{9D8B030D-6E8A-4147-A177-3AD203B41FA5}">
                      <a16:colId xmlns:a16="http://schemas.microsoft.com/office/drawing/2014/main" val="2862826722"/>
                    </a:ext>
                  </a:extLst>
                </a:gridCol>
                <a:gridCol w="5688633">
                  <a:extLst>
                    <a:ext uri="{9D8B030D-6E8A-4147-A177-3AD203B41FA5}">
                      <a16:colId xmlns:a16="http://schemas.microsoft.com/office/drawing/2014/main" val="980196217"/>
                    </a:ext>
                  </a:extLst>
                </a:gridCol>
              </a:tblGrid>
              <a:tr h="924175">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540321">
                <a:tc>
                  <a:txBody>
                    <a:bodyPr/>
                    <a:lstStyle/>
                    <a:p>
                      <a:pPr algn="l"/>
                      <a:r>
                        <a:rPr lang="en-US" sz="1800" b="0" dirty="0"/>
                        <a:t>Loss of funds and various supply chain management issues</a:t>
                      </a:r>
                    </a:p>
                    <a:p>
                      <a:pPr algn="l"/>
                      <a:endParaRPr lang="en-US" sz="1800" b="0" dirty="0"/>
                    </a:p>
                    <a:p>
                      <a:pPr algn="l"/>
                      <a:r>
                        <a:rPr lang="en-US" sz="1800" b="0" dirty="0"/>
                        <a:t>Investigation was conducted in terms of section 106(1)(b) of the Systems Act and a report was tabled at Umdoni municipality on March 2018.</a:t>
                      </a:r>
                    </a:p>
                    <a:p>
                      <a:pPr algn="l"/>
                      <a:endParaRPr lang="en-US" sz="18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Status: In Progress</a:t>
                      </a:r>
                    </a:p>
                    <a:p>
                      <a:pPr algn="l"/>
                      <a:endParaRPr lang="en-US" sz="1800" b="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800" dirty="0"/>
                        <a:t>Recommendations were made as follows:-</a:t>
                      </a:r>
                    </a:p>
                    <a:p>
                      <a:pPr algn="l"/>
                      <a:r>
                        <a:rPr lang="en-US" sz="1800" dirty="0"/>
                        <a:t>Disciplinary</a:t>
                      </a:r>
                      <a:r>
                        <a:rPr lang="en-ZA" sz="1800" dirty="0"/>
                        <a:t> action – 7 (officials)</a:t>
                      </a:r>
                    </a:p>
                    <a:p>
                      <a:pPr algn="l"/>
                      <a:r>
                        <a:rPr lang="en-ZA" sz="1800" dirty="0"/>
                        <a:t>Civil recovery – 2 (officials)</a:t>
                      </a:r>
                    </a:p>
                    <a:p>
                      <a:pPr algn="l"/>
                      <a:r>
                        <a:rPr lang="en-ZA" sz="1800" dirty="0"/>
                        <a:t>Criminal action - 0</a:t>
                      </a:r>
                      <a:endParaRPr 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lgn="l">
                        <a:buFont typeface="Arial" panose="020B0604020202020204" pitchFamily="34" charset="0"/>
                        <a:buChar char="•"/>
                      </a:pPr>
                      <a:r>
                        <a:rPr lang="en-US" sz="1800" dirty="0"/>
                        <a:t>6 recommendations to discipline the former MM could not be implemented as he was no longer in the employ of the municipality. 1 recommendations to discipline the Director Technical Services was implemented and disciplinary proceedings commenced, however, he resigned prior to the finalization of the process. However, the Mayor has reported a case with the SAPS Hawks Division, which is still ongoing. The case number is DPCI ENQ 2/04/2017. </a:t>
                      </a:r>
                    </a:p>
                    <a:p>
                      <a:pPr marL="342900" indent="-342900" algn="l">
                        <a:buFont typeface="Arial" panose="020B0604020202020204" pitchFamily="34" charset="0"/>
                        <a:buChar char="•"/>
                      </a:pPr>
                      <a:r>
                        <a:rPr lang="en-US" sz="1800" dirty="0"/>
                        <a:t>All civil recovery will be implemented after an investigation into the irregular expenditure  by the Special Investigating Unit has been concluded, a Presidential Proclamation is still awaited in this matter. The SIU will also be processing the civil recovery on behalf of the municipality, following its investigation as it is mandated to do so.</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4200018230"/>
      </p:ext>
    </p:extLst>
  </p:cSld>
  <p:clrMapOvr>
    <a:masterClrMapping/>
  </p:clrMapOvr>
  <p:transition>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7" y="980727"/>
            <a:ext cx="11737305" cy="481809"/>
          </a:xfrm>
          <a:solidFill>
            <a:schemeClr val="accent4">
              <a:lumMod val="20000"/>
              <a:lumOff val="80000"/>
            </a:schemeClr>
          </a:solidFill>
        </p:spPr>
        <p:txBody>
          <a:bodyPr/>
          <a:lstStyle/>
          <a:p>
            <a:r>
              <a:rPr lang="en-US" sz="3200" b="1" dirty="0"/>
              <a:t>UMGUNGUNDLOVU DISTRICT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35</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35</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142394703"/>
              </p:ext>
            </p:extLst>
          </p:nvPr>
        </p:nvGraphicFramePr>
        <p:xfrm>
          <a:off x="227346" y="1636570"/>
          <a:ext cx="11737305" cy="4581775"/>
        </p:xfrm>
        <a:graphic>
          <a:graphicData uri="http://schemas.openxmlformats.org/drawingml/2006/table">
            <a:tbl>
              <a:tblPr firstRow="1" bandRow="1">
                <a:tableStyleId>{72833802-FEF1-4C79-8D5D-14CF1EAF98D9}</a:tableStyleId>
              </a:tblPr>
              <a:tblGrid>
                <a:gridCol w="5292589">
                  <a:extLst>
                    <a:ext uri="{9D8B030D-6E8A-4147-A177-3AD203B41FA5}">
                      <a16:colId xmlns:a16="http://schemas.microsoft.com/office/drawing/2014/main" val="3587450207"/>
                    </a:ext>
                  </a:extLst>
                </a:gridCol>
                <a:gridCol w="2880320">
                  <a:extLst>
                    <a:ext uri="{9D8B030D-6E8A-4147-A177-3AD203B41FA5}">
                      <a16:colId xmlns:a16="http://schemas.microsoft.com/office/drawing/2014/main" val="2862826722"/>
                    </a:ext>
                  </a:extLst>
                </a:gridCol>
                <a:gridCol w="3564396">
                  <a:extLst>
                    <a:ext uri="{9D8B030D-6E8A-4147-A177-3AD203B41FA5}">
                      <a16:colId xmlns:a16="http://schemas.microsoft.com/office/drawing/2014/main" val="980196217"/>
                    </a:ext>
                  </a:extLst>
                </a:gridCol>
              </a:tblGrid>
              <a:tr h="924175">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1834376">
                <a:tc rowSpan="2">
                  <a:txBody>
                    <a:bodyPr/>
                    <a:lstStyle/>
                    <a:p>
                      <a:pPr algn="l"/>
                      <a:r>
                        <a:rPr lang="en-US" sz="1800" b="0" dirty="0"/>
                        <a:t>Allegations of maladministration and improper conduct by officials</a:t>
                      </a:r>
                    </a:p>
                    <a:p>
                      <a:pPr algn="l"/>
                      <a:r>
                        <a:rPr lang="en-US" sz="1800" b="0" dirty="0"/>
                        <a:t>(2017 – 2018)</a:t>
                      </a:r>
                    </a:p>
                    <a:p>
                      <a:pPr algn="l"/>
                      <a:endParaRPr lang="en-US" sz="1800" b="0" dirty="0"/>
                    </a:p>
                    <a:p>
                      <a:pPr algn="l"/>
                      <a:r>
                        <a:rPr lang="en-US" sz="1800" b="0" dirty="0"/>
                        <a:t>Investigation in terms of section 106(1)(b) of the Systems Act was authorized into allegations of maladministration at uMgungundlovu municipality. The investigation commenced in February 2020 and has been finalised. A draft report has been subjected to legal review and submitted for finalization and MEC consideration. </a:t>
                      </a:r>
                    </a:p>
                    <a:p>
                      <a:pPr algn="l"/>
                      <a:endParaRPr lang="en-US" sz="18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Status: In Progress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800" dirty="0"/>
                        <a:t>Various officials</a:t>
                      </a:r>
                    </a:p>
                    <a:p>
                      <a:pPr algn="l"/>
                      <a:r>
                        <a:rPr lang="en-US" sz="1800" dirty="0"/>
                        <a:t>Former officials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800" dirty="0"/>
                        <a:t>The draft report has recommendations and corrective measures for implementation by municipality once the report is finalised and tabled before the municipal council.</a:t>
                      </a:r>
                      <a:endParaRPr lang="en-ZA"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r h="369670">
                <a:tc vMerge="1">
                  <a:txBody>
                    <a:bodyPr/>
                    <a:lstStyle/>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The SIU is continuing with its own investigation. The report in this regard is not available as yet.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0125026"/>
                  </a:ext>
                </a:extLst>
              </a:tr>
            </a:tbl>
          </a:graphicData>
        </a:graphic>
      </p:graphicFrame>
    </p:spTree>
    <p:extLst>
      <p:ext uri="{BB962C8B-B14F-4D97-AF65-F5344CB8AC3E}">
        <p14:creationId xmlns:p14="http://schemas.microsoft.com/office/powerpoint/2010/main" val="3108758508"/>
      </p:ext>
    </p:extLst>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227347" y="836713"/>
            <a:ext cx="11737304" cy="580925"/>
          </a:xfrm>
          <a:solidFill>
            <a:schemeClr val="accent4">
              <a:lumMod val="20000"/>
              <a:lumOff val="80000"/>
            </a:schemeClr>
          </a:solidFill>
        </p:spPr>
        <p:txBody>
          <a:bodyPr/>
          <a:lstStyle/>
          <a:p>
            <a:r>
              <a:rPr lang="en-US" sz="3200" b="1" dirty="0"/>
              <a:t>UMHLATHUZE LOCAL</a:t>
            </a:r>
            <a:r>
              <a:rPr lang="en-ZA" sz="3200" b="1" dirty="0"/>
              <a: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36</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36</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287941502"/>
              </p:ext>
            </p:extLst>
          </p:nvPr>
        </p:nvGraphicFramePr>
        <p:xfrm>
          <a:off x="227347" y="1584200"/>
          <a:ext cx="11737305" cy="1828800"/>
        </p:xfrm>
        <a:graphic>
          <a:graphicData uri="http://schemas.openxmlformats.org/drawingml/2006/table">
            <a:tbl>
              <a:tblPr firstRow="1" bandRow="1">
                <a:tableStyleId>{72833802-FEF1-4C79-8D5D-14CF1EAF98D9}</a:tableStyleId>
              </a:tblPr>
              <a:tblGrid>
                <a:gridCol w="4284477">
                  <a:extLst>
                    <a:ext uri="{9D8B030D-6E8A-4147-A177-3AD203B41FA5}">
                      <a16:colId xmlns:a16="http://schemas.microsoft.com/office/drawing/2014/main" val="3587450207"/>
                    </a:ext>
                  </a:extLst>
                </a:gridCol>
                <a:gridCol w="3816424">
                  <a:extLst>
                    <a:ext uri="{9D8B030D-6E8A-4147-A177-3AD203B41FA5}">
                      <a16:colId xmlns:a16="http://schemas.microsoft.com/office/drawing/2014/main" val="2862826722"/>
                    </a:ext>
                  </a:extLst>
                </a:gridCol>
                <a:gridCol w="3636404">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ZA" dirty="0"/>
                        <a:t>Allegations of payment made to a supplier for goods and services that were (not) received (2018)</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bl>
          </a:graphicData>
        </a:graphic>
      </p:graphicFrame>
    </p:spTree>
    <p:extLst>
      <p:ext uri="{BB962C8B-B14F-4D97-AF65-F5344CB8AC3E}">
        <p14:creationId xmlns:p14="http://schemas.microsoft.com/office/powerpoint/2010/main" val="3010003093"/>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845881"/>
            <a:ext cx="11737305" cy="625988"/>
          </a:xfrm>
          <a:solidFill>
            <a:schemeClr val="accent4">
              <a:lumMod val="20000"/>
              <a:lumOff val="80000"/>
            </a:schemeClr>
          </a:solidFill>
        </p:spPr>
        <p:txBody>
          <a:bodyPr/>
          <a:lstStyle/>
          <a:p>
            <a:r>
              <a:rPr lang="en-ZA" sz="3200" b="1" dirty="0"/>
              <a:t>UMKHANYAKUDE DISTRICT MUNICIPALITY</a:t>
            </a: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37</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nvPr>
        </p:nvGraphicFramePr>
        <p:xfrm>
          <a:off x="191344" y="1600200"/>
          <a:ext cx="11737305" cy="4998720"/>
        </p:xfrm>
        <a:graphic>
          <a:graphicData uri="http://schemas.openxmlformats.org/drawingml/2006/table">
            <a:tbl>
              <a:tblPr firstRow="1" bandRow="1">
                <a:tableStyleId>{72833802-FEF1-4C79-8D5D-14CF1EAF98D9}</a:tableStyleId>
              </a:tblPr>
              <a:tblGrid>
                <a:gridCol w="3672408">
                  <a:extLst>
                    <a:ext uri="{9D8B030D-6E8A-4147-A177-3AD203B41FA5}">
                      <a16:colId xmlns:a16="http://schemas.microsoft.com/office/drawing/2014/main" val="3587450207"/>
                    </a:ext>
                  </a:extLst>
                </a:gridCol>
                <a:gridCol w="2664296">
                  <a:extLst>
                    <a:ext uri="{9D8B030D-6E8A-4147-A177-3AD203B41FA5}">
                      <a16:colId xmlns:a16="http://schemas.microsoft.com/office/drawing/2014/main" val="2862826722"/>
                    </a:ext>
                  </a:extLst>
                </a:gridCol>
                <a:gridCol w="5400601">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741680">
                <a:tc>
                  <a:txBody>
                    <a:bodyPr/>
                    <a:lstStyle/>
                    <a:p>
                      <a:r>
                        <a:rPr lang="en-US" sz="1600" dirty="0"/>
                        <a:t>SCM Irregularities &amp; Financial misconduct on procurement   - </a:t>
                      </a:r>
                      <a:r>
                        <a:rPr lang="en-ZA" sz="1600" dirty="0"/>
                        <a:t>Forensic investigation into the Procurement of HDPE Pipes </a:t>
                      </a:r>
                      <a:r>
                        <a:rPr lang="en-US" sz="1600" dirty="0"/>
                        <a:t>(2012</a:t>
                      </a:r>
                      <a:r>
                        <a:rPr lang="en-US" sz="1600" baseline="0" dirty="0"/>
                        <a:t> – 2013) by </a:t>
                      </a:r>
                      <a:r>
                        <a:rPr lang="en-US" sz="1600" baseline="0" dirty="0" err="1"/>
                        <a:t>Kellmar</a:t>
                      </a:r>
                      <a:r>
                        <a:rPr lang="en-US" sz="1600" baseline="0" dirty="0"/>
                        <a:t> Consulting</a:t>
                      </a:r>
                      <a:endParaRPr lang="en-US" sz="1600" dirty="0"/>
                    </a:p>
                    <a:p>
                      <a:endParaRPr lang="en-US" sz="1600" b="1" dirty="0"/>
                    </a:p>
                    <a:p>
                      <a:r>
                        <a:rPr lang="en-US" sz="1600" b="1" dirty="0"/>
                        <a:t>Status: Concluded </a:t>
                      </a:r>
                    </a:p>
                    <a:p>
                      <a:endParaRPr lang="en-ZA" sz="16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600" dirty="0"/>
                        <a:t>Former</a:t>
                      </a:r>
                      <a:r>
                        <a:rPr lang="en-ZA" sz="1600" baseline="0" dirty="0"/>
                        <a:t> Accounting Officer, former CFO, SCM Manager, RJV and </a:t>
                      </a:r>
                      <a:r>
                        <a:rPr lang="en-ZA" sz="1600" baseline="0" dirty="0" err="1"/>
                        <a:t>Sanglo</a:t>
                      </a:r>
                      <a:r>
                        <a:rPr lang="en-ZA" sz="1600" baseline="0" dirty="0"/>
                        <a:t> Pipes</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600" dirty="0"/>
                        <a:t>Recommendations to institute</a:t>
                      </a:r>
                      <a:r>
                        <a:rPr lang="en-ZA" sz="1600" baseline="0" dirty="0"/>
                        <a:t> disciplinary and criminal actions,</a:t>
                      </a:r>
                      <a:r>
                        <a:rPr lang="en-ZA" sz="1600" dirty="0"/>
                        <a:t> recover funds and recommendation to the MPAC to write off the expenditure of R10 924 807 in terms of Section 32(2)(b) not implemented</a:t>
                      </a:r>
                    </a:p>
                    <a:p>
                      <a:pPr marL="285750" indent="-285750">
                        <a:buFont typeface="Arial" panose="020B0604020202020204" pitchFamily="34" charset="0"/>
                        <a:buChar char="•"/>
                      </a:pPr>
                      <a:r>
                        <a:rPr lang="en-ZA" sz="1600" dirty="0"/>
                        <a:t>Due to time elapsed as the investigation was concluded in 2013,</a:t>
                      </a:r>
                      <a:r>
                        <a:rPr lang="en-ZA" sz="1600" baseline="0" dirty="0"/>
                        <a:t> it will not be a worthwhile exercise to pursue disciplinary or criminal actions against any of the alleged offenders</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741680">
                <a:tc>
                  <a:txBody>
                    <a:bodyPr/>
                    <a:lstStyle/>
                    <a:p>
                      <a:r>
                        <a:rPr lang="en-US" sz="1600" dirty="0"/>
                        <a:t>SCM Irregularities &amp; Financial misconduct on procurement   - </a:t>
                      </a:r>
                      <a:r>
                        <a:rPr lang="en-ZA" sz="1600" dirty="0"/>
                        <a:t>forensic investigation into the alleged irregularities of the Procurement of Water Tankers and further look into the reasons for the water tanker’s ineffectiveness </a:t>
                      </a:r>
                      <a:r>
                        <a:rPr lang="en-US" sz="1600" dirty="0"/>
                        <a:t>(2012</a:t>
                      </a:r>
                      <a:r>
                        <a:rPr lang="en-US" sz="1600" baseline="0" dirty="0"/>
                        <a:t> – 2013) by </a:t>
                      </a:r>
                      <a:r>
                        <a:rPr lang="en-US" sz="1600" baseline="0" dirty="0" err="1"/>
                        <a:t>Kellmar</a:t>
                      </a:r>
                      <a:r>
                        <a:rPr lang="en-US" sz="1600" baseline="0" dirty="0"/>
                        <a:t> Consulting</a:t>
                      </a:r>
                      <a:endParaRPr lang="en-US" sz="1600" dirty="0"/>
                    </a:p>
                    <a:p>
                      <a:r>
                        <a:rPr lang="en-US" sz="1600" b="1" dirty="0"/>
                        <a:t>Status: Concluded </a:t>
                      </a:r>
                      <a:endParaRPr lang="en-ZA" sz="16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600" dirty="0"/>
                        <a:t>Former</a:t>
                      </a:r>
                      <a:r>
                        <a:rPr lang="en-ZA" sz="1600" baseline="0" dirty="0"/>
                        <a:t> Accounting Officer, former CFO, SCM Manager, </a:t>
                      </a:r>
                      <a:r>
                        <a:rPr lang="en-ZA" sz="1600" baseline="0" dirty="0" err="1"/>
                        <a:t>Mchumane</a:t>
                      </a:r>
                      <a:r>
                        <a:rPr lang="en-ZA" sz="1600" baseline="0" dirty="0"/>
                        <a:t> Projects</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600" dirty="0"/>
                        <a:t>Recommendations to institute</a:t>
                      </a:r>
                      <a:r>
                        <a:rPr lang="en-ZA" sz="1600" baseline="0" dirty="0"/>
                        <a:t> disciplinary and criminal actions,</a:t>
                      </a:r>
                      <a:r>
                        <a:rPr lang="en-ZA" sz="1600" dirty="0"/>
                        <a:t> recover funds and recommendation to the MPAC to write off the expenditure of R7 556 262.00 and R140 000 in terms of Section 32(2)(b) not implemented</a:t>
                      </a:r>
                    </a:p>
                    <a:p>
                      <a:pPr marL="285750" indent="-285750">
                        <a:buFont typeface="Arial" panose="020B0604020202020204" pitchFamily="34" charset="0"/>
                        <a:buChar char="•"/>
                      </a:pPr>
                      <a:r>
                        <a:rPr lang="en-ZA" sz="1600" dirty="0"/>
                        <a:t>Due to time elapsed as the investigation was concluded in 2013, it will not be a worthwhile exercise to pursue disciplinary or criminal actions against any of the alleged offenders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3554573"/>
                  </a:ext>
                </a:extLst>
              </a:tr>
            </a:tbl>
          </a:graphicData>
        </a:graphic>
      </p:graphicFrame>
    </p:spTree>
    <p:extLst>
      <p:ext uri="{BB962C8B-B14F-4D97-AF65-F5344CB8AC3E}">
        <p14:creationId xmlns:p14="http://schemas.microsoft.com/office/powerpoint/2010/main" val="195723142"/>
      </p:ext>
    </p:extLst>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3" y="1051613"/>
            <a:ext cx="11737305" cy="505179"/>
          </a:xfrm>
          <a:solidFill>
            <a:schemeClr val="accent4">
              <a:lumMod val="20000"/>
              <a:lumOff val="80000"/>
            </a:schemeClr>
          </a:solidFill>
        </p:spPr>
        <p:txBody>
          <a:bodyPr/>
          <a:lstStyle/>
          <a:p>
            <a:r>
              <a:rPr lang="en-ZA" sz="3200" b="1" dirty="0"/>
              <a:t>UMKHANYAKUDE DISTRICT MUNICIPALITY… continued</a:t>
            </a: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38</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574711778"/>
              </p:ext>
            </p:extLst>
          </p:nvPr>
        </p:nvGraphicFramePr>
        <p:xfrm>
          <a:off x="191343" y="1735879"/>
          <a:ext cx="11737305" cy="3901440"/>
        </p:xfrm>
        <a:graphic>
          <a:graphicData uri="http://schemas.openxmlformats.org/drawingml/2006/table">
            <a:tbl>
              <a:tblPr firstRow="1" bandRow="1">
                <a:tableStyleId>{72833802-FEF1-4C79-8D5D-14CF1EAF98D9}</a:tableStyleId>
              </a:tblPr>
              <a:tblGrid>
                <a:gridCol w="2880320">
                  <a:extLst>
                    <a:ext uri="{9D8B030D-6E8A-4147-A177-3AD203B41FA5}">
                      <a16:colId xmlns:a16="http://schemas.microsoft.com/office/drawing/2014/main" val="3587450207"/>
                    </a:ext>
                  </a:extLst>
                </a:gridCol>
                <a:gridCol w="4104456">
                  <a:extLst>
                    <a:ext uri="{9D8B030D-6E8A-4147-A177-3AD203B41FA5}">
                      <a16:colId xmlns:a16="http://schemas.microsoft.com/office/drawing/2014/main" val="2862826722"/>
                    </a:ext>
                  </a:extLst>
                </a:gridCol>
                <a:gridCol w="4752529">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741680">
                <a:tc>
                  <a:txBody>
                    <a:bodyPr/>
                    <a:lstStyle/>
                    <a:p>
                      <a:r>
                        <a:rPr lang="en-US" sz="1600" dirty="0"/>
                        <a:t>SCM Irregularities - </a:t>
                      </a:r>
                      <a:r>
                        <a:rPr lang="en-ZA" sz="1600" dirty="0"/>
                        <a:t>Full scale investigation in the matters that relates to UIF&amp;WE </a:t>
                      </a:r>
                      <a:r>
                        <a:rPr lang="en-US" sz="1600" dirty="0"/>
                        <a:t>(2017</a:t>
                      </a:r>
                      <a:r>
                        <a:rPr lang="en-US" sz="1600" baseline="0" dirty="0"/>
                        <a:t> – 2018) by Nxumalo  &amp; Partners</a:t>
                      </a:r>
                      <a:endParaRPr lang="en-US" sz="1600" dirty="0"/>
                    </a:p>
                    <a:p>
                      <a:r>
                        <a:rPr lang="en-US" sz="1600" b="1" dirty="0"/>
                        <a:t>Status: Concluded </a:t>
                      </a:r>
                      <a:endParaRPr lang="en-ZA" sz="16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600" dirty="0"/>
                        <a:t>Former</a:t>
                      </a:r>
                      <a:r>
                        <a:rPr lang="en-ZA" sz="1600" baseline="0" dirty="0"/>
                        <a:t> Accounting Officer, SCM Manager, Price Waterhouse Coopers, Inkazimulo Consulting, Nomvubu, Nataka Technologies, Sizisizwe Security, Mnguni &amp; Associates, Ngidi  &amp; Company, and other Companies</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600" dirty="0"/>
                        <a:t>Recommendations to institute</a:t>
                      </a:r>
                      <a:r>
                        <a:rPr lang="en-ZA" sz="1600" baseline="0" dirty="0"/>
                        <a:t> disciplinary and criminal actions,</a:t>
                      </a:r>
                      <a:r>
                        <a:rPr lang="en-ZA" sz="1600" dirty="0"/>
                        <a:t> recover funds and to write</a:t>
                      </a:r>
                      <a:r>
                        <a:rPr lang="en-ZA" sz="1600" baseline="0" dirty="0"/>
                        <a:t> off </a:t>
                      </a:r>
                      <a:r>
                        <a:rPr lang="en-ZA" sz="1600" dirty="0"/>
                        <a:t>were</a:t>
                      </a:r>
                      <a:r>
                        <a:rPr lang="en-ZA" sz="1600" baseline="0" dirty="0"/>
                        <a:t> not implemented</a:t>
                      </a:r>
                    </a:p>
                    <a:p>
                      <a:pPr marL="285750" indent="-285750">
                        <a:buFont typeface="Arial" panose="020B0604020202020204" pitchFamily="34" charset="0"/>
                        <a:buChar char="•"/>
                      </a:pPr>
                      <a:r>
                        <a:rPr lang="en-ZA" sz="1600" dirty="0"/>
                        <a:t>COGTA has done analysis of investigations, made recommendations to MPAC to consider, Internal audit has been appointed to conduct value for money exercise on some contracts for MPAC prior to making recommendations to either write off or recover</a:t>
                      </a:r>
                    </a:p>
                    <a:p>
                      <a:pPr marL="285750" indent="-285750">
                        <a:buFont typeface="Arial" panose="020B0604020202020204" pitchFamily="34" charset="0"/>
                        <a:buChar char="•"/>
                      </a:pPr>
                      <a:r>
                        <a:rPr lang="en-ZA" sz="1600" dirty="0"/>
                        <a:t>If it is established</a:t>
                      </a:r>
                      <a:r>
                        <a:rPr lang="en-ZA" sz="1600" baseline="0" dirty="0"/>
                        <a:t> that value for money was not derived in some contracts, r</a:t>
                      </a:r>
                      <a:r>
                        <a:rPr lang="en-ZA" sz="1600" dirty="0"/>
                        <a:t>ecovery of funds may still happen</a:t>
                      </a:r>
                      <a:r>
                        <a:rPr lang="en-ZA" sz="1600" baseline="0" dirty="0"/>
                        <a:t> in some cases as the report was concluded in June 2019</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bl>
          </a:graphicData>
        </a:graphic>
      </p:graphicFrame>
    </p:spTree>
    <p:extLst>
      <p:ext uri="{BB962C8B-B14F-4D97-AF65-F5344CB8AC3E}">
        <p14:creationId xmlns:p14="http://schemas.microsoft.com/office/powerpoint/2010/main" val="3938604417"/>
      </p:ext>
    </p:extLst>
  </p:cSld>
  <p:clrMapOvr>
    <a:masterClrMapping/>
  </p:clrMapOvr>
  <p:transition>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7" y="932416"/>
            <a:ext cx="11737305" cy="562270"/>
          </a:xfrm>
          <a:solidFill>
            <a:schemeClr val="accent4">
              <a:lumMod val="20000"/>
              <a:lumOff val="80000"/>
            </a:schemeClr>
          </a:solidFill>
        </p:spPr>
        <p:txBody>
          <a:bodyPr/>
          <a:lstStyle/>
          <a:p>
            <a:r>
              <a:rPr lang="en-ZA" sz="3200" b="1" dirty="0"/>
              <a:t>UMKHANYAKUDE DISTRICT MUNICIPALITY… continued</a:t>
            </a: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39</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873251901"/>
              </p:ext>
            </p:extLst>
          </p:nvPr>
        </p:nvGraphicFramePr>
        <p:xfrm>
          <a:off x="191344" y="1767911"/>
          <a:ext cx="11809312" cy="4389120"/>
        </p:xfrm>
        <a:graphic>
          <a:graphicData uri="http://schemas.openxmlformats.org/drawingml/2006/table">
            <a:tbl>
              <a:tblPr firstRow="1" bandRow="1">
                <a:tableStyleId>{72833802-FEF1-4C79-8D5D-14CF1EAF98D9}</a:tableStyleId>
              </a:tblPr>
              <a:tblGrid>
                <a:gridCol w="3912435">
                  <a:extLst>
                    <a:ext uri="{9D8B030D-6E8A-4147-A177-3AD203B41FA5}">
                      <a16:colId xmlns:a16="http://schemas.microsoft.com/office/drawing/2014/main" val="3587450207"/>
                    </a:ext>
                  </a:extLst>
                </a:gridCol>
                <a:gridCol w="2928325">
                  <a:extLst>
                    <a:ext uri="{9D8B030D-6E8A-4147-A177-3AD203B41FA5}">
                      <a16:colId xmlns:a16="http://schemas.microsoft.com/office/drawing/2014/main" val="2862826722"/>
                    </a:ext>
                  </a:extLst>
                </a:gridCol>
                <a:gridCol w="4968552">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741680">
                <a:tc>
                  <a:txBody>
                    <a:bodyPr/>
                    <a:lstStyle/>
                    <a:p>
                      <a:r>
                        <a:rPr lang="en-US" dirty="0"/>
                        <a:t>SCM Irregularities &amp; contract management on Fleet Management </a:t>
                      </a:r>
                      <a:r>
                        <a:rPr lang="en-US" baseline="0" dirty="0"/>
                        <a:t>(2018 – 2019) by Dludlu Attorneys</a:t>
                      </a:r>
                    </a:p>
                    <a:p>
                      <a:endParaRPr lang="en-US" b="1" baseline="0" dirty="0"/>
                    </a:p>
                    <a:p>
                      <a:r>
                        <a:rPr lang="en-US" b="1" baseline="0" dirty="0"/>
                        <a:t>Status: Concluded</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t>Fleet Horizon for irregular expenditure of R70 097 655.01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dirty="0"/>
                        <a:t>No disciplinary actions against the official(s) that reneged from their obligations to implement effective contract management</a:t>
                      </a:r>
                    </a:p>
                    <a:p>
                      <a:pPr marL="285750" indent="-285750">
                        <a:buFont typeface="Arial" panose="020B0604020202020204" pitchFamily="34" charset="0"/>
                        <a:buChar char="•"/>
                      </a:pPr>
                      <a:r>
                        <a:rPr lang="en-ZA" dirty="0"/>
                        <a:t>If it is established that value for money was not derived in some contracts, recovery of funds may still happen in some cases as the report was concluded in June 2019</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370840">
                <a:tc>
                  <a:txBody>
                    <a:bodyPr/>
                    <a:lstStyle/>
                    <a:p>
                      <a:r>
                        <a:rPr lang="en-US" dirty="0"/>
                        <a:t>SCM Irregularities &amp; Financial misconduct on procurement </a:t>
                      </a:r>
                      <a:r>
                        <a:rPr lang="en-US" baseline="0" dirty="0"/>
                        <a:t>(2018 – 2019 and 2019 – 2020)</a:t>
                      </a:r>
                    </a:p>
                    <a:p>
                      <a:endParaRPr lang="en-US" b="1" baseline="0" dirty="0"/>
                    </a:p>
                    <a:p>
                      <a:r>
                        <a:rPr lang="en-US" b="1" baseline="0" dirty="0"/>
                        <a:t>Status: In progress</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aseline="0" dirty="0"/>
                        <a:t>Internal audit has been appointed to conduct investigations on UIFW</a:t>
                      </a:r>
                      <a:endParaRPr lang="en-ZA" dirty="0"/>
                    </a:p>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012546"/>
                  </a:ext>
                </a:extLst>
              </a:tr>
            </a:tbl>
          </a:graphicData>
        </a:graphic>
      </p:graphicFrame>
    </p:spTree>
    <p:extLst>
      <p:ext uri="{BB962C8B-B14F-4D97-AF65-F5344CB8AC3E}">
        <p14:creationId xmlns:p14="http://schemas.microsoft.com/office/powerpoint/2010/main" val="3093314811"/>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59" y="879021"/>
            <a:ext cx="11521279" cy="532062"/>
          </a:xfrm>
          <a:solidFill>
            <a:schemeClr val="accent4">
              <a:lumMod val="20000"/>
              <a:lumOff val="80000"/>
            </a:schemeClr>
          </a:solidFill>
        </p:spPr>
        <p:txBody>
          <a:bodyPr/>
          <a:lstStyle/>
          <a:p>
            <a:r>
              <a:rPr lang="en-ZA" sz="3200" b="1" dirty="0"/>
              <a:t>INTRODUCTION…continued</a:t>
            </a:r>
          </a:p>
        </p:txBody>
      </p:sp>
      <p:sp>
        <p:nvSpPr>
          <p:cNvPr id="5" name="Content Placeholder 4"/>
          <p:cNvSpPr>
            <a:spLocks noGrp="1"/>
          </p:cNvSpPr>
          <p:nvPr>
            <p:ph idx="1"/>
          </p:nvPr>
        </p:nvSpPr>
        <p:spPr>
          <a:xfrm>
            <a:off x="335359" y="1423616"/>
            <a:ext cx="11521279" cy="5101728"/>
          </a:xfrm>
        </p:spPr>
        <p:txBody>
          <a:bodyPr/>
          <a:lstStyle/>
          <a:p>
            <a:pPr algn="just">
              <a:lnSpc>
                <a:spcPct val="150000"/>
              </a:lnSpc>
            </a:pPr>
            <a:r>
              <a:rPr lang="en-ZA" sz="1700" dirty="0"/>
              <a:t>Furthermore, although reports may be provided, they do not adequately respond to each recommendation made and even when this is the case, the results are disillusioning. In that in many instances, particularly with disciplinary action, many officials resign prior to disciplinary matters being finalised, civil recovery proceedings are delayed and not many are instituted as this is often linked to criminal liability in terms section 300 of the Criminal Procedure Act and most reported criminal cases remain pending for prolonged periods without any successful prosecutions.</a:t>
            </a:r>
          </a:p>
          <a:p>
            <a:pPr algn="just">
              <a:lnSpc>
                <a:spcPct val="150000"/>
              </a:lnSpc>
            </a:pPr>
            <a:r>
              <a:rPr lang="en-ZA" sz="1700" dirty="0"/>
              <a:t>Whilst efforts are made to engage municipalities and to obtain progress reports on the implementation of recommendations, not all municipalities provide regular and sufficiently detailed reports to assess progress, in this regard the Department has adopted a co-operative approach by engaging the municipalities at an administrative level and requesting engagements with certain council’s to elevate the matters at a political level. </a:t>
            </a:r>
          </a:p>
          <a:p>
            <a:pPr algn="just">
              <a:lnSpc>
                <a:spcPct val="150000"/>
              </a:lnSpc>
            </a:pPr>
            <a:r>
              <a:rPr lang="en-ZA" sz="1700" dirty="0"/>
              <a:t>Section 106(1)(b) of the Systems Act does not provide for enforcement mechanisms and hence the Department attempts co-operative measures to ensure implementation, further to this, prior to any legal recourse or mechanism being implemented, the Department is met with compliance of he Intergovernmental Relations Framework Act.</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4</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4</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Tree>
    <p:extLst>
      <p:ext uri="{BB962C8B-B14F-4D97-AF65-F5344CB8AC3E}">
        <p14:creationId xmlns:p14="http://schemas.microsoft.com/office/powerpoint/2010/main" val="1153054"/>
      </p:ext>
    </p:extLst>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
        <p:nvSpPr>
          <p:cNvPr id="2" name="Title 1"/>
          <p:cNvSpPr>
            <a:spLocks noGrp="1"/>
          </p:cNvSpPr>
          <p:nvPr>
            <p:ph type="title"/>
          </p:nvPr>
        </p:nvSpPr>
        <p:spPr>
          <a:xfrm>
            <a:off x="227348" y="971599"/>
            <a:ext cx="11737304" cy="365719"/>
          </a:xfrm>
          <a:solidFill>
            <a:schemeClr val="accent4">
              <a:lumMod val="20000"/>
              <a:lumOff val="80000"/>
            </a:schemeClr>
          </a:solidFill>
        </p:spPr>
        <p:txBody>
          <a:bodyPr/>
          <a:lstStyle/>
          <a:p>
            <a:r>
              <a:rPr lang="en-US" sz="3200" b="1" dirty="0"/>
              <a:t>UMNGENI LOCAL</a:t>
            </a:r>
            <a:r>
              <a:rPr lang="en-ZA" sz="3200" b="1" dirty="0"/>
              <a:t>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40</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40</a:t>
            </a:fld>
            <a:endParaRPr lang="en-US" altLang="en-US" dirty="0">
              <a:solidFill>
                <a:schemeClr val="tx1"/>
              </a:solidFill>
              <a:latin typeface="Arial"/>
              <a:cs typeface="Arial"/>
            </a:endParaRPr>
          </a:p>
        </p:txBody>
      </p:sp>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785306108"/>
              </p:ext>
            </p:extLst>
          </p:nvPr>
        </p:nvGraphicFramePr>
        <p:xfrm>
          <a:off x="227347" y="1475656"/>
          <a:ext cx="11737305" cy="4023360"/>
        </p:xfrm>
        <a:graphic>
          <a:graphicData uri="http://schemas.openxmlformats.org/drawingml/2006/table">
            <a:tbl>
              <a:tblPr firstRow="1" bandRow="1">
                <a:tableStyleId>{72833802-FEF1-4C79-8D5D-14CF1EAF98D9}</a:tableStyleId>
              </a:tblPr>
              <a:tblGrid>
                <a:gridCol w="4428493">
                  <a:extLst>
                    <a:ext uri="{9D8B030D-6E8A-4147-A177-3AD203B41FA5}">
                      <a16:colId xmlns:a16="http://schemas.microsoft.com/office/drawing/2014/main" val="3587450207"/>
                    </a:ext>
                  </a:extLst>
                </a:gridCol>
                <a:gridCol w="3396377">
                  <a:extLst>
                    <a:ext uri="{9D8B030D-6E8A-4147-A177-3AD203B41FA5}">
                      <a16:colId xmlns:a16="http://schemas.microsoft.com/office/drawing/2014/main" val="2862826722"/>
                    </a:ext>
                  </a:extLst>
                </a:gridCol>
                <a:gridCol w="3912435">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1483360">
                <a:tc>
                  <a:txBody>
                    <a:bodyPr/>
                    <a:lstStyle/>
                    <a:p>
                      <a:r>
                        <a:rPr lang="en-ZA" dirty="0"/>
                        <a:t>Allegations of maladministration, fraud and corruption (2015 – 2016)</a:t>
                      </a:r>
                    </a:p>
                    <a:p>
                      <a:r>
                        <a:rPr lang="en-ZA" b="1" dirty="0"/>
                        <a:t>(In Progress)</a:t>
                      </a:r>
                    </a:p>
                    <a:p>
                      <a:endParaRPr lang="en-ZA" b="1" dirty="0"/>
                    </a:p>
                    <a:p>
                      <a:pPr algn="just"/>
                      <a:r>
                        <a:rPr lang="en-ZA" b="0" dirty="0"/>
                        <a:t>An investigation into allegations of fraud, corruption and maladministration in respect of awards made in respect of MIG funding, corruption and nepotism has been authorised in terms of section 106(1)(b) and is still underway. Due to be concluded by December 2020.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Not applicable as the investigation is still in progress</a:t>
                      </a:r>
                    </a:p>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Not applicable as the investigation is still in progress</a:t>
                      </a:r>
                    </a:p>
                    <a:p>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bl>
          </a:graphicData>
        </a:graphic>
      </p:graphicFrame>
    </p:spTree>
    <p:extLst>
      <p:ext uri="{BB962C8B-B14F-4D97-AF65-F5344CB8AC3E}">
        <p14:creationId xmlns:p14="http://schemas.microsoft.com/office/powerpoint/2010/main" val="710309139"/>
      </p:ext>
    </p:extLst>
  </p:cSld>
  <p:clrMapOvr>
    <a:masterClrMapping/>
  </p:clrMapOvr>
  <p:transition>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855368"/>
            <a:ext cx="11737304" cy="485400"/>
          </a:xfrm>
          <a:solidFill>
            <a:schemeClr val="accent4">
              <a:lumMod val="20000"/>
              <a:lumOff val="80000"/>
            </a:schemeClr>
          </a:solidFill>
        </p:spPr>
        <p:txBody>
          <a:bodyPr/>
          <a:lstStyle/>
          <a:p>
            <a:r>
              <a:rPr lang="en-ZA" sz="3200" b="1" dirty="0"/>
              <a:t>UMZIMKHULU LOCAL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41</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41</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nvPr>
        </p:nvGraphicFramePr>
        <p:xfrm>
          <a:off x="227347" y="1475656"/>
          <a:ext cx="11737305" cy="4572000"/>
        </p:xfrm>
        <a:graphic>
          <a:graphicData uri="http://schemas.openxmlformats.org/drawingml/2006/table">
            <a:tbl>
              <a:tblPr firstRow="1" bandRow="1">
                <a:tableStyleId>{72833802-FEF1-4C79-8D5D-14CF1EAF98D9}</a:tableStyleId>
              </a:tblPr>
              <a:tblGrid>
                <a:gridCol w="5364597">
                  <a:extLst>
                    <a:ext uri="{9D8B030D-6E8A-4147-A177-3AD203B41FA5}">
                      <a16:colId xmlns:a16="http://schemas.microsoft.com/office/drawing/2014/main" val="3587450207"/>
                    </a:ext>
                  </a:extLst>
                </a:gridCol>
                <a:gridCol w="2880320">
                  <a:extLst>
                    <a:ext uri="{9D8B030D-6E8A-4147-A177-3AD203B41FA5}">
                      <a16:colId xmlns:a16="http://schemas.microsoft.com/office/drawing/2014/main" val="2862826722"/>
                    </a:ext>
                  </a:extLst>
                </a:gridCol>
                <a:gridCol w="3492388">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r>
                        <a:rPr lang="en-US" dirty="0"/>
                        <a:t>Allegations of maladministration, corruption and the unconscionable use of public funds by the municipality</a:t>
                      </a:r>
                    </a:p>
                    <a:p>
                      <a:endParaRPr lang="en-US" dirty="0"/>
                    </a:p>
                    <a:p>
                      <a:r>
                        <a:rPr lang="en-ZA" dirty="0"/>
                        <a:t>Alleged fraud and corruption regarding the renovation of  the Memorial Hall, building Test Ground and Traffic Department, Procurement of Municipal Fleet, drastic increase in the expenditure on entertainment activities, procurement and contracts awarded for the appointment of Security Service Providers, nepotism and favouritism and abuse of Mayoral Vehicle.</a:t>
                      </a:r>
                    </a:p>
                    <a:p>
                      <a:endParaRPr lang="en-US" dirty="0"/>
                    </a:p>
                    <a:p>
                      <a:r>
                        <a:rPr lang="en-US" b="1" dirty="0"/>
                        <a:t>Status: Investigation Completed and implementation outstanding due to a court challenge</a:t>
                      </a:r>
                      <a:endParaRPr lang="en-ZA"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800" b="0" dirty="0"/>
                        <a:t>Senior Management of the Municipality and Service Providers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ZA" baseline="0" dirty="0"/>
                        <a:t>The investigation Report was tabled at the Municipality and the Municipality challenged the investigation and the matter is still at Court.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bl>
          </a:graphicData>
        </a:graphic>
      </p:graphicFrame>
    </p:spTree>
    <p:extLst>
      <p:ext uri="{BB962C8B-B14F-4D97-AF65-F5344CB8AC3E}">
        <p14:creationId xmlns:p14="http://schemas.microsoft.com/office/powerpoint/2010/main" val="2202419664"/>
      </p:ext>
    </p:extLst>
  </p:cSld>
  <p:clrMapOvr>
    <a:masterClrMapping/>
  </p:clrMapOvr>
  <p:transition>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918117"/>
            <a:ext cx="11953327" cy="440910"/>
          </a:xfrm>
          <a:solidFill>
            <a:schemeClr val="accent4">
              <a:lumMod val="20000"/>
              <a:lumOff val="80000"/>
            </a:schemeClr>
          </a:solidFill>
        </p:spPr>
        <p:txBody>
          <a:bodyPr/>
          <a:lstStyle/>
          <a:p>
            <a:r>
              <a:rPr lang="en-US" sz="3200" b="1" dirty="0"/>
              <a:t>UMZINYATHI DISTRICT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42</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42</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533359291"/>
              </p:ext>
            </p:extLst>
          </p:nvPr>
        </p:nvGraphicFramePr>
        <p:xfrm>
          <a:off x="119336" y="1557104"/>
          <a:ext cx="11953327" cy="4968240"/>
        </p:xfrm>
        <a:graphic>
          <a:graphicData uri="http://schemas.openxmlformats.org/drawingml/2006/table">
            <a:tbl>
              <a:tblPr firstRow="1" bandRow="1">
                <a:tableStyleId>{72833802-FEF1-4C79-8D5D-14CF1EAF98D9}</a:tableStyleId>
              </a:tblPr>
              <a:tblGrid>
                <a:gridCol w="4536505">
                  <a:extLst>
                    <a:ext uri="{9D8B030D-6E8A-4147-A177-3AD203B41FA5}">
                      <a16:colId xmlns:a16="http://schemas.microsoft.com/office/drawing/2014/main" val="3587450207"/>
                    </a:ext>
                  </a:extLst>
                </a:gridCol>
                <a:gridCol w="3096344">
                  <a:extLst>
                    <a:ext uri="{9D8B030D-6E8A-4147-A177-3AD203B41FA5}">
                      <a16:colId xmlns:a16="http://schemas.microsoft.com/office/drawing/2014/main" val="2862826722"/>
                    </a:ext>
                  </a:extLst>
                </a:gridCol>
                <a:gridCol w="4320478">
                  <a:extLst>
                    <a:ext uri="{9D8B030D-6E8A-4147-A177-3AD203B41FA5}">
                      <a16:colId xmlns:a16="http://schemas.microsoft.com/office/drawing/2014/main" val="980196217"/>
                    </a:ext>
                  </a:extLst>
                </a:gridCol>
              </a:tblGrid>
              <a:tr h="558917">
                <a:tc>
                  <a:txBody>
                    <a:bodyPr/>
                    <a:lstStyle/>
                    <a:p>
                      <a:r>
                        <a:rPr lang="en-US" sz="1400" dirty="0"/>
                        <a:t>NATURE OF INVESTIGATION and STATUS </a:t>
                      </a:r>
                      <a:endParaRPr lang="en-ZA" sz="14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400" dirty="0"/>
                        <a:t>IMPLICATED, EG.</a:t>
                      </a:r>
                      <a:r>
                        <a:rPr lang="en-US" sz="1400" baseline="0" dirty="0"/>
                        <a:t> OFFICIALS, COUNCILLORS, SERVICE PROVIDERS, ETC.</a:t>
                      </a:r>
                      <a:endParaRPr lang="en-ZA" sz="14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400" dirty="0"/>
                        <a:t>CONSEQUENCE MANAGEMENT MEASURES IMPLEMENTED</a:t>
                      </a:r>
                      <a:endParaRPr lang="en-ZA" sz="14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2129527">
                <a:tc>
                  <a:txBody>
                    <a:bodyPr/>
                    <a:lstStyle/>
                    <a:p>
                      <a:pPr algn="l"/>
                      <a:r>
                        <a:rPr lang="en-US" sz="1400" b="0" dirty="0"/>
                        <a:t>Investigation related to expenditure for boreholes and debt collection</a:t>
                      </a:r>
                    </a:p>
                    <a:p>
                      <a:pPr algn="l"/>
                      <a:r>
                        <a:rPr lang="en-US" sz="1400" b="0" dirty="0"/>
                        <a:t>(2014 – 2018)</a:t>
                      </a:r>
                    </a:p>
                    <a:p>
                      <a:pPr algn="l"/>
                      <a:endParaRPr lang="en-US" sz="1400" b="0" dirty="0"/>
                    </a:p>
                    <a:p>
                      <a:pPr algn="l"/>
                      <a:r>
                        <a:rPr lang="en-US" sz="1400" b="0" dirty="0"/>
                        <a:t>Investigation in terms of section 106(1)(b) of the Systems Act was authorized into allegations of maladministration at uMzinyathi municipality and a report was tabled in council on 30 October 2019</a:t>
                      </a:r>
                    </a:p>
                    <a:p>
                      <a:pPr algn="l"/>
                      <a:endParaRPr lang="en-US" sz="14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Status: Concluded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400" dirty="0"/>
                        <a:t>Recommendations have been made as follows:-</a:t>
                      </a:r>
                    </a:p>
                    <a:p>
                      <a:pPr algn="l"/>
                      <a:r>
                        <a:rPr lang="en-US" sz="1400" dirty="0"/>
                        <a:t>Disciplinary action – 9 (officials) </a:t>
                      </a:r>
                    </a:p>
                    <a:p>
                      <a:pPr algn="l"/>
                      <a:r>
                        <a:rPr lang="en-US" sz="1400" dirty="0"/>
                        <a:t>Civil recovery – 6 (officials and service providers)</a:t>
                      </a:r>
                    </a:p>
                    <a:p>
                      <a:pPr algn="l"/>
                      <a:r>
                        <a:rPr lang="en-US" sz="1400" dirty="0"/>
                        <a:t>Criminal action – 4 (officials and service providers)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US" sz="1400" dirty="0"/>
                        <a:t>8 recommendations for disciplinary action cannot be instituted as the officials have left the employ of the municipality, 1 recommendation has not been implemented.</a:t>
                      </a:r>
                    </a:p>
                    <a:p>
                      <a:pPr marL="285750" indent="-285750" algn="l">
                        <a:buFont typeface="Arial" panose="020B0604020202020204" pitchFamily="34" charset="0"/>
                        <a:buChar char="•"/>
                      </a:pPr>
                      <a:r>
                        <a:rPr lang="en-US" sz="1400" dirty="0"/>
                        <a:t>No civil recovery has commenced</a:t>
                      </a:r>
                    </a:p>
                    <a:p>
                      <a:pPr marL="285750" indent="-285750" algn="l">
                        <a:buFont typeface="Arial" panose="020B0604020202020204" pitchFamily="34" charset="0"/>
                        <a:buChar char="•"/>
                      </a:pPr>
                      <a:r>
                        <a:rPr lang="en-US" sz="1400" dirty="0"/>
                        <a:t>4 recommendations to report criminal conduct has been implemented and a statement has been made to SAPS by the municipality in August 2020</a:t>
                      </a:r>
                      <a:endParaRPr lang="en-ZA" sz="14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r h="17903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0" baseline="0" dirty="0"/>
                        <a:t>Alleged Maladministration ,fraud and corruption regarding the   irregularities occurred in the SCM processes that were followed in the appointment of Service Providers, the validity of the contract awarded to Tsotetsi and Mchunu Incorporated and irregular payments made to Tsotetsi and Mchunu Incorporated when compared against actual work performed.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Status: Concluded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ZA" sz="1400" b="0" baseline="0" dirty="0"/>
                        <a:t>Officials and Senior Management of the Municipality (MM and CFO)</a:t>
                      </a:r>
                      <a:endParaRPr lang="en-US" sz="1400" b="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baseline="0" dirty="0"/>
                        <a:t>The Municipal Manager and CFO left the Municipality and disciplinary actions could not be instituted against him.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baseline="0" dirty="0"/>
                        <a:t>In respect of the criminal aspects the Municipality had a meeting with SAPS and are in the process of complying with the requirements</a:t>
                      </a:r>
                      <a:endParaRPr lang="en-ZA" sz="1400" b="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5126373"/>
                  </a:ext>
                </a:extLst>
              </a:tr>
            </a:tbl>
          </a:graphicData>
        </a:graphic>
      </p:graphicFrame>
    </p:spTree>
    <p:extLst>
      <p:ext uri="{BB962C8B-B14F-4D97-AF65-F5344CB8AC3E}">
        <p14:creationId xmlns:p14="http://schemas.microsoft.com/office/powerpoint/2010/main" val="533116443"/>
      </p:ext>
    </p:extLst>
  </p:cSld>
  <p:clrMapOvr>
    <a:masterClrMapping/>
  </p:clrMapOvr>
  <p:transition>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7" y="913080"/>
            <a:ext cx="11701301" cy="634082"/>
          </a:xfrm>
          <a:solidFill>
            <a:schemeClr val="accent4">
              <a:lumMod val="20000"/>
              <a:lumOff val="80000"/>
            </a:schemeClr>
          </a:solidFill>
        </p:spPr>
        <p:txBody>
          <a:bodyPr/>
          <a:lstStyle/>
          <a:p>
            <a:r>
              <a:rPr lang="en-US" sz="3200" b="1" dirty="0"/>
              <a:t>UMZUMBE LOCAL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43</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43</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815538902"/>
              </p:ext>
            </p:extLst>
          </p:nvPr>
        </p:nvGraphicFramePr>
        <p:xfrm>
          <a:off x="227347" y="1723131"/>
          <a:ext cx="11701301" cy="4608512"/>
        </p:xfrm>
        <a:graphic>
          <a:graphicData uri="http://schemas.openxmlformats.org/drawingml/2006/table">
            <a:tbl>
              <a:tblPr firstRow="1" bandRow="1">
                <a:tableStyleId>{72833802-FEF1-4C79-8D5D-14CF1EAF98D9}</a:tableStyleId>
              </a:tblPr>
              <a:tblGrid>
                <a:gridCol w="4248472">
                  <a:extLst>
                    <a:ext uri="{9D8B030D-6E8A-4147-A177-3AD203B41FA5}">
                      <a16:colId xmlns:a16="http://schemas.microsoft.com/office/drawing/2014/main" val="3587450207"/>
                    </a:ext>
                  </a:extLst>
                </a:gridCol>
                <a:gridCol w="3576398">
                  <a:extLst>
                    <a:ext uri="{9D8B030D-6E8A-4147-A177-3AD203B41FA5}">
                      <a16:colId xmlns:a16="http://schemas.microsoft.com/office/drawing/2014/main" val="2862826722"/>
                    </a:ext>
                  </a:extLst>
                </a:gridCol>
                <a:gridCol w="3876431">
                  <a:extLst>
                    <a:ext uri="{9D8B030D-6E8A-4147-A177-3AD203B41FA5}">
                      <a16:colId xmlns:a16="http://schemas.microsoft.com/office/drawing/2014/main" val="980196217"/>
                    </a:ext>
                  </a:extLst>
                </a:gridCol>
              </a:tblGrid>
              <a:tr h="924175">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684337">
                <a:tc>
                  <a:txBody>
                    <a:bodyPr/>
                    <a:lstStyle/>
                    <a:p>
                      <a:pPr algn="l"/>
                      <a:r>
                        <a:rPr lang="en-US" sz="1700" b="0" dirty="0"/>
                        <a:t>Investigation will focus on alleged fraud, corruption and maladministration</a:t>
                      </a:r>
                    </a:p>
                    <a:p>
                      <a:pPr algn="l"/>
                      <a:r>
                        <a:rPr lang="en-US" sz="1700" b="0" dirty="0"/>
                        <a:t>(2018 – 2019)</a:t>
                      </a:r>
                    </a:p>
                    <a:p>
                      <a:pPr algn="l"/>
                      <a:endParaRPr lang="en-US" sz="1700" b="0" dirty="0"/>
                    </a:p>
                    <a:p>
                      <a:pPr algn="l"/>
                      <a:r>
                        <a:rPr lang="en-US" sz="1700" b="0" dirty="0"/>
                        <a:t>Investigation in terms of section 106(1)(b) of the Systems Act was authorized into allegations of maladministration at Umzumbe municipality which commenced in January 2019, the investigation has been finalised and a draft report has been reviewed for submission to the MEC for consideration.</a:t>
                      </a:r>
                    </a:p>
                    <a:p>
                      <a:pPr algn="l"/>
                      <a:endParaRPr lang="en-US" sz="17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t>Status: In progress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700" dirty="0"/>
                        <a:t>Allegations against:</a:t>
                      </a:r>
                    </a:p>
                    <a:p>
                      <a:pPr marL="285750" indent="-285750" algn="l">
                        <a:buFont typeface="Arial" panose="020B0604020202020204" pitchFamily="34" charset="0"/>
                        <a:buChar char="•"/>
                      </a:pPr>
                      <a:r>
                        <a:rPr lang="en-US" sz="1700" dirty="0"/>
                        <a:t>Officials</a:t>
                      </a:r>
                    </a:p>
                    <a:p>
                      <a:pPr marL="285750" indent="-285750" algn="l">
                        <a:buFont typeface="Arial" panose="020B0604020202020204" pitchFamily="34" charset="0"/>
                        <a:buChar char="•"/>
                      </a:pPr>
                      <a:r>
                        <a:rPr lang="en-US" sz="1700" dirty="0"/>
                        <a:t>Former Officials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700" dirty="0"/>
                        <a:t>The draft report has recommendations and corrective measures for implementation by municipality once the report is finalised and tabled before the municipal council.</a:t>
                      </a:r>
                      <a:endParaRPr lang="en-ZA" sz="1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2307228076"/>
      </p:ext>
    </p:extLst>
  </p:cSld>
  <p:clrMapOvr>
    <a:masterClrMapping/>
  </p:clrMapOvr>
  <p:transition>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7" y="908525"/>
            <a:ext cx="11737305" cy="562269"/>
          </a:xfrm>
          <a:solidFill>
            <a:schemeClr val="accent4">
              <a:lumMod val="20000"/>
              <a:lumOff val="80000"/>
            </a:schemeClr>
          </a:solidFill>
        </p:spPr>
        <p:txBody>
          <a:bodyPr/>
          <a:lstStyle/>
          <a:p>
            <a:r>
              <a:rPr lang="en-US" sz="3200" b="1" dirty="0"/>
              <a:t>UTHUKELA DISTRICT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44</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44</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905625395"/>
              </p:ext>
            </p:extLst>
          </p:nvPr>
        </p:nvGraphicFramePr>
        <p:xfrm>
          <a:off x="227346" y="1638155"/>
          <a:ext cx="11737305" cy="4642735"/>
        </p:xfrm>
        <a:graphic>
          <a:graphicData uri="http://schemas.openxmlformats.org/drawingml/2006/table">
            <a:tbl>
              <a:tblPr firstRow="1" bandRow="1">
                <a:tableStyleId>{72833802-FEF1-4C79-8D5D-14CF1EAF98D9}</a:tableStyleId>
              </a:tblPr>
              <a:tblGrid>
                <a:gridCol w="4799069">
                  <a:extLst>
                    <a:ext uri="{9D8B030D-6E8A-4147-A177-3AD203B41FA5}">
                      <a16:colId xmlns:a16="http://schemas.microsoft.com/office/drawing/2014/main" val="3587450207"/>
                    </a:ext>
                  </a:extLst>
                </a:gridCol>
                <a:gridCol w="3445848">
                  <a:extLst>
                    <a:ext uri="{9D8B030D-6E8A-4147-A177-3AD203B41FA5}">
                      <a16:colId xmlns:a16="http://schemas.microsoft.com/office/drawing/2014/main" val="2862826722"/>
                    </a:ext>
                  </a:extLst>
                </a:gridCol>
                <a:gridCol w="3492388">
                  <a:extLst>
                    <a:ext uri="{9D8B030D-6E8A-4147-A177-3AD203B41FA5}">
                      <a16:colId xmlns:a16="http://schemas.microsoft.com/office/drawing/2014/main" val="980196217"/>
                    </a:ext>
                  </a:extLst>
                </a:gridCol>
              </a:tblGrid>
              <a:tr h="924175">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EG.</a:t>
                      </a:r>
                      <a:r>
                        <a:rPr lang="en-US" baseline="0" dirty="0"/>
                        <a:t> OFFICIALS, COUNCILLORS, SERVICE PROVIDERS, ETC.</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579868">
                <a:tc>
                  <a:txBody>
                    <a:bodyPr/>
                    <a:lstStyle/>
                    <a:p>
                      <a:pPr algn="l"/>
                      <a:r>
                        <a:rPr lang="en-US" sz="1700" b="0" dirty="0"/>
                        <a:t>Investigations was ongoing at year-end on allegations relating to financial misconduct, and fraud</a:t>
                      </a:r>
                    </a:p>
                    <a:p>
                      <a:pPr algn="l"/>
                      <a:endParaRPr lang="en-US" sz="1700" b="0" dirty="0"/>
                    </a:p>
                    <a:p>
                      <a:pPr algn="l"/>
                      <a:r>
                        <a:rPr lang="en-US" sz="1700" b="0" dirty="0"/>
                        <a:t>Investigation in terms of section 106(1)(b) of the Systems Act was authorized into allegations of maladministration at uThukela municipality which commenced in July 2019. The investigation has been finalized and a draft report has been reviewed and presented to the MEC. This will be tabled after finalization of the Alfred Duma investigation as the matters were investigated jointly.</a:t>
                      </a:r>
                    </a:p>
                    <a:p>
                      <a:pPr algn="l"/>
                      <a:endParaRPr lang="en-US" sz="17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t>Status: In progress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700" dirty="0"/>
                        <a:t>Allegations against:</a:t>
                      </a:r>
                    </a:p>
                    <a:p>
                      <a:pPr marL="285750" indent="-285750" algn="l">
                        <a:buFont typeface="Arial" panose="020B0604020202020204" pitchFamily="34" charset="0"/>
                        <a:buChar char="•"/>
                      </a:pPr>
                      <a:r>
                        <a:rPr lang="en-US" sz="1700" dirty="0"/>
                        <a:t>Officials</a:t>
                      </a:r>
                    </a:p>
                    <a:p>
                      <a:pPr marL="285750" indent="-285750" algn="l">
                        <a:buFont typeface="Arial" panose="020B0604020202020204" pitchFamily="34" charset="0"/>
                        <a:buChar char="•"/>
                      </a:pPr>
                      <a:r>
                        <a:rPr lang="en-US" sz="1700" dirty="0"/>
                        <a:t>Former Officials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700" dirty="0"/>
                        <a:t>The draft report has recommendations and corrective measures for implementation by municipality once the report is finalised and tabled before the municipal council.</a:t>
                      </a:r>
                      <a:endParaRPr lang="en-ZA" sz="17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2228788033"/>
      </p:ext>
    </p:extLst>
  </p:cSld>
  <p:clrMapOvr>
    <a:masterClrMapping/>
  </p:clrMapOvr>
  <p:transition>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03" y="950561"/>
            <a:ext cx="11737305" cy="520233"/>
          </a:xfrm>
          <a:solidFill>
            <a:schemeClr val="accent4">
              <a:lumMod val="20000"/>
              <a:lumOff val="80000"/>
            </a:schemeClr>
          </a:solidFill>
        </p:spPr>
        <p:txBody>
          <a:bodyPr/>
          <a:lstStyle/>
          <a:p>
            <a:r>
              <a:rPr lang="en-US" sz="3200" b="1" dirty="0"/>
              <a:t>ZULULAND DISTRICT MUNICIPALITY</a:t>
            </a:r>
            <a:endParaRPr lang="en-ZA" sz="3200" b="1"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45</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45</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454399647"/>
              </p:ext>
            </p:extLst>
          </p:nvPr>
        </p:nvGraphicFramePr>
        <p:xfrm>
          <a:off x="241003" y="1584642"/>
          <a:ext cx="11737305" cy="4551290"/>
        </p:xfrm>
        <a:graphic>
          <a:graphicData uri="http://schemas.openxmlformats.org/drawingml/2006/table">
            <a:tbl>
              <a:tblPr firstRow="1" bandRow="1">
                <a:tableStyleId>{72833802-FEF1-4C79-8D5D-14CF1EAF98D9}</a:tableStyleId>
              </a:tblPr>
              <a:tblGrid>
                <a:gridCol w="5796645">
                  <a:extLst>
                    <a:ext uri="{9D8B030D-6E8A-4147-A177-3AD203B41FA5}">
                      <a16:colId xmlns:a16="http://schemas.microsoft.com/office/drawing/2014/main" val="3587450207"/>
                    </a:ext>
                  </a:extLst>
                </a:gridCol>
                <a:gridCol w="2592288">
                  <a:extLst>
                    <a:ext uri="{9D8B030D-6E8A-4147-A177-3AD203B41FA5}">
                      <a16:colId xmlns:a16="http://schemas.microsoft.com/office/drawing/2014/main" val="2862826722"/>
                    </a:ext>
                  </a:extLst>
                </a:gridCol>
                <a:gridCol w="3348372">
                  <a:extLst>
                    <a:ext uri="{9D8B030D-6E8A-4147-A177-3AD203B41FA5}">
                      <a16:colId xmlns:a16="http://schemas.microsoft.com/office/drawing/2014/main" val="980196217"/>
                    </a:ext>
                  </a:extLst>
                </a:gridCol>
              </a:tblGrid>
              <a:tr h="924175">
                <a:tc>
                  <a:txBody>
                    <a:bodyPr/>
                    <a:lstStyle/>
                    <a:p>
                      <a:r>
                        <a:rPr lang="en-US" sz="1600" dirty="0"/>
                        <a:t>NATURE OF INVESTIGATION and STATUS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IMPLICATED, EG.</a:t>
                      </a:r>
                      <a:r>
                        <a:rPr lang="en-US" sz="1600" baseline="0" dirty="0"/>
                        <a:t> OFFICIALS, COUNCILLORS, SERVICE PROVIDERS, ETC.</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CONSEQUENCE MANAGEMENT MEASURES IMPLEMENTED</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513442">
                <a:tc>
                  <a:txBody>
                    <a:bodyPr/>
                    <a:lstStyle/>
                    <a:p>
                      <a:pPr algn="l"/>
                      <a:r>
                        <a:rPr lang="en-US" sz="1600" b="0" dirty="0"/>
                        <a:t>Allegations of maladministration, fraud and corruption</a:t>
                      </a:r>
                    </a:p>
                    <a:p>
                      <a:pPr algn="l"/>
                      <a:r>
                        <a:rPr lang="en-US" sz="1600" b="0" dirty="0"/>
                        <a:t>(2019)</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600" dirty="0"/>
                        <a:t>Ex official</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600" dirty="0"/>
                        <a:t>Implicated official resigned. Awaiting settlement. Letter of Demand issued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0340827"/>
                  </a:ext>
                </a:extLst>
              </a:tr>
              <a:tr h="3047995">
                <a:tc>
                  <a:txBody>
                    <a:bodyPr/>
                    <a:lstStyle/>
                    <a:p>
                      <a:pPr algn="l"/>
                      <a:r>
                        <a:rPr lang="en-US" sz="1600" b="0" dirty="0"/>
                        <a:t>Investigation in terms of section 106(1)(b) of the Systems Act was authorized into allegations of maladministration at Zululand municipality and was tabled in council on 14 May 2020. The municipality resolved to litigate citing the failure to consult the Mayor and other officials. The Department afforded the relevant individuals opportunities to be consulted in the report and requested the Speaker in September 2020, to convene a meeting to table the amended report. This was declined by the Speaker as an application has been launched by Zululand in the High Court to set aside the report declaring it unconstitutional and illegal.</a:t>
                      </a:r>
                    </a:p>
                    <a:p>
                      <a:pPr algn="l"/>
                      <a:endParaRPr lang="en-US" sz="16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Status: Investigation Completed but implementation pending</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600" dirty="0"/>
                        <a:t>Officials</a:t>
                      </a:r>
                    </a:p>
                    <a:p>
                      <a:pPr algn="l"/>
                      <a:r>
                        <a:rPr lang="en-US" sz="1600" dirty="0"/>
                        <a:t>Councillors</a:t>
                      </a:r>
                    </a:p>
                    <a:p>
                      <a:pPr algn="l"/>
                      <a:endParaRPr lang="en-US"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600" dirty="0"/>
                        <a:t>Recommendations have been made as to corrective measures for implementation by Zululand municipality, however, this report is now subject of litigation.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24997"/>
                  </a:ext>
                </a:extLst>
              </a:tr>
            </a:tbl>
          </a:graphicData>
        </a:graphic>
      </p:graphicFrame>
    </p:spTree>
    <p:extLst>
      <p:ext uri="{BB962C8B-B14F-4D97-AF65-F5344CB8AC3E}">
        <p14:creationId xmlns:p14="http://schemas.microsoft.com/office/powerpoint/2010/main" val="2930534593"/>
      </p:ext>
    </p:extLst>
  </p:cSld>
  <p:clrMapOvr>
    <a:masterClrMapping/>
  </p:clrMapOvr>
  <p:transition>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836713"/>
            <a:ext cx="10972800" cy="443106"/>
          </a:xfrm>
          <a:solidFill>
            <a:schemeClr val="accent4">
              <a:lumMod val="20000"/>
              <a:lumOff val="80000"/>
            </a:schemeClr>
          </a:solidFill>
        </p:spPr>
        <p:txBody>
          <a:bodyPr/>
          <a:lstStyle/>
          <a:p>
            <a:r>
              <a:rPr lang="en-ZA" sz="2800" b="1" dirty="0"/>
              <a:t>CONCLUSIONS</a:t>
            </a:r>
          </a:p>
        </p:txBody>
      </p:sp>
      <p:sp>
        <p:nvSpPr>
          <p:cNvPr id="3" name="Content Placeholder 2"/>
          <p:cNvSpPr>
            <a:spLocks noGrp="1"/>
          </p:cNvSpPr>
          <p:nvPr>
            <p:ph idx="1"/>
          </p:nvPr>
        </p:nvSpPr>
        <p:spPr>
          <a:xfrm>
            <a:off x="335360" y="1312847"/>
            <a:ext cx="11521280" cy="4232305"/>
          </a:xfrm>
        </p:spPr>
        <p:txBody>
          <a:bodyPr/>
          <a:lstStyle/>
          <a:p>
            <a:r>
              <a:rPr lang="en-US" sz="2800" dirty="0"/>
              <a:t>Most municipalities where these investigations have been concluded have been either unable (even unwilling) or slow in implementing the findings and the recommendations.</a:t>
            </a:r>
          </a:p>
          <a:p>
            <a:r>
              <a:rPr lang="en-US" sz="2800" dirty="0"/>
              <a:t>While the Department continues to carry out these investigations, these have become a serious cost driver as most municipalities merely refer investigations to the Department even where the municipalities have the capacity to undertake own investigations.</a:t>
            </a:r>
          </a:p>
          <a:p>
            <a:r>
              <a:rPr lang="en-US" sz="2800" dirty="0"/>
              <a:t>The South African Police Services have also been either slow or unable to pursue some of these investigations further citing various reasons such as lack of capacity, or that the investigations do not meet their own set requirements. </a:t>
            </a:r>
            <a:endParaRPr lang="en-ZA" sz="2800"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46</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46</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Tree>
    <p:extLst>
      <p:ext uri="{BB962C8B-B14F-4D97-AF65-F5344CB8AC3E}">
        <p14:creationId xmlns:p14="http://schemas.microsoft.com/office/powerpoint/2010/main" val="3593016375"/>
      </p:ext>
    </p:extLst>
  </p:cSld>
  <p:clrMapOvr>
    <a:masterClrMapping/>
  </p:clrMapOvr>
  <p:transition>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2135560" y="2132857"/>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7848" y="3284985"/>
            <a:ext cx="2736304" cy="1737923"/>
          </a:xfrm>
          <a:prstGeom prst="rect">
            <a:avLst/>
          </a:prstGeom>
        </p:spPr>
      </p:pic>
    </p:spTree>
    <p:extLst>
      <p:ext uri="{BB962C8B-B14F-4D97-AF65-F5344CB8AC3E}">
        <p14:creationId xmlns:p14="http://schemas.microsoft.com/office/powerpoint/2010/main" val="1113835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83066"/>
            <a:ext cx="11247038" cy="532062"/>
          </a:xfrm>
          <a:solidFill>
            <a:schemeClr val="accent4">
              <a:lumMod val="20000"/>
              <a:lumOff val="80000"/>
            </a:schemeClr>
          </a:solidFill>
        </p:spPr>
        <p:txBody>
          <a:bodyPr/>
          <a:lstStyle/>
          <a:p>
            <a:r>
              <a:rPr lang="en-ZA" sz="3200" b="1" dirty="0"/>
              <a:t>INTRODUCTION…continued</a:t>
            </a:r>
          </a:p>
        </p:txBody>
      </p:sp>
      <p:sp>
        <p:nvSpPr>
          <p:cNvPr id="5" name="Content Placeholder 4"/>
          <p:cNvSpPr>
            <a:spLocks noGrp="1"/>
          </p:cNvSpPr>
          <p:nvPr>
            <p:ph idx="1"/>
          </p:nvPr>
        </p:nvSpPr>
        <p:spPr>
          <a:xfrm>
            <a:off x="609600" y="1704885"/>
            <a:ext cx="11247038" cy="5108492"/>
          </a:xfrm>
        </p:spPr>
        <p:txBody>
          <a:bodyPr/>
          <a:lstStyle/>
          <a:p>
            <a:pPr algn="just">
              <a:lnSpc>
                <a:spcPct val="150000"/>
              </a:lnSpc>
            </a:pPr>
            <a:r>
              <a:rPr lang="en-ZA" sz="1800" dirty="0"/>
              <a:t>Notwithstanding this, every effort has been made to present as much information as possible, some of the information required dates back ten years and therefore difficult to extract</a:t>
            </a:r>
          </a:p>
          <a:p>
            <a:pPr algn="just">
              <a:lnSpc>
                <a:spcPct val="150000"/>
              </a:lnSpc>
            </a:pPr>
            <a:r>
              <a:rPr lang="en-ZA" sz="1800" dirty="0"/>
              <a:t>The presentation follows the sequence as provided by SCOPA per municipality identified and although the report required is in respect of consequence management, where investigations are pending or being finalised, in respect of the schedule provided, this will be reported on as well.</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5</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5</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Tree>
    <p:extLst>
      <p:ext uri="{BB962C8B-B14F-4D97-AF65-F5344CB8AC3E}">
        <p14:creationId xmlns:p14="http://schemas.microsoft.com/office/powerpoint/2010/main" val="3557845383"/>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740"/>
            <a:ext cx="10972800" cy="520472"/>
          </a:xfrm>
          <a:solidFill>
            <a:schemeClr val="accent4">
              <a:lumMod val="20000"/>
              <a:lumOff val="80000"/>
            </a:schemeClr>
          </a:solidFill>
        </p:spPr>
        <p:txBody>
          <a:bodyPr/>
          <a:lstStyle/>
          <a:p>
            <a:r>
              <a:rPr lang="en-ZA" sz="3200" b="1" dirty="0"/>
              <a:t>PURPOSE</a:t>
            </a:r>
          </a:p>
        </p:txBody>
      </p:sp>
      <p:sp>
        <p:nvSpPr>
          <p:cNvPr id="5" name="Content Placeholder 4"/>
          <p:cNvSpPr>
            <a:spLocks noGrp="1"/>
          </p:cNvSpPr>
          <p:nvPr>
            <p:ph idx="1"/>
          </p:nvPr>
        </p:nvSpPr>
        <p:spPr/>
        <p:txBody>
          <a:bodyPr/>
          <a:lstStyle/>
          <a:p>
            <a:pPr marL="0" indent="0" algn="ctr">
              <a:lnSpc>
                <a:spcPct val="150000"/>
              </a:lnSpc>
              <a:buNone/>
            </a:pPr>
            <a:r>
              <a:rPr lang="en-US" dirty="0"/>
              <a:t>The purpose of this report, was outlined by the Chairperson of SCOPA as to establish whether consequence management measures have been implemented at the affected municipalities in relation to the investigations conducted. </a:t>
            </a:r>
            <a:endParaRPr lang="en-ZA"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6</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6</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spTree>
    <p:extLst>
      <p:ext uri="{BB962C8B-B14F-4D97-AF65-F5344CB8AC3E}">
        <p14:creationId xmlns:p14="http://schemas.microsoft.com/office/powerpoint/2010/main" val="2845887079"/>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6" y="1039885"/>
            <a:ext cx="11737305" cy="456683"/>
          </a:xfrm>
          <a:solidFill>
            <a:schemeClr val="accent4">
              <a:lumMod val="20000"/>
              <a:lumOff val="80000"/>
            </a:schemeClr>
          </a:solidFill>
        </p:spPr>
        <p:txBody>
          <a:bodyPr/>
          <a:lstStyle/>
          <a:p>
            <a:r>
              <a:rPr lang="en-ZA" sz="3200" b="1" dirty="0"/>
              <a:t>ABAQULUSI LOCAL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7</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7</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1578728007"/>
              </p:ext>
            </p:extLst>
          </p:nvPr>
        </p:nvGraphicFramePr>
        <p:xfrm>
          <a:off x="227346" y="1642656"/>
          <a:ext cx="11737305" cy="4053840"/>
        </p:xfrm>
        <a:graphic>
          <a:graphicData uri="http://schemas.openxmlformats.org/drawingml/2006/table">
            <a:tbl>
              <a:tblPr firstRow="1" bandRow="1">
                <a:tableStyleId>{72833802-FEF1-4C79-8D5D-14CF1EAF98D9}</a:tableStyleId>
              </a:tblPr>
              <a:tblGrid>
                <a:gridCol w="3780422">
                  <a:extLst>
                    <a:ext uri="{9D8B030D-6E8A-4147-A177-3AD203B41FA5}">
                      <a16:colId xmlns:a16="http://schemas.microsoft.com/office/drawing/2014/main" val="3587450207"/>
                    </a:ext>
                  </a:extLst>
                </a:gridCol>
                <a:gridCol w="2808312">
                  <a:extLst>
                    <a:ext uri="{9D8B030D-6E8A-4147-A177-3AD203B41FA5}">
                      <a16:colId xmlns:a16="http://schemas.microsoft.com/office/drawing/2014/main" val="2862826722"/>
                    </a:ext>
                  </a:extLst>
                </a:gridCol>
                <a:gridCol w="5148571">
                  <a:extLst>
                    <a:ext uri="{9D8B030D-6E8A-4147-A177-3AD203B41FA5}">
                      <a16:colId xmlns:a16="http://schemas.microsoft.com/office/drawing/2014/main" val="980196217"/>
                    </a:ext>
                  </a:extLst>
                </a:gridCol>
              </a:tblGrid>
              <a:tr h="370840">
                <a:tc>
                  <a:txBody>
                    <a:bodyPr/>
                    <a:lstStyle/>
                    <a:p>
                      <a:r>
                        <a:rPr lang="en-US" dirty="0">
                          <a:latin typeface="+mn-lt"/>
                        </a:rPr>
                        <a:t>NATURE OF INVESTIGATION and STATUS </a:t>
                      </a:r>
                      <a:endParaRPr lang="en-ZA" dirty="0">
                        <a:latin typeface="+mn-lt"/>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latin typeface="+mn-lt"/>
                        </a:rPr>
                        <a:t>IMPLICATED, </a:t>
                      </a:r>
                      <a:r>
                        <a:rPr lang="en-US" sz="1600" dirty="0">
                          <a:latin typeface="+mn-lt"/>
                        </a:rPr>
                        <a:t>(EG.</a:t>
                      </a:r>
                      <a:r>
                        <a:rPr lang="en-US" sz="1600" baseline="0" dirty="0">
                          <a:latin typeface="+mn-lt"/>
                        </a:rPr>
                        <a:t> OFFICIALS, COUNCILLORS, SERVICE PROVIDERS, ETC.)</a:t>
                      </a:r>
                      <a:endParaRPr lang="en-ZA" sz="1600" dirty="0">
                        <a:latin typeface="+mn-lt"/>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latin typeface="+mn-lt"/>
                        </a:rPr>
                        <a:t>CONSEQUENCE MANAGEMENT MEASURES IMPLEMENTED</a:t>
                      </a:r>
                      <a:endParaRPr lang="en-ZA" dirty="0">
                        <a:latin typeface="+mn-lt"/>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mn-lt"/>
                          <a:ea typeface="Calibri"/>
                        </a:rPr>
                        <a:t>SCM irregularities (</a:t>
                      </a:r>
                      <a:r>
                        <a:rPr lang="en-ZA" dirty="0"/>
                        <a:t>2016 – 2017)</a:t>
                      </a:r>
                    </a:p>
                    <a:p>
                      <a:endParaRPr lang="en-ZA" b="1" dirty="0">
                        <a:latin typeface="+mn-lt"/>
                      </a:endParaRPr>
                    </a:p>
                    <a:p>
                      <a:r>
                        <a:rPr lang="en-US" b="1" dirty="0">
                          <a:latin typeface="+mn-lt"/>
                        </a:rPr>
                        <a:t>Status: Concluded</a:t>
                      </a:r>
                      <a:endParaRPr lang="en-ZA" b="1"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latin typeface="+mn-lt"/>
                        </a:rPr>
                        <a:t>Accounting</a:t>
                      </a:r>
                      <a:r>
                        <a:rPr lang="en-ZA" baseline="0" dirty="0">
                          <a:latin typeface="+mn-lt"/>
                        </a:rPr>
                        <a:t> Officer</a:t>
                      </a:r>
                      <a:endParaRPr lang="en-ZA"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latin typeface="+mn-lt"/>
                        </a:rPr>
                        <a:t>Disciplinary hearing for AO ongoing with first hearing taking place on 21 Aug 2020. Second hearing is set for the 5</a:t>
                      </a:r>
                      <a:r>
                        <a:rPr lang="en-ZA" baseline="30000" dirty="0">
                          <a:latin typeface="+mn-lt"/>
                        </a:rPr>
                        <a:t>th</a:t>
                      </a:r>
                      <a:r>
                        <a:rPr lang="en-ZA" dirty="0">
                          <a:latin typeface="+mn-lt"/>
                        </a:rPr>
                        <a:t>, 6</a:t>
                      </a:r>
                      <a:r>
                        <a:rPr lang="en-ZA" baseline="30000" dirty="0">
                          <a:latin typeface="+mn-lt"/>
                        </a:rPr>
                        <a:t>th</a:t>
                      </a:r>
                      <a:r>
                        <a:rPr lang="en-ZA" dirty="0">
                          <a:latin typeface="+mn-lt"/>
                        </a:rPr>
                        <a:t> and the 7</a:t>
                      </a:r>
                      <a:r>
                        <a:rPr lang="en-ZA" baseline="30000" dirty="0">
                          <a:latin typeface="+mn-lt"/>
                        </a:rPr>
                        <a:t>th</a:t>
                      </a:r>
                      <a:r>
                        <a:rPr lang="en-ZA" dirty="0">
                          <a:latin typeface="+mn-lt"/>
                        </a:rPr>
                        <a:t> of Oct 2020.</a:t>
                      </a:r>
                    </a:p>
                    <a:p>
                      <a:endParaRPr lang="en-ZA" dirty="0">
                        <a:latin typeface="+mn-lt"/>
                      </a:endParaRPr>
                    </a:p>
                    <a:p>
                      <a:r>
                        <a:rPr lang="en-ZA" b="1" i="1" dirty="0">
                          <a:latin typeface="+mn-lt"/>
                        </a:rPr>
                        <a:t>Note:</a:t>
                      </a:r>
                      <a:r>
                        <a:rPr lang="en-ZA" i="1" dirty="0">
                          <a:latin typeface="+mn-lt"/>
                        </a:rPr>
                        <a:t> This is subject to litigation and may not proceed as planned.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latin typeface="+mn-lt"/>
                        </a:rPr>
                        <a:t>Financial misconduct on procurement and contract management (</a:t>
                      </a:r>
                      <a:r>
                        <a:rPr lang="en-ZA" dirty="0"/>
                        <a:t>2018 – 2019)</a:t>
                      </a:r>
                    </a:p>
                    <a:p>
                      <a:endParaRPr lang="en-ZA" b="1" baseline="0" dirty="0">
                        <a:latin typeface="+mn-lt"/>
                      </a:endParaRPr>
                    </a:p>
                    <a:p>
                      <a:r>
                        <a:rPr lang="en-ZA" b="1" baseline="0" dirty="0">
                          <a:latin typeface="+mn-lt"/>
                        </a:rPr>
                        <a:t>Status: In progress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latin typeface="+mn-lt"/>
                        </a:rPr>
                        <a:t>Officials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dirty="0">
                          <a:latin typeface="+mn-lt"/>
                        </a:rPr>
                        <a:t>This investigation forms part</a:t>
                      </a:r>
                      <a:r>
                        <a:rPr lang="en-ZA" baseline="0" dirty="0">
                          <a:latin typeface="+mn-lt"/>
                        </a:rPr>
                        <a:t> of the s106 investigation initiated by Cogta and is nearing completion. Draft has been submitted to Cogta and currently undergoing quality review prior to submission to MEC.</a:t>
                      </a:r>
                      <a:endParaRPr lang="en-ZA"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235330"/>
                  </a:ext>
                </a:extLst>
              </a:tr>
            </a:tbl>
          </a:graphicData>
        </a:graphic>
      </p:graphicFrame>
    </p:spTree>
    <p:extLst>
      <p:ext uri="{BB962C8B-B14F-4D97-AF65-F5344CB8AC3E}">
        <p14:creationId xmlns:p14="http://schemas.microsoft.com/office/powerpoint/2010/main" val="2618247654"/>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6" y="1039885"/>
            <a:ext cx="11737305" cy="444899"/>
          </a:xfrm>
          <a:solidFill>
            <a:schemeClr val="accent4">
              <a:lumMod val="20000"/>
              <a:lumOff val="80000"/>
            </a:schemeClr>
          </a:solidFill>
        </p:spPr>
        <p:txBody>
          <a:bodyPr/>
          <a:lstStyle/>
          <a:p>
            <a:r>
              <a:rPr lang="en-ZA" sz="3200" b="1" dirty="0"/>
              <a:t>ABAQULUSI LOCAL MUNICIPALITY … continued</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8</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8</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3690042947"/>
              </p:ext>
            </p:extLst>
          </p:nvPr>
        </p:nvGraphicFramePr>
        <p:xfrm>
          <a:off x="227346" y="1642656"/>
          <a:ext cx="11737305" cy="3200400"/>
        </p:xfrm>
        <a:graphic>
          <a:graphicData uri="http://schemas.openxmlformats.org/drawingml/2006/table">
            <a:tbl>
              <a:tblPr firstRow="1" bandRow="1">
                <a:tableStyleId>{72833802-FEF1-4C79-8D5D-14CF1EAF98D9}</a:tableStyleId>
              </a:tblPr>
              <a:tblGrid>
                <a:gridCol w="4212469">
                  <a:extLst>
                    <a:ext uri="{9D8B030D-6E8A-4147-A177-3AD203B41FA5}">
                      <a16:colId xmlns:a16="http://schemas.microsoft.com/office/drawing/2014/main" val="3587450207"/>
                    </a:ext>
                  </a:extLst>
                </a:gridCol>
                <a:gridCol w="3888433">
                  <a:extLst>
                    <a:ext uri="{9D8B030D-6E8A-4147-A177-3AD203B41FA5}">
                      <a16:colId xmlns:a16="http://schemas.microsoft.com/office/drawing/2014/main" val="2862826722"/>
                    </a:ext>
                  </a:extLst>
                </a:gridCol>
                <a:gridCol w="3636403">
                  <a:extLst>
                    <a:ext uri="{9D8B030D-6E8A-4147-A177-3AD203B41FA5}">
                      <a16:colId xmlns:a16="http://schemas.microsoft.com/office/drawing/2014/main" val="980196217"/>
                    </a:ext>
                  </a:extLst>
                </a:gridCol>
              </a:tblGrid>
              <a:tr h="370840">
                <a:tc>
                  <a:txBody>
                    <a:bodyPr/>
                    <a:lstStyle/>
                    <a:p>
                      <a:r>
                        <a:rPr lang="en-US" dirty="0"/>
                        <a:t>NATURE OF INVESTIGATION and STATUS </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a:t>
                      </a:r>
                      <a:r>
                        <a:rPr lang="en-US" sz="1600" dirty="0"/>
                        <a:t>(EG.</a:t>
                      </a:r>
                      <a:r>
                        <a:rPr lang="en-US" sz="1600" baseline="0" dirty="0"/>
                        <a:t> OFFICIALS, COUNCILLORS, SERVICE PROVIDERS, ETC.)</a:t>
                      </a:r>
                      <a:endParaRPr lang="en-ZA" sz="16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370840">
                <a:tc>
                  <a:txBody>
                    <a:bodyPr/>
                    <a:lstStyle/>
                    <a:p>
                      <a:pPr algn="l"/>
                      <a:r>
                        <a:rPr lang="en-ZA" sz="1800" dirty="0"/>
                        <a:t>Investigation in terms of section 106(1)(b) into allegations of fraud, corruption and maladministration, investigation  commenced in March 2020 and completed in September 2020. A draft report is being reviewed and finalised for MEC approval and tabling at Abaqulusi by October 2020</a:t>
                      </a:r>
                    </a:p>
                    <a:p>
                      <a:pPr algn="l"/>
                      <a:endParaRPr lang="en-ZA" sz="1800" dirty="0"/>
                    </a:p>
                    <a:p>
                      <a:pPr algn="l"/>
                      <a:r>
                        <a:rPr lang="en-ZA" sz="1800" b="1" dirty="0"/>
                        <a:t>Status: In progress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800" dirty="0"/>
                        <a:t>Not applicable as the investigation is still in progress</a:t>
                      </a:r>
                      <a:endParaRPr lang="en-ZA"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Not applicable as the investigation is still in progress</a:t>
                      </a:r>
                      <a:endParaRPr lang="en-ZA" sz="1800" dirty="0"/>
                    </a:p>
                    <a:p>
                      <a:endParaRPr lang="en-ZA"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2484727"/>
                  </a:ext>
                </a:extLst>
              </a:tr>
            </a:tbl>
          </a:graphicData>
        </a:graphic>
      </p:graphicFrame>
    </p:spTree>
    <p:extLst>
      <p:ext uri="{BB962C8B-B14F-4D97-AF65-F5344CB8AC3E}">
        <p14:creationId xmlns:p14="http://schemas.microsoft.com/office/powerpoint/2010/main" val="3714433453"/>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47" y="943068"/>
            <a:ext cx="11737305" cy="474570"/>
          </a:xfrm>
          <a:solidFill>
            <a:schemeClr val="accent4">
              <a:lumMod val="20000"/>
              <a:lumOff val="80000"/>
            </a:schemeClr>
          </a:solidFill>
        </p:spPr>
        <p:txBody>
          <a:bodyPr/>
          <a:lstStyle/>
          <a:p>
            <a:r>
              <a:rPr lang="en-ZA" sz="3200" b="1" dirty="0"/>
              <a:t>ALFRED DUMA LOCAL MUNICIPALITY</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9</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9</a:t>
            </a:fld>
            <a:endParaRPr lang="en-US" altLang="en-US" dirty="0">
              <a:solidFill>
                <a:schemeClr val="tx1"/>
              </a:solidFill>
              <a:latin typeface="Arial"/>
              <a:cs typeface="Arial"/>
            </a:endParaRPr>
          </a:p>
        </p:txBody>
      </p:sp>
      <p:pic>
        <p:nvPicPr>
          <p:cNvPr id="9" name="Picture 8"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74444"/>
            <a:ext cx="2232248" cy="562269"/>
          </a:xfrm>
          <a:prstGeom prst="rect">
            <a:avLst/>
          </a:prstGeom>
        </p:spPr>
      </p:pic>
      <p:graphicFrame>
        <p:nvGraphicFramePr>
          <p:cNvPr id="4" name="Table 5">
            <a:extLst>
              <a:ext uri="{FF2B5EF4-FFF2-40B4-BE49-F238E27FC236}">
                <a16:creationId xmlns:a16="http://schemas.microsoft.com/office/drawing/2014/main" id="{47AB9FD5-0CA7-4307-9EA9-3708F341D3EF}"/>
              </a:ext>
            </a:extLst>
          </p:cNvPr>
          <p:cNvGraphicFramePr>
            <a:graphicFrameLocks noGrp="1"/>
          </p:cNvGraphicFramePr>
          <p:nvPr>
            <p:ph idx="1"/>
            <p:extLst>
              <p:ext uri="{D42A27DB-BD31-4B8C-83A1-F6EECF244321}">
                <p14:modId xmlns:p14="http://schemas.microsoft.com/office/powerpoint/2010/main" val="822286784"/>
              </p:ext>
            </p:extLst>
          </p:nvPr>
        </p:nvGraphicFramePr>
        <p:xfrm>
          <a:off x="227347" y="1592304"/>
          <a:ext cx="11737305" cy="4760836"/>
        </p:xfrm>
        <a:graphic>
          <a:graphicData uri="http://schemas.openxmlformats.org/drawingml/2006/table">
            <a:tbl>
              <a:tblPr firstRow="1" bandRow="1">
                <a:tableStyleId>{72833802-FEF1-4C79-8D5D-14CF1EAF98D9}</a:tableStyleId>
              </a:tblPr>
              <a:tblGrid>
                <a:gridCol w="3204357">
                  <a:extLst>
                    <a:ext uri="{9D8B030D-6E8A-4147-A177-3AD203B41FA5}">
                      <a16:colId xmlns:a16="http://schemas.microsoft.com/office/drawing/2014/main" val="3587450207"/>
                    </a:ext>
                  </a:extLst>
                </a:gridCol>
                <a:gridCol w="2520280">
                  <a:extLst>
                    <a:ext uri="{9D8B030D-6E8A-4147-A177-3AD203B41FA5}">
                      <a16:colId xmlns:a16="http://schemas.microsoft.com/office/drawing/2014/main" val="2862826722"/>
                    </a:ext>
                  </a:extLst>
                </a:gridCol>
                <a:gridCol w="6012668">
                  <a:extLst>
                    <a:ext uri="{9D8B030D-6E8A-4147-A177-3AD203B41FA5}">
                      <a16:colId xmlns:a16="http://schemas.microsoft.com/office/drawing/2014/main" val="980196217"/>
                    </a:ext>
                  </a:extLst>
                </a:gridCol>
              </a:tblGrid>
              <a:tr h="728285">
                <a:tc>
                  <a:txBody>
                    <a:bodyPr/>
                    <a:lstStyle/>
                    <a:p>
                      <a:r>
                        <a:rPr lang="en-US" dirty="0"/>
                        <a:t>NATURE OF INVESTIGATION and STATUS </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IMPLICATED, (</a:t>
                      </a:r>
                      <a:r>
                        <a:rPr lang="en-US" sz="1400" dirty="0"/>
                        <a:t>EG.</a:t>
                      </a:r>
                      <a:r>
                        <a:rPr lang="en-US" sz="1400" baseline="0" dirty="0"/>
                        <a:t> OFFICIALS, COUNCILLORS, SERVICE PROVIDERS, ETC.)</a:t>
                      </a:r>
                      <a:endParaRPr lang="en-ZA" sz="14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CONSEQUENCE MANAGEMENT MEASURES IMPLEMENTED</a:t>
                      </a:r>
                      <a:endParaRPr lang="en-ZA"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53968"/>
                  </a:ext>
                </a:extLst>
              </a:tr>
              <a:tr h="2427499">
                <a:tc>
                  <a:txBody>
                    <a:bodyPr/>
                    <a:lstStyle/>
                    <a:p>
                      <a:r>
                        <a:rPr lang="en-US" sz="1600" dirty="0">
                          <a:latin typeface="+mn-lt"/>
                        </a:rPr>
                        <a:t>Irregularities and maladministration </a:t>
                      </a:r>
                    </a:p>
                    <a:p>
                      <a:r>
                        <a:rPr lang="en-US" sz="1600" dirty="0">
                          <a:latin typeface="+mn-lt"/>
                        </a:rPr>
                        <a:t>(2016 – 2019)</a:t>
                      </a:r>
                    </a:p>
                    <a:p>
                      <a:endParaRPr lang="en-US" sz="1600" b="1" dirty="0">
                        <a:latin typeface="+mn-lt"/>
                      </a:endParaRPr>
                    </a:p>
                    <a:p>
                      <a:r>
                        <a:rPr lang="en-US" sz="1600" b="1" dirty="0">
                          <a:latin typeface="+mn-lt"/>
                        </a:rPr>
                        <a:t>Status: </a:t>
                      </a:r>
                      <a:r>
                        <a:rPr lang="en-ZA" sz="1600" b="1" dirty="0">
                          <a:latin typeface="+mn-lt"/>
                        </a:rPr>
                        <a:t>Investigation finalised and reported to Council on 29 August 2019.</a:t>
                      </a:r>
                    </a:p>
                    <a:p>
                      <a:endParaRPr lang="en-ZA" sz="1600" b="1"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ZA" sz="1600" b="0" dirty="0">
                          <a:solidFill>
                            <a:schemeClr val="tx1"/>
                          </a:solidFill>
                          <a:effectLst/>
                          <a:latin typeface="+mn-lt"/>
                          <a:ea typeface="Times New Roman" panose="02020603050405020304" pitchFamily="18" charset="0"/>
                          <a:cs typeface="Times New Roman" panose="02020603050405020304" pitchFamily="18" charset="0"/>
                        </a:rPr>
                        <a:t>Manager Assets and Inventory</a:t>
                      </a:r>
                      <a:endParaRPr lang="en-ZA" sz="1600" dirty="0">
                        <a:latin typeface="+mn-lt"/>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lnSpc>
                          <a:spcPct val="107000"/>
                        </a:lnSpc>
                        <a:spcAft>
                          <a:spcPts val="800"/>
                        </a:spcAft>
                        <a:buFont typeface="Arial" panose="020B0604020202020204" pitchFamily="34" charset="0"/>
                        <a:buChar char="•"/>
                      </a:pPr>
                      <a:r>
                        <a:rPr lang="en-ZA" sz="1600" b="0" dirty="0">
                          <a:solidFill>
                            <a:schemeClr val="tx1"/>
                          </a:solidFill>
                          <a:effectLst/>
                          <a:latin typeface="+mn-lt"/>
                          <a:ea typeface="Times New Roman" panose="02020603050405020304" pitchFamily="18" charset="0"/>
                          <a:cs typeface="Times New Roman" panose="02020603050405020304" pitchFamily="18" charset="0"/>
                        </a:rPr>
                        <a:t>The Manager Assets and Inventory resigned before the outcome of the investigation was submitted to the Municipality. </a:t>
                      </a:r>
                    </a:p>
                    <a:p>
                      <a:pPr marL="285750" indent="-285750">
                        <a:lnSpc>
                          <a:spcPct val="107000"/>
                        </a:lnSpc>
                        <a:spcAft>
                          <a:spcPts val="800"/>
                        </a:spcAft>
                        <a:buFont typeface="Arial" panose="020B0604020202020204" pitchFamily="34" charset="0"/>
                        <a:buChar char="•"/>
                      </a:pPr>
                      <a:r>
                        <a:rPr lang="en-ZA" sz="1600" b="0" dirty="0">
                          <a:solidFill>
                            <a:schemeClr val="tx1"/>
                          </a:solidFill>
                          <a:effectLst/>
                          <a:latin typeface="+mn-lt"/>
                          <a:ea typeface="Times New Roman" panose="02020603050405020304" pitchFamily="18" charset="0"/>
                          <a:cs typeface="Times New Roman" panose="02020603050405020304" pitchFamily="18" charset="0"/>
                        </a:rPr>
                        <a:t>Civil action instituted against the former Manager Assets and Inventory in an attempt to recover the amount of R65 000. Matter pending.</a:t>
                      </a:r>
                    </a:p>
                    <a:p>
                      <a:pPr marL="285750" indent="-285750">
                        <a:lnSpc>
                          <a:spcPct val="107000"/>
                        </a:lnSpc>
                        <a:spcAft>
                          <a:spcPts val="800"/>
                        </a:spcAft>
                        <a:buFont typeface="Arial" panose="020B0604020202020204" pitchFamily="34" charset="0"/>
                        <a:buChar char="•"/>
                      </a:pPr>
                      <a:r>
                        <a:rPr lang="en-ZA" sz="1600" b="0" dirty="0">
                          <a:solidFill>
                            <a:schemeClr val="tx1"/>
                          </a:solidFill>
                          <a:effectLst/>
                          <a:latin typeface="+mn-lt"/>
                          <a:ea typeface="Times New Roman" panose="02020603050405020304" pitchFamily="18" charset="0"/>
                          <a:cs typeface="Times New Roman" panose="02020603050405020304" pitchFamily="18" charset="0"/>
                        </a:rPr>
                        <a:t>The practice of allowing junior managers to sign on behalf of senior managers has been revisited and reconfigured</a:t>
                      </a:r>
                      <a:endParaRPr lang="en-ZA" sz="1600" b="0" dirty="0">
                        <a:solidFill>
                          <a:schemeClr val="tx1"/>
                        </a:solidFill>
                        <a:effectLst/>
                        <a:latin typeface="+mn-lt"/>
                        <a:ea typeface="Calibri" panose="020F0502020204030204" pitchFamily="34" charset="0"/>
                        <a:cs typeface="Times New Roman" panose="02020603050405020304" pitchFamily="18" charset="0"/>
                      </a:endParaRPr>
                    </a:p>
                    <a:p>
                      <a:pPr marL="300355" indent="-285750">
                        <a:lnSpc>
                          <a:spcPct val="107000"/>
                        </a:lnSpc>
                        <a:spcAft>
                          <a:spcPts val="800"/>
                        </a:spcAft>
                        <a:buFont typeface="Arial" panose="020B0604020202020204" pitchFamily="34" charset="0"/>
                        <a:buChar char="•"/>
                      </a:pPr>
                      <a:r>
                        <a:rPr lang="en-US" sz="1600" b="0" dirty="0">
                          <a:solidFill>
                            <a:schemeClr val="tx1"/>
                          </a:solidFill>
                          <a:effectLst/>
                          <a:latin typeface="+mn-lt"/>
                          <a:ea typeface="Times New Roman" panose="02020603050405020304" pitchFamily="18" charset="0"/>
                          <a:cs typeface="Times New Roman" panose="02020603050405020304" pitchFamily="18" charset="0"/>
                        </a:rPr>
                        <a:t>Criminal case was opened by the Accounting Officer under CAS No. 31/04/2019. Outcome of SAPS investigation awaited</a:t>
                      </a:r>
                      <a:endParaRPr lang="en-ZA" sz="16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047285"/>
                  </a:ext>
                </a:extLst>
              </a:tr>
              <a:tr h="1315262">
                <a:tc>
                  <a:txBody>
                    <a:bodyPr/>
                    <a:lstStyle/>
                    <a:p>
                      <a:r>
                        <a:rPr lang="en-ZA" sz="1600" b="0" dirty="0"/>
                        <a:t>Misappropriation of assets and Misconduct (62 investigations) (2018 – 2019)</a:t>
                      </a:r>
                    </a:p>
                    <a:p>
                      <a:endParaRPr lang="en-ZA" sz="1600" b="1" dirty="0"/>
                    </a:p>
                    <a:p>
                      <a:r>
                        <a:rPr lang="en-ZA" sz="1600" b="1" dirty="0"/>
                        <a:t>Status: Partly complete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600" dirty="0"/>
                        <a:t>43 Officials</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38 cases finalized with penalties ranging from final written warning to dismissals. </a:t>
                      </a:r>
                    </a:p>
                    <a:p>
                      <a:pPr marL="285750" indent="-285750">
                        <a:buFont typeface="Arial" panose="020B0604020202020204" pitchFamily="34" charset="0"/>
                        <a:buChar char="•"/>
                      </a:pPr>
                      <a:r>
                        <a:rPr lang="en-US" sz="1600" dirty="0"/>
                        <a:t>5 cases are still pending as the employees are using various delaying tactics </a:t>
                      </a:r>
                      <a:endParaRPr lang="en-ZA" sz="16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8187310"/>
                  </a:ext>
                </a:extLst>
              </a:tr>
            </a:tbl>
          </a:graphicData>
        </a:graphic>
      </p:graphicFrame>
    </p:spTree>
    <p:extLst>
      <p:ext uri="{BB962C8B-B14F-4D97-AF65-F5344CB8AC3E}">
        <p14:creationId xmlns:p14="http://schemas.microsoft.com/office/powerpoint/2010/main" val="1116120490"/>
      </p:ext>
    </p:extLst>
  </p:cSld>
  <p:clrMapOvr>
    <a:masterClrMapping/>
  </p:clrMapOvr>
  <p:transition>
    <p:wipe/>
  </p:transition>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F6390BD-357C-4CC2-8104-D5B77F01D36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20789</TotalTime>
  <Words>6526</Words>
  <Application>Microsoft Office PowerPoint</Application>
  <PresentationFormat>Widescreen</PresentationFormat>
  <Paragraphs>758</Paragraphs>
  <Slides>47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Arial Black</vt:lpstr>
      <vt:lpstr>Calibri</vt:lpstr>
      <vt:lpstr>Times New Roman</vt:lpstr>
      <vt:lpstr>Verdana</vt:lpstr>
      <vt:lpstr>1_Office Theme</vt:lpstr>
      <vt:lpstr>PowerPoint Presentation</vt:lpstr>
      <vt:lpstr>TABLE OF CONTENTS</vt:lpstr>
      <vt:lpstr>INTRODUCTION</vt:lpstr>
      <vt:lpstr>INTRODUCTION…continued</vt:lpstr>
      <vt:lpstr>INTRODUCTION…continued</vt:lpstr>
      <vt:lpstr>PURPOSE</vt:lpstr>
      <vt:lpstr>ABAQULUSI LOCAL MUNICIPALITY</vt:lpstr>
      <vt:lpstr>ABAQULUSI LOCAL MUNICIPALITY … continued</vt:lpstr>
      <vt:lpstr>ALFRED DUMA LOCAL MUNICIPALITY</vt:lpstr>
      <vt:lpstr>ALFRED DUMA LOCAL MUNICIPALITY…continued</vt:lpstr>
      <vt:lpstr>AMAJUBA DISTRICT MUNICIPALITY</vt:lpstr>
      <vt:lpstr>EDUMBE LOCAL MUNICIPALITY</vt:lpstr>
      <vt:lpstr>EMADLANGENI LOCAL MUNICIPALITY</vt:lpstr>
      <vt:lpstr>ENDUMENI LOCAL MUNICIPALITY</vt:lpstr>
      <vt:lpstr>ETHEKWINI METROPOLITAN MUNICIPALITY</vt:lpstr>
      <vt:lpstr>HARRY GWALADISTRICT MUNICIPALITY</vt:lpstr>
      <vt:lpstr>ILEMBE DISTRICT MUNICIPALITY</vt:lpstr>
      <vt:lpstr>JOZINI LOCAL MUNICIPALITY</vt:lpstr>
      <vt:lpstr>KWADUKUZA LOCAL MUNICIPALITY</vt:lpstr>
      <vt:lpstr>MAPHUMULO LOCAL MUNICIPALITY</vt:lpstr>
      <vt:lpstr>UMFOLOZI LOCAL MUNICIPALITY</vt:lpstr>
      <vt:lpstr>MOOI MPOFANA LOCAL MUNICIPALITY</vt:lpstr>
      <vt:lpstr>MSINGA LOCAL MUNICIPALITY</vt:lpstr>
      <vt:lpstr>MSUNDUZI LOCAL MUNICIPALITY</vt:lpstr>
      <vt:lpstr>MTUBATUBA LOCAL MUNICIPALITY</vt:lpstr>
      <vt:lpstr>MTUBATUBA LOCAL MUNICIPALITY … continued</vt:lpstr>
      <vt:lpstr>NDWEDWE LOCAL MUNICIPALITY</vt:lpstr>
      <vt:lpstr>NEWCASTLE LOCAL MUNICIPALITY</vt:lpstr>
      <vt:lpstr>NKANDLA LOCAL MUNICIPALITY</vt:lpstr>
      <vt:lpstr>NQUTHU LOCAL MUNICIPALITY</vt:lpstr>
      <vt:lpstr>OKHAHLAMBA LOCAL MUNICIPALITY</vt:lpstr>
      <vt:lpstr>RAY NKONYENI LOCAL MUNICIPALITY</vt:lpstr>
      <vt:lpstr>RICHMOND LOCAL MUNICIPALITY</vt:lpstr>
      <vt:lpstr>UMDONI LOCAL MUNICIPALITY</vt:lpstr>
      <vt:lpstr>UMGUNGUNDLOVU DISTRICT MUNICIPALITY</vt:lpstr>
      <vt:lpstr>UMHLATHUZE LOCAL MUNICIPALITY</vt:lpstr>
      <vt:lpstr>UMKHANYAKUDE DISTRICT MUNICIPALITY</vt:lpstr>
      <vt:lpstr>UMKHANYAKUDE DISTRICT MUNICIPALITY… continued</vt:lpstr>
      <vt:lpstr>UMKHANYAKUDE DISTRICT MUNICIPALITY… continued</vt:lpstr>
      <vt:lpstr>UMNGENI LOCAL MUNICIPALITY</vt:lpstr>
      <vt:lpstr>UMZIMKHULU LOCAL MUNICIPALITY</vt:lpstr>
      <vt:lpstr>UMZINYATHI DISTRICT MUNICIPALITY</vt:lpstr>
      <vt:lpstr>UMZUMBE LOCAL MUNICIPALITY</vt:lpstr>
      <vt:lpstr>UTHUKELA DISTRICT MUNICIPALITY</vt:lpstr>
      <vt:lpstr>ZULULAND DISTRICT MUNICIPALITY</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Faith Ndenze</cp:lastModifiedBy>
  <cp:revision>1365</cp:revision>
  <cp:lastPrinted>2020-03-17T19:37:08Z</cp:lastPrinted>
  <dcterms:created xsi:type="dcterms:W3CDTF">2011-10-05T05:43:47Z</dcterms:created>
  <dcterms:modified xsi:type="dcterms:W3CDTF">2020-10-09T07:26:22Z</dcterms:modified>
</cp:coreProperties>
</file>