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313" r:id="rId7"/>
    <p:sldId id="261" r:id="rId8"/>
    <p:sldId id="314" r:id="rId9"/>
    <p:sldId id="315" r:id="rId10"/>
    <p:sldId id="316" r:id="rId11"/>
    <p:sldId id="318" r:id="rId12"/>
    <p:sldId id="319" r:id="rId13"/>
    <p:sldId id="263" r:id="rId14"/>
    <p:sldId id="264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</p:sldIdLst>
  <p:sldSz cx="9144000" cy="6858000" type="screen4x3"/>
  <p:notesSz cx="6858000" cy="9144000"/>
  <p:defaultTextStyle>
    <a:defPPr lvl="0">
      <a:defRPr lang="en-US"/>
    </a:defPPr>
    <a:lvl1pPr lvl="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lvl="1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lvl="2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lvl="3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lvl="4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lvl="5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lvl="6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lvl="7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lvl="8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122" y="-108"/>
      </p:cViewPr>
      <p:guideLst>
        <p:guide orient="horz" pos="23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9E22E-B935-4F29-9E9A-FC8BA3B2FF56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F4D3622F-29C7-4E62-98DD-03FCFB0ABAB6}">
      <dgm:prSet phldrT="[Text]" custT="1"/>
      <dgm:spPr/>
      <dgm:t>
        <a:bodyPr/>
        <a:lstStyle/>
        <a:p>
          <a:r>
            <a:rPr lang="en-ZA" sz="2400" dirty="0" smtClean="0">
              <a:latin typeface="Arial" panose="020B0604020202020204" pitchFamily="34" charset="0"/>
              <a:cs typeface="Arial" panose="020B0604020202020204" pitchFamily="34" charset="0"/>
            </a:rPr>
            <a:t>Mpumalanga</a:t>
          </a:r>
        </a:p>
        <a:p>
          <a:r>
            <a:rPr lang="en-ZA" sz="2400" dirty="0" smtClean="0">
              <a:latin typeface="Arial" panose="020B0604020202020204" pitchFamily="34" charset="0"/>
              <a:cs typeface="Arial" panose="020B0604020202020204" pitchFamily="34" charset="0"/>
            </a:rPr>
            <a:t>77 municipal </a:t>
          </a:r>
          <a:r>
            <a:rPr lang="en-ZA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Z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22B62-92BA-40CC-BF87-7DBB27927F01}" type="parTrans" cxnId="{881C1E25-84F5-49DE-AE8A-817301C12879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5BB1D-4D28-498D-9411-8728A2D00868}" type="sibTrans" cxnId="{881C1E25-84F5-49DE-AE8A-817301C12879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B5D1E-1BE3-4ED8-9261-473CCCCC2006}">
      <dgm:prSet phldrT="[Text]" custT="1"/>
      <dgm:spPr/>
      <dgm:t>
        <a:bodyPr anchor="t"/>
        <a:lstStyle/>
        <a:p>
          <a:pPr algn="ctr"/>
          <a:r>
            <a:rPr lang="en-ZA" sz="1800" b="1" smtClean="0">
              <a:latin typeface="Arial" panose="020B0604020202020204" pitchFamily="34" charset="0"/>
              <a:cs typeface="Arial" panose="020B0604020202020204" pitchFamily="34" charset="0"/>
            </a:rPr>
            <a:t>Gert Sibande DM (29)</a:t>
          </a:r>
        </a:p>
        <a:p>
          <a:pPr algn="ctr"/>
          <a:endParaRPr lang="en-ZA" sz="13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1. Dipaleseng LM: 4 WWTWs</a:t>
          </a:r>
        </a:p>
        <a:p>
          <a:pPr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2. Govan Mbeki LM:  6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3. Lekwa LM: 1 WWTWs &amp; 1 Ponds system</a:t>
          </a:r>
        </a:p>
        <a:p>
          <a:pPr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4. Msukaligwa LM: 3 WWTWs &amp; 3. Ponds systems</a:t>
          </a:r>
        </a:p>
        <a:p>
          <a:pPr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5. Mkhondo LM: 2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6. Chief Albert Luthuli: 1 WWTWs &amp; 4 Ponds systems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7. Dr Pixley Ka Isaka Seme: 5 WWTWs</a:t>
          </a:r>
          <a:endParaRPr lang="en-ZA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6A60D-0649-4A5F-AD97-5D188FC34494}" type="parTrans" cxnId="{96ECEE01-9FB0-45D5-B9C3-319FF08A4B4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2DD9D-1F53-457C-986C-69E6198EDE93}" type="sibTrans" cxnId="{96ECEE01-9FB0-45D5-B9C3-319FF08A4B4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E0E0B-E12A-4C7C-A2A2-11F84DBA932C}">
      <dgm:prSet phldrT="[Text]" custT="1"/>
      <dgm:spPr/>
      <dgm:t>
        <a:bodyPr anchor="t"/>
        <a:lstStyle/>
        <a:p>
          <a:pPr algn="ctr"/>
          <a:r>
            <a:rPr lang="en-ZA" sz="1800" b="1" smtClean="0">
              <a:latin typeface="Arial" panose="020B0604020202020204" pitchFamily="34" charset="0"/>
              <a:cs typeface="Arial" panose="020B0604020202020204" pitchFamily="34" charset="0"/>
            </a:rPr>
            <a:t>Nkangala DM (24)</a:t>
          </a:r>
        </a:p>
        <a:p>
          <a:pPr algn="ctr"/>
          <a:endParaRPr lang="en-ZA" sz="13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1. Thembisile Hani LM: 1 WWTWs &amp; 3 Ponds systems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2. Dr JS Moroka LM: 1 WWTWs &amp; 1 ponds system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3. Victor Khanye LM: 2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4. Emalahleni WWTWs: 8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5. Steve Tshwete LM: 4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6. Emakhazeni LM: 4 WWTWs</a:t>
          </a:r>
          <a:endParaRPr lang="en-ZA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DFB5F-0A29-4806-AB39-F3833A68CCF8}" type="parTrans" cxnId="{0C8A5E9D-AD96-4BAF-96D2-F81C87DDA34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5EFAF-CB57-46F6-AEF7-D89AF19ADC58}" type="sibTrans" cxnId="{0C8A5E9D-AD96-4BAF-96D2-F81C87DDA34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40FDF-DE6F-4405-A44F-B83D2D8FDB4A}">
      <dgm:prSet phldrT="[Text]" custT="1"/>
      <dgm:spPr/>
      <dgm:t>
        <a:bodyPr anchor="t"/>
        <a:lstStyle/>
        <a:p>
          <a:pPr algn="ctr"/>
          <a:r>
            <a:rPr lang="en-ZA" sz="1800" b="1" smtClean="0">
              <a:latin typeface="Arial" panose="020B0604020202020204" pitchFamily="34" charset="0"/>
              <a:cs typeface="Arial" panose="020B0604020202020204" pitchFamily="34" charset="0"/>
            </a:rPr>
            <a:t>Ehlanzeni DM (24)</a:t>
          </a:r>
        </a:p>
        <a:p>
          <a:pPr algn="ctr"/>
          <a:endParaRPr lang="en-ZA" sz="15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1. Bushbuckridge LM: 6 WWTWs &amp; 1 Ponds system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2. Thaba Chweu LM: 4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3. City of Mbombela: 7 and 1 Pond system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4. Nkomazi LM: 1 WWTWs and 4 Ponds Systems</a:t>
          </a:r>
          <a:endParaRPr lang="en-ZA" sz="1300" b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ZA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4EDA4-83A4-4060-883B-86A1C73C0B96}" type="parTrans" cxnId="{369A60D3-6588-4F70-99B4-4BEE3841D33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9A456-2A7C-48A3-AD78-4FC7EEDB8794}" type="sibTrans" cxnId="{369A60D3-6588-4F70-99B4-4BEE3841D33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708F0-5C40-4991-BEA4-D41A6C7C210E}" type="pres">
      <dgm:prSet presAssocID="{0E29E22E-B935-4F29-9E9A-FC8BA3B2FF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8DDCCB3-DA67-4A0B-A65B-163773A020F0}" type="pres">
      <dgm:prSet presAssocID="{F4D3622F-29C7-4E62-98DD-03FCFB0ABAB6}" presName="hierRoot1" presStyleCnt="0">
        <dgm:presLayoutVars>
          <dgm:hierBranch val="init"/>
        </dgm:presLayoutVars>
      </dgm:prSet>
      <dgm:spPr/>
    </dgm:pt>
    <dgm:pt modelId="{312901B6-4FFD-49D3-B62F-B0848B205845}" type="pres">
      <dgm:prSet presAssocID="{F4D3622F-29C7-4E62-98DD-03FCFB0ABAB6}" presName="rootComposite1" presStyleCnt="0"/>
      <dgm:spPr/>
    </dgm:pt>
    <dgm:pt modelId="{C46E788A-AAC5-4284-8EA0-013857B27F3B}" type="pres">
      <dgm:prSet presAssocID="{F4D3622F-29C7-4E62-98DD-03FCFB0ABAB6}" presName="rootText1" presStyleLbl="node0" presStyleIdx="0" presStyleCnt="1" custScaleX="13613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8E88AC6-D9DE-4E25-BF0D-411B79B05700}" type="pres">
      <dgm:prSet presAssocID="{F4D3622F-29C7-4E62-98DD-03FCFB0ABAB6}" presName="rootConnector1" presStyleLbl="node1" presStyleIdx="0" presStyleCnt="0"/>
      <dgm:spPr/>
      <dgm:t>
        <a:bodyPr/>
        <a:lstStyle/>
        <a:p>
          <a:endParaRPr lang="en-ZA"/>
        </a:p>
      </dgm:t>
    </dgm:pt>
    <dgm:pt modelId="{3B47012F-454B-44F5-AAC0-48B9179C2401}" type="pres">
      <dgm:prSet presAssocID="{F4D3622F-29C7-4E62-98DD-03FCFB0ABAB6}" presName="hierChild2" presStyleCnt="0"/>
      <dgm:spPr/>
    </dgm:pt>
    <dgm:pt modelId="{39783011-54E3-4537-A005-8F41397C61C6}" type="pres">
      <dgm:prSet presAssocID="{4AB6A60D-0649-4A5F-AD97-5D188FC3449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7692660F-2848-4823-877F-435E29D37E16}" type="pres">
      <dgm:prSet presAssocID="{A8CB5D1E-1BE3-4ED8-9261-473CCCCC2006}" presName="hierRoot2" presStyleCnt="0">
        <dgm:presLayoutVars>
          <dgm:hierBranch val="init"/>
        </dgm:presLayoutVars>
      </dgm:prSet>
      <dgm:spPr/>
    </dgm:pt>
    <dgm:pt modelId="{E97F5244-0433-445E-9508-7BF5F785F28D}" type="pres">
      <dgm:prSet presAssocID="{A8CB5D1E-1BE3-4ED8-9261-473CCCCC2006}" presName="rootComposite" presStyleCnt="0"/>
      <dgm:spPr/>
    </dgm:pt>
    <dgm:pt modelId="{25A57B4E-6432-42E5-8379-0B8404CB0DA2}" type="pres">
      <dgm:prSet presAssocID="{A8CB5D1E-1BE3-4ED8-9261-473CCCCC2006}" presName="rootText" presStyleLbl="node2" presStyleIdx="0" presStyleCnt="3" custScaleY="2342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D565AEA-77CE-4F76-9ABC-CEF60EA9D84A}" type="pres">
      <dgm:prSet presAssocID="{A8CB5D1E-1BE3-4ED8-9261-473CCCCC2006}" presName="rootConnector" presStyleLbl="node2" presStyleIdx="0" presStyleCnt="3"/>
      <dgm:spPr/>
      <dgm:t>
        <a:bodyPr/>
        <a:lstStyle/>
        <a:p>
          <a:endParaRPr lang="en-ZA"/>
        </a:p>
      </dgm:t>
    </dgm:pt>
    <dgm:pt modelId="{01953365-9E65-46E1-84D2-448060B5D9BB}" type="pres">
      <dgm:prSet presAssocID="{A8CB5D1E-1BE3-4ED8-9261-473CCCCC2006}" presName="hierChild4" presStyleCnt="0"/>
      <dgm:spPr/>
    </dgm:pt>
    <dgm:pt modelId="{0A90F02F-F681-415C-A2B9-F1E2F60C5547}" type="pres">
      <dgm:prSet presAssocID="{A8CB5D1E-1BE3-4ED8-9261-473CCCCC2006}" presName="hierChild5" presStyleCnt="0"/>
      <dgm:spPr/>
    </dgm:pt>
    <dgm:pt modelId="{5FD7A57E-F314-414B-82FF-D81182DE9729}" type="pres">
      <dgm:prSet presAssocID="{E96DFB5F-0A29-4806-AB39-F3833A68CCF8}" presName="Name37" presStyleLbl="parChTrans1D2" presStyleIdx="1" presStyleCnt="3"/>
      <dgm:spPr/>
      <dgm:t>
        <a:bodyPr/>
        <a:lstStyle/>
        <a:p>
          <a:endParaRPr lang="en-ZA"/>
        </a:p>
      </dgm:t>
    </dgm:pt>
    <dgm:pt modelId="{DDFCCE9D-BFC2-44A7-8D79-4D81AC9F2B22}" type="pres">
      <dgm:prSet presAssocID="{04EE0E0B-E12A-4C7C-A2A2-11F84DBA932C}" presName="hierRoot2" presStyleCnt="0">
        <dgm:presLayoutVars>
          <dgm:hierBranch val="init"/>
        </dgm:presLayoutVars>
      </dgm:prSet>
      <dgm:spPr/>
    </dgm:pt>
    <dgm:pt modelId="{2C79530B-323D-4F35-9DF8-F3E0C24EDDF7}" type="pres">
      <dgm:prSet presAssocID="{04EE0E0B-E12A-4C7C-A2A2-11F84DBA932C}" presName="rootComposite" presStyleCnt="0"/>
      <dgm:spPr/>
    </dgm:pt>
    <dgm:pt modelId="{3F9C1115-EDF4-4C79-8B24-509A92E6D4A4}" type="pres">
      <dgm:prSet presAssocID="{04EE0E0B-E12A-4C7C-A2A2-11F84DBA932C}" presName="rootText" presStyleLbl="node2" presStyleIdx="1" presStyleCnt="3" custScaleY="2342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CBD422A-6688-498A-B62F-C1C663C4C406}" type="pres">
      <dgm:prSet presAssocID="{04EE0E0B-E12A-4C7C-A2A2-11F84DBA932C}" presName="rootConnector" presStyleLbl="node2" presStyleIdx="1" presStyleCnt="3"/>
      <dgm:spPr/>
      <dgm:t>
        <a:bodyPr/>
        <a:lstStyle/>
        <a:p>
          <a:endParaRPr lang="en-ZA"/>
        </a:p>
      </dgm:t>
    </dgm:pt>
    <dgm:pt modelId="{BD0F54F0-A643-46BA-A694-0125609FFF12}" type="pres">
      <dgm:prSet presAssocID="{04EE0E0B-E12A-4C7C-A2A2-11F84DBA932C}" presName="hierChild4" presStyleCnt="0"/>
      <dgm:spPr/>
    </dgm:pt>
    <dgm:pt modelId="{8C746CC5-75B3-4718-B943-B15D59BD219B}" type="pres">
      <dgm:prSet presAssocID="{04EE0E0B-E12A-4C7C-A2A2-11F84DBA932C}" presName="hierChild5" presStyleCnt="0"/>
      <dgm:spPr/>
    </dgm:pt>
    <dgm:pt modelId="{222AB823-8DC5-4413-8795-751DB09B29E9}" type="pres">
      <dgm:prSet presAssocID="{CFA4EDA4-83A4-4060-883B-86A1C73C0B96}" presName="Name37" presStyleLbl="parChTrans1D2" presStyleIdx="2" presStyleCnt="3"/>
      <dgm:spPr/>
      <dgm:t>
        <a:bodyPr/>
        <a:lstStyle/>
        <a:p>
          <a:endParaRPr lang="en-ZA"/>
        </a:p>
      </dgm:t>
    </dgm:pt>
    <dgm:pt modelId="{C41FB598-BCA3-4AB2-9AB3-A105C686F47B}" type="pres">
      <dgm:prSet presAssocID="{0A540FDF-DE6F-4405-A44F-B83D2D8FDB4A}" presName="hierRoot2" presStyleCnt="0">
        <dgm:presLayoutVars>
          <dgm:hierBranch val="init"/>
        </dgm:presLayoutVars>
      </dgm:prSet>
      <dgm:spPr/>
    </dgm:pt>
    <dgm:pt modelId="{8D850329-ACA6-406E-842E-2F1C9C391CB7}" type="pres">
      <dgm:prSet presAssocID="{0A540FDF-DE6F-4405-A44F-B83D2D8FDB4A}" presName="rootComposite" presStyleCnt="0"/>
      <dgm:spPr/>
    </dgm:pt>
    <dgm:pt modelId="{FA70411D-BB17-4B03-9509-B6AEDCF18444}" type="pres">
      <dgm:prSet presAssocID="{0A540FDF-DE6F-4405-A44F-B83D2D8FDB4A}" presName="rootText" presStyleLbl="node2" presStyleIdx="2" presStyleCnt="3" custScaleY="2342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ABFBE7B-6316-41E2-AC57-174CB82A3BDD}" type="pres">
      <dgm:prSet presAssocID="{0A540FDF-DE6F-4405-A44F-B83D2D8FDB4A}" presName="rootConnector" presStyleLbl="node2" presStyleIdx="2" presStyleCnt="3"/>
      <dgm:spPr/>
      <dgm:t>
        <a:bodyPr/>
        <a:lstStyle/>
        <a:p>
          <a:endParaRPr lang="en-ZA"/>
        </a:p>
      </dgm:t>
    </dgm:pt>
    <dgm:pt modelId="{3CD299B2-DD86-4A7A-85DA-DB1848321BA9}" type="pres">
      <dgm:prSet presAssocID="{0A540FDF-DE6F-4405-A44F-B83D2D8FDB4A}" presName="hierChild4" presStyleCnt="0"/>
      <dgm:spPr/>
    </dgm:pt>
    <dgm:pt modelId="{D3A8BC77-E638-4CFA-B2B1-A9A7F98E40B1}" type="pres">
      <dgm:prSet presAssocID="{0A540FDF-DE6F-4405-A44F-B83D2D8FDB4A}" presName="hierChild5" presStyleCnt="0"/>
      <dgm:spPr/>
    </dgm:pt>
    <dgm:pt modelId="{CD121127-9010-4CD4-A917-C59A11F0E94D}" type="pres">
      <dgm:prSet presAssocID="{F4D3622F-29C7-4E62-98DD-03FCFB0ABAB6}" presName="hierChild3" presStyleCnt="0"/>
      <dgm:spPr/>
    </dgm:pt>
  </dgm:ptLst>
  <dgm:cxnLst>
    <dgm:cxn modelId="{94AD1633-7E2F-4245-B171-CA0AB7C252D6}" type="presOf" srcId="{0E29E22E-B935-4F29-9E9A-FC8BA3B2FF56}" destId="{62F708F0-5C40-4991-BEA4-D41A6C7C210E}" srcOrd="0" destOrd="0" presId="urn:microsoft.com/office/officeart/2005/8/layout/orgChart1"/>
    <dgm:cxn modelId="{204BB6B2-F7A9-478B-AA09-30F5C78DC798}" type="presOf" srcId="{A8CB5D1E-1BE3-4ED8-9261-473CCCCC2006}" destId="{9D565AEA-77CE-4F76-9ABC-CEF60EA9D84A}" srcOrd="1" destOrd="0" presId="urn:microsoft.com/office/officeart/2005/8/layout/orgChart1"/>
    <dgm:cxn modelId="{A265D630-E68F-4F75-B443-4EBF29EA7979}" type="presOf" srcId="{E96DFB5F-0A29-4806-AB39-F3833A68CCF8}" destId="{5FD7A57E-F314-414B-82FF-D81182DE9729}" srcOrd="0" destOrd="0" presId="urn:microsoft.com/office/officeart/2005/8/layout/orgChart1"/>
    <dgm:cxn modelId="{369A60D3-6588-4F70-99B4-4BEE3841D33A}" srcId="{F4D3622F-29C7-4E62-98DD-03FCFB0ABAB6}" destId="{0A540FDF-DE6F-4405-A44F-B83D2D8FDB4A}" srcOrd="2" destOrd="0" parTransId="{CFA4EDA4-83A4-4060-883B-86A1C73C0B96}" sibTransId="{BE99A456-2A7C-48A3-AD78-4FC7EEDB8794}"/>
    <dgm:cxn modelId="{0C8A5E9D-AD96-4BAF-96D2-F81C87DDA34A}" srcId="{F4D3622F-29C7-4E62-98DD-03FCFB0ABAB6}" destId="{04EE0E0B-E12A-4C7C-A2A2-11F84DBA932C}" srcOrd="1" destOrd="0" parTransId="{E96DFB5F-0A29-4806-AB39-F3833A68CCF8}" sibTransId="{8E05EFAF-CB57-46F6-AEF7-D89AF19ADC58}"/>
    <dgm:cxn modelId="{49216D87-9C2A-4856-B28F-F3B0C3475113}" type="presOf" srcId="{04EE0E0B-E12A-4C7C-A2A2-11F84DBA932C}" destId="{3F9C1115-EDF4-4C79-8B24-509A92E6D4A4}" srcOrd="0" destOrd="0" presId="urn:microsoft.com/office/officeart/2005/8/layout/orgChart1"/>
    <dgm:cxn modelId="{0E420394-97D2-49D3-B77C-DC5E8B0F2A43}" type="presOf" srcId="{CFA4EDA4-83A4-4060-883B-86A1C73C0B96}" destId="{222AB823-8DC5-4413-8795-751DB09B29E9}" srcOrd="0" destOrd="0" presId="urn:microsoft.com/office/officeart/2005/8/layout/orgChart1"/>
    <dgm:cxn modelId="{881C1E25-84F5-49DE-AE8A-817301C12879}" srcId="{0E29E22E-B935-4F29-9E9A-FC8BA3B2FF56}" destId="{F4D3622F-29C7-4E62-98DD-03FCFB0ABAB6}" srcOrd="0" destOrd="0" parTransId="{15322B62-92BA-40CC-BF87-7DBB27927F01}" sibTransId="{CDB5BB1D-4D28-498D-9411-8728A2D00868}"/>
    <dgm:cxn modelId="{8A42CA25-57AA-4B16-96C1-9D40358D1C87}" type="presOf" srcId="{04EE0E0B-E12A-4C7C-A2A2-11F84DBA932C}" destId="{9CBD422A-6688-498A-B62F-C1C663C4C406}" srcOrd="1" destOrd="0" presId="urn:microsoft.com/office/officeart/2005/8/layout/orgChart1"/>
    <dgm:cxn modelId="{266D1B2E-8E34-4340-BA8B-C428BB3A3874}" type="presOf" srcId="{F4D3622F-29C7-4E62-98DD-03FCFB0ABAB6}" destId="{58E88AC6-D9DE-4E25-BF0D-411B79B05700}" srcOrd="1" destOrd="0" presId="urn:microsoft.com/office/officeart/2005/8/layout/orgChart1"/>
    <dgm:cxn modelId="{39C28674-85A3-49C6-844B-C6AFA4FA02F8}" type="presOf" srcId="{A8CB5D1E-1BE3-4ED8-9261-473CCCCC2006}" destId="{25A57B4E-6432-42E5-8379-0B8404CB0DA2}" srcOrd="0" destOrd="0" presId="urn:microsoft.com/office/officeart/2005/8/layout/orgChart1"/>
    <dgm:cxn modelId="{96ECEE01-9FB0-45D5-B9C3-319FF08A4B4C}" srcId="{F4D3622F-29C7-4E62-98DD-03FCFB0ABAB6}" destId="{A8CB5D1E-1BE3-4ED8-9261-473CCCCC2006}" srcOrd="0" destOrd="0" parTransId="{4AB6A60D-0649-4A5F-AD97-5D188FC34494}" sibTransId="{6992DD9D-1F53-457C-986C-69E6198EDE93}"/>
    <dgm:cxn modelId="{3820B6AB-A22C-4D66-A72A-57933FA4EEF0}" type="presOf" srcId="{4AB6A60D-0649-4A5F-AD97-5D188FC34494}" destId="{39783011-54E3-4537-A005-8F41397C61C6}" srcOrd="0" destOrd="0" presId="urn:microsoft.com/office/officeart/2005/8/layout/orgChart1"/>
    <dgm:cxn modelId="{A1CF7B8D-5F4F-4EE2-BEE7-AC58B02D4165}" type="presOf" srcId="{0A540FDF-DE6F-4405-A44F-B83D2D8FDB4A}" destId="{FA70411D-BB17-4B03-9509-B6AEDCF18444}" srcOrd="0" destOrd="0" presId="urn:microsoft.com/office/officeart/2005/8/layout/orgChart1"/>
    <dgm:cxn modelId="{3C6E9E3F-1815-4061-ACDE-9858DCE5547D}" type="presOf" srcId="{0A540FDF-DE6F-4405-A44F-B83D2D8FDB4A}" destId="{CABFBE7B-6316-41E2-AC57-174CB82A3BDD}" srcOrd="1" destOrd="0" presId="urn:microsoft.com/office/officeart/2005/8/layout/orgChart1"/>
    <dgm:cxn modelId="{AD6631F9-1624-4C66-8A91-BC5F26D488F0}" type="presOf" srcId="{F4D3622F-29C7-4E62-98DD-03FCFB0ABAB6}" destId="{C46E788A-AAC5-4284-8EA0-013857B27F3B}" srcOrd="0" destOrd="0" presId="urn:microsoft.com/office/officeart/2005/8/layout/orgChart1"/>
    <dgm:cxn modelId="{C3DDDBEA-691E-4F81-9B9A-76DCEF1CBA05}" type="presParOf" srcId="{62F708F0-5C40-4991-BEA4-D41A6C7C210E}" destId="{D8DDCCB3-DA67-4A0B-A65B-163773A020F0}" srcOrd="0" destOrd="0" presId="urn:microsoft.com/office/officeart/2005/8/layout/orgChart1"/>
    <dgm:cxn modelId="{F51959D6-63DD-4660-B660-A660911DC8D4}" type="presParOf" srcId="{D8DDCCB3-DA67-4A0B-A65B-163773A020F0}" destId="{312901B6-4FFD-49D3-B62F-B0848B205845}" srcOrd="0" destOrd="0" presId="urn:microsoft.com/office/officeart/2005/8/layout/orgChart1"/>
    <dgm:cxn modelId="{F6D18E46-269D-4A03-8A03-2821DE9289EB}" type="presParOf" srcId="{312901B6-4FFD-49D3-B62F-B0848B205845}" destId="{C46E788A-AAC5-4284-8EA0-013857B27F3B}" srcOrd="0" destOrd="0" presId="urn:microsoft.com/office/officeart/2005/8/layout/orgChart1"/>
    <dgm:cxn modelId="{F80F134C-4E2E-41A8-86EF-139168BDB3D6}" type="presParOf" srcId="{312901B6-4FFD-49D3-B62F-B0848B205845}" destId="{58E88AC6-D9DE-4E25-BF0D-411B79B05700}" srcOrd="1" destOrd="0" presId="urn:microsoft.com/office/officeart/2005/8/layout/orgChart1"/>
    <dgm:cxn modelId="{FCEE0FE9-490F-4E8E-B0E3-1F5DA21FF6D5}" type="presParOf" srcId="{D8DDCCB3-DA67-4A0B-A65B-163773A020F0}" destId="{3B47012F-454B-44F5-AAC0-48B9179C2401}" srcOrd="1" destOrd="0" presId="urn:microsoft.com/office/officeart/2005/8/layout/orgChart1"/>
    <dgm:cxn modelId="{1D0D21D0-3E40-4A8D-9A54-5FED1B33E838}" type="presParOf" srcId="{3B47012F-454B-44F5-AAC0-48B9179C2401}" destId="{39783011-54E3-4537-A005-8F41397C61C6}" srcOrd="0" destOrd="0" presId="urn:microsoft.com/office/officeart/2005/8/layout/orgChart1"/>
    <dgm:cxn modelId="{80CF583A-222F-4741-9748-C8BC9999EA84}" type="presParOf" srcId="{3B47012F-454B-44F5-AAC0-48B9179C2401}" destId="{7692660F-2848-4823-877F-435E29D37E16}" srcOrd="1" destOrd="0" presId="urn:microsoft.com/office/officeart/2005/8/layout/orgChart1"/>
    <dgm:cxn modelId="{D682CBD6-71BB-4041-9B5A-E27D24DBE46E}" type="presParOf" srcId="{7692660F-2848-4823-877F-435E29D37E16}" destId="{E97F5244-0433-445E-9508-7BF5F785F28D}" srcOrd="0" destOrd="0" presId="urn:microsoft.com/office/officeart/2005/8/layout/orgChart1"/>
    <dgm:cxn modelId="{A9DCD3FF-F9C2-4C1C-B2DE-2ABD85CB34D9}" type="presParOf" srcId="{E97F5244-0433-445E-9508-7BF5F785F28D}" destId="{25A57B4E-6432-42E5-8379-0B8404CB0DA2}" srcOrd="0" destOrd="0" presId="urn:microsoft.com/office/officeart/2005/8/layout/orgChart1"/>
    <dgm:cxn modelId="{882F0BA0-A542-492C-8393-269657DD566D}" type="presParOf" srcId="{E97F5244-0433-445E-9508-7BF5F785F28D}" destId="{9D565AEA-77CE-4F76-9ABC-CEF60EA9D84A}" srcOrd="1" destOrd="0" presId="urn:microsoft.com/office/officeart/2005/8/layout/orgChart1"/>
    <dgm:cxn modelId="{94D2D07C-7F0A-4C0C-A18C-460B716CE178}" type="presParOf" srcId="{7692660F-2848-4823-877F-435E29D37E16}" destId="{01953365-9E65-46E1-84D2-448060B5D9BB}" srcOrd="1" destOrd="0" presId="urn:microsoft.com/office/officeart/2005/8/layout/orgChart1"/>
    <dgm:cxn modelId="{9CFF4BC4-1028-4345-9D28-B6BAB3700A5A}" type="presParOf" srcId="{7692660F-2848-4823-877F-435E29D37E16}" destId="{0A90F02F-F681-415C-A2B9-F1E2F60C5547}" srcOrd="2" destOrd="0" presId="urn:microsoft.com/office/officeart/2005/8/layout/orgChart1"/>
    <dgm:cxn modelId="{6CE2FA27-C6F3-4F52-B7D0-9697EB17C8AE}" type="presParOf" srcId="{3B47012F-454B-44F5-AAC0-48B9179C2401}" destId="{5FD7A57E-F314-414B-82FF-D81182DE9729}" srcOrd="2" destOrd="0" presId="urn:microsoft.com/office/officeart/2005/8/layout/orgChart1"/>
    <dgm:cxn modelId="{92230D28-35ED-4677-BF98-232D28E65864}" type="presParOf" srcId="{3B47012F-454B-44F5-AAC0-48B9179C2401}" destId="{DDFCCE9D-BFC2-44A7-8D79-4D81AC9F2B22}" srcOrd="3" destOrd="0" presId="urn:microsoft.com/office/officeart/2005/8/layout/orgChart1"/>
    <dgm:cxn modelId="{6E63F959-8369-473A-9203-B5D23AB29FF7}" type="presParOf" srcId="{DDFCCE9D-BFC2-44A7-8D79-4D81AC9F2B22}" destId="{2C79530B-323D-4F35-9DF8-F3E0C24EDDF7}" srcOrd="0" destOrd="0" presId="urn:microsoft.com/office/officeart/2005/8/layout/orgChart1"/>
    <dgm:cxn modelId="{E1ACB7A4-5D37-4DF5-B4E2-5E97AC5A91A7}" type="presParOf" srcId="{2C79530B-323D-4F35-9DF8-F3E0C24EDDF7}" destId="{3F9C1115-EDF4-4C79-8B24-509A92E6D4A4}" srcOrd="0" destOrd="0" presId="urn:microsoft.com/office/officeart/2005/8/layout/orgChart1"/>
    <dgm:cxn modelId="{FE096B5E-71B0-43DE-94EC-954B2579D966}" type="presParOf" srcId="{2C79530B-323D-4F35-9DF8-F3E0C24EDDF7}" destId="{9CBD422A-6688-498A-B62F-C1C663C4C406}" srcOrd="1" destOrd="0" presId="urn:microsoft.com/office/officeart/2005/8/layout/orgChart1"/>
    <dgm:cxn modelId="{B607BFFA-C70F-4F86-9A5F-C6C1DA80453E}" type="presParOf" srcId="{DDFCCE9D-BFC2-44A7-8D79-4D81AC9F2B22}" destId="{BD0F54F0-A643-46BA-A694-0125609FFF12}" srcOrd="1" destOrd="0" presId="urn:microsoft.com/office/officeart/2005/8/layout/orgChart1"/>
    <dgm:cxn modelId="{20F23D32-A7B8-4DC0-9454-C5724CCCEA9D}" type="presParOf" srcId="{DDFCCE9D-BFC2-44A7-8D79-4D81AC9F2B22}" destId="{8C746CC5-75B3-4718-B943-B15D59BD219B}" srcOrd="2" destOrd="0" presId="urn:microsoft.com/office/officeart/2005/8/layout/orgChart1"/>
    <dgm:cxn modelId="{4F2D966D-B4D4-474F-B7E5-B56E1B4E41DB}" type="presParOf" srcId="{3B47012F-454B-44F5-AAC0-48B9179C2401}" destId="{222AB823-8DC5-4413-8795-751DB09B29E9}" srcOrd="4" destOrd="0" presId="urn:microsoft.com/office/officeart/2005/8/layout/orgChart1"/>
    <dgm:cxn modelId="{79664F0E-92CC-4ACE-8E60-91B69104669F}" type="presParOf" srcId="{3B47012F-454B-44F5-AAC0-48B9179C2401}" destId="{C41FB598-BCA3-4AB2-9AB3-A105C686F47B}" srcOrd="5" destOrd="0" presId="urn:microsoft.com/office/officeart/2005/8/layout/orgChart1"/>
    <dgm:cxn modelId="{2E4C72B5-572D-452F-ADE9-1C31BFE33438}" type="presParOf" srcId="{C41FB598-BCA3-4AB2-9AB3-A105C686F47B}" destId="{8D850329-ACA6-406E-842E-2F1C9C391CB7}" srcOrd="0" destOrd="0" presId="urn:microsoft.com/office/officeart/2005/8/layout/orgChart1"/>
    <dgm:cxn modelId="{E0F9DD63-A31D-414C-AC56-EA89A59F5C03}" type="presParOf" srcId="{8D850329-ACA6-406E-842E-2F1C9C391CB7}" destId="{FA70411D-BB17-4B03-9509-B6AEDCF18444}" srcOrd="0" destOrd="0" presId="urn:microsoft.com/office/officeart/2005/8/layout/orgChart1"/>
    <dgm:cxn modelId="{4CC0C3CD-A26C-4C21-8A5B-ADA7853F1CFC}" type="presParOf" srcId="{8D850329-ACA6-406E-842E-2F1C9C391CB7}" destId="{CABFBE7B-6316-41E2-AC57-174CB82A3BDD}" srcOrd="1" destOrd="0" presId="urn:microsoft.com/office/officeart/2005/8/layout/orgChart1"/>
    <dgm:cxn modelId="{DEBCD5F4-BC3C-40D2-BBBF-3B313E1995C2}" type="presParOf" srcId="{C41FB598-BCA3-4AB2-9AB3-A105C686F47B}" destId="{3CD299B2-DD86-4A7A-85DA-DB1848321BA9}" srcOrd="1" destOrd="0" presId="urn:microsoft.com/office/officeart/2005/8/layout/orgChart1"/>
    <dgm:cxn modelId="{CB245BEA-8943-4CF2-9F4D-7FFC7404A627}" type="presParOf" srcId="{C41FB598-BCA3-4AB2-9AB3-A105C686F47B}" destId="{D3A8BC77-E638-4CFA-B2B1-A9A7F98E40B1}" srcOrd="2" destOrd="0" presId="urn:microsoft.com/office/officeart/2005/8/layout/orgChart1"/>
    <dgm:cxn modelId="{D1FCFF0B-F4DB-4806-BDD3-CDA009AC5790}" type="presParOf" srcId="{D8DDCCB3-DA67-4A0B-A65B-163773A020F0}" destId="{CD121127-9010-4CD4-A917-C59A11F0E9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9E22E-B935-4F29-9E9A-FC8BA3B2FF56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F4D3622F-29C7-4E62-98DD-03FCFB0ABAB6}">
      <dgm:prSet phldrT="[Text]" custT="1"/>
      <dgm:spPr/>
      <dgm:t>
        <a:bodyPr/>
        <a:lstStyle/>
        <a:p>
          <a:r>
            <a:rPr lang="en-ZA" sz="2400" dirty="0" smtClean="0">
              <a:latin typeface="Arial" panose="020B0604020202020204" pitchFamily="34" charset="0"/>
              <a:cs typeface="Arial" panose="020B0604020202020204" pitchFamily="34" charset="0"/>
            </a:rPr>
            <a:t>Mpumalanga</a:t>
          </a:r>
        </a:p>
        <a:p>
          <a:r>
            <a:rPr lang="en-ZA" sz="2400" dirty="0" smtClean="0">
              <a:latin typeface="Arial" panose="020B0604020202020204" pitchFamily="34" charset="0"/>
              <a:cs typeface="Arial" panose="020B0604020202020204" pitchFamily="34" charset="0"/>
            </a:rPr>
            <a:t>34 municipal </a:t>
          </a:r>
          <a:r>
            <a:rPr lang="en-ZA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Z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22B62-92BA-40CC-BF87-7DBB27927F01}" type="parTrans" cxnId="{881C1E25-84F5-49DE-AE8A-817301C12879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5BB1D-4D28-498D-9411-8728A2D00868}" type="sibTrans" cxnId="{881C1E25-84F5-49DE-AE8A-817301C12879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B5D1E-1BE3-4ED8-9261-473CCCCC2006}">
      <dgm:prSet phldrT="[Text]" custT="1"/>
      <dgm:spPr/>
      <dgm:t>
        <a:bodyPr anchor="t"/>
        <a:lstStyle/>
        <a:p>
          <a:pPr algn="ctr"/>
          <a:r>
            <a:rPr lang="en-ZA" sz="1800" b="1" smtClean="0">
              <a:latin typeface="Arial" panose="020B0604020202020204" pitchFamily="34" charset="0"/>
              <a:cs typeface="Arial" panose="020B0604020202020204" pitchFamily="34" charset="0"/>
            </a:rPr>
            <a:t>Gert Sibande DM (12)</a:t>
          </a:r>
        </a:p>
        <a:p>
          <a:pPr algn="ctr"/>
          <a:endParaRPr lang="en-ZA" sz="13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1. Dipaleseng LM: 3 WWTWs</a:t>
          </a:r>
        </a:p>
        <a:p>
          <a:pPr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2. Govan Mbeki LM:  3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3. Lekwa LM: 1 WWTWs 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4. Msukaligwa LM: 2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5. Dr Pixley Ka Isaka Seme: 3 WWTWs</a:t>
          </a:r>
          <a:endParaRPr lang="en-ZA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6A60D-0649-4A5F-AD97-5D188FC34494}" type="parTrans" cxnId="{96ECEE01-9FB0-45D5-B9C3-319FF08A4B4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2DD9D-1F53-457C-986C-69E6198EDE93}" type="sibTrans" cxnId="{96ECEE01-9FB0-45D5-B9C3-319FF08A4B4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E0E0B-E12A-4C7C-A2A2-11F84DBA932C}">
      <dgm:prSet phldrT="[Text]" custT="1"/>
      <dgm:spPr/>
      <dgm:t>
        <a:bodyPr anchor="t"/>
        <a:lstStyle/>
        <a:p>
          <a:pPr algn="ctr"/>
          <a:r>
            <a:rPr lang="en-ZA" sz="1800" b="1" smtClean="0">
              <a:latin typeface="Arial" panose="020B0604020202020204" pitchFamily="34" charset="0"/>
              <a:cs typeface="Arial" panose="020B0604020202020204" pitchFamily="34" charset="0"/>
            </a:rPr>
            <a:t>Nkangala DM (10)</a:t>
          </a:r>
        </a:p>
        <a:p>
          <a:pPr algn="ctr"/>
          <a:endParaRPr lang="en-ZA" sz="13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1. Thembisile Hani LM: 1 WWTW &amp; 1 Pond system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2. Victor Khanye LM: 2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4. Emalahleni WWTWs: 3 WWTWs</a:t>
          </a:r>
        </a:p>
        <a:p>
          <a:pPr marL="177800" indent="-177800" algn="l"/>
          <a:r>
            <a:rPr lang="en-US" sz="1300" b="0" smtClean="0">
              <a:latin typeface="Arial" panose="020B0604020202020204" pitchFamily="34" charset="0"/>
              <a:cs typeface="Arial" panose="020B0604020202020204" pitchFamily="34" charset="0"/>
            </a:rPr>
            <a:t>5. Emakhazeni LM: 3 WWTWs</a:t>
          </a:r>
          <a:endParaRPr lang="en-ZA" sz="1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DFB5F-0A29-4806-AB39-F3833A68CCF8}" type="parTrans" cxnId="{0C8A5E9D-AD96-4BAF-96D2-F81C87DDA34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5EFAF-CB57-46F6-AEF7-D89AF19ADC58}" type="sibTrans" cxnId="{0C8A5E9D-AD96-4BAF-96D2-F81C87DDA34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40FDF-DE6F-4405-A44F-B83D2D8FDB4A}">
      <dgm:prSet phldrT="[Text]" custT="1"/>
      <dgm:spPr/>
      <dgm:t>
        <a:bodyPr anchor="t"/>
        <a:lstStyle/>
        <a:p>
          <a:pPr algn="ctr"/>
          <a:r>
            <a:rPr lang="en-Z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Ehlanzeni DM (10)</a:t>
          </a:r>
        </a:p>
        <a:p>
          <a:pPr algn="ctr"/>
          <a:endParaRPr lang="en-ZA" sz="15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-177800" algn="l"/>
          <a:r>
            <a:rPr lang="en-US" sz="1300" b="0" dirty="0" smtClean="0">
              <a:latin typeface="Arial" panose="020B0604020202020204" pitchFamily="34" charset="0"/>
              <a:cs typeface="Arial" panose="020B0604020202020204" pitchFamily="34" charset="0"/>
            </a:rPr>
            <a:t>1. Bushbuckridge LM: 3 </a:t>
          </a:r>
          <a:r>
            <a:rPr lang="en-US" sz="13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US" sz="13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-177800" algn="l"/>
          <a:r>
            <a:rPr lang="en-US" sz="1300" b="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3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Thaba</a:t>
          </a:r>
          <a:r>
            <a:rPr lang="en-US" sz="13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dirty="0" err="1" smtClean="0">
              <a:latin typeface="Arial" panose="020B0604020202020204" pitchFamily="34" charset="0"/>
              <a:cs typeface="Arial" panose="020B0604020202020204" pitchFamily="34" charset="0"/>
            </a:rPr>
            <a:t>Chweu</a:t>
          </a:r>
          <a:r>
            <a:rPr lang="en-US" sz="1300" b="0" dirty="0" smtClean="0">
              <a:latin typeface="Arial" panose="020B0604020202020204" pitchFamily="34" charset="0"/>
              <a:cs typeface="Arial" panose="020B0604020202020204" pitchFamily="34" charset="0"/>
            </a:rPr>
            <a:t> LM: 3 </a:t>
          </a:r>
          <a:r>
            <a:rPr lang="en-US" sz="13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US" sz="13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-177800" algn="l"/>
          <a:r>
            <a:rPr lang="en-US" sz="1300" b="0" dirty="0" smtClean="0">
              <a:latin typeface="Arial" panose="020B0604020202020204" pitchFamily="34" charset="0"/>
              <a:cs typeface="Arial" panose="020B0604020202020204" pitchFamily="34" charset="0"/>
            </a:rPr>
            <a:t>3. Nkomazi LM: 1 </a:t>
          </a:r>
          <a:r>
            <a:rPr lang="en-US" sz="13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WWTW</a:t>
          </a:r>
          <a:r>
            <a:rPr lang="en-US" sz="1300" b="0" dirty="0" smtClean="0">
              <a:latin typeface="Arial" panose="020B0604020202020204" pitchFamily="34" charset="0"/>
              <a:cs typeface="Arial" panose="020B0604020202020204" pitchFamily="34" charset="0"/>
            </a:rPr>
            <a:t> and 1 Pond System</a:t>
          </a:r>
          <a:endParaRPr lang="en-ZA" sz="13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ZA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4EDA4-83A4-4060-883B-86A1C73C0B96}" type="parTrans" cxnId="{369A60D3-6588-4F70-99B4-4BEE3841D33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9A456-2A7C-48A3-AD78-4FC7EEDB8794}" type="sibTrans" cxnId="{369A60D3-6588-4F70-99B4-4BEE3841D33A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708F0-5C40-4991-BEA4-D41A6C7C210E}" type="pres">
      <dgm:prSet presAssocID="{0E29E22E-B935-4F29-9E9A-FC8BA3B2FF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8DDCCB3-DA67-4A0B-A65B-163773A020F0}" type="pres">
      <dgm:prSet presAssocID="{F4D3622F-29C7-4E62-98DD-03FCFB0ABAB6}" presName="hierRoot1" presStyleCnt="0">
        <dgm:presLayoutVars>
          <dgm:hierBranch val="init"/>
        </dgm:presLayoutVars>
      </dgm:prSet>
      <dgm:spPr/>
    </dgm:pt>
    <dgm:pt modelId="{312901B6-4FFD-49D3-B62F-B0848B205845}" type="pres">
      <dgm:prSet presAssocID="{F4D3622F-29C7-4E62-98DD-03FCFB0ABAB6}" presName="rootComposite1" presStyleCnt="0"/>
      <dgm:spPr/>
    </dgm:pt>
    <dgm:pt modelId="{C46E788A-AAC5-4284-8EA0-013857B27F3B}" type="pres">
      <dgm:prSet presAssocID="{F4D3622F-29C7-4E62-98DD-03FCFB0ABAB6}" presName="rootText1" presStyleLbl="node0" presStyleIdx="0" presStyleCnt="1" custScaleX="13613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8E88AC6-D9DE-4E25-BF0D-411B79B05700}" type="pres">
      <dgm:prSet presAssocID="{F4D3622F-29C7-4E62-98DD-03FCFB0ABAB6}" presName="rootConnector1" presStyleLbl="node1" presStyleIdx="0" presStyleCnt="0"/>
      <dgm:spPr/>
      <dgm:t>
        <a:bodyPr/>
        <a:lstStyle/>
        <a:p>
          <a:endParaRPr lang="en-ZA"/>
        </a:p>
      </dgm:t>
    </dgm:pt>
    <dgm:pt modelId="{3B47012F-454B-44F5-AAC0-48B9179C2401}" type="pres">
      <dgm:prSet presAssocID="{F4D3622F-29C7-4E62-98DD-03FCFB0ABAB6}" presName="hierChild2" presStyleCnt="0"/>
      <dgm:spPr/>
    </dgm:pt>
    <dgm:pt modelId="{39783011-54E3-4537-A005-8F41397C61C6}" type="pres">
      <dgm:prSet presAssocID="{4AB6A60D-0649-4A5F-AD97-5D188FC34494}" presName="Name37" presStyleLbl="parChTrans1D2" presStyleIdx="0" presStyleCnt="3"/>
      <dgm:spPr/>
      <dgm:t>
        <a:bodyPr/>
        <a:lstStyle/>
        <a:p>
          <a:endParaRPr lang="en-ZA"/>
        </a:p>
      </dgm:t>
    </dgm:pt>
    <dgm:pt modelId="{7692660F-2848-4823-877F-435E29D37E16}" type="pres">
      <dgm:prSet presAssocID="{A8CB5D1E-1BE3-4ED8-9261-473CCCCC2006}" presName="hierRoot2" presStyleCnt="0">
        <dgm:presLayoutVars>
          <dgm:hierBranch val="init"/>
        </dgm:presLayoutVars>
      </dgm:prSet>
      <dgm:spPr/>
    </dgm:pt>
    <dgm:pt modelId="{E97F5244-0433-445E-9508-7BF5F785F28D}" type="pres">
      <dgm:prSet presAssocID="{A8CB5D1E-1BE3-4ED8-9261-473CCCCC2006}" presName="rootComposite" presStyleCnt="0"/>
      <dgm:spPr/>
    </dgm:pt>
    <dgm:pt modelId="{25A57B4E-6432-42E5-8379-0B8404CB0DA2}" type="pres">
      <dgm:prSet presAssocID="{A8CB5D1E-1BE3-4ED8-9261-473CCCCC2006}" presName="rootText" presStyleLbl="node2" presStyleIdx="0" presStyleCnt="3" custScaleY="2342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D565AEA-77CE-4F76-9ABC-CEF60EA9D84A}" type="pres">
      <dgm:prSet presAssocID="{A8CB5D1E-1BE3-4ED8-9261-473CCCCC2006}" presName="rootConnector" presStyleLbl="node2" presStyleIdx="0" presStyleCnt="3"/>
      <dgm:spPr/>
      <dgm:t>
        <a:bodyPr/>
        <a:lstStyle/>
        <a:p>
          <a:endParaRPr lang="en-ZA"/>
        </a:p>
      </dgm:t>
    </dgm:pt>
    <dgm:pt modelId="{01953365-9E65-46E1-84D2-448060B5D9BB}" type="pres">
      <dgm:prSet presAssocID="{A8CB5D1E-1BE3-4ED8-9261-473CCCCC2006}" presName="hierChild4" presStyleCnt="0"/>
      <dgm:spPr/>
    </dgm:pt>
    <dgm:pt modelId="{0A90F02F-F681-415C-A2B9-F1E2F60C5547}" type="pres">
      <dgm:prSet presAssocID="{A8CB5D1E-1BE3-4ED8-9261-473CCCCC2006}" presName="hierChild5" presStyleCnt="0"/>
      <dgm:spPr/>
    </dgm:pt>
    <dgm:pt modelId="{5FD7A57E-F314-414B-82FF-D81182DE9729}" type="pres">
      <dgm:prSet presAssocID="{E96DFB5F-0A29-4806-AB39-F3833A68CCF8}" presName="Name37" presStyleLbl="parChTrans1D2" presStyleIdx="1" presStyleCnt="3"/>
      <dgm:spPr/>
      <dgm:t>
        <a:bodyPr/>
        <a:lstStyle/>
        <a:p>
          <a:endParaRPr lang="en-ZA"/>
        </a:p>
      </dgm:t>
    </dgm:pt>
    <dgm:pt modelId="{DDFCCE9D-BFC2-44A7-8D79-4D81AC9F2B22}" type="pres">
      <dgm:prSet presAssocID="{04EE0E0B-E12A-4C7C-A2A2-11F84DBA932C}" presName="hierRoot2" presStyleCnt="0">
        <dgm:presLayoutVars>
          <dgm:hierBranch val="init"/>
        </dgm:presLayoutVars>
      </dgm:prSet>
      <dgm:spPr/>
    </dgm:pt>
    <dgm:pt modelId="{2C79530B-323D-4F35-9DF8-F3E0C24EDDF7}" type="pres">
      <dgm:prSet presAssocID="{04EE0E0B-E12A-4C7C-A2A2-11F84DBA932C}" presName="rootComposite" presStyleCnt="0"/>
      <dgm:spPr/>
    </dgm:pt>
    <dgm:pt modelId="{3F9C1115-EDF4-4C79-8B24-509A92E6D4A4}" type="pres">
      <dgm:prSet presAssocID="{04EE0E0B-E12A-4C7C-A2A2-11F84DBA932C}" presName="rootText" presStyleLbl="node2" presStyleIdx="1" presStyleCnt="3" custScaleY="2342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CBD422A-6688-498A-B62F-C1C663C4C406}" type="pres">
      <dgm:prSet presAssocID="{04EE0E0B-E12A-4C7C-A2A2-11F84DBA932C}" presName="rootConnector" presStyleLbl="node2" presStyleIdx="1" presStyleCnt="3"/>
      <dgm:spPr/>
      <dgm:t>
        <a:bodyPr/>
        <a:lstStyle/>
        <a:p>
          <a:endParaRPr lang="en-ZA"/>
        </a:p>
      </dgm:t>
    </dgm:pt>
    <dgm:pt modelId="{BD0F54F0-A643-46BA-A694-0125609FFF12}" type="pres">
      <dgm:prSet presAssocID="{04EE0E0B-E12A-4C7C-A2A2-11F84DBA932C}" presName="hierChild4" presStyleCnt="0"/>
      <dgm:spPr/>
    </dgm:pt>
    <dgm:pt modelId="{8C746CC5-75B3-4718-B943-B15D59BD219B}" type="pres">
      <dgm:prSet presAssocID="{04EE0E0B-E12A-4C7C-A2A2-11F84DBA932C}" presName="hierChild5" presStyleCnt="0"/>
      <dgm:spPr/>
    </dgm:pt>
    <dgm:pt modelId="{222AB823-8DC5-4413-8795-751DB09B29E9}" type="pres">
      <dgm:prSet presAssocID="{CFA4EDA4-83A4-4060-883B-86A1C73C0B96}" presName="Name37" presStyleLbl="parChTrans1D2" presStyleIdx="2" presStyleCnt="3"/>
      <dgm:spPr/>
      <dgm:t>
        <a:bodyPr/>
        <a:lstStyle/>
        <a:p>
          <a:endParaRPr lang="en-ZA"/>
        </a:p>
      </dgm:t>
    </dgm:pt>
    <dgm:pt modelId="{C41FB598-BCA3-4AB2-9AB3-A105C686F47B}" type="pres">
      <dgm:prSet presAssocID="{0A540FDF-DE6F-4405-A44F-B83D2D8FDB4A}" presName="hierRoot2" presStyleCnt="0">
        <dgm:presLayoutVars>
          <dgm:hierBranch val="init"/>
        </dgm:presLayoutVars>
      </dgm:prSet>
      <dgm:spPr/>
    </dgm:pt>
    <dgm:pt modelId="{8D850329-ACA6-406E-842E-2F1C9C391CB7}" type="pres">
      <dgm:prSet presAssocID="{0A540FDF-DE6F-4405-A44F-B83D2D8FDB4A}" presName="rootComposite" presStyleCnt="0"/>
      <dgm:spPr/>
    </dgm:pt>
    <dgm:pt modelId="{FA70411D-BB17-4B03-9509-B6AEDCF18444}" type="pres">
      <dgm:prSet presAssocID="{0A540FDF-DE6F-4405-A44F-B83D2D8FDB4A}" presName="rootText" presStyleLbl="node2" presStyleIdx="2" presStyleCnt="3" custScaleY="2342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ABFBE7B-6316-41E2-AC57-174CB82A3BDD}" type="pres">
      <dgm:prSet presAssocID="{0A540FDF-DE6F-4405-A44F-B83D2D8FDB4A}" presName="rootConnector" presStyleLbl="node2" presStyleIdx="2" presStyleCnt="3"/>
      <dgm:spPr/>
      <dgm:t>
        <a:bodyPr/>
        <a:lstStyle/>
        <a:p>
          <a:endParaRPr lang="en-ZA"/>
        </a:p>
      </dgm:t>
    </dgm:pt>
    <dgm:pt modelId="{3CD299B2-DD86-4A7A-85DA-DB1848321BA9}" type="pres">
      <dgm:prSet presAssocID="{0A540FDF-DE6F-4405-A44F-B83D2D8FDB4A}" presName="hierChild4" presStyleCnt="0"/>
      <dgm:spPr/>
    </dgm:pt>
    <dgm:pt modelId="{D3A8BC77-E638-4CFA-B2B1-A9A7F98E40B1}" type="pres">
      <dgm:prSet presAssocID="{0A540FDF-DE6F-4405-A44F-B83D2D8FDB4A}" presName="hierChild5" presStyleCnt="0"/>
      <dgm:spPr/>
    </dgm:pt>
    <dgm:pt modelId="{CD121127-9010-4CD4-A917-C59A11F0E94D}" type="pres">
      <dgm:prSet presAssocID="{F4D3622F-29C7-4E62-98DD-03FCFB0ABAB6}" presName="hierChild3" presStyleCnt="0"/>
      <dgm:spPr/>
    </dgm:pt>
  </dgm:ptLst>
  <dgm:cxnLst>
    <dgm:cxn modelId="{0C8A5E9D-AD96-4BAF-96D2-F81C87DDA34A}" srcId="{F4D3622F-29C7-4E62-98DD-03FCFB0ABAB6}" destId="{04EE0E0B-E12A-4C7C-A2A2-11F84DBA932C}" srcOrd="1" destOrd="0" parTransId="{E96DFB5F-0A29-4806-AB39-F3833A68CCF8}" sibTransId="{8E05EFAF-CB57-46F6-AEF7-D89AF19ADC58}"/>
    <dgm:cxn modelId="{21BF90DA-9F88-4163-9ADE-5EF89692567A}" type="presOf" srcId="{A8CB5D1E-1BE3-4ED8-9261-473CCCCC2006}" destId="{9D565AEA-77CE-4F76-9ABC-CEF60EA9D84A}" srcOrd="1" destOrd="0" presId="urn:microsoft.com/office/officeart/2005/8/layout/orgChart1"/>
    <dgm:cxn modelId="{96ECEE01-9FB0-45D5-B9C3-319FF08A4B4C}" srcId="{F4D3622F-29C7-4E62-98DD-03FCFB0ABAB6}" destId="{A8CB5D1E-1BE3-4ED8-9261-473CCCCC2006}" srcOrd="0" destOrd="0" parTransId="{4AB6A60D-0649-4A5F-AD97-5D188FC34494}" sibTransId="{6992DD9D-1F53-457C-986C-69E6198EDE93}"/>
    <dgm:cxn modelId="{369A60D3-6588-4F70-99B4-4BEE3841D33A}" srcId="{F4D3622F-29C7-4E62-98DD-03FCFB0ABAB6}" destId="{0A540FDF-DE6F-4405-A44F-B83D2D8FDB4A}" srcOrd="2" destOrd="0" parTransId="{CFA4EDA4-83A4-4060-883B-86A1C73C0B96}" sibTransId="{BE99A456-2A7C-48A3-AD78-4FC7EEDB8794}"/>
    <dgm:cxn modelId="{AF86AEEB-0DAD-4EA4-B4B6-481A08BF211C}" type="presOf" srcId="{E96DFB5F-0A29-4806-AB39-F3833A68CCF8}" destId="{5FD7A57E-F314-414B-82FF-D81182DE9729}" srcOrd="0" destOrd="0" presId="urn:microsoft.com/office/officeart/2005/8/layout/orgChart1"/>
    <dgm:cxn modelId="{60A50533-79BF-4670-A18C-F3CD710A57BC}" type="presOf" srcId="{F4D3622F-29C7-4E62-98DD-03FCFB0ABAB6}" destId="{58E88AC6-D9DE-4E25-BF0D-411B79B05700}" srcOrd="1" destOrd="0" presId="urn:microsoft.com/office/officeart/2005/8/layout/orgChart1"/>
    <dgm:cxn modelId="{CEEC3752-5191-4237-8CAE-A4F33B22EB12}" type="presOf" srcId="{04EE0E0B-E12A-4C7C-A2A2-11F84DBA932C}" destId="{3F9C1115-EDF4-4C79-8B24-509A92E6D4A4}" srcOrd="0" destOrd="0" presId="urn:microsoft.com/office/officeart/2005/8/layout/orgChart1"/>
    <dgm:cxn modelId="{881C1E25-84F5-49DE-AE8A-817301C12879}" srcId="{0E29E22E-B935-4F29-9E9A-FC8BA3B2FF56}" destId="{F4D3622F-29C7-4E62-98DD-03FCFB0ABAB6}" srcOrd="0" destOrd="0" parTransId="{15322B62-92BA-40CC-BF87-7DBB27927F01}" sibTransId="{CDB5BB1D-4D28-498D-9411-8728A2D00868}"/>
    <dgm:cxn modelId="{3F165BAF-9C84-4391-A4F0-FBD2B77ED470}" type="presOf" srcId="{0A540FDF-DE6F-4405-A44F-B83D2D8FDB4A}" destId="{FA70411D-BB17-4B03-9509-B6AEDCF18444}" srcOrd="0" destOrd="0" presId="urn:microsoft.com/office/officeart/2005/8/layout/orgChart1"/>
    <dgm:cxn modelId="{13A8DD95-9474-4C95-86F5-7E197F6F7DE6}" type="presOf" srcId="{F4D3622F-29C7-4E62-98DD-03FCFB0ABAB6}" destId="{C46E788A-AAC5-4284-8EA0-013857B27F3B}" srcOrd="0" destOrd="0" presId="urn:microsoft.com/office/officeart/2005/8/layout/orgChart1"/>
    <dgm:cxn modelId="{BB2B7440-A1FD-4AA4-8508-A9398E8AEF46}" type="presOf" srcId="{04EE0E0B-E12A-4C7C-A2A2-11F84DBA932C}" destId="{9CBD422A-6688-498A-B62F-C1C663C4C406}" srcOrd="1" destOrd="0" presId="urn:microsoft.com/office/officeart/2005/8/layout/orgChart1"/>
    <dgm:cxn modelId="{09E17AEB-B9C5-44B1-84F5-AA23C1B85BE7}" type="presOf" srcId="{A8CB5D1E-1BE3-4ED8-9261-473CCCCC2006}" destId="{25A57B4E-6432-42E5-8379-0B8404CB0DA2}" srcOrd="0" destOrd="0" presId="urn:microsoft.com/office/officeart/2005/8/layout/orgChart1"/>
    <dgm:cxn modelId="{FBFE4233-1E20-4F64-859C-8B1B0CD26CB4}" type="presOf" srcId="{0A540FDF-DE6F-4405-A44F-B83D2D8FDB4A}" destId="{CABFBE7B-6316-41E2-AC57-174CB82A3BDD}" srcOrd="1" destOrd="0" presId="urn:microsoft.com/office/officeart/2005/8/layout/orgChart1"/>
    <dgm:cxn modelId="{F9699EF8-38BF-41F4-A3C4-63B9A3AD1732}" type="presOf" srcId="{0E29E22E-B935-4F29-9E9A-FC8BA3B2FF56}" destId="{62F708F0-5C40-4991-BEA4-D41A6C7C210E}" srcOrd="0" destOrd="0" presId="urn:microsoft.com/office/officeart/2005/8/layout/orgChart1"/>
    <dgm:cxn modelId="{D102ADB1-F4C5-4C3E-A623-C81B55A349D1}" type="presOf" srcId="{4AB6A60D-0649-4A5F-AD97-5D188FC34494}" destId="{39783011-54E3-4537-A005-8F41397C61C6}" srcOrd="0" destOrd="0" presId="urn:microsoft.com/office/officeart/2005/8/layout/orgChart1"/>
    <dgm:cxn modelId="{AC8F41AD-41CA-40B1-9722-5586B364DF31}" type="presOf" srcId="{CFA4EDA4-83A4-4060-883B-86A1C73C0B96}" destId="{222AB823-8DC5-4413-8795-751DB09B29E9}" srcOrd="0" destOrd="0" presId="urn:microsoft.com/office/officeart/2005/8/layout/orgChart1"/>
    <dgm:cxn modelId="{A8F6D72D-5A0E-4BD7-8E4A-B7EA60324984}" type="presParOf" srcId="{62F708F0-5C40-4991-BEA4-D41A6C7C210E}" destId="{D8DDCCB3-DA67-4A0B-A65B-163773A020F0}" srcOrd="0" destOrd="0" presId="urn:microsoft.com/office/officeart/2005/8/layout/orgChart1"/>
    <dgm:cxn modelId="{AA8B6EDF-3A2B-4E24-B2F7-533DD6BFD8E9}" type="presParOf" srcId="{D8DDCCB3-DA67-4A0B-A65B-163773A020F0}" destId="{312901B6-4FFD-49D3-B62F-B0848B205845}" srcOrd="0" destOrd="0" presId="urn:microsoft.com/office/officeart/2005/8/layout/orgChart1"/>
    <dgm:cxn modelId="{2B3AAD05-6C1F-414D-8632-61B4A8C5CC13}" type="presParOf" srcId="{312901B6-4FFD-49D3-B62F-B0848B205845}" destId="{C46E788A-AAC5-4284-8EA0-013857B27F3B}" srcOrd="0" destOrd="0" presId="urn:microsoft.com/office/officeart/2005/8/layout/orgChart1"/>
    <dgm:cxn modelId="{E1186067-5E10-44DB-8C6E-D218B44489FA}" type="presParOf" srcId="{312901B6-4FFD-49D3-B62F-B0848B205845}" destId="{58E88AC6-D9DE-4E25-BF0D-411B79B05700}" srcOrd="1" destOrd="0" presId="urn:microsoft.com/office/officeart/2005/8/layout/orgChart1"/>
    <dgm:cxn modelId="{523BF427-1A7F-47C1-B8B0-F60DDFD01F79}" type="presParOf" srcId="{D8DDCCB3-DA67-4A0B-A65B-163773A020F0}" destId="{3B47012F-454B-44F5-AAC0-48B9179C2401}" srcOrd="1" destOrd="0" presId="urn:microsoft.com/office/officeart/2005/8/layout/orgChart1"/>
    <dgm:cxn modelId="{EEDE8A40-90F9-46BB-9CD4-91EAC51BDF4B}" type="presParOf" srcId="{3B47012F-454B-44F5-AAC0-48B9179C2401}" destId="{39783011-54E3-4537-A005-8F41397C61C6}" srcOrd="0" destOrd="0" presId="urn:microsoft.com/office/officeart/2005/8/layout/orgChart1"/>
    <dgm:cxn modelId="{9165C900-B703-42C1-912B-6E7FDEC4CC5F}" type="presParOf" srcId="{3B47012F-454B-44F5-AAC0-48B9179C2401}" destId="{7692660F-2848-4823-877F-435E29D37E16}" srcOrd="1" destOrd="0" presId="urn:microsoft.com/office/officeart/2005/8/layout/orgChart1"/>
    <dgm:cxn modelId="{9C01569D-01E5-4EB1-B99F-E72DBF474412}" type="presParOf" srcId="{7692660F-2848-4823-877F-435E29D37E16}" destId="{E97F5244-0433-445E-9508-7BF5F785F28D}" srcOrd="0" destOrd="0" presId="urn:microsoft.com/office/officeart/2005/8/layout/orgChart1"/>
    <dgm:cxn modelId="{10F4DD3D-53D9-4BF7-B4F8-0880C044ED86}" type="presParOf" srcId="{E97F5244-0433-445E-9508-7BF5F785F28D}" destId="{25A57B4E-6432-42E5-8379-0B8404CB0DA2}" srcOrd="0" destOrd="0" presId="urn:microsoft.com/office/officeart/2005/8/layout/orgChart1"/>
    <dgm:cxn modelId="{508F5BDA-6881-4BDE-AB71-3519E17FEF32}" type="presParOf" srcId="{E97F5244-0433-445E-9508-7BF5F785F28D}" destId="{9D565AEA-77CE-4F76-9ABC-CEF60EA9D84A}" srcOrd="1" destOrd="0" presId="urn:microsoft.com/office/officeart/2005/8/layout/orgChart1"/>
    <dgm:cxn modelId="{0A8B755C-EDCD-415F-8359-36F61C3ECB49}" type="presParOf" srcId="{7692660F-2848-4823-877F-435E29D37E16}" destId="{01953365-9E65-46E1-84D2-448060B5D9BB}" srcOrd="1" destOrd="0" presId="urn:microsoft.com/office/officeart/2005/8/layout/orgChart1"/>
    <dgm:cxn modelId="{FBC2A822-CE0D-4DC5-9D83-FBE125C7B64E}" type="presParOf" srcId="{7692660F-2848-4823-877F-435E29D37E16}" destId="{0A90F02F-F681-415C-A2B9-F1E2F60C5547}" srcOrd="2" destOrd="0" presId="urn:microsoft.com/office/officeart/2005/8/layout/orgChart1"/>
    <dgm:cxn modelId="{158D8B0A-FDD6-4CC7-A798-5D400BC28987}" type="presParOf" srcId="{3B47012F-454B-44F5-AAC0-48B9179C2401}" destId="{5FD7A57E-F314-414B-82FF-D81182DE9729}" srcOrd="2" destOrd="0" presId="urn:microsoft.com/office/officeart/2005/8/layout/orgChart1"/>
    <dgm:cxn modelId="{3836791B-4FDC-4354-A39A-0BA9E211ECFE}" type="presParOf" srcId="{3B47012F-454B-44F5-AAC0-48B9179C2401}" destId="{DDFCCE9D-BFC2-44A7-8D79-4D81AC9F2B22}" srcOrd="3" destOrd="0" presId="urn:microsoft.com/office/officeart/2005/8/layout/orgChart1"/>
    <dgm:cxn modelId="{1001A63D-3768-4FC9-AA24-296398439E70}" type="presParOf" srcId="{DDFCCE9D-BFC2-44A7-8D79-4D81AC9F2B22}" destId="{2C79530B-323D-4F35-9DF8-F3E0C24EDDF7}" srcOrd="0" destOrd="0" presId="urn:microsoft.com/office/officeart/2005/8/layout/orgChart1"/>
    <dgm:cxn modelId="{1D2E99BE-157D-47A1-87DA-8A7CBAD7E919}" type="presParOf" srcId="{2C79530B-323D-4F35-9DF8-F3E0C24EDDF7}" destId="{3F9C1115-EDF4-4C79-8B24-509A92E6D4A4}" srcOrd="0" destOrd="0" presId="urn:microsoft.com/office/officeart/2005/8/layout/orgChart1"/>
    <dgm:cxn modelId="{D40CE623-B4FD-4E23-8796-2806046C50F3}" type="presParOf" srcId="{2C79530B-323D-4F35-9DF8-F3E0C24EDDF7}" destId="{9CBD422A-6688-498A-B62F-C1C663C4C406}" srcOrd="1" destOrd="0" presId="urn:microsoft.com/office/officeart/2005/8/layout/orgChart1"/>
    <dgm:cxn modelId="{F9FBC93D-FE62-410B-8A42-D72C98A028FF}" type="presParOf" srcId="{DDFCCE9D-BFC2-44A7-8D79-4D81AC9F2B22}" destId="{BD0F54F0-A643-46BA-A694-0125609FFF12}" srcOrd="1" destOrd="0" presId="urn:microsoft.com/office/officeart/2005/8/layout/orgChart1"/>
    <dgm:cxn modelId="{C6CB19AB-0EDD-47AB-8B73-89E65D271F55}" type="presParOf" srcId="{DDFCCE9D-BFC2-44A7-8D79-4D81AC9F2B22}" destId="{8C746CC5-75B3-4718-B943-B15D59BD219B}" srcOrd="2" destOrd="0" presId="urn:microsoft.com/office/officeart/2005/8/layout/orgChart1"/>
    <dgm:cxn modelId="{6405C1CD-9B91-4C2F-8662-0E302DF7D117}" type="presParOf" srcId="{3B47012F-454B-44F5-AAC0-48B9179C2401}" destId="{222AB823-8DC5-4413-8795-751DB09B29E9}" srcOrd="4" destOrd="0" presId="urn:microsoft.com/office/officeart/2005/8/layout/orgChart1"/>
    <dgm:cxn modelId="{F2FFFFD7-813D-42AD-9379-FE65F61C9AF5}" type="presParOf" srcId="{3B47012F-454B-44F5-AAC0-48B9179C2401}" destId="{C41FB598-BCA3-4AB2-9AB3-A105C686F47B}" srcOrd="5" destOrd="0" presId="urn:microsoft.com/office/officeart/2005/8/layout/orgChart1"/>
    <dgm:cxn modelId="{ED379EAE-A0E9-4F1F-8ADD-4646A2823915}" type="presParOf" srcId="{C41FB598-BCA3-4AB2-9AB3-A105C686F47B}" destId="{8D850329-ACA6-406E-842E-2F1C9C391CB7}" srcOrd="0" destOrd="0" presId="urn:microsoft.com/office/officeart/2005/8/layout/orgChart1"/>
    <dgm:cxn modelId="{2CBB63EE-6BCC-4E47-B609-91E2920DA40B}" type="presParOf" srcId="{8D850329-ACA6-406E-842E-2F1C9C391CB7}" destId="{FA70411D-BB17-4B03-9509-B6AEDCF18444}" srcOrd="0" destOrd="0" presId="urn:microsoft.com/office/officeart/2005/8/layout/orgChart1"/>
    <dgm:cxn modelId="{38C130A2-7740-4702-9B46-85C6B80CDF4F}" type="presParOf" srcId="{8D850329-ACA6-406E-842E-2F1C9C391CB7}" destId="{CABFBE7B-6316-41E2-AC57-174CB82A3BDD}" srcOrd="1" destOrd="0" presId="urn:microsoft.com/office/officeart/2005/8/layout/orgChart1"/>
    <dgm:cxn modelId="{EA7FFD80-6986-4BC5-B876-FB32EBFBED96}" type="presParOf" srcId="{C41FB598-BCA3-4AB2-9AB3-A105C686F47B}" destId="{3CD299B2-DD86-4A7A-85DA-DB1848321BA9}" srcOrd="1" destOrd="0" presId="urn:microsoft.com/office/officeart/2005/8/layout/orgChart1"/>
    <dgm:cxn modelId="{C865D996-354B-46BC-926F-09D1471B2437}" type="presParOf" srcId="{C41FB598-BCA3-4AB2-9AB3-A105C686F47B}" destId="{D3A8BC77-E638-4CFA-B2B1-A9A7F98E40B1}" srcOrd="2" destOrd="0" presId="urn:microsoft.com/office/officeart/2005/8/layout/orgChart1"/>
    <dgm:cxn modelId="{4FCA344E-FF3A-4C3E-8821-503087C55614}" type="presParOf" srcId="{D8DDCCB3-DA67-4A0B-A65B-163773A020F0}" destId="{CD121127-9010-4CD4-A917-C59A11F0E9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A5DF9-9221-4409-8729-414F85DB49F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69BDF20-D91C-43C8-B164-2EBF0AD4D23D}">
      <dgm:prSet phldrT="[Text]"/>
      <dgm:spPr>
        <a:solidFill>
          <a:srgbClr val="C00000"/>
        </a:solidFill>
      </dgm:spPr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Provincial One Plan 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331394-A49A-4BB8-91AD-AB5078D0C702}" type="parTrans" cxnId="{2689A956-3995-49FA-B1AD-5FE5B3B2E1D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175B8-F187-49CF-BA93-AE98FBC9EA1D}" type="sibTrans" cxnId="{2689A956-3995-49FA-B1AD-5FE5B3B2E1D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D7461-75A5-40E8-AF05-E75E1FDE3C9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District Based One Plan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C955D-32D4-45E3-A0FA-DFD162383E78}" type="parTrans" cxnId="{AF1701F9-3B42-459A-A369-29D20D0EC8C0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D45AF-990B-4B90-B158-FB0C6540F07B}" type="sibTrans" cxnId="{AF1701F9-3B42-459A-A369-29D20D0EC8C0}">
      <dgm:prSet/>
      <dgm:spPr>
        <a:solidFill>
          <a:srgbClr val="C00000"/>
        </a:solidFill>
      </dgm:spPr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DD2A2-A31A-458F-9789-62F165A689D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District Based  One Plan 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12A82-80A6-45AF-9B2D-781E27005A8C}" type="parTrans" cxnId="{90394CA4-42E1-4CAE-A3F6-87BF4502F530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A7257-5F4B-4A34-8C3D-7EED18B0651C}" type="sibTrans" cxnId="{90394CA4-42E1-4CAE-A3F6-87BF4502F530}">
      <dgm:prSet/>
      <dgm:spPr>
        <a:solidFill>
          <a:srgbClr val="C00000"/>
        </a:solidFill>
      </dgm:spPr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3B46E-CFD8-4B93-B01A-F7714D3AA87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District Based One Plan 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82496-D899-4D5D-8E9D-0E71BB7F9723}" type="parTrans" cxnId="{962C9034-31F8-4099-B5E5-926954D0DF36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6F034-6C16-4FDB-A977-97A749D018F3}" type="sibTrans" cxnId="{962C9034-31F8-4099-B5E5-926954D0DF36}">
      <dgm:prSet/>
      <dgm:spPr>
        <a:solidFill>
          <a:srgbClr val="C00000"/>
        </a:solidFill>
      </dgm:spPr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65446-59D7-4A61-A269-732BFC68243E}" type="pres">
      <dgm:prSet presAssocID="{5B4A5DF9-9221-4409-8729-414F85DB49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99C163F-4159-414C-94D7-58F015FC143D}" type="pres">
      <dgm:prSet presAssocID="{C69BDF20-D91C-43C8-B164-2EBF0AD4D23D}" presName="centerShape" presStyleLbl="node0" presStyleIdx="0" presStyleCnt="1" custScaleX="99154" custScaleY="75617" custLinFactNeighborX="-5623" custLinFactNeighborY="-2799"/>
      <dgm:spPr/>
      <dgm:t>
        <a:bodyPr/>
        <a:lstStyle/>
        <a:p>
          <a:endParaRPr lang="en-ZA"/>
        </a:p>
      </dgm:t>
    </dgm:pt>
    <dgm:pt modelId="{1B172A92-394C-46DF-9489-0998E7B4DDC2}" type="pres">
      <dgm:prSet presAssocID="{91ED7461-75A5-40E8-AF05-E75E1FDE3C93}" presName="node" presStyleLbl="node1" presStyleIdx="0" presStyleCnt="3" custScaleX="162323" custScaleY="170122" custRadScaleRad="104417" custRadScaleInc="-980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E14EB32-BFE1-4D17-A2B9-8200CC73A656}" type="pres">
      <dgm:prSet presAssocID="{91ED7461-75A5-40E8-AF05-E75E1FDE3C93}" presName="dummy" presStyleCnt="0"/>
      <dgm:spPr/>
    </dgm:pt>
    <dgm:pt modelId="{CA539A83-380A-4E42-A83F-9AFD71AC17D7}" type="pres">
      <dgm:prSet presAssocID="{90ED45AF-990B-4B90-B158-FB0C6540F07B}" presName="sibTrans" presStyleLbl="sibTrans2D1" presStyleIdx="0" presStyleCnt="3" custLinFactNeighborX="4968" custLinFactNeighborY="2180"/>
      <dgm:spPr/>
      <dgm:t>
        <a:bodyPr/>
        <a:lstStyle/>
        <a:p>
          <a:endParaRPr lang="en-ZA"/>
        </a:p>
      </dgm:t>
    </dgm:pt>
    <dgm:pt modelId="{A244ACBF-ECDB-4D27-95C1-EC59AC19BAEB}" type="pres">
      <dgm:prSet presAssocID="{8FFDD2A2-A31A-458F-9789-62F165A689D5}" presName="node" presStyleLbl="node1" presStyleIdx="1" presStyleCnt="3" custScaleX="167211" custScaleY="160876" custRadScaleRad="84975" custRadScaleInc="137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1BFFAC1-8BAC-4137-9B82-B76D5601A6BB}" type="pres">
      <dgm:prSet presAssocID="{8FFDD2A2-A31A-458F-9789-62F165A689D5}" presName="dummy" presStyleCnt="0"/>
      <dgm:spPr/>
    </dgm:pt>
    <dgm:pt modelId="{648F504B-8402-459B-BA6A-4913702C9B51}" type="pres">
      <dgm:prSet presAssocID="{769A7257-5F4B-4A34-8C3D-7EED18B0651C}" presName="sibTrans" presStyleLbl="sibTrans2D1" presStyleIdx="1" presStyleCnt="3"/>
      <dgm:spPr/>
      <dgm:t>
        <a:bodyPr/>
        <a:lstStyle/>
        <a:p>
          <a:endParaRPr lang="en-ZA"/>
        </a:p>
      </dgm:t>
    </dgm:pt>
    <dgm:pt modelId="{3B87BE10-EE4F-4F85-8280-CA3D4C1B623D}" type="pres">
      <dgm:prSet presAssocID="{7383B46E-CFD8-4B93-B01A-F7714D3AA870}" presName="node" presStyleLbl="node1" presStyleIdx="2" presStyleCnt="3" custScaleX="158679" custScaleY="163183" custRadScaleRad="113221" custRadScaleInc="-21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7CE97A-1AA2-4CAE-B23F-FB78F85AC145}" type="pres">
      <dgm:prSet presAssocID="{7383B46E-CFD8-4B93-B01A-F7714D3AA870}" presName="dummy" presStyleCnt="0"/>
      <dgm:spPr/>
    </dgm:pt>
    <dgm:pt modelId="{5BF0ED14-F128-47CE-BA08-C5E27A43B252}" type="pres">
      <dgm:prSet presAssocID="{6DE6F034-6C16-4FDB-A977-97A749D018F3}" presName="sibTrans" presStyleLbl="sibTrans2D1" presStyleIdx="2" presStyleCnt="3"/>
      <dgm:spPr/>
      <dgm:t>
        <a:bodyPr/>
        <a:lstStyle/>
        <a:p>
          <a:endParaRPr lang="en-ZA"/>
        </a:p>
      </dgm:t>
    </dgm:pt>
  </dgm:ptLst>
  <dgm:cxnLst>
    <dgm:cxn modelId="{2689A956-3995-49FA-B1AD-5FE5B3B2E1DC}" srcId="{5B4A5DF9-9221-4409-8729-414F85DB49F4}" destId="{C69BDF20-D91C-43C8-B164-2EBF0AD4D23D}" srcOrd="0" destOrd="0" parTransId="{EC331394-A49A-4BB8-91AD-AB5078D0C702}" sibTransId="{3C7175B8-F187-49CF-BA93-AE98FBC9EA1D}"/>
    <dgm:cxn modelId="{57FAFCA9-D7FA-4AF7-9062-2D8A95BA1ABF}" type="presOf" srcId="{C69BDF20-D91C-43C8-B164-2EBF0AD4D23D}" destId="{499C163F-4159-414C-94D7-58F015FC143D}" srcOrd="0" destOrd="0" presId="urn:microsoft.com/office/officeart/2005/8/layout/radial6"/>
    <dgm:cxn modelId="{60333C3F-4452-4408-87D6-FC766B2DCCBD}" type="presOf" srcId="{8FFDD2A2-A31A-458F-9789-62F165A689D5}" destId="{A244ACBF-ECDB-4D27-95C1-EC59AC19BAEB}" srcOrd="0" destOrd="0" presId="urn:microsoft.com/office/officeart/2005/8/layout/radial6"/>
    <dgm:cxn modelId="{09FC119F-F558-4DAF-8E5D-6E226D8AAEAC}" type="presOf" srcId="{90ED45AF-990B-4B90-B158-FB0C6540F07B}" destId="{CA539A83-380A-4E42-A83F-9AFD71AC17D7}" srcOrd="0" destOrd="0" presId="urn:microsoft.com/office/officeart/2005/8/layout/radial6"/>
    <dgm:cxn modelId="{A9B5A342-7E3F-4757-B785-E405717EFC75}" type="presOf" srcId="{91ED7461-75A5-40E8-AF05-E75E1FDE3C93}" destId="{1B172A92-394C-46DF-9489-0998E7B4DDC2}" srcOrd="0" destOrd="0" presId="urn:microsoft.com/office/officeart/2005/8/layout/radial6"/>
    <dgm:cxn modelId="{962C9034-31F8-4099-B5E5-926954D0DF36}" srcId="{C69BDF20-D91C-43C8-B164-2EBF0AD4D23D}" destId="{7383B46E-CFD8-4B93-B01A-F7714D3AA870}" srcOrd="2" destOrd="0" parTransId="{29782496-D899-4D5D-8E9D-0E71BB7F9723}" sibTransId="{6DE6F034-6C16-4FDB-A977-97A749D018F3}"/>
    <dgm:cxn modelId="{AF1701F9-3B42-459A-A369-29D20D0EC8C0}" srcId="{C69BDF20-D91C-43C8-B164-2EBF0AD4D23D}" destId="{91ED7461-75A5-40E8-AF05-E75E1FDE3C93}" srcOrd="0" destOrd="0" parTransId="{ED7C955D-32D4-45E3-A0FA-DFD162383E78}" sibTransId="{90ED45AF-990B-4B90-B158-FB0C6540F07B}"/>
    <dgm:cxn modelId="{90394CA4-42E1-4CAE-A3F6-87BF4502F530}" srcId="{C69BDF20-D91C-43C8-B164-2EBF0AD4D23D}" destId="{8FFDD2A2-A31A-458F-9789-62F165A689D5}" srcOrd="1" destOrd="0" parTransId="{5BC12A82-80A6-45AF-9B2D-781E27005A8C}" sibTransId="{769A7257-5F4B-4A34-8C3D-7EED18B0651C}"/>
    <dgm:cxn modelId="{AFFC3D67-3A13-4B69-8D93-F1E99BBCD463}" type="presOf" srcId="{7383B46E-CFD8-4B93-B01A-F7714D3AA870}" destId="{3B87BE10-EE4F-4F85-8280-CA3D4C1B623D}" srcOrd="0" destOrd="0" presId="urn:microsoft.com/office/officeart/2005/8/layout/radial6"/>
    <dgm:cxn modelId="{F24D87E5-D3DD-4713-9F86-2429D46E4EF6}" type="presOf" srcId="{769A7257-5F4B-4A34-8C3D-7EED18B0651C}" destId="{648F504B-8402-459B-BA6A-4913702C9B51}" srcOrd="0" destOrd="0" presId="urn:microsoft.com/office/officeart/2005/8/layout/radial6"/>
    <dgm:cxn modelId="{94C15116-646F-4BEF-82A1-872D251BB78D}" type="presOf" srcId="{6DE6F034-6C16-4FDB-A977-97A749D018F3}" destId="{5BF0ED14-F128-47CE-BA08-C5E27A43B252}" srcOrd="0" destOrd="0" presId="urn:microsoft.com/office/officeart/2005/8/layout/radial6"/>
    <dgm:cxn modelId="{0BB265D1-4209-42B3-AD8D-BFF3ED0F44DE}" type="presOf" srcId="{5B4A5DF9-9221-4409-8729-414F85DB49F4}" destId="{69265446-59D7-4A61-A269-732BFC68243E}" srcOrd="0" destOrd="0" presId="urn:microsoft.com/office/officeart/2005/8/layout/radial6"/>
    <dgm:cxn modelId="{EF039EC6-1A96-4B1B-96D1-34F776CD4724}" type="presParOf" srcId="{69265446-59D7-4A61-A269-732BFC68243E}" destId="{499C163F-4159-414C-94D7-58F015FC143D}" srcOrd="0" destOrd="0" presId="urn:microsoft.com/office/officeart/2005/8/layout/radial6"/>
    <dgm:cxn modelId="{F59F4302-5F3C-4AEA-B1F6-1E71C8C4F52F}" type="presParOf" srcId="{69265446-59D7-4A61-A269-732BFC68243E}" destId="{1B172A92-394C-46DF-9489-0998E7B4DDC2}" srcOrd="1" destOrd="0" presId="urn:microsoft.com/office/officeart/2005/8/layout/radial6"/>
    <dgm:cxn modelId="{40CF9621-54A5-4AA2-BC2E-603EF8A3D023}" type="presParOf" srcId="{69265446-59D7-4A61-A269-732BFC68243E}" destId="{1E14EB32-BFE1-4D17-A2B9-8200CC73A656}" srcOrd="2" destOrd="0" presId="urn:microsoft.com/office/officeart/2005/8/layout/radial6"/>
    <dgm:cxn modelId="{82C95F61-C447-4823-96E4-4D1FC790DE27}" type="presParOf" srcId="{69265446-59D7-4A61-A269-732BFC68243E}" destId="{CA539A83-380A-4E42-A83F-9AFD71AC17D7}" srcOrd="3" destOrd="0" presId="urn:microsoft.com/office/officeart/2005/8/layout/radial6"/>
    <dgm:cxn modelId="{11BF5993-E980-41D2-821D-47DC163FB7A5}" type="presParOf" srcId="{69265446-59D7-4A61-A269-732BFC68243E}" destId="{A244ACBF-ECDB-4D27-95C1-EC59AC19BAEB}" srcOrd="4" destOrd="0" presId="urn:microsoft.com/office/officeart/2005/8/layout/radial6"/>
    <dgm:cxn modelId="{D2A93F05-2FB1-40EE-83DE-D786E139E7F3}" type="presParOf" srcId="{69265446-59D7-4A61-A269-732BFC68243E}" destId="{31BFFAC1-8BAC-4137-9B82-B76D5601A6BB}" srcOrd="5" destOrd="0" presId="urn:microsoft.com/office/officeart/2005/8/layout/radial6"/>
    <dgm:cxn modelId="{C282EDD0-5327-4880-89BC-F6BAEFD3B72B}" type="presParOf" srcId="{69265446-59D7-4A61-A269-732BFC68243E}" destId="{648F504B-8402-459B-BA6A-4913702C9B51}" srcOrd="6" destOrd="0" presId="urn:microsoft.com/office/officeart/2005/8/layout/radial6"/>
    <dgm:cxn modelId="{623970BC-2E87-4D04-BD6F-51763E78170B}" type="presParOf" srcId="{69265446-59D7-4A61-A269-732BFC68243E}" destId="{3B87BE10-EE4F-4F85-8280-CA3D4C1B623D}" srcOrd="7" destOrd="0" presId="urn:microsoft.com/office/officeart/2005/8/layout/radial6"/>
    <dgm:cxn modelId="{1B711BCE-2018-48EF-B97D-FC3E007EF656}" type="presParOf" srcId="{69265446-59D7-4A61-A269-732BFC68243E}" destId="{B67CE97A-1AA2-4CAE-B23F-FB78F85AC145}" srcOrd="8" destOrd="0" presId="urn:microsoft.com/office/officeart/2005/8/layout/radial6"/>
    <dgm:cxn modelId="{BFC41075-72B4-46B5-9BDA-7813BEF67E24}" type="presParOf" srcId="{69265446-59D7-4A61-A269-732BFC68243E}" destId="{5BF0ED14-F128-47CE-BA08-C5E27A43B25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46287A-4801-4A79-9B35-123E3AE3735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8024C7D-B633-4465-A4A5-3B076CB4BD79}">
      <dgm:prSet phldrT="[Text]" custT="1"/>
      <dgm:spPr/>
      <dgm:t>
        <a:bodyPr/>
        <a:lstStyle/>
        <a:p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96EA8-CB90-432A-BCC8-EBD6D2620B27}" type="parTrans" cxnId="{25938675-A8D1-4207-A523-D22A6288831D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4AFCD-03F1-4DF8-A19B-36025575F2FF}" type="sibTrans" cxnId="{25938675-A8D1-4207-A523-D22A6288831D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3AA2F-785E-4EA7-BC03-6186E8BEA22C}">
      <dgm:prSet phldrT="[Text]" custT="1"/>
      <dgm:spPr/>
      <dgm:t>
        <a:bodyPr/>
        <a:lstStyle/>
        <a:p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DE66C-34E6-4702-BF2D-22A9A5734975}" type="parTrans" cxnId="{DE228C73-755C-4C50-9F2A-5F90F35F2FDF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883BE-6C2A-4FC3-8C81-581B6B077B7D}" type="sibTrans" cxnId="{DE228C73-755C-4C50-9F2A-5F90F35F2FDF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25087-977D-44C8-AC92-A3B26B458FE6}">
      <dgm:prSet phldrT="[Text]" custT="1"/>
      <dgm:spPr/>
      <dgm:t>
        <a:bodyPr/>
        <a:lstStyle/>
        <a:p>
          <a:r>
            <a:rPr lang="en-GB" sz="1600" b="0" dirty="0" smtClean="0">
              <a:latin typeface="Arial" panose="020B0604020202020204" pitchFamily="34" charset="0"/>
              <a:cs typeface="Arial" panose="020B0604020202020204" pitchFamily="34" charset="0"/>
            </a:rPr>
            <a:t>All National Departments with/ without Regional Offices within the Province</a:t>
          </a:r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F156A-42A7-4A85-AC43-E7229D44114E}" type="parTrans" cxnId="{0E5F0B32-FDBA-4A74-9CDF-6355084A489F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D3C0-07F3-4015-8FA8-6FAB1D427B9A}" type="sibTrans" cxnId="{0E5F0B32-FDBA-4A74-9CDF-6355084A489F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7D1B8-3C28-4432-9481-5CD0F05101BC}">
      <dgm:prSet phldrT="[Text]" custT="1"/>
      <dgm:spPr/>
      <dgm:t>
        <a:bodyPr/>
        <a:lstStyle/>
        <a:p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E82DE-9225-4AFF-B2D8-8DDEE5654CF2}" type="parTrans" cxnId="{84E55650-3B73-4D01-AFD3-B079767CD53C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E74EC-695E-46ED-8A49-3F395119EABB}" type="sibTrans" cxnId="{84E55650-3B73-4D01-AFD3-B079767CD53C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41C57-0576-418D-AAF9-75FD8CFBDA2B}">
      <dgm:prSet phldrT="[Text]" custT="1"/>
      <dgm:spPr/>
      <dgm:t>
        <a:bodyPr/>
        <a:lstStyle/>
        <a:p>
          <a:r>
            <a:rPr lang="en-GB" sz="1600" b="0" dirty="0" smtClean="0">
              <a:latin typeface="Arial" panose="020B0604020202020204" pitchFamily="34" charset="0"/>
              <a:cs typeface="Arial" panose="020B0604020202020204" pitchFamily="34" charset="0"/>
            </a:rPr>
            <a:t>All Provincial Sector Departments and their Entities</a:t>
          </a:r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DBDF4-A37C-4C84-8C03-B703065572E2}" type="parTrans" cxnId="{883C0B02-01CC-47BA-BBBA-5F6F5C0B11B4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5DD0F-2387-4B49-983C-E223E41D01C4}" type="sibTrans" cxnId="{883C0B02-01CC-47BA-BBBA-5F6F5C0B11B4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8CDA0-D95C-4460-99C1-B7B8DEFC3456}">
      <dgm:prSet custT="1"/>
      <dgm:spPr/>
      <dgm:t>
        <a:bodyPr/>
        <a:lstStyle/>
        <a:p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24C43-1CB0-4A2A-8872-C8592B5B5EB9}" type="parTrans" cxnId="{C9059262-A26B-4FA4-837F-165A753A06C0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21B6CB-1F1A-404D-A2BF-F1B31F39C676}" type="sibTrans" cxnId="{C9059262-A26B-4FA4-837F-165A753A06C0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3DB41-DD14-4D2A-A3E8-B782C765D81B}">
      <dgm:prSet custT="1"/>
      <dgm:spPr/>
      <dgm:t>
        <a:bodyPr/>
        <a:lstStyle/>
        <a:p>
          <a:r>
            <a:rPr lang="en-GB" sz="1600" b="0" dirty="0" smtClean="0">
              <a:latin typeface="Arial" panose="020B0604020202020204" pitchFamily="34" charset="0"/>
              <a:cs typeface="Arial" panose="020B0604020202020204" pitchFamily="34" charset="0"/>
            </a:rPr>
            <a:t>Provincial SALGA and </a:t>
          </a:r>
          <a:r>
            <a:rPr lang="en-GB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SETA’s</a:t>
          </a:r>
          <a:r>
            <a:rPr lang="en-GB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34C4D-FB71-4A44-9A95-E6C834ADEC4A}" type="parTrans" cxnId="{3CF35554-0D59-4833-9AA1-ACDC41221D89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3D73C-C0C5-41C7-A758-581F33EAEB03}" type="sibTrans" cxnId="{3CF35554-0D59-4833-9AA1-ACDC41221D89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C0049-3FBB-4312-ADEE-34813D46A058}">
      <dgm:prSet custT="1"/>
      <dgm:spPr/>
      <dgm:t>
        <a:bodyPr/>
        <a:lstStyle/>
        <a:p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F2432-7A3C-469B-B154-E1D4BB03C649}" type="parTrans" cxnId="{CFA9D83E-A5F8-47E0-A51A-52EA7FF01A83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DC79D-A718-479E-B2F8-99D3ED6EA706}" type="sibTrans" cxnId="{CFA9D83E-A5F8-47E0-A51A-52EA7FF01A83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0DEDD-020B-4C45-B805-9A434D572DB9}">
      <dgm:prSet phldrT="[Text]" custT="1"/>
      <dgm:spPr/>
      <dgm:t>
        <a:bodyPr/>
        <a:lstStyle/>
        <a:p>
          <a:r>
            <a:rPr lang="en-GB" sz="1600" b="0" dirty="0" smtClean="0">
              <a:latin typeface="Arial" panose="020B0604020202020204" pitchFamily="34" charset="0"/>
              <a:cs typeface="Arial" panose="020B0604020202020204" pitchFamily="34" charset="0"/>
            </a:rPr>
            <a:t>All local municipalities within the District Area</a:t>
          </a:r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604F4-1D25-4A36-83C0-B4CB0818584D}" type="parTrans" cxnId="{2F3FE9EF-262A-42BC-B799-F161E2B7F734}">
      <dgm:prSet/>
      <dgm:spPr/>
      <dgm:t>
        <a:bodyPr/>
        <a:lstStyle/>
        <a:p>
          <a:endParaRPr lang="en-ZA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7736B-DA53-4141-A3E7-29EC27BED68C}" type="sibTrans" cxnId="{2F3FE9EF-262A-42BC-B799-F161E2B7F734}">
      <dgm:prSet/>
      <dgm:spPr/>
      <dgm:t>
        <a:bodyPr/>
        <a:lstStyle/>
        <a:p>
          <a:endParaRPr lang="en-ZA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08B39A-088C-45F3-976C-539578A9E6E3}">
      <dgm:prSet custT="1"/>
      <dgm:spPr/>
      <dgm:t>
        <a:bodyPr/>
        <a:lstStyle/>
        <a:p>
          <a:endParaRPr lang="en-ZA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AEEB1-B700-45BC-BDB9-C958B4DA9250}" type="parTrans" cxnId="{017FC508-90E6-42BA-BB53-2C21D6C3D2E2}">
      <dgm:prSet/>
      <dgm:spPr/>
      <dgm:t>
        <a:bodyPr/>
        <a:lstStyle/>
        <a:p>
          <a:endParaRPr lang="en-ZA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27C75-E19E-440A-A0FB-CE3BECA9BA06}" type="sibTrans" cxnId="{017FC508-90E6-42BA-BB53-2C21D6C3D2E2}">
      <dgm:prSet/>
      <dgm:spPr/>
      <dgm:t>
        <a:bodyPr/>
        <a:lstStyle/>
        <a:p>
          <a:endParaRPr lang="en-ZA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45ABE-0B69-4802-9155-09C3A29C9D40}">
      <dgm:prSet custT="1"/>
      <dgm:spPr/>
      <dgm:t>
        <a:bodyPr/>
        <a:lstStyle/>
        <a:p>
          <a:r>
            <a:rPr lang="en-ZA" sz="1600" b="0" dirty="0" smtClean="0">
              <a:latin typeface="Arial" panose="020B0604020202020204" pitchFamily="34" charset="0"/>
              <a:cs typeface="Arial" panose="020B0604020202020204" pitchFamily="34" charset="0"/>
            </a:rPr>
            <a:t>Representation of Traditional Leaders and Community Based Organisations</a:t>
          </a:r>
          <a:endParaRPr lang="en-ZA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9F629-9C97-40D3-9E9E-361CD2968F2B}" type="parTrans" cxnId="{364557E6-A2B1-4A87-89BD-AB3222F96E1E}">
      <dgm:prSet/>
      <dgm:spPr/>
      <dgm:t>
        <a:bodyPr/>
        <a:lstStyle/>
        <a:p>
          <a:endParaRPr lang="en-ZA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31FDF-19F4-4B24-A51A-F7C2A319BA3A}" type="sibTrans" cxnId="{364557E6-A2B1-4A87-89BD-AB3222F96E1E}">
      <dgm:prSet/>
      <dgm:spPr/>
      <dgm:t>
        <a:bodyPr/>
        <a:lstStyle/>
        <a:p>
          <a:endParaRPr lang="en-ZA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C2EF4-0DC0-415A-AFE7-D1B42E1BDA02}">
      <dgm:prSet custT="1"/>
      <dgm:spPr/>
      <dgm:t>
        <a:bodyPr/>
        <a:lstStyle/>
        <a:p>
          <a:r>
            <a:rPr lang="en-ZA" sz="1600" b="0" dirty="0" smtClean="0">
              <a:latin typeface="Arial" panose="020B0604020202020204" pitchFamily="34" charset="0"/>
              <a:cs typeface="Arial" panose="020B0604020202020204" pitchFamily="34" charset="0"/>
            </a:rPr>
            <a:t>Eskom, Rand Water, DBSA, MISA, NDA, </a:t>
          </a:r>
          <a:r>
            <a:rPr lang="en-ZA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NYDA</a:t>
          </a:r>
          <a:r>
            <a:rPr lang="en-ZA" sz="1600" b="0" dirty="0" smtClean="0">
              <a:latin typeface="Arial" panose="020B0604020202020204" pitchFamily="34" charset="0"/>
              <a:cs typeface="Arial" panose="020B0604020202020204" pitchFamily="34" charset="0"/>
            </a:rPr>
            <a:t>, Private sector Rep’s </a:t>
          </a:r>
          <a:endParaRPr lang="en-GB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5BA02-5BF6-467F-85D7-D6601D0E9A7C}" type="sibTrans" cxnId="{E73BFC82-293F-4528-BDB0-4F465C0F2C5A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1797B-E5D4-426D-A2BD-F525864504A3}" type="parTrans" cxnId="{E73BFC82-293F-4528-BDB0-4F465C0F2C5A}">
      <dgm:prSet/>
      <dgm:spPr/>
      <dgm:t>
        <a:bodyPr/>
        <a:lstStyle/>
        <a:p>
          <a:endParaRPr lang="en-GB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A10E1E-BECC-4D75-9D9A-985D8769A42A}" type="pres">
      <dgm:prSet presAssocID="{F946287A-4801-4A79-9B35-123E3AE373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524B493-DAAB-4569-A966-1B17FAFAFB3B}" type="pres">
      <dgm:prSet presAssocID="{38024C7D-B633-4465-A4A5-3B076CB4BD79}" presName="composite" presStyleCnt="0"/>
      <dgm:spPr/>
      <dgm:t>
        <a:bodyPr/>
        <a:lstStyle/>
        <a:p>
          <a:endParaRPr lang="en-ZA"/>
        </a:p>
      </dgm:t>
    </dgm:pt>
    <dgm:pt modelId="{9A7E9F5C-31C3-476B-A9D4-D0416ACC70D5}" type="pres">
      <dgm:prSet presAssocID="{38024C7D-B633-4465-A4A5-3B076CB4BD7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9FD0C-F4C7-4942-A8F3-6780586790D7}" type="pres">
      <dgm:prSet presAssocID="{38024C7D-B633-4465-A4A5-3B076CB4BD7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EDD7B-5B41-4D60-8F94-E3CA4C91EA4E}" type="pres">
      <dgm:prSet presAssocID="{4254AFCD-03F1-4DF8-A19B-36025575F2FF}" presName="sp" presStyleCnt="0"/>
      <dgm:spPr/>
      <dgm:t>
        <a:bodyPr/>
        <a:lstStyle/>
        <a:p>
          <a:endParaRPr lang="en-ZA"/>
        </a:p>
      </dgm:t>
    </dgm:pt>
    <dgm:pt modelId="{4D250AE3-177B-444A-8298-943D979EF413}" type="pres">
      <dgm:prSet presAssocID="{BEF3AA2F-785E-4EA7-BC03-6186E8BEA22C}" presName="composite" presStyleCnt="0"/>
      <dgm:spPr/>
      <dgm:t>
        <a:bodyPr/>
        <a:lstStyle/>
        <a:p>
          <a:endParaRPr lang="en-ZA"/>
        </a:p>
      </dgm:t>
    </dgm:pt>
    <dgm:pt modelId="{F59C60A1-615C-47C0-871B-F9A0F0424862}" type="pres">
      <dgm:prSet presAssocID="{BEF3AA2F-785E-4EA7-BC03-6186E8BEA22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8754B0-2317-45F2-947E-C98E3D86901E}" type="pres">
      <dgm:prSet presAssocID="{BEF3AA2F-785E-4EA7-BC03-6186E8BEA22C}" presName="descendantText" presStyleLbl="alignAcc1" presStyleIdx="1" presStyleCnt="6" custLinFactNeighborX="145" custLinFactNeighborY="-18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D8331F-02A8-40CE-AC1C-FBEF97243292}" type="pres">
      <dgm:prSet presAssocID="{03F883BE-6C2A-4FC3-8C81-581B6B077B7D}" presName="sp" presStyleCnt="0"/>
      <dgm:spPr/>
      <dgm:t>
        <a:bodyPr/>
        <a:lstStyle/>
        <a:p>
          <a:endParaRPr lang="en-ZA"/>
        </a:p>
      </dgm:t>
    </dgm:pt>
    <dgm:pt modelId="{2EC948D4-39E0-4383-A652-D824ADCF53E5}" type="pres">
      <dgm:prSet presAssocID="{B397D1B8-3C28-4432-9481-5CD0F05101BC}" presName="composite" presStyleCnt="0"/>
      <dgm:spPr/>
      <dgm:t>
        <a:bodyPr/>
        <a:lstStyle/>
        <a:p>
          <a:endParaRPr lang="en-ZA"/>
        </a:p>
      </dgm:t>
    </dgm:pt>
    <dgm:pt modelId="{0C66157D-C1E0-4A04-9C33-6123824D2E86}" type="pres">
      <dgm:prSet presAssocID="{B397D1B8-3C28-4432-9481-5CD0F05101B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E32D69-C187-4072-8BBC-04BE32342369}" type="pres">
      <dgm:prSet presAssocID="{B397D1B8-3C28-4432-9481-5CD0F05101B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06427F-D0A3-48E6-B8BE-22C501969BCD}" type="pres">
      <dgm:prSet presAssocID="{AFDE74EC-695E-46ED-8A49-3F395119EABB}" presName="sp" presStyleCnt="0"/>
      <dgm:spPr/>
      <dgm:t>
        <a:bodyPr/>
        <a:lstStyle/>
        <a:p>
          <a:endParaRPr lang="en-ZA"/>
        </a:p>
      </dgm:t>
    </dgm:pt>
    <dgm:pt modelId="{C4E683CC-C49F-4C58-9E7A-DDBFB26EC103}" type="pres">
      <dgm:prSet presAssocID="{CB58CDA0-D95C-4460-99C1-B7B8DEFC3456}" presName="composite" presStyleCnt="0"/>
      <dgm:spPr/>
      <dgm:t>
        <a:bodyPr/>
        <a:lstStyle/>
        <a:p>
          <a:endParaRPr lang="en-ZA"/>
        </a:p>
      </dgm:t>
    </dgm:pt>
    <dgm:pt modelId="{3B9B714D-CE81-49A6-8385-EE21EDD623C6}" type="pres">
      <dgm:prSet presAssocID="{CB58CDA0-D95C-4460-99C1-B7B8DEFC345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D9B2CA7-4A36-4E80-9D95-2CD3F2FAC1F5}" type="pres">
      <dgm:prSet presAssocID="{CB58CDA0-D95C-4460-99C1-B7B8DEFC345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70EE65-FE19-42A2-AE87-B11F10CDF013}" type="pres">
      <dgm:prSet presAssocID="{3721B6CB-1F1A-404D-A2BF-F1B31F39C676}" presName="sp" presStyleCnt="0"/>
      <dgm:spPr/>
      <dgm:t>
        <a:bodyPr/>
        <a:lstStyle/>
        <a:p>
          <a:endParaRPr lang="en-ZA"/>
        </a:p>
      </dgm:t>
    </dgm:pt>
    <dgm:pt modelId="{C92243A2-62B5-4B0D-9AD0-621B4303916F}" type="pres">
      <dgm:prSet presAssocID="{8FFC0049-3FBB-4312-ADEE-34813D46A058}" presName="composite" presStyleCnt="0"/>
      <dgm:spPr/>
      <dgm:t>
        <a:bodyPr/>
        <a:lstStyle/>
        <a:p>
          <a:endParaRPr lang="en-ZA"/>
        </a:p>
      </dgm:t>
    </dgm:pt>
    <dgm:pt modelId="{4416EC4F-658A-496D-B9D0-BD5F9E3E4285}" type="pres">
      <dgm:prSet presAssocID="{8FFC0049-3FBB-4312-ADEE-34813D46A05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F4D77C-EF9D-4F48-908B-3B7D284AFBCB}" type="pres">
      <dgm:prSet presAssocID="{8FFC0049-3FBB-4312-ADEE-34813D46A05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5066C3-6A24-4FD5-95A6-AC75CF4BDD99}" type="pres">
      <dgm:prSet presAssocID="{AA7DC79D-A718-479E-B2F8-99D3ED6EA706}" presName="sp" presStyleCnt="0"/>
      <dgm:spPr/>
      <dgm:t>
        <a:bodyPr/>
        <a:lstStyle/>
        <a:p>
          <a:endParaRPr lang="en-ZA"/>
        </a:p>
      </dgm:t>
    </dgm:pt>
    <dgm:pt modelId="{4B4CE080-FB6E-44CD-98D6-2828A3D06D6A}" type="pres">
      <dgm:prSet presAssocID="{5508B39A-088C-45F3-976C-539578A9E6E3}" presName="composite" presStyleCnt="0"/>
      <dgm:spPr/>
      <dgm:t>
        <a:bodyPr/>
        <a:lstStyle/>
        <a:p>
          <a:endParaRPr lang="en-ZA"/>
        </a:p>
      </dgm:t>
    </dgm:pt>
    <dgm:pt modelId="{4A3819EB-2CE7-47F3-B26A-33B4A72E56A6}" type="pres">
      <dgm:prSet presAssocID="{5508B39A-088C-45F3-976C-539578A9E6E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DD7E18-9C86-4C5C-867F-01901B242CCF}" type="pres">
      <dgm:prSet presAssocID="{5508B39A-088C-45F3-976C-539578A9E6E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F3FE9EF-262A-42BC-B799-F161E2B7F734}" srcId="{38024C7D-B633-4465-A4A5-3B076CB4BD79}" destId="{F050DEDD-020B-4C45-B805-9A434D572DB9}" srcOrd="0" destOrd="0" parTransId="{A49604F4-1D25-4A36-83C0-B4CB0818584D}" sibTransId="{9A97736B-DA53-4141-A3E7-29EC27BED68C}"/>
    <dgm:cxn modelId="{3E6DF6E6-DE55-4139-9ED1-3052B3C1B8CF}" type="presOf" srcId="{F946287A-4801-4A79-9B35-123E3AE3735E}" destId="{00A10E1E-BECC-4D75-9D9A-985D8769A42A}" srcOrd="0" destOrd="0" presId="urn:microsoft.com/office/officeart/2005/8/layout/chevron2"/>
    <dgm:cxn modelId="{233933D3-B79D-4AAD-9E39-0B6753EC9BFE}" type="presOf" srcId="{B4745ABE-0B69-4802-9155-09C3A29C9D40}" destId="{CEDD7E18-9C86-4C5C-867F-01901B242CCF}" srcOrd="0" destOrd="0" presId="urn:microsoft.com/office/officeart/2005/8/layout/chevron2"/>
    <dgm:cxn modelId="{C6C7620E-A146-4813-90E4-682313B42D04}" type="presOf" srcId="{5508B39A-088C-45F3-976C-539578A9E6E3}" destId="{4A3819EB-2CE7-47F3-B26A-33B4A72E56A6}" srcOrd="0" destOrd="0" presId="urn:microsoft.com/office/officeart/2005/8/layout/chevron2"/>
    <dgm:cxn modelId="{5267B77F-E439-4E92-95F2-6153621F6B4F}" type="presOf" srcId="{F050DEDD-020B-4C45-B805-9A434D572DB9}" destId="{2D39FD0C-F4C7-4942-A8F3-6780586790D7}" srcOrd="0" destOrd="0" presId="urn:microsoft.com/office/officeart/2005/8/layout/chevron2"/>
    <dgm:cxn modelId="{61E1F06F-8A5E-4B6A-80E2-D65154060FE9}" type="presOf" srcId="{8FFC0049-3FBB-4312-ADEE-34813D46A058}" destId="{4416EC4F-658A-496D-B9D0-BD5F9E3E4285}" srcOrd="0" destOrd="0" presId="urn:microsoft.com/office/officeart/2005/8/layout/chevron2"/>
    <dgm:cxn modelId="{883C0B02-01CC-47BA-BBBA-5F6F5C0B11B4}" srcId="{B397D1B8-3C28-4432-9481-5CD0F05101BC}" destId="{B5E41C57-0576-418D-AAF9-75FD8CFBDA2B}" srcOrd="0" destOrd="0" parTransId="{081DBDF4-A37C-4C84-8C03-B703065572E2}" sibTransId="{5C25DD0F-2387-4B49-983C-E223E41D01C4}"/>
    <dgm:cxn modelId="{364557E6-A2B1-4A87-89BD-AB3222F96E1E}" srcId="{5508B39A-088C-45F3-976C-539578A9E6E3}" destId="{B4745ABE-0B69-4802-9155-09C3A29C9D40}" srcOrd="0" destOrd="0" parTransId="{BC09F629-9C97-40D3-9E9E-361CD2968F2B}" sibTransId="{03931FDF-19F4-4B24-A51A-F7C2A319BA3A}"/>
    <dgm:cxn modelId="{0CEFC7C6-E4EE-4ABF-A771-C69CEF9BE226}" type="presOf" srcId="{38024C7D-B633-4465-A4A5-3B076CB4BD79}" destId="{9A7E9F5C-31C3-476B-A9D4-D0416ACC70D5}" srcOrd="0" destOrd="0" presId="urn:microsoft.com/office/officeart/2005/8/layout/chevron2"/>
    <dgm:cxn modelId="{C9059262-A26B-4FA4-837F-165A753A06C0}" srcId="{F946287A-4801-4A79-9B35-123E3AE3735E}" destId="{CB58CDA0-D95C-4460-99C1-B7B8DEFC3456}" srcOrd="3" destOrd="0" parTransId="{30B24C43-1CB0-4A2A-8872-C8592B5B5EB9}" sibTransId="{3721B6CB-1F1A-404D-A2BF-F1B31F39C676}"/>
    <dgm:cxn modelId="{3CF35554-0D59-4833-9AA1-ACDC41221D89}" srcId="{CB58CDA0-D95C-4460-99C1-B7B8DEFC3456}" destId="{A0B3DB41-DD14-4D2A-A3E8-B782C765D81B}" srcOrd="0" destOrd="0" parTransId="{A9A34C4D-FB71-4A44-9A95-E6C834ADEC4A}" sibTransId="{0AA3D73C-C0C5-41C7-A758-581F33EAEB03}"/>
    <dgm:cxn modelId="{84E55650-3B73-4D01-AFD3-B079767CD53C}" srcId="{F946287A-4801-4A79-9B35-123E3AE3735E}" destId="{B397D1B8-3C28-4432-9481-5CD0F05101BC}" srcOrd="2" destOrd="0" parTransId="{FFFE82DE-9225-4AFF-B2D8-8DDEE5654CF2}" sibTransId="{AFDE74EC-695E-46ED-8A49-3F395119EABB}"/>
    <dgm:cxn modelId="{3D876D7D-7863-46D8-83A9-2A8A531E388B}" type="presOf" srcId="{B5E41C57-0576-418D-AAF9-75FD8CFBDA2B}" destId="{EDE32D69-C187-4072-8BBC-04BE32342369}" srcOrd="0" destOrd="0" presId="urn:microsoft.com/office/officeart/2005/8/layout/chevron2"/>
    <dgm:cxn modelId="{487B8992-229F-4FC7-A1DD-CD672F4AFDAB}" type="presOf" srcId="{BEF3AA2F-785E-4EA7-BC03-6186E8BEA22C}" destId="{F59C60A1-615C-47C0-871B-F9A0F0424862}" srcOrd="0" destOrd="0" presId="urn:microsoft.com/office/officeart/2005/8/layout/chevron2"/>
    <dgm:cxn modelId="{E836F141-6B8D-48C5-89D3-92092529A9E1}" type="presOf" srcId="{F72C2EF4-0DC0-415A-AFE7-D1B42E1BDA02}" destId="{EAF4D77C-EF9D-4F48-908B-3B7D284AFBCB}" srcOrd="0" destOrd="0" presId="urn:microsoft.com/office/officeart/2005/8/layout/chevron2"/>
    <dgm:cxn modelId="{F80A53CD-54F0-44A8-AB00-2BC62FFB942A}" type="presOf" srcId="{A0B3DB41-DD14-4D2A-A3E8-B782C765D81B}" destId="{8D9B2CA7-4A36-4E80-9D95-2CD3F2FAC1F5}" srcOrd="0" destOrd="0" presId="urn:microsoft.com/office/officeart/2005/8/layout/chevron2"/>
    <dgm:cxn modelId="{017FC508-90E6-42BA-BB53-2C21D6C3D2E2}" srcId="{F946287A-4801-4A79-9B35-123E3AE3735E}" destId="{5508B39A-088C-45F3-976C-539578A9E6E3}" srcOrd="5" destOrd="0" parTransId="{679AEEB1-B700-45BC-BDB9-C958B4DA9250}" sibTransId="{7FF27C75-E19E-440A-A0FB-CE3BECA9BA06}"/>
    <dgm:cxn modelId="{154965AF-F51C-4998-B9F2-9D696ED0C255}" type="presOf" srcId="{CB58CDA0-D95C-4460-99C1-B7B8DEFC3456}" destId="{3B9B714D-CE81-49A6-8385-EE21EDD623C6}" srcOrd="0" destOrd="0" presId="urn:microsoft.com/office/officeart/2005/8/layout/chevron2"/>
    <dgm:cxn modelId="{DE228C73-755C-4C50-9F2A-5F90F35F2FDF}" srcId="{F946287A-4801-4A79-9B35-123E3AE3735E}" destId="{BEF3AA2F-785E-4EA7-BC03-6186E8BEA22C}" srcOrd="1" destOrd="0" parTransId="{81CDE66C-34E6-4702-BF2D-22A9A5734975}" sibTransId="{03F883BE-6C2A-4FC3-8C81-581B6B077B7D}"/>
    <dgm:cxn modelId="{E73BFC82-293F-4528-BDB0-4F465C0F2C5A}" srcId="{8FFC0049-3FBB-4312-ADEE-34813D46A058}" destId="{F72C2EF4-0DC0-415A-AFE7-D1B42E1BDA02}" srcOrd="0" destOrd="0" parTransId="{C201797B-E5D4-426D-A2BD-F525864504A3}" sibTransId="{A6F5BA02-5BF6-467F-85D7-D6601D0E9A7C}"/>
    <dgm:cxn modelId="{CFA9D83E-A5F8-47E0-A51A-52EA7FF01A83}" srcId="{F946287A-4801-4A79-9B35-123E3AE3735E}" destId="{8FFC0049-3FBB-4312-ADEE-34813D46A058}" srcOrd="4" destOrd="0" parTransId="{EF6F2432-7A3C-469B-B154-E1D4BB03C649}" sibTransId="{AA7DC79D-A718-479E-B2F8-99D3ED6EA706}"/>
    <dgm:cxn modelId="{63FD041F-885C-4E1D-9112-C78AD6317659}" type="presOf" srcId="{2F925087-977D-44C8-AC92-A3B26B458FE6}" destId="{238754B0-2317-45F2-947E-C98E3D86901E}" srcOrd="0" destOrd="0" presId="urn:microsoft.com/office/officeart/2005/8/layout/chevron2"/>
    <dgm:cxn modelId="{0E5F0B32-FDBA-4A74-9CDF-6355084A489F}" srcId="{BEF3AA2F-785E-4EA7-BC03-6186E8BEA22C}" destId="{2F925087-977D-44C8-AC92-A3B26B458FE6}" srcOrd="0" destOrd="0" parTransId="{D93F156A-42A7-4A85-AC43-E7229D44114E}" sibTransId="{B998D3C0-07F3-4015-8FA8-6FAB1D427B9A}"/>
    <dgm:cxn modelId="{25938675-A8D1-4207-A523-D22A6288831D}" srcId="{F946287A-4801-4A79-9B35-123E3AE3735E}" destId="{38024C7D-B633-4465-A4A5-3B076CB4BD79}" srcOrd="0" destOrd="0" parTransId="{57D96EA8-CB90-432A-BCC8-EBD6D2620B27}" sibTransId="{4254AFCD-03F1-4DF8-A19B-36025575F2FF}"/>
    <dgm:cxn modelId="{D97AD9D3-8CC8-476B-BE51-8FD1A585FCCE}" type="presOf" srcId="{B397D1B8-3C28-4432-9481-5CD0F05101BC}" destId="{0C66157D-C1E0-4A04-9C33-6123824D2E86}" srcOrd="0" destOrd="0" presId="urn:microsoft.com/office/officeart/2005/8/layout/chevron2"/>
    <dgm:cxn modelId="{5D9F9C77-8E78-4FDA-8EE0-6A44CDF4E3CD}" type="presParOf" srcId="{00A10E1E-BECC-4D75-9D9A-985D8769A42A}" destId="{1524B493-DAAB-4569-A966-1B17FAFAFB3B}" srcOrd="0" destOrd="0" presId="urn:microsoft.com/office/officeart/2005/8/layout/chevron2"/>
    <dgm:cxn modelId="{400D0750-5234-4874-BB19-2D4681C2ACD7}" type="presParOf" srcId="{1524B493-DAAB-4569-A966-1B17FAFAFB3B}" destId="{9A7E9F5C-31C3-476B-A9D4-D0416ACC70D5}" srcOrd="0" destOrd="0" presId="urn:microsoft.com/office/officeart/2005/8/layout/chevron2"/>
    <dgm:cxn modelId="{D261E35C-8135-4379-BC39-44470E6EFAFA}" type="presParOf" srcId="{1524B493-DAAB-4569-A966-1B17FAFAFB3B}" destId="{2D39FD0C-F4C7-4942-A8F3-6780586790D7}" srcOrd="1" destOrd="0" presId="urn:microsoft.com/office/officeart/2005/8/layout/chevron2"/>
    <dgm:cxn modelId="{0A0A69FC-03CD-4F0A-BA4F-FE4892DE47C9}" type="presParOf" srcId="{00A10E1E-BECC-4D75-9D9A-985D8769A42A}" destId="{225EDD7B-5B41-4D60-8F94-E3CA4C91EA4E}" srcOrd="1" destOrd="0" presId="urn:microsoft.com/office/officeart/2005/8/layout/chevron2"/>
    <dgm:cxn modelId="{A7B33A80-2DD7-4201-B71E-9A4F49D5683F}" type="presParOf" srcId="{00A10E1E-BECC-4D75-9D9A-985D8769A42A}" destId="{4D250AE3-177B-444A-8298-943D979EF413}" srcOrd="2" destOrd="0" presId="urn:microsoft.com/office/officeart/2005/8/layout/chevron2"/>
    <dgm:cxn modelId="{4402EFF2-3B63-4339-AB44-B564403D10C4}" type="presParOf" srcId="{4D250AE3-177B-444A-8298-943D979EF413}" destId="{F59C60A1-615C-47C0-871B-F9A0F0424862}" srcOrd="0" destOrd="0" presId="urn:microsoft.com/office/officeart/2005/8/layout/chevron2"/>
    <dgm:cxn modelId="{F39A7004-479F-4137-ABAE-073C5E0495AB}" type="presParOf" srcId="{4D250AE3-177B-444A-8298-943D979EF413}" destId="{238754B0-2317-45F2-947E-C98E3D86901E}" srcOrd="1" destOrd="0" presId="urn:microsoft.com/office/officeart/2005/8/layout/chevron2"/>
    <dgm:cxn modelId="{99B399FB-787A-40A3-AD16-1F12B45872E0}" type="presParOf" srcId="{00A10E1E-BECC-4D75-9D9A-985D8769A42A}" destId="{D4D8331F-02A8-40CE-AC1C-FBEF97243292}" srcOrd="3" destOrd="0" presId="urn:microsoft.com/office/officeart/2005/8/layout/chevron2"/>
    <dgm:cxn modelId="{3FE856FF-5A2E-4149-ADB9-671BF4E7DA66}" type="presParOf" srcId="{00A10E1E-BECC-4D75-9D9A-985D8769A42A}" destId="{2EC948D4-39E0-4383-A652-D824ADCF53E5}" srcOrd="4" destOrd="0" presId="urn:microsoft.com/office/officeart/2005/8/layout/chevron2"/>
    <dgm:cxn modelId="{08D8CE60-5505-4E5A-81EC-2FE24F13AD64}" type="presParOf" srcId="{2EC948D4-39E0-4383-A652-D824ADCF53E5}" destId="{0C66157D-C1E0-4A04-9C33-6123824D2E86}" srcOrd="0" destOrd="0" presId="urn:microsoft.com/office/officeart/2005/8/layout/chevron2"/>
    <dgm:cxn modelId="{9AA9569E-7527-44DB-A0D4-A157C3DB9C0E}" type="presParOf" srcId="{2EC948D4-39E0-4383-A652-D824ADCF53E5}" destId="{EDE32D69-C187-4072-8BBC-04BE32342369}" srcOrd="1" destOrd="0" presId="urn:microsoft.com/office/officeart/2005/8/layout/chevron2"/>
    <dgm:cxn modelId="{2DFF2AD0-5741-4BFA-B74D-87EA3D1D94CF}" type="presParOf" srcId="{00A10E1E-BECC-4D75-9D9A-985D8769A42A}" destId="{9506427F-D0A3-48E6-B8BE-22C501969BCD}" srcOrd="5" destOrd="0" presId="urn:microsoft.com/office/officeart/2005/8/layout/chevron2"/>
    <dgm:cxn modelId="{A79AD480-4624-41B2-95FF-9D619916867E}" type="presParOf" srcId="{00A10E1E-BECC-4D75-9D9A-985D8769A42A}" destId="{C4E683CC-C49F-4C58-9E7A-DDBFB26EC103}" srcOrd="6" destOrd="0" presId="urn:microsoft.com/office/officeart/2005/8/layout/chevron2"/>
    <dgm:cxn modelId="{D759B22A-AA61-43E3-B9B2-2F2245C06958}" type="presParOf" srcId="{C4E683CC-C49F-4C58-9E7A-DDBFB26EC103}" destId="{3B9B714D-CE81-49A6-8385-EE21EDD623C6}" srcOrd="0" destOrd="0" presId="urn:microsoft.com/office/officeart/2005/8/layout/chevron2"/>
    <dgm:cxn modelId="{9939D506-D791-4B07-8DD4-A65F1C67AE4C}" type="presParOf" srcId="{C4E683CC-C49F-4C58-9E7A-DDBFB26EC103}" destId="{8D9B2CA7-4A36-4E80-9D95-2CD3F2FAC1F5}" srcOrd="1" destOrd="0" presId="urn:microsoft.com/office/officeart/2005/8/layout/chevron2"/>
    <dgm:cxn modelId="{F95567F2-5167-4A3D-80DC-8ECC71A1CED7}" type="presParOf" srcId="{00A10E1E-BECC-4D75-9D9A-985D8769A42A}" destId="{8970EE65-FE19-42A2-AE87-B11F10CDF013}" srcOrd="7" destOrd="0" presId="urn:microsoft.com/office/officeart/2005/8/layout/chevron2"/>
    <dgm:cxn modelId="{089FAF38-322F-4CA9-88F5-2854089BE5C8}" type="presParOf" srcId="{00A10E1E-BECC-4D75-9D9A-985D8769A42A}" destId="{C92243A2-62B5-4B0D-9AD0-621B4303916F}" srcOrd="8" destOrd="0" presId="urn:microsoft.com/office/officeart/2005/8/layout/chevron2"/>
    <dgm:cxn modelId="{54678AE5-948B-47F7-BE4E-6EE9B97906DD}" type="presParOf" srcId="{C92243A2-62B5-4B0D-9AD0-621B4303916F}" destId="{4416EC4F-658A-496D-B9D0-BD5F9E3E4285}" srcOrd="0" destOrd="0" presId="urn:microsoft.com/office/officeart/2005/8/layout/chevron2"/>
    <dgm:cxn modelId="{A66DC42F-3828-44E0-881D-249631B5EE96}" type="presParOf" srcId="{C92243A2-62B5-4B0D-9AD0-621B4303916F}" destId="{EAF4D77C-EF9D-4F48-908B-3B7D284AFBCB}" srcOrd="1" destOrd="0" presId="urn:microsoft.com/office/officeart/2005/8/layout/chevron2"/>
    <dgm:cxn modelId="{4743E3E3-7D55-41BA-BA98-FF0816A07A7E}" type="presParOf" srcId="{00A10E1E-BECC-4D75-9D9A-985D8769A42A}" destId="{205066C3-6A24-4FD5-95A6-AC75CF4BDD99}" srcOrd="9" destOrd="0" presId="urn:microsoft.com/office/officeart/2005/8/layout/chevron2"/>
    <dgm:cxn modelId="{C25FB190-C03D-42D9-B47C-2D69E7761A05}" type="presParOf" srcId="{00A10E1E-BECC-4D75-9D9A-985D8769A42A}" destId="{4B4CE080-FB6E-44CD-98D6-2828A3D06D6A}" srcOrd="10" destOrd="0" presId="urn:microsoft.com/office/officeart/2005/8/layout/chevron2"/>
    <dgm:cxn modelId="{923B0607-4938-4189-8930-9022AA05BBB5}" type="presParOf" srcId="{4B4CE080-FB6E-44CD-98D6-2828A3D06D6A}" destId="{4A3819EB-2CE7-47F3-B26A-33B4A72E56A6}" srcOrd="0" destOrd="0" presId="urn:microsoft.com/office/officeart/2005/8/layout/chevron2"/>
    <dgm:cxn modelId="{9BDD69FA-8BB1-42ED-96C9-6FBAD90CBAE9}" type="presParOf" srcId="{4B4CE080-FB6E-44CD-98D6-2828A3D06D6A}" destId="{CEDD7E18-9C86-4C5C-867F-01901B242CCF}" srcOrd="1" destOrd="0" presId="urn:microsoft.com/office/officeart/2005/8/layout/chevron2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AB823-8DC5-4413-8795-751DB09B29E9}">
      <dsp:nvSpPr>
        <dsp:cNvPr id="0" name=""/>
        <dsp:cNvSpPr/>
      </dsp:nvSpPr>
      <dsp:spPr>
        <a:xfrm>
          <a:off x="4200098" y="1250106"/>
          <a:ext cx="2971600" cy="51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66"/>
              </a:lnTo>
              <a:lnTo>
                <a:pt x="2971600" y="257866"/>
              </a:lnTo>
              <a:lnTo>
                <a:pt x="2971600" y="5157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7A57E-F314-414B-82FF-D81182DE9729}">
      <dsp:nvSpPr>
        <dsp:cNvPr id="0" name=""/>
        <dsp:cNvSpPr/>
      </dsp:nvSpPr>
      <dsp:spPr>
        <a:xfrm>
          <a:off x="4154378" y="1250106"/>
          <a:ext cx="91440" cy="515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7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83011-54E3-4537-A005-8F41397C61C6}">
      <dsp:nvSpPr>
        <dsp:cNvPr id="0" name=""/>
        <dsp:cNvSpPr/>
      </dsp:nvSpPr>
      <dsp:spPr>
        <a:xfrm>
          <a:off x="1228498" y="1250106"/>
          <a:ext cx="2971600" cy="515732"/>
        </a:xfrm>
        <a:custGeom>
          <a:avLst/>
          <a:gdLst/>
          <a:ahLst/>
          <a:cxnLst/>
          <a:rect l="0" t="0" r="0" b="0"/>
          <a:pathLst>
            <a:path>
              <a:moveTo>
                <a:pt x="2971600" y="0"/>
              </a:moveTo>
              <a:lnTo>
                <a:pt x="2971600" y="257866"/>
              </a:lnTo>
              <a:lnTo>
                <a:pt x="0" y="257866"/>
              </a:lnTo>
              <a:lnTo>
                <a:pt x="0" y="5157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E788A-AAC5-4284-8EA0-013857B27F3B}">
      <dsp:nvSpPr>
        <dsp:cNvPr id="0" name=""/>
        <dsp:cNvSpPr/>
      </dsp:nvSpPr>
      <dsp:spPr>
        <a:xfrm>
          <a:off x="2528413" y="22172"/>
          <a:ext cx="3343369" cy="122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Mpumalanga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77 municipal </a:t>
          </a:r>
          <a:r>
            <a:rPr lang="en-ZA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Z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8413" y="22172"/>
        <a:ext cx="3343369" cy="1227934"/>
      </dsp:txXfrm>
    </dsp:sp>
    <dsp:sp modelId="{25A57B4E-6432-42E5-8379-0B8404CB0DA2}">
      <dsp:nvSpPr>
        <dsp:cNvPr id="0" name=""/>
        <dsp:cNvSpPr/>
      </dsp:nvSpPr>
      <dsp:spPr>
        <a:xfrm>
          <a:off x="563" y="1765838"/>
          <a:ext cx="2455868" cy="2876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Gert Sibande DM (29)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1. Dipaleseng LM: 4 WWTWs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2. Govan Mbeki LM:  6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3. Lekwa LM: 1 WWTWs &amp; 1 Ponds system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4. Msukaligwa LM: 3 WWTWs &amp; 3. Ponds systems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5. Mkhondo LM: 2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6. Chief Albert Luthuli: 1 WWTWs &amp; 4 Ponds systems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7. Dr Pixley Ka Isaka Seme: 5 WWTWs</a:t>
          </a:r>
          <a:endParaRPr lang="en-ZA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" y="1765838"/>
        <a:ext cx="2455868" cy="2876116"/>
      </dsp:txXfrm>
    </dsp:sp>
    <dsp:sp modelId="{3F9C1115-EDF4-4C79-8B24-509A92E6D4A4}">
      <dsp:nvSpPr>
        <dsp:cNvPr id="0" name=""/>
        <dsp:cNvSpPr/>
      </dsp:nvSpPr>
      <dsp:spPr>
        <a:xfrm>
          <a:off x="2972164" y="1765838"/>
          <a:ext cx="2455868" cy="2876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Nkangala DM (24)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1. Thembisile Hani LM: 1 WWTWs &amp; 3 Ponds systems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2. Dr JS Moroka LM: 1 WWTWs &amp; 1 ponds system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3. Victor Khanye LM: 2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4. Emalahleni WWTWs: 8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5. Steve Tshwete LM: 4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6. Emakhazeni LM: 4 WWTWs</a:t>
          </a:r>
          <a:endParaRPr lang="en-ZA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2164" y="1765838"/>
        <a:ext cx="2455868" cy="2876116"/>
      </dsp:txXfrm>
    </dsp:sp>
    <dsp:sp modelId="{FA70411D-BB17-4B03-9509-B6AEDCF18444}">
      <dsp:nvSpPr>
        <dsp:cNvPr id="0" name=""/>
        <dsp:cNvSpPr/>
      </dsp:nvSpPr>
      <dsp:spPr>
        <a:xfrm>
          <a:off x="5943764" y="1765838"/>
          <a:ext cx="2455868" cy="2876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Ehlanzeni DM (24)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1. Bushbuckridge LM: 6 WWTWs &amp; 1 Ponds system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2. Thaba Chweu LM: 4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3. City of Mbombela: 7 and 1 Pond system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4. Nkomazi LM: 1 WWTWs and 4 Ponds Systems</a:t>
          </a:r>
          <a:endParaRPr lang="en-ZA" sz="1300" b="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3764" y="1765838"/>
        <a:ext cx="2455868" cy="2876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AB823-8DC5-4413-8795-751DB09B29E9}">
      <dsp:nvSpPr>
        <dsp:cNvPr id="0" name=""/>
        <dsp:cNvSpPr/>
      </dsp:nvSpPr>
      <dsp:spPr>
        <a:xfrm>
          <a:off x="4114800" y="127207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7A57E-F314-414B-82FF-D81182DE9729}">
      <dsp:nvSpPr>
        <dsp:cNvPr id="0" name=""/>
        <dsp:cNvSpPr/>
      </dsp:nvSpPr>
      <dsp:spPr>
        <a:xfrm>
          <a:off x="4069080" y="1272079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83011-54E3-4537-A005-8F41397C61C6}">
      <dsp:nvSpPr>
        <dsp:cNvPr id="0" name=""/>
        <dsp:cNvSpPr/>
      </dsp:nvSpPr>
      <dsp:spPr>
        <a:xfrm>
          <a:off x="1203548" y="127207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E788A-AAC5-4284-8EA0-013857B27F3B}">
      <dsp:nvSpPr>
        <dsp:cNvPr id="0" name=""/>
        <dsp:cNvSpPr/>
      </dsp:nvSpPr>
      <dsp:spPr>
        <a:xfrm>
          <a:off x="2477064" y="69083"/>
          <a:ext cx="3275470" cy="1202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Mpumalanga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34 municipal </a:t>
          </a:r>
          <a:r>
            <a:rPr lang="en-ZA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Z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7064" y="69083"/>
        <a:ext cx="3275470" cy="1202996"/>
      </dsp:txXfrm>
    </dsp:sp>
    <dsp:sp modelId="{25A57B4E-6432-42E5-8379-0B8404CB0DA2}">
      <dsp:nvSpPr>
        <dsp:cNvPr id="0" name=""/>
        <dsp:cNvSpPr/>
      </dsp:nvSpPr>
      <dsp:spPr>
        <a:xfrm>
          <a:off x="552" y="1777337"/>
          <a:ext cx="2405992" cy="2817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Gert Sibande DM (12)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1. Dipaleseng LM: 3 WWTWs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2. Govan Mbeki LM:  3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3. Lekwa LM: 1 WWTWs 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4. Msukaligwa LM: 2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5. Dr Pixley Ka Isaka Seme: 3 WWTWs</a:t>
          </a:r>
          <a:endParaRPr lang="en-ZA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" y="1777337"/>
        <a:ext cx="2405992" cy="2817706"/>
      </dsp:txXfrm>
    </dsp:sp>
    <dsp:sp modelId="{3F9C1115-EDF4-4C79-8B24-509A92E6D4A4}">
      <dsp:nvSpPr>
        <dsp:cNvPr id="0" name=""/>
        <dsp:cNvSpPr/>
      </dsp:nvSpPr>
      <dsp:spPr>
        <a:xfrm>
          <a:off x="2911803" y="1777337"/>
          <a:ext cx="2405992" cy="2817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Nkangala DM (10)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1. Thembisile Hani LM: 1 WWTW &amp; 1 Pond system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2. Victor Khanye LM: 2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4. Emalahleni WWTWs: 3 WWTWs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5. Emakhazeni LM: 3 WWTWs</a:t>
          </a:r>
          <a:endParaRPr lang="en-ZA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1803" y="1777337"/>
        <a:ext cx="2405992" cy="2817706"/>
      </dsp:txXfrm>
    </dsp:sp>
    <dsp:sp modelId="{FA70411D-BB17-4B03-9509-B6AEDCF18444}">
      <dsp:nvSpPr>
        <dsp:cNvPr id="0" name=""/>
        <dsp:cNvSpPr/>
      </dsp:nvSpPr>
      <dsp:spPr>
        <a:xfrm>
          <a:off x="5823054" y="1777337"/>
          <a:ext cx="2405992" cy="2817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Ehlanzeni DM (10)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1. Bushbuckridge LM: 3 </a:t>
          </a:r>
          <a:r>
            <a:rPr lang="en-US" sz="13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US" sz="13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3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Thaba</a:t>
          </a:r>
          <a:r>
            <a:rPr lang="en-US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Chweu</a:t>
          </a:r>
          <a:r>
            <a:rPr lang="en-US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LM: 3 </a:t>
          </a:r>
          <a:r>
            <a:rPr lang="en-US" sz="13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WWTWs</a:t>
          </a:r>
          <a:endParaRPr lang="en-US" sz="13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3. Nkomazi LM: 1 </a:t>
          </a:r>
          <a:r>
            <a:rPr lang="en-US" sz="13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WWTW</a:t>
          </a:r>
          <a:r>
            <a:rPr lang="en-US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1 Pond System</a:t>
          </a:r>
          <a:endParaRPr lang="en-ZA" sz="13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3054" y="1777337"/>
        <a:ext cx="2405992" cy="2817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ED14-F128-47CE-BA08-C5E27A43B252}">
      <dsp:nvSpPr>
        <dsp:cNvPr id="0" name=""/>
        <dsp:cNvSpPr/>
      </dsp:nvSpPr>
      <dsp:spPr>
        <a:xfrm>
          <a:off x="400743" y="787600"/>
          <a:ext cx="3830118" cy="3830118"/>
        </a:xfrm>
        <a:prstGeom prst="blockArc">
          <a:avLst>
            <a:gd name="adj1" fmla="val 8980704"/>
            <a:gd name="adj2" fmla="val 15964012"/>
            <a:gd name="adj3" fmla="val 4639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F504B-8402-459B-BA6A-4913702C9B51}">
      <dsp:nvSpPr>
        <dsp:cNvPr id="0" name=""/>
        <dsp:cNvSpPr/>
      </dsp:nvSpPr>
      <dsp:spPr>
        <a:xfrm>
          <a:off x="230907" y="543920"/>
          <a:ext cx="3830118" cy="3830118"/>
        </a:xfrm>
        <a:prstGeom prst="blockArc">
          <a:avLst>
            <a:gd name="adj1" fmla="val 2062308"/>
            <a:gd name="adj2" fmla="val 8434273"/>
            <a:gd name="adj3" fmla="val 4639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39A83-380A-4E42-A83F-9AFD71AC17D7}">
      <dsp:nvSpPr>
        <dsp:cNvPr id="0" name=""/>
        <dsp:cNvSpPr/>
      </dsp:nvSpPr>
      <dsp:spPr>
        <a:xfrm>
          <a:off x="282268" y="866779"/>
          <a:ext cx="3830118" cy="3830118"/>
        </a:xfrm>
        <a:prstGeom prst="blockArc">
          <a:avLst>
            <a:gd name="adj1" fmla="val 16532126"/>
            <a:gd name="adj2" fmla="val 1553241"/>
            <a:gd name="adj3" fmla="val 4639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C163F-4159-414C-94D7-58F015FC143D}">
      <dsp:nvSpPr>
        <dsp:cNvPr id="0" name=""/>
        <dsp:cNvSpPr/>
      </dsp:nvSpPr>
      <dsp:spPr>
        <a:xfrm>
          <a:off x="1236742" y="1935843"/>
          <a:ext cx="1747927" cy="133300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Provincial One Plan </a:t>
          </a:r>
          <a:endParaRPr lang="en-ZA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2720" y="2131057"/>
        <a:ext cx="1235971" cy="942579"/>
      </dsp:txXfrm>
    </dsp:sp>
    <dsp:sp modelId="{1B172A92-394C-46DF-9489-0998E7B4DDC2}">
      <dsp:nvSpPr>
        <dsp:cNvPr id="0" name=""/>
        <dsp:cNvSpPr/>
      </dsp:nvSpPr>
      <dsp:spPr>
        <a:xfrm>
          <a:off x="1185967" y="-213213"/>
          <a:ext cx="2003048" cy="209928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District Based One Plan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9307" y="94220"/>
        <a:ext cx="1416368" cy="1484421"/>
      </dsp:txXfrm>
    </dsp:sp>
    <dsp:sp modelId="{A244ACBF-ECDB-4D27-95C1-EC59AC19BAEB}">
      <dsp:nvSpPr>
        <dsp:cNvPr id="0" name=""/>
        <dsp:cNvSpPr/>
      </dsp:nvSpPr>
      <dsp:spPr>
        <a:xfrm>
          <a:off x="2658290" y="2522471"/>
          <a:ext cx="2063365" cy="198519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District Based  One Plan 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463" y="2813196"/>
        <a:ext cx="1459019" cy="1403742"/>
      </dsp:txXfrm>
    </dsp:sp>
    <dsp:sp modelId="{3B87BE10-EE4F-4F85-8280-CA3D4C1B623D}">
      <dsp:nvSpPr>
        <dsp:cNvPr id="0" name=""/>
        <dsp:cNvSpPr/>
      </dsp:nvSpPr>
      <dsp:spPr>
        <a:xfrm>
          <a:off x="-277980" y="2640225"/>
          <a:ext cx="1958081" cy="201366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District Based One Plan 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4" y="2935119"/>
        <a:ext cx="1384573" cy="1423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E9F5C-31C3-476B-A9D4-D0416ACC70D5}">
      <dsp:nvSpPr>
        <dsp:cNvPr id="0" name=""/>
        <dsp:cNvSpPr/>
      </dsp:nvSpPr>
      <dsp:spPr>
        <a:xfrm rot="5400000">
          <a:off x="-128671" y="131731"/>
          <a:ext cx="857808" cy="6004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03293"/>
        <a:ext cx="600466" cy="257342"/>
      </dsp:txXfrm>
    </dsp:sp>
    <dsp:sp modelId="{2D39FD0C-F4C7-4942-A8F3-6780586790D7}">
      <dsp:nvSpPr>
        <dsp:cNvPr id="0" name=""/>
        <dsp:cNvSpPr/>
      </dsp:nvSpPr>
      <dsp:spPr>
        <a:xfrm rot="5400000">
          <a:off x="2973388" y="-2369862"/>
          <a:ext cx="557575" cy="5303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All local municipalities within the District Area</a:t>
          </a: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0466" y="30279"/>
        <a:ext cx="5276201" cy="503137"/>
      </dsp:txXfrm>
    </dsp:sp>
    <dsp:sp modelId="{F59C60A1-615C-47C0-871B-F9A0F0424862}">
      <dsp:nvSpPr>
        <dsp:cNvPr id="0" name=""/>
        <dsp:cNvSpPr/>
      </dsp:nvSpPr>
      <dsp:spPr>
        <a:xfrm rot="5400000">
          <a:off x="-128671" y="890930"/>
          <a:ext cx="857808" cy="600466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062492"/>
        <a:ext cx="600466" cy="257342"/>
      </dsp:txXfrm>
    </dsp:sp>
    <dsp:sp modelId="{238754B0-2317-45F2-947E-C98E3D86901E}">
      <dsp:nvSpPr>
        <dsp:cNvPr id="0" name=""/>
        <dsp:cNvSpPr/>
      </dsp:nvSpPr>
      <dsp:spPr>
        <a:xfrm rot="5400000">
          <a:off x="2973388" y="-1621101"/>
          <a:ext cx="557575" cy="5303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All National Departments with/ without Regional Offices within the Province</a:t>
          </a: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0466" y="779040"/>
        <a:ext cx="5276201" cy="503137"/>
      </dsp:txXfrm>
    </dsp:sp>
    <dsp:sp modelId="{0C66157D-C1E0-4A04-9C33-6123824D2E86}">
      <dsp:nvSpPr>
        <dsp:cNvPr id="0" name=""/>
        <dsp:cNvSpPr/>
      </dsp:nvSpPr>
      <dsp:spPr>
        <a:xfrm rot="5400000">
          <a:off x="-128671" y="1650130"/>
          <a:ext cx="857808" cy="600466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821692"/>
        <a:ext cx="600466" cy="257342"/>
      </dsp:txXfrm>
    </dsp:sp>
    <dsp:sp modelId="{EDE32D69-C187-4072-8BBC-04BE32342369}">
      <dsp:nvSpPr>
        <dsp:cNvPr id="0" name=""/>
        <dsp:cNvSpPr/>
      </dsp:nvSpPr>
      <dsp:spPr>
        <a:xfrm rot="5400000">
          <a:off x="2973388" y="-851463"/>
          <a:ext cx="557575" cy="5303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All Provincial Sector Departments and their Entities</a:t>
          </a: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0466" y="1548678"/>
        <a:ext cx="5276201" cy="503137"/>
      </dsp:txXfrm>
    </dsp:sp>
    <dsp:sp modelId="{3B9B714D-CE81-49A6-8385-EE21EDD623C6}">
      <dsp:nvSpPr>
        <dsp:cNvPr id="0" name=""/>
        <dsp:cNvSpPr/>
      </dsp:nvSpPr>
      <dsp:spPr>
        <a:xfrm rot="5400000">
          <a:off x="-128671" y="2409329"/>
          <a:ext cx="857808" cy="600466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580891"/>
        <a:ext cx="600466" cy="257342"/>
      </dsp:txXfrm>
    </dsp:sp>
    <dsp:sp modelId="{8D9B2CA7-4A36-4E80-9D95-2CD3F2FAC1F5}">
      <dsp:nvSpPr>
        <dsp:cNvPr id="0" name=""/>
        <dsp:cNvSpPr/>
      </dsp:nvSpPr>
      <dsp:spPr>
        <a:xfrm rot="5400000">
          <a:off x="2973388" y="-92264"/>
          <a:ext cx="557575" cy="5303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Provincial SALGA and </a:t>
          </a:r>
          <a:r>
            <a:rPr lang="en-GB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SETA’s</a:t>
          </a:r>
          <a:r>
            <a:rPr lang="en-GB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0466" y="2307877"/>
        <a:ext cx="5276201" cy="503137"/>
      </dsp:txXfrm>
    </dsp:sp>
    <dsp:sp modelId="{4416EC4F-658A-496D-B9D0-BD5F9E3E4285}">
      <dsp:nvSpPr>
        <dsp:cNvPr id="0" name=""/>
        <dsp:cNvSpPr/>
      </dsp:nvSpPr>
      <dsp:spPr>
        <a:xfrm rot="5400000">
          <a:off x="-128671" y="3168529"/>
          <a:ext cx="857808" cy="600466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340091"/>
        <a:ext cx="600466" cy="257342"/>
      </dsp:txXfrm>
    </dsp:sp>
    <dsp:sp modelId="{EAF4D77C-EF9D-4F48-908B-3B7D284AFBCB}">
      <dsp:nvSpPr>
        <dsp:cNvPr id="0" name=""/>
        <dsp:cNvSpPr/>
      </dsp:nvSpPr>
      <dsp:spPr>
        <a:xfrm rot="5400000">
          <a:off x="2973388" y="666935"/>
          <a:ext cx="557575" cy="5303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Eskom, Rand Water, DBSA, MISA, NDA, </a:t>
          </a:r>
          <a:r>
            <a:rPr lang="en-ZA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NYDA</a:t>
          </a:r>
          <a:r>
            <a:rPr lang="en-ZA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Private sector Rep’s </a:t>
          </a: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0466" y="3067077"/>
        <a:ext cx="5276201" cy="503137"/>
      </dsp:txXfrm>
    </dsp:sp>
    <dsp:sp modelId="{4A3819EB-2CE7-47F3-B26A-33B4A72E56A6}">
      <dsp:nvSpPr>
        <dsp:cNvPr id="0" name=""/>
        <dsp:cNvSpPr/>
      </dsp:nvSpPr>
      <dsp:spPr>
        <a:xfrm rot="5400000">
          <a:off x="-128671" y="3927728"/>
          <a:ext cx="857808" cy="60046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4099290"/>
        <a:ext cx="600466" cy="257342"/>
      </dsp:txXfrm>
    </dsp:sp>
    <dsp:sp modelId="{CEDD7E18-9C86-4C5C-867F-01901B242CCF}">
      <dsp:nvSpPr>
        <dsp:cNvPr id="0" name=""/>
        <dsp:cNvSpPr/>
      </dsp:nvSpPr>
      <dsp:spPr>
        <a:xfrm rot="5400000">
          <a:off x="2973388" y="1426134"/>
          <a:ext cx="557575" cy="5303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Representation of Traditional Leaders and Community Based Organisations</a:t>
          </a:r>
          <a:endParaRPr lang="en-ZA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0466" y="3826276"/>
        <a:ext cx="5276201" cy="50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55F565B-C9B6-4DD2-9A67-1E63910511A9}" type="datetimeFigureOut">
              <a:rPr lang="en-US"/>
              <a:pPr>
                <a:defRPr/>
              </a:pPr>
              <a:t>10/12/2020</a:t>
            </a:fld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942B5C7-AB45-4537-B522-62FCAE1E7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4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08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9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D30-B17C-4499-BC23-2AA0CF843A52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53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22E3-96CA-4488-BDDA-F129126D5616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3171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WS Slide Cover pic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50728" y="2148009"/>
            <a:ext cx="7077807" cy="3030660"/>
          </a:xfrm>
          <a:prstGeom prst="rect">
            <a:avLst/>
          </a:prstGeom>
        </p:spPr>
        <p:txBody>
          <a:bodyPr/>
          <a:lstStyle>
            <a:lvl1pPr algn="l"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</a:lstStyle>
          <a:p>
            <a:pPr eaLnBrk="1" hangingPunct="1">
              <a:defRPr/>
            </a:pP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PRESENTATION TITLE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Name Surname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Designation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Directorate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/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69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88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964354-F11D-445C-B1E7-EA27CEAC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62">
                <a:latin typeface="Calibri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0AEE7-28D7-457D-BC0F-102C13AA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62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44C0C3-9EA2-4D8A-BA66-AD55BA64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62">
                <a:latin typeface="Calibri" panose="020F050202020403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540752D1-C2C8-4EC9-B572-BE6D944B3108}" type="slidenum">
              <a:rPr lang="en-US" altLang="en-US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95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7AE78-081B-48E6-A2BA-C95E8451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62">
                <a:latin typeface="Calibri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44B05-DBAF-413D-B5E7-1F6FDBD0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62"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F5C7A-91A6-4B46-8EF4-50639705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62">
                <a:latin typeface="Calibri" panose="020F050202020403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00B1B1E-0A5D-497D-9106-DBC4A1E623CC}" type="slidenum">
              <a:rPr lang="en-US" altLang="en-US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3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32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51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1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4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1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4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4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4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9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29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99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295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8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1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4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46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1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xmlns="" id="{C34AC8D4-0DC5-4C56-97A6-7CB3254E2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36" r="-257"/>
          <a:stretch/>
        </p:blipFill>
        <p:spPr bwMode="auto">
          <a:xfrm>
            <a:off x="3447" y="6172200"/>
            <a:ext cx="916744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99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</p:sldLayoutIdLst>
  <p:hf hdr="0" ftr="0" dt="0"/>
  <p:txStyles>
    <p:titleStyle>
      <a:lvl1pPr algn="ctr" defTabSz="422041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22041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85817" indent="-263776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55103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77145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99186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endParaRPr lang="en-US" sz="1800" dirty="0">
              <a:solidFill>
                <a:schemeClr val="bg1"/>
              </a:solidFill>
              <a:latin typeface="Gill Sans" pitchFamily="-8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endParaRPr lang="en-US" sz="1400" dirty="0">
              <a:solidFill>
                <a:schemeClr val="bg1"/>
              </a:solidFill>
              <a:latin typeface="Gill Sans Light" pitchFamily="-8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 descr="DWS Slide Cover pic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7963" y="2166966"/>
            <a:ext cx="5591518" cy="127552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Briefing the Department of Water and Sanitation’s Mpumalanga Provincial Implementation Plan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17964" y="3842138"/>
            <a:ext cx="5591517" cy="1422494"/>
          </a:xfrm>
          <a:prstGeom prst="rect">
            <a:avLst/>
          </a:prstGeom>
        </p:spPr>
        <p:txBody>
          <a:bodyPr/>
          <a:lstStyle>
            <a:lvl1pPr algn="l" defTabSz="422041" rtl="0" eaLnBrk="0" fontAlgn="base" hangingPunct="0">
              <a:spcBef>
                <a:spcPct val="0"/>
              </a:spcBef>
              <a:spcAft>
                <a:spcPct val="0"/>
              </a:spcAft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  <a:lvl2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22041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by:  </a:t>
            </a:r>
          </a:p>
          <a:p>
            <a:pPr eaLnBrk="1" hangingPunct="1">
              <a:defRPr/>
            </a:pPr>
            <a:endParaRPr lang="en-US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Mr. T Balzer</a:t>
            </a:r>
          </a:p>
          <a:p>
            <a:pPr eaLnBrk="1" hangingPunct="1">
              <a:defRPr/>
            </a:pPr>
            <a:endParaRPr lang="en-US" sz="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Acting Director-General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17965" y="5518677"/>
            <a:ext cx="5714346" cy="565105"/>
          </a:xfrm>
          <a:prstGeom prst="rect">
            <a:avLst/>
          </a:prstGeom>
        </p:spPr>
        <p:txBody>
          <a:bodyPr/>
          <a:lstStyle>
            <a:lvl1pPr algn="l" defTabSz="422041" rtl="0" eaLnBrk="0" fontAlgn="base" hangingPunct="0">
              <a:spcBef>
                <a:spcPct val="0"/>
              </a:spcBef>
              <a:spcAft>
                <a:spcPct val="0"/>
              </a:spcAft>
              <a:defRPr lang="en-US" sz="2400" kern="12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ea typeface="ＭＳ Ｐゴシック" charset="0"/>
                <a:cs typeface="Gill Snas" charset="0"/>
              </a:defRPr>
            </a:lvl1pPr>
            <a:lvl2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22041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09 October  2020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2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j-lt"/>
              </a:rPr>
              <a:t>INTERVENTIONS FOR MPUMALANGA PROVINCE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ZA" sz="2400" dirty="0">
                <a:latin typeface="+mn-lt"/>
              </a:rPr>
              <a:t>Water Conservation and Demand Management (WC/WDM)</a:t>
            </a:r>
          </a:p>
          <a:p>
            <a:pPr marL="342900" indent="-342900"/>
            <a:r>
              <a:rPr lang="en-ZA" sz="2400" dirty="0">
                <a:latin typeface="+mn-lt"/>
              </a:rPr>
              <a:t>Removal of Invasive Alien Plants (IAPs)</a:t>
            </a:r>
          </a:p>
          <a:p>
            <a:pPr marL="342900" indent="-342900"/>
            <a:r>
              <a:rPr lang="en-ZA" sz="2400" dirty="0">
                <a:latin typeface="+mn-lt"/>
              </a:rPr>
              <a:t>Reallocation of water </a:t>
            </a:r>
            <a:r>
              <a:rPr lang="en-ZA" sz="2400" dirty="0" smtClean="0">
                <a:latin typeface="+mn-lt"/>
              </a:rPr>
              <a:t>across and within water use sectors</a:t>
            </a:r>
            <a:endParaRPr lang="en-ZA" sz="2400" dirty="0">
              <a:latin typeface="+mn-lt"/>
            </a:endParaRPr>
          </a:p>
          <a:p>
            <a:pPr marL="342900" indent="-342900"/>
            <a:r>
              <a:rPr lang="en-ZA" sz="2400" dirty="0" smtClean="0">
                <a:latin typeface="+mn-lt"/>
              </a:rPr>
              <a:t>Optimise system operations</a:t>
            </a:r>
          </a:p>
          <a:p>
            <a:pPr marL="342900" indent="-342900"/>
            <a:r>
              <a:rPr lang="en-ZA" sz="2400" b="1" dirty="0" smtClean="0">
                <a:latin typeface="+mn-lt"/>
              </a:rPr>
              <a:t>Inter-catchment transfers</a:t>
            </a:r>
            <a:endParaRPr lang="en-ZA" sz="2400" b="1" dirty="0">
              <a:latin typeface="+mn-lt"/>
            </a:endParaRPr>
          </a:p>
          <a:p>
            <a:pPr marL="342900" indent="-342900"/>
            <a:r>
              <a:rPr lang="en-ZA" sz="2400" dirty="0">
                <a:latin typeface="+mn-lt"/>
              </a:rPr>
              <a:t>Groundwater development</a:t>
            </a:r>
          </a:p>
          <a:p>
            <a:pPr marL="342900" indent="-342900"/>
            <a:r>
              <a:rPr lang="en-ZA" sz="2400" b="1" dirty="0" smtClean="0">
                <a:latin typeface="+mn-lt"/>
              </a:rPr>
              <a:t>Development of Water Resource Infrastructure</a:t>
            </a:r>
          </a:p>
          <a:p>
            <a:pPr marL="712787" lvl="1" indent="-342900"/>
            <a:r>
              <a:rPr lang="en-ZA" sz="2000" dirty="0" smtClean="0">
                <a:latin typeface="+mn-lt"/>
              </a:rPr>
              <a:t>Surface developments</a:t>
            </a:r>
          </a:p>
          <a:p>
            <a:pPr marL="712787" lvl="1" indent="-342900"/>
            <a:r>
              <a:rPr lang="en-ZA" sz="2000" dirty="0" smtClean="0">
                <a:latin typeface="+mn-lt"/>
              </a:rPr>
              <a:t>Groundwater options</a:t>
            </a:r>
          </a:p>
          <a:p>
            <a:pPr marL="712787" lvl="1" indent="-342900"/>
            <a:r>
              <a:rPr lang="en-ZA" sz="2000" dirty="0" smtClean="0">
                <a:latin typeface="+mn-lt"/>
              </a:rPr>
              <a:t>Other options (e.g. Reuse of Effluent)</a:t>
            </a:r>
          </a:p>
          <a:p>
            <a:pPr marL="712787" lvl="1" indent="-342900"/>
            <a:endParaRPr lang="en-ZA" sz="20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724275" y="6351588"/>
            <a:ext cx="2133600" cy="365125"/>
          </a:xfrm>
          <a:prstGeom prst="rect">
            <a:avLst/>
          </a:prstGeom>
        </p:spPr>
        <p:txBody>
          <a:bodyPr/>
          <a:lstStyle/>
          <a:p>
            <a:fld id="{8C326DD5-902F-4BA4-BDFE-957ACFD8A179}" type="slidenum">
              <a:rPr lang="en-US" altLang="en-US" smtClean="0"/>
              <a:pPr/>
              <a:t>10</a:t>
            </a:fld>
            <a:endParaRPr lang="en-US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87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FCB0FA-A8DC-42E5-91AF-9D2E3E03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"/>
          <a:stretch/>
        </p:blipFill>
        <p:spPr>
          <a:xfrm>
            <a:off x="1309035" y="1597795"/>
            <a:ext cx="6552817" cy="43430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LOCATIONS OF POTENTIAL DAMS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86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20BFDE-48FC-4C2A-B5BE-BD77C5D1D496}"/>
              </a:ext>
            </a:extLst>
          </p:cNvPr>
          <p:cNvSpPr/>
          <p:nvPr/>
        </p:nvSpPr>
        <p:spPr>
          <a:xfrm>
            <a:off x="1522577" y="135800"/>
            <a:ext cx="7485655" cy="117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Interventions: </a:t>
            </a:r>
            <a:r>
              <a:rPr lang="en-US" sz="2000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Schemes (Dams)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Reference Values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a 45 year period from completion of construction)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Crocodile River Catchment</a:t>
            </a:r>
            <a:endParaRPr lang="en-ZA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56E98B-A510-42C3-9A9D-A90FF3459B09}"/>
              </a:ext>
            </a:extLst>
          </p:cNvPr>
          <p:cNvSpPr/>
          <p:nvPr/>
        </p:nvSpPr>
        <p:spPr>
          <a:xfrm>
            <a:off x="1418883" y="5119846"/>
            <a:ext cx="7730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View Dam URV’S significantly lower than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Boschejskop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of Mountain View Dam (78.1 million m³/a) is more than double that of the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Boschejskop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(32.1 million m³/a).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URV’s do not include energy (pumping) costs.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BD15DF-DD06-4F70-B1DA-C413CE3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9" y="1396257"/>
            <a:ext cx="81134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/>
          <a:lstStyle/>
          <a:p>
            <a:r>
              <a:rPr lang="en-ZA" altLang="en-US" sz="4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Water Services Provincial Perspective </a:t>
            </a:r>
            <a:endParaRPr lang="en-Z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2E5CAC15-73E7-44D1-AA7D-4E113A7BC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2594186"/>
              </p:ext>
            </p:extLst>
          </p:nvPr>
        </p:nvGraphicFramePr>
        <p:xfrm>
          <a:off x="313898" y="1459291"/>
          <a:ext cx="5886894" cy="4075917"/>
        </p:xfrm>
        <a:graphic>
          <a:graphicData uri="http://schemas.openxmlformats.org/drawingml/2006/table">
            <a:tbl>
              <a:tblPr firstRow="1" firstCol="1" bandRow="1"/>
              <a:tblGrid>
                <a:gridCol w="1155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62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62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23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Name of Municipality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number of HH 2016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with Access to water 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with Access to water as a %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below basic level of service / backlogs 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below basic level of service / backlogs as %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EHLANZENI DISTRICT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483 903</a:t>
                      </a:r>
                      <a:endParaRPr lang="en-ZA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409 112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84.5%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74 791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15.5%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NKANGALA DISTRICT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421 143</a:t>
                      </a:r>
                      <a:endParaRPr lang="en-ZA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390 292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92.7%</a:t>
                      </a:r>
                      <a:endParaRPr lang="en-ZA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30 851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7.3%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GERT SIBANDE DISTRICT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333 815</a:t>
                      </a:r>
                      <a:endParaRPr lang="en-ZA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305 282</a:t>
                      </a:r>
                      <a:endParaRPr lang="en-ZA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91.5%</a:t>
                      </a:r>
                      <a:endParaRPr lang="en-ZA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28 533</a:t>
                      </a:r>
                      <a:endParaRPr lang="en-ZA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8.5%</a:t>
                      </a:r>
                      <a:endParaRPr lang="en-ZA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Grand Total PROVINCIAL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1 238 861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1 104 686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89.2%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134 175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10.8%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1" marR="3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xmlns="" id="{A44880BE-7131-4D2E-BE1A-1138121A9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6748592"/>
              </p:ext>
            </p:extLst>
          </p:nvPr>
        </p:nvGraphicFramePr>
        <p:xfrm>
          <a:off x="6200794" y="1412776"/>
          <a:ext cx="2656607" cy="4176464"/>
        </p:xfrm>
        <a:graphic>
          <a:graphicData uri="http://schemas.openxmlformats.org/presentationml/2006/ole">
            <p:oleObj spid="_x0000_s1084" r:id="rId3" imgW="2975106" imgH="463336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108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 dirty="0">
                <a:ea typeface="ＭＳ Ｐゴシック" panose="020B0600070205080204" pitchFamily="34" charset="-128"/>
              </a:rPr>
              <a:t>Sanitation Provincial Perspective</a:t>
            </a:r>
            <a:endParaRPr lang="en-Z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F822270B-B6C7-4CFF-A89B-33B023CF1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9632197"/>
              </p:ext>
            </p:extLst>
          </p:nvPr>
        </p:nvGraphicFramePr>
        <p:xfrm>
          <a:off x="177423" y="1291882"/>
          <a:ext cx="6717897" cy="3856434"/>
        </p:xfrm>
        <a:graphic>
          <a:graphicData uri="http://schemas.openxmlformats.org/drawingml/2006/table">
            <a:tbl>
              <a:tblPr firstRow="1" firstCol="1" bandRow="1"/>
              <a:tblGrid>
                <a:gridCol w="1087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9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8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8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62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62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90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Name of Municipality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number of HH 2016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SANITATION</a:t>
                      </a:r>
                      <a:endParaRPr lang="en-ZA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746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with Access to Flush/Chemical toilets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with Access to sanitation as a 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with Access to VIP toilets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with Access to VIP as 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below basic level of service / backlogs 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Households below basic level of service / backlogs as 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EHLANZENI DISTRICT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483 903</a:t>
                      </a:r>
                      <a:endParaRPr lang="en-ZA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139 885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28.9%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321 834</a:t>
                      </a:r>
                      <a:endParaRPr lang="en-ZA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66.5%</a:t>
                      </a:r>
                      <a:endParaRPr lang="en-ZA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22 184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NKANGALA DISTRICT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421 143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233 899</a:t>
                      </a:r>
                      <a:endParaRPr lang="en-ZA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55.5%</a:t>
                      </a:r>
                      <a:endParaRPr lang="en-ZA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180 173</a:t>
                      </a:r>
                      <a:endParaRPr lang="en-ZA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42.8%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7 071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GERT SIBANDE DISTRICT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333 815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268 491</a:t>
                      </a:r>
                      <a:endParaRPr lang="en-ZA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76.2%</a:t>
                      </a:r>
                      <a:endParaRPr lang="en-ZA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57 859</a:t>
                      </a:r>
                      <a:endParaRPr lang="en-ZA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17.3%</a:t>
                      </a:r>
                      <a:endParaRPr lang="en-ZA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10 253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3.1%</a:t>
                      </a:r>
                      <a:endParaRPr lang="en-ZA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Grand Total PROVINCIAL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1 238 861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642 275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51.8%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559 866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45.2%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39 508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3.0%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555" marR="3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xmlns="" id="{18B0FC68-9973-4B9D-85C1-1C5824CF0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5163586"/>
              </p:ext>
            </p:extLst>
          </p:nvPr>
        </p:nvGraphicFramePr>
        <p:xfrm>
          <a:off x="6895321" y="1260705"/>
          <a:ext cx="2129011" cy="3918788"/>
        </p:xfrm>
        <a:graphic>
          <a:graphicData uri="http://schemas.openxmlformats.org/presentationml/2006/ole">
            <p:oleObj spid="_x0000_s2108" r:id="rId3" imgW="2944623" imgH="488331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480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70"/>
            <a:ext cx="8229600" cy="1143000"/>
          </a:xfrm>
        </p:spPr>
        <p:txBody>
          <a:bodyPr/>
          <a:lstStyle/>
          <a:p>
            <a:r>
              <a:rPr lang="en-ZA" altLang="en-US" sz="4000" dirty="0">
                <a:ea typeface="ＭＳ Ｐゴシック" panose="020B0600070205080204" pitchFamily="34" charset="-128"/>
              </a:rPr>
              <a:t>Household Water Services Indicators Per Municipality </a:t>
            </a:r>
            <a:endParaRPr lang="en-Z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7746601"/>
              </p:ext>
            </p:extLst>
          </p:nvPr>
        </p:nvGraphicFramePr>
        <p:xfrm>
          <a:off x="232012" y="1310173"/>
          <a:ext cx="8761862" cy="4745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6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2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3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621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Province/District/Local Municipality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source of water for drinking 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Sanitation Facility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Piped Water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Sources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Flush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Chemical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 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1 090 892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147 969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607 082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593606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38 174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Gert Sibande DM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305 282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28 533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234 267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90 787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8 760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Albert Luthuli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43 656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9 824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12 559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39 120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46 846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4 243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38 895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10 899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Mkhondo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38 789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6 805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21 312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22 318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 Ka Seme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20 334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15 102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6 485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34 987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32 318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Dipaleseng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13 479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10 996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Govan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Mbeki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107 191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103 086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5 082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Nkangala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379 870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41 274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233 783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180 173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7 187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 Khanye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21 093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3 177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20 897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Emalahleni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136 628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13 792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108 868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39 366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Tshwete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82 631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4 082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14 671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Emakhazeni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12 947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12 060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 Hani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77 972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4 768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9 329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71 294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JS Moroka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48 599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13 769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11 629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49 970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Ehlanzeni DM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405 740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78 162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139 031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322 645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22 226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 Chweu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32 940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4 082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26 690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Mbombela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140 782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58 923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115 792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7 079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Umjindi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21 141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15 236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7 284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Nkomazi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88 675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15 290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13 068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84 436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6 461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122 202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25 114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105 126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8" marR="7218" marT="7218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660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62"/>
            <a:ext cx="8229600" cy="1143000"/>
          </a:xfrm>
        </p:spPr>
        <p:txBody>
          <a:bodyPr/>
          <a:lstStyle/>
          <a:p>
            <a:r>
              <a:rPr lang="en-ZA" dirty="0" smtClean="0"/>
              <a:t>Status: wastewater and water treatment works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altLang="en-US" sz="2200" dirty="0">
                <a:ea typeface="ＭＳ Ｐゴシック" panose="020B0600070205080204" pitchFamily="34" charset="-128"/>
              </a:rPr>
              <a:t>Mpumalanga Province consists of seventy seven (77) Municipal owned Wastewater Treatment Works (</a:t>
            </a:r>
            <a:r>
              <a:rPr lang="en-GB" altLang="en-US" sz="2200" dirty="0" err="1">
                <a:ea typeface="ＭＳ Ｐゴシック" panose="020B0600070205080204" pitchFamily="34" charset="-128"/>
              </a:rPr>
              <a:t>WWTWs</a:t>
            </a:r>
            <a:r>
              <a:rPr lang="en-GB" altLang="en-US" sz="2200" dirty="0">
                <a:ea typeface="ＭＳ Ｐゴシック" panose="020B0600070205080204" pitchFamily="34" charset="-128"/>
              </a:rPr>
              <a:t>) within their jurisdiction respectively. </a:t>
            </a:r>
            <a:endParaRPr lang="en-GB" altLang="en-US" sz="2200" dirty="0" smtClean="0">
              <a:ea typeface="ＭＳ Ｐゴシック" panose="020B0600070205080204" pitchFamily="34" charset="-128"/>
            </a:endParaRPr>
          </a:p>
          <a:p>
            <a:pPr algn="just"/>
            <a:endParaRPr lang="en-GB" altLang="en-US" sz="700" dirty="0">
              <a:ea typeface="ＭＳ Ｐゴシック" panose="020B0600070205080204" pitchFamily="34" charset="-128"/>
            </a:endParaRPr>
          </a:p>
          <a:p>
            <a:pPr algn="just"/>
            <a:r>
              <a:rPr lang="en-ZA" altLang="en-US" sz="2200" dirty="0">
                <a:ea typeface="ＭＳ Ｐゴシック" panose="020B0600070205080204" pitchFamily="34" charset="-128"/>
              </a:rPr>
              <a:t>The Province is further serviced by fourteen (14) Wastewater Treatment Works owned by the Department of Public Works. </a:t>
            </a:r>
            <a:endParaRPr lang="en-ZA" altLang="en-US" sz="2200" dirty="0" smtClean="0">
              <a:ea typeface="ＭＳ Ｐゴシック" panose="020B0600070205080204" pitchFamily="34" charset="-128"/>
            </a:endParaRPr>
          </a:p>
          <a:p>
            <a:pPr algn="just"/>
            <a:endParaRPr lang="en-ZA" altLang="en-US" sz="700" dirty="0">
              <a:ea typeface="ＭＳ Ｐゴシック" panose="020B0600070205080204" pitchFamily="34" charset="-128"/>
            </a:endParaRPr>
          </a:p>
          <a:p>
            <a:pPr algn="just"/>
            <a:r>
              <a:rPr lang="en-GB" altLang="en-US" sz="2200" dirty="0">
                <a:ea typeface="ＭＳ Ｐゴシック" panose="020B0600070205080204" pitchFamily="34" charset="-128"/>
              </a:rPr>
              <a:t>They are ninety one (91) Municipal owned Water Treatment Works monitored by DWS</a:t>
            </a:r>
            <a:r>
              <a:rPr lang="en-GB" altLang="en-US" sz="2200" dirty="0" smtClean="0">
                <a:ea typeface="ＭＳ Ｐゴシック" panose="020B0600070205080204" pitchFamily="34" charset="-128"/>
              </a:rPr>
              <a:t>.</a:t>
            </a:r>
          </a:p>
          <a:p>
            <a:pPr algn="just"/>
            <a:endParaRPr lang="en-GB" altLang="en-US" sz="700" dirty="0">
              <a:ea typeface="ＭＳ Ｐゴシック" panose="020B0600070205080204" pitchFamily="34" charset="-128"/>
            </a:endParaRPr>
          </a:p>
          <a:p>
            <a:pPr algn="just"/>
            <a:r>
              <a:rPr lang="en-ZA" altLang="en-US" sz="2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Department conducts inspections on quarterly basis at Wastewater and Water Treatment Works (</a:t>
            </a:r>
            <a:r>
              <a:rPr lang="en-ZA" altLang="en-US" sz="22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WWTWs</a:t>
            </a:r>
            <a:r>
              <a:rPr lang="en-ZA" altLang="en-US" sz="2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) to ascertain compliance with the provision of  the </a:t>
            </a:r>
            <a:r>
              <a:rPr lang="en-ZA" altLang="en-US" sz="2200" dirty="0">
                <a:ea typeface="ＭＳ Ｐゴシック" panose="020B0600070205080204" pitchFamily="34" charset="-128"/>
              </a:rPr>
              <a:t>National Water Act, Act 36 of 1998; Water Services Act, Act 108 of </a:t>
            </a:r>
            <a:r>
              <a:rPr lang="en-ZA" altLang="en-US" sz="2200" dirty="0" smtClean="0">
                <a:ea typeface="ＭＳ Ｐゴシック" panose="020B0600070205080204" pitchFamily="34" charset="-128"/>
              </a:rPr>
              <a:t>1997. </a:t>
            </a: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858"/>
            <a:ext cx="8229600" cy="1143000"/>
          </a:xfrm>
        </p:spPr>
        <p:txBody>
          <a:bodyPr/>
          <a:lstStyle/>
          <a:p>
            <a:r>
              <a:rPr lang="en-ZA" sz="4000" dirty="0" smtClean="0"/>
              <a:t>Municipal wastewater treatment works</a:t>
            </a:r>
            <a:endParaRPr lang="en-ZA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2277604"/>
              </p:ext>
            </p:extLst>
          </p:nvPr>
        </p:nvGraphicFramePr>
        <p:xfrm>
          <a:off x="375311" y="1354536"/>
          <a:ext cx="8400197" cy="466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3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858"/>
            <a:ext cx="8229600" cy="1143000"/>
          </a:xfrm>
        </p:spPr>
        <p:txBody>
          <a:bodyPr/>
          <a:lstStyle/>
          <a:p>
            <a:r>
              <a:rPr lang="en-ZA" sz="4000" dirty="0" smtClean="0"/>
              <a:t>Non-compliant wastewater treatment works</a:t>
            </a:r>
            <a:endParaRPr lang="en-ZA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9276357"/>
              </p:ext>
            </p:extLst>
          </p:nvPr>
        </p:nvGraphicFramePr>
        <p:xfrm>
          <a:off x="457200" y="1354536"/>
          <a:ext cx="8229600" cy="466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65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266"/>
            <a:ext cx="8229600" cy="1143000"/>
          </a:xfrm>
        </p:spPr>
        <p:txBody>
          <a:bodyPr/>
          <a:lstStyle/>
          <a:p>
            <a:r>
              <a:rPr lang="en-ZA" sz="3600" dirty="0" smtClean="0"/>
              <a:t>Common reasons for non-complaint </a:t>
            </a:r>
            <a:r>
              <a:rPr lang="en-ZA" sz="3600" dirty="0" err="1" smtClean="0"/>
              <a:t>WWTWs</a:t>
            </a:r>
            <a:r>
              <a:rPr lang="en-ZA" sz="3600" dirty="0" smtClean="0"/>
              <a:t> in municipalities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0078"/>
            <a:ext cx="4038600" cy="4664118"/>
          </a:xfrm>
        </p:spPr>
        <p:txBody>
          <a:bodyPr/>
          <a:lstStyle/>
          <a:p>
            <a:pPr lvl="0"/>
            <a:r>
              <a:rPr lang="en-US" sz="2000" dirty="0"/>
              <a:t>The </a:t>
            </a:r>
            <a:r>
              <a:rPr lang="en-US" sz="2000" dirty="0" err="1"/>
              <a:t>WWTWs</a:t>
            </a:r>
            <a:r>
              <a:rPr lang="en-US" sz="2000" dirty="0"/>
              <a:t> is being upgraded</a:t>
            </a:r>
          </a:p>
          <a:p>
            <a:pPr lvl="0"/>
            <a:r>
              <a:rPr lang="en-US" sz="2000" dirty="0"/>
              <a:t>Raw sewage is discharged into the river without being treated . Is being upgraded – </a:t>
            </a:r>
            <a:r>
              <a:rPr lang="en-US" sz="2000" dirty="0" err="1"/>
              <a:t>RBIG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The </a:t>
            </a:r>
            <a:r>
              <a:rPr lang="en-US" sz="2000" dirty="0" err="1"/>
              <a:t>WWTWs</a:t>
            </a:r>
            <a:r>
              <a:rPr lang="en-US" sz="2000" dirty="0"/>
              <a:t> is not operational</a:t>
            </a:r>
          </a:p>
          <a:p>
            <a:pPr lvl="0"/>
            <a:r>
              <a:rPr lang="en-US" sz="2000" dirty="0"/>
              <a:t>Raw sewage is overflowing into the environment</a:t>
            </a:r>
          </a:p>
          <a:p>
            <a:pPr lvl="0"/>
            <a:r>
              <a:rPr lang="en-US" sz="2000" dirty="0"/>
              <a:t>The Activated Sludge is not operating effectively</a:t>
            </a:r>
          </a:p>
          <a:p>
            <a:pPr lvl="0"/>
            <a:r>
              <a:rPr lang="en-US" sz="2000" dirty="0"/>
              <a:t>Return Activated Sludge pumps are not </a:t>
            </a:r>
            <a:r>
              <a:rPr lang="en-US" sz="2000" dirty="0" smtClean="0"/>
              <a:t>operational</a:t>
            </a:r>
          </a:p>
          <a:p>
            <a:r>
              <a:rPr lang="en-US" sz="2000" dirty="0"/>
              <a:t>Sludge drying beds are not maintained </a:t>
            </a:r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50078"/>
            <a:ext cx="4038600" cy="4664118"/>
          </a:xfrm>
        </p:spPr>
        <p:txBody>
          <a:bodyPr/>
          <a:lstStyle/>
          <a:p>
            <a:pPr lvl="0"/>
            <a:r>
              <a:rPr lang="en-US" sz="2000" dirty="0" smtClean="0"/>
              <a:t>The </a:t>
            </a:r>
            <a:r>
              <a:rPr lang="en-US" sz="2000" dirty="0"/>
              <a:t>pump stations and manholes are overflowing into the water resource</a:t>
            </a:r>
          </a:p>
          <a:p>
            <a:pPr lvl="0"/>
            <a:r>
              <a:rPr lang="en-US" sz="2000" dirty="0"/>
              <a:t>Effluent discharged into the water resource does not meet the general standards limit</a:t>
            </a:r>
          </a:p>
          <a:p>
            <a:pPr lvl="0"/>
            <a:r>
              <a:rPr lang="en-US" sz="2000" dirty="0"/>
              <a:t>Maintenance of the treatment process unit is not prioritized </a:t>
            </a:r>
          </a:p>
          <a:p>
            <a:pPr lvl="0"/>
            <a:r>
              <a:rPr lang="en-US" sz="2000" dirty="0"/>
              <a:t>Overflow of pump stations</a:t>
            </a:r>
          </a:p>
          <a:p>
            <a:pPr lvl="0"/>
            <a:r>
              <a:rPr lang="en-US" sz="2000" dirty="0"/>
              <a:t>Septic tankers dispose raw sewage into the emergency ponds</a:t>
            </a:r>
          </a:p>
          <a:p>
            <a:pPr lvl="0"/>
            <a:r>
              <a:rPr lang="en-US" sz="2000" dirty="0"/>
              <a:t>The manholes are overflowing into the water resource</a:t>
            </a:r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3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5" y="168754"/>
            <a:ext cx="8579223" cy="613988"/>
          </a:xfrm>
          <a:noFill/>
        </p:spPr>
        <p:txBody>
          <a:bodyPr/>
          <a:lstStyle/>
          <a:p>
            <a:r>
              <a:rPr lang="en-ZA" sz="3200" b="1" dirty="0" smtClean="0"/>
              <a:t>Contents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380888"/>
            <a:ext cx="8579223" cy="3614193"/>
          </a:xfrm>
        </p:spPr>
        <p:txBody>
          <a:bodyPr/>
          <a:lstStyle/>
          <a:p>
            <a:r>
              <a:rPr lang="en-ZA" sz="1800" dirty="0" smtClean="0"/>
              <a:t>Purpose………...…………………..…………………...…………………...….……..3</a:t>
            </a:r>
          </a:p>
          <a:p>
            <a:endParaRPr lang="en-ZA" sz="700" dirty="0"/>
          </a:p>
          <a:p>
            <a:r>
              <a:rPr lang="en-ZA" sz="1800" dirty="0" smtClean="0"/>
              <a:t>Mpumalanga Situational analysis…..……………………………………………4-19</a:t>
            </a:r>
            <a:endParaRPr lang="en-ZA" sz="1800" dirty="0"/>
          </a:p>
          <a:p>
            <a:endParaRPr lang="en-ZA" sz="700" dirty="0" smtClean="0"/>
          </a:p>
          <a:p>
            <a:pPr algn="just"/>
            <a:r>
              <a:rPr lang="en-ZA" sz="1800" dirty="0"/>
              <a:t>Water Service Development Plan </a:t>
            </a:r>
            <a:r>
              <a:rPr lang="en-ZA" sz="1800" dirty="0" smtClean="0"/>
              <a:t>..……………………………………………20-28</a:t>
            </a:r>
            <a:endParaRPr lang="en-ZA" sz="1800" dirty="0"/>
          </a:p>
          <a:p>
            <a:pPr algn="just"/>
            <a:endParaRPr lang="en-ZA" sz="700" dirty="0" smtClean="0"/>
          </a:p>
          <a:p>
            <a:pPr algn="just"/>
            <a:r>
              <a:rPr lang="en-ZA" sz="1800" dirty="0" smtClean="0"/>
              <a:t>Drought status in the province………………………………………………….29-35</a:t>
            </a:r>
          </a:p>
          <a:p>
            <a:pPr algn="just"/>
            <a:endParaRPr lang="en-ZA" sz="700" dirty="0" smtClean="0"/>
          </a:p>
          <a:p>
            <a:pPr algn="just"/>
            <a:r>
              <a:rPr lang="en-ZA" sz="1800" dirty="0" smtClean="0"/>
              <a:t>COVID-19 interventions…………………………………………………………36-40</a:t>
            </a:r>
          </a:p>
          <a:p>
            <a:pPr algn="just"/>
            <a:endParaRPr lang="en-ZA" sz="700" dirty="0" smtClean="0"/>
          </a:p>
          <a:p>
            <a:pPr algn="just"/>
            <a:r>
              <a:rPr lang="en-ZA" sz="1800" dirty="0" smtClean="0"/>
              <a:t>District Development Model ..…………………………..………………………41-44</a:t>
            </a:r>
          </a:p>
          <a:p>
            <a:pPr algn="just"/>
            <a:endParaRPr lang="en-ZA" sz="700" dirty="0" smtClean="0"/>
          </a:p>
          <a:p>
            <a:pPr algn="just"/>
            <a:r>
              <a:rPr lang="en-ZA" sz="1800" dirty="0" smtClean="0"/>
              <a:t>Water </a:t>
            </a:r>
            <a:r>
              <a:rPr lang="en-ZA" sz="1800" dirty="0"/>
              <a:t>and sanitation projects at planning </a:t>
            </a:r>
            <a:r>
              <a:rPr lang="en-ZA" sz="1800" dirty="0" smtClean="0"/>
              <a:t>stage……………………….……..45-50</a:t>
            </a:r>
          </a:p>
          <a:p>
            <a:pPr algn="just"/>
            <a:endParaRPr lang="en-ZA" sz="700" dirty="0" smtClean="0"/>
          </a:p>
          <a:p>
            <a:pPr algn="just"/>
            <a:r>
              <a:rPr lang="en-ZA" sz="1800" dirty="0"/>
              <a:t>Allocations for </a:t>
            </a:r>
            <a:r>
              <a:rPr lang="en-ZA" sz="1800" dirty="0" smtClean="0"/>
              <a:t>regional </a:t>
            </a:r>
            <a:r>
              <a:rPr lang="en-ZA" sz="1800" dirty="0"/>
              <a:t>bulk and water services infrastructure </a:t>
            </a:r>
            <a:r>
              <a:rPr lang="en-ZA" sz="1800" dirty="0" smtClean="0"/>
              <a:t>grants</a:t>
            </a:r>
            <a:r>
              <a:rPr lang="en-ZA" sz="1800" smtClean="0"/>
              <a:t>…..…51-60</a:t>
            </a:r>
            <a:endParaRPr lang="en-Z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7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670061"/>
          </a:xfrm>
        </p:spPr>
        <p:txBody>
          <a:bodyPr/>
          <a:lstStyle/>
          <a:p>
            <a:r>
              <a:rPr lang="en-ZA" sz="2000" dirty="0" smtClean="0"/>
              <a:t>Water services development  plan</a:t>
            </a:r>
            <a:endParaRPr lang="en-Z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82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r>
              <a:rPr lang="en-ZA" sz="3600" dirty="0" smtClean="0"/>
              <a:t>Water and sanitation planning framework 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61" t="17497" r="1848"/>
          <a:stretch/>
        </p:blipFill>
        <p:spPr>
          <a:xfrm>
            <a:off x="136474" y="1126533"/>
            <a:ext cx="8898344" cy="49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26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en-ZA" sz="3600" dirty="0" smtClean="0"/>
              <a:t>Water services development planning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694"/>
            <a:ext cx="8229600" cy="5141799"/>
          </a:xfrm>
        </p:spPr>
        <p:txBody>
          <a:bodyPr/>
          <a:lstStyle/>
          <a:p>
            <a:pPr algn="just"/>
            <a:r>
              <a:rPr lang="en-US" sz="1900" dirty="0"/>
              <a:t>Water Services Development </a:t>
            </a:r>
            <a:r>
              <a:rPr lang="en-US" sz="1900" dirty="0" smtClean="0"/>
              <a:t>Planning (</a:t>
            </a:r>
            <a:r>
              <a:rPr lang="en-US" sz="1900" dirty="0" err="1" smtClean="0"/>
              <a:t>WSDP</a:t>
            </a:r>
            <a:r>
              <a:rPr lang="en-US" sz="1900" dirty="0" smtClean="0"/>
              <a:t>)  </a:t>
            </a:r>
            <a:r>
              <a:rPr lang="en-US" sz="1900" dirty="0"/>
              <a:t>is a process to enhance the understanding of the Water and Sanitation Business. </a:t>
            </a:r>
          </a:p>
          <a:p>
            <a:pPr algn="just"/>
            <a:r>
              <a:rPr lang="en-US" sz="1900" dirty="0"/>
              <a:t>The </a:t>
            </a:r>
            <a:r>
              <a:rPr lang="en-US" sz="1900" dirty="0" err="1"/>
              <a:t>WSDP</a:t>
            </a:r>
            <a:r>
              <a:rPr lang="en-US" sz="1900" dirty="0"/>
              <a:t> system ensures that planning happens through a structured approach based </a:t>
            </a:r>
            <a:r>
              <a:rPr lang="en-US" sz="1900" dirty="0" smtClean="0"/>
              <a:t>on factual </a:t>
            </a:r>
            <a:r>
              <a:rPr lang="en-US" sz="1900" dirty="0"/>
              <a:t>information and knowledge system that integrates all </a:t>
            </a:r>
            <a:r>
              <a:rPr lang="en-US" sz="1900" dirty="0" smtClean="0"/>
              <a:t>aspects </a:t>
            </a:r>
            <a:r>
              <a:rPr lang="en-US" sz="1900" dirty="0"/>
              <a:t>related to Water and Sanitation Services provision</a:t>
            </a:r>
          </a:p>
          <a:p>
            <a:pPr algn="just"/>
            <a:r>
              <a:rPr lang="en-US" sz="1900" dirty="0"/>
              <a:t>DWS has developed an online w</a:t>
            </a:r>
            <a:r>
              <a:rPr lang="en-US" sz="1900" dirty="0" smtClean="0"/>
              <a:t>eb-enabled </a:t>
            </a:r>
            <a:r>
              <a:rPr lang="en-US" sz="1900" dirty="0"/>
              <a:t>system that allows for easy access, map and data viewing of </a:t>
            </a:r>
            <a:r>
              <a:rPr lang="en-US" sz="1900" dirty="0" smtClean="0"/>
              <a:t>demographic</a:t>
            </a:r>
            <a:r>
              <a:rPr lang="en-US" sz="1900" dirty="0"/>
              <a:t>, </a:t>
            </a:r>
            <a:r>
              <a:rPr lang="en-US" sz="1900" dirty="0" smtClean="0"/>
              <a:t>service </a:t>
            </a:r>
            <a:r>
              <a:rPr lang="en-US" sz="1900" dirty="0"/>
              <a:t>level conditions and all other infrastructure related knowledge. </a:t>
            </a:r>
          </a:p>
          <a:p>
            <a:pPr algn="just"/>
            <a:r>
              <a:rPr lang="en-US" sz="1900" dirty="0"/>
              <a:t>The </a:t>
            </a:r>
            <a:r>
              <a:rPr lang="en-US" sz="1900" dirty="0" err="1"/>
              <a:t>WSDP</a:t>
            </a:r>
            <a:r>
              <a:rPr lang="en-US" sz="1900" dirty="0"/>
              <a:t> website is </a:t>
            </a:r>
            <a:r>
              <a:rPr lang="en-US" sz="1900" dirty="0" smtClean="0"/>
              <a:t>part </a:t>
            </a:r>
            <a:r>
              <a:rPr lang="en-US" sz="1900" dirty="0"/>
              <a:t>of a national integrated system covering all </a:t>
            </a:r>
            <a:r>
              <a:rPr lang="en-US" sz="1900" dirty="0" err="1"/>
              <a:t>WSA</a:t>
            </a:r>
            <a:r>
              <a:rPr lang="en-US" sz="1900" dirty="0"/>
              <a:t> in South Africa and can be access at all times to ensure on-going knowledge transfer to all levels of society</a:t>
            </a:r>
          </a:p>
          <a:p>
            <a:pPr algn="just"/>
            <a:r>
              <a:rPr lang="en-US" sz="1900" dirty="0"/>
              <a:t>A </a:t>
            </a:r>
            <a:r>
              <a:rPr lang="en-US" sz="1900" dirty="0" err="1"/>
              <a:t>WSDP</a:t>
            </a:r>
            <a:r>
              <a:rPr lang="en-US" sz="1900" dirty="0"/>
              <a:t> document is produced as an outflow result of the interactive planning activities captured in the comprehensive database structure </a:t>
            </a:r>
            <a:r>
              <a:rPr lang="en-US" sz="1900" dirty="0" smtClean="0"/>
              <a:t>embedded </a:t>
            </a:r>
            <a:r>
              <a:rPr lang="en-US" sz="1900" dirty="0"/>
              <a:t>as part of the online system. </a:t>
            </a:r>
          </a:p>
          <a:p>
            <a:pPr algn="just"/>
            <a:r>
              <a:rPr lang="en-US" sz="1900" dirty="0"/>
              <a:t>The </a:t>
            </a:r>
            <a:r>
              <a:rPr lang="en-US" sz="1900" dirty="0" err="1"/>
              <a:t>WSDP</a:t>
            </a:r>
            <a:r>
              <a:rPr lang="en-US" sz="1900" dirty="0"/>
              <a:t> System allows for easy updating by the </a:t>
            </a:r>
            <a:r>
              <a:rPr lang="en-US" sz="1900" dirty="0" err="1"/>
              <a:t>WSA</a:t>
            </a:r>
            <a:r>
              <a:rPr lang="en-US" sz="1900" dirty="0"/>
              <a:t> through access security allocations guided by the log- in registration process.</a:t>
            </a:r>
            <a:endParaRPr lang="en-ZA" sz="1900" dirty="0"/>
          </a:p>
          <a:p>
            <a:endParaRPr lang="en-Z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65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7506"/>
            <a:ext cx="8229600" cy="1143000"/>
          </a:xfrm>
        </p:spPr>
        <p:txBody>
          <a:bodyPr/>
          <a:lstStyle/>
          <a:p>
            <a:r>
              <a:rPr lang="en-ZA" sz="3600" dirty="0" err="1" smtClean="0"/>
              <a:t>WSDP</a:t>
            </a:r>
            <a:r>
              <a:rPr lang="en-ZA" sz="3600" dirty="0" smtClean="0"/>
              <a:t> assessment for 2016-2021 cycle</a:t>
            </a:r>
            <a:endParaRPr lang="en-Z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6109996"/>
              </p:ext>
            </p:extLst>
          </p:nvPr>
        </p:nvGraphicFramePr>
        <p:xfrm>
          <a:off x="591308" y="1030369"/>
          <a:ext cx="8229600" cy="512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0382">
                  <a:extLst>
                    <a:ext uri="{9D8B030D-6E8A-4147-A177-3AD203B41FA5}">
                      <a16:colId xmlns:a16="http://schemas.microsoft.com/office/drawing/2014/main" xmlns="" val="4228345396"/>
                    </a:ext>
                  </a:extLst>
                </a:gridCol>
                <a:gridCol w="2019868">
                  <a:extLst>
                    <a:ext uri="{9D8B030D-6E8A-4147-A177-3AD203B41FA5}">
                      <a16:colId xmlns:a16="http://schemas.microsoft.com/office/drawing/2014/main" xmlns="" val="3281767918"/>
                    </a:ext>
                  </a:extLst>
                </a:gridCol>
                <a:gridCol w="1222597">
                  <a:extLst>
                    <a:ext uri="{9D8B030D-6E8A-4147-A177-3AD203B41FA5}">
                      <a16:colId xmlns:a16="http://schemas.microsoft.com/office/drawing/2014/main" xmlns="" val="2520359836"/>
                    </a:ext>
                  </a:extLst>
                </a:gridCol>
                <a:gridCol w="2466753">
                  <a:extLst>
                    <a:ext uri="{9D8B030D-6E8A-4147-A177-3AD203B41FA5}">
                      <a16:colId xmlns:a16="http://schemas.microsoft.com/office/drawing/2014/main" xmlns="" val="3121444510"/>
                    </a:ext>
                  </a:extLst>
                </a:gridCol>
              </a:tblGrid>
              <a:tr h="304031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Services Authority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WSDP Assessment for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Cycle 2016 – 2021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982201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260713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Nkomazi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7281421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Mbombela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7193473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</a:t>
                      </a: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Chweu</a:t>
                      </a:r>
                      <a:endParaRPr lang="en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9836519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Emakhazeni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954081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</a:t>
                      </a:r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Tshwete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134068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Emalahleni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6824427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Khanye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5471959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Hani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580584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JS </a:t>
                      </a:r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0418053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Dipaleseng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145476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2169263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Govan Mbeki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105108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092277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Alert Luthuli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5800687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</a:t>
                      </a:r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Isaka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260676"/>
                  </a:ext>
                </a:extLst>
              </a:tr>
              <a:tr h="182419">
                <a:tc>
                  <a:txBody>
                    <a:bodyPr/>
                    <a:lstStyle/>
                    <a:p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Mkhondo</a:t>
                      </a: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 to update WSDP in 2020/21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93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321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1143000"/>
          </a:xfrm>
        </p:spPr>
        <p:txBody>
          <a:bodyPr/>
          <a:lstStyle/>
          <a:p>
            <a:r>
              <a:rPr lang="en-ZA" dirty="0" smtClean="0"/>
              <a:t>Municipal priority action plan (</a:t>
            </a:r>
            <a:r>
              <a:rPr lang="en-ZA" dirty="0" err="1" smtClean="0"/>
              <a:t>MPAP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Resolving vulnerabilities to enable meeting of national Medium Term Strategic Framework (MTSF) target of 90% Reliable Water Services is crucial</a:t>
            </a:r>
          </a:p>
          <a:p>
            <a:pPr algn="just"/>
            <a:r>
              <a:rPr lang="en-US" sz="2800" dirty="0"/>
              <a:t>Achieved via a facilitated “priority action planning process” – called a Municipal Priority Action Plan</a:t>
            </a:r>
          </a:p>
          <a:p>
            <a:pPr algn="just"/>
            <a:r>
              <a:rPr lang="en-US" sz="2800" dirty="0"/>
              <a:t>The plan is arrived at via an “</a:t>
            </a:r>
            <a:r>
              <a:rPr lang="en-US" sz="2800" dirty="0" err="1"/>
              <a:t>organisational</a:t>
            </a:r>
            <a:r>
              <a:rPr lang="en-US" sz="2800" dirty="0"/>
              <a:t> consensus” exercise involving all key municipal stakeholders</a:t>
            </a:r>
            <a:endParaRPr lang="en-ZA" sz="2800" dirty="0"/>
          </a:p>
          <a:p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459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974"/>
            <a:ext cx="8229600" cy="776244"/>
          </a:xfrm>
        </p:spPr>
        <p:txBody>
          <a:bodyPr/>
          <a:lstStyle/>
          <a:p>
            <a:r>
              <a:rPr lang="en-ZA" dirty="0" err="1" smtClean="0"/>
              <a:t>MPAP</a:t>
            </a:r>
            <a:r>
              <a:rPr lang="en-ZA" dirty="0" smtClean="0"/>
              <a:t> rollout in MP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1917257"/>
            <a:ext cx="4040188" cy="639762"/>
          </a:xfrm>
        </p:spPr>
        <p:txBody>
          <a:bodyPr/>
          <a:lstStyle/>
          <a:p>
            <a:r>
              <a:rPr lang="en-ZA" dirty="0" smtClean="0"/>
              <a:t>Priority DM </a:t>
            </a:r>
            <a:r>
              <a:rPr lang="en-ZA" dirty="0" err="1" smtClean="0"/>
              <a:t>WSAs</a:t>
            </a:r>
            <a:r>
              <a:rPr lang="en-ZA" dirty="0" smtClean="0"/>
              <a:t> in MP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1" y="2720795"/>
            <a:ext cx="4040188" cy="33115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Ehlanzeni DM</a:t>
            </a:r>
          </a:p>
          <a:p>
            <a:r>
              <a:rPr lang="en-US" sz="1800" dirty="0" err="1" smtClean="0"/>
              <a:t>Thaba</a:t>
            </a:r>
            <a:r>
              <a:rPr lang="en-US" sz="1800" dirty="0" smtClean="0"/>
              <a:t> </a:t>
            </a:r>
            <a:r>
              <a:rPr lang="en-US" sz="1800" dirty="0" err="1" smtClean="0"/>
              <a:t>Chweu</a:t>
            </a:r>
            <a:endParaRPr lang="en-US" sz="1800" dirty="0" smtClean="0"/>
          </a:p>
          <a:p>
            <a:r>
              <a:rPr lang="en-US" sz="1800" dirty="0" smtClean="0"/>
              <a:t>Nkomazi</a:t>
            </a:r>
          </a:p>
          <a:p>
            <a:r>
              <a:rPr lang="en-US" sz="1800" dirty="0" smtClean="0"/>
              <a:t>Bushbuckridge</a:t>
            </a:r>
          </a:p>
          <a:p>
            <a:r>
              <a:rPr lang="en-US" sz="1800" dirty="0" smtClean="0"/>
              <a:t>City of </a:t>
            </a:r>
            <a:r>
              <a:rPr lang="en-US" sz="1800" dirty="0" err="1" smtClean="0"/>
              <a:t>Mbombela</a:t>
            </a:r>
            <a:endParaRPr lang="en-US" sz="1800" dirty="0" smtClean="0"/>
          </a:p>
          <a:p>
            <a:endParaRPr lang="en-ZA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7" y="1917257"/>
            <a:ext cx="4041774" cy="639762"/>
          </a:xfrm>
        </p:spPr>
        <p:txBody>
          <a:bodyPr/>
          <a:lstStyle/>
          <a:p>
            <a:r>
              <a:rPr lang="en-ZA" dirty="0" err="1" smtClean="0"/>
              <a:t>IMTT</a:t>
            </a:r>
            <a:r>
              <a:rPr lang="en-ZA" dirty="0" smtClean="0"/>
              <a:t> priority municipalities </a:t>
            </a:r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7" y="2720795"/>
            <a:ext cx="4041774" cy="3311525"/>
          </a:xfrm>
        </p:spPr>
        <p:txBody>
          <a:bodyPr/>
          <a:lstStyle/>
          <a:p>
            <a:pPr marL="619727" indent="-474663"/>
            <a:r>
              <a:rPr lang="en-US" sz="1800" dirty="0" err="1"/>
              <a:t>Msukaligwa</a:t>
            </a:r>
            <a:r>
              <a:rPr lang="en-US" sz="1800" dirty="0"/>
              <a:t>              </a:t>
            </a:r>
          </a:p>
          <a:p>
            <a:pPr marL="602264" indent="-457200"/>
            <a:r>
              <a:rPr lang="en-US" sz="1800" dirty="0" err="1"/>
              <a:t>Lekwa</a:t>
            </a:r>
            <a:endParaRPr lang="en-US" sz="1800" dirty="0"/>
          </a:p>
          <a:p>
            <a:pPr marL="602264" indent="-457200"/>
            <a:r>
              <a:rPr lang="en-US" sz="1800" dirty="0" err="1"/>
              <a:t>Govan</a:t>
            </a:r>
            <a:r>
              <a:rPr lang="en-US" sz="1800" dirty="0"/>
              <a:t> Mbeki</a:t>
            </a:r>
          </a:p>
          <a:p>
            <a:pPr marL="602264" indent="-457200"/>
            <a:r>
              <a:rPr lang="en-US" sz="1800" dirty="0" err="1"/>
              <a:t>Emalahleni</a:t>
            </a:r>
            <a:endParaRPr lang="en-US" sz="1800" dirty="0"/>
          </a:p>
          <a:p>
            <a:pPr marL="602264" indent="-457200"/>
            <a:r>
              <a:rPr lang="en-US" sz="1800" dirty="0"/>
              <a:t>Steve </a:t>
            </a:r>
            <a:r>
              <a:rPr lang="en-US" sz="1800" dirty="0" err="1"/>
              <a:t>Tshwete</a:t>
            </a:r>
            <a:endParaRPr lang="en-US" sz="1800" dirty="0"/>
          </a:p>
          <a:p>
            <a:pPr marL="602264" indent="-457200"/>
            <a:r>
              <a:rPr lang="en-US" sz="1800" dirty="0" err="1"/>
              <a:t>Thembisile</a:t>
            </a:r>
            <a:r>
              <a:rPr lang="en-US" sz="1800" dirty="0"/>
              <a:t> Hani</a:t>
            </a:r>
          </a:p>
          <a:p>
            <a:pPr marL="602264" indent="-457200"/>
            <a:r>
              <a:rPr lang="en-US" sz="1800" dirty="0" err="1"/>
              <a:t>Thaba</a:t>
            </a:r>
            <a:r>
              <a:rPr lang="en-US" sz="1800" dirty="0"/>
              <a:t> </a:t>
            </a:r>
            <a:r>
              <a:rPr lang="en-US" sz="1800" dirty="0" err="1"/>
              <a:t>Chweu</a:t>
            </a:r>
            <a:endParaRPr lang="en-US" sz="1800" dirty="0"/>
          </a:p>
          <a:p>
            <a:pPr marL="602264" indent="-457200"/>
            <a:r>
              <a:rPr lang="en-US" sz="1800" dirty="0"/>
              <a:t>City of </a:t>
            </a:r>
            <a:r>
              <a:rPr lang="en-US" sz="1800" dirty="0" err="1"/>
              <a:t>Mbombela</a:t>
            </a:r>
            <a:r>
              <a:rPr lang="en-US" sz="1800" dirty="0"/>
              <a:t>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676" y="877209"/>
            <a:ext cx="8093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cs typeface="Arial" panose="020B0604020202020204" pitchFamily="34" charset="0"/>
              </a:rPr>
              <a:t>Will </a:t>
            </a:r>
            <a:r>
              <a:rPr lang="en-US" sz="2000" dirty="0">
                <a:cs typeface="Arial" panose="020B0604020202020204" pitchFamily="34" charset="0"/>
              </a:rPr>
              <a:t>be completed for the 27 </a:t>
            </a:r>
            <a:r>
              <a:rPr lang="en-US" sz="2000" dirty="0" smtClean="0">
                <a:cs typeface="Arial" panose="020B0604020202020204" pitchFamily="34" charset="0"/>
              </a:rPr>
              <a:t>priority </a:t>
            </a:r>
            <a:r>
              <a:rPr lang="en-US" sz="2000" dirty="0">
                <a:cs typeface="Arial" panose="020B0604020202020204" pitchFamily="34" charset="0"/>
              </a:rPr>
              <a:t>DMs and 57 </a:t>
            </a:r>
            <a:r>
              <a:rPr lang="en-US" sz="2000" dirty="0" err="1">
                <a:cs typeface="Arial" panose="020B0604020202020204" pitchFamily="34" charset="0"/>
              </a:rPr>
              <a:t>IMTT</a:t>
            </a:r>
            <a:r>
              <a:rPr lang="en-US" sz="2000" dirty="0">
                <a:cs typeface="Arial" panose="020B0604020202020204" pitchFamily="34" charset="0"/>
              </a:rPr>
              <a:t> priority municipalities </a:t>
            </a:r>
          </a:p>
        </p:txBody>
      </p:sp>
    </p:spTree>
    <p:extLst>
      <p:ext uri="{BB962C8B-B14F-4D97-AF65-F5344CB8AC3E}">
        <p14:creationId xmlns:p14="http://schemas.microsoft.com/office/powerpoint/2010/main" xmlns="" val="28738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62"/>
            <a:ext cx="8229600" cy="1143000"/>
          </a:xfrm>
        </p:spPr>
        <p:txBody>
          <a:bodyPr/>
          <a:lstStyle/>
          <a:p>
            <a:r>
              <a:rPr lang="en-ZA" dirty="0" err="1" smtClean="0"/>
              <a:t>MuSSA</a:t>
            </a:r>
            <a:r>
              <a:rPr lang="en-ZA" dirty="0" smtClean="0"/>
              <a:t> vulnerability index ranking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-1487609" y="450372"/>
            <a:ext cx="10645253" cy="5656207"/>
            <a:chOff x="0" y="857250"/>
            <a:chExt cx="9144000" cy="5526925"/>
          </a:xfrm>
        </p:grpSpPr>
        <p:grpSp>
          <p:nvGrpSpPr>
            <p:cNvPr id="88" name="object 2"/>
            <p:cNvGrpSpPr/>
            <p:nvPr/>
          </p:nvGrpSpPr>
          <p:grpSpPr>
            <a:xfrm>
              <a:off x="0" y="857250"/>
              <a:ext cx="9144000" cy="5143500"/>
              <a:chOff x="0" y="0"/>
              <a:chExt cx="12192000" cy="6858000"/>
            </a:xfrm>
          </p:grpSpPr>
          <p:sp>
            <p:nvSpPr>
              <p:cNvPr id="106" name="object 3"/>
              <p:cNvSpPr/>
              <p:nvPr/>
            </p:nvSpPr>
            <p:spPr>
              <a:xfrm>
                <a:off x="2950464" y="1357122"/>
                <a:ext cx="81368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136890">
                    <a:moveTo>
                      <a:pt x="0" y="0"/>
                    </a:moveTo>
                    <a:lnTo>
                      <a:pt x="8136636" y="0"/>
                    </a:lnTo>
                  </a:path>
                </a:pathLst>
              </a:custGeom>
              <a:ln w="4571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object 4"/>
              <p:cNvSpPr/>
              <p:nvPr/>
            </p:nvSpPr>
            <p:spPr>
              <a:xfrm>
                <a:off x="2950464" y="4017264"/>
                <a:ext cx="8136890" cy="887094"/>
              </a:xfrm>
              <a:custGeom>
                <a:avLst/>
                <a:gdLst/>
                <a:ahLst/>
                <a:cxnLst/>
                <a:rect l="l" t="t" r="r" b="b"/>
                <a:pathLst>
                  <a:path w="8136890" h="887095">
                    <a:moveTo>
                      <a:pt x="8136636" y="0"/>
                    </a:moveTo>
                    <a:lnTo>
                      <a:pt x="0" y="0"/>
                    </a:lnTo>
                    <a:lnTo>
                      <a:pt x="0" y="886968"/>
                    </a:lnTo>
                    <a:lnTo>
                      <a:pt x="8136636" y="886968"/>
                    </a:lnTo>
                    <a:lnTo>
                      <a:pt x="8136636" y="0"/>
                    </a:lnTo>
                    <a:close/>
                  </a:path>
                </a:pathLst>
              </a:custGeom>
              <a:solidFill>
                <a:srgbClr val="00FF00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bject 5"/>
              <p:cNvSpPr/>
              <p:nvPr/>
            </p:nvSpPr>
            <p:spPr>
              <a:xfrm>
                <a:off x="2950464" y="3131820"/>
                <a:ext cx="8136890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8136890" h="885825">
                    <a:moveTo>
                      <a:pt x="8136636" y="0"/>
                    </a:moveTo>
                    <a:lnTo>
                      <a:pt x="0" y="0"/>
                    </a:lnTo>
                    <a:lnTo>
                      <a:pt x="0" y="885443"/>
                    </a:lnTo>
                    <a:lnTo>
                      <a:pt x="8136636" y="885443"/>
                    </a:lnTo>
                    <a:lnTo>
                      <a:pt x="8136636" y="0"/>
                    </a:lnTo>
                    <a:close/>
                  </a:path>
                </a:pathLst>
              </a:custGeom>
              <a:solidFill>
                <a:srgbClr val="FFFF00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bject 6"/>
              <p:cNvSpPr/>
              <p:nvPr/>
            </p:nvSpPr>
            <p:spPr>
              <a:xfrm>
                <a:off x="2950464" y="2246376"/>
                <a:ext cx="8136890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8136890" h="885825">
                    <a:moveTo>
                      <a:pt x="8136636" y="0"/>
                    </a:moveTo>
                    <a:lnTo>
                      <a:pt x="0" y="0"/>
                    </a:lnTo>
                    <a:lnTo>
                      <a:pt x="0" y="885444"/>
                    </a:lnTo>
                    <a:lnTo>
                      <a:pt x="8136636" y="885444"/>
                    </a:lnTo>
                    <a:lnTo>
                      <a:pt x="8136636" y="0"/>
                    </a:lnTo>
                    <a:close/>
                  </a:path>
                </a:pathLst>
              </a:custGeom>
              <a:solidFill>
                <a:srgbClr val="FFC000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bject 7"/>
              <p:cNvSpPr/>
              <p:nvPr/>
            </p:nvSpPr>
            <p:spPr>
              <a:xfrm>
                <a:off x="2950464" y="1359408"/>
                <a:ext cx="8136890" cy="887094"/>
              </a:xfrm>
              <a:custGeom>
                <a:avLst/>
                <a:gdLst/>
                <a:ahLst/>
                <a:cxnLst/>
                <a:rect l="l" t="t" r="r" b="b"/>
                <a:pathLst>
                  <a:path w="8136890" h="887094">
                    <a:moveTo>
                      <a:pt x="8136636" y="0"/>
                    </a:moveTo>
                    <a:lnTo>
                      <a:pt x="0" y="0"/>
                    </a:lnTo>
                    <a:lnTo>
                      <a:pt x="0" y="886968"/>
                    </a:lnTo>
                    <a:lnTo>
                      <a:pt x="8136636" y="886968"/>
                    </a:lnTo>
                    <a:lnTo>
                      <a:pt x="8136636" y="0"/>
                    </a:lnTo>
                    <a:close/>
                  </a:path>
                </a:pathLst>
              </a:custGeom>
              <a:solidFill>
                <a:srgbClr val="FF0000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bject 8"/>
              <p:cNvSpPr/>
              <p:nvPr/>
            </p:nvSpPr>
            <p:spPr>
              <a:xfrm>
                <a:off x="2910839" y="1359408"/>
                <a:ext cx="8176259" cy="3545204"/>
              </a:xfrm>
              <a:custGeom>
                <a:avLst/>
                <a:gdLst/>
                <a:ahLst/>
                <a:cxnLst/>
                <a:rect l="l" t="t" r="r" b="b"/>
                <a:pathLst>
                  <a:path w="8176259" h="3545204">
                    <a:moveTo>
                      <a:pt x="39624" y="3544824"/>
                    </a:moveTo>
                    <a:lnTo>
                      <a:pt x="39624" y="0"/>
                    </a:lnTo>
                  </a:path>
                  <a:path w="8176259" h="3545204">
                    <a:moveTo>
                      <a:pt x="0" y="3544824"/>
                    </a:moveTo>
                    <a:lnTo>
                      <a:pt x="39624" y="3544824"/>
                    </a:lnTo>
                  </a:path>
                  <a:path w="8176259" h="3545204">
                    <a:moveTo>
                      <a:pt x="0" y="3366516"/>
                    </a:moveTo>
                    <a:lnTo>
                      <a:pt x="39624" y="3366516"/>
                    </a:lnTo>
                  </a:path>
                  <a:path w="8176259" h="3545204">
                    <a:moveTo>
                      <a:pt x="0" y="3189731"/>
                    </a:moveTo>
                    <a:lnTo>
                      <a:pt x="39624" y="3189731"/>
                    </a:lnTo>
                  </a:path>
                  <a:path w="8176259" h="3545204">
                    <a:moveTo>
                      <a:pt x="0" y="3012947"/>
                    </a:moveTo>
                    <a:lnTo>
                      <a:pt x="39624" y="3012947"/>
                    </a:lnTo>
                  </a:path>
                  <a:path w="8176259" h="3545204">
                    <a:moveTo>
                      <a:pt x="0" y="2834640"/>
                    </a:moveTo>
                    <a:lnTo>
                      <a:pt x="39624" y="2834640"/>
                    </a:lnTo>
                  </a:path>
                  <a:path w="8176259" h="3545204">
                    <a:moveTo>
                      <a:pt x="0" y="2657855"/>
                    </a:moveTo>
                    <a:lnTo>
                      <a:pt x="39624" y="2657855"/>
                    </a:lnTo>
                  </a:path>
                  <a:path w="8176259" h="3545204">
                    <a:moveTo>
                      <a:pt x="0" y="2481072"/>
                    </a:moveTo>
                    <a:lnTo>
                      <a:pt x="39624" y="2481072"/>
                    </a:lnTo>
                  </a:path>
                  <a:path w="8176259" h="3545204">
                    <a:moveTo>
                      <a:pt x="0" y="2304287"/>
                    </a:moveTo>
                    <a:lnTo>
                      <a:pt x="39624" y="2304287"/>
                    </a:lnTo>
                  </a:path>
                  <a:path w="8176259" h="3545204">
                    <a:moveTo>
                      <a:pt x="0" y="2125979"/>
                    </a:moveTo>
                    <a:lnTo>
                      <a:pt x="39624" y="2125979"/>
                    </a:lnTo>
                  </a:path>
                  <a:path w="8176259" h="3545204">
                    <a:moveTo>
                      <a:pt x="0" y="1949195"/>
                    </a:moveTo>
                    <a:lnTo>
                      <a:pt x="39624" y="1949195"/>
                    </a:lnTo>
                  </a:path>
                  <a:path w="8176259" h="3545204">
                    <a:moveTo>
                      <a:pt x="0" y="1772412"/>
                    </a:moveTo>
                    <a:lnTo>
                      <a:pt x="39624" y="1772412"/>
                    </a:lnTo>
                  </a:path>
                  <a:path w="8176259" h="3545204">
                    <a:moveTo>
                      <a:pt x="0" y="1595627"/>
                    </a:moveTo>
                    <a:lnTo>
                      <a:pt x="39624" y="1595627"/>
                    </a:lnTo>
                  </a:path>
                  <a:path w="8176259" h="3545204">
                    <a:moveTo>
                      <a:pt x="0" y="1417319"/>
                    </a:moveTo>
                    <a:lnTo>
                      <a:pt x="39624" y="1417319"/>
                    </a:lnTo>
                  </a:path>
                  <a:path w="8176259" h="3545204">
                    <a:moveTo>
                      <a:pt x="0" y="1240536"/>
                    </a:moveTo>
                    <a:lnTo>
                      <a:pt x="39624" y="1240536"/>
                    </a:lnTo>
                  </a:path>
                  <a:path w="8176259" h="3545204">
                    <a:moveTo>
                      <a:pt x="0" y="1063752"/>
                    </a:moveTo>
                    <a:lnTo>
                      <a:pt x="39624" y="1063752"/>
                    </a:lnTo>
                  </a:path>
                  <a:path w="8176259" h="3545204">
                    <a:moveTo>
                      <a:pt x="0" y="886967"/>
                    </a:moveTo>
                    <a:lnTo>
                      <a:pt x="39624" y="886967"/>
                    </a:lnTo>
                  </a:path>
                  <a:path w="8176259" h="3545204">
                    <a:moveTo>
                      <a:pt x="0" y="708659"/>
                    </a:moveTo>
                    <a:lnTo>
                      <a:pt x="39624" y="708659"/>
                    </a:lnTo>
                  </a:path>
                  <a:path w="8176259" h="3545204">
                    <a:moveTo>
                      <a:pt x="0" y="531876"/>
                    </a:moveTo>
                    <a:lnTo>
                      <a:pt x="39624" y="531876"/>
                    </a:lnTo>
                  </a:path>
                  <a:path w="8176259" h="3545204">
                    <a:moveTo>
                      <a:pt x="0" y="355091"/>
                    </a:moveTo>
                    <a:lnTo>
                      <a:pt x="39624" y="355091"/>
                    </a:lnTo>
                  </a:path>
                  <a:path w="8176259" h="3545204">
                    <a:moveTo>
                      <a:pt x="0" y="178307"/>
                    </a:moveTo>
                    <a:lnTo>
                      <a:pt x="39624" y="178307"/>
                    </a:lnTo>
                  </a:path>
                  <a:path w="8176259" h="3545204">
                    <a:moveTo>
                      <a:pt x="0" y="0"/>
                    </a:moveTo>
                    <a:lnTo>
                      <a:pt x="39624" y="0"/>
                    </a:lnTo>
                  </a:path>
                  <a:path w="8176259" h="3545204">
                    <a:moveTo>
                      <a:pt x="39624" y="3544824"/>
                    </a:moveTo>
                    <a:lnTo>
                      <a:pt x="8176259" y="3544824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bject 9"/>
              <p:cNvSpPr/>
              <p:nvPr/>
            </p:nvSpPr>
            <p:spPr>
              <a:xfrm>
                <a:off x="3628644" y="1488947"/>
                <a:ext cx="7233284" cy="2574290"/>
              </a:xfrm>
              <a:custGeom>
                <a:avLst/>
                <a:gdLst/>
                <a:ahLst/>
                <a:cxnLst/>
                <a:rect l="l" t="t" r="r" b="b"/>
                <a:pathLst>
                  <a:path w="7233284" h="2574290">
                    <a:moveTo>
                      <a:pt x="0" y="0"/>
                    </a:moveTo>
                    <a:lnTo>
                      <a:pt x="452627" y="243839"/>
                    </a:lnTo>
                    <a:lnTo>
                      <a:pt x="903731" y="275843"/>
                    </a:lnTo>
                    <a:lnTo>
                      <a:pt x="1356359" y="406907"/>
                    </a:lnTo>
                    <a:lnTo>
                      <a:pt x="1808988" y="441960"/>
                    </a:lnTo>
                    <a:lnTo>
                      <a:pt x="2260091" y="600455"/>
                    </a:lnTo>
                    <a:lnTo>
                      <a:pt x="2712719" y="600455"/>
                    </a:lnTo>
                    <a:lnTo>
                      <a:pt x="3165348" y="809243"/>
                    </a:lnTo>
                    <a:lnTo>
                      <a:pt x="3616452" y="973836"/>
                    </a:lnTo>
                    <a:lnTo>
                      <a:pt x="4069079" y="1092707"/>
                    </a:lnTo>
                    <a:lnTo>
                      <a:pt x="4520183" y="1106424"/>
                    </a:lnTo>
                    <a:lnTo>
                      <a:pt x="4972811" y="1138427"/>
                    </a:lnTo>
                    <a:lnTo>
                      <a:pt x="5425439" y="1191767"/>
                    </a:lnTo>
                    <a:lnTo>
                      <a:pt x="5876544" y="1290827"/>
                    </a:lnTo>
                    <a:lnTo>
                      <a:pt x="6329172" y="1303019"/>
                    </a:lnTo>
                    <a:lnTo>
                      <a:pt x="6781800" y="1345691"/>
                    </a:lnTo>
                    <a:lnTo>
                      <a:pt x="7232904" y="2574035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bject 10"/>
              <p:cNvSpPr/>
              <p:nvPr/>
            </p:nvSpPr>
            <p:spPr>
              <a:xfrm>
                <a:off x="3603371" y="146164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5" y="50292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bject 11"/>
              <p:cNvSpPr/>
              <p:nvPr/>
            </p:nvSpPr>
            <p:spPr>
              <a:xfrm>
                <a:off x="3603371" y="146164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5" y="50292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5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6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bject 12"/>
              <p:cNvSpPr/>
              <p:nvPr/>
            </p:nvSpPr>
            <p:spPr>
              <a:xfrm>
                <a:off x="4054475" y="170548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5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5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bject 13"/>
              <p:cNvSpPr/>
              <p:nvPr/>
            </p:nvSpPr>
            <p:spPr>
              <a:xfrm>
                <a:off x="4054475" y="170548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5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5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5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bject 14"/>
              <p:cNvSpPr/>
              <p:nvPr/>
            </p:nvSpPr>
            <p:spPr>
              <a:xfrm>
                <a:off x="4507103" y="1737486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bject 15"/>
              <p:cNvSpPr/>
              <p:nvPr/>
            </p:nvSpPr>
            <p:spPr>
              <a:xfrm>
                <a:off x="4507103" y="1737486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6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bject 16"/>
              <p:cNvSpPr/>
              <p:nvPr/>
            </p:nvSpPr>
            <p:spPr>
              <a:xfrm>
                <a:off x="4958207" y="187007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5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bject 17"/>
              <p:cNvSpPr/>
              <p:nvPr/>
            </p:nvSpPr>
            <p:spPr>
              <a:xfrm>
                <a:off x="4958207" y="187007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5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5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6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bject 18"/>
              <p:cNvSpPr/>
              <p:nvPr/>
            </p:nvSpPr>
            <p:spPr>
              <a:xfrm>
                <a:off x="5410834" y="19036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5" y="50292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" name="object 19"/>
              <p:cNvSpPr/>
              <p:nvPr/>
            </p:nvSpPr>
            <p:spPr>
              <a:xfrm>
                <a:off x="5410834" y="19036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5" y="50292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5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6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bject 20"/>
              <p:cNvSpPr/>
              <p:nvPr/>
            </p:nvSpPr>
            <p:spPr>
              <a:xfrm>
                <a:off x="5863463" y="2062098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bject 21"/>
              <p:cNvSpPr/>
              <p:nvPr/>
            </p:nvSpPr>
            <p:spPr>
              <a:xfrm>
                <a:off x="5863463" y="2062098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6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object 22"/>
              <p:cNvSpPr/>
              <p:nvPr/>
            </p:nvSpPr>
            <p:spPr>
              <a:xfrm>
                <a:off x="6314566" y="206362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bject 23"/>
              <p:cNvSpPr/>
              <p:nvPr/>
            </p:nvSpPr>
            <p:spPr>
              <a:xfrm>
                <a:off x="6314566" y="206362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6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bject 24"/>
              <p:cNvSpPr/>
              <p:nvPr/>
            </p:nvSpPr>
            <p:spPr>
              <a:xfrm>
                <a:off x="6767194" y="2272410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bject 25"/>
              <p:cNvSpPr/>
              <p:nvPr/>
            </p:nvSpPr>
            <p:spPr>
              <a:xfrm>
                <a:off x="6767194" y="2272410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6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bject 26"/>
              <p:cNvSpPr/>
              <p:nvPr/>
            </p:nvSpPr>
            <p:spPr>
              <a:xfrm>
                <a:off x="7219822" y="24370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2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" name="object 27"/>
              <p:cNvSpPr/>
              <p:nvPr/>
            </p:nvSpPr>
            <p:spPr>
              <a:xfrm>
                <a:off x="7219822" y="24370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2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6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bject 28"/>
              <p:cNvSpPr/>
              <p:nvPr/>
            </p:nvSpPr>
            <p:spPr>
              <a:xfrm>
                <a:off x="7670927" y="2554351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bject 29"/>
              <p:cNvSpPr/>
              <p:nvPr/>
            </p:nvSpPr>
            <p:spPr>
              <a:xfrm>
                <a:off x="7670927" y="2554351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6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bject 30"/>
              <p:cNvSpPr/>
              <p:nvPr/>
            </p:nvSpPr>
            <p:spPr>
              <a:xfrm>
                <a:off x="8123555" y="2569591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2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bject 31"/>
              <p:cNvSpPr/>
              <p:nvPr/>
            </p:nvSpPr>
            <p:spPr>
              <a:xfrm>
                <a:off x="8123555" y="2569591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2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6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bject 32"/>
              <p:cNvSpPr/>
              <p:nvPr/>
            </p:nvSpPr>
            <p:spPr>
              <a:xfrm>
                <a:off x="8576182" y="260159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5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5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bject 33"/>
              <p:cNvSpPr/>
              <p:nvPr/>
            </p:nvSpPr>
            <p:spPr>
              <a:xfrm>
                <a:off x="8576182" y="260159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5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5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5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7" name="object 34"/>
              <p:cNvSpPr/>
              <p:nvPr/>
            </p:nvSpPr>
            <p:spPr>
              <a:xfrm>
                <a:off x="9027286" y="265493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5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5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8" name="object 35"/>
              <p:cNvSpPr/>
              <p:nvPr/>
            </p:nvSpPr>
            <p:spPr>
              <a:xfrm>
                <a:off x="9027286" y="265493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5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5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5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" name="object 36"/>
              <p:cNvSpPr/>
              <p:nvPr/>
            </p:nvSpPr>
            <p:spPr>
              <a:xfrm>
                <a:off x="9479915" y="2752470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5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5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5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0" name="object 37"/>
              <p:cNvSpPr/>
              <p:nvPr/>
            </p:nvSpPr>
            <p:spPr>
              <a:xfrm>
                <a:off x="9479915" y="2752470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5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5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5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5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5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bject 38"/>
              <p:cNvSpPr/>
              <p:nvPr/>
            </p:nvSpPr>
            <p:spPr>
              <a:xfrm>
                <a:off x="9931018" y="2766186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1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2" name="object 39"/>
              <p:cNvSpPr/>
              <p:nvPr/>
            </p:nvSpPr>
            <p:spPr>
              <a:xfrm>
                <a:off x="9931018" y="2766186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1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1" y="25146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" name="object 40"/>
              <p:cNvSpPr/>
              <p:nvPr/>
            </p:nvSpPr>
            <p:spPr>
              <a:xfrm>
                <a:off x="10383646" y="280733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5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1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5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bject 41"/>
              <p:cNvSpPr/>
              <p:nvPr/>
            </p:nvSpPr>
            <p:spPr>
              <a:xfrm>
                <a:off x="10383646" y="280733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5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1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5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5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bject 42"/>
              <p:cNvSpPr/>
              <p:nvPr/>
            </p:nvSpPr>
            <p:spPr>
              <a:xfrm>
                <a:off x="10836275" y="403720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6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68"/>
                    </a:lnTo>
                    <a:lnTo>
                      <a:pt x="7381" y="42957"/>
                    </a:lnTo>
                    <a:lnTo>
                      <a:pt x="15376" y="48327"/>
                    </a:lnTo>
                    <a:lnTo>
                      <a:pt x="25146" y="50292"/>
                    </a:lnTo>
                    <a:lnTo>
                      <a:pt x="34968" y="48327"/>
                    </a:lnTo>
                    <a:lnTo>
                      <a:pt x="42957" y="42957"/>
                    </a:lnTo>
                    <a:lnTo>
                      <a:pt x="48327" y="34968"/>
                    </a:lnTo>
                    <a:lnTo>
                      <a:pt x="50292" y="25146"/>
                    </a:lnTo>
                    <a:lnTo>
                      <a:pt x="48327" y="15376"/>
                    </a:lnTo>
                    <a:lnTo>
                      <a:pt x="42957" y="7381"/>
                    </a:lnTo>
                    <a:lnTo>
                      <a:pt x="34968" y="1982"/>
                    </a:lnTo>
                    <a:lnTo>
                      <a:pt x="251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6" name="object 43"/>
              <p:cNvSpPr/>
              <p:nvPr/>
            </p:nvSpPr>
            <p:spPr>
              <a:xfrm>
                <a:off x="10836275" y="403720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292" y="25146"/>
                    </a:moveTo>
                    <a:lnTo>
                      <a:pt x="48327" y="34968"/>
                    </a:lnTo>
                    <a:lnTo>
                      <a:pt x="42957" y="42957"/>
                    </a:lnTo>
                    <a:lnTo>
                      <a:pt x="34968" y="48327"/>
                    </a:lnTo>
                    <a:lnTo>
                      <a:pt x="25146" y="50292"/>
                    </a:lnTo>
                    <a:lnTo>
                      <a:pt x="15376" y="48327"/>
                    </a:lnTo>
                    <a:lnTo>
                      <a:pt x="7381" y="42957"/>
                    </a:lnTo>
                    <a:lnTo>
                      <a:pt x="1982" y="34968"/>
                    </a:lnTo>
                    <a:lnTo>
                      <a:pt x="0" y="25146"/>
                    </a:lnTo>
                    <a:lnTo>
                      <a:pt x="1982" y="15376"/>
                    </a:lnTo>
                    <a:lnTo>
                      <a:pt x="7381" y="7381"/>
                    </a:lnTo>
                    <a:lnTo>
                      <a:pt x="15376" y="1982"/>
                    </a:lnTo>
                    <a:lnTo>
                      <a:pt x="25146" y="0"/>
                    </a:lnTo>
                    <a:lnTo>
                      <a:pt x="34968" y="1982"/>
                    </a:lnTo>
                    <a:lnTo>
                      <a:pt x="42957" y="7381"/>
                    </a:lnTo>
                    <a:lnTo>
                      <a:pt x="48327" y="15376"/>
                    </a:lnTo>
                    <a:lnTo>
                      <a:pt x="50292" y="25146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9" name="object 44"/>
            <p:cNvSpPr txBox="1"/>
            <p:nvPr/>
          </p:nvSpPr>
          <p:spPr>
            <a:xfrm>
              <a:off x="1868913" y="1781003"/>
              <a:ext cx="325075" cy="2754706"/>
            </a:xfrm>
            <a:prstGeom prst="rect">
              <a:avLst/>
            </a:prstGeom>
          </p:spPr>
          <p:txBody>
            <a:bodyPr vert="horz" wrap="square" lIns="0" tIns="28099" rIns="0" bIns="0" rtlCol="0">
              <a:spAutoFit/>
            </a:bodyPr>
            <a:lstStyle/>
            <a:p>
              <a:pPr marL="9525" defTabSz="685800" fontAlgn="auto">
                <a:spcBef>
                  <a:spcPts val="221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9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9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8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8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7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7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6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6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50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3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4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50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4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50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3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9525" defTabSz="685800" fontAlgn="auto">
                <a:spcBef>
                  <a:spcPts val="146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0.</a:t>
              </a:r>
              <a:r>
                <a:rPr sz="750" spc="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0" name="object 45"/>
            <p:cNvGrpSpPr/>
            <p:nvPr/>
          </p:nvGrpSpPr>
          <p:grpSpPr>
            <a:xfrm>
              <a:off x="2573940" y="4636675"/>
              <a:ext cx="5628323" cy="634205"/>
              <a:chOff x="3360801" y="5039233"/>
              <a:chExt cx="7504430" cy="581025"/>
            </a:xfrm>
          </p:grpSpPr>
          <p:sp>
            <p:nvSpPr>
              <p:cNvPr id="103" name="object 46"/>
              <p:cNvSpPr/>
              <p:nvPr/>
            </p:nvSpPr>
            <p:spPr>
              <a:xfrm>
                <a:off x="3360801" y="5052060"/>
                <a:ext cx="1626997" cy="46316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bject 47"/>
              <p:cNvSpPr/>
              <p:nvPr/>
            </p:nvSpPr>
            <p:spPr>
              <a:xfrm>
                <a:off x="5046472" y="5039487"/>
                <a:ext cx="4933442" cy="58068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object 48"/>
              <p:cNvSpPr/>
              <p:nvPr/>
            </p:nvSpPr>
            <p:spPr>
              <a:xfrm>
                <a:off x="10055986" y="5039233"/>
                <a:ext cx="809117" cy="54508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40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object 49"/>
            <p:cNvSpPr txBox="1"/>
            <p:nvPr/>
          </p:nvSpPr>
          <p:spPr>
            <a:xfrm>
              <a:off x="1544874" y="2784767"/>
              <a:ext cx="230832" cy="8453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 defTabSz="685800" fontAlgn="auto">
                <a:lnSpc>
                  <a:spcPts val="86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 b="1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Vulnerability</a:t>
              </a:r>
              <a:r>
                <a:rPr sz="1000" b="1" spc="-3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sz="1000" b="1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Index</a:t>
              </a:r>
              <a:endParaRPr sz="100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object 50"/>
            <p:cNvSpPr txBox="1"/>
            <p:nvPr/>
          </p:nvSpPr>
          <p:spPr>
            <a:xfrm>
              <a:off x="5075397" y="5742851"/>
              <a:ext cx="560632" cy="163026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defTabSz="685800" fontAlgn="auto">
                <a:spcBef>
                  <a:spcPts val="71"/>
                </a:spcBef>
                <a:spcAft>
                  <a:spcPts val="0"/>
                </a:spcAft>
              </a:pPr>
              <a:r>
                <a:rPr sz="1000" b="1" spc="-8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W</a:t>
              </a:r>
              <a:r>
                <a:rPr sz="1000" b="1" spc="-1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S</a:t>
              </a:r>
              <a:r>
                <a:rPr sz="1000" b="1" spc="-8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A</a:t>
              </a:r>
              <a:r>
                <a:rPr sz="1000" b="1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s</a:t>
              </a:r>
              <a:endParaRPr sz="1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object 52"/>
            <p:cNvGrpSpPr/>
            <p:nvPr/>
          </p:nvGrpSpPr>
          <p:grpSpPr>
            <a:xfrm>
              <a:off x="8460295" y="3543157"/>
              <a:ext cx="192405" cy="46196"/>
              <a:chOff x="11280393" y="3581209"/>
              <a:chExt cx="256540" cy="61594"/>
            </a:xfrm>
          </p:grpSpPr>
          <p:sp>
            <p:nvSpPr>
              <p:cNvPr id="100" name="object 53"/>
              <p:cNvSpPr/>
              <p:nvPr/>
            </p:nvSpPr>
            <p:spPr>
              <a:xfrm>
                <a:off x="11286743" y="3611879"/>
                <a:ext cx="2438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3840">
                    <a:moveTo>
                      <a:pt x="0" y="0"/>
                    </a:moveTo>
                    <a:lnTo>
                      <a:pt x="243839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object 54"/>
              <p:cNvSpPr/>
              <p:nvPr/>
            </p:nvSpPr>
            <p:spPr>
              <a:xfrm>
                <a:off x="11382755" y="3585971"/>
                <a:ext cx="52069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52070">
                    <a:moveTo>
                      <a:pt x="25908" y="0"/>
                    </a:moveTo>
                    <a:lnTo>
                      <a:pt x="15805" y="2030"/>
                    </a:lnTo>
                    <a:lnTo>
                      <a:pt x="7572" y="7572"/>
                    </a:lnTo>
                    <a:lnTo>
                      <a:pt x="2030" y="15805"/>
                    </a:lnTo>
                    <a:lnTo>
                      <a:pt x="0" y="25907"/>
                    </a:lnTo>
                    <a:lnTo>
                      <a:pt x="2030" y="36010"/>
                    </a:lnTo>
                    <a:lnTo>
                      <a:pt x="7572" y="44243"/>
                    </a:lnTo>
                    <a:lnTo>
                      <a:pt x="15805" y="49785"/>
                    </a:lnTo>
                    <a:lnTo>
                      <a:pt x="25908" y="51815"/>
                    </a:lnTo>
                    <a:lnTo>
                      <a:pt x="36010" y="49785"/>
                    </a:lnTo>
                    <a:lnTo>
                      <a:pt x="44243" y="44243"/>
                    </a:lnTo>
                    <a:lnTo>
                      <a:pt x="49785" y="36010"/>
                    </a:lnTo>
                    <a:lnTo>
                      <a:pt x="51816" y="25907"/>
                    </a:lnTo>
                    <a:lnTo>
                      <a:pt x="49785" y="15805"/>
                    </a:lnTo>
                    <a:lnTo>
                      <a:pt x="44243" y="7572"/>
                    </a:lnTo>
                    <a:lnTo>
                      <a:pt x="36010" y="2030"/>
                    </a:lnTo>
                    <a:lnTo>
                      <a:pt x="259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bject 55"/>
              <p:cNvSpPr/>
              <p:nvPr/>
            </p:nvSpPr>
            <p:spPr>
              <a:xfrm>
                <a:off x="11382755" y="3585971"/>
                <a:ext cx="52069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52070">
                    <a:moveTo>
                      <a:pt x="51816" y="25907"/>
                    </a:moveTo>
                    <a:lnTo>
                      <a:pt x="49785" y="36010"/>
                    </a:lnTo>
                    <a:lnTo>
                      <a:pt x="44243" y="44243"/>
                    </a:lnTo>
                    <a:lnTo>
                      <a:pt x="36010" y="49785"/>
                    </a:lnTo>
                    <a:lnTo>
                      <a:pt x="25908" y="51815"/>
                    </a:lnTo>
                    <a:lnTo>
                      <a:pt x="15805" y="49785"/>
                    </a:lnTo>
                    <a:lnTo>
                      <a:pt x="7572" y="44243"/>
                    </a:lnTo>
                    <a:lnTo>
                      <a:pt x="2030" y="36010"/>
                    </a:lnTo>
                    <a:lnTo>
                      <a:pt x="0" y="25907"/>
                    </a:lnTo>
                    <a:lnTo>
                      <a:pt x="2030" y="15805"/>
                    </a:lnTo>
                    <a:lnTo>
                      <a:pt x="7572" y="7572"/>
                    </a:lnTo>
                    <a:lnTo>
                      <a:pt x="15805" y="2030"/>
                    </a:lnTo>
                    <a:lnTo>
                      <a:pt x="25908" y="0"/>
                    </a:lnTo>
                    <a:lnTo>
                      <a:pt x="36010" y="2030"/>
                    </a:lnTo>
                    <a:lnTo>
                      <a:pt x="44243" y="7572"/>
                    </a:lnTo>
                    <a:lnTo>
                      <a:pt x="49785" y="15805"/>
                    </a:lnTo>
                    <a:lnTo>
                      <a:pt x="51816" y="25907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5" name="object 56"/>
            <p:cNvSpPr txBox="1"/>
            <p:nvPr/>
          </p:nvSpPr>
          <p:spPr>
            <a:xfrm>
              <a:off x="8647938" y="3489199"/>
              <a:ext cx="385853" cy="124554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defTabSz="685800" fontAlgn="auto">
                <a:spcBef>
                  <a:spcPts val="71"/>
                </a:spcBef>
                <a:spcAft>
                  <a:spcPts val="0"/>
                </a:spcAft>
              </a:pP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</a:t>
              </a:r>
              <a:r>
                <a:rPr sz="7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r>
                <a:rPr sz="750" spc="-4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18</a:t>
              </a:r>
              <a:endParaRPr sz="7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object 58"/>
            <p:cNvSpPr/>
            <p:nvPr/>
          </p:nvSpPr>
          <p:spPr>
            <a:xfrm>
              <a:off x="1454153" y="1390261"/>
              <a:ext cx="7488918" cy="4208988"/>
            </a:xfrm>
            <a:custGeom>
              <a:avLst/>
              <a:gdLst/>
              <a:ahLst/>
              <a:cxnLst/>
              <a:rect l="l" t="t" r="r" b="b"/>
              <a:pathLst>
                <a:path w="9702165" h="5147945">
                  <a:moveTo>
                    <a:pt x="0" y="5147945"/>
                  </a:moveTo>
                  <a:lnTo>
                    <a:pt x="9702038" y="5147945"/>
                  </a:lnTo>
                  <a:lnTo>
                    <a:pt x="9702038" y="0"/>
                  </a:lnTo>
                  <a:lnTo>
                    <a:pt x="0" y="0"/>
                  </a:lnTo>
                  <a:lnTo>
                    <a:pt x="0" y="514794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object 66"/>
            <p:cNvSpPr txBox="1"/>
            <p:nvPr/>
          </p:nvSpPr>
          <p:spPr>
            <a:xfrm>
              <a:off x="1636395" y="5150663"/>
              <a:ext cx="308610" cy="239970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defTabSz="685800" fontAlgn="auto">
                <a:spcBef>
                  <a:spcPts val="71"/>
                </a:spcBef>
                <a:spcAft>
                  <a:spcPts val="0"/>
                </a:spcAft>
              </a:pPr>
              <a:r>
                <a:rPr sz="750" b="1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1 -</a:t>
              </a:r>
              <a:r>
                <a:rPr sz="750" b="1" spc="-49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sz="750" b="1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0.75</a:t>
              </a:r>
              <a:endParaRPr sz="75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object 67"/>
            <p:cNvSpPr txBox="1"/>
            <p:nvPr/>
          </p:nvSpPr>
          <p:spPr>
            <a:xfrm>
              <a:off x="2077783" y="5138089"/>
              <a:ext cx="946309" cy="26353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defTabSz="685800" fontAlgn="auto">
                <a:spcBef>
                  <a:spcPts val="75"/>
                </a:spcBef>
                <a:spcAft>
                  <a:spcPts val="0"/>
                </a:spcAft>
              </a:pPr>
              <a:r>
                <a:rPr sz="825" b="1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ExtremeVulnerability</a:t>
              </a:r>
              <a:endParaRPr sz="825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2832" y="5702077"/>
              <a:ext cx="1742505" cy="68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48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450"/>
            <a:ext cx="8229600" cy="1143000"/>
          </a:xfrm>
        </p:spPr>
        <p:txBody>
          <a:bodyPr/>
          <a:lstStyle/>
          <a:p>
            <a:r>
              <a:rPr lang="en-ZA" dirty="0" smtClean="0"/>
              <a:t>Vulnerability </a:t>
            </a:r>
            <a:r>
              <a:rPr lang="en-ZA" dirty="0"/>
              <a:t>index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4" name="object 5"/>
          <p:cNvGrpSpPr/>
          <p:nvPr/>
        </p:nvGrpSpPr>
        <p:grpSpPr>
          <a:xfrm>
            <a:off x="95536" y="545911"/>
            <a:ext cx="9007522" cy="5657168"/>
            <a:chOff x="2687826" y="810894"/>
            <a:chExt cx="8784529" cy="5209071"/>
          </a:xfrm>
        </p:grpSpPr>
        <p:sp>
          <p:nvSpPr>
            <p:cNvPr id="5" name="object 6"/>
            <p:cNvSpPr/>
            <p:nvPr/>
          </p:nvSpPr>
          <p:spPr>
            <a:xfrm>
              <a:off x="2687826" y="2337219"/>
              <a:ext cx="4259782" cy="36827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" name="object 7"/>
            <p:cNvSpPr/>
            <p:nvPr/>
          </p:nvSpPr>
          <p:spPr>
            <a:xfrm>
              <a:off x="7269861" y="810894"/>
              <a:ext cx="4202494" cy="36827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995088" y="4627344"/>
            <a:ext cx="39032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spcBef>
                <a:spcPts val="0"/>
              </a:spcBef>
              <a:tabLst>
                <a:tab pos="266224" algn="l"/>
                <a:tab pos="266700" algn="l"/>
              </a:tabLst>
            </a:pPr>
            <a:r>
              <a:rPr lang="en-US" sz="1400" b="1" spc="-11" dirty="0" smtClean="0">
                <a:cs typeface="Arial" panose="020B0604020202020204" pitchFamily="34" charset="0"/>
              </a:rPr>
              <a:t>Notes: </a:t>
            </a:r>
          </a:p>
          <a:p>
            <a:pPr marL="266700" indent="-257175" algn="just">
              <a:spcBef>
                <a:spcPts val="0"/>
              </a:spcBef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lang="en-US" sz="1300" dirty="0" smtClean="0">
                <a:cs typeface="Arial" panose="020B0604020202020204" pitchFamily="34" charset="0"/>
              </a:rPr>
              <a:t>All </a:t>
            </a:r>
            <a:r>
              <a:rPr lang="en-US" sz="1300" spc="-41" dirty="0" err="1" smtClean="0">
                <a:cs typeface="Arial" panose="020B0604020202020204" pitchFamily="34" charset="0"/>
              </a:rPr>
              <a:t>WSAs</a:t>
            </a:r>
            <a:r>
              <a:rPr lang="en-US" sz="1300" spc="-41" dirty="0" smtClean="0">
                <a:cs typeface="Arial" panose="020B0604020202020204" pitchFamily="34" charset="0"/>
              </a:rPr>
              <a:t> </a:t>
            </a:r>
            <a:r>
              <a:rPr lang="en-US" sz="1300" dirty="0">
                <a:cs typeface="Arial" panose="020B0604020202020204" pitchFamily="34" charset="0"/>
              </a:rPr>
              <a:t>in MP </a:t>
            </a:r>
            <a:r>
              <a:rPr lang="en-US" sz="1300" spc="-8" dirty="0">
                <a:cs typeface="Arial" panose="020B0604020202020204" pitchFamily="34" charset="0"/>
              </a:rPr>
              <a:t>participated </a:t>
            </a:r>
            <a:r>
              <a:rPr lang="en-US" sz="1300" dirty="0">
                <a:cs typeface="Arial" panose="020B0604020202020204" pitchFamily="34" charset="0"/>
              </a:rPr>
              <a:t>in the </a:t>
            </a:r>
            <a:r>
              <a:rPr lang="en-US" sz="1300" dirty="0" err="1">
                <a:cs typeface="Arial" panose="020B0604020202020204" pitchFamily="34" charset="0"/>
              </a:rPr>
              <a:t>MuSSA</a:t>
            </a:r>
            <a:r>
              <a:rPr lang="en-US" sz="1300" spc="-34" dirty="0">
                <a:cs typeface="Arial" panose="020B0604020202020204" pitchFamily="34" charset="0"/>
              </a:rPr>
              <a:t> </a:t>
            </a:r>
            <a:r>
              <a:rPr lang="en-US" sz="1300" spc="-8" dirty="0" smtClean="0">
                <a:cs typeface="Arial" panose="020B0604020202020204" pitchFamily="34" charset="0"/>
              </a:rPr>
              <a:t>process</a:t>
            </a:r>
          </a:p>
          <a:p>
            <a:pPr marL="266700" indent="-257175" algn="just">
              <a:spcBef>
                <a:spcPts val="0"/>
              </a:spcBef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lang="en-US" sz="1300" spc="-11" dirty="0">
                <a:cs typeface="Arial" panose="020B0604020202020204" pitchFamily="34" charset="0"/>
              </a:rPr>
              <a:t>Overall </a:t>
            </a:r>
            <a:r>
              <a:rPr lang="en-US" sz="1300" spc="-4" dirty="0">
                <a:cs typeface="Arial" panose="020B0604020202020204" pitchFamily="34" charset="0"/>
              </a:rPr>
              <a:t>vulnerability </a:t>
            </a:r>
            <a:r>
              <a:rPr lang="en-US" sz="1300" spc="-8" dirty="0">
                <a:cs typeface="Arial" panose="020B0604020202020204" pitchFamily="34" charset="0"/>
              </a:rPr>
              <a:t>improved </a:t>
            </a:r>
            <a:r>
              <a:rPr lang="en-US" sz="1300" spc="-4" dirty="0">
                <a:cs typeface="Arial" panose="020B0604020202020204" pitchFamily="34" charset="0"/>
              </a:rPr>
              <a:t>marginally </a:t>
            </a:r>
            <a:r>
              <a:rPr lang="en-US" sz="1300" dirty="0">
                <a:cs typeface="Arial" panose="020B0604020202020204" pitchFamily="34" charset="0"/>
              </a:rPr>
              <a:t>in </a:t>
            </a:r>
            <a:r>
              <a:rPr lang="en-US" sz="1300" spc="-4" dirty="0">
                <a:cs typeface="Arial" panose="020B0604020202020204" pitchFamily="34" charset="0"/>
              </a:rPr>
              <a:t>2018/19 </a:t>
            </a:r>
            <a:r>
              <a:rPr lang="en-US" sz="1300" dirty="0">
                <a:cs typeface="Arial" panose="020B0604020202020204" pitchFamily="34" charset="0"/>
              </a:rPr>
              <a:t>as </a:t>
            </a:r>
            <a:r>
              <a:rPr lang="en-US" sz="1300" spc="-8" dirty="0">
                <a:cs typeface="Arial" panose="020B0604020202020204" pitchFamily="34" charset="0"/>
              </a:rPr>
              <a:t>compared </a:t>
            </a:r>
            <a:r>
              <a:rPr lang="en-US" sz="1300" spc="-11" dirty="0">
                <a:cs typeface="Arial" panose="020B0604020202020204" pitchFamily="34" charset="0"/>
              </a:rPr>
              <a:t>to</a:t>
            </a:r>
            <a:r>
              <a:rPr lang="en-US" sz="1300" spc="-38" dirty="0">
                <a:cs typeface="Arial" panose="020B0604020202020204" pitchFamily="34" charset="0"/>
              </a:rPr>
              <a:t> </a:t>
            </a:r>
            <a:r>
              <a:rPr lang="en-US" sz="1300" spc="-4" dirty="0">
                <a:cs typeface="Arial" panose="020B0604020202020204" pitchFamily="34" charset="0"/>
              </a:rPr>
              <a:t>2017/18</a:t>
            </a:r>
            <a:endParaRPr lang="en-US" sz="1300" dirty="0">
              <a:cs typeface="Arial" panose="020B0604020202020204" pitchFamily="34" charset="0"/>
            </a:endParaRPr>
          </a:p>
          <a:p>
            <a:pPr marL="266700" indent="-257175" algn="just">
              <a:spcBef>
                <a:spcPts val="0"/>
              </a:spcBef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lang="en-US" sz="1300" dirty="0" smtClean="0">
                <a:cs typeface="Arial" panose="020B0604020202020204" pitchFamily="34" charset="0"/>
              </a:rPr>
              <a:t>8 </a:t>
            </a:r>
            <a:r>
              <a:rPr lang="en-US" sz="1300" spc="-41" dirty="0" err="1" smtClean="0">
                <a:cs typeface="Arial" panose="020B0604020202020204" pitchFamily="34" charset="0"/>
              </a:rPr>
              <a:t>WSAs</a:t>
            </a:r>
            <a:r>
              <a:rPr lang="en-US" sz="1300" spc="-41" dirty="0" smtClean="0">
                <a:cs typeface="Arial" panose="020B0604020202020204" pitchFamily="34" charset="0"/>
              </a:rPr>
              <a:t> </a:t>
            </a:r>
            <a:r>
              <a:rPr lang="en-US" sz="1300" spc="-4" dirty="0">
                <a:cs typeface="Arial" panose="020B0604020202020204" pitchFamily="34" charset="0"/>
              </a:rPr>
              <a:t>improving, </a:t>
            </a:r>
            <a:r>
              <a:rPr lang="en-US" sz="1300" dirty="0">
                <a:cs typeface="Arial" panose="020B0604020202020204" pitchFamily="34" charset="0"/>
              </a:rPr>
              <a:t>5 </a:t>
            </a:r>
            <a:r>
              <a:rPr lang="en-US" sz="1300" spc="-41" dirty="0" err="1" smtClean="0">
                <a:cs typeface="Arial" panose="020B0604020202020204" pitchFamily="34" charset="0"/>
              </a:rPr>
              <a:t>WSAs</a:t>
            </a:r>
            <a:r>
              <a:rPr lang="en-US" sz="1300" spc="-41" dirty="0" smtClean="0">
                <a:cs typeface="Arial" panose="020B0604020202020204" pitchFamily="34" charset="0"/>
              </a:rPr>
              <a:t> </a:t>
            </a:r>
            <a:r>
              <a:rPr lang="en-US" sz="1300" spc="-8" dirty="0">
                <a:cs typeface="Arial" panose="020B0604020202020204" pitchFamily="34" charset="0"/>
              </a:rPr>
              <a:t>deteriorating </a:t>
            </a:r>
            <a:r>
              <a:rPr lang="en-US" sz="1300" dirty="0">
                <a:cs typeface="Arial" panose="020B0604020202020204" pitchFamily="34" charset="0"/>
              </a:rPr>
              <a:t>and 4 </a:t>
            </a:r>
            <a:r>
              <a:rPr lang="en-US" sz="1300" spc="-41" dirty="0" err="1" smtClean="0">
                <a:cs typeface="Arial" panose="020B0604020202020204" pitchFamily="34" charset="0"/>
              </a:rPr>
              <a:t>WSAs</a:t>
            </a:r>
            <a:r>
              <a:rPr lang="en-US" sz="1300" spc="-41" dirty="0" smtClean="0">
                <a:cs typeface="Arial" panose="020B0604020202020204" pitchFamily="34" charset="0"/>
              </a:rPr>
              <a:t> </a:t>
            </a:r>
            <a:r>
              <a:rPr lang="en-US" sz="1300" spc="-4" dirty="0" smtClean="0">
                <a:cs typeface="Arial" panose="020B0604020202020204" pitchFamily="34" charset="0"/>
              </a:rPr>
              <a:t>remained </a:t>
            </a:r>
            <a:r>
              <a:rPr lang="en-US" sz="1300" dirty="0">
                <a:cs typeface="Arial" panose="020B0604020202020204" pitchFamily="34" charset="0"/>
              </a:rPr>
              <a:t>the</a:t>
            </a:r>
            <a:r>
              <a:rPr lang="en-US" sz="1300" spc="8" dirty="0">
                <a:cs typeface="Arial" panose="020B0604020202020204" pitchFamily="34" charset="0"/>
              </a:rPr>
              <a:t> </a:t>
            </a:r>
            <a:r>
              <a:rPr lang="en-US" sz="1300" spc="-4" dirty="0">
                <a:cs typeface="Arial" panose="020B0604020202020204" pitchFamily="34" charset="0"/>
              </a:rPr>
              <a:t>same</a:t>
            </a:r>
            <a:endParaRPr lang="en-US" sz="1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3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626119"/>
          </a:xfrm>
        </p:spPr>
        <p:txBody>
          <a:bodyPr/>
          <a:lstStyle/>
          <a:p>
            <a:r>
              <a:rPr lang="en-ZA" dirty="0" smtClean="0"/>
              <a:t>Vulnerability hotspots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827040" y="1304708"/>
            <a:ext cx="3137448" cy="3810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795322" y="5146091"/>
            <a:ext cx="169218" cy="13224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 fontAlgn="auto">
              <a:spcBef>
                <a:spcPts val="71"/>
              </a:spcBef>
              <a:spcAft>
                <a:spcPts val="0"/>
              </a:spcAft>
            </a:pPr>
            <a:r>
              <a:rPr sz="800" spc="-8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0%</a:t>
            </a:r>
            <a:endParaRPr sz="800" dirty="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258713" y="5146091"/>
            <a:ext cx="230590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 fontAlgn="auto">
              <a:spcBef>
                <a:spcPts val="71"/>
              </a:spcBef>
              <a:spcAft>
                <a:spcPts val="0"/>
              </a:spcAft>
            </a:pP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2</a:t>
            </a:r>
            <a:r>
              <a:rPr sz="750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0</a:t>
            </a: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%</a:t>
            </a:r>
            <a:endParaRPr sz="750" dirty="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721563" y="5146091"/>
            <a:ext cx="230590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 fontAlgn="auto">
              <a:spcBef>
                <a:spcPts val="71"/>
              </a:spcBef>
              <a:spcAft>
                <a:spcPts val="0"/>
              </a:spcAft>
            </a:pP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8</a:t>
            </a:r>
            <a:r>
              <a:rPr sz="750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0</a:t>
            </a: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%</a:t>
            </a:r>
            <a:endParaRPr sz="75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8184858" y="5146091"/>
            <a:ext cx="290769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 fontAlgn="auto">
              <a:spcBef>
                <a:spcPts val="71"/>
              </a:spcBef>
              <a:spcAft>
                <a:spcPts val="0"/>
              </a:spcAft>
            </a:pP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1</a:t>
            </a:r>
            <a:r>
              <a:rPr sz="750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0</a:t>
            </a: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0%</a:t>
            </a:r>
            <a:endParaRPr sz="75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497033" y="1304707"/>
            <a:ext cx="2285524" cy="3745095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141923" marR="69056" indent="-141923" algn="r" defTabSz="685800" fontAlgn="auto">
              <a:spcBef>
                <a:spcPts val="544"/>
              </a:spcBef>
              <a:spcAft>
                <a:spcPts val="0"/>
              </a:spcAft>
              <a:buFontTx/>
              <a:buAutoNum type="arabicPeriod" startAt="13"/>
              <a:tabLst>
                <a:tab pos="141923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Revenue</a:t>
            </a:r>
            <a:r>
              <a:rPr sz="800" spc="-38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Collection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41923" marR="68104" indent="-141923" algn="r" defTabSz="685800" fontAlgn="auto">
              <a:spcBef>
                <a:spcPts val="465"/>
              </a:spcBef>
              <a:spcAft>
                <a:spcPts val="0"/>
              </a:spcAft>
              <a:buFontTx/>
              <a:buAutoNum type="arabicPeriod" startAt="13"/>
              <a:tabLst>
                <a:tab pos="141923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Financial Asset</a:t>
            </a:r>
            <a:r>
              <a:rPr sz="800" spc="-1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Management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41923" marR="68580" indent="-141923" algn="r" defTabSz="685800" fontAlgn="auto">
              <a:spcBef>
                <a:spcPts val="469"/>
              </a:spcBef>
              <a:spcAft>
                <a:spcPts val="0"/>
              </a:spcAft>
              <a:buFontTx/>
              <a:buAutoNum type="arabicPeriod" startAt="13"/>
              <a:tabLst>
                <a:tab pos="141923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Information</a:t>
            </a:r>
            <a:r>
              <a:rPr sz="800" spc="-19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Management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93821" marR="69056" indent="-93821" algn="r" defTabSz="685800" fontAlgn="auto">
              <a:spcBef>
                <a:spcPts val="472"/>
              </a:spcBef>
              <a:spcAft>
                <a:spcPts val="0"/>
              </a:spcAft>
              <a:buFontTx/>
              <a:buAutoNum type="arabicPeriod" startAt="5"/>
              <a:tabLst>
                <a:tab pos="93821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Water Resource Management</a:t>
            </a:r>
            <a:r>
              <a:rPr sz="800" spc="-8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(WRM)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93821" marR="68580" indent="-93821" algn="r" defTabSz="685800" fontAlgn="auto">
              <a:spcBef>
                <a:spcPts val="465"/>
              </a:spcBef>
              <a:spcAft>
                <a:spcPts val="0"/>
              </a:spcAft>
              <a:buFontTx/>
              <a:buAutoNum type="arabicPeriod" startAt="5"/>
              <a:tabLst>
                <a:tab pos="93821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Water Conservation &amp; Demand Management</a:t>
            </a:r>
            <a:r>
              <a:rPr sz="800" spc="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(WCDM)</a:t>
            </a:r>
          </a:p>
          <a:p>
            <a:pPr marL="321469" lvl="1" indent="-93821" algn="r" defTabSz="685800" fontAlgn="auto">
              <a:spcBef>
                <a:spcPts val="469"/>
              </a:spcBef>
              <a:spcAft>
                <a:spcPts val="0"/>
              </a:spcAft>
              <a:buFontTx/>
              <a:buAutoNum type="arabicPeriod" startAt="9"/>
              <a:tabLst>
                <a:tab pos="321944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Wastewater/ Environmental Safety &amp;</a:t>
            </a:r>
            <a:r>
              <a:rPr sz="800" spc="19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Regulatory…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7628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12.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Financial</a:t>
            </a:r>
            <a:r>
              <a:rPr sz="800" spc="-3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Management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8580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18.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Customer </a:t>
            </a:r>
            <a:r>
              <a:rPr sz="800" spc="-8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Care</a:t>
            </a:r>
            <a:r>
              <a:rPr sz="800" spc="-4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(CRM)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8104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3. Staff Skill Levels</a:t>
            </a:r>
            <a:r>
              <a:rPr sz="800" spc="-8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(Technical)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41923" marR="68580" lvl="1" indent="-141923" algn="r" defTabSz="685800" fontAlgn="auto">
              <a:spcBef>
                <a:spcPts val="469"/>
              </a:spcBef>
              <a:spcAft>
                <a:spcPts val="0"/>
              </a:spcAft>
              <a:buFontTx/>
              <a:buAutoNum type="arabicPeriod" startAt="10"/>
              <a:tabLst>
                <a:tab pos="141923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Infrastructure Asset Management</a:t>
            </a:r>
            <a:r>
              <a:rPr sz="800" spc="1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(IAM)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8104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8. Basic</a:t>
            </a:r>
            <a:r>
              <a:rPr sz="800" spc="-3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Sanitation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9056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4. Technical Staff Capacity</a:t>
            </a: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(Numbers)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357188" indent="-94298" algn="r" defTabSz="685800" fontAlgn="auto">
              <a:spcBef>
                <a:spcPts val="469"/>
              </a:spcBef>
              <a:spcAft>
                <a:spcPts val="0"/>
              </a:spcAft>
              <a:buFontTx/>
              <a:buAutoNum type="arabicPeriod" startAt="7"/>
              <a:tabLst>
                <a:tab pos="357663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Drinking Water Safety &amp; Regulatory</a:t>
            </a:r>
            <a:r>
              <a:rPr sz="800" spc="19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Compliance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8580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2. Management </a:t>
            </a: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Skill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Level</a:t>
            </a:r>
            <a:r>
              <a:rPr sz="800" spc="-19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(Technical)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41923" marR="69533" indent="-141923" algn="r" defTabSz="685800" fontAlgn="auto">
              <a:spcBef>
                <a:spcPts val="469"/>
              </a:spcBef>
              <a:spcAft>
                <a:spcPts val="0"/>
              </a:spcAft>
              <a:buFontTx/>
              <a:buAutoNum type="arabicPeriod" startAt="11"/>
              <a:tabLst>
                <a:tab pos="141923" algn="l"/>
              </a:tabLst>
            </a:pP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Operation &amp; Maintenance (O&amp;M) of</a:t>
            </a:r>
            <a:r>
              <a:rPr sz="800" spc="8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Assets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8104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17.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Water Service</a:t>
            </a:r>
            <a:r>
              <a:rPr sz="800" spc="-38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Quality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93821" marR="67628" lvl="1" indent="-93821" algn="r" defTabSz="685800" fontAlgn="auto">
              <a:spcBef>
                <a:spcPts val="469"/>
              </a:spcBef>
              <a:spcAft>
                <a:spcPts val="0"/>
              </a:spcAft>
              <a:buFontTx/>
              <a:buAutoNum type="arabicPeriod"/>
              <a:tabLst>
                <a:tab pos="93821" algn="l"/>
              </a:tabLst>
            </a:pP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Water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Services</a:t>
            </a:r>
            <a:r>
              <a:rPr sz="800" spc="-3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Planning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R="68104" algn="r" defTabSz="685800" fontAlgn="auto">
              <a:spcBef>
                <a:spcPts val="469"/>
              </a:spcBef>
              <a:spcAft>
                <a:spcPts val="0"/>
              </a:spcAft>
            </a:pPr>
            <a:r>
              <a:rPr sz="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16.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Organisational Performance</a:t>
            </a:r>
            <a:r>
              <a:rPr sz="800" spc="19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sz="800" spc="-4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Monitoring</a:t>
            </a:r>
            <a:endParaRPr sz="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522935" y="5115001"/>
            <a:ext cx="1479767" cy="42768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76" algn="ctr" defTabSz="685800" fontAlgn="auto">
              <a:spcBef>
                <a:spcPts val="315"/>
              </a:spcBef>
              <a:spcAft>
                <a:spcPts val="0"/>
              </a:spcAft>
              <a:tabLst>
                <a:tab pos="488156" algn="l"/>
              </a:tabLst>
            </a:pP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40%	60%</a:t>
            </a:r>
            <a:endParaRPr sz="750" dirty="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  <a:p>
            <a:pPr algn="ctr" defTabSz="685800" fontAlgn="auto">
              <a:spcBef>
                <a:spcPts val="240"/>
              </a:spcBef>
              <a:spcAft>
                <a:spcPts val="0"/>
              </a:spcAft>
            </a:pPr>
            <a:r>
              <a:rPr sz="800" b="1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Cumulative Percentage </a:t>
            </a:r>
            <a:r>
              <a:rPr sz="750" b="1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of</a:t>
            </a:r>
            <a:r>
              <a:rPr sz="750" b="1" spc="-26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 </a:t>
            </a:r>
            <a:r>
              <a:rPr sz="800" b="1" spc="-8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WSAs</a:t>
            </a:r>
            <a:endParaRPr sz="800" dirty="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364696" y="913058"/>
            <a:ext cx="15183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b="1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MPUMALANGA</a:t>
            </a:r>
            <a:endParaRPr sz="1350" dirty="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3504558" y="5276467"/>
            <a:ext cx="1138238" cy="189071"/>
            <a:chOff x="5291454" y="5892288"/>
            <a:chExt cx="1517650" cy="252095"/>
          </a:xfrm>
        </p:grpSpPr>
        <p:sp>
          <p:nvSpPr>
            <p:cNvPr id="13" name="object 11"/>
            <p:cNvSpPr/>
            <p:nvPr/>
          </p:nvSpPr>
          <p:spPr>
            <a:xfrm>
              <a:off x="5291454" y="5892288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52" y="0"/>
                  </a:moveTo>
                  <a:lnTo>
                    <a:pt x="0" y="0"/>
                  </a:lnTo>
                  <a:lnTo>
                    <a:pt x="0" y="69752"/>
                  </a:lnTo>
                  <a:lnTo>
                    <a:pt x="69752" y="69752"/>
                  </a:lnTo>
                  <a:lnTo>
                    <a:pt x="697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6738746" y="5892288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52" y="0"/>
                  </a:moveTo>
                  <a:lnTo>
                    <a:pt x="0" y="0"/>
                  </a:lnTo>
                  <a:lnTo>
                    <a:pt x="0" y="69752"/>
                  </a:lnTo>
                  <a:lnTo>
                    <a:pt x="69752" y="69752"/>
                  </a:lnTo>
                  <a:lnTo>
                    <a:pt x="697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object 13"/>
            <p:cNvSpPr/>
            <p:nvPr/>
          </p:nvSpPr>
          <p:spPr>
            <a:xfrm>
              <a:off x="5291454" y="6074494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52" y="0"/>
                  </a:moveTo>
                  <a:lnTo>
                    <a:pt x="0" y="0"/>
                  </a:lnTo>
                  <a:lnTo>
                    <a:pt x="0" y="69752"/>
                  </a:lnTo>
                  <a:lnTo>
                    <a:pt x="69752" y="69752"/>
                  </a:lnTo>
                  <a:lnTo>
                    <a:pt x="697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object 14"/>
            <p:cNvSpPr/>
            <p:nvPr/>
          </p:nvSpPr>
          <p:spPr>
            <a:xfrm>
              <a:off x="6738746" y="6074494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52" y="0"/>
                  </a:moveTo>
                  <a:lnTo>
                    <a:pt x="0" y="0"/>
                  </a:lnTo>
                  <a:lnTo>
                    <a:pt x="0" y="69752"/>
                  </a:lnTo>
                  <a:lnTo>
                    <a:pt x="69752" y="69752"/>
                  </a:lnTo>
                  <a:lnTo>
                    <a:pt x="6975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7" name="object 15"/>
          <p:cNvSpPr txBox="1"/>
          <p:nvPr/>
        </p:nvSpPr>
        <p:spPr>
          <a:xfrm>
            <a:off x="4656036" y="5203241"/>
            <a:ext cx="708660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 fontAlgn="auto">
              <a:lnSpc>
                <a:spcPct val="119600"/>
              </a:lnSpc>
              <a:spcBef>
                <a:spcPts val="75"/>
              </a:spcBef>
              <a:spcAft>
                <a:spcPts val="0"/>
              </a:spcAft>
            </a:pP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High</a:t>
            </a:r>
            <a:r>
              <a:rPr sz="750" spc="-3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Vulnerability  Low</a:t>
            </a:r>
            <a:r>
              <a:rPr sz="750" spc="-26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Vulnerability</a:t>
            </a:r>
            <a:endParaRPr sz="750" dirty="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3504558" y="5549785"/>
            <a:ext cx="52388" cy="52388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52" y="0"/>
                </a:moveTo>
                <a:lnTo>
                  <a:pt x="0" y="0"/>
                </a:lnTo>
                <a:lnTo>
                  <a:pt x="0" y="69752"/>
                </a:lnTo>
                <a:lnTo>
                  <a:pt x="69752" y="69752"/>
                </a:lnTo>
                <a:lnTo>
                  <a:pt x="6975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3570377" y="5203240"/>
            <a:ext cx="91963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 fontAlgn="auto">
              <a:lnSpc>
                <a:spcPct val="119600"/>
              </a:lnSpc>
              <a:spcBef>
                <a:spcPts val="75"/>
              </a:spcBef>
              <a:spcAft>
                <a:spcPts val="0"/>
              </a:spcAft>
            </a:pP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ExtremeVulnerability  Moderate</a:t>
            </a:r>
            <a:r>
              <a:rPr sz="750" spc="-26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 </a:t>
            </a:r>
            <a:r>
              <a:rPr sz="750" spc="-4" dirty="0">
                <a:solidFill>
                  <a:prstClr val="black"/>
                </a:solidFill>
                <a:latin typeface="Carlito"/>
                <a:ea typeface="+mn-ea"/>
                <a:cs typeface="Carlito"/>
              </a:rPr>
              <a:t>Vulnerability  No data</a:t>
            </a:r>
            <a:endParaRPr sz="750" dirty="0">
              <a:solidFill>
                <a:prstClr val="black"/>
              </a:solidFill>
              <a:latin typeface="Carlito"/>
              <a:ea typeface="+mn-ea"/>
              <a:cs typeface="Carlito"/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3314440" y="837617"/>
            <a:ext cx="5706730" cy="5044568"/>
          </a:xfrm>
          <a:custGeom>
            <a:avLst/>
            <a:gdLst/>
            <a:ahLst/>
            <a:cxnLst/>
            <a:rect l="l" t="t" r="r" b="b"/>
            <a:pathLst>
              <a:path w="6901180" h="5540375">
                <a:moveTo>
                  <a:pt x="0" y="5540375"/>
                </a:moveTo>
                <a:lnTo>
                  <a:pt x="6901180" y="5540375"/>
                </a:lnTo>
                <a:lnTo>
                  <a:pt x="6901180" y="0"/>
                </a:lnTo>
                <a:lnTo>
                  <a:pt x="0" y="0"/>
                </a:lnTo>
                <a:lnTo>
                  <a:pt x="0" y="55403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1604" y="4843188"/>
            <a:ext cx="2992609" cy="1030898"/>
            <a:chOff x="151604" y="4018904"/>
            <a:chExt cx="2992609" cy="1030898"/>
          </a:xfrm>
        </p:grpSpPr>
        <p:sp>
          <p:nvSpPr>
            <p:cNvPr id="24" name="object 22"/>
            <p:cNvSpPr/>
            <p:nvPr/>
          </p:nvSpPr>
          <p:spPr>
            <a:xfrm>
              <a:off x="151604" y="4018904"/>
              <a:ext cx="2992609" cy="10308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" name="object 25"/>
            <p:cNvSpPr txBox="1"/>
            <p:nvPr/>
          </p:nvSpPr>
          <p:spPr>
            <a:xfrm>
              <a:off x="272810" y="4146804"/>
              <a:ext cx="2688754" cy="747801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049" marR="3810" indent="-3334" algn="ctr" defTabSz="685800" fontAlgn="auto">
                <a:spcBef>
                  <a:spcPts val="71"/>
                </a:spcBef>
                <a:spcAft>
                  <a:spcPts val="0"/>
                </a:spcAft>
              </a:pPr>
              <a:r>
                <a:rPr sz="1200" spc="-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This identifies </a:t>
              </a:r>
              <a:r>
                <a:rPr sz="1200" spc="-8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the  </a:t>
              </a:r>
              <a:r>
                <a:rPr sz="1200" spc="-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vulnerabilities- </a:t>
              </a:r>
              <a:r>
                <a:rPr sz="1200" spc="-8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What </a:t>
              </a:r>
              <a:r>
                <a:rPr sz="1200" spc="-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is</a:t>
              </a:r>
              <a:r>
                <a:rPr sz="1200" spc="-6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 </a:t>
              </a:r>
              <a:r>
                <a:rPr sz="1200" spc="-11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DWS  </a:t>
              </a:r>
              <a:r>
                <a:rPr sz="1200" spc="-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doing </a:t>
              </a:r>
              <a:r>
                <a:rPr sz="1200" spc="-8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to support the  </a:t>
              </a:r>
              <a:r>
                <a:rPr sz="1200" spc="-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Municipalities in </a:t>
              </a:r>
              <a:r>
                <a:rPr sz="1200" spc="-8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addressing  </a:t>
              </a:r>
              <a:r>
                <a:rPr sz="1200" spc="-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these</a:t>
              </a:r>
              <a:r>
                <a:rPr sz="1200" spc="-11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 </a:t>
              </a:r>
              <a:r>
                <a:rPr sz="1200" spc="-4" dirty="0">
                  <a:solidFill>
                    <a:prstClr val="black"/>
                  </a:solidFill>
                  <a:latin typeface="Carlito"/>
                  <a:ea typeface="+mn-ea"/>
                  <a:cs typeface="Carlito"/>
                </a:rPr>
                <a:t>vulnerabilities?</a:t>
              </a:r>
              <a:endParaRPr sz="1200" dirty="0">
                <a:solidFill>
                  <a:prstClr val="black"/>
                </a:solidFill>
                <a:latin typeface="Carlito"/>
                <a:ea typeface="+mn-ea"/>
                <a:cs typeface="Carlito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2830" y="946802"/>
            <a:ext cx="3021383" cy="3761676"/>
            <a:chOff x="895566" y="1080661"/>
            <a:chExt cx="2374391" cy="3918683"/>
          </a:xfrm>
        </p:grpSpPr>
        <p:grpSp>
          <p:nvGrpSpPr>
            <p:cNvPr id="27" name="object 26"/>
            <p:cNvGrpSpPr/>
            <p:nvPr/>
          </p:nvGrpSpPr>
          <p:grpSpPr>
            <a:xfrm>
              <a:off x="895566" y="1080661"/>
              <a:ext cx="2374391" cy="3918683"/>
              <a:chOff x="1892299" y="829055"/>
              <a:chExt cx="3165855" cy="4715570"/>
            </a:xfrm>
          </p:grpSpPr>
          <p:sp>
            <p:nvSpPr>
              <p:cNvPr id="28" name="object 27"/>
              <p:cNvSpPr/>
              <p:nvPr/>
            </p:nvSpPr>
            <p:spPr>
              <a:xfrm>
                <a:off x="2002535" y="829055"/>
                <a:ext cx="3055619" cy="41178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object 28"/>
              <p:cNvSpPr/>
              <p:nvPr/>
            </p:nvSpPr>
            <p:spPr>
              <a:xfrm>
                <a:off x="2144267" y="871727"/>
                <a:ext cx="2787396" cy="408584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object 29"/>
              <p:cNvSpPr/>
              <p:nvPr/>
            </p:nvSpPr>
            <p:spPr>
              <a:xfrm>
                <a:off x="1892299" y="853437"/>
                <a:ext cx="3118614" cy="469118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object 30"/>
              <p:cNvSpPr/>
              <p:nvPr/>
            </p:nvSpPr>
            <p:spPr>
              <a:xfrm>
                <a:off x="1892299" y="853439"/>
                <a:ext cx="3118866" cy="4023361"/>
              </a:xfrm>
              <a:custGeom>
                <a:avLst/>
                <a:gdLst/>
                <a:ahLst/>
                <a:cxnLst/>
                <a:rect l="l" t="t" r="r" b="b"/>
                <a:pathLst>
                  <a:path w="2961640" h="4023360">
                    <a:moveTo>
                      <a:pt x="0" y="493522"/>
                    </a:moveTo>
                    <a:lnTo>
                      <a:pt x="2259" y="445996"/>
                    </a:lnTo>
                    <a:lnTo>
                      <a:pt x="8899" y="399747"/>
                    </a:lnTo>
                    <a:lnTo>
                      <a:pt x="19714" y="354983"/>
                    </a:lnTo>
                    <a:lnTo>
                      <a:pt x="34495" y="311910"/>
                    </a:lnTo>
                    <a:lnTo>
                      <a:pt x="53037" y="270735"/>
                    </a:lnTo>
                    <a:lnTo>
                      <a:pt x="75132" y="231665"/>
                    </a:lnTo>
                    <a:lnTo>
                      <a:pt x="100573" y="194907"/>
                    </a:lnTo>
                    <a:lnTo>
                      <a:pt x="129154" y="160668"/>
                    </a:lnTo>
                    <a:lnTo>
                      <a:pt x="160668" y="129154"/>
                    </a:lnTo>
                    <a:lnTo>
                      <a:pt x="194907" y="100573"/>
                    </a:lnTo>
                    <a:lnTo>
                      <a:pt x="231665" y="75132"/>
                    </a:lnTo>
                    <a:lnTo>
                      <a:pt x="270735" y="53037"/>
                    </a:lnTo>
                    <a:lnTo>
                      <a:pt x="311910" y="34495"/>
                    </a:lnTo>
                    <a:lnTo>
                      <a:pt x="354983" y="19714"/>
                    </a:lnTo>
                    <a:lnTo>
                      <a:pt x="399747" y="8899"/>
                    </a:lnTo>
                    <a:lnTo>
                      <a:pt x="445996" y="2259"/>
                    </a:lnTo>
                    <a:lnTo>
                      <a:pt x="493522" y="0"/>
                    </a:lnTo>
                    <a:lnTo>
                      <a:pt x="2467864" y="0"/>
                    </a:lnTo>
                    <a:lnTo>
                      <a:pt x="2515389" y="2259"/>
                    </a:lnTo>
                    <a:lnTo>
                      <a:pt x="2561638" y="8899"/>
                    </a:lnTo>
                    <a:lnTo>
                      <a:pt x="2606402" y="19714"/>
                    </a:lnTo>
                    <a:lnTo>
                      <a:pt x="2649475" y="34495"/>
                    </a:lnTo>
                    <a:lnTo>
                      <a:pt x="2690650" y="53037"/>
                    </a:lnTo>
                    <a:lnTo>
                      <a:pt x="2729720" y="75132"/>
                    </a:lnTo>
                    <a:lnTo>
                      <a:pt x="2766478" y="100573"/>
                    </a:lnTo>
                    <a:lnTo>
                      <a:pt x="2800717" y="129154"/>
                    </a:lnTo>
                    <a:lnTo>
                      <a:pt x="2832231" y="160668"/>
                    </a:lnTo>
                    <a:lnTo>
                      <a:pt x="2860812" y="194907"/>
                    </a:lnTo>
                    <a:lnTo>
                      <a:pt x="2886253" y="231665"/>
                    </a:lnTo>
                    <a:lnTo>
                      <a:pt x="2908348" y="270735"/>
                    </a:lnTo>
                    <a:lnTo>
                      <a:pt x="2926890" y="311910"/>
                    </a:lnTo>
                    <a:lnTo>
                      <a:pt x="2941671" y="354983"/>
                    </a:lnTo>
                    <a:lnTo>
                      <a:pt x="2952486" y="399747"/>
                    </a:lnTo>
                    <a:lnTo>
                      <a:pt x="2959126" y="445996"/>
                    </a:lnTo>
                    <a:lnTo>
                      <a:pt x="2961386" y="493522"/>
                    </a:lnTo>
                    <a:lnTo>
                      <a:pt x="2961386" y="3529838"/>
                    </a:lnTo>
                    <a:lnTo>
                      <a:pt x="2959126" y="3577363"/>
                    </a:lnTo>
                    <a:lnTo>
                      <a:pt x="2952486" y="3623612"/>
                    </a:lnTo>
                    <a:lnTo>
                      <a:pt x="2941671" y="3668376"/>
                    </a:lnTo>
                    <a:lnTo>
                      <a:pt x="2926890" y="3711449"/>
                    </a:lnTo>
                    <a:lnTo>
                      <a:pt x="2908348" y="3752624"/>
                    </a:lnTo>
                    <a:lnTo>
                      <a:pt x="2886253" y="3791694"/>
                    </a:lnTo>
                    <a:lnTo>
                      <a:pt x="2860812" y="3828452"/>
                    </a:lnTo>
                    <a:lnTo>
                      <a:pt x="2832231" y="3862691"/>
                    </a:lnTo>
                    <a:lnTo>
                      <a:pt x="2800717" y="3894205"/>
                    </a:lnTo>
                    <a:lnTo>
                      <a:pt x="2766478" y="3922786"/>
                    </a:lnTo>
                    <a:lnTo>
                      <a:pt x="2729720" y="3948227"/>
                    </a:lnTo>
                    <a:lnTo>
                      <a:pt x="2690650" y="3970322"/>
                    </a:lnTo>
                    <a:lnTo>
                      <a:pt x="2649475" y="3988864"/>
                    </a:lnTo>
                    <a:lnTo>
                      <a:pt x="2606402" y="4003645"/>
                    </a:lnTo>
                    <a:lnTo>
                      <a:pt x="2561638" y="4014460"/>
                    </a:lnTo>
                    <a:lnTo>
                      <a:pt x="2515389" y="4021100"/>
                    </a:lnTo>
                    <a:lnTo>
                      <a:pt x="2467864" y="4023360"/>
                    </a:lnTo>
                    <a:lnTo>
                      <a:pt x="493522" y="4023360"/>
                    </a:lnTo>
                    <a:lnTo>
                      <a:pt x="445996" y="4021100"/>
                    </a:lnTo>
                    <a:lnTo>
                      <a:pt x="399747" y="4014460"/>
                    </a:lnTo>
                    <a:lnTo>
                      <a:pt x="354983" y="4003645"/>
                    </a:lnTo>
                    <a:lnTo>
                      <a:pt x="311910" y="3988864"/>
                    </a:lnTo>
                    <a:lnTo>
                      <a:pt x="270735" y="3970322"/>
                    </a:lnTo>
                    <a:lnTo>
                      <a:pt x="231665" y="3948227"/>
                    </a:lnTo>
                    <a:lnTo>
                      <a:pt x="194907" y="3922786"/>
                    </a:lnTo>
                    <a:lnTo>
                      <a:pt x="160668" y="3894205"/>
                    </a:lnTo>
                    <a:lnTo>
                      <a:pt x="129154" y="3862691"/>
                    </a:lnTo>
                    <a:lnTo>
                      <a:pt x="100573" y="3828452"/>
                    </a:lnTo>
                    <a:lnTo>
                      <a:pt x="75132" y="3791694"/>
                    </a:lnTo>
                    <a:lnTo>
                      <a:pt x="53037" y="3752624"/>
                    </a:lnTo>
                    <a:lnTo>
                      <a:pt x="34495" y="3711449"/>
                    </a:lnTo>
                    <a:lnTo>
                      <a:pt x="19714" y="3668376"/>
                    </a:lnTo>
                    <a:lnTo>
                      <a:pt x="8899" y="3623612"/>
                    </a:lnTo>
                    <a:lnTo>
                      <a:pt x="2259" y="3577363"/>
                    </a:lnTo>
                    <a:lnTo>
                      <a:pt x="0" y="3529838"/>
                    </a:lnTo>
                    <a:lnTo>
                      <a:pt x="0" y="493522"/>
                    </a:lnTo>
                    <a:close/>
                  </a:path>
                </a:pathLst>
              </a:custGeom>
              <a:ln w="952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135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object 31"/>
            <p:cNvSpPr txBox="1"/>
            <p:nvPr/>
          </p:nvSpPr>
          <p:spPr>
            <a:xfrm>
              <a:off x="985769" y="1304141"/>
              <a:ext cx="2207895" cy="3406449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571976" marR="215265" indent="-327184" defTabSz="685800" fontAlgn="auto">
                <a:spcBef>
                  <a:spcPts val="79"/>
                </a:spcBef>
                <a:spcAft>
                  <a:spcPts val="0"/>
                </a:spcAft>
              </a:pPr>
              <a:r>
                <a:rPr sz="1250" b="1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Show </a:t>
              </a:r>
              <a:r>
                <a:rPr sz="1250" b="1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Stoppers:</a:t>
              </a:r>
              <a:r>
                <a:rPr sz="1250" b="1" spc="-75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sz="1250" b="1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(Extreme  vulnerability</a:t>
              </a:r>
              <a:r>
                <a:rPr sz="1250" b="1" spc="-4" dirty="0" smtClean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)</a:t>
              </a:r>
              <a:endParaRPr lang="en-US" sz="1250" b="1" spc="-4" dirty="0" smtClean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marL="571976" marR="215265" indent="-327184" defTabSz="685800" fontAlgn="auto">
                <a:spcBef>
                  <a:spcPts val="79"/>
                </a:spcBef>
                <a:spcAft>
                  <a:spcPts val="0"/>
                </a:spcAft>
              </a:pPr>
              <a:endParaRPr sz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Financial asset</a:t>
              </a:r>
              <a:r>
                <a:rPr sz="1250" spc="-11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management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Revenue</a:t>
              </a:r>
              <a:r>
                <a:rPr sz="1250" spc="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collection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marR="3810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11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Water </a:t>
              </a: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resource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management  </a:t>
              </a:r>
              <a:r>
                <a:rPr sz="1250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(WRM)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marR="289084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11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Water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conservation and  demand management  </a:t>
              </a: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(WCDM)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Information</a:t>
              </a:r>
              <a:r>
                <a:rPr sz="1250" spc="-23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management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marR="347186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15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Technical </a:t>
              </a: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staff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capacity  </a:t>
              </a: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(numbers)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marR="63818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11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Wastewater/ </a:t>
              </a: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environmental  safety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and regulatory  compliance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marR="531495" indent="-257175" defTabSz="685800" fontAlgn="auto">
                <a:spcBef>
                  <a:spcPts val="4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8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Infrastructure </a:t>
              </a: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asset  management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  <a:p>
              <a:pPr marL="266700" indent="-257175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266224" algn="l"/>
                  <a:tab pos="266700" algn="l"/>
                </a:tabLst>
              </a:pPr>
              <a:r>
                <a:rPr sz="1250" spc="-4" dirty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rPr>
                <a:t>Financial management</a:t>
              </a:r>
              <a:endParaRPr sz="12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38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dirty="0" smtClean="0"/>
              <a:t>Drought status of the province</a:t>
            </a:r>
            <a:endParaRPr lang="en-ZA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91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205733"/>
            <a:ext cx="8606118" cy="657691"/>
          </a:xfrm>
          <a:solidFill>
            <a:schemeClr val="bg1"/>
          </a:solidFill>
        </p:spPr>
        <p:txBody>
          <a:bodyPr/>
          <a:lstStyle/>
          <a:p>
            <a:r>
              <a:rPr lang="en-ZA" sz="4000" b="1" dirty="0" smtClean="0"/>
              <a:t>Purpose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2126824"/>
            <a:ext cx="8606118" cy="1600194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To brief the Portfolio Committee on </a:t>
            </a:r>
            <a:r>
              <a:rPr lang="en-US" sz="3000" dirty="0"/>
              <a:t>the Department of Water and </a:t>
            </a:r>
            <a:r>
              <a:rPr lang="en-US" sz="3000" dirty="0" smtClean="0"/>
              <a:t>Sanitation’s Mpumalanga  Implementation plan for 2020/21</a:t>
            </a:r>
            <a:endParaRPr lang="en-ZA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7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48369"/>
              </p:ext>
            </p:extLst>
          </p:nvPr>
        </p:nvGraphicFramePr>
        <p:xfrm>
          <a:off x="220430" y="513774"/>
          <a:ext cx="8672660" cy="61959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7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5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 experiencing drought (based on SPI and dam level values)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</a:t>
                      </a:r>
                      <a:r>
                        <a:rPr lang="en-ZA" sz="13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ZA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 Municipality, </a:t>
                      </a:r>
                      <a:r>
                        <a:rPr lang="en-ZA" sz="13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ZA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Hani Local Municipality,</a:t>
                      </a:r>
                      <a:r>
                        <a:rPr lang="en-ZA" sz="13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 JS </a:t>
                      </a:r>
                      <a:r>
                        <a:rPr lang="en-ZA" sz="13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r>
                        <a:rPr lang="en-ZA" sz="13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Bushbuckridge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 where drought disasters have been declared, dates of declarations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State of Disaster: March 2018.                                      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Disaster: Nov 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real time monitoring coverage and challenges experienced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Gaps in Network, Funds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 coverage, insufficient</a:t>
                      </a:r>
                      <a:r>
                        <a:rPr lang="en-US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 if instruments fail/break.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4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Dams where restrictions have been published (number and detail)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2020: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Crocodile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lang="en-ZA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(Kwena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dam)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restriction on domestic, 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-285750" algn="l" defTabSz="422041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restriction on irrigation.                                                                       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</a:p>
                    <a:p>
                      <a:pPr marL="0" indent="0" algn="l" defTabSz="422041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ZA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June</a:t>
                      </a:r>
                      <a:r>
                        <a:rPr lang="en-ZA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</a:t>
                      </a:r>
                      <a:r>
                        <a:rPr lang="en-ZA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ZA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Sabie</a:t>
                      </a:r>
                      <a:r>
                        <a:rPr lang="en-Z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system </a:t>
                      </a:r>
                      <a:endParaRPr lang="en-ZA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irrigation restriction;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restriction on domestic supply.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2020: Lower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Komati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Driekoppies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dam) 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irrigation 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2020: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Kaap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River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Lomati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Dam) 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10 % domestic 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2016: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Mkhombo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 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 domestic 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irrigation </a:t>
                      </a:r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Dams in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exceptional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drought category (&lt;40% level)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Ohrigstad Dam: </a:t>
                      </a:r>
                      <a:r>
                        <a:rPr lang="de-DE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9%, 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Mkhombo 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 </a:t>
                      </a:r>
                      <a:r>
                        <a:rPr lang="de-DE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1.9%, </a:t>
                      </a:r>
                      <a:endParaRPr lang="de-DE" sz="1200" u="none" strike="noStrike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Klipkopje dam 22%</a:t>
                      </a:r>
                      <a:endParaRPr lang="de-DE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9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DMs, LMs,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settlements impacted: number of households and population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 </a:t>
                      </a:r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(249 705 people) and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Hani LM (310 458 people).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 LM (549 676 people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2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Mbombela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(689 206 people)</a:t>
                      </a:r>
                      <a:endParaRPr lang="en-ZA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0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DWS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request: Number of District, Local Municipalities and metros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Gazetted Allocations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2018/19:  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 Moroka: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R18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million.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Hani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R14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million.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Emakhazeni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LM: 18million.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 </a:t>
                      </a:r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Tshwete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LM: 6.8 million. </a:t>
                      </a:r>
                      <a:endParaRPr lang="en-ZA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llocation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Mpumalanga- R56.8 million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69" marR="7769" marT="8201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049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0"/>
            <a:ext cx="8229600" cy="1257300"/>
          </a:xfrm>
        </p:spPr>
        <p:txBody>
          <a:bodyPr/>
          <a:lstStyle/>
          <a:p>
            <a:r>
              <a:rPr lang="en-ZA" sz="3200" dirty="0" smtClean="0"/>
              <a:t>Overview of </a:t>
            </a:r>
            <a:r>
              <a:rPr lang="en-ZA" sz="3200" dirty="0" err="1" smtClean="0"/>
              <a:t>Thembisile</a:t>
            </a:r>
            <a:r>
              <a:rPr lang="en-ZA" sz="3200" dirty="0" smtClean="0"/>
              <a:t> Hani LM intervention</a:t>
            </a:r>
            <a:endParaRPr lang="en-ZA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811391"/>
              </p:ext>
            </p:extLst>
          </p:nvPr>
        </p:nvGraphicFramePr>
        <p:xfrm>
          <a:off x="457200" y="931448"/>
          <a:ext cx="8229600" cy="4947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1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7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0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 of work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refurbishment,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equipping and electrification of boreholes in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Mathyzensloop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Sheldon and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Boekenhouthoek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Refurbishment of 2 x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Boekenhouthoek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boreholes, Refurbishment of 1 x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Matheyzensloop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boreholes and Drilling of 1 x Sheldon Borehole and Refurbishment of 2 x hand pump boreholes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 2 104 051,50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refurbishment, equipping and electrification of boreholes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iKwaggafontein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and Verena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Refurbishment of 1 borehole and 1X drilled at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Kwaggafontein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(W28)x(Refurbishment of 2 boreholes installed with hand pumps and 1X drilled at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Kwaggafontein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(W 29), (Refurbishment of 1 borehole installed with hand pump) 1X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drillled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Kwaggafontein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C, Refurbishment of (1x borehole and 2X drilled at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Kwaggafontein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 (1x hand pump ) (1x Electrification)and 1X drilled at Verena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 4 519 974,38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refurbishment ,equipping and electrification of boreholes in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Bundu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Rietfontein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Machipe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Refurbishment of 4 x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Bundu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boreholes ( 3 electrification&amp; 1 hand pump)  ,Refurbishment of 3X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Machipe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(3 electrification) and Refurbishment of  2X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Rietfontein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( 1 hand pump &amp; 1 electrification)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 4 509 370,80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refurbishment, equipping and electrification of boreholes in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Tweefonein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DK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Blesbok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Farm,Loopspruit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Farms and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Hartesbeespruit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Seringkop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Kwaggafontein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Refurbishment of borehole with Hand pump at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Tweefontein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DK x1,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Loopspruit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x1 and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Kwaggafontein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 x1. Refurbishment of borehole with Electrical driven pump at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Tweefontein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 x1,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Seringkop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x1 and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Bleskop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x1. Refurbishment of borehole with Windmill at </a:t>
                      </a:r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Hartebeespruit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 2 866 603,32 </a:t>
                      </a:r>
                    </a:p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 estimate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14 000 000,00 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647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58"/>
            <a:ext cx="8229600" cy="1143000"/>
          </a:xfrm>
        </p:spPr>
        <p:txBody>
          <a:bodyPr/>
          <a:lstStyle/>
          <a:p>
            <a:r>
              <a:rPr lang="en-ZA" sz="3200" dirty="0" smtClean="0"/>
              <a:t>Overview of Dr J S </a:t>
            </a:r>
            <a:r>
              <a:rPr lang="en-ZA" sz="3200" dirty="0" err="1" smtClean="0"/>
              <a:t>Moroka</a:t>
            </a:r>
            <a:r>
              <a:rPr lang="en-ZA" sz="3200" dirty="0" smtClean="0"/>
              <a:t> LM intervention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0652621"/>
              </p:ext>
            </p:extLst>
          </p:nvPr>
        </p:nvGraphicFramePr>
        <p:xfrm>
          <a:off x="457200" y="1026984"/>
          <a:ext cx="8229600" cy="479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8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0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 of work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equipping and Rehabilitation of existing boreholes in various villages. (Greenside,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Katjibane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Seabe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Equipping and Rehabilitation of existing boreholes in various villages. (Greenside,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Katjibane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Seabe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3 000 000,00</a:t>
                      </a:r>
                    </a:p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equipping and Rehabilitation of existing boreholes in various villages. (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Loading,Semahlase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Ramantsho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Sehokho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Equipping and Rehabilitation of existing boreholes in various villages. (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Loading,Semahlase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Ramantsho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Sehokho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3 000 000,00</a:t>
                      </a:r>
                    </a:p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Equipping and Rehabilitation of existing boreholes in various villages. (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Kgaphamadi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Ga-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Mmakola,Madubaduba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Molapo'a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Mogale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Dithabaneng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DMA and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Maphotla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Drilling, Equipping and Rehabilitation of existing boreholes in various villages. (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Kgaphamadi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Ga-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Mmakola,Madubaduba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Molapo'a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Mogale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Dithabaneng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DMA and </a:t>
                      </a:r>
                      <a:r>
                        <a:rPr lang="en-ZA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Maphotla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10 000 000,00</a:t>
                      </a:r>
                    </a:p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Equipping and Rehabilitation of existing boreholes in various villages. (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Pankop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Masobe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Phake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Metimadima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Matshiding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Equipping and Rehabilitation of existing boreholes in various villages. (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Pankop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Masobe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Phake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Metimadima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Matshiding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2 000 000,00</a:t>
                      </a:r>
                    </a:p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 estimate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R18 000 000,00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2217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r>
              <a:rPr lang="en-ZA" sz="3200" dirty="0" smtClean="0"/>
              <a:t>Overview of </a:t>
            </a:r>
            <a:r>
              <a:rPr lang="en-ZA" sz="3200" dirty="0" err="1" smtClean="0"/>
              <a:t>Emakhazeni</a:t>
            </a:r>
            <a:r>
              <a:rPr lang="en-ZA" sz="3200" dirty="0" smtClean="0"/>
              <a:t> LM intervention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5624566"/>
              </p:ext>
            </p:extLst>
          </p:nvPr>
        </p:nvGraphicFramePr>
        <p:xfrm>
          <a:off x="354845" y="603898"/>
          <a:ext cx="8441139" cy="54808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1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5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879">
                <a:tc>
                  <a:txBody>
                    <a:bodyPr/>
                    <a:lstStyle/>
                    <a:p>
                      <a:r>
                        <a:rPr lang="en-ZA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 of work</a:t>
                      </a:r>
                      <a:endParaRPr lang="en-Z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9754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Supply in rural areas Ward 1 and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3 new of Boreholes to be drilled tested for yield and equipped with wind mill pumps.</a:t>
                      </a:r>
                      <a:b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3 x boreholes and 3 x wind mills to be refurbished</a:t>
                      </a:r>
                      <a:b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1x30KL elevated steel tank will be installed in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Paardeplaats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were the water collection depot will be located,</a:t>
                      </a:r>
                      <a:b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4x5000L elevated yard tanks will be installed in the farms in Ward 1 and Ward 4 respectively.</a:t>
                      </a:r>
                      <a:b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Pipes to be installed in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Paardeplaats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consist of 50mm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25mm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HDPE(PN16), pipe length are 125m and 480mrespectively.6. The pipe diameters to be utilized are 25mm and 50 mm with total pipe length of 1555m in all farms.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R4 500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000,00</a:t>
                      </a:r>
                    </a:p>
                    <a:p>
                      <a:endParaRPr lang="en-Z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2108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Supply in rural areas Ward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Portable water supply to 26 communities in rural areas. Systems to include borehole abstraction, storage and distribution with yard connections. </a:t>
                      </a:r>
                    </a:p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1.New boreholes to be drilled -1</a:t>
                      </a:r>
                      <a:b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2.Boreholes that have to be refurbished - 2  </a:t>
                      </a:r>
                      <a:b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 Number of Windmills that need to be refurbished - 3 </a:t>
                      </a:r>
                      <a:b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4.Tanks: 2500L - 4, 5000L - 13, 10 000L - 3 </a:t>
                      </a:r>
                      <a:b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 Pipe Reticulation - 3km of 50 diameter Class 12 HDPE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R5 700 000,00</a:t>
                      </a:r>
                    </a:p>
                    <a:p>
                      <a:endParaRPr lang="en-Z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171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Supply in rural areas ward 5 and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l" defTabSz="358775" fontAlgn="t">
                        <a:buFont typeface="+mj-lt"/>
                        <a:buAutoNum type="arabicPeriod"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Developing of 1 x new   Borehole with a pump that is powered by a windmill</a:t>
                      </a:r>
                    </a:p>
                    <a:p>
                      <a:pPr marL="177800" indent="-177800" algn="l" defTabSz="358775" fontAlgn="t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1 x new elevated steel tank with a capacity of 30kl (4.5m high</a:t>
                      </a:r>
                    </a:p>
                    <a:p>
                      <a:pPr marL="177800" indent="-177800" algn="l" defTabSz="358775" fontAlgn="t">
                        <a:buFont typeface="+mj-lt"/>
                        <a:buAutoNum type="arabicPeriod"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of 50mm diameter HDPE pipeline to the dwelling (Estimated total length is 500m)</a:t>
                      </a:r>
                    </a:p>
                    <a:p>
                      <a:pPr marL="177800" indent="-177800" algn="l" defTabSz="358775" fontAlgn="t">
                        <a:buFont typeface="+mj-lt"/>
                        <a:buAutoNum type="arabicPeriod"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of 15 x new 5000l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Jojo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tanks elevated by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R3 200 000,00</a:t>
                      </a:r>
                    </a:p>
                    <a:p>
                      <a:endParaRPr lang="en-Z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5046"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Supply in rural areas Ward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l" defTabSz="358775" rtl="0" eaLnBrk="1" fontAlgn="t" latinLnBrk="0" hangingPunct="1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Drilling and equipping of four new boreholes</a:t>
                      </a:r>
                    </a:p>
                    <a:p>
                      <a:pPr marL="177800" indent="-177800" algn="l" defTabSz="358775" rtl="0" eaLnBrk="1" fontAlgn="t" latinLnBrk="0" hangingPunct="1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Supply and Install 2X40KL @ 5m stand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Abeco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or Similar Steel Tanks</a:t>
                      </a:r>
                    </a:p>
                    <a:p>
                      <a:pPr marL="177800" indent="-177800" algn="l" defTabSz="358775" rtl="0" eaLnBrk="1" fontAlgn="t" latinLnBrk="0" hangingPunct="1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Supply and Install of a Climax Windmills or similar to pump 20000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litres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of water per day for a maximum head of 150m</a:t>
                      </a:r>
                    </a:p>
                    <a:p>
                      <a:pPr marL="177800" indent="-177800" algn="l" defTabSz="358775" rtl="0" eaLnBrk="1" fontAlgn="t" latinLnBrk="0" hangingPunct="1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Supply and Install a 50 mm HDPE of 2000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metres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pumping line from the boreholes to the Water Tanker </a:t>
                      </a:r>
                    </a:p>
                    <a:p>
                      <a:pPr marL="177800" indent="-177800" algn="l" defTabSz="358775" rtl="0" eaLnBrk="1" fontAlgn="t" latinLnBrk="0" hangingPunct="1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Supply and Install a 40 mm HDPE of 1500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metres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water reticulation pipe from the Water Tanker to the households and addition of the stand connection. </a:t>
                      </a:r>
                    </a:p>
                    <a:p>
                      <a:pPr marL="177800" indent="-177800" algn="l" defTabSz="358775" rtl="0" eaLnBrk="1" fontAlgn="t" latinLnBrk="0" hangingPunct="1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Refurbishing of 7 existing boreholes within the farm areas of ward 8                                                                          </a:t>
                      </a:r>
                    </a:p>
                    <a:p>
                      <a:pPr marL="177800" indent="-177800" algn="l" defTabSz="358775" rtl="0" eaLnBrk="1" fontAlgn="t" latinLnBrk="0" hangingPunct="1">
                        <a:buFont typeface="+mj-lt"/>
                        <a:buAutoNum type="arabicPeriod"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Supply and install 8x5000l plastic water tanks ,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JoJo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or similar to farms that has existing water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R4 600 000,00</a:t>
                      </a:r>
                    </a:p>
                    <a:p>
                      <a:endParaRPr lang="en-Z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271">
                <a:tc gridSpan="2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 estimate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R18 000 000,00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990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58"/>
            <a:ext cx="8229600" cy="1143000"/>
          </a:xfrm>
        </p:spPr>
        <p:txBody>
          <a:bodyPr/>
          <a:lstStyle/>
          <a:p>
            <a:r>
              <a:rPr lang="en-ZA" sz="3600" dirty="0" smtClean="0"/>
              <a:t>Overview of Steve </a:t>
            </a:r>
            <a:r>
              <a:rPr lang="en-ZA" sz="3600" dirty="0" err="1" smtClean="0"/>
              <a:t>Tshwete</a:t>
            </a:r>
            <a:r>
              <a:rPr lang="en-ZA" sz="3600" dirty="0" smtClean="0"/>
              <a:t> LM intervention</a:t>
            </a:r>
            <a:endParaRPr lang="en-Z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5131392"/>
              </p:ext>
            </p:extLst>
          </p:nvPr>
        </p:nvGraphicFramePr>
        <p:xfrm>
          <a:off x="457200" y="1818568"/>
          <a:ext cx="8229600" cy="2230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8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0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 of work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Drought Relief Funding (Site, Drill and Equip Boreholes and Erect Related Water Infrastructure For The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Hendrina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Water Schemes)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principle the scope of works entails of the siting &amp; establishment of six (6) boreholes, and electrical supply to the boreholes; installation of fence, installation of 5X10kl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jojo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tanks with stands, construction of connection network and installation of package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R6 800 000.00</a:t>
                      </a:r>
                    </a:p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 estimate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R6 800 000.00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8405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4"/>
            <a:ext cx="8229600" cy="1143000"/>
          </a:xfrm>
        </p:spPr>
        <p:txBody>
          <a:bodyPr/>
          <a:lstStyle/>
          <a:p>
            <a:pPr algn="just"/>
            <a:r>
              <a:rPr lang="en-ZA" dirty="0" smtClean="0"/>
              <a:t>Progress on drought intervention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174"/>
            <a:ext cx="8229600" cy="5087208"/>
          </a:xfrm>
        </p:spPr>
        <p:txBody>
          <a:bodyPr/>
          <a:lstStyle/>
          <a:p>
            <a:pPr algn="just"/>
            <a:r>
              <a:rPr lang="en-ZA" sz="2000" b="1" dirty="0" smtClean="0"/>
              <a:t>Dr </a:t>
            </a:r>
            <a:r>
              <a:rPr lang="en-ZA" sz="2000" b="1" dirty="0"/>
              <a:t>J S  </a:t>
            </a:r>
            <a:r>
              <a:rPr lang="en-ZA" sz="2000" b="1" dirty="0" err="1"/>
              <a:t>Moroka</a:t>
            </a:r>
            <a:r>
              <a:rPr lang="en-ZA" sz="2000" b="1" dirty="0"/>
              <a:t> </a:t>
            </a:r>
            <a:r>
              <a:rPr lang="en-ZA" sz="2000" dirty="0" smtClean="0"/>
              <a:t>: 11 </a:t>
            </a:r>
            <a:r>
              <a:rPr lang="en-ZA" sz="2000" dirty="0"/>
              <a:t>boreholes have been refurbished, while 15 new boreholes have been drilled, giving a total of 26 boreholes and two package plants.</a:t>
            </a:r>
          </a:p>
          <a:p>
            <a:pPr algn="just"/>
            <a:r>
              <a:rPr lang="en-US" sz="2000" dirty="0"/>
              <a:t>Refurbishment of </a:t>
            </a:r>
            <a:r>
              <a:rPr lang="en-US" sz="2000" dirty="0" err="1"/>
              <a:t>Mthombo</a:t>
            </a:r>
            <a:r>
              <a:rPr lang="en-US" sz="2000" dirty="0"/>
              <a:t> Emergency Pipeline to supply water to </a:t>
            </a:r>
            <a:r>
              <a:rPr lang="en-US" sz="2000" dirty="0" err="1"/>
              <a:t>Weltevreden</a:t>
            </a:r>
            <a:r>
              <a:rPr lang="en-US" sz="2000" dirty="0"/>
              <a:t> Water Treatment Plant (Dr JS </a:t>
            </a:r>
            <a:r>
              <a:rPr lang="en-US" sz="2000" dirty="0" err="1"/>
              <a:t>Moroka</a:t>
            </a:r>
            <a:r>
              <a:rPr lang="en-US" sz="2000" dirty="0"/>
              <a:t> LM). An amount of R38m  </a:t>
            </a:r>
            <a:r>
              <a:rPr lang="en-US" sz="2000" dirty="0" smtClean="0"/>
              <a:t>allocated from the </a:t>
            </a:r>
            <a:r>
              <a:rPr lang="en-US" sz="2000" dirty="0"/>
              <a:t>Municipal Infrastructure Grant. Contractor has been appointed by Dr JS </a:t>
            </a:r>
            <a:r>
              <a:rPr lang="en-US" sz="2000" dirty="0" err="1"/>
              <a:t>Moroka</a:t>
            </a:r>
            <a:r>
              <a:rPr lang="en-US" sz="2000" dirty="0"/>
              <a:t>. Site establishment scheduled for 6 October 2020</a:t>
            </a:r>
            <a:r>
              <a:rPr lang="en-US" sz="2000" dirty="0">
                <a:solidFill>
                  <a:srgbClr val="00B0F0"/>
                </a:solidFill>
              </a:rPr>
              <a:t>. </a:t>
            </a:r>
          </a:p>
          <a:p>
            <a:pPr algn="just"/>
            <a:r>
              <a:rPr lang="en-ZA" sz="2000" b="1" dirty="0" err="1" smtClean="0"/>
              <a:t>Thembisile</a:t>
            </a:r>
            <a:r>
              <a:rPr lang="en-ZA" sz="2000" b="1" dirty="0" smtClean="0"/>
              <a:t> Hani </a:t>
            </a:r>
            <a:r>
              <a:rPr lang="en-ZA" sz="2000" dirty="0" smtClean="0"/>
              <a:t>: 27 boreholes have been refurbished, while 07 new boreholes have been drilled, giving a total of 34 boreholes.  </a:t>
            </a:r>
            <a:endParaRPr lang="en-ZA" sz="2000" dirty="0"/>
          </a:p>
          <a:p>
            <a:pPr algn="just"/>
            <a:r>
              <a:rPr lang="en-ZA" sz="2000" b="1" dirty="0" err="1" smtClean="0"/>
              <a:t>Emakhazeni</a:t>
            </a:r>
            <a:r>
              <a:rPr lang="en-ZA" sz="2000" b="1" dirty="0" smtClean="0"/>
              <a:t> </a:t>
            </a:r>
            <a:r>
              <a:rPr lang="en-ZA" sz="2000" dirty="0" smtClean="0"/>
              <a:t>: 08 borehole have been refurbished and 10 new boreholes have been drilled, giving the total of 18 boreholes.</a:t>
            </a:r>
          </a:p>
          <a:p>
            <a:pPr algn="just"/>
            <a:r>
              <a:rPr lang="en-ZA" sz="2000" b="1" dirty="0" smtClean="0"/>
              <a:t>Steve </a:t>
            </a:r>
            <a:r>
              <a:rPr lang="en-ZA" sz="2000" b="1" dirty="0" err="1" smtClean="0"/>
              <a:t>Tshwete</a:t>
            </a:r>
            <a:r>
              <a:rPr lang="en-ZA" sz="2000" b="1" dirty="0" smtClean="0"/>
              <a:t> </a:t>
            </a:r>
            <a:r>
              <a:rPr lang="en-ZA" sz="2000" dirty="0" smtClean="0"/>
              <a:t>: 06 new boreholes have been drilled. 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165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670061"/>
          </a:xfrm>
        </p:spPr>
        <p:txBody>
          <a:bodyPr/>
          <a:lstStyle/>
          <a:p>
            <a:r>
              <a:rPr lang="en-ZA" sz="2000" dirty="0" smtClean="0"/>
              <a:t>Covid-19 interventions</a:t>
            </a:r>
            <a:endParaRPr lang="en-Z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5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54"/>
            <a:ext cx="8229600" cy="612466"/>
          </a:xfrm>
        </p:spPr>
        <p:txBody>
          <a:bodyPr/>
          <a:lstStyle/>
          <a:p>
            <a:r>
              <a:rPr lang="en-ZA" sz="3600" dirty="0"/>
              <a:t>Ehlanzeni DM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0056167"/>
              </p:ext>
            </p:extLst>
          </p:nvPr>
        </p:nvGraphicFramePr>
        <p:xfrm>
          <a:off x="215896" y="1011154"/>
          <a:ext cx="8470903" cy="47596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95041">
                  <a:extLst>
                    <a:ext uri="{9D8B030D-6E8A-4147-A177-3AD203B41FA5}">
                      <a16:colId xmlns:a16="http://schemas.microsoft.com/office/drawing/2014/main" xmlns="" val="3800962656"/>
                    </a:ext>
                  </a:extLst>
                </a:gridCol>
                <a:gridCol w="5076967">
                  <a:extLst>
                    <a:ext uri="{9D8B030D-6E8A-4147-A177-3AD203B41FA5}">
                      <a16:colId xmlns:a16="http://schemas.microsoft.com/office/drawing/2014/main" xmlns="" val="3104879290"/>
                    </a:ext>
                  </a:extLst>
                </a:gridCol>
                <a:gridCol w="1398895">
                  <a:extLst>
                    <a:ext uri="{9D8B030D-6E8A-4147-A177-3AD203B41FA5}">
                      <a16:colId xmlns:a16="http://schemas.microsoft.com/office/drawing/2014/main" xmlns="" val="2454485621"/>
                    </a:ext>
                  </a:extLst>
                </a:gridCol>
              </a:tblGrid>
              <a:tr h="40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(R)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1480807405"/>
                  </a:ext>
                </a:extLst>
              </a:tr>
              <a:tr h="294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Nkomazi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 Of Various Boreholes In Nkomazi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16 375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2876443603"/>
                  </a:ext>
                </a:extLst>
              </a:tr>
              <a:tr h="21094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 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Nkomazi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16 375 574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extLst>
                  <a:ext uri="{0D108BD9-81ED-4DB2-BD59-A6C34878D82A}">
                    <a16:rowId xmlns:a16="http://schemas.microsoft.com/office/drawing/2014/main" xmlns="" val="362504261"/>
                  </a:ext>
                </a:extLst>
              </a:tr>
              <a:tr h="6328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Sanitation Infrastructure In Bushbuckridge Local Municipality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4 258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3652681940"/>
                  </a:ext>
                </a:extLst>
              </a:tr>
              <a:tr h="210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Boreholes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11 521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3721515028"/>
                  </a:ext>
                </a:extLst>
              </a:tr>
              <a:tr h="2944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Of New Boreholes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18 391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1630680975"/>
                  </a:ext>
                </a:extLst>
              </a:tr>
              <a:tr h="210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Bushbuckridge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34 171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2097382873"/>
                  </a:ext>
                </a:extLst>
              </a:tr>
              <a:tr h="421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Chweu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Boreholes In Mashishing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1757330333"/>
                  </a:ext>
                </a:extLst>
              </a:tr>
              <a:tr h="29441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Mbombela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Verulam Sewer House Connection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2626759610"/>
                  </a:ext>
                </a:extLst>
              </a:tr>
              <a:tr h="2944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Kanyamazane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WTW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091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769112171"/>
                  </a:ext>
                </a:extLst>
              </a:tr>
              <a:tr h="4416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Drilling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Equip  and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Energize New Boreholes In Barberton Town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4 800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714579851"/>
                  </a:ext>
                </a:extLst>
              </a:tr>
              <a:tr h="2944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Barberton WWTW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2106010571"/>
                  </a:ext>
                </a:extLst>
              </a:tr>
              <a:tr h="2109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City of Mbombela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60 468 619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2716319763"/>
                  </a:ext>
                </a:extLst>
              </a:tr>
              <a:tr h="406576">
                <a:tc gridSpan="2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Ehlanzeni DM </a:t>
                      </a: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121 015 713</a:t>
                      </a:r>
                    </a:p>
                    <a:p>
                      <a:pPr marL="0" lv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xmlns="" val="244373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0632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859"/>
            <a:ext cx="8229600" cy="694353"/>
          </a:xfrm>
        </p:spPr>
        <p:txBody>
          <a:bodyPr/>
          <a:lstStyle/>
          <a:p>
            <a:r>
              <a:rPr lang="de-DE" sz="3600" dirty="0"/>
              <a:t>Nkangala DM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826834"/>
              </p:ext>
            </p:extLst>
          </p:nvPr>
        </p:nvGraphicFramePr>
        <p:xfrm>
          <a:off x="232755" y="605987"/>
          <a:ext cx="8624641" cy="57821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09442">
                  <a:extLst>
                    <a:ext uri="{9D8B030D-6E8A-4147-A177-3AD203B41FA5}">
                      <a16:colId xmlns:a16="http://schemas.microsoft.com/office/drawing/2014/main" xmlns="" val="3601530402"/>
                    </a:ext>
                  </a:extLst>
                </a:gridCol>
                <a:gridCol w="6250675">
                  <a:extLst>
                    <a:ext uri="{9D8B030D-6E8A-4147-A177-3AD203B41FA5}">
                      <a16:colId xmlns:a16="http://schemas.microsoft.com/office/drawing/2014/main" xmlns="" val="3745856599"/>
                    </a:ext>
                  </a:extLst>
                </a:gridCol>
                <a:gridCol w="1064524">
                  <a:extLst>
                    <a:ext uri="{9D8B030D-6E8A-4147-A177-3AD203B41FA5}">
                      <a16:colId xmlns:a16="http://schemas.microsoft.com/office/drawing/2014/main" xmlns="" val="779535706"/>
                    </a:ext>
                  </a:extLst>
                </a:gridCol>
              </a:tblGrid>
              <a:tr h="237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municipality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 (R)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2747934912"/>
                  </a:ext>
                </a:extLst>
              </a:tr>
              <a:tr h="161048">
                <a:tc rowSpan="1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And Upgrading Of B/W Pipeline From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Mthombo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Supplement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Weltevreden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WTW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40 511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3561731912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Of Bulkline And Installation Of Pump In Makopanong 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706554142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Of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Bulkline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Installation Of Pump In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Siyabuswa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 (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Mogononong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291271260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Of Borehole In Moletji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2218558754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Of Borehole In Waterval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644003872"/>
                  </a:ext>
                </a:extLst>
              </a:tr>
              <a:tr h="2891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Boreholes With The Storage          Tanks And Electricity Connections In Dr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 Municipality In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Mjakaneng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Village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882 021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012797826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Provision In Moripe Gardens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601,34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2608837380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Provision In Maphotla Gardens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687 211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272439049"/>
                  </a:ext>
                </a:extLst>
              </a:tr>
              <a:tr h="2891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Boreholes With The Storage    Tanks And Electricity Connections In Dr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 Municipality In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Nokaneng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Village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124201479"/>
                  </a:ext>
                </a:extLst>
              </a:tr>
              <a:tr h="2891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Boreholes With The Storage    Tanks And Electricity Connections In Dr Js  Moroka Local Municipality In Phake Village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3994022004"/>
                  </a:ext>
                </a:extLst>
              </a:tr>
              <a:tr h="2891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Boreholes With The Storage    Tanks And Electricity Connections In Dr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 Municipality In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Madubaduba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Village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483591585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Provision In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Pankop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877554095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Provision In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Toitskraal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3778687930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Provision In Kuduspoort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3739149853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Provision In Maganagobuswa 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245003684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Provision In Semohlase Village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618490498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Sewer Reticulation In Ga-Phahla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065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921670849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Dr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Tr's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87 719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305783081"/>
                  </a:ext>
                </a:extLst>
              </a:tr>
              <a:tr h="14455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Tshwete 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Site, Drill, Equip Boreholes And Install Water Storage Tanks At Various Farms /Rural Areas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7 244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213012034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Storage Pullenshope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12 788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34555896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Low Flush Toilets In Farms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8 616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3788312938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Steve </a:t>
                      </a:r>
                      <a:r>
                        <a:rPr lang="en-ZA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Tshwete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28 650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527479504"/>
                  </a:ext>
                </a:extLst>
              </a:tr>
              <a:tr h="28911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Hani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Kameelpoortnek/Suncity A, B, C &amp; D, Kwaggafontein A, D &amp; E, Mahlabathini, Lithuli, Kwamhlanga A, B, C, And Various Farms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47 235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2282132379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Upgrading Of Water Infrastructure In Sheldon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58 305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733978220"/>
                  </a:ext>
                </a:extLst>
              </a:tr>
              <a:tr h="23752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Kwamhlanga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WWTW : Refurbishment &amp; Upgrading Of Eastern And Western WWTW of </a:t>
                      </a:r>
                      <a:r>
                        <a:rPr lang="en-ZA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KwaMhlanga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21 815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688688042"/>
                  </a:ext>
                </a:extLst>
              </a:tr>
              <a:tr h="1445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ZA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ZA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Hani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127 355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1253010052"/>
                  </a:ext>
                </a:extLst>
              </a:tr>
              <a:tr h="1340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222 320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5" marR="23235" marT="0" marB="0" anchor="ctr"/>
                </a:tc>
                <a:extLst>
                  <a:ext uri="{0D108BD9-81ED-4DB2-BD59-A6C34878D82A}">
                    <a16:rowId xmlns:a16="http://schemas.microsoft.com/office/drawing/2014/main" xmlns="" val="2606035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770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58"/>
            <a:ext cx="8229600" cy="667058"/>
          </a:xfrm>
        </p:spPr>
        <p:txBody>
          <a:bodyPr/>
          <a:lstStyle/>
          <a:p>
            <a:r>
              <a:rPr lang="sv-SE" sz="3600" dirty="0"/>
              <a:t>Gert Sibande DM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1554688"/>
              </p:ext>
            </p:extLst>
          </p:nvPr>
        </p:nvGraphicFramePr>
        <p:xfrm>
          <a:off x="457200" y="805218"/>
          <a:ext cx="8345607" cy="52401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62669">
                  <a:extLst>
                    <a:ext uri="{9D8B030D-6E8A-4147-A177-3AD203B41FA5}">
                      <a16:colId xmlns:a16="http://schemas.microsoft.com/office/drawing/2014/main" xmlns="" val="628411515"/>
                    </a:ext>
                  </a:extLst>
                </a:gridCol>
                <a:gridCol w="5622877">
                  <a:extLst>
                    <a:ext uri="{9D8B030D-6E8A-4147-A177-3AD203B41FA5}">
                      <a16:colId xmlns:a16="http://schemas.microsoft.com/office/drawing/2014/main" xmlns="" val="3893045916"/>
                    </a:ext>
                  </a:extLst>
                </a:gridCol>
                <a:gridCol w="1160061">
                  <a:extLst>
                    <a:ext uri="{9D8B030D-6E8A-4147-A177-3AD203B41FA5}">
                      <a16:colId xmlns:a16="http://schemas.microsoft.com/office/drawing/2014/main" xmlns="" val="711534022"/>
                    </a:ext>
                  </a:extLst>
                </a:gridCol>
              </a:tblGrid>
              <a:tr h="17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(R)    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804534684"/>
                  </a:ext>
                </a:extLst>
              </a:tr>
              <a:tr h="17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Govan Mbeki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Of 31 Boreholes In Gmm Game Farms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2312185923"/>
                  </a:ext>
                </a:extLst>
              </a:tr>
              <a:tr h="17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Mkhondo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Of New Boreholes In Mkhondo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514572539"/>
                  </a:ext>
                </a:extLst>
              </a:tr>
              <a:tr h="26888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Northern Wtw's Sludge Pump Station And Booster Pump Station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471079574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Davel WWTW's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947204915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Upgrading Of Kwazanele WWTW's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074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165663385"/>
                  </a:ext>
                </a:extLst>
              </a:tr>
              <a:tr h="268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Electro-Mechanical Upgrade To Extension 32,33 &amp; 34pumpstations In Ermelo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039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1370285384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Drilling Of Warburton Boreholes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715877053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Upgrading Of Breyton WTW's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033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643210533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017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704838268"/>
                  </a:ext>
                </a:extLst>
              </a:tr>
              <a:tr h="173445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Albert Luthuli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Upgrading And Refurbishment Of Carolina WTW Phase 4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1376859451"/>
                  </a:ext>
                </a:extLst>
              </a:tr>
              <a:tr h="2467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Water Infrastructure For Nhlazatshe 7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1980992257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Water Infrastructure For Nhlazatshe 6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028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1121976700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And Network Sewer At Emanzana Phase 2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73919357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Manzana Water Scheme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881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192695941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Ekulindeni Water Reticulation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813700859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Chief Albert Luthuli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1401171472"/>
                  </a:ext>
                </a:extLst>
              </a:tr>
              <a:tr h="18945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Isaka</a:t>
                      </a:r>
                      <a:r>
                        <a:rPr lang="en-US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</a:t>
                      </a:r>
                      <a:r>
                        <a:rPr lang="en-US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And Upgrading Of Perdekop Wwtw's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1024786468"/>
                  </a:ext>
                </a:extLst>
              </a:tr>
              <a:tr h="1815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And Upgrading Of Wakkerstroom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2840275863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Of Volkrudt Sewer Pumpstations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776227644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Refurbishment And Upgrading Of Amersfoort WWTW's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964639956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Pixley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Isaka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2191768921"/>
                  </a:ext>
                </a:extLst>
              </a:tr>
              <a:tr h="17344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 Boreholes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4155433674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Sanitation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30 210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2547350181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 Sewer Pumpstations</a:t>
                      </a:r>
                      <a:endParaRPr lang="en-ZA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39 009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458207263"/>
                  </a:ext>
                </a:extLst>
              </a:tr>
              <a:tr h="1734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</a:t>
                      </a:r>
                      <a:r>
                        <a:rPr lang="en-US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05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r>
                        <a:rPr lang="en-US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87 587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725494043"/>
                  </a:ext>
                </a:extLst>
              </a:tr>
              <a:tr h="17344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Gert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Sibande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District</a:t>
                      </a:r>
                      <a:r>
                        <a:rPr lang="en-US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714 143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922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3117486789"/>
                  </a:ext>
                </a:extLst>
              </a:tr>
              <a:tr h="2688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Covid 19 MIG</a:t>
                      </a:r>
                      <a:r>
                        <a:rPr lang="en-ZA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Reprioritised Funds </a:t>
                      </a: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Mpumalanga</a:t>
                      </a:r>
                      <a:r>
                        <a:rPr lang="en-ZA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Province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ZA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1 023 308 511</a:t>
                      </a:r>
                      <a:endParaRPr lang="en-ZA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06" marR="31706" marT="0" marB="0" anchor="ctr"/>
                </a:tc>
                <a:extLst>
                  <a:ext uri="{0D108BD9-81ED-4DB2-BD59-A6C34878D82A}">
                    <a16:rowId xmlns:a16="http://schemas.microsoft.com/office/drawing/2014/main" xmlns="" val="253118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103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dirty="0" smtClean="0"/>
              <a:t>Mpumalanga situational analysis</a:t>
            </a:r>
            <a:endParaRPr lang="en-ZA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845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14"/>
            <a:ext cx="8229600" cy="667063"/>
          </a:xfrm>
        </p:spPr>
        <p:txBody>
          <a:bodyPr/>
          <a:lstStyle/>
          <a:p>
            <a:r>
              <a:rPr lang="en-ZA" dirty="0" smtClean="0"/>
              <a:t>Water tanks distribution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0000695"/>
              </p:ext>
            </p:extLst>
          </p:nvPr>
        </p:nvGraphicFramePr>
        <p:xfrm>
          <a:off x="457200" y="857209"/>
          <a:ext cx="8229600" cy="5341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1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3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73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7956"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municipality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</a:t>
                      </a:r>
                      <a:r>
                        <a:rPr lang="en-ZA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tanks allocations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municipality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Tanks distributed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08">
                <a:tc rowSpan="6"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Nkangala DM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JS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Moroka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Hani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Emalahleni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Steve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Tshwete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Victor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Khanye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Emakhazeni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008">
                <a:tc rowSpan="6">
                  <a:txBody>
                    <a:bodyPr/>
                    <a:lstStyle/>
                    <a:p>
                      <a:r>
                        <a:rPr lang="en-ZA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Gert</a:t>
                      </a:r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Sibande</a:t>
                      </a:r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DM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Pixley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Seme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Msukaligwa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Mkhondo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Mbeki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Lekwa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Dipaleseng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008">
                <a:tc rowSpan="4">
                  <a:txBody>
                    <a:bodyPr/>
                    <a:lstStyle/>
                    <a:p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Ehlanzeni DM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</a:t>
                      </a: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Mbombela</a:t>
                      </a:r>
                      <a:endParaRPr lang="en-ZA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94" marR="6289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 </a:t>
                      </a:r>
                      <a:endParaRPr lang="en-ZA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94" marR="6289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Chweu</a:t>
                      </a:r>
                      <a:endParaRPr lang="en-ZA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94" marR="6289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008">
                <a:tc vMerge="1">
                  <a:txBody>
                    <a:bodyPr/>
                    <a:lstStyle/>
                    <a:p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Nkomazi </a:t>
                      </a:r>
                      <a:endParaRPr lang="en-ZA" sz="13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94" marR="6289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008">
                <a:tc gridSpan="3">
                  <a:txBody>
                    <a:bodyPr/>
                    <a:lstStyle/>
                    <a:p>
                      <a:r>
                        <a:rPr lang="en-ZA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tanks</a:t>
                      </a: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2204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025" marR="64025" marT="0" marB="0"/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  <a:endParaRPr lang="en-ZA" sz="13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94" marR="6289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468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670061"/>
          </a:xfrm>
        </p:spPr>
        <p:txBody>
          <a:bodyPr/>
          <a:lstStyle/>
          <a:p>
            <a:r>
              <a:rPr lang="en-ZA" sz="2000" dirty="0" smtClean="0"/>
              <a:t>District development model</a:t>
            </a:r>
            <a:endParaRPr lang="en-Z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28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750"/>
            <a:ext cx="8229600" cy="639762"/>
          </a:xfrm>
        </p:spPr>
        <p:txBody>
          <a:bodyPr/>
          <a:lstStyle/>
          <a:p>
            <a:r>
              <a:rPr lang="en-ZA" sz="3200" dirty="0" smtClean="0"/>
              <a:t>Institutionalisation: set-up at district levels </a:t>
            </a:r>
            <a:endParaRPr lang="en-Z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0116" y="1036822"/>
            <a:ext cx="3946988" cy="5009138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are 3 districts in Mpumalanga Province,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namely </a:t>
            </a:r>
            <a:r>
              <a:rPr lang="en-ZA" sz="1600" dirty="0" err="1">
                <a:latin typeface="Arial" panose="020B0604020202020204" pitchFamily="34" charset="0"/>
                <a:cs typeface="Arial" panose="020B0604020202020204" pitchFamily="34" charset="0"/>
              </a:rPr>
              <a:t>Gert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>
                <a:latin typeface="Arial" panose="020B0604020202020204" pitchFamily="34" charset="0"/>
                <a:cs typeface="Arial" panose="020B0604020202020204" pitchFamily="34" charset="0"/>
              </a:rPr>
              <a:t>Sibande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, Nkangala and Ehlanzeni District Municipalities.</a:t>
            </a:r>
          </a:p>
          <a:p>
            <a:pPr marL="0" indent="0">
              <a:buNone/>
            </a:pPr>
            <a:endParaRPr lang="en-ZA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Each district shall have a District Hub supported by District based Task Teams that are representative of all sectors in the Province.</a:t>
            </a:r>
          </a:p>
          <a:p>
            <a:pPr marL="0" indent="0">
              <a:buNone/>
            </a:pPr>
            <a:endParaRPr lang="en-ZA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district Hubs shall be coordinated centrally through the Provincial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Management Unit </a:t>
            </a:r>
          </a:p>
          <a:p>
            <a:endParaRPr lang="en-ZA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DWS works in partnership with COGTA and District Municipalities in implementation of Infrastructure Projects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DWS is part of the Provincial Project Management Unit (PPMU)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02511819"/>
              </p:ext>
            </p:extLst>
          </p:nvPr>
        </p:nvGraphicFramePr>
        <p:xfrm>
          <a:off x="4299045" y="1160060"/>
          <a:ext cx="4694798" cy="465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3054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en-ZA" sz="3200" dirty="0" smtClean="0"/>
              <a:t>District coordination task teams and hubs</a:t>
            </a:r>
            <a:endParaRPr lang="en-Z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142143"/>
              </p:ext>
            </p:extLst>
          </p:nvPr>
        </p:nvGraphicFramePr>
        <p:xfrm>
          <a:off x="468313" y="1111655"/>
          <a:ext cx="5903887" cy="465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457666" y="1111657"/>
            <a:ext cx="2590798" cy="4278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prstClr val="black"/>
                </a:solidFill>
              </a:rPr>
              <a:t>Representation of all three spheres of Government within a District area.</a:t>
            </a:r>
          </a:p>
          <a:p>
            <a:pPr defTabSz="844083">
              <a:defRPr/>
            </a:pPr>
            <a:endParaRPr lang="en-ZA" sz="1600" b="1" i="1" dirty="0">
              <a:solidFill>
                <a:prstClr val="black"/>
              </a:solidFill>
            </a:endParaRPr>
          </a:p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prstClr val="black"/>
                </a:solidFill>
              </a:rPr>
              <a:t>All development partners within a District area shall form part of the Teams and Hubs.</a:t>
            </a:r>
          </a:p>
          <a:p>
            <a:pPr defTabSz="844083">
              <a:defRPr/>
            </a:pPr>
            <a:endParaRPr lang="en-ZA" sz="1600" dirty="0">
              <a:solidFill>
                <a:prstClr val="black"/>
              </a:solidFill>
            </a:endParaRPr>
          </a:p>
          <a:p>
            <a:pPr marL="263776" indent="-263776" defTabSz="844083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prstClr val="black"/>
                </a:solidFill>
              </a:rPr>
              <a:t>The MMF’s and EMF existing structures to be extended for the purposes of coordinating all other </a:t>
            </a:r>
            <a:r>
              <a:rPr lang="en-ZA" sz="1600" dirty="0" smtClean="0">
                <a:solidFill>
                  <a:prstClr val="black"/>
                </a:solidFill>
              </a:rPr>
              <a:t>stakeholders</a:t>
            </a:r>
            <a:endParaRPr lang="en-Z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District Development Model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455"/>
            <a:ext cx="8229600" cy="4935063"/>
          </a:xfrm>
        </p:spPr>
        <p:txBody>
          <a:bodyPr/>
          <a:lstStyle/>
          <a:p>
            <a:pPr algn="just"/>
            <a:r>
              <a:rPr lang="en-ZA" sz="1846" dirty="0"/>
              <a:t>The District Coordinating Model shall help to address amongst others:</a:t>
            </a:r>
          </a:p>
          <a:p>
            <a:pPr lvl="1" algn="just"/>
            <a:r>
              <a:rPr lang="en-ZA" sz="1600" dirty="0"/>
              <a:t>Challenges of misalignment of plans in the </a:t>
            </a:r>
            <a:r>
              <a:rPr lang="en-ZA" sz="1600" dirty="0" err="1"/>
              <a:t>IDP</a:t>
            </a:r>
            <a:r>
              <a:rPr lang="en-ZA" sz="1600" dirty="0"/>
              <a:t> and Sector Plans</a:t>
            </a:r>
          </a:p>
          <a:p>
            <a:pPr lvl="1" algn="just"/>
            <a:r>
              <a:rPr lang="en-ZA" sz="1600" dirty="0"/>
              <a:t>Address the impact of Government Investment.</a:t>
            </a:r>
          </a:p>
          <a:p>
            <a:pPr lvl="1" algn="just"/>
            <a:r>
              <a:rPr lang="en-ZA" sz="1600" dirty="0"/>
              <a:t>Address capacity gaps to accelerate delivery</a:t>
            </a:r>
          </a:p>
          <a:p>
            <a:pPr lvl="1" algn="just"/>
            <a:r>
              <a:rPr lang="en-ZA" sz="1600" dirty="0"/>
              <a:t>Enable all spheres to focus on One Plan at District Levels.</a:t>
            </a:r>
          </a:p>
          <a:p>
            <a:pPr lvl="1" algn="just"/>
            <a:r>
              <a:rPr lang="en-ZA" sz="1600" dirty="0"/>
              <a:t>Financial resources appropriated correctly for each financial year outputs.</a:t>
            </a:r>
          </a:p>
          <a:p>
            <a:pPr lvl="1" algn="just"/>
            <a:r>
              <a:rPr lang="en-ZA" sz="1600" dirty="0"/>
              <a:t>Derive a clear medium term to long-term planning vision.</a:t>
            </a:r>
          </a:p>
          <a:p>
            <a:pPr algn="just"/>
            <a:r>
              <a:rPr lang="en-ZA" sz="1846" dirty="0"/>
              <a:t>Provincial COGTA to re-organize itself to fit-in to drive accelerated planning and implementation support through mobilized expertise.</a:t>
            </a:r>
          </a:p>
          <a:p>
            <a:pPr algn="just"/>
            <a:r>
              <a:rPr lang="en-ZA" sz="1846" dirty="0"/>
              <a:t>The COGTA Mpumalanga has partnered with the DBSA to set-up a PMU at a Provincial level that shall  support all District municipalities in rolling out the “</a:t>
            </a:r>
            <a:r>
              <a:rPr lang="en-ZA" sz="1846" dirty="0" err="1"/>
              <a:t>Khawuleza</a:t>
            </a:r>
            <a:r>
              <a:rPr lang="en-ZA" sz="1846" dirty="0"/>
              <a:t> Model”</a:t>
            </a:r>
          </a:p>
          <a:p>
            <a:pPr algn="just"/>
            <a:r>
              <a:rPr lang="en-ZA" sz="1846" dirty="0"/>
              <a:t>The Implementation Plan is currently rolling and the District profiles have been undertaken by COGTA</a:t>
            </a:r>
          </a:p>
          <a:p>
            <a:pPr algn="just"/>
            <a:r>
              <a:rPr lang="en-ZA" sz="1846" dirty="0"/>
              <a:t>DWS works in partnership with COGTA and District Municipalities in implementation of Infrastructure Projects 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794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670061"/>
          </a:xfrm>
        </p:spPr>
        <p:txBody>
          <a:bodyPr/>
          <a:lstStyle/>
          <a:p>
            <a:r>
              <a:rPr lang="en-ZA" sz="2000" dirty="0" smtClean="0"/>
              <a:t>water and sanitation projects at planning stage</a:t>
            </a:r>
            <a:endParaRPr lang="en-Z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701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1143000"/>
          </a:xfrm>
        </p:spPr>
        <p:txBody>
          <a:bodyPr/>
          <a:lstStyle/>
          <a:p>
            <a:r>
              <a:rPr lang="en-ZA" dirty="0" smtClean="0"/>
              <a:t>City of </a:t>
            </a:r>
            <a:r>
              <a:rPr lang="en-ZA" dirty="0" err="1" smtClean="0"/>
              <a:t>Mbombela</a:t>
            </a:r>
            <a:r>
              <a:rPr lang="en-ZA" dirty="0" smtClean="0"/>
              <a:t> LM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7924904"/>
              </p:ext>
            </p:extLst>
          </p:nvPr>
        </p:nvGraphicFramePr>
        <p:xfrm>
          <a:off x="457200" y="1012400"/>
          <a:ext cx="8229600" cy="4935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647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scope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households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95">
                <a:tc rowSpan="23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Nsikazi North 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Bulk Water Supply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RBIG</a:t>
                      </a:r>
                    </a:p>
                  </a:txBody>
                  <a:tcPr marL="3714" marR="3714" marT="3714" marB="0"/>
                </a:tc>
                <a:tc rowSpan="23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 2: construction of 23 km pipeline form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Nyongane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Nsikazi Villages 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rowSpan="23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Planning/ Feasibility scheduled for 2020/21 financial year.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l" fontAlgn="t"/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Bekiswayo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409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Chochocho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2165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Ga-</a:t>
                      </a: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Tshwene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976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Jerusalem</a:t>
                      </a: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1610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Khumbula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2499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Mahushu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4668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934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Makoko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944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Malekutu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2311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462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Manzini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2832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566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Mgandusweni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4710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942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Mjejane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Mountain View</a:t>
                      </a: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1744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349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Mzadza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2626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525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Tshabalala</a:t>
                      </a: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3306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661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Ngcobaneni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998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Numbi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</a:t>
                      </a: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1985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Nyongane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1682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336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Phameni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622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Phola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3090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618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Salubindza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2747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549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 river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1671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Swalala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3590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718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634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Tshabalala</a:t>
                      </a: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2190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54897">
                <a:tc gridSpan="4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49 664 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9993</a:t>
                      </a:r>
                      <a:endParaRPr lang="en-ZA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09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4"/>
            <a:ext cx="8229600" cy="1143000"/>
          </a:xfrm>
        </p:spPr>
        <p:txBody>
          <a:bodyPr/>
          <a:lstStyle/>
          <a:p>
            <a:r>
              <a:rPr lang="en-ZA" dirty="0" err="1" smtClean="0"/>
              <a:t>Emalahleni</a:t>
            </a:r>
            <a:r>
              <a:rPr lang="en-ZA" dirty="0" smtClean="0"/>
              <a:t> LM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9837080"/>
              </p:ext>
            </p:extLst>
          </p:nvPr>
        </p:nvGraphicFramePr>
        <p:xfrm>
          <a:off x="457200" y="1149816"/>
          <a:ext cx="8229600" cy="4042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9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5985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scope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households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080">
                <a:tc rowSpan="12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Emalahleni Bulk </a:t>
                      </a:r>
                      <a:b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Supply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rowSpan="12">
                  <a:txBody>
                    <a:bodyPr/>
                    <a:lstStyle/>
                    <a:p>
                      <a:pPr marL="109538" indent="-55563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Upgrade Emalahleni WTW From 75 ML/D To 100ml/D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rowSpan="12">
                  <a:txBody>
                    <a:bodyPr/>
                    <a:lstStyle/>
                    <a:p>
                      <a:pPr marL="109538" indent="-55563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Feasibility investigation planned for 2020/21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Kwa </a:t>
                      </a:r>
                      <a:r>
                        <a:rPr lang="en-ZA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Guqa</a:t>
                      </a: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129 401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25 880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Clewer</a:t>
                      </a: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13 046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2 609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9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indent="-14288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Pine Ridge Industrial 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18 871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3 774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Klarinet</a:t>
                      </a: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36 694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7 339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Jackaroo</a:t>
                      </a:r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rowSpan="2"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12 699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rowSpan="2"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2 540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Blanchville</a:t>
                      </a:r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ZA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Judor</a:t>
                      </a:r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20 348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4 070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Lynville</a:t>
                      </a:r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rowSpan="2"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36 383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rowSpan="2"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7 277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Thushanang</a:t>
                      </a:r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CBD 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50 451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10 090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Tasbet</a:t>
                      </a: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ZA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Duvha</a:t>
                      </a: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39 322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7 864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Phola</a:t>
                      </a: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ZA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Ogies</a:t>
                      </a: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12 917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2 583 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077">
                <a:tc gridSpan="4">
                  <a:txBody>
                    <a:bodyPr/>
                    <a:lstStyle/>
                    <a:p>
                      <a:pPr marL="53975" marR="0" indent="0" algn="l" defTabSz="42204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109538" indent="-55563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109538" indent="-55563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370 132 </a:t>
                      </a:r>
                      <a:endParaRPr lang="en-ZA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74 026 </a:t>
                      </a:r>
                      <a:endParaRPr lang="en-ZA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700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748949"/>
          </a:xfrm>
        </p:spPr>
        <p:txBody>
          <a:bodyPr/>
          <a:lstStyle/>
          <a:p>
            <a:r>
              <a:rPr lang="en-ZA" sz="3200" dirty="0" err="1" smtClean="0"/>
              <a:t>Thembisile</a:t>
            </a:r>
            <a:r>
              <a:rPr lang="en-ZA" sz="3200" dirty="0" smtClean="0"/>
              <a:t> Hani LM</a:t>
            </a:r>
            <a:endParaRPr lang="en-ZA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3737091"/>
              </p:ext>
            </p:extLst>
          </p:nvPr>
        </p:nvGraphicFramePr>
        <p:xfrm>
          <a:off x="457200" y="658491"/>
          <a:ext cx="8229600" cy="5522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86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5806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scope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households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1086">
                <a:tc rowSpan="4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Loskop Bulk Water Scheme</a:t>
                      </a:r>
                    </a:p>
                  </a:txBody>
                  <a:tcPr marL="3714" marR="3714" marT="3714" marB="0"/>
                </a:tc>
                <a:tc rowSpan="4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implementation of water supply augmentation to meet the medium-to long term bulk water needs of Thembisile Hani Local Municipality. The scheme entails construction of abstraction point at Loskop dam,   20Ml/d treatment module, 50km bulk pipeline, 4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pumpstrat</a:t>
                      </a:r>
                      <a:endParaRPr lang="en-US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3975" indent="0" algn="l" defTabSz="422041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ions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storage reservoir.  </a:t>
                      </a:r>
                    </a:p>
                  </a:txBody>
                  <a:tcPr marL="3714" marR="3714" marT="3714" marB="0"/>
                </a:tc>
                <a:tc rowSpan="4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and IRS to be completed in 2020/21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Kwagafontein Cluster Tweefontein”k”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Vlaklaagte 1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Kwaggafontein “a”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Kwaggafontein “b”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Kwaggafontein “c”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Kwaggafontein “d”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Kwaggafontein “e”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Boekenhouthoek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Bundu</a:t>
                      </a:r>
                      <a:b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Mathysenzloop</a:t>
                      </a:r>
                    </a:p>
                  </a:txBody>
                  <a:tcPr marL="3714" marR="3714" marT="3714" marB="0" anchor="b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402 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867 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8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Langkloof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Cluster </a:t>
                      </a:r>
                    </a:p>
                  </a:txBody>
                  <a:tcPr marL="3714" marR="3714" marT="3714" marB="0" anchor="b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016 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670 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8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Matshipe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Cluster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316 </a:t>
                      </a: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514 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97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Thembalethu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Cluster </a:t>
                      </a: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Thembalethu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Tweefontein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Tweefontein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Tweefontein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Tweefontein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Tweefontein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Verena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A&amp;B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Verena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Verena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</a:t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Wolvenkop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Buhlebesizwe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Buhlebuzile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 </a:t>
                      </a: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Z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155 </a:t>
                      </a: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936">
                <a:tc gridSpan="4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176 434</a:t>
                      </a:r>
                      <a:endParaRPr lang="en-ZA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39 206</a:t>
                      </a:r>
                      <a:endParaRPr lang="en-ZA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880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748949"/>
          </a:xfrm>
        </p:spPr>
        <p:txBody>
          <a:bodyPr/>
          <a:lstStyle/>
          <a:p>
            <a:r>
              <a:rPr lang="en-ZA" sz="3200" dirty="0" smtClean="0"/>
              <a:t>Dr J S </a:t>
            </a:r>
            <a:r>
              <a:rPr lang="en-ZA" sz="3200" dirty="0" err="1" smtClean="0"/>
              <a:t>Moroka</a:t>
            </a:r>
            <a:r>
              <a:rPr lang="en-ZA" sz="3200" dirty="0" smtClean="0"/>
              <a:t> LM</a:t>
            </a:r>
            <a:endParaRPr lang="en-ZA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997905"/>
              </p:ext>
            </p:extLst>
          </p:nvPr>
        </p:nvGraphicFramePr>
        <p:xfrm>
          <a:off x="457200" y="1518315"/>
          <a:ext cx="8229600" cy="3591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23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73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1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5806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scope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households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1086">
                <a:tc>
                  <a:txBody>
                    <a:bodyPr/>
                    <a:lstStyle/>
                    <a:p>
                      <a:pPr marL="109538" indent="0" algn="l" defTabSz="422041" rtl="0" eaLnBrk="1" fontAlgn="t" latinLnBrk="0" hangingPunct="1"/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Western Highveld/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Rus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Winter Bulk Water Scheme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109538" indent="0" algn="l" defTabSz="422041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Abstract bulk raw water from the Rust De Winter Dam, 10Ml/d Water Treatment Works (WTW), bulk pipeline and reservoir for the Western Highveld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Mathanjana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Area. 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109538" indent="-55563" algn="l" defTabSz="422041" rtl="0" eaLnBrk="1" fontAlgn="t" latinLnBrk="0" hangingPunct="1"/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Readiness Study to be done in 2020/21</a:t>
                      </a:r>
                      <a:endParaRPr lang="en-ZA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109538" indent="0" algn="l" defTabSz="422041" rtl="0" eaLnBrk="1" fontAlgn="t" latinLnBrk="0" hangingPunct="1"/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Masobe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Mammetlake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Phake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Seabe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Rankaile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Loding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Ramantsho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Mmaduma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ZA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Marapyane</a:t>
                      </a:r>
                      <a:endParaRPr lang="en-ZA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n-Z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332 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36">
                <a:tc gridSpan="4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ZA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</a:t>
                      </a:r>
                      <a:r>
                        <a:rPr lang="en-Z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Z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n-Z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332 </a:t>
                      </a: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46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266"/>
            <a:ext cx="8229600" cy="680709"/>
          </a:xfrm>
        </p:spPr>
        <p:txBody>
          <a:bodyPr/>
          <a:lstStyle/>
          <a:p>
            <a:r>
              <a:rPr lang="en-ZA" dirty="0" smtClean="0"/>
              <a:t>Provincial overview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4030"/>
            <a:ext cx="8229600" cy="5428406"/>
          </a:xfrm>
        </p:spPr>
        <p:txBody>
          <a:bodyPr/>
          <a:lstStyle/>
          <a:p>
            <a:pPr marL="0" lvl="1" indent="457200" algn="just">
              <a:buFontTx/>
              <a:buChar char="•"/>
              <a:defRPr/>
            </a:pPr>
            <a:r>
              <a:rPr lang="en-ZA" altLang="en-US" sz="2000" dirty="0">
                <a:ea typeface="ＭＳ Ｐゴシック" panose="020B0600070205080204" pitchFamily="34" charset="-128"/>
              </a:rPr>
              <a:t>Mpumalanga province encompasses an area of 79 490 	</a:t>
            </a:r>
            <a:r>
              <a:rPr lang="en-ZA" altLang="en-US" sz="2000" dirty="0" smtClean="0">
                <a:ea typeface="ＭＳ Ｐゴシック" panose="020B0600070205080204" pitchFamily="34" charset="-128"/>
              </a:rPr>
              <a:t>km</a:t>
            </a:r>
            <a:r>
              <a:rPr lang="en-ZA" altLang="en-US" sz="2000" baseline="30000" dirty="0" smtClean="0">
                <a:ea typeface="ＭＳ Ｐゴシック" panose="020B0600070205080204" pitchFamily="34" charset="-128"/>
              </a:rPr>
              <a:t>2</a:t>
            </a:r>
          </a:p>
          <a:p>
            <a:pPr marL="0" lvl="1" indent="457200" algn="just">
              <a:buFontTx/>
              <a:buChar char="•"/>
              <a:defRPr/>
            </a:pPr>
            <a:endParaRPr lang="en-ZA" altLang="en-US" sz="700" dirty="0">
              <a:ea typeface="ＭＳ Ｐゴシック" panose="020B0600070205080204" pitchFamily="34" charset="-128"/>
            </a:endParaRPr>
          </a:p>
          <a:p>
            <a:pPr marL="463550" lvl="2" indent="-463550" algn="just">
              <a:buFontTx/>
              <a:buChar char="•"/>
              <a:defRPr/>
            </a:pPr>
            <a:r>
              <a:rPr lang="en-ZA" altLang="en-US" sz="2000" dirty="0" smtClean="0">
                <a:ea typeface="ＭＳ Ｐゴシック" panose="020B0600070205080204" pitchFamily="34" charset="-128"/>
              </a:rPr>
              <a:t>The </a:t>
            </a:r>
            <a:r>
              <a:rPr lang="en-ZA" altLang="en-US" sz="2000" dirty="0">
                <a:ea typeface="ＭＳ Ｐゴシック" panose="020B0600070205080204" pitchFamily="34" charset="-128"/>
              </a:rPr>
              <a:t>province is bordered by two African countries with are Mozambique and a Kingdom of </a:t>
            </a:r>
            <a:r>
              <a:rPr lang="en-ZA" altLang="en-US" sz="2000" dirty="0" err="1">
                <a:ea typeface="ＭＳ Ｐゴシック" panose="020B0600070205080204" pitchFamily="34" charset="-128"/>
              </a:rPr>
              <a:t>eSwatini</a:t>
            </a:r>
            <a:r>
              <a:rPr lang="en-ZA" altLang="en-US" sz="2000" dirty="0">
                <a:ea typeface="ＭＳ Ｐゴシック" panose="020B0600070205080204" pitchFamily="34" charset="-128"/>
              </a:rPr>
              <a:t>. </a:t>
            </a:r>
            <a:endParaRPr lang="en-ZA" altLang="en-US" sz="2000" dirty="0" smtClean="0">
              <a:ea typeface="ＭＳ Ｐゴシック" panose="020B0600070205080204" pitchFamily="34" charset="-128"/>
            </a:endParaRPr>
          </a:p>
          <a:p>
            <a:pPr marL="463550" lvl="2" indent="-463550" algn="just">
              <a:buFontTx/>
              <a:buChar char="•"/>
              <a:defRPr/>
            </a:pPr>
            <a:endParaRPr lang="en-ZA" altLang="en-US" sz="700" dirty="0">
              <a:ea typeface="ＭＳ Ｐゴシック" panose="020B0600070205080204" pitchFamily="34" charset="-128"/>
            </a:endParaRPr>
          </a:p>
          <a:p>
            <a:pPr marL="463550" lvl="2" indent="-463550" algn="just">
              <a:buFontTx/>
              <a:buChar char="•"/>
              <a:defRPr/>
            </a:pPr>
            <a:r>
              <a:rPr lang="en-ZA" sz="2000" dirty="0">
                <a:ea typeface="ＭＳ Ｐゴシック" panose="020B0600070205080204" pitchFamily="34" charset="-128"/>
              </a:rPr>
              <a:t>All rivers are part of the internationally shared basins:</a:t>
            </a:r>
          </a:p>
          <a:p>
            <a:pPr marL="736600" lvl="3" indent="-273050">
              <a:defRPr/>
            </a:pP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Komati-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Usuthu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basin shared with Mozambique &amp; a Kingdom of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eSwatini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736600" lvl="3" indent="-273050">
              <a:defRPr/>
            </a:pP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Vaal basin shared with Lesotho, Namibia &amp; Botswana.</a:t>
            </a:r>
          </a:p>
          <a:p>
            <a:pPr marL="736600" lvl="3" indent="-273050">
              <a:defRPr/>
            </a:pP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Olifants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-Limpopo basins shared with Zimbabwe,   Mozambique &amp; Botswana</a:t>
            </a:r>
            <a:r>
              <a:rPr lang="en-Z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736600" lvl="3" indent="-273050">
              <a:defRPr/>
            </a:pPr>
            <a:endParaRPr lang="en-ZA" altLang="en-US" sz="700" dirty="0">
              <a:ea typeface="ＭＳ Ｐゴシック" panose="020B0600070205080204" pitchFamily="34" charset="-128"/>
            </a:endParaRPr>
          </a:p>
          <a:p>
            <a:pPr marL="463550" lvl="2" indent="-463550" algn="just">
              <a:buFontTx/>
              <a:buChar char="•"/>
              <a:defRPr/>
            </a:pPr>
            <a:r>
              <a:rPr lang="en-ZA" altLang="en-US" sz="2000" dirty="0">
                <a:ea typeface="ＭＳ Ｐゴシック" panose="020B0600070205080204" pitchFamily="34" charset="-128"/>
              </a:rPr>
              <a:t>The province </a:t>
            </a:r>
            <a:r>
              <a:rPr lang="en-ZA" altLang="en-US" sz="2000" dirty="0" smtClean="0">
                <a:ea typeface="ＭＳ Ｐゴシック" panose="020B0600070205080204" pitchFamily="34" charset="-128"/>
              </a:rPr>
              <a:t>has:</a:t>
            </a:r>
          </a:p>
          <a:p>
            <a:pPr marL="736600" lvl="3" indent="-273050">
              <a:defRPr/>
            </a:pPr>
            <a:r>
              <a:rPr lang="en-Z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(3) District Municipalities (</a:t>
            </a:r>
            <a:r>
              <a:rPr lang="en-ZA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Gert</a:t>
            </a:r>
            <a:r>
              <a:rPr lang="en-Z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Sibande</a:t>
            </a:r>
            <a:r>
              <a:rPr lang="en-Z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Ehlanzeni and Nkangala); and </a:t>
            </a:r>
          </a:p>
          <a:p>
            <a:pPr marL="736600" lvl="3" indent="-273050">
              <a:defRPr/>
            </a:pPr>
            <a:r>
              <a:rPr lang="en-Z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Local Municipalities (</a:t>
            </a:r>
            <a:r>
              <a:rPr lang="en-ZA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LMs</a:t>
            </a:r>
            <a:r>
              <a:rPr lang="en-Z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All 17 </a:t>
            </a:r>
            <a:r>
              <a:rPr lang="en-ZA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LMs</a:t>
            </a:r>
            <a:r>
              <a:rPr lang="en-Z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have been given status of being Water Service Authorities (</a:t>
            </a:r>
            <a:r>
              <a:rPr lang="en-ZA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WSAs</a:t>
            </a:r>
            <a:r>
              <a:rPr lang="en-ZA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736600" lvl="3" indent="-273050">
              <a:defRPr/>
            </a:pPr>
            <a:endParaRPr lang="en-ZA" alt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2" indent="-463550" algn="just">
              <a:buFontTx/>
              <a:buChar char="•"/>
              <a:defRPr/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The estimated population in </a:t>
            </a:r>
            <a:r>
              <a:rPr lang="en-GB" altLang="en-US" sz="2000" dirty="0">
                <a:ea typeface="ＭＳ Ｐゴシック" panose="020B0600070205080204" pitchFamily="34" charset="-128"/>
              </a:rPr>
              <a:t>the 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province was at </a:t>
            </a:r>
            <a:r>
              <a:rPr lang="en-GB" altLang="en-US" sz="2000" dirty="0">
                <a:ea typeface="ＭＳ Ｐゴシック" panose="020B0600070205080204" pitchFamily="34" charset="-128"/>
              </a:rPr>
              <a:t>4 300 000 (Stats 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SA: 2016</a:t>
            </a:r>
            <a:r>
              <a:rPr lang="en-GB" altLang="en-US" sz="2000" dirty="0">
                <a:ea typeface="ＭＳ Ｐゴシック" panose="020B0600070205080204" pitchFamily="34" charset="-128"/>
              </a:rPr>
              <a:t>) </a:t>
            </a:r>
            <a:endParaRPr lang="en-GB" altLang="en-US" sz="2000" dirty="0" smtClean="0">
              <a:ea typeface="ＭＳ Ｐゴシック" panose="020B0600070205080204" pitchFamily="34" charset="-128"/>
            </a:endParaRPr>
          </a:p>
          <a:p>
            <a:pPr marL="463550" lvl="2" indent="-463550" algn="just">
              <a:buFontTx/>
              <a:buChar char="•"/>
              <a:defRPr/>
            </a:pPr>
            <a:endParaRPr lang="en-GB" altLang="en-US" sz="700" dirty="0">
              <a:ea typeface="ＭＳ Ｐゴシック" panose="020B0600070205080204" pitchFamily="34" charset="-128"/>
            </a:endParaRPr>
          </a:p>
          <a:p>
            <a:pPr marL="463550" lvl="2" indent="-463550" algn="just">
              <a:buFontTx/>
              <a:buChar char="•"/>
              <a:defRPr/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The estimated number of households was at  </a:t>
            </a:r>
            <a:r>
              <a:rPr lang="en-GB" altLang="en-US" sz="2000" dirty="0">
                <a:ea typeface="ＭＳ Ｐゴシック" panose="020B0600070205080204" pitchFamily="34" charset="-128"/>
              </a:rPr>
              <a:t>1 238 861 (Stats SA 2016)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544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94"/>
            <a:ext cx="7977116" cy="748949"/>
          </a:xfrm>
        </p:spPr>
        <p:txBody>
          <a:bodyPr/>
          <a:lstStyle/>
          <a:p>
            <a:r>
              <a:rPr lang="en-ZA" sz="3200" dirty="0" err="1" smtClean="0"/>
              <a:t>Msukaligwa</a:t>
            </a:r>
            <a:r>
              <a:rPr lang="en-ZA" sz="3200" dirty="0" smtClean="0"/>
              <a:t> LM</a:t>
            </a:r>
            <a:endParaRPr lang="en-ZA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9799913"/>
              </p:ext>
            </p:extLst>
          </p:nvPr>
        </p:nvGraphicFramePr>
        <p:xfrm>
          <a:off x="457200" y="1518315"/>
          <a:ext cx="7977116" cy="15888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5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4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0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5806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scope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840">
                <a:tc>
                  <a:txBody>
                    <a:bodyPr/>
                    <a:lstStyle/>
                    <a:p>
                      <a:pPr marL="109538" indent="0" algn="l" defTabSz="422041" rtl="0" eaLnBrk="1" fontAlgn="t" latinLnBrk="0" hangingPunct="1"/>
                      <a:r>
                        <a:rPr lang="en-ZA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Msukaligwa</a:t>
                      </a:r>
                      <a:r>
                        <a:rPr lang="en-ZA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Bulk Water Project</a:t>
                      </a:r>
                      <a:endParaRPr lang="en-ZA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109538" indent="0" algn="l" defTabSz="422041" rtl="0" eaLnBrk="1" fontAlgn="t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Ermelo/ </a:t>
                      </a:r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Wesselton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water supply upgrade</a:t>
                      </a:r>
                    </a:p>
                    <a:p>
                      <a:pPr marL="109538" indent="0" algn="l" defTabSz="422041" rtl="0" eaLnBrk="1" fontAlgn="t" latinLnBrk="0" hangingPunct="1"/>
                      <a:endParaRPr lang="en-US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109538" indent="0" algn="l" defTabSz="422041" rtl="0" eaLnBrk="1" fontAlgn="t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to be done in 2020/21 </a:t>
                      </a:r>
                      <a:endParaRPr lang="en-ZA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109538" indent="0" algn="l" defTabSz="422041" rtl="0" eaLnBrk="1" fontAlgn="t" latinLnBrk="0" hangingPunct="1"/>
                      <a:r>
                        <a:rPr lang="en-ZA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Ermelo/ </a:t>
                      </a:r>
                      <a:r>
                        <a:rPr lang="en-ZA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Wesselton</a:t>
                      </a:r>
                      <a:r>
                        <a:rPr lang="en-ZA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161 160 </a:t>
                      </a:r>
                      <a:endParaRPr lang="en-ZA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36">
                <a:tc gridSpan="4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r>
                        <a:rPr lang="en-ZA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  <a:endParaRPr lang="en-ZA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 hMerge="1">
                  <a:txBody>
                    <a:bodyPr/>
                    <a:lstStyle/>
                    <a:p>
                      <a:pPr marL="53975" indent="0" algn="l" defTabSz="422041" rtl="0" eaLnBrk="1" fontAlgn="t" latinLnBrk="0" hangingPunct="1"/>
                      <a:endParaRPr lang="en-ZA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tc>
                  <a:txBody>
                    <a:bodyPr/>
                    <a:lstStyle/>
                    <a:p>
                      <a:pPr marL="53975" indent="0" algn="ctr" defTabSz="422041" rtl="0" eaLnBrk="1" fontAlgn="t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161 160 </a:t>
                      </a:r>
                      <a:endParaRPr lang="en-ZA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14" marR="3714" marT="371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222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670061"/>
          </a:xfrm>
        </p:spPr>
        <p:txBody>
          <a:bodyPr/>
          <a:lstStyle/>
          <a:p>
            <a:r>
              <a:rPr lang="en-ZA" sz="2000" dirty="0" smtClean="0"/>
              <a:t>Allocations for Regional bulk and water services infrastructure grants </a:t>
            </a:r>
            <a:endParaRPr lang="en-Z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003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7608" y="406205"/>
            <a:ext cx="8975043" cy="790575"/>
          </a:xfrm>
          <a:solidFill>
            <a:schemeClr val="accent5">
              <a:lumMod val="50000"/>
            </a:schemeClr>
          </a:solidFill>
        </p:spPr>
        <p:txBody>
          <a:bodyPr anchor="t"/>
          <a:lstStyle/>
          <a:p>
            <a: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 on Project Implementation Plan 2020/2021</a:t>
            </a:r>
            <a:b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(Grant allocation and Expenditure as at 05 October 2020)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42244" y="1298921"/>
          <a:ext cx="8104516" cy="477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3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4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1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47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936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PROGRAMME 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DORA SCHEDULE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ALLOCATION</a:t>
                      </a:r>
                    </a:p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R’000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SPENT/</a:t>
                      </a:r>
                      <a:r>
                        <a:rPr lang="en-ZA" sz="1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TRANSFERREND BY 05/10/2020</a:t>
                      </a:r>
                    </a:p>
                    <a:p>
                      <a:pPr algn="ctr" fontAlgn="b"/>
                      <a:r>
                        <a:rPr lang="en-ZA" sz="1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R’000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 EXPENDITURE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</a:p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R’000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179">
                <a:tc rowSpan="2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RBIG</a:t>
                      </a:r>
                      <a:endParaRPr kumimoji="0" lang="en-Z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SCHEDULE 5B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478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407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89 500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388 907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495">
                <a:tc vMerge="1">
                  <a:txBody>
                    <a:bodyPr/>
                    <a:lstStyle/>
                    <a:p>
                      <a:pPr marL="0" algn="l" rtl="0" eaLnBrk="1" fontAlgn="ctr" latinLnBrk="0" hangingPunct="1"/>
                      <a:endParaRPr kumimoji="0" lang="en-Z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SCHEDULE 6B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275 366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78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509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196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857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316">
                <a:tc rowSpan="2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WSIG</a:t>
                      </a:r>
                      <a:endParaRPr kumimoji="0" lang="en-Z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SCHEDULE 5B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402 375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R91 875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310 500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316">
                <a:tc vMerge="1">
                  <a:txBody>
                    <a:bodyPr/>
                    <a:lstStyle/>
                    <a:p>
                      <a:pPr marL="0" algn="l" rtl="0" eaLnBrk="1" fontAlgn="ctr" latinLnBrk="0" hangingPunct="1"/>
                      <a:endParaRPr kumimoji="0" lang="en-Z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SCHEDULE 6B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50 650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26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498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24</a:t>
                      </a:r>
                      <a:r>
                        <a:rPr kumimoji="0"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152</a:t>
                      </a:r>
                      <a:endParaRPr kumimoji="0" lang="en-Z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4037618500"/>
                  </a:ext>
                </a:extLst>
              </a:tr>
              <a:tr h="649316">
                <a:tc gridSpan="2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</a:t>
                      </a:r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ZA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1 2</a:t>
                      </a:r>
                      <a:r>
                        <a:rPr kumimoji="0" lang="en-ZA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06 798</a:t>
                      </a:r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286</a:t>
                      </a:r>
                      <a:r>
                        <a:rPr kumimoji="0" lang="en-ZA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382</a:t>
                      </a:r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 920</a:t>
                      </a:r>
                      <a:r>
                        <a:rPr kumimoji="0" lang="en-ZA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416</a:t>
                      </a:r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9316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endParaRPr kumimoji="0" lang="en-ZA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/>
                </a:tc>
                <a:extLst>
                  <a:ext uri="{0D108BD9-81ED-4DB2-BD59-A6C34878D82A}">
                    <a16:rowId xmlns:a16="http://schemas.microsoft.com/office/drawing/2014/main" xmlns="" val="200168073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7" y="131412"/>
            <a:ext cx="8930458" cy="672562"/>
          </a:xfrm>
        </p:spPr>
        <p:txBody>
          <a:bodyPr/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2020/21 QUARTER </a:t>
            </a:r>
            <a:r>
              <a:rPr lang="en-ZA" sz="2400" b="1" dirty="0"/>
              <a:t>2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PERFORMANCE TARGETS 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5935" y="874986"/>
          <a:ext cx="8892130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9198">
                  <a:extLst>
                    <a:ext uri="{9D8B030D-6E8A-4147-A177-3AD203B41FA5}">
                      <a16:colId xmlns:a16="http://schemas.microsoft.com/office/drawing/2014/main" xmlns="" val="247156378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1756474185"/>
                    </a:ext>
                  </a:extLst>
                </a:gridCol>
                <a:gridCol w="1396239">
                  <a:extLst>
                    <a:ext uri="{9D8B030D-6E8A-4147-A177-3AD203B41FA5}">
                      <a16:colId xmlns:a16="http://schemas.microsoft.com/office/drawing/2014/main" xmlns="" val="1347900534"/>
                    </a:ext>
                  </a:extLst>
                </a:gridCol>
                <a:gridCol w="1429093">
                  <a:extLst>
                    <a:ext uri="{9D8B030D-6E8A-4147-A177-3AD203B41FA5}">
                      <a16:colId xmlns:a16="http://schemas.microsoft.com/office/drawing/2014/main" xmlns="" val="966053171"/>
                    </a:ext>
                  </a:extLst>
                </a:gridCol>
              </a:tblGrid>
              <a:tr h="19020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&amp; ANNUAL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2</a:t>
                      </a:r>
                      <a:r>
                        <a:rPr lang="en-ZA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QUARTER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8625638"/>
                  </a:ext>
                </a:extLst>
              </a:tr>
              <a:tr h="13957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No 3.7.1.2: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Number </a:t>
                      </a: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large Regional Bulk Infrastructure Project </a:t>
                      </a:r>
                      <a:r>
                        <a:rPr lang="en-US" sz="1400" u="heavy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phases</a:t>
                      </a: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construction </a:t>
                      </a:r>
                      <a:endParaRPr lang="en-ZA" sz="1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projects under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schedule 5B (DORA)</a:t>
                      </a:r>
                    </a:p>
                    <a:p>
                      <a:pPr algn="ctr" fontAlgn="ctr"/>
                      <a:endParaRPr lang="en-US" sz="1400" b="1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Empuluzi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Methula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3B of 8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Empuluzi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Methula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4B of 8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Empuluzi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Methula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8 of 8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Balfour 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Siyathemba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RBWS Phase 2 of Phase 6 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Balfour 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Siyathemba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RBWS Phase 3 of 6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ZA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projects under construction</a:t>
                      </a:r>
                      <a:r>
                        <a:rPr lang="en-ZA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(100%)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516468"/>
                  </a:ext>
                </a:extLst>
              </a:tr>
              <a:tr h="8576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No 3.7.1.2: </a:t>
                      </a:r>
                      <a:r>
                        <a:rPr lang="en-US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Number </a:t>
                      </a: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large Regional Bulk Infrastructure Project </a:t>
                      </a:r>
                      <a:r>
                        <a:rPr lang="en-US" sz="1400" u="heavy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phases</a:t>
                      </a: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construction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projects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schedule 6B (DORA)</a:t>
                      </a:r>
                    </a:p>
                    <a:p>
                      <a:pPr algn="ctr" fontAlgn="ctr"/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Driekoppies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1A of 5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Driekoppies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1C of 5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Driekoppies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2A of 5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Driekoppies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3B of 5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4 projects under construction </a:t>
                      </a:r>
                    </a:p>
                    <a:p>
                      <a:r>
                        <a:rPr lang="en-ZA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3482067"/>
                  </a:ext>
                </a:extLst>
              </a:tr>
              <a:tr h="8576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No 3.7.2.2: </a:t>
                      </a:r>
                      <a:r>
                        <a:rPr lang="en-US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Number </a:t>
                      </a: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large Regional Bulk Infrastructure Project </a:t>
                      </a:r>
                      <a:r>
                        <a:rPr lang="en-US" sz="1400" u="heavy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phases</a:t>
                      </a: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completed </a:t>
                      </a:r>
                      <a:endParaRPr lang="en-ZA" sz="1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project under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schedule 5B (DORA)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just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Empuluzi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Methula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RBWS Phase 8 of 8 </a:t>
                      </a:r>
                      <a:endParaRPr lang="en-ZA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Achievement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158320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8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7" y="29814"/>
            <a:ext cx="8930458" cy="672562"/>
          </a:xfrm>
        </p:spPr>
        <p:txBody>
          <a:bodyPr/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2020/21 QUARTER 2 PERFORMANCE TARGETS 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86601" y="811561"/>
          <a:ext cx="8622280" cy="51355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6086">
                  <a:extLst>
                    <a:ext uri="{9D8B030D-6E8A-4147-A177-3AD203B41FA5}">
                      <a16:colId xmlns:a16="http://schemas.microsoft.com/office/drawing/2014/main" xmlns="" val="2471563784"/>
                    </a:ext>
                  </a:extLst>
                </a:gridCol>
                <a:gridCol w="3546603">
                  <a:extLst>
                    <a:ext uri="{9D8B030D-6E8A-4147-A177-3AD203B41FA5}">
                      <a16:colId xmlns:a16="http://schemas.microsoft.com/office/drawing/2014/main" xmlns="" val="1756474185"/>
                    </a:ext>
                  </a:extLst>
                </a:gridCol>
                <a:gridCol w="1353867">
                  <a:extLst>
                    <a:ext uri="{9D8B030D-6E8A-4147-A177-3AD203B41FA5}">
                      <a16:colId xmlns:a16="http://schemas.microsoft.com/office/drawing/2014/main" xmlns="" val="1347900534"/>
                    </a:ext>
                  </a:extLst>
                </a:gridCol>
                <a:gridCol w="1385724">
                  <a:extLst>
                    <a:ext uri="{9D8B030D-6E8A-4147-A177-3AD203B41FA5}">
                      <a16:colId xmlns:a16="http://schemas.microsoft.com/office/drawing/2014/main" xmlns="" val="966053171"/>
                    </a:ext>
                  </a:extLst>
                </a:gridCol>
              </a:tblGrid>
              <a:tr h="380708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&amp; ANNUAL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ON THE 2</a:t>
                      </a:r>
                      <a:r>
                        <a:rPr lang="en-ZA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8625638"/>
                  </a:ext>
                </a:extLst>
              </a:tr>
              <a:tr h="1284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No 3.7.1.3: 8 Number of small regional bulk infrastructure project phases under construction 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under schedule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5B</a:t>
                      </a:r>
                    </a:p>
                    <a:p>
                      <a:pPr algn="ctr" fontAlgn="ctr"/>
                      <a:endParaRPr lang="en-ZA" sz="16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Bushbuckridge Water Services Phase 2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Maviljan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WWTW’s)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Amsterdam/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Sheepmoor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Phase 3 of 4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Balfour WWTW’s Phase 2 of 3 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Balfour WWTW’s Phase 3 of 3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Eerstehoek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1 of 4 RBWS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Eerstehoek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2of 4  RBWS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6 projects </a:t>
                      </a:r>
                    </a:p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achievement)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516468"/>
                  </a:ext>
                </a:extLst>
              </a:tr>
              <a:tr h="12912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No 3.7.1.3: 6 Number of small regional bulk infrastructure project phases under construction 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6projects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schedule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6B</a:t>
                      </a:r>
                    </a:p>
                    <a:p>
                      <a:pPr algn="ctr" fontAlgn="ctr"/>
                      <a:endParaRPr lang="en-ZA" sz="16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Sibange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1of 5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Sibange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2 of 5</a:t>
                      </a:r>
                      <a:endParaRPr lang="en-ZA" sz="140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Sibange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3 of 5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Sibange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4 of 5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Sibange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Phase 5 of 5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Lekwa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COVID-19 Project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ZA" sz="1050" i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Projects</a:t>
                      </a:r>
                      <a:r>
                        <a:rPr lang="en-ZA" sz="1050" i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highlighted in red are those not achieved*</a:t>
                      </a:r>
                      <a:endParaRPr lang="en-US" sz="1050" i="1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projects Achieved</a:t>
                      </a: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(under achieved: 67%)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Sibange</a:t>
                      </a: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Phase 2of 5 : contractor terminated due to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poor performance and project at re-tendering stage</a:t>
                      </a:r>
                    </a:p>
                    <a:p>
                      <a:pPr algn="l"/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ZA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COVID-19 awaiting appointment of Implementing Agent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34820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90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7" y="29814"/>
            <a:ext cx="8930458" cy="672562"/>
          </a:xfrm>
        </p:spPr>
        <p:txBody>
          <a:bodyPr/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2020/21 QUARTER 2 PERFORMANCE TARGETS 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0495" y="697860"/>
          <a:ext cx="8797570" cy="51012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1565">
                  <a:extLst>
                    <a:ext uri="{9D8B030D-6E8A-4147-A177-3AD203B41FA5}">
                      <a16:colId xmlns:a16="http://schemas.microsoft.com/office/drawing/2014/main" xmlns="" val="2471563784"/>
                    </a:ext>
                  </a:extLst>
                </a:gridCol>
                <a:gridCol w="2871757">
                  <a:extLst>
                    <a:ext uri="{9D8B030D-6E8A-4147-A177-3AD203B41FA5}">
                      <a16:colId xmlns:a16="http://schemas.microsoft.com/office/drawing/2014/main" xmlns="" val="1756474185"/>
                    </a:ext>
                  </a:extLst>
                </a:gridCol>
                <a:gridCol w="2230353">
                  <a:extLst>
                    <a:ext uri="{9D8B030D-6E8A-4147-A177-3AD203B41FA5}">
                      <a16:colId xmlns:a16="http://schemas.microsoft.com/office/drawing/2014/main" xmlns="" val="1347900534"/>
                    </a:ext>
                  </a:extLst>
                </a:gridCol>
                <a:gridCol w="1413895">
                  <a:extLst>
                    <a:ext uri="{9D8B030D-6E8A-4147-A177-3AD203B41FA5}">
                      <a16:colId xmlns:a16="http://schemas.microsoft.com/office/drawing/2014/main" xmlns="" val="966053171"/>
                    </a:ext>
                  </a:extLst>
                </a:gridCol>
              </a:tblGrid>
              <a:tr h="380708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&amp; ANNUAL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ON THE 2</a:t>
                      </a:r>
                      <a:r>
                        <a:rPr lang="en-ZA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8625638"/>
                  </a:ext>
                </a:extLst>
              </a:tr>
              <a:tr h="1284400">
                <a:tc>
                  <a:txBody>
                    <a:bodyPr/>
                    <a:lstStyle/>
                    <a:p>
                      <a:pPr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PPI No.3.8.1: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small WSIG projects under construction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under schedule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Chief Albert (1)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Mbeki (2)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Mkhondo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(2)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Msukaligwa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ThabaChweu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(2)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(over-</a:t>
                      </a:r>
                      <a:r>
                        <a:rPr lang="en-ZA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achied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200%)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Chief Albert (1)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Mbeki (1)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Mkhondo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(2)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Msukaligwa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(2)</a:t>
                      </a:r>
                      <a:endParaRPr lang="en-ZA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Nkomazi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ThabaChweu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Emakhazeni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(3)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COVID-19 water projects had to be fast tracked to respond to pandemic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516468"/>
                  </a:ext>
                </a:extLst>
              </a:tr>
              <a:tr h="9341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PPI No.3.8.1: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small WSIG projects under construction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under schedule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Refurbishment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Rooikopen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Sewer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network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Achieved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2404047"/>
                  </a:ext>
                </a:extLst>
              </a:tr>
              <a:tr h="12912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PPI No.3.8.2: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small WSIG projects completed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schedule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Msukaligwa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Achieved 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(over-achieved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 fast tracked to respond to COVID-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34820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66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5172" y="143420"/>
            <a:ext cx="8773658" cy="1009650"/>
          </a:xfrm>
          <a:solidFill>
            <a:schemeClr val="accent5">
              <a:lumMod val="50000"/>
            </a:schemeClr>
          </a:solidFill>
        </p:spPr>
        <p:txBody>
          <a:bodyPr anchor="t"/>
          <a:lstStyle/>
          <a:p>
            <a:pPr algn="ctr"/>
            <a: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DETAILS</a:t>
            </a:r>
            <a:b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RBIG SCHEDULE 6B  - UP TO DATE</a:t>
            </a:r>
            <a:r>
              <a:rPr lang="en-ZA" altLang="en-US" sz="2800" dirty="0" smtClean="0">
                <a:solidFill>
                  <a:schemeClr val="bg1"/>
                </a:solidFill>
              </a:rPr>
              <a:t/>
            </a:r>
            <a:br>
              <a:rPr lang="en-ZA" altLang="en-US" sz="2800" dirty="0" smtClean="0">
                <a:solidFill>
                  <a:schemeClr val="bg1"/>
                </a:solidFill>
              </a:rPr>
            </a:br>
            <a:endParaRPr lang="en-ZA" alt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97472" y="1426032"/>
          <a:ext cx="8761360" cy="4262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8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53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7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443">
                  <a:extLst>
                    <a:ext uri="{9D8B030D-6E8A-4147-A177-3AD203B41FA5}">
                      <a16:colId xmlns:a16="http://schemas.microsoft.com/office/drawing/2014/main" xmlns="" val="3354034680"/>
                    </a:ext>
                  </a:extLst>
                </a:gridCol>
                <a:gridCol w="688391">
                  <a:extLst>
                    <a:ext uri="{9D8B030D-6E8A-4147-A177-3AD203B41FA5}">
                      <a16:colId xmlns:a16="http://schemas.microsoft.com/office/drawing/2014/main" xmlns="" val="2310734743"/>
                    </a:ext>
                  </a:extLst>
                </a:gridCol>
                <a:gridCol w="1701505">
                  <a:extLst>
                    <a:ext uri="{9D8B030D-6E8A-4147-A177-3AD203B41FA5}">
                      <a16:colId xmlns:a16="http://schemas.microsoft.com/office/drawing/2014/main" xmlns="" val="3800456064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 ALLOCATION</a:t>
                      </a:r>
                    </a:p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9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COMMITMENT</a:t>
                      </a:r>
                    </a:p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9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</a:p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 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 AT HAND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 BALANCE (EXP &amp; INVOICE AT HAND)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r>
                        <a:rPr lang="en-ZA" sz="9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 AT 31 MARCH 2021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SURPLUS/(DEFICIT)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251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Balf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Siyat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Greyl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/Willem/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Nthor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Bulk Water Supply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66 807 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185,199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12,327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54,480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85 000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</a:t>
                      </a:r>
                      <a:r>
                        <a:rPr lang="en-ZA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18 193)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Phases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implementation in various stages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346329161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Scheme (Loskop)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22 498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45,615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3,700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18</a:t>
                      </a:r>
                      <a:r>
                        <a:rPr lang="en-ZA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798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22 498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Awaiting Approval of IRS by Planning to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advertise for construction 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913945258"/>
                  </a:ext>
                </a:extLst>
              </a:tr>
              <a:tr h="336541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Highveld (Rust de Winter) Bulk Water</a:t>
                      </a:r>
                    </a:p>
                    <a:p>
                      <a:pPr algn="l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1 000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appointment of IA in progress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113513971"/>
                  </a:ext>
                </a:extLst>
              </a:tr>
              <a:tr h="2321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</a:t>
                      </a:r>
                      <a:r>
                        <a:rPr lang="en-GB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Nzikazi</a:t>
                      </a:r>
                      <a:r>
                        <a:rPr lang="en-GB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Bulk Water Supply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1 000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1 000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appointment of IA in progress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99321449"/>
                  </a:ext>
                </a:extLst>
              </a:tr>
              <a:tr h="279352">
                <a:tc>
                  <a:txBody>
                    <a:bodyPr/>
                    <a:lstStyle/>
                    <a:p>
                      <a:endParaRPr lang="en-ZA" sz="900" u="none" strike="noStrike" kern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fontAlgn="ctr" latinLnBrk="0" hangingPunct="1"/>
                      <a:r>
                        <a:rPr lang="en-ZA" sz="9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Driekoppies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Upgrading 	</a:t>
                      </a:r>
                      <a:endParaRPr lang="en-ZA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54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199,404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21,745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R33,215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90 000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 35 040)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Phases under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implementation in various stages 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71813913"/>
                  </a:ext>
                </a:extLst>
              </a:tr>
              <a:tr h="232151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Sibange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Bulk Water Supply</a:t>
                      </a:r>
                      <a:endParaRPr lang="en-ZA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126,544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12,675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37,325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</a:t>
                      </a:r>
                      <a:r>
                        <a:rPr lang="en-ZA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10 000)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Phases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construction in various stages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719681072"/>
                  </a:ext>
                </a:extLst>
              </a:tr>
              <a:tr h="232151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Waster Services</a:t>
                      </a:r>
                      <a:endParaRPr lang="en-ZA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</a:t>
                      </a:r>
                      <a:r>
                        <a:rPr lang="en-ZA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for appointment of IA in progress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975458211"/>
                  </a:ext>
                </a:extLst>
              </a:tr>
              <a:tr h="28150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fontAlgn="ctr" latinLnBrk="0" hangingPunct="1"/>
                      <a:r>
                        <a:rPr lang="en-GB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r>
                        <a:rPr lang="en-GB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Outfall Sewer (</a:t>
                      </a:r>
                      <a:r>
                        <a:rPr lang="en-GB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Sakhile</a:t>
                      </a:r>
                      <a:r>
                        <a:rPr lang="en-GB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</a:t>
                      </a:r>
                      <a:r>
                        <a:rPr lang="en-GB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8) </a:t>
                      </a:r>
                      <a:r>
                        <a:rPr lang="en-GB" sz="9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29 040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29,040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29 040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for appointment of IA in progress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146752306"/>
                  </a:ext>
                </a:extLst>
              </a:tr>
              <a:tr h="232151">
                <a:tc>
                  <a:txBody>
                    <a:bodyPr/>
                    <a:lstStyle/>
                    <a:p>
                      <a:endParaRPr lang="en-ZA" sz="900" u="none" strike="noStrike" kern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fontAlgn="ctr" latinLnBrk="0" hangingPunct="1"/>
                      <a:r>
                        <a:rPr lang="en-ZA" sz="9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Lekwa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Supply </a:t>
                      </a:r>
                      <a:endParaRPr lang="en-ZA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20,000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20 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for appointment of IA in progress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479857936"/>
                  </a:ext>
                </a:extLst>
              </a:tr>
              <a:tr h="336541">
                <a:tc>
                  <a:txBody>
                    <a:bodyPr/>
                    <a:lstStyle/>
                    <a:p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RS144-MPUMALANGA RAND WATR COV19 </a:t>
                      </a:r>
                      <a:endParaRPr lang="en-ZA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28 061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28,061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28 061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0,00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Tankering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Rand Water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110519436"/>
                  </a:ext>
                </a:extLst>
              </a:tr>
              <a:tr h="345613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275 366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556,762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78,509</a:t>
                      </a:r>
                    </a:p>
                    <a:p>
                      <a:pPr algn="ctr" fontAlgn="b"/>
                      <a:r>
                        <a:rPr lang="en-ZA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(29%)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0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196,857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318 599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 63 233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8361521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12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5172" y="143420"/>
            <a:ext cx="8773658" cy="1009650"/>
          </a:xfrm>
          <a:solidFill>
            <a:schemeClr val="accent5">
              <a:lumMod val="50000"/>
            </a:schemeClr>
          </a:solidFill>
        </p:spPr>
        <p:txBody>
          <a:bodyPr anchor="t"/>
          <a:lstStyle/>
          <a:p>
            <a:r>
              <a:rPr lang="en-ZA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DETAILS</a:t>
            </a:r>
            <a:br>
              <a:rPr lang="en-ZA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RBIG SCHEDULE 6B  - UP TO DATE</a:t>
            </a:r>
            <a:r>
              <a:rPr lang="en-ZA" altLang="en-US" sz="2800" dirty="0" smtClean="0">
                <a:solidFill>
                  <a:schemeClr val="bg1"/>
                </a:solidFill>
              </a:rPr>
              <a:t/>
            </a:r>
            <a:br>
              <a:rPr lang="en-ZA" altLang="en-US" sz="2800" dirty="0" smtClean="0">
                <a:solidFill>
                  <a:schemeClr val="bg1"/>
                </a:solidFill>
              </a:rPr>
            </a:br>
            <a:endParaRPr lang="en-ZA" alt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97472" y="1453328"/>
          <a:ext cx="8761358" cy="4484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5419">
                  <a:extLst>
                    <a:ext uri="{9D8B030D-6E8A-4147-A177-3AD203B41FA5}">
                      <a16:colId xmlns:a16="http://schemas.microsoft.com/office/drawing/2014/main" xmlns="" val="3256522316"/>
                    </a:ext>
                  </a:extLst>
                </a:gridCol>
                <a:gridCol w="1585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2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84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9842">
                  <a:extLst>
                    <a:ext uri="{9D8B030D-6E8A-4147-A177-3AD203B41FA5}">
                      <a16:colId xmlns:a16="http://schemas.microsoft.com/office/drawing/2014/main" xmlns="" val="3354034680"/>
                    </a:ext>
                  </a:extLst>
                </a:gridCol>
                <a:gridCol w="1931855">
                  <a:extLst>
                    <a:ext uri="{9D8B030D-6E8A-4147-A177-3AD203B41FA5}">
                      <a16:colId xmlns:a16="http://schemas.microsoft.com/office/drawing/2014/main" xmlns="" val="3800456064"/>
                    </a:ext>
                  </a:extLst>
                </a:gridCol>
              </a:tblGrid>
              <a:tr h="322178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r>
                        <a:rPr lang="en-ZA" sz="9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 ALLOCATION</a:t>
                      </a:r>
                    </a:p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9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</a:t>
                      </a:r>
                    </a:p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 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WITHHELD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r>
                        <a:rPr lang="en-ZA" sz="9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TRANSFERS BY  31 MARCH 2021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9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008">
                <a:tc rowSpan="2"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ALBERT LUTHULI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Empuluzi BWS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139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568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139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568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PHASES UNDER CONSTRUCTION AT VARIOUS STAGES AND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PROJECT AT PRACTICAL COMPLETION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346329161"/>
                  </a:ext>
                </a:extLst>
              </a:tr>
              <a:tr h="243008">
                <a:tc vMerge="1"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Eesterhoek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Ekulindeni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80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80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PHASES UNDER CONSTRUCTION, BOTH JUST ESTABLISHED SITE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913945258"/>
                  </a:ext>
                </a:extLst>
              </a:tr>
              <a:tr h="243008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MKHONDO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Amsterdam and 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Sheepmoor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Bulk Water Scheme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PHASE UNDER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CONSTRUCTION AND OTHER PHASE AT DESIGN STAGE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871367239"/>
                  </a:ext>
                </a:extLst>
              </a:tr>
              <a:tr h="223748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Regional Water Supply Scheme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75 000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75 000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PHASE AT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TENDER STAGE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113513971"/>
                  </a:ext>
                </a:extLst>
              </a:tr>
              <a:tr h="163838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DIPALISENG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Balfour WWTW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45 000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45 000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PHASES UNDER CONSTRUCTION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99321449"/>
                  </a:ext>
                </a:extLst>
              </a:tr>
              <a:tr h="27150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23 000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23 000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PHASE UNDER CONSTRUCTION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836152116"/>
                  </a:ext>
                </a:extLst>
              </a:tr>
              <a:tr h="27150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GOVAN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MBEKI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Embalenhle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Bulk Sewer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0,00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60 000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 19 PROJECT</a:t>
                      </a:r>
                    </a:p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AWAITING TRANSFER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FUNDS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11529609"/>
                  </a:ext>
                </a:extLst>
              </a:tr>
              <a:tr h="27150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TSHWETE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</a:t>
                      </a:r>
                      <a:r>
                        <a:rPr lang="en-ZA" sz="900" u="none" strike="noStrike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Tshwete</a:t>
                      </a:r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Services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35 839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kumimoji="0" lang="en-Z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35 839</a:t>
                      </a:r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 19 PROJECT</a:t>
                      </a:r>
                    </a:p>
                    <a:p>
                      <a:pPr algn="ctr" fontAlgn="b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AWAITING TRANSFER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FUNDS</a:t>
                      </a:r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ZA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75766913"/>
                  </a:ext>
                </a:extLst>
              </a:tr>
              <a:tr h="401348">
                <a:tc gridSpan="2"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478 407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R89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R0,00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endParaRPr lang="en-ZA" sz="900" u="none" strike="noStrike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n-ZA" sz="9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478 407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Amended payment schedule including </a:t>
                      </a:r>
                      <a:r>
                        <a:rPr lang="en-ZA" sz="900" u="none" strike="noStrike" kern="1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</a:t>
                      </a:r>
                      <a:r>
                        <a:rPr lang="en-ZA" sz="9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projects not yet approved by National Treasury and thus no progress to projects as funds have been transferred</a:t>
                      </a:r>
                      <a:endParaRPr lang="en-Z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2717879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0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5172" y="143420"/>
            <a:ext cx="8773658" cy="1009650"/>
          </a:xfrm>
          <a:solidFill>
            <a:schemeClr val="accent5">
              <a:lumMod val="50000"/>
            </a:schemeClr>
          </a:solidFill>
        </p:spPr>
        <p:txBody>
          <a:bodyPr anchor="t"/>
          <a:lstStyle/>
          <a:p>
            <a:r>
              <a:rPr lang="en-ZA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DETAILS</a:t>
            </a:r>
            <a:br>
              <a:rPr lang="en-ZA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WSIG </a:t>
            </a:r>
            <a:r>
              <a:rPr lang="en-ZA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6B  - UP TO DATE</a:t>
            </a:r>
            <a:r>
              <a:rPr lang="en-ZA" altLang="en-US" sz="2800" dirty="0" smtClean="0">
                <a:solidFill>
                  <a:schemeClr val="bg1"/>
                </a:solidFill>
              </a:rPr>
              <a:t/>
            </a:r>
            <a:br>
              <a:rPr lang="en-ZA" altLang="en-US" sz="2800" dirty="0" smtClean="0">
                <a:solidFill>
                  <a:schemeClr val="bg1"/>
                </a:solidFill>
              </a:rPr>
            </a:br>
            <a:endParaRPr lang="en-ZA" alt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97472" y="1931007"/>
          <a:ext cx="8761360" cy="21783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3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53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7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443">
                  <a:extLst>
                    <a:ext uri="{9D8B030D-6E8A-4147-A177-3AD203B41FA5}">
                      <a16:colId xmlns:a16="http://schemas.microsoft.com/office/drawing/2014/main" xmlns="" val="3354034680"/>
                    </a:ext>
                  </a:extLst>
                </a:gridCol>
                <a:gridCol w="688391">
                  <a:extLst>
                    <a:ext uri="{9D8B030D-6E8A-4147-A177-3AD203B41FA5}">
                      <a16:colId xmlns:a16="http://schemas.microsoft.com/office/drawing/2014/main" xmlns="" val="2310734743"/>
                    </a:ext>
                  </a:extLst>
                </a:gridCol>
                <a:gridCol w="1701505">
                  <a:extLst>
                    <a:ext uri="{9D8B030D-6E8A-4147-A177-3AD203B41FA5}">
                      <a16:colId xmlns:a16="http://schemas.microsoft.com/office/drawing/2014/main" xmlns="" val="3800456064"/>
                    </a:ext>
                  </a:extLst>
                </a:gridCol>
              </a:tblGrid>
              <a:tr h="90890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 ALLOCATION</a:t>
                      </a:r>
                    </a:p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2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COMMITMENT</a:t>
                      </a:r>
                    </a:p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2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</a:p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 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 AT HAND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 BALANCE (EXP &amp; INVOICE AT HAND)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r>
                        <a:rPr lang="en-ZA" sz="12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 AT 31 MARCH 2021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SURPLUS/(DEFICIT)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4426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ROOIKOPEN SEWER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UPGRADE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6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650</a:t>
                      </a:r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105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146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26 499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 ,00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24 151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70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650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20 000)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implementation AT 30% progress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34632916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98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13235" y="270796"/>
            <a:ext cx="8663787" cy="627289"/>
          </a:xfrm>
          <a:solidFill>
            <a:schemeClr val="accent5">
              <a:lumMod val="50000"/>
            </a:schemeClr>
          </a:solidFill>
        </p:spPr>
        <p:txBody>
          <a:bodyPr anchor="t"/>
          <a:lstStyle/>
          <a:p>
            <a:pPr algn="ctr"/>
            <a: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WSIG (5B)  2020/2021 GRANT ALLOCATIONS</a:t>
            </a:r>
            <a:br>
              <a:rPr lang="en-Z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13235" y="1211987"/>
          <a:ext cx="8663787" cy="4274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8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8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223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ZA" sz="12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ALLOCATION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8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TRANSFER</a:t>
                      </a:r>
                    </a:p>
                    <a:p>
                      <a:pPr algn="ctr" fontAlgn="b"/>
                      <a:endParaRPr lang="en-ZA" sz="1200" u="none" strike="noStrik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000’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8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Albert Luthuli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26 375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6 375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Tender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Msukaligwa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Tender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4187388932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Mkhondo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16 000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construction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481054495"/>
                  </a:ext>
                </a:extLst>
              </a:tr>
              <a:tr h="35414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Pixley ka Isaka Seme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3359217302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Govan Mbeki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1245504200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Emalahleni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0,00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2046107444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Tshwete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Design/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Tender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3035070473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Emakhazeni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/ Tender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1466167515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Thembisile Hani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Construction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601462047"/>
                  </a:ext>
                </a:extLst>
              </a:tr>
              <a:tr h="23487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 Chweu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4 500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Construction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4085610752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Nkomazi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2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13 000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Construction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2354639734"/>
                  </a:ext>
                </a:extLst>
              </a:tr>
              <a:tr h="22821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Bushbuckridge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Construction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47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R402 375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91 875</a:t>
                      </a:r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77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MPUMALANGA</a:t>
            </a:r>
            <a:br>
              <a:rPr lang="en-US" sz="2400" b="1" dirty="0" smtClean="0"/>
            </a:br>
            <a:r>
              <a:rPr lang="en-US" sz="2400" b="1" dirty="0" smtClean="0"/>
              <a:t>CHARACTERISTICS OF WATER RESOURCE INFRASTRUCTURE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</a:t>
            </a:r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main Dams in the Province with a Storage Volume of just under </a:t>
            </a:r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2.6 Billion </a:t>
            </a: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ZA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Groundwater use is limited in comparison to surface </a:t>
            </a: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</a:p>
          <a:p>
            <a:pPr>
              <a:defRPr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province’s developed water resources are linked to those of other Provinces through transfer schemes</a:t>
            </a:r>
          </a:p>
          <a:p>
            <a:pPr>
              <a:defRPr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schemes comprise Vaal, </a:t>
            </a:r>
            <a:r>
              <a:rPr lang="en-Z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Olifants</a:t>
            </a: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Z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Usuthu</a:t>
            </a: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linkages</a:t>
            </a:r>
          </a:p>
          <a:p>
            <a:pPr>
              <a:defRPr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schemes to optimise the system are contemplated as Eskom needs and users in the Olifants  Catchment change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1063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32262" y="1648878"/>
          <a:ext cx="8526300" cy="32157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9599">
                  <a:extLst>
                    <a:ext uri="{9D8B030D-6E8A-4147-A177-3AD203B41FA5}">
                      <a16:colId xmlns:a16="http://schemas.microsoft.com/office/drawing/2014/main" xmlns="" val="49025045"/>
                    </a:ext>
                  </a:extLst>
                </a:gridCol>
                <a:gridCol w="1554179">
                  <a:extLst>
                    <a:ext uri="{9D8B030D-6E8A-4147-A177-3AD203B41FA5}">
                      <a16:colId xmlns:a16="http://schemas.microsoft.com/office/drawing/2014/main" xmlns="" val="3783428921"/>
                    </a:ext>
                  </a:extLst>
                </a:gridCol>
                <a:gridCol w="1554179">
                  <a:extLst>
                    <a:ext uri="{9D8B030D-6E8A-4147-A177-3AD203B41FA5}">
                      <a16:colId xmlns:a16="http://schemas.microsoft.com/office/drawing/2014/main" xmlns="" val="1919430042"/>
                    </a:ext>
                  </a:extLst>
                </a:gridCol>
                <a:gridCol w="1408343">
                  <a:extLst>
                    <a:ext uri="{9D8B030D-6E8A-4147-A177-3AD203B41FA5}">
                      <a16:colId xmlns:a16="http://schemas.microsoft.com/office/drawing/2014/main" xmlns="" val="2295341165"/>
                    </a:ext>
                  </a:extLst>
                </a:gridCol>
              </a:tblGrid>
              <a:tr h="6436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PROJECT IMPLEMENTATION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UNITS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INSTALLED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2117262602"/>
                  </a:ext>
                </a:extLst>
              </a:tr>
              <a:tr h="7793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Constructed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1200 convertible sanitation units in various wards (Midland  regions)  for 2018/19 FY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R12 000 000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R12 000 000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1496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2852979786"/>
                  </a:ext>
                </a:extLst>
              </a:tr>
              <a:tr h="7793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Construction of 320 VIP Toilets in Mangweni and Steenbok Villages for 2018/19 FY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R4 900 000</a:t>
                      </a: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R4 900 000</a:t>
                      </a: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95555381"/>
                  </a:ext>
                </a:extLst>
              </a:tr>
              <a:tr h="925565">
                <a:tc>
                  <a:txBody>
                    <a:bodyPr/>
                    <a:lstStyle/>
                    <a:p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 alternative and maintaining existing sanitation in Lusushwane Scheme for 2855 households for 2018/19 FY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R2 600 000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R2 600 000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2855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642238257"/>
                  </a:ext>
                </a:extLst>
              </a:tr>
            </a:tbl>
          </a:graphicData>
        </a:graphic>
      </p:graphicFrame>
      <p:sp>
        <p:nvSpPr>
          <p:cNvPr id="17427" name="Title 1"/>
          <p:cNvSpPr txBox="1">
            <a:spLocks noGrp="1"/>
          </p:cNvSpPr>
          <p:nvPr>
            <p:ph type="title"/>
          </p:nvPr>
        </p:nvSpPr>
        <p:spPr bwMode="auto">
          <a:xfrm>
            <a:off x="532263" y="218368"/>
            <a:ext cx="8171567" cy="754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ZA" altLang="en-US" sz="3200" dirty="0"/>
              <a:t>Decent sanitation infrastructure: projects for 2018/19 and 2019/20 FY</a:t>
            </a:r>
            <a:endParaRPr lang="en-ZA" alt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37444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750627" y="1600200"/>
          <a:ext cx="7936172" cy="21031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6722">
                  <a:extLst>
                    <a:ext uri="{9D8B030D-6E8A-4147-A177-3AD203B41FA5}">
                      <a16:colId xmlns:a16="http://schemas.microsoft.com/office/drawing/2014/main" xmlns="" val="49025045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xmlns="" val="3783428921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xmlns="" val="170713940"/>
                    </a:ext>
                  </a:extLst>
                </a:gridCol>
                <a:gridCol w="1549020">
                  <a:extLst>
                    <a:ext uri="{9D8B030D-6E8A-4147-A177-3AD203B41FA5}">
                      <a16:colId xmlns:a16="http://schemas.microsoft.com/office/drawing/2014/main" xmlns="" val="144079097"/>
                    </a:ext>
                  </a:extLst>
                </a:gridCol>
              </a:tblGrid>
              <a:tr h="4044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 PROJECT IMPLEMENTATION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ALLOCATED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TO DATE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UNITS INSTALLED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2117262602"/>
                  </a:ext>
                </a:extLst>
              </a:tr>
              <a:tr h="13527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Constructed 1500 VIP convertible sanitation units in various wards Bushbuckridge Local Municipality (Northern region)  for 2019/20 FY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R15 000 000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R11 119 441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progress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 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2852979786"/>
                  </a:ext>
                </a:extLst>
              </a:tr>
            </a:tbl>
          </a:graphicData>
        </a:graphic>
      </p:graphicFrame>
      <p:sp>
        <p:nvSpPr>
          <p:cNvPr id="18451" name="Title 1"/>
          <p:cNvSpPr txBox="1">
            <a:spLocks noGrp="1"/>
          </p:cNvSpPr>
          <p:nvPr>
            <p:ph type="title"/>
          </p:nvPr>
        </p:nvSpPr>
        <p:spPr bwMode="auto">
          <a:xfrm>
            <a:off x="750627" y="274637"/>
            <a:ext cx="7936173" cy="114472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Z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Decent sanitation infrastructure: projects for 2018/19 and 2019/20 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</p:spPr>
        <p:txBody>
          <a:bodyPr/>
          <a:lstStyle/>
          <a:p>
            <a:pPr>
              <a:defRPr/>
            </a:pPr>
            <a:fld id="{DA4A8DE7-431B-4999-B84B-363D850D850D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6653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312"/>
            <a:ext cx="8229600" cy="1143000"/>
          </a:xfrm>
        </p:spPr>
        <p:txBody>
          <a:bodyPr/>
          <a:lstStyle/>
          <a:p>
            <a:r>
              <a:rPr lang="en-ZA" sz="4400" b="1" dirty="0" smtClean="0"/>
              <a:t>Thank you</a:t>
            </a:r>
            <a:endParaRPr lang="en-ZA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8085" y="1677"/>
            <a:ext cx="9135915" cy="6218837"/>
            <a:chOff x="-24410" y="98655"/>
            <a:chExt cx="9144000" cy="64014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4410" y="98655"/>
              <a:ext cx="9144000" cy="6401465"/>
            </a:xfrm>
            <a:prstGeom prst="rect">
              <a:avLst/>
            </a:prstGeom>
          </p:spPr>
        </p:pic>
        <p:sp>
          <p:nvSpPr>
            <p:cNvPr id="6" name="Isosceles Triangle 5"/>
            <p:cNvSpPr/>
            <p:nvPr/>
          </p:nvSpPr>
          <p:spPr>
            <a:xfrm rot="10800000">
              <a:off x="3137774" y="501967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3028948" y="343852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1246" y="4710037"/>
              <a:ext cx="1258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Grootdraai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892655" y="5168280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5230" y="5244480"/>
              <a:ext cx="1362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Heyshope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971926" y="4717733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83490" y="4706782"/>
              <a:ext cx="1470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Morgenstond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875371" y="4557636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1528" y="4344050"/>
              <a:ext cx="925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Jericho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5098499" y="4319113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0061" y="4025627"/>
              <a:ext cx="1165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Westoe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7767" y="3197052"/>
              <a:ext cx="925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Witbank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059711" y="267652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49337" y="2629614"/>
              <a:ext cx="925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Loskop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4234020" y="3514724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5955" y="3559320"/>
              <a:ext cx="1424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Nooitgedacht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5098499" y="3362324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0062" y="3299388"/>
              <a:ext cx="1343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Vygeboom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 rot="10800000">
              <a:off x="2371708" y="2157660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254" y="1849180"/>
              <a:ext cx="1689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Mkhombo</a:t>
              </a:r>
              <a:r>
                <a:rPr lang="en-ZA" sz="1200" dirty="0" smtClean="0">
                  <a:cs typeface="Arial" panose="020B0604020202020204" pitchFamily="34" charset="0"/>
                </a:rPr>
                <a:t> dam 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731938" y="252412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3708" y="2477214"/>
              <a:ext cx="9958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Kwena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5456591" y="225730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31153" y="1991729"/>
              <a:ext cx="8531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Witkip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2425" y="5320681"/>
              <a:ext cx="942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Vaal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1410672" y="521491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4276432" y="5864156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21123" y="5958816"/>
              <a:ext cx="1210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Zaaihoek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22" idx="5"/>
              <a:endCxn id="20" idx="1"/>
            </p:cNvCxnSpPr>
            <p:nvPr/>
          </p:nvCxnSpPr>
          <p:spPr>
            <a:xfrm flipH="1">
              <a:off x="4401366" y="3438524"/>
              <a:ext cx="752915" cy="15240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1" idx="1"/>
              <a:endCxn id="36" idx="5"/>
            </p:cNvCxnSpPr>
            <p:nvPr/>
          </p:nvCxnSpPr>
          <p:spPr>
            <a:xfrm flipV="1">
              <a:off x="1578018" y="4470705"/>
              <a:ext cx="1314346" cy="82041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/>
            <p:cNvSpPr/>
            <p:nvPr/>
          </p:nvSpPr>
          <p:spPr>
            <a:xfrm rot="10800000">
              <a:off x="2836582" y="439450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67834" y="4098212"/>
              <a:ext cx="1910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Trichardsfontein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>
              <a:stCxn id="32" idx="4"/>
              <a:endCxn id="6" idx="0"/>
            </p:cNvCxnSpPr>
            <p:nvPr/>
          </p:nvCxnSpPr>
          <p:spPr>
            <a:xfrm flipH="1" flipV="1">
              <a:off x="3249338" y="5172075"/>
              <a:ext cx="1027094" cy="69208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9" idx="3"/>
              <a:endCxn id="11" idx="0"/>
            </p:cNvCxnSpPr>
            <p:nvPr/>
          </p:nvCxnSpPr>
          <p:spPr>
            <a:xfrm flipV="1">
              <a:off x="5004219" y="4870133"/>
              <a:ext cx="79271" cy="29814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192370" y="3016155"/>
              <a:ext cx="375314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4"/>
            </p:cNvCxnSpPr>
            <p:nvPr/>
          </p:nvCxnSpPr>
          <p:spPr>
            <a:xfrm flipH="1" flipV="1">
              <a:off x="4575230" y="5019206"/>
              <a:ext cx="317425" cy="14907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3" idx="5"/>
            </p:cNvCxnSpPr>
            <p:nvPr/>
          </p:nvCxnSpPr>
          <p:spPr>
            <a:xfrm flipH="1">
              <a:off x="4401366" y="4633836"/>
              <a:ext cx="529787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5955124" y="3299389"/>
              <a:ext cx="250775" cy="36773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5"/>
            </p:cNvCxnSpPr>
            <p:nvPr/>
          </p:nvCxnSpPr>
          <p:spPr>
            <a:xfrm flipH="1">
              <a:off x="3847666" y="3590924"/>
              <a:ext cx="442136" cy="31916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185795" y="2524125"/>
              <a:ext cx="335327" cy="21556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210063" y="1344304"/>
              <a:ext cx="290515" cy="566383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375267" y="4208549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Swaziland</a:t>
              </a:r>
              <a:endParaRPr lang="en-ZA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46842" y="2461934"/>
              <a:ext cx="1061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Mozambique</a:t>
              </a:r>
              <a:endParaRPr lang="en-ZA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22292" y="842684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Limpopo</a:t>
              </a:r>
              <a:endParaRPr lang="en-ZA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73213" y="6052859"/>
              <a:ext cx="1181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err="1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KwaZulu</a:t>
              </a:r>
              <a:r>
                <a:rPr lang="en-ZA" sz="1200" dirty="0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 Natal</a:t>
              </a:r>
              <a:endParaRPr lang="en-ZA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8763" y="5768616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Free State</a:t>
              </a:r>
              <a:endParaRPr lang="en-ZA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678" y="3617831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Gauteng</a:t>
              </a:r>
              <a:endParaRPr lang="en-ZA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092" y="2315901"/>
              <a:ext cx="951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smtClean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North West</a:t>
              </a:r>
              <a:endParaRPr lang="en-ZA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2092" y="1276743"/>
              <a:ext cx="2087368" cy="461665"/>
              <a:chOff x="22092" y="1276743"/>
              <a:chExt cx="2087368" cy="46166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2092" y="1276743"/>
                <a:ext cx="2087368" cy="461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sz="1200" dirty="0" smtClean="0">
                    <a:cs typeface="Arial" panose="020B0604020202020204" pitchFamily="34" charset="0"/>
                  </a:rPr>
                  <a:t>:Water transfers</a:t>
                </a:r>
                <a:br>
                  <a:rPr lang="en-ZA" sz="1200" dirty="0" smtClean="0">
                    <a:cs typeface="Arial" panose="020B0604020202020204" pitchFamily="34" charset="0"/>
                  </a:rPr>
                </a:br>
                <a:r>
                  <a:rPr lang="en-ZA" sz="1200" dirty="0" smtClean="0">
                    <a:cs typeface="Arial" panose="020B0604020202020204" pitchFamily="34" charset="0"/>
                  </a:rPr>
                  <a:t>  :Dams		       </a:t>
                </a:r>
                <a:endParaRPr lang="en-ZA" sz="1200" dirty="0"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148763" y="1417836"/>
                <a:ext cx="509915" cy="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Isosceles Triangle 56"/>
              <p:cNvSpPr/>
              <p:nvPr/>
            </p:nvSpPr>
            <p:spPr>
              <a:xfrm rot="10800000">
                <a:off x="292156" y="1551295"/>
                <a:ext cx="223128" cy="1524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899165" y="2125995"/>
              <a:ext cx="121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Klipkopie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95689" y="1812534"/>
              <a:ext cx="121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Da Gama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77269" y="1446864"/>
              <a:ext cx="121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Injaka 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29669" y="2615393"/>
              <a:ext cx="121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Primkop</a:t>
              </a:r>
              <a:r>
                <a:rPr lang="en-ZA" sz="1200" dirty="0" smtClean="0">
                  <a:cs typeface="Arial" panose="020B0604020202020204" pitchFamily="34" charset="0"/>
                </a:rPr>
                <a:t>  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21617" y="2346954"/>
              <a:ext cx="1245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Longmere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41979" y="3000001"/>
              <a:ext cx="1409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Driekoppies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21370" y="3006973"/>
              <a:ext cx="1257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Middelburg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65" name="Isosceles Triangle 64"/>
            <p:cNvSpPr/>
            <p:nvPr/>
          </p:nvSpPr>
          <p:spPr>
            <a:xfrm rot="10800000" flipH="1">
              <a:off x="3499567" y="3297358"/>
              <a:ext cx="142238" cy="114997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1873696" y="2396525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3575" y="2506889"/>
              <a:ext cx="1689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smtClean="0">
                  <a:cs typeface="Arial" panose="020B0604020202020204" pitchFamily="34" charset="0"/>
                </a:rPr>
                <a:t>Rust de Winter  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5798489" y="1560562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5713572" y="1874099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5885643" y="2461934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6486424" y="3063509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Isosceles Triangle 71"/>
            <p:cNvSpPr/>
            <p:nvPr/>
          </p:nvSpPr>
          <p:spPr>
            <a:xfrm rot="10800000">
              <a:off x="5449608" y="1218777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93615" y="956501"/>
              <a:ext cx="1751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Blyderivierpoort</a:t>
              </a:r>
              <a:r>
                <a:rPr lang="en-ZA" sz="1200" dirty="0" smtClean="0">
                  <a:cs typeface="Arial" panose="020B0604020202020204" pitchFamily="34" charset="0"/>
                </a:rPr>
                <a:t>  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80820" y="1238353"/>
              <a:ext cx="121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Klasierie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 rot="10800000">
              <a:off x="5917568" y="1332564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 rot="10800000">
              <a:off x="6038043" y="2614334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10800000">
              <a:off x="5800330" y="2214090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Isosceles Triangle 77"/>
            <p:cNvSpPr/>
            <p:nvPr/>
          </p:nvSpPr>
          <p:spPr>
            <a:xfrm rot="10800000">
              <a:off x="4986933" y="1887630"/>
              <a:ext cx="223128" cy="1524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326772" y="1529941"/>
              <a:ext cx="1215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 err="1" smtClean="0">
                  <a:cs typeface="Arial" panose="020B0604020202020204" pitchFamily="34" charset="0"/>
                </a:rPr>
                <a:t>Ohrigstad</a:t>
              </a:r>
              <a:endParaRPr lang="en-ZA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08" y="1678"/>
            <a:ext cx="8229600" cy="694353"/>
          </a:xfrm>
        </p:spPr>
        <p:txBody>
          <a:bodyPr/>
          <a:lstStyle/>
          <a:p>
            <a:r>
              <a:rPr lang="en-ZA" dirty="0" smtClean="0"/>
              <a:t>Mpumalanga large dams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6186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+mj-lt"/>
              </a:rPr>
              <a:t>MPUMALANGA PROVINCE </a:t>
            </a:r>
            <a:br>
              <a:rPr lang="en-GB" sz="2800" b="1" dirty="0" smtClean="0">
                <a:latin typeface="+mj-lt"/>
              </a:rPr>
            </a:br>
            <a:r>
              <a:rPr lang="en-GB" sz="2800" b="1" dirty="0" smtClean="0">
                <a:latin typeface="+mj-lt"/>
              </a:rPr>
              <a:t>DRIVERS OF WATER DEMAND</a:t>
            </a:r>
            <a:endParaRPr lang="en-ZA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+mn-lt"/>
              </a:rPr>
              <a:t>Drivers of growth in water demand</a:t>
            </a:r>
          </a:p>
          <a:p>
            <a:pPr lvl="1">
              <a:buFont typeface="Arial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A number of growing towns like Nelspruit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, White River, Middelburg, 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Witbank, and many other small towns and villages</a:t>
            </a:r>
          </a:p>
          <a:p>
            <a:pPr lvl="1">
              <a:buFont typeface="Arial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A large rural population, in which some settlements are transitioning to urban due to natural clustering;</a:t>
            </a:r>
            <a:endParaRPr lang="en-GB" sz="1800" dirty="0">
              <a:solidFill>
                <a:prstClr val="black"/>
              </a:solidFill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Mining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and p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ower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g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eneration on the Highveld</a:t>
            </a:r>
            <a:endParaRPr lang="en-GB" sz="1800" dirty="0">
              <a:solidFill>
                <a:prstClr val="black"/>
              </a:solidFill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Irrigated agriculture (Sugarcane and Banana farms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in 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the Lowveld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)</a:t>
            </a:r>
            <a:endParaRPr lang="en-GB" sz="1800" dirty="0" smtClean="0">
              <a:solidFill>
                <a:prstClr val="black"/>
              </a:solidFill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Afforestation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on 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the escarpment</a:t>
            </a:r>
            <a:endParaRPr lang="en-GB" sz="1800" dirty="0">
              <a:solidFill>
                <a:prstClr val="black"/>
              </a:solidFill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International demands - The province shares water resources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with neighbouring </a:t>
            </a:r>
            <a:r>
              <a:rPr lang="en-GB" sz="1800" dirty="0" smtClean="0">
                <a:solidFill>
                  <a:prstClr val="black"/>
                </a:solidFill>
                <a:latin typeface="+mn-lt"/>
              </a:rPr>
              <a:t>states of Mozambique and </a:t>
            </a:r>
            <a:r>
              <a:rPr lang="en-GB" sz="1800" dirty="0" err="1" smtClean="0">
                <a:solidFill>
                  <a:prstClr val="black"/>
                </a:solidFill>
                <a:latin typeface="+mn-lt"/>
              </a:rPr>
              <a:t>Eswatini</a:t>
            </a:r>
            <a:endParaRPr lang="en-GB" sz="1800" dirty="0">
              <a:solidFill>
                <a:prstClr val="black"/>
              </a:solidFill>
              <a:latin typeface="+mn-lt"/>
            </a:endParaRPr>
          </a:p>
          <a:p>
            <a:pPr lvl="0">
              <a:buFont typeface="Arial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The water 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situation </a:t>
            </a: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is challenged due to increasing demands and competing requirements.</a:t>
            </a:r>
            <a:endParaRPr lang="en-GB" sz="20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1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>
                <a:latin typeface="+mj-lt"/>
              </a:rPr>
              <a:t>MPUMALANGA: CURRENT WATER </a:t>
            </a:r>
            <a:r>
              <a:rPr lang="en-ZA" sz="2800" b="1" dirty="0" smtClean="0">
                <a:latin typeface="+mj-lt"/>
              </a:rPr>
              <a:t>RESOURCE SYSTEMS BALANCE SITUATION</a:t>
            </a:r>
            <a:endParaRPr lang="en-ZA" sz="28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6976062"/>
              </p:ext>
            </p:extLst>
          </p:nvPr>
        </p:nvGraphicFramePr>
        <p:xfrm>
          <a:off x="457200" y="1259958"/>
          <a:ext cx="8494295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1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2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4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0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Water supply system</a:t>
                      </a:r>
                      <a:endParaRPr lang="en-ZA" sz="1400" b="1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Major water users</a:t>
                      </a:r>
                      <a:endParaRPr lang="en-ZA" sz="1400" b="1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System water balance</a:t>
                      </a:r>
                      <a:endParaRPr lang="en-ZA" sz="1400" b="1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/>
                        <a:t>Major</a:t>
                      </a:r>
                      <a:r>
                        <a:rPr lang="en-ZA" sz="1400" b="1" baseline="0" dirty="0" smtClean="0"/>
                        <a:t> dams in the system</a:t>
                      </a:r>
                      <a:endParaRPr lang="en-ZA" sz="1400" b="1" dirty="0" smtClean="0"/>
                    </a:p>
                    <a:p>
                      <a:endParaRPr lang="en-ZA" sz="1400" b="1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Future water sources</a:t>
                      </a:r>
                      <a:endParaRPr lang="en-ZA" sz="1400" b="1" dirty="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Upper  Usuthu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Chief</a:t>
                      </a:r>
                      <a:r>
                        <a:rPr lang="en-ZA" sz="1400" baseline="0" dirty="0" smtClean="0"/>
                        <a:t> Albeit Luthuli LM; Eskom; irrigation; Gauteng; </a:t>
                      </a:r>
                      <a:r>
                        <a:rPr lang="en-ZA" sz="1400" baseline="0" dirty="0" err="1" smtClean="0"/>
                        <a:t>Mkhondo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Stressed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Heyshope</a:t>
                      </a:r>
                      <a:r>
                        <a:rPr lang="en-ZA" sz="1400" dirty="0" smtClean="0"/>
                        <a:t>, </a:t>
                      </a:r>
                      <a:r>
                        <a:rPr lang="en-ZA" sz="1400" dirty="0" err="1" smtClean="0"/>
                        <a:t>Morgenstoond</a:t>
                      </a:r>
                      <a:r>
                        <a:rPr lang="en-ZA" sz="1400" dirty="0" smtClean="0"/>
                        <a:t>, </a:t>
                      </a:r>
                      <a:r>
                        <a:rPr lang="en-ZA" sz="1400" dirty="0" err="1" smtClean="0"/>
                        <a:t>Westoe</a:t>
                      </a:r>
                      <a:r>
                        <a:rPr lang="en-ZA" sz="1400" dirty="0" smtClean="0"/>
                        <a:t>, Jericho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Groundwater</a:t>
                      </a:r>
                      <a:endParaRPr lang="en-ZA" sz="1400" dirty="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Upper </a:t>
                      </a:r>
                      <a:r>
                        <a:rPr lang="en-ZA" sz="1400" dirty="0" err="1" smtClean="0"/>
                        <a:t>Olifants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Eskom, Irrigation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Stressed</a:t>
                      </a:r>
                    </a:p>
                    <a:p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(water</a:t>
                      </a:r>
                      <a:r>
                        <a:rPr lang="en-ZA" sz="1400" b="0" baseline="0" dirty="0" smtClean="0">
                          <a:solidFill>
                            <a:schemeClr val="tx1"/>
                          </a:solidFill>
                        </a:rPr>
                        <a:t> quality issues)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Witbank, Loskop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Treatment of mine affected water</a:t>
                      </a:r>
                      <a:endParaRPr lang="en-ZA" sz="1400" dirty="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Upper Vaal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Standerton, Eskom, Sasol, </a:t>
                      </a:r>
                      <a:r>
                        <a:rPr lang="en-ZA" sz="1400" dirty="0" err="1" smtClean="0"/>
                        <a:t>Secunda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Balanced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Grootdraai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Upper </a:t>
                      </a:r>
                      <a:r>
                        <a:rPr lang="en-ZA" sz="1400" dirty="0" err="1" smtClean="0"/>
                        <a:t>Inkomati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Chief Albert Luthuli LM, Mining, Irrigation, Eskom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Balanced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Lomati</a:t>
                      </a:r>
                      <a:r>
                        <a:rPr lang="en-ZA" sz="1400" dirty="0" smtClean="0"/>
                        <a:t> dam, </a:t>
                      </a:r>
                      <a:r>
                        <a:rPr lang="en-ZA" sz="1400" dirty="0" err="1" smtClean="0"/>
                        <a:t>Boesmanspruit</a:t>
                      </a:r>
                      <a:r>
                        <a:rPr lang="en-ZA" sz="1400" dirty="0" smtClean="0"/>
                        <a:t>, </a:t>
                      </a:r>
                      <a:r>
                        <a:rPr lang="en-ZA" sz="1400" dirty="0" err="1" smtClean="0"/>
                        <a:t>Nooightgerdact</a:t>
                      </a:r>
                      <a:r>
                        <a:rPr lang="en-ZA" sz="1400" dirty="0" smtClean="0"/>
                        <a:t>; </a:t>
                      </a:r>
                      <a:r>
                        <a:rPr lang="en-ZA" sz="1400" dirty="0" err="1" smtClean="0"/>
                        <a:t>Vygeboom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endParaRPr lang="en-ZA" sz="140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Lower </a:t>
                      </a:r>
                      <a:r>
                        <a:rPr lang="en-ZA" sz="1400" dirty="0" err="1" smtClean="0"/>
                        <a:t>Inkomati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Nkomazi LM</a:t>
                      </a:r>
                      <a:r>
                        <a:rPr lang="en-ZA" sz="1400" smtClean="0"/>
                        <a:t>, international</a:t>
                      </a:r>
                      <a:r>
                        <a:rPr lang="en-ZA" sz="1400" dirty="0" smtClean="0"/>
                        <a:t>, irrigation</a:t>
                      </a:r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Stressed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Driekoppies</a:t>
                      </a:r>
                      <a:r>
                        <a:rPr lang="en-ZA" sz="1400" dirty="0" smtClean="0"/>
                        <a:t> dam and various smaller dams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Groundwater</a:t>
                      </a:r>
                      <a:endParaRPr lang="en-ZA" sz="1400" dirty="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Crocodile 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err="1" smtClean="0"/>
                        <a:t>Mbombela</a:t>
                      </a:r>
                      <a:r>
                        <a:rPr lang="en-ZA" sz="1400" dirty="0" smtClean="0"/>
                        <a:t> LM, irrigation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>
                          <a:solidFill>
                            <a:schemeClr val="tx1"/>
                          </a:solidFill>
                        </a:rPr>
                        <a:t>Stressed</a:t>
                      </a:r>
                      <a:endParaRPr lang="en-ZA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Kwena</a:t>
                      </a:r>
                      <a:r>
                        <a:rPr lang="en-ZA" sz="1400" dirty="0" smtClean="0"/>
                        <a:t> and various farm</a:t>
                      </a:r>
                      <a:r>
                        <a:rPr lang="en-ZA" sz="1400" baseline="0" dirty="0" smtClean="0"/>
                        <a:t> dams 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Crocodile East Water Project (proposed dam development)</a:t>
                      </a:r>
                      <a:endParaRPr lang="en-ZA" sz="1400" dirty="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Sabie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Bushbuckridge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balanced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Inyaka</a:t>
                      </a:r>
                      <a:r>
                        <a:rPr lang="en-ZA" sz="1400" dirty="0" smtClean="0"/>
                        <a:t>, </a:t>
                      </a:r>
                      <a:r>
                        <a:rPr lang="en-ZA" sz="1400" dirty="0" err="1" smtClean="0"/>
                        <a:t>Mwarite</a:t>
                      </a:r>
                      <a:r>
                        <a:rPr lang="en-ZA" sz="1400" dirty="0" smtClean="0"/>
                        <a:t> (and various small dams </a:t>
                      </a:r>
                      <a:endParaRPr lang="en-ZA" sz="1400" dirty="0"/>
                    </a:p>
                  </a:txBody>
                  <a:tcPr marL="87330" marR="87330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Groundwater </a:t>
                      </a:r>
                      <a:endParaRPr lang="en-ZA" sz="1400" dirty="0"/>
                    </a:p>
                  </a:txBody>
                  <a:tcPr marL="87330" marR="8733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1183722"/>
            <a:ext cx="82296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144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6795</Words>
  <Application>Microsoft Office PowerPoint</Application>
  <PresentationFormat>On-screen Show (4:3)</PresentationFormat>
  <Paragraphs>1689</Paragraphs>
  <Slides>62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13_Office Theme</vt:lpstr>
      <vt:lpstr>Briefing the Department of Water and Sanitation’s Mpumalanga Provincial Implementation Plan</vt:lpstr>
      <vt:lpstr>Contents</vt:lpstr>
      <vt:lpstr>Purpose</vt:lpstr>
      <vt:lpstr>Mpumalanga situational analysis</vt:lpstr>
      <vt:lpstr>Provincial overview </vt:lpstr>
      <vt:lpstr>MPUMALANGA CHARACTERISTICS OF WATER RESOURCE INFRASTRUCTURE</vt:lpstr>
      <vt:lpstr>Mpumalanga large dams</vt:lpstr>
      <vt:lpstr>MPUMALANGA PROVINCE  DRIVERS OF WATER DEMAND</vt:lpstr>
      <vt:lpstr>MPUMALANGA: CURRENT WATER RESOURCE SYSTEMS BALANCE SITUATION</vt:lpstr>
      <vt:lpstr>INTERVENTIONS FOR MPUMALANGA PROVINCE</vt:lpstr>
      <vt:lpstr>LOCATIONS OF POTENTIAL DAMS</vt:lpstr>
      <vt:lpstr>Slide 12</vt:lpstr>
      <vt:lpstr>Water Services Provincial Perspective </vt:lpstr>
      <vt:lpstr>Sanitation Provincial Perspective</vt:lpstr>
      <vt:lpstr>Household Water Services Indicators Per Municipality </vt:lpstr>
      <vt:lpstr>Status: wastewater and water treatment works</vt:lpstr>
      <vt:lpstr>Municipal wastewater treatment works</vt:lpstr>
      <vt:lpstr>Non-compliant wastewater treatment works</vt:lpstr>
      <vt:lpstr>Common reasons for non-complaint WWTWs in municipalities</vt:lpstr>
      <vt:lpstr>Water services development  plan</vt:lpstr>
      <vt:lpstr>Water and sanitation planning framework </vt:lpstr>
      <vt:lpstr>Water services development planning</vt:lpstr>
      <vt:lpstr>WSDP assessment for 2016-2021 cycle</vt:lpstr>
      <vt:lpstr>Municipal priority action plan (MPAP)</vt:lpstr>
      <vt:lpstr>MPAP rollout in MP</vt:lpstr>
      <vt:lpstr>MuSSA vulnerability index ranking</vt:lpstr>
      <vt:lpstr>Vulnerability index ranking</vt:lpstr>
      <vt:lpstr>Vulnerability hotspots</vt:lpstr>
      <vt:lpstr>Drought status of the province</vt:lpstr>
      <vt:lpstr>Slide 30</vt:lpstr>
      <vt:lpstr>Overview of Thembisile Hani LM intervention</vt:lpstr>
      <vt:lpstr>Overview of Dr J S Moroka LM intervention</vt:lpstr>
      <vt:lpstr>Overview of Emakhazeni LM intervention</vt:lpstr>
      <vt:lpstr>Overview of Steve Tshwete LM intervention</vt:lpstr>
      <vt:lpstr>Progress on drought intervention</vt:lpstr>
      <vt:lpstr>Covid-19 interventions</vt:lpstr>
      <vt:lpstr>Ehlanzeni DM</vt:lpstr>
      <vt:lpstr>Nkangala DM</vt:lpstr>
      <vt:lpstr>Gert Sibande DM</vt:lpstr>
      <vt:lpstr>Water tanks distribution</vt:lpstr>
      <vt:lpstr>District development model</vt:lpstr>
      <vt:lpstr>Institutionalisation: set-up at district levels </vt:lpstr>
      <vt:lpstr>District coordination task teams and hubs</vt:lpstr>
      <vt:lpstr>District Development Model</vt:lpstr>
      <vt:lpstr>water and sanitation projects at planning stage</vt:lpstr>
      <vt:lpstr>City of Mbombela LM</vt:lpstr>
      <vt:lpstr>Emalahleni LM</vt:lpstr>
      <vt:lpstr>Thembisile Hani LM</vt:lpstr>
      <vt:lpstr>Dr J S Moroka LM</vt:lpstr>
      <vt:lpstr>Msukaligwa LM</vt:lpstr>
      <vt:lpstr>Allocations for Regional bulk and water services infrastructure grants </vt:lpstr>
      <vt:lpstr>Executive Summary on Project Implementation Plan 2020/2021 (Grant allocation and Expenditure as at 05 October 2020)</vt:lpstr>
      <vt:lpstr>2020/21 QUARTER 2 PERFORMANCE TARGETS </vt:lpstr>
      <vt:lpstr>2020/21 QUARTER 2 PERFORMANCE TARGETS </vt:lpstr>
      <vt:lpstr>2020/21 QUARTER 2 PERFORMANCE TARGETS </vt:lpstr>
      <vt:lpstr>PROJECT DETAILS RBIG SCHEDULE 6B  - UP TO DATE </vt:lpstr>
      <vt:lpstr>PROJECT DETAILS RBIG SCHEDULE 6B  - UP TO DATE </vt:lpstr>
      <vt:lpstr>PROJECT DETAILS WSIG SCHEDULE 6B  - UP TO DATE </vt:lpstr>
      <vt:lpstr>WSIG (5B)  2020/2021 GRANT ALLOCATIONS </vt:lpstr>
      <vt:lpstr>Decent sanitation infrastructure: projects for 2018/19 and 2019/20 FY</vt:lpstr>
      <vt:lpstr>Decent sanitation infrastructure: projects for 2018/19 and 2019/20 FY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the Department of Water and Sanitation’s Mpumalanga Provincial Implementation Plan</dc:title>
  <dc:creator>Mabuda Livhuwani</dc:creator>
  <cp:lastModifiedBy>USER</cp:lastModifiedBy>
  <cp:revision>17</cp:revision>
  <dcterms:modified xsi:type="dcterms:W3CDTF">2020-10-12T06:13:29Z</dcterms:modified>
</cp:coreProperties>
</file>