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77"/>
  </p:notesMasterIdLst>
  <p:sldIdLst>
    <p:sldId id="327" r:id="rId6"/>
    <p:sldId id="256" r:id="rId7"/>
    <p:sldId id="337" r:id="rId8"/>
    <p:sldId id="597" r:id="rId9"/>
    <p:sldId id="598" r:id="rId10"/>
    <p:sldId id="599" r:id="rId11"/>
    <p:sldId id="600" r:id="rId12"/>
    <p:sldId id="601" r:id="rId13"/>
    <p:sldId id="612" r:id="rId14"/>
    <p:sldId id="602" r:id="rId15"/>
    <p:sldId id="603" r:id="rId16"/>
    <p:sldId id="604" r:id="rId17"/>
    <p:sldId id="613" r:id="rId18"/>
    <p:sldId id="605" r:id="rId19"/>
    <p:sldId id="608" r:id="rId20"/>
    <p:sldId id="609" r:id="rId21"/>
    <p:sldId id="438" r:id="rId22"/>
    <p:sldId id="510" r:id="rId23"/>
    <p:sldId id="544" r:id="rId24"/>
    <p:sldId id="586" r:id="rId25"/>
    <p:sldId id="587" r:id="rId26"/>
    <p:sldId id="549" r:id="rId27"/>
    <p:sldId id="550" r:id="rId28"/>
    <p:sldId id="552" r:id="rId29"/>
    <p:sldId id="553" r:id="rId30"/>
    <p:sldId id="554" r:id="rId31"/>
    <p:sldId id="511" r:id="rId32"/>
    <p:sldId id="534" r:id="rId33"/>
    <p:sldId id="536" r:id="rId34"/>
    <p:sldId id="538" r:id="rId35"/>
    <p:sldId id="539" r:id="rId36"/>
    <p:sldId id="540" r:id="rId37"/>
    <p:sldId id="542" r:id="rId38"/>
    <p:sldId id="543" r:id="rId39"/>
    <p:sldId id="512" r:id="rId40"/>
    <p:sldId id="570" r:id="rId41"/>
    <p:sldId id="571" r:id="rId42"/>
    <p:sldId id="593" r:id="rId43"/>
    <p:sldId id="594" r:id="rId44"/>
    <p:sldId id="595" r:id="rId45"/>
    <p:sldId id="596" r:id="rId46"/>
    <p:sldId id="574" r:id="rId47"/>
    <p:sldId id="611" r:id="rId48"/>
    <p:sldId id="576" r:id="rId49"/>
    <p:sldId id="577" r:id="rId50"/>
    <p:sldId id="578" r:id="rId51"/>
    <p:sldId id="579" r:id="rId52"/>
    <p:sldId id="580" r:id="rId53"/>
    <p:sldId id="513" r:id="rId54"/>
    <p:sldId id="581" r:id="rId55"/>
    <p:sldId id="583" r:id="rId56"/>
    <p:sldId id="514" r:id="rId57"/>
    <p:sldId id="567" r:id="rId58"/>
    <p:sldId id="568" r:id="rId59"/>
    <p:sldId id="569" r:id="rId60"/>
    <p:sldId id="517" r:id="rId61"/>
    <p:sldId id="562" r:id="rId62"/>
    <p:sldId id="555" r:id="rId63"/>
    <p:sldId id="556" r:id="rId64"/>
    <p:sldId id="557" r:id="rId65"/>
    <p:sldId id="558" r:id="rId66"/>
    <p:sldId id="559" r:id="rId67"/>
    <p:sldId id="560" r:id="rId68"/>
    <p:sldId id="561" r:id="rId69"/>
    <p:sldId id="610" r:id="rId70"/>
    <p:sldId id="588" r:id="rId71"/>
    <p:sldId id="589" r:id="rId72"/>
    <p:sldId id="591" r:id="rId73"/>
    <p:sldId id="590" r:id="rId74"/>
    <p:sldId id="592" r:id="rId75"/>
    <p:sldId id="458"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userId="S-1-5-21-619387018-168755649-227697207-11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0D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660"/>
  </p:normalViewPr>
  <p:slideViewPr>
    <p:cSldViewPr>
      <p:cViewPr varScale="1">
        <p:scale>
          <a:sx n="73" d="100"/>
          <a:sy n="73" d="100"/>
        </p:scale>
        <p:origin x="1032" y="5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2019/20 Quarter 1 Performance Summary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A10-4EF6-AE51-A296888EE90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A10-4EF6-AE51-A296888EE90A}"/>
              </c:ext>
            </c:extLst>
          </c:dPt>
          <c:dLbls>
            <c:dLbl>
              <c:idx val="0"/>
              <c:layout>
                <c:manualLayout>
                  <c:x val="-4.5833278652668417E-2"/>
                  <c:y val="-0.2298562153415033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7A165665-23D5-480C-AC1A-44C641C3F948}" type="PERCENTAGE">
                      <a:rPr lang="en-US" sz="1800" dirty="0">
                        <a:latin typeface="Arial" panose="020B0604020202020204" pitchFamily="34" charset="0"/>
                        <a:cs typeface="Arial" panose="020B0604020202020204" pitchFamily="34" charset="0"/>
                      </a:rPr>
                      <a:pPr>
                        <a:defRPr sz="1197" b="0" i="0" u="none" strike="noStrike" kern="1200" baseline="0">
                          <a:solidFill>
                            <a:schemeClr val="tx1">
                              <a:lumMod val="75000"/>
                              <a:lumOff val="25000"/>
                            </a:schemeClr>
                          </a:solidFill>
                          <a:latin typeface="+mn-lt"/>
                          <a:ea typeface="+mn-ea"/>
                          <a:cs typeface="+mn-cs"/>
                        </a:defRPr>
                      </a:pPr>
                      <a:t>[PERCENTAGE]</a:t>
                    </a:fld>
                    <a:endParaRPr lang="en-ZA"/>
                  </a:p>
                </c:rich>
              </c:tx>
              <c:spPr>
                <a:solidFill>
                  <a:schemeClr val="bg1"/>
                </a:solid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9.166666666666666E-2"/>
                      <c:h val="5.8145363408521306E-2"/>
                    </c:manualLayout>
                  </c15:layout>
                  <c15:dlblFieldTable/>
                  <c15:showDataLabelsRange val="0"/>
                </c:ext>
                <c:ext xmlns:c16="http://schemas.microsoft.com/office/drawing/2014/chart" uri="{C3380CC4-5D6E-409C-BE32-E72D297353CC}">
                  <c16:uniqueId val="{00000001-CA10-4EF6-AE51-A296888EE90A}"/>
                </c:ext>
              </c:extLst>
            </c:dLbl>
            <c:dLbl>
              <c:idx val="1"/>
              <c:spPr>
                <a:solidFill>
                  <a:schemeClr val="bg1"/>
                </a:solid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10-4EF6-AE51-A296888EE9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11</c:v>
                </c:pt>
                <c:pt idx="1">
                  <c:v>3</c:v>
                </c:pt>
              </c:numCache>
            </c:numRef>
          </c:val>
          <c:extLst>
            <c:ext xmlns:c16="http://schemas.microsoft.com/office/drawing/2014/chart" uri="{C3380CC4-5D6E-409C-BE32-E72D297353CC}">
              <c16:uniqueId val="{00000004-CA10-4EF6-AE51-A296888EE90A}"/>
            </c:ext>
          </c:extLst>
        </c:ser>
        <c:ser>
          <c:idx val="1"/>
          <c:order val="1"/>
          <c:tx>
            <c:strRef>
              <c:f>Sheet1!$C$1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6-CA10-4EF6-AE51-A296888EE90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CA10-4EF6-AE51-A296888EE9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Sheet1!$C$2:$C$3</c:f>
              <c:numCache>
                <c:formatCode>0%</c:formatCode>
                <c:ptCount val="2"/>
                <c:pt idx="0">
                  <c:v>0.79</c:v>
                </c:pt>
                <c:pt idx="1">
                  <c:v>0.21</c:v>
                </c:pt>
              </c:numCache>
            </c:numRef>
          </c:val>
          <c:extLst>
            <c:ext xmlns:c16="http://schemas.microsoft.com/office/drawing/2014/chart" uri="{C3380CC4-5D6E-409C-BE32-E72D297353CC}">
              <c16:uniqueId val="{00000009-CA10-4EF6-AE51-A296888EE90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8641786964129482"/>
          <c:y val="0.90483421151303467"/>
          <c:w val="0.32855314960629922"/>
          <c:h val="4.103045014110078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2020/21 Quarter 1 Performance Summary</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1-AA0F-49D2-90E4-A5153F35CAED}"/>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AA0F-49D2-90E4-A5153F35CAED}"/>
              </c:ext>
            </c:extLst>
          </c:dPt>
          <c:dLbls>
            <c:dLbl>
              <c:idx val="0"/>
              <c:layout>
                <c:manualLayout>
                  <c:x val="-0.22172380579992579"/>
                  <c:y val="-0.1720527058395157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7A165665-23D5-480C-AC1A-44C641C3F948}" type="PERCENTAGE">
                      <a:rPr lang="en-US" sz="1800" dirty="0">
                        <a:latin typeface="Arial" panose="020B0604020202020204" pitchFamily="34" charset="0"/>
                        <a:cs typeface="Arial" panose="020B0604020202020204" pitchFamily="34" charset="0"/>
                      </a:rPr>
                      <a:pPr>
                        <a:defRPr sz="1197">
                          <a:solidFill>
                            <a:schemeClr val="tx1">
                              <a:lumMod val="75000"/>
                              <a:lumOff val="25000"/>
                            </a:schemeClr>
                          </a:solidFill>
                        </a:defRPr>
                      </a:pPr>
                      <a:t>[PERCENTAGE]</a:t>
                    </a:fld>
                    <a:endParaRPr lang="en-ZA"/>
                  </a:p>
                </c:rich>
              </c:tx>
              <c:spPr>
                <a:solidFill>
                  <a:schemeClr val="bg1"/>
                </a:solid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166666666666666E-2"/>
                      <c:h val="5.8145363408521306E-2"/>
                    </c:manualLayout>
                  </c15:layout>
                  <c15:dlblFieldTable/>
                  <c15:showDataLabelsRange val="0"/>
                </c:ext>
                <c:ext xmlns:c16="http://schemas.microsoft.com/office/drawing/2014/chart" uri="{C3380CC4-5D6E-409C-BE32-E72D297353CC}">
                  <c16:uniqueId val="{00000001-AA0F-49D2-90E4-A5153F35CAED}"/>
                </c:ext>
              </c:extLst>
            </c:dLbl>
            <c:dLbl>
              <c:idx val="1"/>
              <c:spPr>
                <a:solidFill>
                  <a:schemeClr val="bg1"/>
                </a:solid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AA0F-49D2-90E4-A5153F35CAE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AA0F-49D2-90E4-A5153F35CAED}"/>
            </c:ext>
          </c:extLst>
        </c:ser>
        <c:ser>
          <c:idx val="1"/>
          <c:order val="1"/>
          <c:tx>
            <c:strRef>
              <c:f>Sheet1!$C$1</c:f>
              <c:strCache>
                <c:ptCount val="1"/>
                <c:pt idx="0">
                  <c:v>Column1</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AA0F-49D2-90E4-A5153F35CAED}"/>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8-AA0F-49D2-90E4-A5153F35CA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Sheet1!$C$2:$C$3</c:f>
              <c:numCache>
                <c:formatCode>0%</c:formatCode>
                <c:ptCount val="2"/>
                <c:pt idx="0">
                  <c:v>0.79</c:v>
                </c:pt>
                <c:pt idx="1">
                  <c:v>0.21</c:v>
                </c:pt>
              </c:numCache>
            </c:numRef>
          </c:val>
          <c:extLst>
            <c:ext xmlns:c16="http://schemas.microsoft.com/office/drawing/2014/chart" uri="{C3380CC4-5D6E-409C-BE32-E72D297353CC}">
              <c16:uniqueId val="{00000009-AA0F-49D2-90E4-A5153F35CAED}"/>
            </c:ext>
          </c:extLst>
        </c:ser>
        <c:dLbls>
          <c:dLblPos val="bestFit"/>
          <c:showLegendKey val="0"/>
          <c:showVal val="1"/>
          <c:showCatName val="0"/>
          <c:showSerName val="0"/>
          <c:showPercent val="0"/>
          <c:showBubbleSize val="0"/>
          <c:showLeaderLines val="1"/>
        </c:dLbls>
      </c:pie3DChart>
      <c:spPr>
        <a:noFill/>
        <a:ln>
          <a:solidFill>
            <a:srgbClr val="00B050"/>
          </a:solidFill>
        </a:ln>
        <a:effectLst/>
      </c:spPr>
    </c:plotArea>
    <c:legend>
      <c:legendPos val="b"/>
      <c:layout>
        <c:manualLayout>
          <c:xMode val="edge"/>
          <c:yMode val="edge"/>
          <c:x val="0.30725120297462821"/>
          <c:y val="0.88554472051029876"/>
          <c:w val="0.46605314960629923"/>
          <c:h val="7.138571767701835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2020/10/07</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48870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10/7/2020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1938992"/>
          </a:xfrm>
          <a:prstGeom prst="rect">
            <a:avLst/>
          </a:prstGeom>
          <a:solidFill>
            <a:schemeClr val="accent6">
              <a:lumMod val="20000"/>
              <a:lumOff val="80000"/>
            </a:schemeClr>
          </a:solidFill>
        </p:spPr>
        <p:txBody>
          <a:bodyPr wrap="square" rtlCol="0">
            <a:spAutoFit/>
          </a:bodyPr>
          <a:lstStyle/>
          <a:p>
            <a:pPr algn="ctr"/>
            <a:r>
              <a:rPr lang="en-US" sz="2000" b="1" dirty="0" smtClean="0">
                <a:solidFill>
                  <a:schemeClr val="tx2">
                    <a:lumMod val="50000"/>
                  </a:schemeClr>
                </a:solidFill>
                <a:latin typeface="Arial Rounded MT Bold" panose="020F0704030504030204" pitchFamily="34" charset="0"/>
              </a:rPr>
              <a:t>PRESENTATION TO THE PORTFOLIO COMMITTEE ON  JUSTICE AND CORRECTIONAL SERVICES</a:t>
            </a:r>
          </a:p>
          <a:p>
            <a:pPr algn="ctr"/>
            <a:r>
              <a:rPr lang="en-US" sz="2000" b="1" dirty="0" smtClean="0">
                <a:solidFill>
                  <a:schemeClr val="tx2">
                    <a:lumMod val="50000"/>
                  </a:schemeClr>
                </a:solidFill>
                <a:latin typeface="Arial Rounded MT Bold" panose="020F0704030504030204" pitchFamily="34" charset="0"/>
              </a:rPr>
              <a:t>2019/20 Quarters 1-4 Performance Report and 2020/21 Quarter 1 Report </a:t>
            </a:r>
            <a:endParaRPr lang="en-US" sz="2000" b="1" dirty="0">
              <a:solidFill>
                <a:schemeClr val="tx2">
                  <a:lumMod val="50000"/>
                </a:schemeClr>
              </a:solidFill>
              <a:latin typeface="Arial Rounded MT Bold" panose="020F0704030504030204" pitchFamily="34" charset="0"/>
            </a:endParaRPr>
          </a:p>
          <a:p>
            <a:pPr algn="ctr"/>
            <a:endParaRPr lang="en-US" sz="2000" b="1" dirty="0" smtClean="0">
              <a:latin typeface="Arial Rounded MT Bold" panose="020F0704030504030204" pitchFamily="34" charset="0"/>
            </a:endParaRPr>
          </a:p>
          <a:p>
            <a:pPr algn="ctr"/>
            <a:r>
              <a:rPr lang="en-US" sz="2000" b="1" dirty="0" smtClean="0">
                <a:latin typeface="Arial Rounded MT Bold" panose="020F0704030504030204" pitchFamily="34" charset="0"/>
              </a:rPr>
              <a:t>Thursday, 08 October 2020</a:t>
            </a:r>
          </a:p>
          <a:p>
            <a:pPr algn="ctr"/>
            <a:r>
              <a:rPr lang="en-US" sz="2000" b="1" dirty="0" smtClean="0">
                <a:solidFill>
                  <a:schemeClr val="tx2">
                    <a:lumMod val="50000"/>
                  </a:schemeClr>
                </a:solidFill>
                <a:latin typeface="Arial Rounded MT Bold" panose="020F0704030504030204" pitchFamily="34" charset="0"/>
              </a:rPr>
              <a:t>Presented by Adv. Busisiwe Mkhwebane: Public Protector</a:t>
            </a:r>
            <a:endParaRPr lang="en-US" sz="2000" b="1" dirty="0">
              <a:solidFill>
                <a:schemeClr val="tx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273340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6239" y="1411384"/>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(7)</a:t>
            </a:r>
            <a:endParaRPr lang="en-GB" sz="2800" dirty="0">
              <a:latin typeface="Arial Rounded MT Bold" panose="020F0704030504030204" pitchFamily="34" charset="0"/>
            </a:endParaRPr>
          </a:p>
        </p:txBody>
      </p:sp>
      <p:sp>
        <p:nvSpPr>
          <p:cNvPr id="2" name="Rectangle 1"/>
          <p:cNvSpPr/>
          <p:nvPr/>
        </p:nvSpPr>
        <p:spPr>
          <a:xfrm>
            <a:off x="0" y="525718"/>
            <a:ext cx="9144000" cy="5047536"/>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cs typeface="Arial" panose="020B0604020202020204" pitchFamily="34" charset="0"/>
              </a:rPr>
              <a:t>Another </a:t>
            </a:r>
            <a:r>
              <a:rPr lang="en-US" sz="2300" dirty="0">
                <a:latin typeface="Arial" panose="020B0604020202020204" pitchFamily="34" charset="0"/>
                <a:ea typeface="Calibri" panose="020F0502020204030204" pitchFamily="34" charset="0"/>
                <a:cs typeface="Arial" panose="020B0604020202020204" pitchFamily="34" charset="0"/>
              </a:rPr>
              <a:t>stumbling block for which we require Parliament’s assistance is the unwillingness by some organs of state to help us with information during investigations. To this end, there is one matter that I wish to bring to the attention of Parliament and it involves the difficulties we are experiencing in relation to lack of cooperation from the National Prosecuting Authority on matters they are involved in. </a:t>
            </a:r>
            <a:endParaRPr lang="en-US" sz="2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cs typeface="Arial" panose="020B0604020202020204" pitchFamily="34" charset="0"/>
              </a:rPr>
              <a:t>We </a:t>
            </a:r>
            <a:r>
              <a:rPr lang="en-US" sz="2300" dirty="0">
                <a:latin typeface="Arial" panose="020B0604020202020204" pitchFamily="34" charset="0"/>
                <a:ea typeface="Calibri" panose="020F0502020204030204" pitchFamily="34" charset="0"/>
                <a:cs typeface="Arial" panose="020B0604020202020204" pitchFamily="34" charset="0"/>
              </a:rPr>
              <a:t>are not making headway in that matter due to what the NPA says is interference in the case, its refusal to submit requested documents due to the sensitivity of the case and its challenge of the Public Protector’s legal authority to investigate allegations of maladministration in terms of the Public Protector Act 23, 1994 and the Constitution, 1996 in the matter concerned. </a:t>
            </a: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6451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(8)</a:t>
            </a:r>
            <a:endParaRPr lang="en-GB" sz="2800" dirty="0">
              <a:latin typeface="Arial Rounded MT Bold" panose="020F0704030504030204" pitchFamily="34" charset="0"/>
            </a:endParaRPr>
          </a:p>
        </p:txBody>
      </p:sp>
      <p:sp>
        <p:nvSpPr>
          <p:cNvPr id="2" name="Rectangle 1"/>
          <p:cNvSpPr/>
          <p:nvPr/>
        </p:nvSpPr>
        <p:spPr>
          <a:xfrm>
            <a:off x="0" y="523220"/>
            <a:ext cx="9144000" cy="6324808"/>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The </a:t>
            </a:r>
            <a:r>
              <a:rPr lang="en-US" sz="2400" dirty="0">
                <a:latin typeface="Arial" panose="020B0604020202020204" pitchFamily="34" charset="0"/>
                <a:ea typeface="Calibri" panose="020F0502020204030204" pitchFamily="34" charset="0"/>
              </a:rPr>
              <a:t>language the NPA uses in </a:t>
            </a:r>
            <a:r>
              <a:rPr lang="en-US" sz="2400" dirty="0" smtClean="0">
                <a:latin typeface="Arial" panose="020B0604020202020204" pitchFamily="34" charset="0"/>
                <a:ea typeface="Calibri" panose="020F0502020204030204" pitchFamily="34" charset="0"/>
              </a:rPr>
              <a:t>correspondence when responding </a:t>
            </a:r>
            <a:r>
              <a:rPr lang="en-US" sz="2400" dirty="0">
                <a:latin typeface="Arial" panose="020B0604020202020204" pitchFamily="34" charset="0"/>
                <a:ea typeface="Calibri" panose="020F0502020204030204" pitchFamily="34" charset="0"/>
              </a:rPr>
              <a:t>to our requests for assistance does not accord with the spirit of collegiality expected of institutions of state which have the same goal. I hereby plead with </a:t>
            </a:r>
            <a:r>
              <a:rPr lang="en-US" sz="2400" dirty="0" err="1">
                <a:latin typeface="Arial" panose="020B0604020202020204" pitchFamily="34" charset="0"/>
                <a:ea typeface="Calibri" panose="020F0502020204030204" pitchFamily="34" charset="0"/>
              </a:rPr>
              <a:t>Honourable</a:t>
            </a:r>
            <a:r>
              <a:rPr lang="en-US" sz="2400" dirty="0">
                <a:latin typeface="Arial" panose="020B0604020202020204" pitchFamily="34" charset="0"/>
                <a:ea typeface="Calibri" panose="020F0502020204030204" pitchFamily="34" charset="0"/>
              </a:rPr>
              <a:t> Members to assist us in this regard. It does not help to subpoena information about the subject of an investigation when another organ of state in the accountability value chain already has </a:t>
            </a:r>
            <a:r>
              <a:rPr lang="en-US" sz="2400" dirty="0" smtClean="0">
                <a:latin typeface="Arial" panose="020B0604020202020204" pitchFamily="34" charset="0"/>
                <a:ea typeface="Calibri" panose="020F0502020204030204" pitchFamily="34" charset="0"/>
              </a:rPr>
              <a:t>possession of it </a:t>
            </a:r>
            <a:r>
              <a:rPr lang="en-US" sz="2400" dirty="0">
                <a:latin typeface="Arial" panose="020B0604020202020204" pitchFamily="34" charset="0"/>
                <a:ea typeface="Calibri" panose="020F0502020204030204" pitchFamily="34" charset="0"/>
              </a:rPr>
              <a:t>and could simply share with us. Moreover, we don’t investigate the same aspects of matter. They look at criminal conduct while we focus on maladministration</a:t>
            </a:r>
            <a:r>
              <a:rPr lang="en-US" sz="2400" dirty="0" smtClean="0">
                <a:latin typeface="Arial" panose="020B0604020202020204" pitchFamily="34" charset="0"/>
                <a:ea typeface="Calibri" panose="020F0502020204030204" pitchFamily="34" charset="0"/>
              </a:rPr>
              <a:t>. </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We have seen that the chosen use of language has cascaded down to the Provincial Directorate of Public Prosecutions. O</a:t>
            </a:r>
            <a:r>
              <a:rPr lang="en-US" sz="2400" dirty="0" smtClean="0">
                <a:latin typeface="Arial" panose="020B0604020202020204" pitchFamily="34" charset="0"/>
                <a:ea typeface="Calibri" panose="020F0502020204030204" pitchFamily="34" charset="0"/>
                <a:cs typeface="Arial" panose="020B0604020202020204" pitchFamily="34" charset="0"/>
              </a:rPr>
              <a:t>ne </a:t>
            </a:r>
            <a:r>
              <a:rPr lang="en-US" sz="2400" dirty="0">
                <a:latin typeface="Arial" panose="020B0604020202020204" pitchFamily="34" charset="0"/>
                <a:ea typeface="Calibri" panose="020F0502020204030204" pitchFamily="34" charset="0"/>
                <a:cs typeface="Arial" panose="020B0604020202020204" pitchFamily="34" charset="0"/>
              </a:rPr>
              <a:t>such matter is the KwaZulu-Natal North Sea Jazz Festival </a:t>
            </a:r>
            <a:r>
              <a:rPr lang="en-US" sz="2400" dirty="0" smtClean="0">
                <a:latin typeface="Arial" panose="020B0604020202020204" pitchFamily="34" charset="0"/>
                <a:ea typeface="Calibri" panose="020F0502020204030204" pitchFamily="34" charset="0"/>
              </a:rPr>
              <a:t>and I have </a:t>
            </a:r>
            <a:r>
              <a:rPr lang="en-US" sz="2400" dirty="0">
                <a:latin typeface="Arial" panose="020B0604020202020204" pitchFamily="34" charset="0"/>
                <a:ea typeface="Calibri" panose="020F0502020204030204" pitchFamily="34" charset="0"/>
              </a:rPr>
              <a:t>brought this matter to the attention of the National Director of Public Prosecutions</a:t>
            </a:r>
            <a:r>
              <a:rPr lang="en-US" sz="2400" dirty="0" smtClean="0">
                <a:latin typeface="Arial" panose="020B0604020202020204" pitchFamily="34" charset="0"/>
                <a:ea typeface="Calibri" panose="020F0502020204030204" pitchFamily="34" charset="0"/>
              </a:rPr>
              <a:t>.</a:t>
            </a:r>
          </a:p>
          <a:p>
            <a:pPr marL="342900" lvl="0" indent="-342900" algn="just">
              <a:spcAft>
                <a:spcPts val="0"/>
              </a:spcAft>
              <a:buFont typeface="Symbol" panose="05050102010706020507" pitchFamily="18" charset="2"/>
              <a:buChar char=""/>
            </a:pPr>
            <a:endParaRPr lang="en-US" sz="2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20137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607346"/>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(9)</a:t>
            </a:r>
            <a:endParaRPr lang="en-GB" sz="2800" dirty="0">
              <a:latin typeface="Arial Rounded MT Bold" panose="020F0704030504030204" pitchFamily="34" charset="0"/>
            </a:endParaRPr>
          </a:p>
        </p:txBody>
      </p:sp>
      <p:sp>
        <p:nvSpPr>
          <p:cNvPr id="2" name="Rectangle 1"/>
          <p:cNvSpPr/>
          <p:nvPr/>
        </p:nvSpPr>
        <p:spPr>
          <a:xfrm>
            <a:off x="0" y="523220"/>
            <a:ext cx="9144000" cy="5241435"/>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This lack of cooperation has a bearing on the completion of the investigation. The matter is now hereby escalated to the Chairperson of the Portfolio Committee for intervention. In the same breath, we request Parliament to assist us with organs of state which neither take our reports on review nor implement the remedial action, leaving complainants high and dry. This is rife in the North </a:t>
            </a:r>
            <a:r>
              <a:rPr lang="en-US" sz="2400" dirty="0" smtClean="0">
                <a:latin typeface="Arial" panose="020B0604020202020204" pitchFamily="34" charset="0"/>
                <a:ea typeface="Calibri" panose="020F0502020204030204" pitchFamily="34" charset="0"/>
              </a:rPr>
              <a:t>West provincial </a:t>
            </a:r>
            <a:r>
              <a:rPr lang="en-US" sz="2400" dirty="0">
                <a:latin typeface="Arial" panose="020B0604020202020204" pitchFamily="34" charset="0"/>
                <a:ea typeface="Calibri" panose="020F0502020204030204" pitchFamily="34" charset="0"/>
              </a:rPr>
              <a:t>government and the City of Tshwane. Over and above your intervention as Members of Parliament, we will also seek the assistance of the Forum of South African Directors-General.</a:t>
            </a:r>
            <a:endParaRPr lang="en-ZA" sz="24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ZA" sz="2200" dirty="0" smtClean="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ZA" sz="2200" dirty="0">
              <a:latin typeface="Times New Roman" panose="02020603050405020304" pitchFamily="18" charset="0"/>
              <a:ea typeface="Calibri" panose="020F0502020204030204" pitchFamily="34" charset="0"/>
            </a:endParaRPr>
          </a:p>
          <a:p>
            <a:pPr marL="457200" algn="just">
              <a:spcAft>
                <a:spcPts val="0"/>
              </a:spcAft>
            </a:pPr>
            <a:r>
              <a:rPr lang="en-US" sz="2200" dirty="0">
                <a:latin typeface="Arial" panose="020B0604020202020204" pitchFamily="34" charset="0"/>
                <a:ea typeface="Calibri" panose="020F0502020204030204" pitchFamily="34" charset="0"/>
              </a:rPr>
              <a:t> </a:t>
            </a:r>
            <a:endParaRPr lang="en-US" sz="2200" dirty="0" smtClean="0">
              <a:latin typeface="Arial" panose="020B0604020202020204" pitchFamily="34" charset="0"/>
              <a:ea typeface="Calibri" panose="020F0502020204030204" pitchFamily="34" charset="0"/>
            </a:endParaRPr>
          </a:p>
          <a:p>
            <a:pPr marL="457200" algn="just">
              <a:spcAft>
                <a:spcPts val="0"/>
              </a:spcAft>
            </a:pPr>
            <a:endParaRPr lang="en-US" sz="22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40182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607346"/>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(10)</a:t>
            </a:r>
            <a:endParaRPr lang="en-GB" sz="2800" dirty="0">
              <a:latin typeface="Arial Rounded MT Bold" panose="020F0704030504030204" pitchFamily="34" charset="0"/>
            </a:endParaRPr>
          </a:p>
        </p:txBody>
      </p:sp>
      <p:sp>
        <p:nvSpPr>
          <p:cNvPr id="2" name="Rectangle 1"/>
          <p:cNvSpPr/>
          <p:nvPr/>
        </p:nvSpPr>
        <p:spPr>
          <a:xfrm>
            <a:off x="0" y="523220"/>
            <a:ext cx="9144000" cy="5241435"/>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However</a:t>
            </a:r>
            <a:r>
              <a:rPr lang="en-US" sz="2400" dirty="0">
                <a:latin typeface="Arial" panose="020B0604020202020204" pitchFamily="34" charset="0"/>
                <a:ea typeface="Calibri" panose="020F0502020204030204" pitchFamily="34" charset="0"/>
              </a:rPr>
              <a:t>, I must say that it is not all organs of state that are uncooperative. For instance, it was gratifying to see the Premier of the Free State opening a criminal case in line with the remedial action spelt out in our report on an investigation into allegations of maladministration concerning the award of a contract for the eradication of asbestos roofs in that province to Black-Head Consulting Proprietary Ltd/Diamond Hill Trading 71 Proprietary Limited Joint Venture in the 2014/15 financial year. It was equally rewarding to see arrests being made as a result. Working together like this, we can really turn the tide against corruption. </a:t>
            </a:r>
            <a:endParaRPr lang="en-ZA" sz="2200" dirty="0" smtClean="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ZA" sz="2200" dirty="0">
              <a:latin typeface="Times New Roman" panose="02020603050405020304" pitchFamily="18" charset="0"/>
              <a:ea typeface="Calibri" panose="020F0502020204030204" pitchFamily="34" charset="0"/>
            </a:endParaRPr>
          </a:p>
          <a:p>
            <a:pPr marL="457200" algn="just">
              <a:spcAft>
                <a:spcPts val="0"/>
              </a:spcAft>
            </a:pPr>
            <a:r>
              <a:rPr lang="en-US" sz="2200" dirty="0">
                <a:latin typeface="Arial" panose="020B0604020202020204" pitchFamily="34" charset="0"/>
                <a:ea typeface="Calibri" panose="020F0502020204030204" pitchFamily="34" charset="0"/>
              </a:rPr>
              <a:t> </a:t>
            </a:r>
            <a:endParaRPr lang="en-US" sz="2200" dirty="0" smtClean="0">
              <a:latin typeface="Arial" panose="020B0604020202020204" pitchFamily="34" charset="0"/>
              <a:ea typeface="Calibri" panose="020F0502020204030204" pitchFamily="34" charset="0"/>
            </a:endParaRPr>
          </a:p>
          <a:p>
            <a:pPr marL="457200" algn="just">
              <a:spcAft>
                <a:spcPts val="0"/>
              </a:spcAft>
            </a:pPr>
            <a:endParaRPr lang="en-US" sz="22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208637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(11)</a:t>
            </a:r>
            <a:endParaRPr lang="en-GB" sz="2800" dirty="0">
              <a:latin typeface="Arial Rounded MT Bold" panose="020F0704030504030204" pitchFamily="34" charset="0"/>
            </a:endParaRPr>
          </a:p>
        </p:txBody>
      </p:sp>
      <p:sp>
        <p:nvSpPr>
          <p:cNvPr id="2" name="Rectangle 1"/>
          <p:cNvSpPr/>
          <p:nvPr/>
        </p:nvSpPr>
        <p:spPr>
          <a:xfrm>
            <a:off x="0" y="523220"/>
            <a:ext cx="9144000" cy="5386090"/>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Coming back to the main business of the day, I am pleased to report that the modest achievements which I will now highlight and impress upon </a:t>
            </a:r>
            <a:r>
              <a:rPr lang="en-US" sz="2000" dirty="0" err="1">
                <a:latin typeface="Arial" panose="020B0604020202020204" pitchFamily="34" charset="0"/>
                <a:ea typeface="Calibri" panose="020F0502020204030204" pitchFamily="34" charset="0"/>
              </a:rPr>
              <a:t>Honourable</a:t>
            </a:r>
            <a:r>
              <a:rPr lang="en-US" sz="2000" dirty="0">
                <a:latin typeface="Arial" panose="020B0604020202020204" pitchFamily="34" charset="0"/>
                <a:ea typeface="Calibri" panose="020F0502020204030204" pitchFamily="34" charset="0"/>
              </a:rPr>
              <a:t> Members are a direct result of the implementation of Vision 2023. I will not deal with all of them, suffice to say the ACEO will be more detailed than I am.</a:t>
            </a:r>
          </a:p>
          <a:p>
            <a:pPr lvl="0" algn="just">
              <a:spcAft>
                <a:spcPts val="0"/>
              </a:spcAft>
            </a:pPr>
            <a:endParaRPr lang="en-US" sz="20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rPr>
              <a:t>Starting with the </a:t>
            </a:r>
            <a:r>
              <a:rPr lang="en-US" sz="2000" dirty="0">
                <a:latin typeface="Arial" panose="020B0604020202020204" pitchFamily="34" charset="0"/>
                <a:ea typeface="Calibri" panose="020F0502020204030204" pitchFamily="34" charset="0"/>
              </a:rPr>
              <a:t>2019/20 performance report, we managed to achieve </a:t>
            </a:r>
            <a:r>
              <a:rPr lang="en-US" sz="2000" dirty="0" smtClean="0">
                <a:latin typeface="Arial" panose="020B0604020202020204" pitchFamily="34" charset="0"/>
                <a:ea typeface="Calibri" panose="020F0502020204030204" pitchFamily="34" charset="0"/>
              </a:rPr>
              <a:t>79% </a:t>
            </a:r>
            <a:r>
              <a:rPr lang="en-US" sz="2000" dirty="0">
                <a:latin typeface="Arial" panose="020B0604020202020204" pitchFamily="34" charset="0"/>
                <a:ea typeface="Calibri" panose="020F0502020204030204" pitchFamily="34" charset="0"/>
              </a:rPr>
              <a:t>of our </a:t>
            </a:r>
            <a:r>
              <a:rPr lang="en-US" sz="2000" dirty="0" smtClean="0">
                <a:latin typeface="Arial" panose="020B0604020202020204" pitchFamily="34" charset="0"/>
                <a:ea typeface="Calibri" panose="020F0502020204030204" pitchFamily="34" charset="0"/>
              </a:rPr>
              <a:t>targets. </a:t>
            </a:r>
            <a:r>
              <a:rPr lang="en-US" sz="2000" dirty="0">
                <a:latin typeface="Arial" panose="020B0604020202020204" pitchFamily="34" charset="0"/>
                <a:ea typeface="Calibri" panose="020F0502020204030204" pitchFamily="34" charset="0"/>
              </a:rPr>
              <a:t>This is an improvement on the previous year when only 72% of our performance targets were achieved. This has been a steady climb when one considers the fact that our performance in </a:t>
            </a:r>
            <a:r>
              <a:rPr lang="en-US" sz="2000" dirty="0" smtClean="0">
                <a:latin typeface="Arial" panose="020B0604020202020204" pitchFamily="34" charset="0"/>
                <a:ea typeface="Calibri" panose="020F0502020204030204" pitchFamily="34" charset="0"/>
              </a:rPr>
              <a:t>2017/18 was at </a:t>
            </a:r>
            <a:r>
              <a:rPr lang="en-US" sz="2000" dirty="0">
                <a:latin typeface="Arial" panose="020B0604020202020204" pitchFamily="34" charset="0"/>
                <a:ea typeface="Calibri" panose="020F0502020204030204" pitchFamily="34" charset="0"/>
              </a:rPr>
              <a:t>an underwhelming 50%.</a:t>
            </a:r>
            <a:endParaRPr lang="en-ZA" sz="2000" dirty="0">
              <a:latin typeface="Times New Roman" panose="02020603050405020304" pitchFamily="18" charset="0"/>
              <a:ea typeface="Calibri" panose="020F0502020204030204" pitchFamily="34" charset="0"/>
            </a:endParaRPr>
          </a:p>
          <a:p>
            <a:pPr algn="just">
              <a:spcAft>
                <a:spcPts val="0"/>
              </a:spcAft>
            </a:pPr>
            <a:r>
              <a:rPr lang="en-US" sz="2000" dirty="0">
                <a:latin typeface="Arial" panose="020B0604020202020204" pitchFamily="34" charset="0"/>
                <a:ea typeface="Calibri" panose="020F0502020204030204" pitchFamily="34" charset="0"/>
              </a:rPr>
              <a:t> </a:t>
            </a:r>
            <a:endParaRPr lang="en-ZA" sz="2000" dirty="0">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rPr>
              <a:t>Under the administration programme, </a:t>
            </a:r>
            <a:r>
              <a:rPr lang="en-US" sz="2000" dirty="0">
                <a:latin typeface="Arial" panose="020B0604020202020204" pitchFamily="34" charset="0"/>
                <a:ea typeface="Calibri" panose="020F0502020204030204" pitchFamily="34" charset="0"/>
              </a:rPr>
              <a:t>we did well in developing and implementing a turnaround strategy for effectiveness and efficiency. This is being done in a phased approach. In the year under review, we implemented Phase 2</a:t>
            </a:r>
            <a:r>
              <a:rPr lang="en-US" sz="2000" dirty="0" smtClean="0">
                <a:latin typeface="Arial" panose="020B0604020202020204" pitchFamily="34" charset="0"/>
                <a:ea typeface="Calibri" panose="020F0502020204030204" pitchFamily="34" charset="0"/>
              </a:rPr>
              <a:t>.</a:t>
            </a:r>
          </a:p>
          <a:p>
            <a:pPr lvl="0" algn="just">
              <a:spcAft>
                <a:spcPts val="0"/>
              </a:spcAft>
            </a:pPr>
            <a:endParaRPr lang="en-ZA"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2227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(12)</a:t>
            </a:r>
            <a:endParaRPr lang="en-GB" sz="2800" dirty="0">
              <a:latin typeface="Arial Rounded MT Bold" panose="020F0704030504030204" pitchFamily="34" charset="0"/>
            </a:endParaRPr>
          </a:p>
        </p:txBody>
      </p:sp>
      <p:sp>
        <p:nvSpPr>
          <p:cNvPr id="2" name="Rectangle 1"/>
          <p:cNvSpPr/>
          <p:nvPr/>
        </p:nvSpPr>
        <p:spPr>
          <a:xfrm>
            <a:off x="0" y="517780"/>
            <a:ext cx="9144000" cy="5401479"/>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rPr>
              <a:t>We started the </a:t>
            </a:r>
            <a:r>
              <a:rPr lang="en-US" sz="2300" dirty="0" smtClean="0">
                <a:latin typeface="Arial" panose="020B0604020202020204" pitchFamily="34" charset="0"/>
                <a:ea typeface="Calibri" panose="020F0502020204030204" pitchFamily="34" charset="0"/>
              </a:rPr>
              <a:t>2020/21 </a:t>
            </a:r>
            <a:r>
              <a:rPr lang="en-US" sz="2300" dirty="0">
                <a:latin typeface="Arial" panose="020B0604020202020204" pitchFamily="34" charset="0"/>
                <a:ea typeface="Calibri" panose="020F0502020204030204" pitchFamily="34" charset="0"/>
              </a:rPr>
              <a:t>financial year rather slowly, achieving only 70% of </a:t>
            </a:r>
            <a:r>
              <a:rPr lang="en-US" sz="2300" dirty="0" smtClean="0">
                <a:latin typeface="Arial" panose="020B0604020202020204" pitchFamily="34" charset="0"/>
                <a:ea typeface="Calibri" panose="020F0502020204030204" pitchFamily="34" charset="0"/>
              </a:rPr>
              <a:t>the </a:t>
            </a:r>
            <a:r>
              <a:rPr lang="en-US" sz="2300" dirty="0">
                <a:latin typeface="Arial" panose="020B0604020202020204" pitchFamily="34" charset="0"/>
                <a:ea typeface="Calibri" panose="020F0502020204030204" pitchFamily="34" charset="0"/>
              </a:rPr>
              <a:t>quarter 1 targets although we did well on several of them both in administration and </a:t>
            </a:r>
            <a:r>
              <a:rPr lang="en-US" sz="2300" dirty="0" smtClean="0">
                <a:latin typeface="Arial" panose="020B0604020202020204" pitchFamily="34" charset="0"/>
                <a:ea typeface="Calibri" panose="020F0502020204030204" pitchFamily="34" charset="0"/>
              </a:rPr>
              <a:t>in </a:t>
            </a:r>
            <a:r>
              <a:rPr lang="en-US" sz="2300" dirty="0">
                <a:latin typeface="Arial" panose="020B0604020202020204" pitchFamily="34" charset="0"/>
                <a:ea typeface="Calibri" panose="020F0502020204030204" pitchFamily="34" charset="0"/>
              </a:rPr>
              <a:t>core. As with the 2019/20 report, the ACEO will </a:t>
            </a:r>
            <a:r>
              <a:rPr lang="en-US" sz="2300" dirty="0" smtClean="0">
                <a:latin typeface="Arial" panose="020B0604020202020204" pitchFamily="34" charset="0"/>
                <a:ea typeface="Calibri" panose="020F0502020204030204" pitchFamily="34" charset="0"/>
              </a:rPr>
              <a:t>explain more </a:t>
            </a:r>
            <a:r>
              <a:rPr lang="en-US" sz="2300" dirty="0">
                <a:latin typeface="Arial" panose="020B0604020202020204" pitchFamily="34" charset="0"/>
                <a:ea typeface="Calibri" panose="020F0502020204030204" pitchFamily="34" charset="0"/>
              </a:rPr>
              <a:t>in detail.</a:t>
            </a:r>
            <a:endParaRPr lang="en-ZA" sz="2300" dirty="0">
              <a:latin typeface="Times New Roman" panose="02020603050405020304" pitchFamily="18" charset="0"/>
              <a:ea typeface="Calibri" panose="020F0502020204030204" pitchFamily="34" charset="0"/>
            </a:endParaRPr>
          </a:p>
          <a:p>
            <a:pPr algn="just">
              <a:spcAft>
                <a:spcPts val="0"/>
              </a:spcAft>
            </a:pPr>
            <a:r>
              <a:rPr lang="en-US" sz="2300" dirty="0">
                <a:latin typeface="Arial" panose="020B0604020202020204" pitchFamily="34" charset="0"/>
                <a:ea typeface="Calibri" panose="020F0502020204030204" pitchFamily="34" charset="0"/>
              </a:rPr>
              <a:t> </a:t>
            </a:r>
            <a:endParaRPr lang="en-ZA" sz="2300" dirty="0">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rPr>
              <a:t>Like everybody </a:t>
            </a:r>
            <a:r>
              <a:rPr lang="en-US" sz="2300" dirty="0" smtClean="0">
                <a:latin typeface="Arial" panose="020B0604020202020204" pitchFamily="34" charset="0"/>
                <a:ea typeface="Calibri" panose="020F0502020204030204" pitchFamily="34" charset="0"/>
              </a:rPr>
              <a:t>else, </a:t>
            </a:r>
            <a:r>
              <a:rPr lang="en-US" sz="2300" dirty="0">
                <a:latin typeface="Arial" panose="020B0604020202020204" pitchFamily="34" charset="0"/>
                <a:ea typeface="Calibri" panose="020F0502020204030204" pitchFamily="34" charset="0"/>
              </a:rPr>
              <a:t>our operations were adversely affected by the COVID-19 pandemic. Our enhancement of access efforts have been the hardest hit. We could not conduct outreach clinics or allow walk-ins at any of our 18 service centers countrywide, including Head Office. This was a direct result of the National State of Disaster Lockdown. Accordingly, we had to revise our Annual Performance Plan for the current year mid-term. Again the ACEO will deal with the finer details. </a:t>
            </a:r>
            <a:endParaRPr lang="en-ZA" sz="2300" dirty="0">
              <a:latin typeface="Times New Roman" panose="02020603050405020304" pitchFamily="18" charset="0"/>
              <a:ea typeface="Calibri" panose="020F0502020204030204" pitchFamily="34" charset="0"/>
            </a:endParaRPr>
          </a:p>
          <a:p>
            <a:pPr algn="just">
              <a:spcAft>
                <a:spcPts val="0"/>
              </a:spcAft>
            </a:pPr>
            <a:r>
              <a:rPr lang="en-US" sz="2300" dirty="0">
                <a:latin typeface="Calibri" panose="020F0502020204030204" pitchFamily="34" charset="0"/>
                <a:ea typeface="Calibri" panose="020F0502020204030204" pitchFamily="34" charset="0"/>
              </a:rPr>
              <a:t> </a:t>
            </a:r>
            <a:endParaRPr lang="en-ZA" sz="2300" dirty="0">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ZA"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7970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676400"/>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(13)</a:t>
            </a:r>
            <a:endParaRPr lang="en-GB" sz="2800" dirty="0">
              <a:latin typeface="Arial Rounded MT Bold" panose="020F0704030504030204" pitchFamily="34" charset="0"/>
            </a:endParaRPr>
          </a:p>
        </p:txBody>
      </p:sp>
      <p:sp>
        <p:nvSpPr>
          <p:cNvPr id="2" name="Rectangle 1"/>
          <p:cNvSpPr/>
          <p:nvPr/>
        </p:nvSpPr>
        <p:spPr>
          <a:xfrm>
            <a:off x="0" y="523220"/>
            <a:ext cx="9144000" cy="6647974"/>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As I conclude, I must register my delight at reporting </a:t>
            </a:r>
            <a:r>
              <a:rPr lang="en-US" sz="2000" strike="sngStrike" dirty="0">
                <a:latin typeface="Arial" panose="020B0604020202020204" pitchFamily="34" charset="0"/>
                <a:ea typeface="Calibri" panose="020F0502020204030204" pitchFamily="34" charset="0"/>
              </a:rPr>
              <a:t>of</a:t>
            </a:r>
            <a:r>
              <a:rPr lang="en-US" sz="2000" dirty="0">
                <a:latin typeface="Arial" panose="020B0604020202020204" pitchFamily="34" charset="0"/>
                <a:ea typeface="Calibri" panose="020F0502020204030204" pitchFamily="34" charset="0"/>
              </a:rPr>
              <a:t> such successes as will be seen in the part that will be dealt with by  ACEO on a momentous year in the life of this institution. As </a:t>
            </a:r>
            <a:r>
              <a:rPr lang="en-US" sz="2000" dirty="0" err="1">
                <a:latin typeface="Arial" panose="020B0604020202020204" pitchFamily="34" charset="0"/>
                <a:ea typeface="Calibri" panose="020F0502020204030204" pitchFamily="34" charset="0"/>
              </a:rPr>
              <a:t>Honourable</a:t>
            </a:r>
            <a:r>
              <a:rPr lang="en-US" sz="2000" dirty="0">
                <a:latin typeface="Arial" panose="020B0604020202020204" pitchFamily="34" charset="0"/>
                <a:ea typeface="Calibri" panose="020F0502020204030204" pitchFamily="34" charset="0"/>
              </a:rPr>
              <a:t> Members many be aware, the </a:t>
            </a:r>
            <a:r>
              <a:rPr lang="en-US" sz="2000" dirty="0" smtClean="0">
                <a:latin typeface="Arial" panose="020B0604020202020204" pitchFamily="34" charset="0"/>
                <a:ea typeface="Calibri" panose="020F0502020204030204" pitchFamily="34" charset="0"/>
              </a:rPr>
              <a:t>PPSA </a:t>
            </a:r>
            <a:r>
              <a:rPr lang="en-US" sz="2000" dirty="0">
                <a:latin typeface="Arial" panose="020B0604020202020204" pitchFamily="34" charset="0"/>
                <a:ea typeface="Calibri" panose="020F0502020204030204" pitchFamily="34" charset="0"/>
              </a:rPr>
              <a:t>turns 25 years of age this year. </a:t>
            </a:r>
            <a:endParaRPr lang="en-ZA" sz="2000" dirty="0">
              <a:latin typeface="Times New Roman" panose="02020603050405020304" pitchFamily="18" charset="0"/>
              <a:ea typeface="Calibri" panose="020F0502020204030204" pitchFamily="34" charset="0"/>
            </a:endParaRPr>
          </a:p>
          <a:p>
            <a:pPr algn="just">
              <a:spcAft>
                <a:spcPts val="0"/>
              </a:spcAft>
            </a:pPr>
            <a:r>
              <a:rPr lang="en-US" sz="2000" dirty="0">
                <a:latin typeface="Arial" panose="020B0604020202020204" pitchFamily="34" charset="0"/>
                <a:ea typeface="Calibri" panose="020F0502020204030204" pitchFamily="34" charset="0"/>
              </a:rPr>
              <a:t> </a:t>
            </a:r>
            <a:endParaRPr lang="en-ZA" sz="2000" dirty="0">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rPr>
              <a:t>We are planning a modest commemoration of this milestone for later this month and plan to invite all the former Public Protectors to share in the moment as they each played a role in building this institution into the force that it is today. We will also invite Parliament to take part in those virtual proceedings.</a:t>
            </a:r>
            <a:endParaRPr lang="en-ZA" sz="2000" dirty="0" smtClean="0">
              <a:latin typeface="Times New Roman" panose="02020603050405020304" pitchFamily="18" charset="0"/>
              <a:ea typeface="Calibri" panose="020F0502020204030204" pitchFamily="34" charset="0"/>
            </a:endParaRPr>
          </a:p>
          <a:p>
            <a:pPr algn="just">
              <a:spcAft>
                <a:spcPts val="0"/>
              </a:spcAft>
            </a:pPr>
            <a:r>
              <a:rPr lang="en-US" sz="2000" dirty="0" smtClean="0">
                <a:latin typeface="Arial" panose="020B0604020202020204" pitchFamily="34" charset="0"/>
                <a:ea typeface="Calibri" panose="020F0502020204030204" pitchFamily="34" charset="0"/>
              </a:rPr>
              <a:t> </a:t>
            </a:r>
            <a:endParaRPr lang="en-ZA" sz="2000" dirty="0" smtClean="0">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rPr>
              <a:t>I would like to express my gratitude to the Deputy Public Protector for her inputs into innovative mechanisms in dealing with systemic investigations, strengthening records management within investigations, ensuring that  accountability is clear and personal within the investigation teams and in her execution of other delegated functions.</a:t>
            </a:r>
          </a:p>
          <a:p>
            <a:pPr lvl="0" algn="just">
              <a:spcAft>
                <a:spcPts val="0"/>
              </a:spcAft>
            </a:pPr>
            <a:endParaRPr lang="en-US" sz="20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rPr>
              <a:t>I </a:t>
            </a:r>
            <a:r>
              <a:rPr lang="en-US" sz="2000" dirty="0">
                <a:latin typeface="Arial" panose="020B0604020202020204" pitchFamily="34" charset="0"/>
                <a:ea typeface="Calibri" panose="020F0502020204030204" pitchFamily="34" charset="0"/>
              </a:rPr>
              <a:t>wish to pause here, </a:t>
            </a:r>
            <a:r>
              <a:rPr lang="en-US" sz="2000" dirty="0" err="1">
                <a:latin typeface="Arial" panose="020B0604020202020204" pitchFamily="34" charset="0"/>
                <a:ea typeface="Calibri" panose="020F0502020204030204" pitchFamily="34" charset="0"/>
              </a:rPr>
              <a:t>Honourable</a:t>
            </a:r>
            <a:r>
              <a:rPr lang="en-US" sz="2000" dirty="0">
                <a:latin typeface="Arial" panose="020B0604020202020204" pitchFamily="34" charset="0"/>
                <a:ea typeface="Calibri" panose="020F0502020204030204" pitchFamily="34" charset="0"/>
              </a:rPr>
              <a:t> Chairperson and </a:t>
            </a:r>
            <a:r>
              <a:rPr lang="en-US" sz="2000" dirty="0" smtClean="0">
                <a:latin typeface="Arial" panose="020B0604020202020204" pitchFamily="34" charset="0"/>
                <a:ea typeface="Calibri" panose="020F0502020204030204" pitchFamily="34" charset="0"/>
              </a:rPr>
              <a:t>Members. </a:t>
            </a:r>
            <a:r>
              <a:rPr lang="en-US" sz="2000" dirty="0">
                <a:latin typeface="Arial" panose="020B0604020202020204" pitchFamily="34" charset="0"/>
                <a:ea typeface="Calibri" panose="020F0502020204030204" pitchFamily="34" charset="0"/>
              </a:rPr>
              <a:t>We remain thankful for your support and count on more of that for the future</a:t>
            </a:r>
            <a:r>
              <a:rPr lang="en-US" sz="2000" dirty="0" smtClean="0">
                <a:latin typeface="Arial" panose="020B0604020202020204" pitchFamily="34" charset="0"/>
                <a:ea typeface="Calibri" panose="020F0502020204030204" pitchFamily="34" charset="0"/>
              </a:rPr>
              <a:t>.</a:t>
            </a:r>
          </a:p>
          <a:p>
            <a:pPr marL="342900" lvl="0" indent="-342900" algn="just">
              <a:spcAft>
                <a:spcPts val="0"/>
              </a:spcAft>
              <a:buFont typeface="Symbol" panose="05050102010706020507" pitchFamily="18" charset="2"/>
              <a:buChar char=""/>
            </a:pPr>
            <a:endParaRPr lang="en-ZA" sz="2300" dirty="0" smtClean="0">
              <a:effectLst/>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n-ZA"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9915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Acting Chief Executive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Yalekile Lusibane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677869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 Overview </a:t>
            </a:r>
            <a:r>
              <a:rPr lang="en-US" sz="2800" b="1" dirty="0">
                <a:solidFill>
                  <a:srgbClr val="C00000"/>
                </a:solidFill>
                <a:latin typeface="Arial Rounded MT Bold" panose="020F0704030504030204" pitchFamily="34" charset="0"/>
                <a:cs typeface="Tahoma" pitchFamily="34" charset="0"/>
              </a:rPr>
              <a:t>of </a:t>
            </a:r>
            <a:r>
              <a:rPr lang="en-US" sz="2800" b="1" dirty="0" smtClean="0">
                <a:solidFill>
                  <a:srgbClr val="C00000"/>
                </a:solidFill>
                <a:latin typeface="Arial Rounded MT Bold" panose="020F0704030504030204" pitchFamily="34" charset="0"/>
                <a:cs typeface="Tahoma" pitchFamily="34" charset="0"/>
              </a:rPr>
              <a:t>the 2019/20 (Quarters 1–4) Performance</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val="425670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09611044"/>
              </p:ext>
            </p:extLst>
          </p:nvPr>
        </p:nvGraphicFramePr>
        <p:xfrm>
          <a:off x="0" y="523875"/>
          <a:ext cx="9144000" cy="64865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Summary: 2019/20 Institutional Performance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41142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23220"/>
            <a:ext cx="9144000" cy="55727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Introductory remarks </a:t>
            </a: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Overview of 2019/20 performance</a:t>
            </a: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Overview of 2020/21 quarter 1 performance</a:t>
            </a: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US" sz="2400" dirty="0" smtClean="0">
                <a:solidFill>
                  <a:schemeClr val="tx1"/>
                </a:solidFill>
                <a:latin typeface="Arial Rounded MT Bold" panose="020F0704030504030204" pitchFamily="34" charset="0"/>
                <a:cs typeface="Arial" panose="020B0604020202020204" pitchFamily="34" charset="0"/>
              </a:rPr>
              <a:t>Overview of </a:t>
            </a:r>
            <a:r>
              <a:rPr lang="en-US" sz="2400" dirty="0">
                <a:solidFill>
                  <a:schemeClr val="tx1"/>
                </a:solidFill>
                <a:latin typeface="Arial Rounded MT Bold" panose="020F0704030504030204" pitchFamily="34" charset="0"/>
                <a:cs typeface="Arial" panose="020B0604020202020204" pitchFamily="34" charset="0"/>
              </a:rPr>
              <a:t>spending against planned expenditure for 2019/20 and </a:t>
            </a:r>
            <a:r>
              <a:rPr lang="en-US" sz="2400" dirty="0" smtClean="0">
                <a:solidFill>
                  <a:schemeClr val="tx1"/>
                </a:solidFill>
                <a:latin typeface="Arial Rounded MT Bold" panose="020F0704030504030204" pitchFamily="34" charset="0"/>
                <a:cs typeface="Arial" panose="020B0604020202020204" pitchFamily="34" charset="0"/>
              </a:rPr>
              <a:t>2020/21</a:t>
            </a:r>
            <a:r>
              <a:rPr lang="en-US" sz="2400" dirty="0">
                <a:solidFill>
                  <a:schemeClr val="tx1"/>
                </a:solidFill>
                <a:latin typeface="Arial Rounded MT Bold" panose="020F0704030504030204" pitchFamily="34" charset="0"/>
                <a:cs typeface="Arial" panose="020B0604020202020204" pitchFamily="34" charset="0"/>
              </a:rPr>
              <a:t> </a:t>
            </a:r>
            <a:r>
              <a:rPr lang="en-US" sz="2400" dirty="0" smtClean="0">
                <a:solidFill>
                  <a:schemeClr val="tx1"/>
                </a:solidFill>
                <a:latin typeface="Arial Rounded MT Bold" panose="020F0704030504030204" pitchFamily="34" charset="0"/>
                <a:cs typeface="Arial" panose="020B0604020202020204" pitchFamily="34" charset="0"/>
              </a:rPr>
              <a:t>quarter 1</a:t>
            </a:r>
          </a:p>
          <a:p>
            <a:pPr marL="514350" indent="-514350" algn="l">
              <a:buFont typeface="+mj-lt"/>
              <a:buAutoNum type="arabicPeriod"/>
            </a:pPr>
            <a:r>
              <a:rPr lang="en-US" sz="2400" dirty="0" smtClean="0">
                <a:solidFill>
                  <a:schemeClr val="tx1"/>
                </a:solidFill>
                <a:latin typeface="Arial Rounded MT Bold" panose="020F0704030504030204" pitchFamily="34" charset="0"/>
                <a:cs typeface="Arial" panose="020B0604020202020204" pitchFamily="34" charset="0"/>
              </a:rPr>
              <a:t>Anticipated </a:t>
            </a:r>
            <a:r>
              <a:rPr lang="en-US" sz="2400" dirty="0">
                <a:solidFill>
                  <a:schemeClr val="tx1"/>
                </a:solidFill>
                <a:latin typeface="Arial Rounded MT Bold" panose="020F0704030504030204" pitchFamily="34" charset="0"/>
                <a:cs typeface="Arial" panose="020B0604020202020204" pitchFamily="34" charset="0"/>
              </a:rPr>
              <a:t>spending pressures for 2021/22 and related forward funding needs for the 2021 </a:t>
            </a:r>
            <a:r>
              <a:rPr lang="en-US" sz="2400" dirty="0" smtClean="0">
                <a:solidFill>
                  <a:schemeClr val="tx1"/>
                </a:solidFill>
                <a:latin typeface="Arial Rounded MT Bold" panose="020F0704030504030204" pitchFamily="34" charset="0"/>
                <a:cs typeface="Arial" panose="020B0604020202020204" pitchFamily="34" charset="0"/>
              </a:rPr>
              <a:t>MTEF</a:t>
            </a:r>
          </a:p>
          <a:p>
            <a:pPr marL="514350" indent="-514350" algn="l">
              <a:buFont typeface="+mj-lt"/>
              <a:buAutoNum type="arabicPeriod"/>
            </a:pPr>
            <a:r>
              <a:rPr lang="en-US" sz="2400" dirty="0">
                <a:solidFill>
                  <a:schemeClr val="tx1"/>
                </a:solidFill>
                <a:latin typeface="Arial Rounded MT Bold" panose="020F0704030504030204" pitchFamily="34" charset="0"/>
                <a:cs typeface="Arial" panose="020B0604020202020204" pitchFamily="34" charset="0"/>
              </a:rPr>
              <a:t>Overview of personnel-related matters for 2019/20 and 2020/21 quarter 1</a:t>
            </a:r>
          </a:p>
          <a:p>
            <a:pPr marL="514350" indent="-514350" algn="l">
              <a:buFont typeface="+mj-lt"/>
              <a:buAutoNum type="arabicPeriod"/>
            </a:pPr>
            <a:r>
              <a:rPr lang="en-US" sz="2400" dirty="0" smtClean="0">
                <a:solidFill>
                  <a:schemeClr val="tx1"/>
                </a:solidFill>
                <a:latin typeface="Arial Rounded MT Bold" panose="020F0704030504030204" pitchFamily="34" charset="0"/>
                <a:cs typeface="Arial" panose="020B0604020202020204" pitchFamily="34" charset="0"/>
              </a:rPr>
              <a:t>Findings </a:t>
            </a:r>
            <a:r>
              <a:rPr lang="en-US" sz="2400" dirty="0">
                <a:solidFill>
                  <a:schemeClr val="tx1"/>
                </a:solidFill>
                <a:latin typeface="Arial Rounded MT Bold" panose="020F0704030504030204" pitchFamily="34" charset="0"/>
                <a:cs typeface="Arial" panose="020B0604020202020204" pitchFamily="34" charset="0"/>
              </a:rPr>
              <a:t>identified by Internal Audit processes for 2019/20 </a:t>
            </a:r>
            <a:r>
              <a:rPr lang="en-US" sz="2400" dirty="0" smtClean="0">
                <a:solidFill>
                  <a:schemeClr val="tx1"/>
                </a:solidFill>
                <a:latin typeface="Arial Rounded MT Bold" panose="020F0704030504030204" pitchFamily="34" charset="0"/>
                <a:cs typeface="Arial" panose="020B0604020202020204" pitchFamily="34" charset="0"/>
              </a:rPr>
              <a:t>to </a:t>
            </a:r>
            <a:r>
              <a:rPr lang="en-US" sz="2400" dirty="0">
                <a:solidFill>
                  <a:schemeClr val="tx1"/>
                </a:solidFill>
                <a:latin typeface="Arial Rounded MT Bold" panose="020F0704030504030204" pitchFamily="34" charset="0"/>
                <a:cs typeface="Arial" panose="020B0604020202020204" pitchFamily="34" charset="0"/>
              </a:rPr>
              <a:t>date and action plans </a:t>
            </a: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2020/21 </a:t>
            </a:r>
            <a:r>
              <a:rPr lang="en-ZA" sz="2400" dirty="0">
                <a:solidFill>
                  <a:schemeClr val="tx1"/>
                </a:solidFill>
                <a:latin typeface="Arial Rounded MT Bold" panose="020F0704030504030204" pitchFamily="34" charset="0"/>
                <a:cs typeface="Arial" panose="020B0604020202020204" pitchFamily="34" charset="0"/>
              </a:rPr>
              <a:t>APP target </a:t>
            </a:r>
            <a:r>
              <a:rPr lang="en-ZA" sz="2400" dirty="0" smtClean="0">
                <a:solidFill>
                  <a:schemeClr val="tx1"/>
                </a:solidFill>
                <a:latin typeface="Arial Rounded MT Bold" panose="020F0704030504030204" pitchFamily="34" charset="0"/>
                <a:cs typeface="Arial" panose="020B0604020202020204" pitchFamily="34" charset="0"/>
              </a:rPr>
              <a:t>revisions/amendments</a:t>
            </a: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Request for additional funding and reasons </a:t>
            </a:r>
            <a:endParaRPr lang="en-ZA" sz="24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US" sz="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a:t>
            </a:r>
            <a:r>
              <a:rPr lang="en-US" sz="2800" b="1" dirty="0">
                <a:solidFill>
                  <a:srgbClr val="C00000"/>
                </a:solidFill>
                <a:latin typeface="Arial Rounded MT Bold" panose="020F0704030504030204" pitchFamily="34" charset="0"/>
                <a:cs typeface="Tahoma" pitchFamily="34" charset="0"/>
              </a:rPr>
              <a:t>t</a:t>
            </a:r>
            <a:r>
              <a:rPr lang="en-US" sz="2800" b="1" dirty="0" smtClean="0">
                <a:solidFill>
                  <a:srgbClr val="C00000"/>
                </a:solidFill>
                <a:latin typeface="Arial Rounded MT Bold" panose="020F0704030504030204" pitchFamily="34" charset="0"/>
                <a:cs typeface="Tahoma" pitchFamily="34" charset="0"/>
              </a:rPr>
              <a:t>he Presentation</a:t>
            </a:r>
            <a:endParaRPr lang="en-GB" sz="2800" dirty="0">
              <a:solidFill>
                <a:srgbClr val="C00000"/>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68261256"/>
              </p:ext>
            </p:extLst>
          </p:nvPr>
        </p:nvGraphicFramePr>
        <p:xfrm>
          <a:off x="0" y="531034"/>
          <a:ext cx="9143999" cy="7043651"/>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438399">
                  <a:extLst>
                    <a:ext uri="{9D8B030D-6E8A-4147-A177-3AD203B41FA5}">
                      <a16:colId xmlns:a16="http://schemas.microsoft.com/office/drawing/2014/main" val="20003"/>
                    </a:ext>
                  </a:extLst>
                </a:gridCol>
              </a:tblGrid>
              <a:tr h="610380">
                <a:tc>
                  <a:txBody>
                    <a:bodyPr/>
                    <a:lstStyle/>
                    <a:p>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latin typeface="Arial" panose="020B0604020202020204" pitchFamily="34" charset="0"/>
                          <a:cs typeface="Arial" panose="020B0604020202020204" pitchFamily="34" charset="0"/>
                        </a:rPr>
                        <a:t>2019/20</a:t>
                      </a:r>
                      <a:r>
                        <a:rPr lang="en-ZA" sz="1800" kern="1200" baseline="0" dirty="0" smtClean="0">
                          <a:latin typeface="Arial" panose="020B0604020202020204" pitchFamily="34" charset="0"/>
                          <a:cs typeface="Arial" panose="020B0604020202020204" pitchFamily="34" charset="0"/>
                        </a:rPr>
                        <a:t> </a:t>
                      </a:r>
                      <a:r>
                        <a:rPr lang="en-US" sz="1800" kern="1200" dirty="0" smtClean="0">
                          <a:latin typeface="Arial" panose="020B0604020202020204" pitchFamily="34" charset="0"/>
                          <a:cs typeface="Arial" panose="020B0604020202020204" pitchFamily="34" charset="0"/>
                        </a:rPr>
                        <a:t>Actual</a:t>
                      </a:r>
                      <a:r>
                        <a:rPr lang="en-US" sz="1800" kern="1200" baseline="0" dirty="0" smtClean="0">
                          <a:latin typeface="Arial" panose="020B0604020202020204" pitchFamily="34" charset="0"/>
                          <a:cs typeface="Arial" panose="020B0604020202020204" pitchFamily="34" charset="0"/>
                        </a:rPr>
                        <a:t> Achievement</a:t>
                      </a:r>
                      <a:endParaRPr lang="en-US" sz="1800" b="1" kern="1200" baseline="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560567">
                <a:tc>
                  <a:txBody>
                    <a:bodyPr/>
                    <a:lstStyle/>
                    <a:p>
                      <a:pPr algn="l">
                        <a:lnSpc>
                          <a:spcPct val="115000"/>
                        </a:lnSpc>
                        <a:spcAft>
                          <a:spcPts val="0"/>
                        </a:spcAft>
                      </a:pPr>
                      <a:r>
                        <a:rPr lang="en-US" sz="1700" dirty="0" smtClean="0">
                          <a:effectLst/>
                          <a:latin typeface="Arial" panose="020B0604020202020204" pitchFamily="34" charset="0"/>
                          <a:cs typeface="Arial" panose="020B0604020202020204" pitchFamily="34" charset="0"/>
                        </a:rPr>
                        <a:t>Implement an institutional effectiveness turnaround approach to improve efficiencies</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700" dirty="0">
                          <a:effectLst/>
                          <a:latin typeface="Arial" panose="020B0604020202020204" pitchFamily="34" charset="0"/>
                          <a:cs typeface="Arial" panose="020B0604020202020204" pitchFamily="34" charset="0"/>
                        </a:rPr>
                        <a:t>Approval and 100% implementation of phase 2 of the  turnaround strategy (organisational structure)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700" b="1" dirty="0" smtClean="0">
                          <a:effectLst/>
                          <a:latin typeface="Arial" panose="020B0604020202020204" pitchFamily="34" charset="0"/>
                          <a:cs typeface="Arial" panose="020B0604020202020204" pitchFamily="34" charset="0"/>
                        </a:rPr>
                        <a:t>ACHIEVED</a:t>
                      </a:r>
                    </a:p>
                    <a:p>
                      <a:pPr marL="0" algn="l" defTabSz="914400" rtl="0" eaLnBrk="1" latinLnBrk="0" hangingPunct="1">
                        <a:lnSpc>
                          <a:spcPct val="115000"/>
                        </a:lnSpc>
                        <a:spcAft>
                          <a:spcPts val="0"/>
                        </a:spcAft>
                      </a:pPr>
                      <a:r>
                        <a:rPr lang="en-US" sz="1700" dirty="0" smtClean="0">
                          <a:effectLst/>
                          <a:latin typeface="Arial" panose="020B0604020202020204" pitchFamily="34" charset="0"/>
                          <a:cs typeface="Arial" panose="020B0604020202020204" pitchFamily="34" charset="0"/>
                        </a:rPr>
                        <a:t>The funded organisational structure was implemented at 100%</a:t>
                      </a:r>
                      <a:endParaRPr lang="en-US"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kern="1200" dirty="0" smtClean="0">
                          <a:effectLst/>
                          <a:latin typeface="Arial" panose="020B0604020202020204" pitchFamily="34" charset="0"/>
                          <a:cs typeface="Arial" panose="020B0604020202020204" pitchFamily="34" charset="0"/>
                        </a:rPr>
                        <a:t>N/A</a:t>
                      </a:r>
                      <a:endParaRPr lang="en-ZA" sz="17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r h="1182209">
                <a:tc>
                  <a:txBody>
                    <a:bodyPr/>
                    <a:lstStyle/>
                    <a:p>
                      <a:pPr>
                        <a:lnSpc>
                          <a:spcPct val="107000"/>
                        </a:lnSpc>
                        <a:spcAft>
                          <a:spcPts val="800"/>
                        </a:spcAft>
                      </a:pPr>
                      <a:r>
                        <a:rPr lang="en-ZA" sz="1700" dirty="0" smtClean="0">
                          <a:effectLst/>
                          <a:latin typeface="Arial" panose="020B0604020202020204" pitchFamily="34" charset="0"/>
                          <a:cs typeface="Arial" panose="020B0604020202020204" pitchFamily="34" charset="0"/>
                        </a:rPr>
                        <a:t>Obtain clean audit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700" dirty="0">
                          <a:effectLst/>
                          <a:latin typeface="Arial" panose="020B0604020202020204" pitchFamily="34" charset="0"/>
                          <a:cs typeface="Arial" panose="020B0604020202020204" pitchFamily="34" charset="0"/>
                        </a:rPr>
                        <a:t>Review and implement the approved clean audit strategy </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b="1" kern="1200" dirty="0" smtClean="0">
                          <a:effectLst/>
                          <a:latin typeface="Arial" panose="020B0604020202020204" pitchFamily="34" charset="0"/>
                          <a:cs typeface="Arial" panose="020B0604020202020204" pitchFamily="34" charset="0"/>
                        </a:rPr>
                        <a:t>ACHIEVED</a:t>
                      </a:r>
                      <a:r>
                        <a:rPr lang="en-US" sz="1700" kern="1200" dirty="0" smtClean="0">
                          <a:effectLst/>
                          <a:latin typeface="Arial" panose="020B0604020202020204" pitchFamily="34" charset="0"/>
                          <a:cs typeface="Arial" panose="020B0604020202020204" pitchFamily="34" charset="0"/>
                        </a:rPr>
                        <a:t> </a:t>
                      </a:r>
                    </a:p>
                    <a:p>
                      <a:pPr marL="0" algn="l" defTabSz="914400" rtl="0" eaLnBrk="1" latinLnBrk="0" hangingPunct="1">
                        <a:lnSpc>
                          <a:spcPct val="115000"/>
                        </a:lnSpc>
                        <a:spcAft>
                          <a:spcPts val="0"/>
                        </a:spcAft>
                      </a:pPr>
                      <a:r>
                        <a:rPr lang="en-US" sz="1700" kern="1200" dirty="0" smtClean="0">
                          <a:effectLst/>
                          <a:latin typeface="Arial" panose="020B0604020202020204" pitchFamily="34" charset="0"/>
                          <a:cs typeface="Arial" panose="020B0604020202020204" pitchFamily="34" charset="0"/>
                        </a:rPr>
                        <a:t>The clean audit strategy was reviewed and implemented at 100%</a:t>
                      </a: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kern="1200" dirty="0" smtClean="0">
                          <a:effectLst/>
                          <a:latin typeface="Arial" panose="020B0604020202020204" pitchFamily="34" charset="0"/>
                          <a:cs typeface="Arial" panose="020B0604020202020204" pitchFamily="34" charset="0"/>
                        </a:rPr>
                        <a:t>N/A</a:t>
                      </a:r>
                      <a:endParaRPr lang="en-ZA" sz="17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r h="3126209">
                <a:tc>
                  <a:txBody>
                    <a:bodyPr/>
                    <a:lstStyle/>
                    <a:p>
                      <a:pPr>
                        <a:lnSpc>
                          <a:spcPct val="107000"/>
                        </a:lnSpc>
                        <a:spcAft>
                          <a:spcPts val="800"/>
                        </a:spcAft>
                      </a:pPr>
                      <a:r>
                        <a:rPr lang="en-ZA" sz="1700" dirty="0" smtClean="0">
                          <a:effectLst/>
                          <a:latin typeface="Arial" panose="020B0604020202020204" pitchFamily="34" charset="0"/>
                          <a:cs typeface="Arial" panose="020B0604020202020204" pitchFamily="34" charset="0"/>
                        </a:rPr>
                        <a:t>Secure office accommodation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700" dirty="0">
                          <a:effectLst/>
                          <a:latin typeface="Arial" panose="020B0604020202020204" pitchFamily="34" charset="0"/>
                          <a:cs typeface="Arial" panose="020B0604020202020204" pitchFamily="34" charset="0"/>
                        </a:rPr>
                        <a:t>Secure 2</a:t>
                      </a:r>
                      <a:endParaRPr lang="en-ZA" sz="1700" dirty="0">
                        <a:effectLst/>
                        <a:latin typeface="Arial" panose="020B0604020202020204" pitchFamily="34" charset="0"/>
                        <a:cs typeface="Arial" panose="020B0604020202020204" pitchFamily="34" charset="0"/>
                      </a:endParaRPr>
                    </a:p>
                    <a:p>
                      <a:pPr algn="just">
                        <a:lnSpc>
                          <a:spcPct val="115000"/>
                        </a:lnSpc>
                        <a:spcAft>
                          <a:spcPts val="0"/>
                        </a:spcAft>
                      </a:pPr>
                      <a:r>
                        <a:rPr lang="en-GB" sz="1700" dirty="0">
                          <a:effectLst/>
                          <a:latin typeface="Arial" panose="020B0604020202020204" pitchFamily="34" charset="0"/>
                          <a:cs typeface="Arial" panose="020B0604020202020204" pitchFamily="34" charset="0"/>
                        </a:rPr>
                        <a:t>state-owned</a:t>
                      </a:r>
                      <a:endParaRPr lang="en-ZA" sz="1700" dirty="0">
                        <a:effectLst/>
                        <a:latin typeface="Arial" panose="020B0604020202020204" pitchFamily="34" charset="0"/>
                        <a:cs typeface="Arial" panose="020B0604020202020204" pitchFamily="34" charset="0"/>
                      </a:endParaRPr>
                    </a:p>
                    <a:p>
                      <a:pPr>
                        <a:lnSpc>
                          <a:spcPct val="107000"/>
                        </a:lnSpc>
                        <a:spcAft>
                          <a:spcPts val="800"/>
                        </a:spcAft>
                      </a:pPr>
                      <a:r>
                        <a:rPr lang="en-GB" sz="1700" dirty="0">
                          <a:effectLst/>
                          <a:latin typeface="Arial" panose="020B0604020202020204" pitchFamily="34" charset="0"/>
                          <a:cs typeface="Arial" panose="020B0604020202020204" pitchFamily="34" charset="0"/>
                        </a:rPr>
                        <a:t>office accommodation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700" b="1" kern="1200" dirty="0" smtClean="0">
                          <a:effectLst/>
                          <a:latin typeface="Arial" panose="020B0604020202020204" pitchFamily="34" charset="0"/>
                          <a:cs typeface="Arial" panose="020B0604020202020204" pitchFamily="34" charset="0"/>
                        </a:rPr>
                        <a:t>NOT ACHIEVED</a:t>
                      </a:r>
                    </a:p>
                    <a:p>
                      <a:pPr marL="0" marR="0" indent="0" algn="l" defTabSz="914400" rtl="0" eaLnBrk="1" fontAlgn="auto" latinLnBrk="0" hangingPunct="1">
                        <a:lnSpc>
                          <a:spcPct val="115000"/>
                        </a:lnSpc>
                        <a:spcBef>
                          <a:spcPts val="0"/>
                        </a:spcBef>
                        <a:spcAft>
                          <a:spcPts val="0"/>
                        </a:spcAft>
                        <a:buClrTx/>
                        <a:buSzTx/>
                        <a:buFontTx/>
                        <a:buNone/>
                        <a:tabLst/>
                        <a:defRPr/>
                      </a:pPr>
                      <a:r>
                        <a:rPr lang="en-US" sz="1700" kern="1200" dirty="0" smtClean="0">
                          <a:effectLst/>
                          <a:latin typeface="Arial" panose="020B0604020202020204" pitchFamily="34" charset="0"/>
                          <a:cs typeface="Arial" panose="020B0604020202020204" pitchFamily="34" charset="0"/>
                        </a:rPr>
                        <a:t>Two state owned buildings were identified in Umtata and Thohoyandou were not secured and occupied </a:t>
                      </a: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15000"/>
                        </a:lnSpc>
                        <a:spcAft>
                          <a:spcPts val="0"/>
                        </a:spcAft>
                      </a:pPr>
                      <a:r>
                        <a:rPr lang="en-US" sz="1700" kern="1200" dirty="0" smtClean="0">
                          <a:effectLst/>
                          <a:latin typeface="Arial" panose="020B0604020202020204" pitchFamily="34" charset="0"/>
                          <a:cs typeface="Arial" panose="020B0604020202020204" pitchFamily="34" charset="0"/>
                        </a:rPr>
                        <a:t>Due to budgetary constraints, the PPSA could not renovate and occupy the two buildings. Renovation of one building will be completed in the 2020/21 financial year.</a:t>
                      </a:r>
                      <a:endParaRPr lang="en-ZA" sz="1700" kern="12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20</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Administration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77437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238534715"/>
              </p:ext>
            </p:extLst>
          </p:nvPr>
        </p:nvGraphicFramePr>
        <p:xfrm>
          <a:off x="0" y="523220"/>
          <a:ext cx="9143999" cy="5486400"/>
        </p:xfrm>
        <a:graphic>
          <a:graphicData uri="http://schemas.openxmlformats.org/drawingml/2006/table">
            <a:tbl>
              <a:tblPr firstRow="1" bandRow="1">
                <a:tableStyleId>{21E4AEA4-8DFA-4A89-87EB-49C32662AFE0}</a:tableStyleId>
              </a:tblPr>
              <a:tblGrid>
                <a:gridCol w="2154955">
                  <a:extLst>
                    <a:ext uri="{9D8B030D-6E8A-4147-A177-3AD203B41FA5}">
                      <a16:colId xmlns:a16="http://schemas.microsoft.com/office/drawing/2014/main" val="20000"/>
                    </a:ext>
                  </a:extLst>
                </a:gridCol>
                <a:gridCol w="2154955">
                  <a:extLst>
                    <a:ext uri="{9D8B030D-6E8A-4147-A177-3AD203B41FA5}">
                      <a16:colId xmlns:a16="http://schemas.microsoft.com/office/drawing/2014/main" val="20001"/>
                    </a:ext>
                  </a:extLst>
                </a:gridCol>
                <a:gridCol w="231949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smtClean="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latin typeface="Arial" panose="020B0604020202020204" pitchFamily="34" charset="0"/>
                          <a:cs typeface="Arial" panose="020B0604020202020204" pitchFamily="34" charset="0"/>
                        </a:rPr>
                        <a:t>2019/20</a:t>
                      </a:r>
                      <a:r>
                        <a:rPr lang="en-ZA" sz="1800" kern="1200" baseline="0" dirty="0" smtClean="0">
                          <a:latin typeface="Arial" panose="020B0604020202020204" pitchFamily="34" charset="0"/>
                          <a:cs typeface="Arial" panose="020B0604020202020204" pitchFamily="34" charset="0"/>
                        </a:rPr>
                        <a:t> </a:t>
                      </a:r>
                      <a:r>
                        <a:rPr lang="en-US" sz="1800" kern="1200" dirty="0" smtClean="0">
                          <a:latin typeface="Arial" panose="020B0604020202020204" pitchFamily="34" charset="0"/>
                          <a:cs typeface="Arial" panose="020B0604020202020204" pitchFamily="34" charset="0"/>
                        </a:rPr>
                        <a:t>Actual</a:t>
                      </a:r>
                      <a:r>
                        <a:rPr lang="en-US" sz="1800" kern="1200" baseline="0" dirty="0" smtClean="0">
                          <a:latin typeface="Arial" panose="020B0604020202020204" pitchFamily="34" charset="0"/>
                          <a:cs typeface="Arial" panose="020B0604020202020204" pitchFamily="34" charset="0"/>
                        </a:rPr>
                        <a:t> Achievement </a:t>
                      </a:r>
                      <a:endParaRPr lang="en-US" sz="1800" b="1" kern="1200" baseline="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1800" dirty="0" smtClean="0">
                          <a:effectLst/>
                          <a:latin typeface="Arial" panose="020B0604020202020204" pitchFamily="34" charset="0"/>
                          <a:cs typeface="Arial" panose="020B0604020202020204" pitchFamily="34" charset="0"/>
                        </a:rPr>
                        <a:t>Investigate and finalise reports promptly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GB" sz="1800" dirty="0" smtClean="0">
                          <a:effectLst/>
                          <a:latin typeface="Arial" panose="020B0604020202020204" pitchFamily="34" charset="0"/>
                          <a:cs typeface="Arial" panose="020B0604020202020204" pitchFamily="34" charset="0"/>
                        </a:rPr>
                        <a:t>Finalise 7000 cases per annum</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b="1" kern="1200" dirty="0" smtClean="0">
                          <a:effectLst/>
                          <a:latin typeface="Arial" panose="020B0604020202020204" pitchFamily="34" charset="0"/>
                          <a:cs typeface="Arial" panose="020B0604020202020204" pitchFamily="34" charset="0"/>
                        </a:rPr>
                        <a:t>EXCEEDED</a:t>
                      </a:r>
                    </a:p>
                    <a:p>
                      <a:pPr algn="l">
                        <a:lnSpc>
                          <a:spcPct val="115000"/>
                        </a:lnSpc>
                        <a:spcAft>
                          <a:spcPts val="0"/>
                        </a:spcAft>
                      </a:pPr>
                      <a:r>
                        <a:rPr lang="en-US" sz="1800" kern="1200" dirty="0" smtClean="0">
                          <a:effectLst/>
                          <a:latin typeface="Arial" panose="020B0604020202020204" pitchFamily="34" charset="0"/>
                          <a:cs typeface="Arial" panose="020B0604020202020204" pitchFamily="34" charset="0"/>
                        </a:rPr>
                        <a:t>A total of 11643 cases were finalised</a:t>
                      </a:r>
                    </a:p>
                    <a:p>
                      <a:pPr algn="l"/>
                      <a:endParaRPr lang="en-US" sz="1800" kern="1200" dirty="0" smtClean="0">
                        <a:effectLst/>
                        <a:latin typeface="Arial" panose="020B0604020202020204" pitchFamily="34" charset="0"/>
                        <a:cs typeface="Arial" panose="020B0604020202020204" pitchFamily="34" charset="0"/>
                      </a:endParaRPr>
                    </a:p>
                    <a:p>
                      <a:pPr algn="l"/>
                      <a:endParaRPr lang="en-US" sz="1800" kern="1200" dirty="0" smtClean="0">
                        <a:effectLst/>
                        <a:latin typeface="Arial" panose="020B0604020202020204" pitchFamily="34" charset="0"/>
                        <a:cs typeface="Arial" panose="020B0604020202020204" pitchFamily="34" charset="0"/>
                      </a:endParaRPr>
                    </a:p>
                    <a:p>
                      <a:pPr algn="l"/>
                      <a:endParaRPr lang="en-ZA" sz="16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Arial" panose="020B0604020202020204" pitchFamily="34" charset="0"/>
                          <a:cs typeface="Arial" panose="020B0604020202020204" pitchFamily="34" charset="0"/>
                        </a:rPr>
                        <a:t>An additional 4643 cases were finalised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Arial" panose="020B0604020202020204" pitchFamily="34" charset="0"/>
                          <a:cs typeface="Arial" panose="020B0604020202020204" pitchFamily="34" charset="0"/>
                        </a:rPr>
                        <a:t>Target exceeded due additional capacity of interns who assisted in finalising more cases than planned.</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Investigate and finalise reports promptly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Finalise and publish 56 investigation reports by 31 March 2020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dirty="0" smtClean="0">
                          <a:effectLst/>
                          <a:latin typeface="Arial" panose="020B0604020202020204" pitchFamily="34" charset="0"/>
                          <a:cs typeface="Arial" panose="020B0604020202020204" pitchFamily="34" charset="0"/>
                        </a:rPr>
                        <a:t>EXCEEDED</a:t>
                      </a:r>
                      <a:endParaRPr lang="en-ZA" sz="1800" b="1" dirty="0">
                        <a:effectLst/>
                        <a:latin typeface="Arial" panose="020B0604020202020204" pitchFamily="34" charset="0"/>
                        <a:cs typeface="Arial" panose="020B0604020202020204" pitchFamily="34" charset="0"/>
                      </a:endParaRPr>
                    </a:p>
                    <a:p>
                      <a:pPr algn="l">
                        <a:lnSpc>
                          <a:spcPct val="115000"/>
                        </a:lnSpc>
                        <a:spcAft>
                          <a:spcPts val="0"/>
                        </a:spcAft>
                      </a:pPr>
                      <a:r>
                        <a:rPr lang="en-GB" sz="1800" dirty="0" smtClean="0">
                          <a:effectLst/>
                          <a:latin typeface="Arial" panose="020B0604020202020204" pitchFamily="34" charset="0"/>
                          <a:cs typeface="Arial" panose="020B0604020202020204" pitchFamily="34" charset="0"/>
                        </a:rPr>
                        <a:t>A </a:t>
                      </a:r>
                      <a:r>
                        <a:rPr lang="en-GB" sz="1800" dirty="0">
                          <a:effectLst/>
                          <a:latin typeface="Arial" panose="020B0604020202020204" pitchFamily="34" charset="0"/>
                          <a:cs typeface="Arial" panose="020B0604020202020204" pitchFamily="34" charset="0"/>
                        </a:rPr>
                        <a:t>total of 137 investigation reports were finalised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81 more reports were finalised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The target was exceeded due to the successful implementation of the backlog project </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21</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872946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50397935"/>
              </p:ext>
            </p:extLst>
          </p:nvPr>
        </p:nvGraphicFramePr>
        <p:xfrm>
          <a:off x="0" y="523220"/>
          <a:ext cx="9144000" cy="3733800"/>
        </p:xfrm>
        <a:graphic>
          <a:graphicData uri="http://schemas.openxmlformats.org/drawingml/2006/table">
            <a:tbl>
              <a:tblPr firstRow="1" bandRow="1">
                <a:tableStyleId>{21E4AEA4-8DFA-4A89-87EB-49C32662AFE0}</a:tableStyleId>
              </a:tblPr>
              <a:tblGrid>
                <a:gridCol w="2242868">
                  <a:extLst>
                    <a:ext uri="{9D8B030D-6E8A-4147-A177-3AD203B41FA5}">
                      <a16:colId xmlns:a16="http://schemas.microsoft.com/office/drawing/2014/main" val="20000"/>
                    </a:ext>
                  </a:extLst>
                </a:gridCol>
                <a:gridCol w="2242868">
                  <a:extLst>
                    <a:ext uri="{9D8B030D-6E8A-4147-A177-3AD203B41FA5}">
                      <a16:colId xmlns:a16="http://schemas.microsoft.com/office/drawing/2014/main" val="20001"/>
                    </a:ext>
                  </a:extLst>
                </a:gridCol>
                <a:gridCol w="2127849">
                  <a:extLst>
                    <a:ext uri="{9D8B030D-6E8A-4147-A177-3AD203B41FA5}">
                      <a16:colId xmlns:a16="http://schemas.microsoft.com/office/drawing/2014/main" val="20002"/>
                    </a:ext>
                  </a:extLst>
                </a:gridCol>
                <a:gridCol w="2530415">
                  <a:extLst>
                    <a:ext uri="{9D8B030D-6E8A-4147-A177-3AD203B41FA5}">
                      <a16:colId xmlns:a16="http://schemas.microsoft.com/office/drawing/2014/main" val="20003"/>
                    </a:ext>
                  </a:extLst>
                </a:gridCol>
              </a:tblGrid>
              <a:tr h="180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Strategic</a:t>
                      </a:r>
                      <a:r>
                        <a:rPr lang="en-US" sz="1600" baseline="0" dirty="0" smtClean="0">
                          <a:latin typeface="Arial" panose="020B0604020202020204" pitchFamily="34" charset="0"/>
                          <a:cs typeface="Arial" panose="020B0604020202020204" pitchFamily="34" charset="0"/>
                        </a:rPr>
                        <a:t> Objective</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US" sz="1600" kern="1200" dirty="0" smtClean="0">
                          <a:latin typeface="Arial" panose="020B0604020202020204" pitchFamily="34" charset="0"/>
                          <a:cs typeface="Arial" panose="020B0604020202020204" pitchFamily="34" charset="0"/>
                        </a:rPr>
                        <a:t>2019/20 Actual Achievement </a:t>
                      </a:r>
                      <a:endParaRPr lang="en-US" sz="1600" b="1" kern="120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887349">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Investigate and finalise reports promptly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Finalise 100% of cases within the following turnaround times:</a:t>
                      </a:r>
                    </a:p>
                    <a:p>
                      <a:pPr algn="l">
                        <a:lnSpc>
                          <a:spcPct val="115000"/>
                        </a:lnSpc>
                        <a:spcAft>
                          <a:spcPts val="0"/>
                        </a:spcAft>
                      </a:pPr>
                      <a:r>
                        <a:rPr lang="en-ZA" sz="1800" dirty="0">
                          <a:effectLst/>
                          <a:latin typeface="Arial" panose="020B0604020202020204" pitchFamily="34" charset="0"/>
                          <a:cs typeface="Arial" panose="020B0604020202020204" pitchFamily="34" charset="0"/>
                        </a:rPr>
                        <a:t>ER: 6 months (as at 1 April 2019)</a:t>
                      </a:r>
                    </a:p>
                    <a:p>
                      <a:pPr algn="l">
                        <a:lnSpc>
                          <a:spcPct val="115000"/>
                        </a:lnSpc>
                        <a:spcAft>
                          <a:spcPts val="0"/>
                        </a:spcAft>
                      </a:pPr>
                      <a:r>
                        <a:rPr lang="en-ZA" sz="1800" dirty="0">
                          <a:effectLst/>
                          <a:latin typeface="Arial" panose="020B0604020202020204" pitchFamily="34" charset="0"/>
                          <a:cs typeface="Arial" panose="020B0604020202020204" pitchFamily="34" charset="0"/>
                        </a:rPr>
                        <a:t>SD: 12 months (as at 1 October 2018)</a:t>
                      </a:r>
                    </a:p>
                    <a:p>
                      <a:pPr algn="l">
                        <a:lnSpc>
                          <a:spcPct val="115000"/>
                        </a:lnSpc>
                        <a:spcAft>
                          <a:spcPts val="0"/>
                        </a:spcAft>
                      </a:pPr>
                      <a:r>
                        <a:rPr lang="en-ZA" sz="1800" dirty="0">
                          <a:effectLst/>
                          <a:latin typeface="Arial" panose="020B0604020202020204" pitchFamily="34" charset="0"/>
                          <a:cs typeface="Arial" panose="020B0604020202020204" pitchFamily="34" charset="0"/>
                        </a:rPr>
                        <a:t>GGI: 24 months (as at 1 October 2017)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dirty="0">
                          <a:effectLst/>
                          <a:latin typeface="Arial" panose="020B0604020202020204" pitchFamily="34" charset="0"/>
                          <a:cs typeface="Arial" panose="020B0604020202020204" pitchFamily="34" charset="0"/>
                        </a:rPr>
                        <a:t>NOT</a:t>
                      </a:r>
                      <a:r>
                        <a:rPr lang="en-ZA" sz="1800" dirty="0">
                          <a:effectLst/>
                          <a:latin typeface="Arial" panose="020B0604020202020204" pitchFamily="34" charset="0"/>
                          <a:cs typeface="Arial" panose="020B0604020202020204" pitchFamily="34" charset="0"/>
                        </a:rPr>
                        <a:t> </a:t>
                      </a:r>
                      <a:r>
                        <a:rPr lang="en-ZA" sz="1800" b="1" dirty="0" smtClean="0">
                          <a:effectLst/>
                          <a:latin typeface="Arial" panose="020B0604020202020204" pitchFamily="34" charset="0"/>
                          <a:cs typeface="Arial" panose="020B0604020202020204" pitchFamily="34" charset="0"/>
                        </a:rPr>
                        <a:t>ACHIEVED</a:t>
                      </a:r>
                    </a:p>
                    <a:p>
                      <a:pPr algn="l">
                        <a:lnSpc>
                          <a:spcPct val="115000"/>
                        </a:lnSpc>
                        <a:spcAft>
                          <a:spcPts val="0"/>
                        </a:spcAft>
                      </a:pPr>
                      <a:r>
                        <a:rPr lang="en-GB" sz="1800" dirty="0" smtClean="0">
                          <a:effectLst/>
                          <a:latin typeface="Arial" panose="020B0604020202020204" pitchFamily="34" charset="0"/>
                          <a:cs typeface="Arial" panose="020B0604020202020204" pitchFamily="34" charset="0"/>
                        </a:rPr>
                        <a:t>95</a:t>
                      </a:r>
                      <a:r>
                        <a:rPr lang="en-GB" sz="1800" dirty="0">
                          <a:effectLst/>
                          <a:latin typeface="Arial" panose="020B0604020202020204" pitchFamily="34" charset="0"/>
                          <a:cs typeface="Arial" panose="020B0604020202020204" pitchFamily="34" charset="0"/>
                        </a:rPr>
                        <a:t>% (7112/ 7515) of cases were finalised within turnaround times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5% (403) of cases were not finalised within turnaround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Complexity of cases and capacity constraints are the main reasons for the non-achievement of the target</a:t>
                      </a:r>
                      <a:endParaRPr lang="en-ZA" sz="1800" kern="1200" dirty="0" smtClean="0">
                        <a:solidFill>
                          <a:schemeClr val="accent6">
                            <a:lumMod val="75000"/>
                          </a:schemeClr>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22</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(2)</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583215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04756028"/>
              </p:ext>
            </p:extLst>
          </p:nvPr>
        </p:nvGraphicFramePr>
        <p:xfrm>
          <a:off x="3176" y="523221"/>
          <a:ext cx="9140823" cy="6583680"/>
        </p:xfrm>
        <a:graphic>
          <a:graphicData uri="http://schemas.openxmlformats.org/drawingml/2006/table">
            <a:tbl>
              <a:tblPr firstRow="1" bandRow="1">
                <a:tableStyleId>{21E4AEA4-8DFA-4A89-87EB-49C32662AFE0}</a:tableStyleId>
              </a:tblPr>
              <a:tblGrid>
                <a:gridCol w="1444624">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124199">
                  <a:extLst>
                    <a:ext uri="{9D8B030D-6E8A-4147-A177-3AD203B41FA5}">
                      <a16:colId xmlns:a16="http://schemas.microsoft.com/office/drawing/2014/main" val="20003"/>
                    </a:ext>
                  </a:extLst>
                </a:gridCol>
              </a:tblGrid>
              <a:tr h="623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smtClean="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US" sz="1800" kern="1200" dirty="0" smtClean="0">
                          <a:latin typeface="Arial" panose="020B0604020202020204" pitchFamily="34" charset="0"/>
                          <a:cs typeface="Arial" panose="020B0604020202020204" pitchFamily="34" charset="0"/>
                        </a:rPr>
                        <a:t>2019/20 Actual Achievement </a:t>
                      </a:r>
                      <a:endParaRPr lang="en-US" sz="1800" b="1" kern="120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958199">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Investigate and finalise reports promptly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Finalise 100% of 2 years and older cases by 31 March 2020</a:t>
                      </a:r>
                    </a:p>
                    <a:p>
                      <a:pPr algn="l">
                        <a:lnSpc>
                          <a:spcPct val="115000"/>
                        </a:lnSpc>
                        <a:spcAft>
                          <a:spcPts val="0"/>
                        </a:spcAft>
                      </a:pPr>
                      <a:r>
                        <a:rPr lang="en-GB" sz="1800" kern="12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dirty="0">
                          <a:effectLst/>
                          <a:latin typeface="Arial" panose="020B0604020202020204" pitchFamily="34" charset="0"/>
                          <a:cs typeface="Arial" panose="020B0604020202020204" pitchFamily="34" charset="0"/>
                        </a:rPr>
                        <a:t>NOT</a:t>
                      </a:r>
                      <a:r>
                        <a:rPr lang="en-ZA" sz="1800" dirty="0">
                          <a:effectLst/>
                          <a:latin typeface="Arial" panose="020B0604020202020204" pitchFamily="34" charset="0"/>
                          <a:cs typeface="Arial" panose="020B0604020202020204" pitchFamily="34" charset="0"/>
                        </a:rPr>
                        <a:t> </a:t>
                      </a:r>
                      <a:r>
                        <a:rPr lang="en-ZA" sz="1800" b="1" dirty="0">
                          <a:effectLst/>
                          <a:latin typeface="Arial" panose="020B0604020202020204" pitchFamily="34" charset="0"/>
                          <a:cs typeface="Arial" panose="020B0604020202020204" pitchFamily="34" charset="0"/>
                        </a:rPr>
                        <a:t>ACHIEVED</a:t>
                      </a:r>
                      <a:r>
                        <a:rPr lang="en-ZA" sz="1800" dirty="0">
                          <a:effectLst/>
                          <a:latin typeface="Arial" panose="020B0604020202020204" pitchFamily="34" charset="0"/>
                          <a:cs typeface="Arial" panose="020B0604020202020204" pitchFamily="34" charset="0"/>
                        </a:rPr>
                        <a:t>  </a:t>
                      </a:r>
                      <a:endParaRPr lang="en-ZA" sz="1800" dirty="0" smtClean="0">
                        <a:effectLst/>
                        <a:latin typeface="Arial" panose="020B0604020202020204" pitchFamily="34" charset="0"/>
                        <a:cs typeface="Arial" panose="020B0604020202020204" pitchFamily="34" charset="0"/>
                      </a:endParaRPr>
                    </a:p>
                    <a:p>
                      <a:pPr algn="l">
                        <a:lnSpc>
                          <a:spcPct val="115000"/>
                        </a:lnSpc>
                        <a:spcAft>
                          <a:spcPts val="0"/>
                        </a:spcAft>
                      </a:pPr>
                      <a:r>
                        <a:rPr lang="en-ZA" sz="1800" dirty="0" smtClean="0">
                          <a:effectLst/>
                          <a:latin typeface="Arial" panose="020B0604020202020204" pitchFamily="34" charset="0"/>
                          <a:cs typeface="Arial" panose="020B0604020202020204" pitchFamily="34" charset="0"/>
                        </a:rPr>
                        <a:t>86</a:t>
                      </a:r>
                      <a:r>
                        <a:rPr lang="en-ZA" sz="1800" dirty="0">
                          <a:effectLst/>
                          <a:latin typeface="Arial" panose="020B0604020202020204" pitchFamily="34" charset="0"/>
                          <a:cs typeface="Arial" panose="020B0604020202020204" pitchFamily="34" charset="0"/>
                        </a:rPr>
                        <a:t>% (457/532) of 2 years and older cases were finalised</a:t>
                      </a:r>
                    </a:p>
                    <a:p>
                      <a:pPr marL="457200" algn="l">
                        <a:lnSpc>
                          <a:spcPct val="115000"/>
                        </a:lnSpc>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pPr>
                      <a:r>
                        <a:rPr lang="en-ZA" sz="1800" kern="1200" dirty="0" smtClean="0">
                          <a:effectLst/>
                          <a:latin typeface="Arial" panose="020B0604020202020204" pitchFamily="34" charset="0"/>
                          <a:cs typeface="Arial" panose="020B0604020202020204" pitchFamily="34" charset="0"/>
                        </a:rPr>
                        <a:t>14% (75) of 2 years and older cases were not finalised.</a:t>
                      </a:r>
                      <a:endParaRPr lang="en-US" sz="1800" kern="1200" baseline="0" dirty="0" smtClean="0">
                        <a:effectLst/>
                        <a:latin typeface="Arial" panose="020B0604020202020204" pitchFamily="34" charset="0"/>
                        <a:cs typeface="Arial" panose="020B0604020202020204" pitchFamily="34" charset="0"/>
                      </a:endParaRPr>
                    </a:p>
                    <a:p>
                      <a:pPr marL="0" algn="l" defTabSz="914400" rtl="0" eaLnBrk="1" latinLnBrk="0" hangingPunct="1">
                        <a:lnSpc>
                          <a:spcPct val="100000"/>
                        </a:lnSpc>
                      </a:pPr>
                      <a:r>
                        <a:rPr lang="en-ZA" sz="1800" kern="1200" dirty="0" smtClean="0">
                          <a:effectLst/>
                          <a:latin typeface="Arial" panose="020B0604020202020204" pitchFamily="34" charset="0"/>
                          <a:cs typeface="Arial" panose="020B0604020202020204" pitchFamily="34" charset="0"/>
                        </a:rPr>
                        <a:t>Complexity of cases and capacity constraints are the main reasons for the non-achievement of the target</a:t>
                      </a:r>
                      <a:endParaRPr lang="en-ZA" sz="1800" b="0" kern="1200" baseline="0" dirty="0" smtClean="0">
                        <a:solidFill>
                          <a:srgbClr val="FF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958199">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Investigate and finalise reports promptly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Identify and investigate 2 systemic investigations/interventions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dirty="0">
                          <a:effectLst/>
                          <a:latin typeface="Arial" panose="020B0604020202020204" pitchFamily="34" charset="0"/>
                          <a:cs typeface="Arial" panose="020B0604020202020204" pitchFamily="34" charset="0"/>
                        </a:rPr>
                        <a:t>EXCEEDED</a:t>
                      </a:r>
                      <a:r>
                        <a:rPr lang="en-ZA" sz="1800" dirty="0">
                          <a:effectLst/>
                          <a:latin typeface="Arial" panose="020B0604020202020204" pitchFamily="34" charset="0"/>
                          <a:cs typeface="Arial" panose="020B0604020202020204" pitchFamily="34" charset="0"/>
                        </a:rPr>
                        <a:t> </a:t>
                      </a:r>
                      <a:endParaRPr lang="en-ZA" sz="1800" dirty="0" smtClean="0">
                        <a:effectLst/>
                        <a:latin typeface="Arial" panose="020B0604020202020204" pitchFamily="34" charset="0"/>
                        <a:cs typeface="Arial" panose="020B0604020202020204" pitchFamily="34" charset="0"/>
                      </a:endParaRPr>
                    </a:p>
                    <a:p>
                      <a:pPr algn="l">
                        <a:lnSpc>
                          <a:spcPct val="115000"/>
                        </a:lnSpc>
                        <a:spcAft>
                          <a:spcPts val="0"/>
                        </a:spcAft>
                      </a:pPr>
                      <a:r>
                        <a:rPr lang="en-ZA" sz="1800" dirty="0" smtClean="0">
                          <a:effectLst/>
                          <a:latin typeface="Arial" panose="020B0604020202020204" pitchFamily="34" charset="0"/>
                          <a:cs typeface="Arial" panose="020B0604020202020204" pitchFamily="34" charset="0"/>
                        </a:rPr>
                        <a:t>3 systemic </a:t>
                      </a:r>
                      <a:r>
                        <a:rPr lang="en-ZA" sz="1800" dirty="0">
                          <a:effectLst/>
                          <a:latin typeface="Arial" panose="020B0604020202020204" pitchFamily="34" charset="0"/>
                          <a:cs typeface="Arial" panose="020B0604020202020204" pitchFamily="34" charset="0"/>
                        </a:rPr>
                        <a:t>investigations were identified and investigations are ongoing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pPr>
                      <a:r>
                        <a:rPr lang="en-ZA" sz="1800" kern="1200" dirty="0" smtClean="0">
                          <a:effectLst/>
                          <a:latin typeface="Arial" panose="020B0604020202020204" pitchFamily="34" charset="0"/>
                          <a:cs typeface="Arial" panose="020B0604020202020204" pitchFamily="34" charset="0"/>
                        </a:rPr>
                        <a:t>1 additional systemic investigation was identified </a:t>
                      </a:r>
                    </a:p>
                    <a:p>
                      <a:pPr marL="0" algn="l" defTabSz="914400" rtl="0" eaLnBrk="1" latinLnBrk="0" hangingPunct="1">
                        <a:lnSpc>
                          <a:spcPct val="100000"/>
                        </a:lnSpc>
                      </a:pPr>
                      <a:endParaRPr lang="en-US" sz="1800" kern="1200" baseline="0" dirty="0" smtClean="0">
                        <a:effectLst/>
                        <a:latin typeface="Arial" panose="020B0604020202020204" pitchFamily="34" charset="0"/>
                        <a:cs typeface="Arial" panose="020B0604020202020204" pitchFamily="34" charset="0"/>
                      </a:endParaRPr>
                    </a:p>
                    <a:p>
                      <a:pPr marL="0" algn="l" defTabSz="914400" rtl="0" eaLnBrk="1" latinLnBrk="0" hangingPunct="1">
                        <a:lnSpc>
                          <a:spcPct val="100000"/>
                        </a:lnSpc>
                      </a:pPr>
                      <a:r>
                        <a:rPr lang="en-ZA" sz="1800" kern="1200" dirty="0" smtClean="0">
                          <a:effectLst/>
                          <a:latin typeface="Arial" panose="020B0604020202020204" pitchFamily="34" charset="0"/>
                          <a:cs typeface="Arial" panose="020B0604020202020204" pitchFamily="34" charset="0"/>
                        </a:rPr>
                        <a:t>Service delivery lapses that were identified by the PPSA prompted the third systemic investigation</a:t>
                      </a:r>
                      <a:endParaRPr lang="en-ZA" sz="1800" b="0" kern="1200" baseline="0" dirty="0" smtClean="0">
                        <a:solidFill>
                          <a:srgbClr val="FF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1658794">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Promote a culture of good governance</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dirty="0">
                          <a:effectLst/>
                          <a:latin typeface="Arial" panose="020B0604020202020204" pitchFamily="34" charset="0"/>
                          <a:cs typeface="Arial" panose="020B0604020202020204" pitchFamily="34" charset="0"/>
                        </a:rPr>
                        <a:t>10 dialogues held with organs of State on systemic challenges by 31 March 2020</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800" b="1" kern="1200" dirty="0" smtClean="0">
                          <a:effectLst/>
                          <a:latin typeface="Arial" panose="020B0604020202020204" pitchFamily="34" charset="0"/>
                          <a:cs typeface="Arial" panose="020B0604020202020204" pitchFamily="34" charset="0"/>
                        </a:rPr>
                        <a:t>ACHIEVED</a:t>
                      </a:r>
                      <a:endParaRPr lang="en-ZA" sz="1800" b="1" kern="1200" dirty="0" smtClean="0">
                        <a:effectLst/>
                        <a:latin typeface="Arial" panose="020B0604020202020204" pitchFamily="34" charset="0"/>
                        <a:cs typeface="Arial" panose="020B0604020202020204" pitchFamily="34" charset="0"/>
                      </a:endParaRPr>
                    </a:p>
                    <a:p>
                      <a:pPr algn="l"/>
                      <a:r>
                        <a:rPr lang="en-ZA" sz="1800" kern="1200" dirty="0" smtClean="0">
                          <a:effectLst/>
                          <a:latin typeface="Arial" panose="020B0604020202020204" pitchFamily="34" charset="0"/>
                          <a:cs typeface="Arial" panose="020B0604020202020204" pitchFamily="34" charset="0"/>
                        </a:rPr>
                        <a:t>10 dialogues were held with organs of State on systemic challenges </a:t>
                      </a:r>
                    </a:p>
                    <a:p>
                      <a:pPr algn="l"/>
                      <a:endParaRPr lang="en-ZA" sz="18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pPr>
                      <a:r>
                        <a:rPr lang="en-US" sz="1800" kern="1200" baseline="0" dirty="0" smtClean="0">
                          <a:effectLst/>
                          <a:latin typeface="Arial" panose="020B0604020202020204" pitchFamily="34" charset="0"/>
                          <a:cs typeface="Arial" panose="020B0604020202020204" pitchFamily="34" charset="0"/>
                        </a:rPr>
                        <a:t>N/A</a:t>
                      </a:r>
                      <a:endParaRPr lang="en-ZA" sz="1800" b="0" kern="1200" baseline="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23</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(3)</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210838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noAutofit/>
          </a:bodyPr>
          <a:lstStyle/>
          <a:p>
            <a:endParaRPr lang="en-ZA" b="1" dirty="0">
              <a:solidFill>
                <a:srgbClr val="8E000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54182948"/>
              </p:ext>
            </p:extLst>
          </p:nvPr>
        </p:nvGraphicFramePr>
        <p:xfrm>
          <a:off x="0" y="523220"/>
          <a:ext cx="9143999" cy="5408676"/>
        </p:xfrm>
        <a:graphic>
          <a:graphicData uri="http://schemas.openxmlformats.org/drawingml/2006/table">
            <a:tbl>
              <a:tblPr firstRow="1" bandRow="1">
                <a:tableStyleId>{21E4AEA4-8DFA-4A89-87EB-49C32662AFE0}</a:tableStyleId>
              </a:tblPr>
              <a:tblGrid>
                <a:gridCol w="2154955">
                  <a:extLst>
                    <a:ext uri="{9D8B030D-6E8A-4147-A177-3AD203B41FA5}">
                      <a16:colId xmlns:a16="http://schemas.microsoft.com/office/drawing/2014/main" val="20000"/>
                    </a:ext>
                  </a:extLst>
                </a:gridCol>
                <a:gridCol w="2154955">
                  <a:extLst>
                    <a:ext uri="{9D8B030D-6E8A-4147-A177-3AD203B41FA5}">
                      <a16:colId xmlns:a16="http://schemas.microsoft.com/office/drawing/2014/main" val="20001"/>
                    </a:ext>
                  </a:extLst>
                </a:gridCol>
                <a:gridCol w="2700490">
                  <a:extLst>
                    <a:ext uri="{9D8B030D-6E8A-4147-A177-3AD203B41FA5}">
                      <a16:colId xmlns:a16="http://schemas.microsoft.com/office/drawing/2014/main" val="20002"/>
                    </a:ext>
                  </a:extLst>
                </a:gridCol>
                <a:gridCol w="2133599">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smtClean="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US" sz="1800" kern="1200" dirty="0" smtClean="0">
                          <a:latin typeface="Arial" panose="020B0604020202020204" pitchFamily="34" charset="0"/>
                          <a:cs typeface="Arial" panose="020B0604020202020204" pitchFamily="34" charset="0"/>
                        </a:rPr>
                        <a:t>2019/20 Actual Achievement </a:t>
                      </a:r>
                      <a:endParaRPr lang="en-US" sz="1800" b="1" kern="120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Ease of access to Public Protector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Conduct 208 clinics across the country by 31 March 2020</a:t>
                      </a:r>
                    </a:p>
                    <a:p>
                      <a:pPr algn="ctr">
                        <a:lnSpc>
                          <a:spcPct val="115000"/>
                        </a:lnSpc>
                        <a:spcAft>
                          <a:spcPts val="100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ZA" sz="1800" b="1" dirty="0">
                          <a:effectLst/>
                          <a:latin typeface="Arial" panose="020B0604020202020204" pitchFamily="34" charset="0"/>
                          <a:cs typeface="Arial" panose="020B0604020202020204" pitchFamily="34" charset="0"/>
                        </a:rPr>
                        <a:t>EXCEEDED</a:t>
                      </a:r>
                      <a:r>
                        <a:rPr lang="en-ZA" sz="1800" dirty="0">
                          <a:effectLst/>
                          <a:latin typeface="Arial" panose="020B0604020202020204" pitchFamily="34" charset="0"/>
                          <a:cs typeface="Arial" panose="020B0604020202020204" pitchFamily="34" charset="0"/>
                        </a:rPr>
                        <a:t> </a:t>
                      </a:r>
                      <a:endParaRPr lang="en-ZA" sz="1800" dirty="0" smtClean="0">
                        <a:effectLst/>
                        <a:latin typeface="Arial" panose="020B0604020202020204" pitchFamily="34" charset="0"/>
                        <a:cs typeface="Arial" panose="020B0604020202020204" pitchFamily="34" charset="0"/>
                      </a:endParaRPr>
                    </a:p>
                    <a:p>
                      <a:pPr algn="just">
                        <a:lnSpc>
                          <a:spcPct val="115000"/>
                        </a:lnSpc>
                        <a:spcAft>
                          <a:spcPts val="0"/>
                        </a:spcAft>
                      </a:pPr>
                      <a:r>
                        <a:rPr lang="en-GB" sz="1800" kern="1200" dirty="0" smtClean="0">
                          <a:effectLst/>
                          <a:latin typeface="Arial" panose="020B0604020202020204" pitchFamily="34" charset="0"/>
                          <a:cs typeface="Arial" panose="020B0604020202020204" pitchFamily="34" charset="0"/>
                        </a:rPr>
                        <a:t>237 </a:t>
                      </a:r>
                      <a:r>
                        <a:rPr lang="en-GB" sz="1800" kern="1200" dirty="0">
                          <a:effectLst/>
                          <a:latin typeface="Arial" panose="020B0604020202020204" pitchFamily="34" charset="0"/>
                          <a:cs typeface="Arial" panose="020B0604020202020204" pitchFamily="34" charset="0"/>
                        </a:rPr>
                        <a:t>outreach clinics were conducted across the country</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800" kern="1200" dirty="0" smtClean="0">
                          <a:effectLst/>
                          <a:latin typeface="Arial" panose="020B0604020202020204" pitchFamily="34" charset="0"/>
                          <a:cs typeface="Arial" panose="020B0604020202020204" pitchFamily="34" charset="0"/>
                        </a:rPr>
                        <a:t>29 more outreach clinics were conducted</a:t>
                      </a:r>
                    </a:p>
                    <a:p>
                      <a:endParaRPr lang="en-ZA" sz="1800" kern="1200" dirty="0" smtClean="0">
                        <a:effectLst/>
                        <a:latin typeface="Arial" panose="020B0604020202020204" pitchFamily="34" charset="0"/>
                        <a:cs typeface="Arial" panose="020B0604020202020204" pitchFamily="34" charset="0"/>
                      </a:endParaRPr>
                    </a:p>
                    <a:p>
                      <a:r>
                        <a:rPr lang="en-ZA" sz="1800" kern="1200" dirty="0" smtClean="0">
                          <a:effectLst/>
                          <a:latin typeface="Arial" panose="020B0604020202020204" pitchFamily="34" charset="0"/>
                          <a:cs typeface="Arial" panose="020B0604020202020204" pitchFamily="34" charset="0"/>
                        </a:rPr>
                        <a:t>The target was exceeded due to  collaborations with other stakeholders at no cost to PPSA</a:t>
                      </a:r>
                      <a:endParaRPr lang="en-ZA" sz="18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Ease of access to Public Protector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Conduct 9 Public Protector roadshows (including national events) by 31 March </a:t>
                      </a:r>
                      <a:r>
                        <a:rPr lang="en-ZA" sz="1800" dirty="0" smtClean="0">
                          <a:effectLst/>
                          <a:latin typeface="Arial" panose="020B0604020202020204" pitchFamily="34" charset="0"/>
                          <a:cs typeface="Arial" panose="020B0604020202020204" pitchFamily="34" charset="0"/>
                        </a:rPr>
                        <a:t>2020</a:t>
                      </a:r>
                    </a:p>
                    <a:p>
                      <a:pP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1" kern="1200" dirty="0" smtClean="0">
                          <a:effectLst/>
                          <a:latin typeface="Arial" panose="020B0604020202020204" pitchFamily="34" charset="0"/>
                          <a:cs typeface="Arial" panose="020B0604020202020204" pitchFamily="34" charset="0"/>
                        </a:rPr>
                        <a:t>ACHIEVED</a:t>
                      </a:r>
                    </a:p>
                    <a:p>
                      <a:r>
                        <a:rPr lang="en-US" sz="1800" kern="1200" dirty="0" smtClean="0">
                          <a:effectLst/>
                          <a:latin typeface="Arial" panose="020B0604020202020204" pitchFamily="34" charset="0"/>
                          <a:cs typeface="Arial" panose="020B0604020202020204" pitchFamily="34" charset="0"/>
                        </a:rPr>
                        <a:t>9 Public Protector roadshows (including national events) were conducted</a:t>
                      </a:r>
                    </a:p>
                    <a:p>
                      <a:endParaRPr lang="en-ZA" sz="18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kern="1200" dirty="0" smtClean="0">
                          <a:effectLst/>
                          <a:latin typeface="Arial" panose="020B0604020202020204" pitchFamily="34" charset="0"/>
                          <a:cs typeface="Arial" panose="020B0604020202020204" pitchFamily="34" charset="0"/>
                        </a:rPr>
                        <a:t>N/A</a:t>
                      </a:r>
                      <a:endPar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24</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(1)</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793501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90886605"/>
              </p:ext>
            </p:extLst>
          </p:nvPr>
        </p:nvGraphicFramePr>
        <p:xfrm>
          <a:off x="3176" y="529082"/>
          <a:ext cx="9140824" cy="5109718"/>
        </p:xfrm>
        <a:graphic>
          <a:graphicData uri="http://schemas.openxmlformats.org/drawingml/2006/table">
            <a:tbl>
              <a:tblPr firstRow="1" bandRow="1">
                <a:tableStyleId>{21E4AEA4-8DFA-4A89-87EB-49C32662AFE0}</a:tableStyleId>
              </a:tblPr>
              <a:tblGrid>
                <a:gridCol w="2326626">
                  <a:extLst>
                    <a:ext uri="{9D8B030D-6E8A-4147-A177-3AD203B41FA5}">
                      <a16:colId xmlns:a16="http://schemas.microsoft.com/office/drawing/2014/main" val="20000"/>
                    </a:ext>
                  </a:extLst>
                </a:gridCol>
                <a:gridCol w="1861198">
                  <a:extLst>
                    <a:ext uri="{9D8B030D-6E8A-4147-A177-3AD203B41FA5}">
                      <a16:colId xmlns:a16="http://schemas.microsoft.com/office/drawing/2014/main" val="20001"/>
                    </a:ext>
                  </a:extLst>
                </a:gridCol>
                <a:gridCol w="3021640">
                  <a:extLst>
                    <a:ext uri="{9D8B030D-6E8A-4147-A177-3AD203B41FA5}">
                      <a16:colId xmlns:a16="http://schemas.microsoft.com/office/drawing/2014/main" val="20002"/>
                    </a:ext>
                  </a:extLst>
                </a:gridCol>
                <a:gridCol w="1931360">
                  <a:extLst>
                    <a:ext uri="{9D8B030D-6E8A-4147-A177-3AD203B41FA5}">
                      <a16:colId xmlns:a16="http://schemas.microsoft.com/office/drawing/2014/main" val="20003"/>
                    </a:ext>
                  </a:extLst>
                </a:gridCol>
              </a:tblGrid>
              <a:tr h="718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smtClean="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US" sz="1800" kern="1200" dirty="0" smtClean="0">
                          <a:latin typeface="Arial" panose="020B0604020202020204" pitchFamily="34" charset="0"/>
                          <a:cs typeface="Arial" panose="020B0604020202020204" pitchFamily="34" charset="0"/>
                        </a:rPr>
                        <a:t>2019/20 Actual Achievement </a:t>
                      </a:r>
                      <a:endParaRPr lang="en-US" sz="1800" b="1" kern="120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391325">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Ease of access to Public Protector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Conduct 2 radio slots per province per annum</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ZA" sz="1800" b="1" dirty="0">
                          <a:effectLst/>
                          <a:latin typeface="Arial" panose="020B0604020202020204" pitchFamily="34" charset="0"/>
                          <a:cs typeface="Arial" panose="020B0604020202020204" pitchFamily="34" charset="0"/>
                        </a:rPr>
                        <a:t>EXCEEDED</a:t>
                      </a:r>
                      <a:r>
                        <a:rPr lang="en-ZA" sz="1800" dirty="0">
                          <a:effectLst/>
                          <a:latin typeface="Arial" panose="020B0604020202020204" pitchFamily="34" charset="0"/>
                          <a:cs typeface="Arial" panose="020B0604020202020204" pitchFamily="34" charset="0"/>
                        </a:rPr>
                        <a:t>  </a:t>
                      </a:r>
                    </a:p>
                    <a:p>
                      <a:pPr>
                        <a:lnSpc>
                          <a:spcPct val="115000"/>
                        </a:lnSpc>
                        <a:spcAft>
                          <a:spcPts val="0"/>
                        </a:spcAft>
                      </a:pPr>
                      <a:r>
                        <a:rPr lang="en-ZA" sz="1800" dirty="0">
                          <a:effectLst/>
                          <a:latin typeface="Arial" panose="020B0604020202020204" pitchFamily="34" charset="0"/>
                          <a:cs typeface="Arial" panose="020B0604020202020204" pitchFamily="34" charset="0"/>
                        </a:rPr>
                        <a:t>A total of 45 radio slots were conducted as follows:</a:t>
                      </a:r>
                    </a:p>
                    <a:p>
                      <a:pPr>
                        <a:lnSpc>
                          <a:spcPct val="115000"/>
                        </a:lnSpc>
                        <a:spcAft>
                          <a:spcPts val="0"/>
                        </a:spcAft>
                      </a:pPr>
                      <a:r>
                        <a:rPr lang="en-ZA" sz="1800" dirty="0" smtClean="0">
                          <a:effectLst/>
                          <a:latin typeface="Arial" panose="020B0604020202020204" pitchFamily="34" charset="0"/>
                          <a:cs typeface="Arial" panose="020B0604020202020204" pitchFamily="34" charset="0"/>
                        </a:rPr>
                        <a:t>EC</a:t>
                      </a:r>
                      <a:r>
                        <a:rPr lang="en-ZA" sz="1800" dirty="0">
                          <a:effectLst/>
                          <a:latin typeface="Arial" panose="020B0604020202020204" pitchFamily="34" charset="0"/>
                          <a:cs typeface="Arial" panose="020B0604020202020204" pitchFamily="34" charset="0"/>
                        </a:rPr>
                        <a:t>: 9</a:t>
                      </a:r>
                    </a:p>
                    <a:p>
                      <a:pPr>
                        <a:lnSpc>
                          <a:spcPct val="115000"/>
                        </a:lnSpc>
                        <a:spcAft>
                          <a:spcPts val="0"/>
                        </a:spcAft>
                      </a:pPr>
                      <a:r>
                        <a:rPr lang="en-ZA" sz="1800" dirty="0">
                          <a:effectLst/>
                          <a:latin typeface="Arial" panose="020B0604020202020204" pitchFamily="34" charset="0"/>
                          <a:cs typeface="Arial" panose="020B0604020202020204" pitchFamily="34" charset="0"/>
                        </a:rPr>
                        <a:t>FS: 5</a:t>
                      </a:r>
                    </a:p>
                    <a:p>
                      <a:pPr>
                        <a:lnSpc>
                          <a:spcPct val="115000"/>
                        </a:lnSpc>
                        <a:spcAft>
                          <a:spcPts val="0"/>
                        </a:spcAft>
                      </a:pPr>
                      <a:r>
                        <a:rPr lang="en-ZA" sz="1800" dirty="0">
                          <a:effectLst/>
                          <a:latin typeface="Arial" panose="020B0604020202020204" pitchFamily="34" charset="0"/>
                          <a:cs typeface="Arial" panose="020B0604020202020204" pitchFamily="34" charset="0"/>
                        </a:rPr>
                        <a:t>GP: 2</a:t>
                      </a:r>
                    </a:p>
                    <a:p>
                      <a:pPr>
                        <a:lnSpc>
                          <a:spcPct val="115000"/>
                        </a:lnSpc>
                        <a:spcAft>
                          <a:spcPts val="0"/>
                        </a:spcAft>
                      </a:pPr>
                      <a:r>
                        <a:rPr lang="en-ZA" sz="1800" dirty="0">
                          <a:effectLst/>
                          <a:latin typeface="Arial" panose="020B0604020202020204" pitchFamily="34" charset="0"/>
                          <a:cs typeface="Arial" panose="020B0604020202020204" pitchFamily="34" charset="0"/>
                        </a:rPr>
                        <a:t>KZN: 4</a:t>
                      </a:r>
                    </a:p>
                    <a:p>
                      <a:pPr>
                        <a:lnSpc>
                          <a:spcPct val="115000"/>
                        </a:lnSpc>
                        <a:spcAft>
                          <a:spcPts val="0"/>
                        </a:spcAft>
                      </a:pPr>
                      <a:r>
                        <a:rPr lang="en-ZA" sz="1800" dirty="0" smtClean="0">
                          <a:effectLst/>
                          <a:latin typeface="Arial" panose="020B0604020202020204" pitchFamily="34" charset="0"/>
                          <a:cs typeface="Arial" panose="020B0604020202020204" pitchFamily="34" charset="0"/>
                        </a:rPr>
                        <a:t>LP:11</a:t>
                      </a:r>
                      <a:endParaRPr lang="en-ZA" sz="1800" dirty="0">
                        <a:effectLst/>
                        <a:latin typeface="Arial" panose="020B0604020202020204" pitchFamily="34" charset="0"/>
                        <a:cs typeface="Arial" panose="020B0604020202020204" pitchFamily="34" charset="0"/>
                      </a:endParaRPr>
                    </a:p>
                    <a:p>
                      <a:pPr>
                        <a:lnSpc>
                          <a:spcPct val="115000"/>
                        </a:lnSpc>
                        <a:spcAft>
                          <a:spcPts val="0"/>
                        </a:spcAft>
                      </a:pPr>
                      <a:r>
                        <a:rPr lang="en-ZA" sz="1800" dirty="0">
                          <a:effectLst/>
                          <a:latin typeface="Arial" panose="020B0604020202020204" pitchFamily="34" charset="0"/>
                          <a:cs typeface="Arial" panose="020B0604020202020204" pitchFamily="34" charset="0"/>
                        </a:rPr>
                        <a:t>MP: 5</a:t>
                      </a:r>
                    </a:p>
                    <a:p>
                      <a:pPr>
                        <a:lnSpc>
                          <a:spcPct val="115000"/>
                        </a:lnSpc>
                        <a:spcAft>
                          <a:spcPts val="0"/>
                        </a:spcAft>
                      </a:pPr>
                      <a:r>
                        <a:rPr lang="en-ZA" sz="1800" dirty="0">
                          <a:effectLst/>
                          <a:latin typeface="Arial" panose="020B0604020202020204" pitchFamily="34" charset="0"/>
                          <a:cs typeface="Arial" panose="020B0604020202020204" pitchFamily="34" charset="0"/>
                        </a:rPr>
                        <a:t>NC: 2</a:t>
                      </a:r>
                    </a:p>
                    <a:p>
                      <a:pPr>
                        <a:lnSpc>
                          <a:spcPct val="115000"/>
                        </a:lnSpc>
                        <a:spcAft>
                          <a:spcPts val="0"/>
                        </a:spcAft>
                      </a:pPr>
                      <a:r>
                        <a:rPr lang="en-ZA" sz="1800" dirty="0">
                          <a:effectLst/>
                          <a:latin typeface="Arial" panose="020B0604020202020204" pitchFamily="34" charset="0"/>
                          <a:cs typeface="Arial" panose="020B0604020202020204" pitchFamily="34" charset="0"/>
                        </a:rPr>
                        <a:t>NW: 5</a:t>
                      </a:r>
                    </a:p>
                    <a:p>
                      <a:pPr>
                        <a:lnSpc>
                          <a:spcPct val="115000"/>
                        </a:lnSpc>
                        <a:spcAft>
                          <a:spcPts val="0"/>
                        </a:spcAft>
                      </a:pPr>
                      <a:r>
                        <a:rPr lang="en-ZA" sz="1800" dirty="0">
                          <a:effectLst/>
                          <a:latin typeface="Arial" panose="020B0604020202020204" pitchFamily="34" charset="0"/>
                          <a:cs typeface="Arial" panose="020B0604020202020204" pitchFamily="34" charset="0"/>
                        </a:rPr>
                        <a:t>WC: 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kern="1200" dirty="0" smtClean="0">
                          <a:effectLst/>
                          <a:latin typeface="Arial" panose="020B0604020202020204" pitchFamily="34" charset="0"/>
                          <a:cs typeface="Arial" panose="020B0604020202020204" pitchFamily="34" charset="0"/>
                        </a:rPr>
                        <a:t>27 additional radio slots were conducted</a:t>
                      </a:r>
                    </a:p>
                    <a:p>
                      <a:pPr>
                        <a:lnSpc>
                          <a:spcPct val="107000"/>
                        </a:lnSpc>
                        <a:spcAft>
                          <a:spcPts val="0"/>
                        </a:spcAft>
                      </a:pPr>
                      <a:endParaRPr lang="en-US" sz="1800" kern="1200" dirty="0" smtClean="0">
                        <a:effectLst/>
                        <a:latin typeface="Arial" panose="020B0604020202020204" pitchFamily="34" charset="0"/>
                        <a:cs typeface="Arial" panose="020B0604020202020204" pitchFamily="34" charset="0"/>
                      </a:endParaRPr>
                    </a:p>
                    <a:p>
                      <a:pPr>
                        <a:lnSpc>
                          <a:spcPct val="107000"/>
                        </a:lnSpc>
                        <a:spcAft>
                          <a:spcPts val="0"/>
                        </a:spcAft>
                      </a:pPr>
                      <a:r>
                        <a:rPr lang="en-US" sz="1800" kern="1200" dirty="0" smtClean="0">
                          <a:effectLst/>
                          <a:latin typeface="Arial" panose="020B0604020202020204" pitchFamily="34" charset="0"/>
                          <a:cs typeface="Arial" panose="020B0604020202020204" pitchFamily="34" charset="0"/>
                        </a:rPr>
                        <a:t>Free slots by radio stations enabled PPSA to conduct more clinics than anticipated</a:t>
                      </a: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25</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01145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35886906"/>
              </p:ext>
            </p:extLst>
          </p:nvPr>
        </p:nvGraphicFramePr>
        <p:xfrm>
          <a:off x="3176" y="523220"/>
          <a:ext cx="9140824" cy="6661404"/>
        </p:xfrm>
        <a:graphic>
          <a:graphicData uri="http://schemas.openxmlformats.org/drawingml/2006/table">
            <a:tbl>
              <a:tblPr firstRow="1" bandRow="1">
                <a:tableStyleId>{21E4AEA4-8DFA-4A89-87EB-49C32662AFE0}</a:tableStyleId>
              </a:tblPr>
              <a:tblGrid>
                <a:gridCol w="1825624">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16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Strategic</a:t>
                      </a:r>
                      <a:r>
                        <a:rPr lang="en-US" sz="1800" baseline="0" dirty="0" smtClean="0">
                          <a:latin typeface="Arial" panose="020B0604020202020204" pitchFamily="34" charset="0"/>
                          <a:cs typeface="Arial" panose="020B0604020202020204" pitchFamily="34" charset="0"/>
                        </a:rPr>
                        <a:t> Objective</a:t>
                      </a:r>
                      <a:endParaRPr lang="en-ZA" sz="1800" dirty="0" smtClean="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US" sz="1800" kern="1200" dirty="0" smtClean="0">
                          <a:latin typeface="Arial" panose="020B0604020202020204" pitchFamily="34" charset="0"/>
                          <a:cs typeface="Arial" panose="020B0604020202020204" pitchFamily="34" charset="0"/>
                        </a:rPr>
                        <a:t>2019/20 Actual Achievement </a:t>
                      </a:r>
                      <a:endParaRPr lang="en-US" sz="1800" b="1" kern="120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403797">
                <a:tc rowSpan="3">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Strengthen the role of ombudsman institutions</a:t>
                      </a:r>
                    </a:p>
                    <a:p>
                      <a:pPr>
                        <a:lnSpc>
                          <a:spcPct val="115000"/>
                        </a:lnSpc>
                        <a:spcAft>
                          <a:spcPts val="0"/>
                        </a:spcAft>
                      </a:pPr>
                      <a:r>
                        <a:rPr lang="en-ZA" sz="1800" dirty="0">
                          <a:effectLst/>
                          <a:latin typeface="Arial" panose="020B0604020202020204" pitchFamily="34" charset="0"/>
                          <a:cs typeface="Arial" panose="020B0604020202020204" pitchFamily="34" charset="0"/>
                        </a:rPr>
                        <a:t>and assist to establish internal complaints handling mechanisms within organs of state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Enter into 1 bilateral</a:t>
                      </a:r>
                    </a:p>
                    <a:p>
                      <a:pPr>
                        <a:lnSpc>
                          <a:spcPct val="115000"/>
                        </a:lnSpc>
                        <a:spcAft>
                          <a:spcPts val="0"/>
                        </a:spcAft>
                      </a:pPr>
                      <a:r>
                        <a:rPr lang="en-ZA" sz="1800" dirty="0">
                          <a:effectLst/>
                          <a:latin typeface="Arial" panose="020B0604020202020204" pitchFamily="34" charset="0"/>
                          <a:cs typeface="Arial" panose="020B0604020202020204" pitchFamily="34" charset="0"/>
                        </a:rPr>
                        <a:t>agreement with an ombudsman institution or assist an organ of state to strengthen its internal complaints handling</a:t>
                      </a:r>
                    </a:p>
                    <a:p>
                      <a:pPr>
                        <a:lnSpc>
                          <a:spcPct val="115000"/>
                        </a:lnSpc>
                        <a:spcAft>
                          <a:spcPts val="0"/>
                        </a:spcAft>
                      </a:pPr>
                      <a:r>
                        <a:rPr lang="en-ZA" sz="1800" dirty="0">
                          <a:effectLst/>
                          <a:latin typeface="Arial" panose="020B0604020202020204" pitchFamily="34" charset="0"/>
                          <a:cs typeface="Arial" panose="020B0604020202020204" pitchFamily="34" charset="0"/>
                        </a:rPr>
                        <a:t>mechanisms by 31 March 2020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kern="1200" dirty="0" smtClean="0">
                          <a:effectLst/>
                          <a:latin typeface="Arial" panose="020B0604020202020204" pitchFamily="34" charset="0"/>
                          <a:cs typeface="Arial" panose="020B0604020202020204" pitchFamily="34" charset="0"/>
                        </a:rPr>
                        <a:t>ACHIEVED</a:t>
                      </a:r>
                    </a:p>
                    <a:p>
                      <a:r>
                        <a:rPr lang="en-ZA" sz="1800" kern="1200" dirty="0" smtClean="0">
                          <a:effectLst/>
                          <a:latin typeface="Arial" panose="020B0604020202020204" pitchFamily="34" charset="0"/>
                          <a:cs typeface="Arial" panose="020B0604020202020204" pitchFamily="34" charset="0"/>
                        </a:rPr>
                        <a:t>PPSA entered into 1 bilateral agreements with CCMA</a:t>
                      </a: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kern="1200" dirty="0" smtClean="0">
                          <a:effectLst/>
                          <a:latin typeface="Arial" panose="020B060402020202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r h="1492699">
                <a:tc vMerge="1">
                  <a:txBody>
                    <a:bodyPr/>
                    <a:lstStyle/>
                    <a:p>
                      <a:pP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Public Protector</a:t>
                      </a:r>
                    </a:p>
                    <a:p>
                      <a:pPr>
                        <a:lnSpc>
                          <a:spcPct val="115000"/>
                        </a:lnSpc>
                        <a:spcAft>
                          <a:spcPts val="0"/>
                        </a:spcAft>
                      </a:pPr>
                      <a:r>
                        <a:rPr lang="en-ZA" sz="1800" dirty="0">
                          <a:effectLst/>
                          <a:latin typeface="Arial" panose="020B0604020202020204" pitchFamily="34" charset="0"/>
                          <a:cs typeface="Arial" panose="020B0604020202020204" pitchFamily="34" charset="0"/>
                        </a:rPr>
                        <a:t>to chair 100% of</a:t>
                      </a:r>
                    </a:p>
                    <a:p>
                      <a:pPr>
                        <a:lnSpc>
                          <a:spcPct val="115000"/>
                        </a:lnSpc>
                        <a:spcAft>
                          <a:spcPts val="0"/>
                        </a:spcAft>
                      </a:pPr>
                      <a:r>
                        <a:rPr lang="en-ZA" sz="1800" dirty="0">
                          <a:effectLst/>
                          <a:latin typeface="Arial" panose="020B0604020202020204" pitchFamily="34" charset="0"/>
                          <a:cs typeface="Arial" panose="020B0604020202020204" pitchFamily="34" charset="0"/>
                        </a:rPr>
                        <a:t>scheduled AORC</a:t>
                      </a:r>
                    </a:p>
                    <a:p>
                      <a:pPr>
                        <a:lnSpc>
                          <a:spcPct val="115000"/>
                        </a:lnSpc>
                        <a:spcAft>
                          <a:spcPts val="0"/>
                        </a:spcAft>
                      </a:pPr>
                      <a:r>
                        <a:rPr lang="en-ZA" sz="1800" dirty="0">
                          <a:effectLst/>
                          <a:latin typeface="Arial" panose="020B0604020202020204" pitchFamily="34" charset="0"/>
                          <a:cs typeface="Arial" panose="020B0604020202020204" pitchFamily="34" charset="0"/>
                        </a:rPr>
                        <a:t>board meetings by</a:t>
                      </a:r>
                    </a:p>
                    <a:p>
                      <a:pPr>
                        <a:lnSpc>
                          <a:spcPct val="115000"/>
                        </a:lnSpc>
                        <a:spcAft>
                          <a:spcPts val="0"/>
                        </a:spcAft>
                      </a:pPr>
                      <a:r>
                        <a:rPr lang="en-ZA" sz="1800" dirty="0">
                          <a:effectLst/>
                          <a:latin typeface="Arial" panose="020B0604020202020204" pitchFamily="34" charset="0"/>
                          <a:cs typeface="Arial" panose="020B0604020202020204" pitchFamily="34" charset="0"/>
                        </a:rPr>
                        <a:t>31 March 2020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kern="1200" dirty="0" smtClean="0">
                          <a:effectLst/>
                          <a:latin typeface="Arial" panose="020B0604020202020204" pitchFamily="34" charset="0"/>
                          <a:cs typeface="Arial" panose="020B0604020202020204" pitchFamily="34" charset="0"/>
                        </a:rPr>
                        <a:t>No AORC Board meetings were scheduled during the period under review</a:t>
                      </a: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kern="1200" dirty="0" smtClean="0">
                          <a:effectLst/>
                          <a:latin typeface="Arial" panose="020B060402020202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r h="1320432">
                <a:tc vMerge="1">
                  <a:txBody>
                    <a:bodyPr/>
                    <a:lstStyle/>
                    <a:p>
                      <a:pP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panose="020B0604020202020204" pitchFamily="34" charset="0"/>
                          <a:cs typeface="Arial" panose="020B0604020202020204" pitchFamily="34" charset="0"/>
                        </a:rPr>
                        <a:t>Public Protector to attend 100% of scheduled AOMA meetings by 31 March 2020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kern="1200" dirty="0" smtClean="0">
                          <a:effectLst/>
                          <a:latin typeface="Arial" panose="020B0604020202020204" pitchFamily="34" charset="0"/>
                          <a:cs typeface="Arial" panose="020B0604020202020204" pitchFamily="34" charset="0"/>
                        </a:rPr>
                        <a:t>ACHIEVED</a:t>
                      </a:r>
                      <a:r>
                        <a:rPr lang="en-ZA" sz="1800" kern="1200" dirty="0" smtClean="0">
                          <a:effectLst/>
                          <a:latin typeface="Arial" panose="020B0604020202020204" pitchFamily="34" charset="0"/>
                          <a:cs typeface="Arial" panose="020B0604020202020204" pitchFamily="34" charset="0"/>
                        </a:rPr>
                        <a:t> </a:t>
                      </a:r>
                    </a:p>
                    <a:p>
                      <a:r>
                        <a:rPr lang="en-ZA" sz="1800" kern="1200" dirty="0" smtClean="0">
                          <a:effectLst/>
                          <a:latin typeface="Arial" panose="020B0604020202020204" pitchFamily="34" charset="0"/>
                          <a:cs typeface="Arial" panose="020B0604020202020204" pitchFamily="34" charset="0"/>
                        </a:rPr>
                        <a:t>The Public Protector attended and chaired 2  AOMA EXCO meetings</a:t>
                      </a:r>
                    </a:p>
                    <a:p>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kern="1200" dirty="0" smtClean="0">
                          <a:effectLst/>
                          <a:latin typeface="Arial" panose="020B060402020202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26</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(3)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557292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3. Overview </a:t>
            </a:r>
            <a:r>
              <a:rPr lang="en-US" sz="2800" b="1" dirty="0">
                <a:solidFill>
                  <a:srgbClr val="C00000"/>
                </a:solidFill>
                <a:latin typeface="Arial Rounded MT Bold" panose="020F0704030504030204" pitchFamily="34" charset="0"/>
                <a:cs typeface="Tahoma" pitchFamily="34" charset="0"/>
              </a:rPr>
              <a:t>of 2020/21 </a:t>
            </a:r>
            <a:r>
              <a:rPr lang="en-US" sz="2800" b="1" dirty="0" smtClean="0">
                <a:solidFill>
                  <a:srgbClr val="C00000"/>
                </a:solidFill>
                <a:latin typeface="Arial Rounded MT Bold" panose="020F0704030504030204" pitchFamily="34" charset="0"/>
                <a:cs typeface="Tahoma" pitchFamily="34" charset="0"/>
              </a:rPr>
              <a:t>Quarter 1 Performance</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val="2703076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Summary: Quarter 1 Institutional Performance  </a:t>
            </a:r>
            <a:endParaRPr lang="en-GB" sz="2800" dirty="0">
              <a:solidFill>
                <a:srgbClr val="C00000"/>
              </a:solidFill>
              <a:latin typeface="Arial Rounded MT Bold" panose="020F0704030504030204" pitchFamily="34" charset="0"/>
            </a:endParaRPr>
          </a:p>
        </p:txBody>
      </p:sp>
      <p:sp>
        <p:nvSpPr>
          <p:cNvPr id="2" name="Content Placeholder 1"/>
          <p:cNvSpPr>
            <a:spLocks noGrp="1"/>
          </p:cNvSpPr>
          <p:nvPr>
            <p:ph idx="1"/>
          </p:nvPr>
        </p:nvSpPr>
        <p:spPr/>
        <p:txBody>
          <a:bodyPr/>
          <a:lstStyle/>
          <a:p>
            <a:endParaRPr lang="en-ZA" dirty="0"/>
          </a:p>
        </p:txBody>
      </p:sp>
      <p:graphicFrame>
        <p:nvGraphicFramePr>
          <p:cNvPr id="6" name="Chart 5"/>
          <p:cNvGraphicFramePr/>
          <p:nvPr>
            <p:extLst/>
          </p:nvPr>
        </p:nvGraphicFramePr>
        <p:xfrm>
          <a:off x="2097" y="523220"/>
          <a:ext cx="9144000" cy="6497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3796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70508757"/>
              </p:ext>
            </p:extLst>
          </p:nvPr>
        </p:nvGraphicFramePr>
        <p:xfrm>
          <a:off x="3176" y="523220"/>
          <a:ext cx="9140824" cy="4176589"/>
        </p:xfrm>
        <a:graphic>
          <a:graphicData uri="http://schemas.openxmlformats.org/drawingml/2006/table">
            <a:tbl>
              <a:tblPr firstRow="1" bandRow="1">
                <a:tableStyleId>{21E4AEA4-8DFA-4A89-87EB-49C32662AFE0}</a:tableStyleId>
              </a:tblPr>
              <a:tblGrid>
                <a:gridCol w="2514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749424">
                  <a:extLst>
                    <a:ext uri="{9D8B030D-6E8A-4147-A177-3AD203B41FA5}">
                      <a16:colId xmlns:a16="http://schemas.microsoft.com/office/drawing/2014/main" val="20003"/>
                    </a:ext>
                  </a:extLst>
                </a:gridCol>
              </a:tblGrid>
              <a:tr h="353333">
                <a:tc>
                  <a:txBody>
                    <a:bodyPr/>
                    <a:lstStyle/>
                    <a:p>
                      <a:r>
                        <a:rPr lang="en-ZA" sz="1600" dirty="0" smtClean="0">
                          <a:latin typeface="Arial" panose="020B0604020202020204" pitchFamily="34" charset="0"/>
                          <a:cs typeface="Arial" panose="020B0604020202020204" pitchFamily="34" charset="0"/>
                        </a:rPr>
                        <a:t>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Quarter 1 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Actual Performance</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803448">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Obtain clean audit annually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kern="1200" dirty="0" smtClean="0">
                          <a:effectLst/>
                          <a:latin typeface="Arial" panose="020B0604020202020204" pitchFamily="34" charset="0"/>
                          <a:cs typeface="Arial" panose="020B0604020202020204" pitchFamily="34" charset="0"/>
                        </a:rPr>
                        <a:t>Review </a:t>
                      </a:r>
                      <a:r>
                        <a:rPr lang="en-GB" sz="1800" kern="1200" dirty="0">
                          <a:effectLst/>
                          <a:latin typeface="Arial" panose="020B0604020202020204" pitchFamily="34" charset="0"/>
                          <a:cs typeface="Arial" panose="020B0604020202020204" pitchFamily="34" charset="0"/>
                        </a:rPr>
                        <a:t>clean audit strategy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effectLst/>
                          <a:latin typeface="Arial" panose="020B0604020202020204" pitchFamily="34" charset="0"/>
                          <a:cs typeface="Arial" panose="020B0604020202020204" pitchFamily="34" charset="0"/>
                        </a:rPr>
                        <a:t>ACHIEVED</a:t>
                      </a:r>
                    </a:p>
                    <a:p>
                      <a:pPr algn="l"/>
                      <a:r>
                        <a:rPr lang="en-GB" sz="1800" kern="1200" dirty="0" smtClean="0">
                          <a:effectLst/>
                          <a:latin typeface="Arial" panose="020B0604020202020204" pitchFamily="34" charset="0"/>
                          <a:cs typeface="Arial" panose="020B0604020202020204" pitchFamily="34" charset="0"/>
                        </a:rPr>
                        <a:t>The Clean Audit Strategy was reviewed</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N/A</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817683">
                <a:tc>
                  <a:txBody>
                    <a:bodyPr/>
                    <a:lstStyle/>
                    <a:p>
                      <a:pPr algn="l">
                        <a:lnSpc>
                          <a:spcPct val="115000"/>
                        </a:lnSpc>
                        <a:spcAft>
                          <a:spcPts val="1000"/>
                        </a:spcAft>
                      </a:pPr>
                      <a:r>
                        <a:rPr lang="en-GB" sz="1800" kern="1200" dirty="0">
                          <a:effectLst/>
                          <a:latin typeface="Arial" panose="020B0604020202020204" pitchFamily="34" charset="0"/>
                          <a:cs typeface="Arial" panose="020B0604020202020204" pitchFamily="34" charset="0"/>
                        </a:rPr>
                        <a:t>100% implementation of a Mobile Referral Application by 31 </a:t>
                      </a:r>
                      <a:r>
                        <a:rPr lang="en-GB" sz="1800" kern="1200" dirty="0" smtClean="0">
                          <a:effectLst/>
                          <a:latin typeface="Arial" panose="020B0604020202020204" pitchFamily="34" charset="0"/>
                          <a:cs typeface="Arial" panose="020B0604020202020204" pitchFamily="34" charset="0"/>
                        </a:rPr>
                        <a:t>March 2021</a:t>
                      </a:r>
                      <a:endParaRPr lang="en-ZA" sz="1800" kern="12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kern="1200" dirty="0">
                          <a:effectLst/>
                          <a:latin typeface="Arial" panose="020B0604020202020204" pitchFamily="34" charset="0"/>
                          <a:cs typeface="Arial" panose="020B0604020202020204" pitchFamily="34" charset="0"/>
                        </a:rPr>
                        <a:t> </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kern="1200" dirty="0" smtClean="0">
                          <a:effectLst/>
                          <a:latin typeface="Arial" panose="020B0604020202020204" pitchFamily="34" charset="0"/>
                          <a:cs typeface="Arial" panose="020B0604020202020204" pitchFamily="34" charset="0"/>
                        </a:rPr>
                        <a:t>30</a:t>
                      </a:r>
                      <a:r>
                        <a:rPr lang="en-GB" sz="1800" kern="1200" dirty="0">
                          <a:effectLst/>
                          <a:latin typeface="Arial" panose="020B0604020202020204" pitchFamily="34" charset="0"/>
                          <a:cs typeface="Arial" panose="020B0604020202020204" pitchFamily="34" charset="0"/>
                        </a:rPr>
                        <a:t>%</a:t>
                      </a:r>
                      <a:endParaRPr lang="en-ZA" sz="1800" kern="12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kern="1200" dirty="0">
                          <a:effectLst/>
                          <a:latin typeface="Arial" panose="020B0604020202020204" pitchFamily="34" charset="0"/>
                          <a:cs typeface="Arial" panose="020B0604020202020204" pitchFamily="34" charset="0"/>
                        </a:rPr>
                        <a:t>Submit for approval business case for the development of the Mobile Referral Application</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800" b="1" kern="1200" dirty="0" smtClean="0">
                          <a:effectLst/>
                          <a:latin typeface="Arial" panose="020B0604020202020204" pitchFamily="34" charset="0"/>
                          <a:cs typeface="Arial" panose="020B0604020202020204" pitchFamily="34" charset="0"/>
                        </a:rPr>
                        <a:t>ACHIEVED</a:t>
                      </a:r>
                    </a:p>
                    <a:p>
                      <a:pPr algn="l"/>
                      <a:r>
                        <a:rPr lang="en-GB" sz="1800" kern="1200" dirty="0" smtClean="0">
                          <a:effectLst/>
                          <a:latin typeface="Arial" panose="020B0604020202020204" pitchFamily="34" charset="0"/>
                          <a:cs typeface="Arial" panose="020B0604020202020204" pitchFamily="34" charset="0"/>
                        </a:rPr>
                        <a:t>Mobile Referral Application business case was submitted for approval</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N/A</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29</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Administration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230188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Public Protector- Adv. Busisiwe Mkhwebane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52401956"/>
              </p:ext>
            </p:extLst>
          </p:nvPr>
        </p:nvGraphicFramePr>
        <p:xfrm>
          <a:off x="0" y="523221"/>
          <a:ext cx="9140828" cy="3707785"/>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val="20000"/>
                    </a:ext>
                  </a:extLst>
                </a:gridCol>
                <a:gridCol w="1828801">
                  <a:extLst>
                    <a:ext uri="{9D8B030D-6E8A-4147-A177-3AD203B41FA5}">
                      <a16:colId xmlns:a16="http://schemas.microsoft.com/office/drawing/2014/main" val="20001"/>
                    </a:ext>
                  </a:extLst>
                </a:gridCol>
                <a:gridCol w="2590799">
                  <a:extLst>
                    <a:ext uri="{9D8B030D-6E8A-4147-A177-3AD203B41FA5}">
                      <a16:colId xmlns:a16="http://schemas.microsoft.com/office/drawing/2014/main" val="20002"/>
                    </a:ext>
                  </a:extLst>
                </a:gridCol>
                <a:gridCol w="2892428">
                  <a:extLst>
                    <a:ext uri="{9D8B030D-6E8A-4147-A177-3AD203B41FA5}">
                      <a16:colId xmlns:a16="http://schemas.microsoft.com/office/drawing/2014/main" val="20003"/>
                    </a:ext>
                  </a:extLst>
                </a:gridCol>
              </a:tblGrid>
              <a:tr h="219075">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Quarter 1 Target</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067705">
                <a:tc>
                  <a:txBody>
                    <a:bodyPr/>
                    <a:lstStyle/>
                    <a:p>
                      <a:pPr>
                        <a:lnSpc>
                          <a:spcPct val="115000"/>
                        </a:lnSpc>
                        <a:spcAft>
                          <a:spcPts val="1000"/>
                        </a:spcAft>
                      </a:pPr>
                      <a:r>
                        <a:rPr lang="en-GB" sz="1800" kern="1200" dirty="0">
                          <a:effectLst/>
                          <a:latin typeface="Arial" panose="020B0604020202020204" pitchFamily="34" charset="0"/>
                          <a:cs typeface="Arial" panose="020B0604020202020204" pitchFamily="34" charset="0"/>
                        </a:rPr>
                        <a:t>Finalise 50 investigation reports by 31 March 2021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800" kern="1200" dirty="0">
                          <a:effectLst/>
                          <a:latin typeface="Arial" panose="020B0604020202020204" pitchFamily="34" charset="0"/>
                          <a:cs typeface="Arial" panose="020B0604020202020204" pitchFamily="34" charset="0"/>
                        </a:rPr>
                        <a:t>Finalise 14 investigation reports </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kern="12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b="1" kern="1200" dirty="0" smtClean="0">
                          <a:effectLst/>
                          <a:latin typeface="Arial" panose="020B0604020202020204" pitchFamily="34" charset="0"/>
                          <a:cs typeface="Arial" panose="020B0604020202020204" pitchFamily="34" charset="0"/>
                        </a:rPr>
                        <a:t>NOT ACHIEVED </a:t>
                      </a:r>
                    </a:p>
                    <a:p>
                      <a:r>
                        <a:rPr lang="en-GB" sz="1800" kern="1200" dirty="0" smtClean="0">
                          <a:effectLst/>
                          <a:latin typeface="Arial" panose="020B0604020202020204" pitchFamily="34" charset="0"/>
                          <a:cs typeface="Arial" panose="020B0604020202020204" pitchFamily="34" charset="0"/>
                        </a:rPr>
                        <a:t>8 Investigation reports finalised</a:t>
                      </a:r>
                      <a:endParaRPr lang="en-ZA" sz="1800" kern="1200" dirty="0" smtClean="0">
                        <a:effectLst/>
                        <a:latin typeface="Arial" panose="020B0604020202020204" pitchFamily="34" charset="0"/>
                        <a:cs typeface="Arial" panose="020B0604020202020204" pitchFamily="34" charset="0"/>
                      </a:endParaRPr>
                    </a:p>
                    <a:p>
                      <a:endParaRPr lang="en-Z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smtClean="0">
                          <a:effectLst/>
                          <a:latin typeface="Arial" panose="020B0604020202020204" pitchFamily="34" charset="0"/>
                          <a:cs typeface="Arial" panose="020B0604020202020204" pitchFamily="34" charset="0"/>
                        </a:rPr>
                        <a:t>The impact of the lockdown resulted in delayed responses from organs of state, impacting</a:t>
                      </a:r>
                      <a:r>
                        <a:rPr lang="en-US" sz="1800" baseline="0" dirty="0" smtClean="0">
                          <a:effectLst/>
                          <a:latin typeface="Arial" panose="020B0604020202020204" pitchFamily="34" charset="0"/>
                          <a:cs typeface="Arial" panose="020B0604020202020204" pitchFamily="34" charset="0"/>
                        </a:rPr>
                        <a:t> on the achievement of the target</a:t>
                      </a:r>
                      <a:endPar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30</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222041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45097330"/>
              </p:ext>
            </p:extLst>
          </p:nvPr>
        </p:nvGraphicFramePr>
        <p:xfrm>
          <a:off x="3176" y="523220"/>
          <a:ext cx="9140824" cy="5315204"/>
        </p:xfrm>
        <a:graphic>
          <a:graphicData uri="http://schemas.openxmlformats.org/drawingml/2006/table">
            <a:tbl>
              <a:tblPr firstRow="1" bandRow="1">
                <a:tableStyleId>{21E4AEA4-8DFA-4A89-87EB-49C32662AFE0}</a:tableStyleId>
              </a:tblPr>
              <a:tblGrid>
                <a:gridCol w="2663825">
                  <a:extLst>
                    <a:ext uri="{9D8B030D-6E8A-4147-A177-3AD203B41FA5}">
                      <a16:colId xmlns:a16="http://schemas.microsoft.com/office/drawing/2014/main" val="20000"/>
                    </a:ext>
                  </a:extLst>
                </a:gridCol>
                <a:gridCol w="1981199">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69527">
                <a:tc>
                  <a:txBody>
                    <a:bodyPr/>
                    <a:lstStyle/>
                    <a:p>
                      <a:r>
                        <a:rPr lang="en-ZA" sz="1600" dirty="0" smtClean="0">
                          <a:latin typeface="Arial" panose="020B0604020202020204" pitchFamily="34" charset="0"/>
                          <a:cs typeface="Arial" panose="020B0604020202020204" pitchFamily="34" charset="0"/>
                        </a:rPr>
                        <a:t>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Quarter 1 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Actual Performance</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431073">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Finalise 80% of cases within the following turnaround times:</a:t>
                      </a:r>
                      <a:endParaRPr lang="en-ZA" sz="18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ER: 6 </a:t>
                      </a:r>
                      <a:r>
                        <a:rPr lang="en-GB" sz="1800" dirty="0" smtClean="0">
                          <a:effectLst/>
                          <a:latin typeface="Arial" panose="020B0604020202020204" pitchFamily="34" charset="0"/>
                          <a:cs typeface="Arial" panose="020B0604020202020204" pitchFamily="34" charset="0"/>
                        </a:rPr>
                        <a:t>months </a:t>
                      </a:r>
                      <a:r>
                        <a:rPr lang="en-GB" sz="1800" dirty="0">
                          <a:effectLst/>
                          <a:latin typeface="Arial" panose="020B0604020202020204" pitchFamily="34" charset="0"/>
                          <a:cs typeface="Arial" panose="020B0604020202020204" pitchFamily="34" charset="0"/>
                        </a:rPr>
                        <a:t>as at 1 April </a:t>
                      </a:r>
                      <a:r>
                        <a:rPr lang="en-GB" sz="1800" dirty="0" smtClean="0">
                          <a:effectLst/>
                          <a:latin typeface="Arial" panose="020B0604020202020204" pitchFamily="34" charset="0"/>
                          <a:cs typeface="Arial" panose="020B0604020202020204" pitchFamily="34" charset="0"/>
                        </a:rPr>
                        <a:t>2020</a:t>
                      </a:r>
                      <a:endParaRPr lang="en-ZA" sz="18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SD: 12 Months as at 1 October 2019</a:t>
                      </a:r>
                      <a:endParaRPr lang="en-ZA" sz="18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GGI: 24 months as at 1 October </a:t>
                      </a:r>
                      <a:r>
                        <a:rPr lang="en-GB" sz="1800" dirty="0" smtClean="0">
                          <a:effectLst/>
                          <a:latin typeface="Arial" panose="020B0604020202020204" pitchFamily="34" charset="0"/>
                          <a:cs typeface="Arial" panose="020B0604020202020204" pitchFamily="34" charset="0"/>
                        </a:rPr>
                        <a:t>2018</a:t>
                      </a:r>
                      <a:endParaRPr lang="en-ZA" sz="18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GGI (Very complex): 36 months by 31 March </a:t>
                      </a:r>
                      <a:r>
                        <a:rPr lang="en-GB" sz="1800" dirty="0" smtClean="0">
                          <a:effectLst/>
                          <a:latin typeface="Arial" panose="020B0604020202020204" pitchFamily="34" charset="0"/>
                          <a:cs typeface="Arial" panose="020B0604020202020204" pitchFamily="34" charset="0"/>
                        </a:rPr>
                        <a:t>2020</a:t>
                      </a:r>
                    </a:p>
                    <a:p>
                      <a:pPr algn="l">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Finalise 80% of cases within the following turnaround times:</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dirty="0">
                          <a:effectLst/>
                          <a:latin typeface="Arial" panose="020B0604020202020204" pitchFamily="34" charset="0"/>
                          <a:cs typeface="Arial" panose="020B0604020202020204" pitchFamily="34" charset="0"/>
                        </a:rPr>
                        <a:t>ER: 6 months</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dirty="0">
                          <a:effectLst/>
                          <a:latin typeface="Arial" panose="020B0604020202020204" pitchFamily="34" charset="0"/>
                          <a:cs typeface="Arial" panose="020B0604020202020204" pitchFamily="34" charset="0"/>
                        </a:rPr>
                        <a:t>SD: 12 Months</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dirty="0">
                          <a:effectLst/>
                          <a:latin typeface="Arial" panose="020B0604020202020204" pitchFamily="34" charset="0"/>
                          <a:cs typeface="Arial" panose="020B0604020202020204" pitchFamily="34" charset="0"/>
                        </a:rPr>
                        <a:t>GGI: 24 months</a:t>
                      </a:r>
                      <a:endParaRPr lang="en-ZA" sz="1800" dirty="0">
                        <a:effectLst/>
                        <a:latin typeface="Arial" panose="020B0604020202020204" pitchFamily="34" charset="0"/>
                        <a:cs typeface="Arial" panose="020B0604020202020204" pitchFamily="34" charset="0"/>
                      </a:endParaRPr>
                    </a:p>
                    <a:p>
                      <a:pPr>
                        <a:lnSpc>
                          <a:spcPct val="115000"/>
                        </a:lnSpc>
                        <a:spcAft>
                          <a:spcPts val="1000"/>
                        </a:spcAft>
                      </a:pPr>
                      <a:r>
                        <a:rPr lang="en-GB" sz="1800" dirty="0">
                          <a:effectLst/>
                          <a:latin typeface="Arial" panose="020B0604020202020204" pitchFamily="34" charset="0"/>
                          <a:cs typeface="Arial" panose="020B0604020202020204" pitchFamily="34" charset="0"/>
                        </a:rPr>
                        <a:t>GGI (Very complex): 36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kern="1200" dirty="0" smtClean="0">
                          <a:effectLst/>
                          <a:latin typeface="Arial" panose="020B0604020202020204" pitchFamily="34" charset="0"/>
                          <a:cs typeface="Arial" panose="020B0604020202020204" pitchFamily="34" charset="0"/>
                        </a:rPr>
                        <a:t>EXCEEDED</a:t>
                      </a:r>
                    </a:p>
                    <a:p>
                      <a:r>
                        <a:rPr lang="en-GB" sz="1800" kern="1200" dirty="0" smtClean="0">
                          <a:effectLst/>
                          <a:latin typeface="Arial" panose="020B0604020202020204" pitchFamily="34" charset="0"/>
                          <a:cs typeface="Arial" panose="020B0604020202020204" pitchFamily="34" charset="0"/>
                        </a:rPr>
                        <a:t>100% (560/ 560)  of cases finalised within turnaround times</a:t>
                      </a:r>
                      <a:endParaRPr lang="en-ZA" sz="1800" kern="1200" dirty="0" smtClean="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US" sz="1800" kern="1200" dirty="0" smtClean="0">
                          <a:effectLst/>
                          <a:latin typeface="Arial" panose="020B0604020202020204" pitchFamily="34" charset="0"/>
                          <a:cs typeface="Arial" panose="020B0604020202020204" pitchFamily="34" charset="0"/>
                        </a:rPr>
                        <a:t>The target was exceeded due the efforts by investigators and supervisors as well as the reduction of the target</a:t>
                      </a:r>
                      <a:r>
                        <a:rPr lang="en-US" sz="1800" kern="1200" baseline="0" dirty="0" smtClean="0">
                          <a:effectLst/>
                          <a:latin typeface="Arial" panose="020B0604020202020204" pitchFamily="34" charset="0"/>
                          <a:cs typeface="Arial" panose="020B0604020202020204" pitchFamily="34" charset="0"/>
                        </a:rPr>
                        <a:t> (from 100% in 2019/20 to 80% in 2020/21)</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31</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97187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05693377"/>
              </p:ext>
            </p:extLst>
          </p:nvPr>
        </p:nvGraphicFramePr>
        <p:xfrm>
          <a:off x="3176" y="523221"/>
          <a:ext cx="9140824" cy="6614895"/>
        </p:xfrm>
        <a:graphic>
          <a:graphicData uri="http://schemas.openxmlformats.org/drawingml/2006/table">
            <a:tbl>
              <a:tblPr firstRow="1" bandRow="1">
                <a:tableStyleId>{21E4AEA4-8DFA-4A89-87EB-49C32662AFE0}</a:tableStyleId>
              </a:tblPr>
              <a:tblGrid>
                <a:gridCol w="2587624">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2133599">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39923">
                <a:tc>
                  <a:txBody>
                    <a:bodyPr/>
                    <a:lstStyle/>
                    <a:p>
                      <a:r>
                        <a:rPr lang="en-ZA" sz="1600" dirty="0" smtClean="0">
                          <a:latin typeface="Arial" panose="020B0604020202020204" pitchFamily="34" charset="0"/>
                          <a:cs typeface="Arial" panose="020B0604020202020204" pitchFamily="34" charset="0"/>
                        </a:rPr>
                        <a:t>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Quarter 1 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Actual Performance</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503072">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Finalise 80% of 2 years and older cases (except GGI very complex matters)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Finalise 20% of 2 years and older cases (except GGI very complex matters) by end of the quarter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dirty="0">
                          <a:effectLst/>
                          <a:latin typeface="Arial" panose="020B0604020202020204" pitchFamily="34" charset="0"/>
                          <a:cs typeface="Arial" panose="020B0604020202020204" pitchFamily="34" charset="0"/>
                        </a:rPr>
                        <a:t>EXCEEDED</a:t>
                      </a:r>
                    </a:p>
                    <a:p>
                      <a:pPr algn="l">
                        <a:lnSpc>
                          <a:spcPct val="115000"/>
                        </a:lnSpc>
                        <a:spcAft>
                          <a:spcPts val="0"/>
                        </a:spcAft>
                      </a:pPr>
                      <a:r>
                        <a:rPr lang="en-GB" sz="1800" dirty="0" smtClean="0">
                          <a:effectLst/>
                          <a:latin typeface="Arial" panose="020B0604020202020204" pitchFamily="34" charset="0"/>
                          <a:cs typeface="Arial" panose="020B0604020202020204" pitchFamily="34" charset="0"/>
                        </a:rPr>
                        <a:t>22</a:t>
                      </a:r>
                      <a:r>
                        <a:rPr lang="en-GB" sz="1800" dirty="0">
                          <a:effectLst/>
                          <a:latin typeface="Arial" panose="020B0604020202020204" pitchFamily="34" charset="0"/>
                          <a:cs typeface="Arial" panose="020B0604020202020204" pitchFamily="34" charset="0"/>
                        </a:rPr>
                        <a:t>% (27/ 121)  2 years and older cases (except GGI very complex matters) 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US" sz="1800" u="none" strike="noStrike" dirty="0" smtClean="0">
                          <a:effectLst/>
                          <a:latin typeface="Arial" panose="020B0604020202020204" pitchFamily="34" charset="0"/>
                          <a:cs typeface="Arial" panose="020B0604020202020204" pitchFamily="34" charset="0"/>
                        </a:rPr>
                        <a:t>The target was exceeded due a focus on finalising older cases, which is a continuation of a project that started in the 2019/20 financial year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001"/>
                  </a:ext>
                </a:extLst>
              </a:tr>
              <a:tr h="1572017">
                <a:tc>
                  <a:txBody>
                    <a:bodyPr/>
                    <a:lstStyle/>
                    <a:p>
                      <a:pPr algn="l">
                        <a:lnSpc>
                          <a:spcPct val="115000"/>
                        </a:lnSpc>
                        <a:spcAft>
                          <a:spcPts val="1000"/>
                        </a:spcAft>
                      </a:pPr>
                      <a:r>
                        <a:rPr lang="en-GB" sz="1800" kern="1200" dirty="0" smtClean="0">
                          <a:effectLst/>
                          <a:latin typeface="Arial" panose="020B0604020202020204" pitchFamily="34" charset="0"/>
                          <a:cs typeface="Arial" panose="020B0604020202020204" pitchFamily="34" charset="0"/>
                        </a:rPr>
                        <a:t>Finalise  the 2 systemic investigations/ interventions identified in 2019/20 by 31 March 2021</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800" kern="1200" dirty="0" smtClean="0">
                          <a:effectLst/>
                          <a:latin typeface="Arial" panose="020B0604020202020204" pitchFamily="34" charset="0"/>
                          <a:cs typeface="Arial" panose="020B0604020202020204" pitchFamily="34" charset="0"/>
                        </a:rPr>
                        <a:t>N/A</a:t>
                      </a:r>
                    </a:p>
                    <a:p>
                      <a:pPr algn="l">
                        <a:lnSpc>
                          <a:spcPct val="115000"/>
                        </a:lnSpc>
                        <a:spcAft>
                          <a:spcPts val="1000"/>
                        </a:spcAft>
                      </a:pP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1800" kern="1200" dirty="0">
                          <a:effectLst/>
                          <a:latin typeface="Arial" panose="020B060402020202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US" sz="1800" u="none" strike="noStrike" dirty="0" smtClean="0">
                          <a:effectLst/>
                          <a:latin typeface="Arial" panose="020B0604020202020204" pitchFamily="34" charset="0"/>
                          <a:cs typeface="Arial" panose="020B0604020202020204" pitchFamily="34" charset="0"/>
                        </a:rPr>
                        <a:t>N/A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002"/>
                  </a:ext>
                </a:extLst>
              </a:tr>
              <a:tr h="1691167">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10 dialogues held with organs of state on systemic challenges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2 dialogues held with organs of State on systemic challenges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800" b="1" kern="1200" dirty="0" smtClean="0">
                          <a:effectLst/>
                          <a:latin typeface="Arial" panose="020B0604020202020204" pitchFamily="34" charset="0"/>
                          <a:cs typeface="Arial" panose="020B0604020202020204" pitchFamily="34" charset="0"/>
                        </a:rPr>
                        <a:t>ACHIEVED</a:t>
                      </a:r>
                      <a:endParaRPr lang="en-ZA" sz="1800" b="1" kern="1200" dirty="0" smtClean="0">
                        <a:effectLst/>
                        <a:latin typeface="Arial" panose="020B0604020202020204" pitchFamily="34" charset="0"/>
                        <a:cs typeface="Arial" panose="020B0604020202020204" pitchFamily="34" charset="0"/>
                      </a:endParaRPr>
                    </a:p>
                    <a:p>
                      <a:pPr algn="l"/>
                      <a:r>
                        <a:rPr lang="en-GB" sz="1800" kern="1200" dirty="0" smtClean="0">
                          <a:effectLst/>
                          <a:latin typeface="Arial" panose="020B0604020202020204" pitchFamily="34" charset="0"/>
                          <a:cs typeface="Arial" panose="020B0604020202020204" pitchFamily="34" charset="0"/>
                        </a:rPr>
                        <a:t>2 dialogues were held with organs of state on systemic challenges</a:t>
                      </a:r>
                    </a:p>
                    <a:p>
                      <a:pPr algn="l"/>
                      <a:endParaRPr lang="en-GB"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GB"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US" sz="1800" u="none" strike="noStrike" dirty="0" smtClean="0">
                          <a:effectLst/>
                          <a:latin typeface="Arial" panose="020B0604020202020204" pitchFamily="34" charset="0"/>
                          <a:cs typeface="Arial" panose="020B0604020202020204" pitchFamily="34" charset="0"/>
                        </a:rPr>
                        <a:t>N/A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32</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(3)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18514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noAutofit/>
          </a:bodyPr>
          <a:lstStyle/>
          <a:p>
            <a:endParaRPr lang="en-ZA" b="1" dirty="0">
              <a:solidFill>
                <a:srgbClr val="8E000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67530815"/>
              </p:ext>
            </p:extLst>
          </p:nvPr>
        </p:nvGraphicFramePr>
        <p:xfrm>
          <a:off x="0" y="523220"/>
          <a:ext cx="9140824" cy="7152348"/>
        </p:xfrm>
        <a:graphic>
          <a:graphicData uri="http://schemas.openxmlformats.org/drawingml/2006/table">
            <a:tbl>
              <a:tblPr firstRow="1" bandRow="1">
                <a:tableStyleId>{21E4AEA4-8DFA-4A89-87EB-49C32662AFE0}</a:tableStyleId>
              </a:tblPr>
              <a:tblGrid>
                <a:gridCol w="2435225">
                  <a:extLst>
                    <a:ext uri="{9D8B030D-6E8A-4147-A177-3AD203B41FA5}">
                      <a16:colId xmlns:a16="http://schemas.microsoft.com/office/drawing/2014/main" val="20000"/>
                    </a:ext>
                  </a:extLst>
                </a:gridCol>
                <a:gridCol w="1831975">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740024">
                  <a:extLst>
                    <a:ext uri="{9D8B030D-6E8A-4147-A177-3AD203B41FA5}">
                      <a16:colId xmlns:a16="http://schemas.microsoft.com/office/drawing/2014/main" val="20003"/>
                    </a:ext>
                  </a:extLst>
                </a:gridCol>
              </a:tblGrid>
              <a:tr h="503297">
                <a:tc>
                  <a:txBody>
                    <a:bodyPr/>
                    <a:lstStyle/>
                    <a:p>
                      <a:r>
                        <a:rPr lang="en-ZA" sz="1800" kern="1200" dirty="0" smtClean="0">
                          <a:latin typeface="Arial" panose="020B0604020202020204" pitchFamily="34" charset="0"/>
                          <a:cs typeface="Arial" panose="020B0604020202020204" pitchFamily="34" charset="0"/>
                        </a:rPr>
                        <a:t>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kern="1200" dirty="0" smtClean="0">
                          <a:latin typeface="Arial" panose="020B0604020202020204" pitchFamily="34" charset="0"/>
                          <a:cs typeface="Arial" panose="020B0604020202020204" pitchFamily="34" charset="0"/>
                        </a:rPr>
                        <a:t>Quarter 1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latin typeface="Arial" panose="020B0604020202020204" pitchFamily="34" charset="0"/>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971143">
                <a:tc>
                  <a:txBody>
                    <a:bodyPr/>
                    <a:lstStyle/>
                    <a:p>
                      <a:pPr algn="l">
                        <a:lnSpc>
                          <a:spcPct val="115000"/>
                        </a:lnSpc>
                        <a:spcAft>
                          <a:spcPts val="1000"/>
                        </a:spcAft>
                      </a:pPr>
                      <a:r>
                        <a:rPr lang="en-GB" sz="1800" kern="1200" dirty="0">
                          <a:effectLst/>
                          <a:latin typeface="Arial" panose="020B0604020202020204" pitchFamily="34" charset="0"/>
                          <a:cs typeface="Arial" panose="020B0604020202020204" pitchFamily="34" charset="0"/>
                        </a:rPr>
                        <a:t>Conduct 208 clinics across the country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kern="1200" dirty="0">
                          <a:effectLst/>
                          <a:latin typeface="Arial" panose="020B0604020202020204" pitchFamily="34" charset="0"/>
                          <a:cs typeface="Arial" panose="020B0604020202020204" pitchFamily="34" charset="0"/>
                        </a:rPr>
                        <a:t>Conduct 52 clinics across the country per quarter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800" b="1" kern="1200" dirty="0" smtClean="0">
                          <a:effectLst/>
                          <a:latin typeface="Arial" panose="020B0604020202020204" pitchFamily="34" charset="0"/>
                          <a:cs typeface="Arial" panose="020B0604020202020204" pitchFamily="34" charset="0"/>
                        </a:rPr>
                        <a:t>NOT ACHIEVED</a:t>
                      </a:r>
                    </a:p>
                    <a:p>
                      <a:pPr algn="l">
                        <a:lnSpc>
                          <a:spcPct val="115000"/>
                        </a:lnSpc>
                        <a:spcAft>
                          <a:spcPts val="0"/>
                        </a:spcAft>
                      </a:pPr>
                      <a:r>
                        <a:rPr lang="en-ZA" sz="1800" kern="1200" dirty="0" smtClean="0">
                          <a:effectLst/>
                          <a:latin typeface="Arial" panose="020B0604020202020204" pitchFamily="34" charset="0"/>
                          <a:cs typeface="Arial" panose="020B0604020202020204" pitchFamily="34" charset="0"/>
                        </a:rPr>
                        <a:t>0</a:t>
                      </a:r>
                      <a:r>
                        <a:rPr lang="en-ZA" sz="1800" kern="1200" baseline="0" dirty="0" smtClean="0">
                          <a:effectLst/>
                          <a:latin typeface="Arial" panose="020B0604020202020204" pitchFamily="34" charset="0"/>
                          <a:cs typeface="Arial" panose="020B0604020202020204" pitchFamily="34" charset="0"/>
                        </a:rPr>
                        <a:t> clinics were conducted across the country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kern="1200" dirty="0" smtClean="0">
                          <a:effectLst/>
                          <a:latin typeface="Arial" panose="020B0604020202020204" pitchFamily="34" charset="0"/>
                          <a:cs typeface="Arial" panose="020B0604020202020204" pitchFamily="34" charset="0"/>
                        </a:rPr>
                        <a:t>All clinics were suspended   due to Covid-19 national  lockdown restrictions</a:t>
                      </a:r>
                      <a:r>
                        <a:rPr lang="en-GB" sz="1800" kern="1200" baseline="0" dirty="0" smtClean="0">
                          <a:effectLst/>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444584">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Conduct 9 Public Protector roadshows (including national events)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800" kern="1200" dirty="0">
                          <a:effectLst/>
                          <a:latin typeface="Arial" panose="020B0604020202020204" pitchFamily="34" charset="0"/>
                          <a:cs typeface="Arial" panose="020B0604020202020204" pitchFamily="34" charset="0"/>
                        </a:rPr>
                        <a:t>Conduct 1 roadshow including Youth day national event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b="1" kern="1200" dirty="0" smtClean="0">
                          <a:effectLst/>
                          <a:latin typeface="Arial" panose="020B0604020202020204" pitchFamily="34" charset="0"/>
                          <a:cs typeface="Arial" panose="020B0604020202020204" pitchFamily="34" charset="0"/>
                        </a:rPr>
                        <a:t>NOT ACHIEVED</a:t>
                      </a:r>
                      <a:endParaRPr lang="en-GB" sz="1800" kern="1200" dirty="0" smtClean="0">
                        <a:effectLst/>
                        <a:latin typeface="Arial" panose="020B0604020202020204" pitchFamily="34" charset="0"/>
                        <a:cs typeface="Arial" panose="020B0604020202020204" pitchFamily="34" charset="0"/>
                      </a:endParaRPr>
                    </a:p>
                    <a:p>
                      <a:pPr algn="l"/>
                      <a:r>
                        <a:rPr lang="en-GB" sz="1800" kern="1200" dirty="0" smtClean="0">
                          <a:effectLst/>
                          <a:latin typeface="Arial" panose="020B0604020202020204" pitchFamily="34" charset="0"/>
                          <a:cs typeface="Arial" panose="020B0604020202020204" pitchFamily="34" charset="0"/>
                        </a:rPr>
                        <a:t>No roadshow including Youth day national event conducted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kern="1200" dirty="0" smtClean="0">
                          <a:effectLst/>
                          <a:latin typeface="Arial" panose="020B0604020202020204" pitchFamily="34" charset="0"/>
                          <a:cs typeface="Arial" panose="020B0604020202020204" pitchFamily="34" charset="0"/>
                        </a:rPr>
                        <a:t>The planned radio interview across 9 community radio stations for the June Roadshow and Youth Month could not take place due to the shutdown of the host’s premises after a confirmed COVID-19 case</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415756">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Conduct 4 radio interviews per province per annum</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Conduct 6 radio interviews by the end of the </a:t>
                      </a:r>
                      <a:r>
                        <a:rPr lang="en-GB" sz="1800" dirty="0" smtClean="0">
                          <a:effectLst/>
                          <a:latin typeface="Arial" panose="020B0604020202020204" pitchFamily="34" charset="0"/>
                          <a:cs typeface="Arial" panose="020B0604020202020204" pitchFamily="34" charset="0"/>
                        </a:rPr>
                        <a:t>quarter</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800" b="1" kern="1200" dirty="0" smtClean="0">
                          <a:effectLst/>
                          <a:latin typeface="Arial" panose="020B0604020202020204" pitchFamily="34" charset="0"/>
                          <a:cs typeface="Arial" panose="020B0604020202020204" pitchFamily="34" charset="0"/>
                        </a:rPr>
                        <a:t>EXCEEDED</a:t>
                      </a:r>
                      <a:endParaRPr lang="en-ZA" sz="1800" b="1" kern="1200" dirty="0" smtClean="0">
                        <a:effectLst/>
                        <a:latin typeface="Arial" panose="020B0604020202020204" pitchFamily="34" charset="0"/>
                        <a:cs typeface="Arial" panose="020B0604020202020204" pitchFamily="34" charset="0"/>
                      </a:endParaRPr>
                    </a:p>
                    <a:p>
                      <a:pPr algn="l"/>
                      <a:r>
                        <a:rPr lang="en-GB" sz="1800" kern="1200" dirty="0" smtClean="0">
                          <a:effectLst/>
                          <a:latin typeface="Arial" panose="020B0604020202020204" pitchFamily="34" charset="0"/>
                          <a:cs typeface="Arial" panose="020B0604020202020204" pitchFamily="34" charset="0"/>
                        </a:rPr>
                        <a:t>12 radio interviews conducted</a:t>
                      </a:r>
                      <a:endParaRPr lang="en-ZA" sz="18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r>
                        <a:rPr lang="en-US" sz="1800" kern="1200" dirty="0" smtClean="0">
                          <a:effectLst/>
                          <a:latin typeface="Arial" panose="020B0604020202020204" pitchFamily="34" charset="0"/>
                          <a:cs typeface="Arial" panose="020B0604020202020204" pitchFamily="34" charset="0"/>
                        </a:rPr>
                        <a:t>Free radio interviews enabled the institution to exceed the target and reach more communities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33</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759330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82025419"/>
              </p:ext>
            </p:extLst>
          </p:nvPr>
        </p:nvGraphicFramePr>
        <p:xfrm>
          <a:off x="-7815" y="536897"/>
          <a:ext cx="9140824" cy="5418328"/>
        </p:xfrm>
        <a:graphic>
          <a:graphicData uri="http://schemas.openxmlformats.org/drawingml/2006/table">
            <a:tbl>
              <a:tblPr firstRow="1" bandRow="1">
                <a:tableStyleId>{21E4AEA4-8DFA-4A89-87EB-49C32662AFE0}</a:tableStyleId>
              </a:tblPr>
              <a:tblGrid>
                <a:gridCol w="2598615">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284409">
                  <a:extLst>
                    <a:ext uri="{9D8B030D-6E8A-4147-A177-3AD203B41FA5}">
                      <a16:colId xmlns:a16="http://schemas.microsoft.com/office/drawing/2014/main" val="20003"/>
                    </a:ext>
                  </a:extLst>
                </a:gridCol>
              </a:tblGrid>
              <a:tr h="370840">
                <a:tc>
                  <a:txBody>
                    <a:bodyPr/>
                    <a:lstStyle/>
                    <a:p>
                      <a:r>
                        <a:rPr lang="en-ZA" sz="1600" dirty="0" smtClean="0">
                          <a:latin typeface="Arial" panose="020B0604020202020204" pitchFamily="34" charset="0"/>
                          <a:cs typeface="Arial" panose="020B0604020202020204" pitchFamily="34" charset="0"/>
                        </a:rPr>
                        <a:t>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Quarter 1 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Actual Performance</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Enter into 1 bilateral agreement with an ombudsman institution or assist an organ of state to strengthen its internal complaints handling mechanisms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800" kern="1200" dirty="0">
                          <a:effectLst/>
                          <a:latin typeface="Arial" panose="020B0604020202020204" pitchFamily="34" charset="0"/>
                          <a:cs typeface="Arial" panose="020B0604020202020204" pitchFamily="34" charset="0"/>
                        </a:rPr>
                        <a:t>Identify an ombudsman institution to enter into a bilateral agreement with or identify an organ of state to assist in strengthening its internal complaints handling mechanisms</a:t>
                      </a:r>
                      <a:endParaRPr lang="en-ZA"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800" b="1" kern="1200" dirty="0" smtClean="0">
                          <a:effectLst/>
                          <a:latin typeface="Arial" panose="020B0604020202020204" pitchFamily="34" charset="0"/>
                          <a:cs typeface="Arial" panose="020B0604020202020204" pitchFamily="34" charset="0"/>
                        </a:rPr>
                        <a:t>ACHIEVED</a:t>
                      </a:r>
                      <a:endParaRPr lang="en-ZA" sz="1800" b="1" kern="1200" dirty="0" smtClean="0">
                        <a:effectLst/>
                        <a:latin typeface="Arial" panose="020B0604020202020204" pitchFamily="34" charset="0"/>
                        <a:cs typeface="Arial" panose="020B0604020202020204" pitchFamily="34" charset="0"/>
                      </a:endParaRPr>
                    </a:p>
                    <a:p>
                      <a:pPr algn="l">
                        <a:spcAft>
                          <a:spcPts val="0"/>
                        </a:spcAft>
                      </a:pPr>
                      <a:r>
                        <a:rPr lang="en-GB" sz="1800" kern="1200" dirty="0" smtClean="0">
                          <a:effectLst/>
                          <a:latin typeface="Arial" panose="020B0604020202020204" pitchFamily="34" charset="0"/>
                          <a:cs typeface="Arial" panose="020B0604020202020204" pitchFamily="34" charset="0"/>
                        </a:rPr>
                        <a:t>Three institutions (Tshwane, DHA, and GPAA) </a:t>
                      </a:r>
                      <a:r>
                        <a:rPr lang="en-US" sz="1800" kern="1200" dirty="0" smtClean="0">
                          <a:effectLst/>
                          <a:latin typeface="Arial" panose="020B0604020202020204" pitchFamily="34" charset="0"/>
                          <a:cs typeface="Arial" panose="020B0604020202020204" pitchFamily="34" charset="0"/>
                        </a:rPr>
                        <a:t>were identified for potential bilateral agreements</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kern="1200" dirty="0" smtClean="0">
                          <a:effectLst/>
                          <a:latin typeface="Arial" panose="020B0604020202020204" pitchFamily="34" charset="0"/>
                          <a:cs typeface="Arial" panose="020B0604020202020204" pitchFamily="34" charset="0"/>
                        </a:rPr>
                        <a:t>N/A</a:t>
                      </a:r>
                      <a:endParaRPr lang="en-ZA"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Public Protector to chair 100% of scheduled AORC board meetings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Public Protector to chair any scheduled AORC </a:t>
                      </a:r>
                      <a:r>
                        <a:rPr lang="en-GB" sz="1800" dirty="0" smtClean="0">
                          <a:effectLst/>
                          <a:latin typeface="Arial" panose="020B0604020202020204" pitchFamily="34" charset="0"/>
                          <a:cs typeface="Arial" panose="020B0604020202020204" pitchFamily="34" charset="0"/>
                        </a:rPr>
                        <a:t>board </a:t>
                      </a:r>
                      <a:r>
                        <a:rPr lang="en-GB" sz="1800" dirty="0">
                          <a:effectLst/>
                          <a:latin typeface="Arial" panose="020B0604020202020204" pitchFamily="34" charset="0"/>
                          <a:cs typeface="Arial" panose="020B0604020202020204" pitchFamily="34" charset="0"/>
                        </a:rPr>
                        <a:t>meeting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800" dirty="0" smtClean="0">
                          <a:effectLst/>
                          <a:latin typeface="Arial" panose="020B0604020202020204" pitchFamily="34" charset="0"/>
                          <a:cs typeface="Arial" panose="020B0604020202020204" pitchFamily="34" charset="0"/>
                        </a:rPr>
                        <a:t>No </a:t>
                      </a:r>
                      <a:r>
                        <a:rPr lang="en-GB" sz="1800" dirty="0">
                          <a:effectLst/>
                          <a:latin typeface="Arial" panose="020B0604020202020204" pitchFamily="34" charset="0"/>
                          <a:cs typeface="Arial" panose="020B0604020202020204" pitchFamily="34" charset="0"/>
                        </a:rPr>
                        <a:t>AORC Board meeting was scheduled during the quarter under review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kern="1200" dirty="0" smtClean="0">
                          <a:effectLst/>
                          <a:latin typeface="Arial" panose="020B0604020202020204" pitchFamily="34" charset="0"/>
                          <a:cs typeface="Arial" panose="020B0604020202020204" pitchFamily="34" charset="0"/>
                        </a:rPr>
                        <a:t>N/A</a:t>
                      </a:r>
                      <a:endParaRPr lang="en-ZA"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Public Protector to chair 100% of scheduled AOMA board meetings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Public Protector to chair any scheduled AOMA meeting</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GB" sz="1800" dirty="0" smtClean="0">
                          <a:effectLst/>
                          <a:latin typeface="Arial" panose="020B0604020202020204" pitchFamily="34" charset="0"/>
                          <a:cs typeface="Arial" panose="020B0604020202020204" pitchFamily="34" charset="0"/>
                        </a:rPr>
                        <a:t>No AOMA </a:t>
                      </a:r>
                      <a:r>
                        <a:rPr lang="en-GB" sz="1800" dirty="0">
                          <a:effectLst/>
                          <a:latin typeface="Arial" panose="020B0604020202020204" pitchFamily="34" charset="0"/>
                          <a:cs typeface="Arial" panose="020B0604020202020204" pitchFamily="34" charset="0"/>
                        </a:rPr>
                        <a:t>meeting was scheduled during the quarter under </a:t>
                      </a:r>
                      <a:r>
                        <a:rPr lang="en-GB" sz="1800" dirty="0" smtClean="0">
                          <a:effectLst/>
                          <a:latin typeface="Arial" panose="020B0604020202020204" pitchFamily="34" charset="0"/>
                          <a:cs typeface="Arial" panose="020B0604020202020204" pitchFamily="34" charset="0"/>
                        </a:rPr>
                        <a:t>review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kern="1200" dirty="0" smtClean="0">
                          <a:effectLst/>
                          <a:latin typeface="Arial" panose="020B0604020202020204" pitchFamily="34" charset="0"/>
                          <a:cs typeface="Arial" panose="020B0604020202020204" pitchFamily="34" charset="0"/>
                        </a:rPr>
                        <a:t>N/A</a:t>
                      </a:r>
                      <a:endParaRPr lang="en-ZA"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34</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745958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4. Overview </a:t>
            </a:r>
            <a:r>
              <a:rPr lang="en-US" sz="2800" b="1" dirty="0">
                <a:solidFill>
                  <a:srgbClr val="C00000"/>
                </a:solidFill>
                <a:latin typeface="Arial Rounded MT Bold" panose="020F0704030504030204" pitchFamily="34" charset="0"/>
                <a:cs typeface="Tahoma" pitchFamily="34" charset="0"/>
              </a:rPr>
              <a:t>of spending against planned expenditure for 2019/20 and 2020/21 quarter 1</a:t>
            </a:r>
          </a:p>
        </p:txBody>
      </p:sp>
      <p:sp>
        <p:nvSpPr>
          <p:cNvPr id="3" name="Slide Number Placeholder 2"/>
          <p:cNvSpPr>
            <a:spLocks noGrp="1"/>
          </p:cNvSpPr>
          <p:nvPr>
            <p:ph type="sldNum" sz="quarter" idx="12"/>
          </p:nvPr>
        </p:nvSpPr>
        <p:spPr/>
        <p:txBody>
          <a:bodyPr/>
          <a:lstStyle/>
          <a:p>
            <a:fld id="{2A79A14E-396D-4C9F-87F0-DE48B51C42E0}" type="slidenum">
              <a:rPr lang="en-US" smtClean="0"/>
              <a:pPr/>
              <a:t>35</a:t>
            </a:fld>
            <a:endParaRPr lang="en-US" dirty="0"/>
          </a:p>
        </p:txBody>
      </p:sp>
    </p:spTree>
    <p:extLst>
      <p:ext uri="{BB962C8B-B14F-4D97-AF65-F5344CB8AC3E}">
        <p14:creationId xmlns:p14="http://schemas.microsoft.com/office/powerpoint/2010/main" val="2177538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36</a:t>
            </a:fld>
            <a:endParaRPr lang="en-US" dirty="0"/>
          </a:p>
        </p:txBody>
      </p:sp>
      <p:sp>
        <p:nvSpPr>
          <p:cNvPr id="8" name="TextBox 7"/>
          <p:cNvSpPr txBox="1"/>
          <p:nvPr/>
        </p:nvSpPr>
        <p:spPr>
          <a:xfrm>
            <a:off x="6034089" y="523220"/>
            <a:ext cx="3109912" cy="4524315"/>
          </a:xfrm>
          <a:prstGeom prst="rect">
            <a:avLst/>
          </a:prstGeom>
          <a:noFill/>
          <a:ln>
            <a:solidFill>
              <a:schemeClr val="accent1">
                <a:lumMod val="40000"/>
                <a:lumOff val="60000"/>
              </a:schemeClr>
            </a:solidFill>
          </a:ln>
        </p:spPr>
        <p:txBody>
          <a:bodyPr wrap="square" rtlCol="0">
            <a:spAutoFit/>
          </a:bodyPr>
          <a:lstStyle/>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Revenue is inclusive of transfers from the Department of Justice and Correctional Services, income received for parking and bursaries, reversals of provisions and services in kind.  </a:t>
            </a:r>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Total expenditure per branch </a:t>
            </a:r>
            <a:r>
              <a:rPr lang="en-US" sz="1600" dirty="0" smtClean="0">
                <a:latin typeface="Arial" panose="020B0604020202020204" pitchFamily="34" charset="0"/>
                <a:cs typeface="Arial" panose="020B0604020202020204" pitchFamily="34" charset="0"/>
              </a:rPr>
              <a:t>amounts </a:t>
            </a:r>
            <a:r>
              <a:rPr lang="en-US" sz="1600" dirty="0">
                <a:latin typeface="Arial" panose="020B0604020202020204" pitchFamily="34" charset="0"/>
                <a:cs typeface="Arial" panose="020B0604020202020204" pitchFamily="34" charset="0"/>
              </a:rPr>
              <a:t>to R366.4 million. </a:t>
            </a:r>
          </a:p>
          <a:p>
            <a:pPr marL="285750" indent="-285750">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Expenditure on the Investigations branch amounts to R183.1 million, representing 50% of the total expenditure incurred.</a:t>
            </a:r>
          </a:p>
          <a:p>
            <a:endParaRPr lang="en-US" sz="1600" dirty="0" smtClean="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2019/20 Expenditure </a:t>
            </a:r>
            <a:r>
              <a:rPr lang="en-US" sz="2800" b="1" dirty="0" smtClean="0">
                <a:solidFill>
                  <a:srgbClr val="C00000"/>
                </a:solidFill>
                <a:latin typeface="Arial Rounded MT Bold" panose="020F0704030504030204" pitchFamily="34" charset="0"/>
                <a:cs typeface="Tahoma" pitchFamily="34" charset="0"/>
              </a:rPr>
              <a:t>overview</a:t>
            </a:r>
            <a:endParaRPr lang="en-GB" sz="2800" dirty="0">
              <a:solidFill>
                <a:srgbClr val="C00000"/>
              </a:solidFill>
              <a:latin typeface="Arial Rounded MT Bold" panose="020F07040305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12348177"/>
              </p:ext>
            </p:extLst>
          </p:nvPr>
        </p:nvGraphicFramePr>
        <p:xfrm>
          <a:off x="0" y="523220"/>
          <a:ext cx="6034088" cy="5091113"/>
        </p:xfrm>
        <a:graphic>
          <a:graphicData uri="http://schemas.openxmlformats.org/presentationml/2006/ole">
            <mc:AlternateContent xmlns:mc="http://schemas.openxmlformats.org/markup-compatibility/2006">
              <mc:Choice xmlns:v="urn:schemas-microsoft-com:vml" Requires="v">
                <p:oleObj spid="_x0000_s12429" name="Worksheet" r:id="rId3" imgW="5414821" imgH="4195598" progId="Excel.Sheet.12">
                  <p:embed/>
                </p:oleObj>
              </mc:Choice>
              <mc:Fallback>
                <p:oleObj name="Worksheet" r:id="rId3" imgW="5414821" imgH="4195598" progId="Excel.Sheet.12">
                  <p:embed/>
                  <p:pic>
                    <p:nvPicPr>
                      <p:cNvPr id="0" name=""/>
                      <p:cNvPicPr/>
                      <p:nvPr/>
                    </p:nvPicPr>
                    <p:blipFill>
                      <a:blip r:embed="rId4"/>
                      <a:stretch>
                        <a:fillRect/>
                      </a:stretch>
                    </p:blipFill>
                    <p:spPr>
                      <a:xfrm>
                        <a:off x="0" y="523220"/>
                        <a:ext cx="6034088" cy="5091113"/>
                      </a:xfrm>
                      <a:prstGeom prst="rect">
                        <a:avLst/>
                      </a:prstGeom>
                    </p:spPr>
                  </p:pic>
                </p:oleObj>
              </mc:Fallback>
            </mc:AlternateContent>
          </a:graphicData>
        </a:graphic>
      </p:graphicFrame>
    </p:spTree>
    <p:extLst>
      <p:ext uri="{BB962C8B-B14F-4D97-AF65-F5344CB8AC3E}">
        <p14:creationId xmlns:p14="http://schemas.microsoft.com/office/powerpoint/2010/main" val="2057723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90066"/>
          </a:xfrm>
        </p:spPr>
        <p:txBody>
          <a:bodyPr>
            <a:normAutofit fontScale="90000"/>
          </a:bodyPr>
          <a:lstStyle/>
          <a:p>
            <a:r>
              <a:rPr lang="en-US" sz="3200" b="1" dirty="0" smtClean="0">
                <a:latin typeface="Arial" panose="020B0604020202020204" pitchFamily="34" charset="0"/>
                <a:cs typeface="Arial" panose="020B0604020202020204" pitchFamily="34" charset="0"/>
              </a:rPr>
              <a:t>2020/21 Expenditure – Quarter 1</a:t>
            </a:r>
            <a:br>
              <a:rPr lang="en-US" sz="3200" b="1" dirty="0" smtClean="0">
                <a:latin typeface="Arial" panose="020B0604020202020204" pitchFamily="34" charset="0"/>
                <a:cs typeface="Arial" panose="020B0604020202020204" pitchFamily="34" charset="0"/>
              </a:rPr>
            </a:br>
            <a:endParaRPr lang="en-ZA"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37</a:t>
            </a:fld>
            <a:endParaRPr lang="en-US" dirty="0"/>
          </a:p>
        </p:txBody>
      </p:sp>
      <p:sp>
        <p:nvSpPr>
          <p:cNvPr id="8" name="TextBox 7"/>
          <p:cNvSpPr txBox="1"/>
          <p:nvPr/>
        </p:nvSpPr>
        <p:spPr>
          <a:xfrm>
            <a:off x="0" y="4166160"/>
            <a:ext cx="9134007" cy="2277547"/>
          </a:xfrm>
          <a:prstGeom prst="rect">
            <a:avLst/>
          </a:prstGeom>
          <a:solidFill>
            <a:schemeClr val="bg1"/>
          </a:solidFill>
          <a:ln>
            <a:solidFill>
              <a:schemeClr val="accent1">
                <a:lumMod val="40000"/>
                <a:lumOff val="60000"/>
              </a:schemeClr>
            </a:solidFill>
          </a:ln>
        </p:spPr>
        <p:txBody>
          <a:bodyPr wrap="square" rtlCol="0">
            <a:spAutoFit/>
          </a:bodyPr>
          <a:lstStyle/>
          <a:p>
            <a:pPr marL="285750" indent="-285750" algn="just">
              <a:buFont typeface="Wingdings" panose="05000000000000000000" pitchFamily="2" charset="2"/>
              <a:buChar char="q"/>
            </a:pPr>
            <a:r>
              <a:rPr lang="en-US" dirty="0">
                <a:latin typeface="Arial" panose="020B0604020202020204" pitchFamily="34" charset="0"/>
                <a:cs typeface="Arial" panose="020B0604020202020204" pitchFamily="34" charset="0"/>
              </a:rPr>
              <a:t>The total Year to </a:t>
            </a:r>
            <a:r>
              <a:rPr lang="en-US" dirty="0" smtClean="0">
                <a:latin typeface="Arial" panose="020B0604020202020204" pitchFamily="34" charset="0"/>
                <a:cs typeface="Arial" panose="020B0604020202020204" pitchFamily="34" charset="0"/>
              </a:rPr>
              <a:t>Date </a:t>
            </a:r>
            <a:r>
              <a:rPr lang="en-US" dirty="0">
                <a:latin typeface="Arial" panose="020B0604020202020204" pitchFamily="34" charset="0"/>
                <a:cs typeface="Arial" panose="020B0604020202020204" pitchFamily="34" charset="0"/>
              </a:rPr>
              <a:t>(YTD) expenditure incurred by PPSA </a:t>
            </a:r>
            <a:r>
              <a:rPr lang="en-US" dirty="0" smtClean="0">
                <a:latin typeface="Arial" panose="020B0604020202020204" pitchFamily="34" charset="0"/>
                <a:cs typeface="Arial" panose="020B0604020202020204" pitchFamily="34" charset="0"/>
              </a:rPr>
              <a:t>amounts </a:t>
            </a:r>
            <a:r>
              <a:rPr lang="en-US" dirty="0">
                <a:latin typeface="Arial" panose="020B0604020202020204" pitchFamily="34" charset="0"/>
                <a:cs typeface="Arial" panose="020B0604020202020204" pitchFamily="34" charset="0"/>
              </a:rPr>
              <a:t>to R73.5 million, representing 21% of the total budget spent. The average threshold is 25%. </a:t>
            </a:r>
          </a:p>
          <a:p>
            <a:pPr marL="285750" indent="-285750" algn="just">
              <a:buFont typeface="Wingdings" panose="05000000000000000000" pitchFamily="2" charset="2"/>
              <a:buChar char="q"/>
            </a:pPr>
            <a:r>
              <a:rPr lang="en-US" dirty="0">
                <a:latin typeface="Arial" panose="020B0604020202020204" pitchFamily="34" charset="0"/>
                <a:cs typeface="Arial" panose="020B0604020202020204" pitchFamily="34" charset="0"/>
              </a:rPr>
              <a:t>Payments for personnel costs </a:t>
            </a:r>
            <a:r>
              <a:rPr lang="en-US" dirty="0" smtClean="0">
                <a:latin typeface="Arial" panose="020B0604020202020204" pitchFamily="34" charset="0"/>
                <a:cs typeface="Arial" panose="020B0604020202020204" pitchFamily="34" charset="0"/>
              </a:rPr>
              <a:t>remains </a:t>
            </a:r>
            <a:r>
              <a:rPr lang="en-US" dirty="0">
                <a:latin typeface="Arial" panose="020B0604020202020204" pitchFamily="34" charset="0"/>
                <a:cs typeface="Arial" panose="020B0604020202020204" pitchFamily="34" charset="0"/>
              </a:rPr>
              <a:t>within the allocated budget. Expenses incurred on personnel costs amounts to R59.8 million.</a:t>
            </a:r>
          </a:p>
          <a:p>
            <a:pPr marL="285750" indent="-285750" algn="just">
              <a:buFont typeface="Wingdings" panose="05000000000000000000" pitchFamily="2" charset="2"/>
              <a:buChar char="q"/>
            </a:pPr>
            <a:r>
              <a:rPr lang="en-US" dirty="0">
                <a:latin typeface="Arial" panose="020B0604020202020204" pitchFamily="34" charset="0"/>
                <a:cs typeface="Arial" panose="020B0604020202020204" pitchFamily="34" charset="0"/>
              </a:rPr>
              <a:t>The expenditure on goods and services </a:t>
            </a:r>
            <a:r>
              <a:rPr lang="en-US" dirty="0" smtClean="0">
                <a:latin typeface="Arial" panose="020B0604020202020204" pitchFamily="34" charset="0"/>
                <a:cs typeface="Arial" panose="020B0604020202020204" pitchFamily="34" charset="0"/>
              </a:rPr>
              <a:t>amounts </a:t>
            </a:r>
            <a:r>
              <a:rPr lang="en-US" dirty="0">
                <a:latin typeface="Arial" panose="020B0604020202020204" pitchFamily="34" charset="0"/>
                <a:cs typeface="Arial" panose="020B0604020202020204" pitchFamily="34" charset="0"/>
              </a:rPr>
              <a:t>to R13.7 million. The biggest contributors to the expenditure under goods and services are contractual obligations and legal fees. </a:t>
            </a:r>
          </a:p>
          <a:p>
            <a:endParaRPr lang="en-US" sz="16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145230421"/>
              </p:ext>
            </p:extLst>
          </p:nvPr>
        </p:nvGraphicFramePr>
        <p:xfrm>
          <a:off x="0" y="519672"/>
          <a:ext cx="9144000" cy="3646488"/>
        </p:xfrm>
        <a:graphic>
          <a:graphicData uri="http://schemas.openxmlformats.org/presentationml/2006/ole">
            <mc:AlternateContent xmlns:mc="http://schemas.openxmlformats.org/markup-compatibility/2006">
              <mc:Choice xmlns:v="urn:schemas-microsoft-com:vml" Requires="v">
                <p:oleObj spid="_x0000_s13453" name="Worksheet" r:id="rId3" imgW="6538845" imgH="1262030" progId="Excel.Sheet.12">
                  <p:embed/>
                </p:oleObj>
              </mc:Choice>
              <mc:Fallback>
                <p:oleObj name="Worksheet" r:id="rId3" imgW="6538845" imgH="1262030" progId="Excel.Sheet.12">
                  <p:embed/>
                  <p:pic>
                    <p:nvPicPr>
                      <p:cNvPr id="0" name=""/>
                      <p:cNvPicPr/>
                      <p:nvPr/>
                    </p:nvPicPr>
                    <p:blipFill>
                      <a:blip r:embed="rId4"/>
                      <a:stretch>
                        <a:fillRect/>
                      </a:stretch>
                    </p:blipFill>
                    <p:spPr>
                      <a:xfrm>
                        <a:off x="0" y="519672"/>
                        <a:ext cx="9144000" cy="3646488"/>
                      </a:xfrm>
                      <a:prstGeom prst="rect">
                        <a:avLst/>
                      </a:prstGeom>
                      <a:solidFill>
                        <a:srgbClr val="FFFF00"/>
                      </a:solidFill>
                    </p:spPr>
                  </p:pic>
                </p:oleObj>
              </mc:Fallback>
            </mc:AlternateContent>
          </a:graphicData>
        </a:graphic>
      </p:graphicFrame>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Expenditure – Quarter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687771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a:solidFill>
            <a:schemeClr val="accent6">
              <a:lumMod val="20000"/>
              <a:lumOff val="80000"/>
            </a:schemeClr>
          </a:solidFill>
        </p:spPr>
        <p:txBody>
          <a:bodyPr>
            <a:normAutofit fontScale="90000"/>
          </a:bodyPr>
          <a:lstStyle/>
          <a:p>
            <a:r>
              <a:rPr lang="en-US" sz="2800" b="1" dirty="0" smtClean="0">
                <a:solidFill>
                  <a:srgbClr val="C00000"/>
                </a:solidFill>
                <a:latin typeface="Arial Rounded MT Bold" panose="020F0704030504030204" pitchFamily="34" charset="0"/>
                <a:ea typeface="+mn-ea"/>
                <a:cs typeface="Tahoma" pitchFamily="34" charset="0"/>
              </a:rPr>
              <a:t>Irregular Expenditure</a:t>
            </a:r>
            <a:endParaRPr lang="en-ZA" sz="2800" b="1" dirty="0">
              <a:solidFill>
                <a:srgbClr val="C00000"/>
              </a:solidFill>
              <a:latin typeface="Arial Rounded MT Bold" panose="020F0704030504030204" pitchFamily="34" charset="0"/>
              <a:ea typeface="+mn-ea"/>
              <a:cs typeface="Tahom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55525215"/>
              </p:ext>
            </p:extLst>
          </p:nvPr>
        </p:nvGraphicFramePr>
        <p:xfrm>
          <a:off x="0" y="609600"/>
          <a:ext cx="9144000" cy="5380038"/>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99158">
                <a:tc gridSpan="4">
                  <a:txBody>
                    <a:bodyPr/>
                    <a:lstStyle/>
                    <a:p>
                      <a:pPr algn="ctr" fontAlgn="ctr"/>
                      <a:r>
                        <a:rPr lang="en-ZA" sz="1400" b="1" i="0" u="none" strike="noStrike" dirty="0">
                          <a:solidFill>
                            <a:schemeClr val="bg1"/>
                          </a:solidFill>
                          <a:effectLst/>
                          <a:latin typeface="Arial" panose="020B0604020202020204" pitchFamily="34" charset="0"/>
                        </a:rPr>
                        <a:t>TRANSACTION DETAILS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1400" b="1" i="0" u="none" strike="noStrike" dirty="0" smtClean="0">
                          <a:solidFill>
                            <a:schemeClr val="bg1"/>
                          </a:solidFill>
                          <a:effectLst/>
                          <a:latin typeface="Arial" panose="020B0604020202020204" pitchFamily="34" charset="0"/>
                        </a:rPr>
                        <a:t>Condoned</a:t>
                      </a:r>
                      <a:endParaRPr lang="en-ZA" sz="14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rowSpan="2">
                  <a:txBody>
                    <a:bodyPr/>
                    <a:lstStyle/>
                    <a:p>
                      <a:pPr algn="ctr" fontAlgn="ctr"/>
                      <a:r>
                        <a:rPr lang="en-US" sz="1400" b="1" i="0" u="none" strike="noStrike" dirty="0">
                          <a:solidFill>
                            <a:schemeClr val="bg1"/>
                          </a:solidFill>
                          <a:effectLst/>
                          <a:latin typeface="Arial" panose="020B0604020202020204" pitchFamily="34" charset="0"/>
                        </a:rPr>
                        <a:t>Responsible </a:t>
                      </a:r>
                      <a:r>
                        <a:rPr lang="en-US" sz="1400" b="1" i="0" u="none" strike="noStrike" dirty="0" smtClean="0">
                          <a:solidFill>
                            <a:schemeClr val="bg1"/>
                          </a:solidFill>
                          <a:effectLst/>
                          <a:latin typeface="Arial" panose="020B0604020202020204" pitchFamily="34" charset="0"/>
                        </a:rPr>
                        <a:t>Unit  </a:t>
                      </a:r>
                      <a:r>
                        <a:rPr lang="en-US" sz="1400" b="1" i="0" u="none" strike="noStrike" dirty="0">
                          <a:solidFill>
                            <a:schemeClr val="bg1"/>
                          </a:solidFill>
                          <a:effectLst/>
                          <a:latin typeface="Arial" panose="020B0604020202020204" pitchFamily="34" charset="0"/>
                        </a:rPr>
                        <a: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ctr" fontAlgn="ctr"/>
                      <a:r>
                        <a:rPr lang="en-ZA" sz="1400" b="1" i="0" u="none" strike="noStrike" dirty="0">
                          <a:solidFill>
                            <a:schemeClr val="bg1"/>
                          </a:solidFill>
                          <a:effectLst/>
                          <a:latin typeface="Arial" panose="020B0604020202020204" pitchFamily="34" charset="0"/>
                        </a:rPr>
                        <a:t>Status </a:t>
                      </a:r>
                      <a:r>
                        <a:rPr lang="en-ZA" sz="1400" b="1" i="0" u="none" strike="noStrike" dirty="0" smtClean="0">
                          <a:solidFill>
                            <a:schemeClr val="bg1"/>
                          </a:solidFill>
                          <a:effectLst/>
                          <a:latin typeface="Arial" panose="020B0604020202020204" pitchFamily="34" charset="0"/>
                        </a:rPr>
                        <a:t>       (</a:t>
                      </a:r>
                      <a:r>
                        <a:rPr lang="en-ZA" sz="1400" b="1" i="0" u="none" strike="noStrike" dirty="0">
                          <a:solidFill>
                            <a:schemeClr val="bg1"/>
                          </a:solidFill>
                          <a:effectLst/>
                          <a:latin typeface="Arial" panose="020B0604020202020204" pitchFamily="34" charset="0"/>
                        </a:rPr>
                        <a:t>Refer to 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extLst>
                  <a:ext uri="{0D108BD9-81ED-4DB2-BD59-A6C34878D82A}">
                    <a16:rowId xmlns:a16="http://schemas.microsoft.com/office/drawing/2014/main" val="10000"/>
                  </a:ext>
                </a:extLst>
              </a:tr>
              <a:tr h="401902">
                <a:tc>
                  <a:txBody>
                    <a:bodyPr/>
                    <a:lstStyle/>
                    <a:p>
                      <a:pPr algn="ctr" fontAlgn="ctr"/>
                      <a:r>
                        <a:rPr lang="en-ZA" sz="1400" b="1" i="0" u="none" strike="noStrike" dirty="0" smtClean="0">
                          <a:solidFill>
                            <a:schemeClr val="bg1"/>
                          </a:solidFill>
                          <a:effectLst/>
                          <a:latin typeface="Arial" panose="020B0604020202020204" pitchFamily="34" charset="0"/>
                        </a:rPr>
                        <a:t>FY</a:t>
                      </a:r>
                      <a:endParaRPr lang="en-ZA" sz="14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ctr" fontAlgn="ctr"/>
                      <a:r>
                        <a:rPr lang="en-ZA" sz="1400" b="1" i="0" u="none" strike="noStrike" dirty="0">
                          <a:solidFill>
                            <a:schemeClr val="bg1"/>
                          </a:solidFill>
                          <a:effectLst/>
                          <a:latin typeface="Arial" panose="020B0604020202020204" pitchFamily="34" charset="0"/>
                        </a:rPr>
                        <a:t>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ctr" fontAlgn="ctr"/>
                      <a:r>
                        <a:rPr lang="en-ZA" sz="1400" b="1" i="0" u="none" strike="noStrike" dirty="0">
                          <a:solidFill>
                            <a:schemeClr val="bg1"/>
                          </a:solidFill>
                          <a:effectLst/>
                          <a:latin typeface="Arial" panose="020B0604020202020204" pitchFamily="34" charset="0"/>
                        </a:rPr>
                        <a:t>Supplier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ctr" fontAlgn="ctr"/>
                      <a:r>
                        <a:rPr lang="en-ZA" sz="1400" b="1" i="0" u="none" strike="noStrike" dirty="0">
                          <a:solidFill>
                            <a:schemeClr val="bg1"/>
                          </a:solidFill>
                          <a:effectLst/>
                          <a:latin typeface="Arial" panose="020B0604020202020204" pitchFamily="34" charset="0"/>
                        </a:rPr>
                        <a:t> Incident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ctr" fontAlgn="ctr"/>
                      <a:r>
                        <a:rPr lang="en-ZA" sz="1400" b="1" i="0" u="none" strike="noStrike" dirty="0">
                          <a:solidFill>
                            <a:schemeClr val="bg1"/>
                          </a:solidFill>
                          <a:effectLst/>
                          <a:latin typeface="Arial" panose="020B0604020202020204" pitchFamily="34" charset="0"/>
                        </a:rPr>
                        <a:t>Yes /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vMerge="1">
                  <a:txBody>
                    <a:bodyPr/>
                    <a:lstStyle/>
                    <a:p>
                      <a:endParaRPr lang="en-ZA"/>
                    </a:p>
                  </a:txBody>
                  <a:tcPr/>
                </a:tc>
                <a:tc>
                  <a:txBody>
                    <a:bodyPr/>
                    <a:lstStyle/>
                    <a:p>
                      <a:pPr algn="ctr" fontAlgn="ctr"/>
                      <a:r>
                        <a:rPr lang="en-ZA" sz="1400" b="1" i="0" u="none" strike="noStrike" dirty="0" smtClean="0">
                          <a:solidFill>
                            <a:schemeClr val="bg1"/>
                          </a:solidFill>
                          <a:effectLst/>
                          <a:latin typeface="Arial" panose="020B0604020202020204" pitchFamily="34" charset="0"/>
                        </a:rPr>
                        <a:t>UIF</a:t>
                      </a:r>
                      <a:endParaRPr lang="en-ZA" sz="14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extLst>
                  <a:ext uri="{0D108BD9-81ED-4DB2-BD59-A6C34878D82A}">
                    <a16:rowId xmlns:a16="http://schemas.microsoft.com/office/drawing/2014/main" val="10001"/>
                  </a:ext>
                </a:extLst>
              </a:tr>
              <a:tr h="1080044">
                <a:tc rowSpan="7">
                  <a:txBody>
                    <a:bodyPr/>
                    <a:lstStyle/>
                    <a:p>
                      <a:pPr algn="ctr" fontAlgn="ctr"/>
                      <a:r>
                        <a:rPr lang="en-ZA" sz="1400" b="0" i="0" u="none" strike="noStrike" dirty="0">
                          <a:solidFill>
                            <a:srgbClr val="000000"/>
                          </a:solidFill>
                          <a:effectLst/>
                          <a:latin typeface="Arial" panose="020B0604020202020204" pitchFamily="34" charset="0"/>
                        </a:rPr>
                        <a:t> </a:t>
                      </a:r>
                    </a:p>
                    <a:p>
                      <a:pPr marL="0" algn="ctr" defTabSz="457200" rtl="0" eaLnBrk="1" fontAlgn="ctr" latinLnBrk="0" hangingPunct="1"/>
                      <a:r>
                        <a:rPr lang="en-US" sz="1400" b="0" i="0" u="none" strike="noStrike" kern="1200" dirty="0" smtClean="0">
                          <a:solidFill>
                            <a:srgbClr val="000000"/>
                          </a:solidFill>
                          <a:effectLst/>
                          <a:latin typeface="Arial" panose="020B0604020202020204" pitchFamily="34" charset="0"/>
                          <a:ea typeface="+mn-ea"/>
                          <a:cs typeface="+mn-cs"/>
                        </a:rPr>
                        <a:t>2019/ 20</a:t>
                      </a:r>
                      <a:endParaRPr lang="en-ZA" sz="1400" b="0" i="0" u="none" strike="noStrike" kern="1200" dirty="0">
                        <a:solidFill>
                          <a:srgbClr val="000000"/>
                        </a:solidFill>
                        <a:effectLst/>
                        <a:latin typeface="Arial" panose="020B0604020202020204" pitchFamily="34" charset="0"/>
                        <a:ea typeface="+mn-ea"/>
                        <a:cs typeface="+mn-cs"/>
                      </a:endParaRPr>
                    </a:p>
                    <a:p>
                      <a:pPr algn="ctr" fontAlgn="ctr"/>
                      <a:r>
                        <a:rPr lang="en-ZA" sz="1400" b="0" i="0" u="none" strike="noStrike" dirty="0">
                          <a:solidFill>
                            <a:srgbClr val="000000"/>
                          </a:solidFill>
                          <a:effectLst/>
                          <a:latin typeface="Arial" panose="020B0604020202020204" pitchFamily="34" charset="0"/>
                        </a:rPr>
                        <a:t> </a:t>
                      </a:r>
                    </a:p>
                    <a:p>
                      <a:pPr algn="ctr" fontAlgn="ctr"/>
                      <a:r>
                        <a:rPr lang="en-ZA" sz="1400" b="0" i="0" u="none" strike="noStrike" dirty="0">
                          <a:solidFill>
                            <a:srgbClr val="000000"/>
                          </a:solidFill>
                          <a:effectLst/>
                          <a:latin typeface="Arial" panose="020B0604020202020204" pitchFamily="34" charset="0"/>
                        </a:rPr>
                        <a:t> </a:t>
                      </a:r>
                    </a:p>
                    <a:p>
                      <a:pPr algn="ctr" fontAlgn="ctr"/>
                      <a:r>
                        <a:rPr lang="en-ZA" sz="1400" b="0" i="0" u="none" strike="noStrike" dirty="0">
                          <a:solidFill>
                            <a:srgbClr val="000000"/>
                          </a:solidFill>
                          <a:effectLst/>
                          <a:latin typeface="Arial" panose="020B0604020202020204" pitchFamily="34" charset="0"/>
                        </a:rPr>
                        <a:t> </a:t>
                      </a:r>
                    </a:p>
                    <a:p>
                      <a:pPr algn="ctr" fontAlgn="ctr"/>
                      <a:r>
                        <a:rPr lang="en-ZA" sz="1400" b="0" i="0" u="none" strike="noStrike" dirty="0">
                          <a:solidFill>
                            <a:srgbClr val="000000"/>
                          </a:solidFill>
                          <a:effectLst/>
                          <a:latin typeface="Arial" panose="020B0604020202020204" pitchFamily="34" charset="0"/>
                        </a:rPr>
                        <a:t> </a:t>
                      </a:r>
                    </a:p>
                    <a:p>
                      <a:pPr algn="ctr" fontAlgn="ctr"/>
                      <a:r>
                        <a:rPr lang="en-ZA" sz="1400" b="0" i="0" u="none" strike="noStrike" dirty="0">
                          <a:solidFill>
                            <a:srgbClr val="000000"/>
                          </a:solidFill>
                          <a:effectLst/>
                          <a:latin typeface="Arial" panose="020B0604020202020204" pitchFamily="34" charset="0"/>
                        </a:rPr>
                        <a:t> </a:t>
                      </a:r>
                    </a:p>
                    <a:p>
                      <a:pPr algn="ctr" fontAlgn="ctr"/>
                      <a:r>
                        <a:rPr lang="en-ZA" sz="14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R 44 826.58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Iron Mountain-</a:t>
                      </a:r>
                      <a:r>
                        <a:rPr lang="en-ZA" sz="1400" b="0" i="0" u="none" strike="noStrike" dirty="0" err="1">
                          <a:solidFill>
                            <a:srgbClr val="000000"/>
                          </a:solidFill>
                          <a:effectLst/>
                          <a:latin typeface="Arial" panose="020B0604020202020204" pitchFamily="34" charset="0"/>
                        </a:rPr>
                        <a:t>Docufile</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rPr>
                        <a:t>Extension of the offsite storage services exceeding 15% variation order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Facilities / SCM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ZA" sz="1400" b="0" i="0" u="none" strike="noStrike" kern="1200" dirty="0" smtClean="0">
                          <a:solidFill>
                            <a:srgbClr val="000000"/>
                          </a:solidFill>
                          <a:effectLst/>
                          <a:latin typeface="Arial" panose="020B0604020202020204" pitchFamily="34" charset="0"/>
                          <a:ea typeface="+mn-ea"/>
                          <a:cs typeface="+mn-cs"/>
                        </a:rPr>
                        <a:t>Referred </a:t>
                      </a:r>
                      <a:r>
                        <a:rPr lang="en-ZA" sz="1400" b="0" i="0" u="none" strike="noStrike" kern="1200" dirty="0">
                          <a:solidFill>
                            <a:srgbClr val="000000"/>
                          </a:solidFill>
                          <a:effectLst/>
                          <a:latin typeface="Arial" panose="020B0604020202020204" pitchFamily="34" charset="0"/>
                          <a:ea typeface="+mn-ea"/>
                          <a:cs typeface="+mn-cs"/>
                        </a:rPr>
                        <a:t>to HRM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2854">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R 19 424.33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Adams &amp; Adams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Court </a:t>
                      </a:r>
                      <a:r>
                        <a:rPr lang="en-ZA" sz="1400" b="0" i="0" u="none" strike="noStrike" dirty="0" smtClean="0">
                          <a:solidFill>
                            <a:srgbClr val="000000"/>
                          </a:solidFill>
                          <a:effectLst/>
                          <a:latin typeface="Arial" panose="020B0604020202020204" pitchFamily="34" charset="0"/>
                        </a:rPr>
                        <a:t>review</a:t>
                      </a:r>
                      <a:r>
                        <a:rPr lang="en-ZA" sz="1400" b="0" i="0" u="none" strike="noStrike" baseline="0" dirty="0" smtClean="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(Taxation </a:t>
                      </a:r>
                      <a:r>
                        <a:rPr lang="en-ZA" sz="1400" b="0" i="0" u="none" strike="noStrike" dirty="0">
                          <a:solidFill>
                            <a:srgbClr val="000000"/>
                          </a:solidFill>
                          <a:effectLst/>
                          <a:latin typeface="Arial" panose="020B0604020202020204" pitchFamily="34" charset="0"/>
                        </a:rPr>
                        <a:t>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Legal Services</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endParaRPr lang="en-ZA" sz="1400" b="0" i="0" u="none" strike="noStrike" kern="1200" dirty="0" smtClean="0">
                        <a:solidFill>
                          <a:srgbClr val="000000"/>
                        </a:solidFill>
                        <a:effectLst/>
                        <a:latin typeface="Arial" panose="020B0604020202020204" pitchFamily="34" charset="0"/>
                        <a:ea typeface="+mn-ea"/>
                        <a:cs typeface="+mn-cs"/>
                      </a:endParaRPr>
                    </a:p>
                    <a:p>
                      <a:pPr marL="0" algn="ctr" defTabSz="457200" rtl="0" eaLnBrk="1" fontAlgn="ctr" latinLnBrk="0" hangingPunct="1"/>
                      <a:r>
                        <a:rPr lang="en-ZA" sz="1400" b="0" i="0" u="none" strike="noStrike" kern="1200" dirty="0" smtClean="0">
                          <a:solidFill>
                            <a:srgbClr val="000000"/>
                          </a:solidFill>
                          <a:effectLst/>
                          <a:latin typeface="Arial" panose="020B0604020202020204" pitchFamily="34" charset="0"/>
                          <a:ea typeface="+mn-ea"/>
                          <a:cs typeface="+mn-cs"/>
                        </a:rPr>
                        <a:t>Referred </a:t>
                      </a:r>
                      <a:r>
                        <a:rPr lang="en-ZA" sz="1400" b="0" i="0" u="none" strike="noStrike" kern="1200" dirty="0">
                          <a:solidFill>
                            <a:srgbClr val="000000"/>
                          </a:solidFill>
                          <a:effectLst/>
                          <a:latin typeface="Arial" panose="020B0604020202020204" pitchFamily="34" charset="0"/>
                          <a:ea typeface="+mn-ea"/>
                          <a:cs typeface="+mn-cs"/>
                        </a:rPr>
                        <a:t>to 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1902">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R 31 943.50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Adams &amp; Adams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Court review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Legal Services</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ZA" sz="1400" b="0" i="0" u="none" strike="noStrike" kern="1200" dirty="0">
                          <a:solidFill>
                            <a:srgbClr val="000000"/>
                          </a:solidFill>
                          <a:effectLst/>
                          <a:latin typeface="Arial" panose="020B0604020202020204" pitchFamily="34" charset="0"/>
                          <a:ea typeface="+mn-ea"/>
                          <a:cs typeface="+mn-cs"/>
                        </a:rPr>
                        <a:t>Referred to 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8160">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R 17 077.50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err="1">
                          <a:solidFill>
                            <a:srgbClr val="000000"/>
                          </a:solidFill>
                          <a:effectLst/>
                          <a:latin typeface="Arial" panose="020B0604020202020204" pitchFamily="34" charset="0"/>
                        </a:rPr>
                        <a:t>Diale</a:t>
                      </a:r>
                      <a:r>
                        <a:rPr lang="en-ZA" sz="1400" b="0" i="0" u="none" strike="noStrike" dirty="0">
                          <a:solidFill>
                            <a:srgbClr val="000000"/>
                          </a:solidFill>
                          <a:effectLst/>
                          <a:latin typeface="Arial" panose="020B0604020202020204" pitchFamily="34" charset="0"/>
                        </a:rPr>
                        <a:t> </a:t>
                      </a:r>
                      <a:r>
                        <a:rPr lang="en-ZA" sz="1400" b="0" i="0" u="none" strike="noStrike" dirty="0" err="1">
                          <a:solidFill>
                            <a:srgbClr val="000000"/>
                          </a:solidFill>
                          <a:effectLst/>
                          <a:latin typeface="Arial" panose="020B0604020202020204" pitchFamily="34" charset="0"/>
                        </a:rPr>
                        <a:t>Mogashoa</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rPr>
                        <a:t>Payments above the approved PPSA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Legal Services</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400" b="0" i="0" u="none" strike="noStrike" kern="1200" dirty="0" smtClean="0">
                          <a:solidFill>
                            <a:srgbClr val="000000"/>
                          </a:solidFill>
                          <a:effectLst/>
                          <a:latin typeface="Arial" panose="020B0604020202020204" pitchFamily="34" charset="0"/>
                          <a:ea typeface="+mn-ea"/>
                          <a:cs typeface="+mn-cs"/>
                        </a:rPr>
                        <a:t>To be referred to FMC</a:t>
                      </a:r>
                      <a:endParaRPr lang="en-US" sz="14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440">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R 2 000.00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TKO Business Solutions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rPr>
                        <a:t>Quotation received after closing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400" b="0" i="0" u="none" strike="noStrike" kern="1200" dirty="0" smtClean="0">
                          <a:solidFill>
                            <a:srgbClr val="000000"/>
                          </a:solidFill>
                          <a:effectLst/>
                          <a:latin typeface="Arial" panose="020B0604020202020204" pitchFamily="34" charset="0"/>
                          <a:ea typeface="+mn-ea"/>
                          <a:cs typeface="+mn-cs"/>
                        </a:rPr>
                        <a:t>To </a:t>
                      </a:r>
                      <a:r>
                        <a:rPr lang="en-US" sz="1400" b="0" i="0" u="none" strike="noStrike" kern="1200" dirty="0">
                          <a:solidFill>
                            <a:srgbClr val="000000"/>
                          </a:solidFill>
                          <a:effectLst/>
                          <a:latin typeface="Arial" panose="020B0604020202020204" pitchFamily="34" charset="0"/>
                          <a:ea typeface="+mn-ea"/>
                          <a:cs typeface="+mn-cs"/>
                        </a:rPr>
                        <a:t>be referred to FMC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9120">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R 1 354.08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AGJ Civils Pty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rPr>
                        <a:t>Quotation received after closing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400" b="0" i="0" u="none" strike="noStrike" kern="1200" dirty="0" smtClean="0">
                          <a:solidFill>
                            <a:srgbClr val="000000"/>
                          </a:solidFill>
                          <a:effectLst/>
                          <a:latin typeface="Arial" panose="020B0604020202020204" pitchFamily="34" charset="0"/>
                          <a:ea typeface="+mn-ea"/>
                          <a:cs typeface="+mn-cs"/>
                        </a:rPr>
                        <a:t>To </a:t>
                      </a:r>
                      <a:r>
                        <a:rPr lang="en-US" sz="1400" b="0" i="0" u="none" strike="noStrike" kern="1200" dirty="0">
                          <a:solidFill>
                            <a:srgbClr val="000000"/>
                          </a:solidFill>
                          <a:effectLst/>
                          <a:latin typeface="Arial" panose="020B0604020202020204" pitchFamily="34" charset="0"/>
                          <a:ea typeface="+mn-ea"/>
                          <a:cs typeface="+mn-cs"/>
                        </a:rPr>
                        <a:t>be referred to FMC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9600">
                <a:tc vMerge="1">
                  <a:txBody>
                    <a:bodyPr/>
                    <a:lstStyle/>
                    <a:p>
                      <a:endParaRPr lang="en-ZA"/>
                    </a:p>
                  </a:txBody>
                  <a:tcPr/>
                </a:tc>
                <a:tc>
                  <a:txBody>
                    <a:bodyPr/>
                    <a:lstStyle/>
                    <a:p>
                      <a:pPr algn="ctr"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R 84 589.00</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err="1" smtClean="0">
                          <a:solidFill>
                            <a:srgbClr val="000000"/>
                          </a:solidFill>
                          <a:effectLst/>
                          <a:latin typeface="Arial" panose="020B0604020202020204" pitchFamily="34" charset="0"/>
                        </a:rPr>
                        <a:t>Umbulumko</a:t>
                      </a:r>
                      <a:r>
                        <a:rPr lang="en-ZA" sz="1400" b="0" i="0" u="none" strike="noStrike" dirty="0" smtClean="0">
                          <a:solidFill>
                            <a:srgbClr val="000000"/>
                          </a:solidFill>
                          <a:effectLst/>
                          <a:latin typeface="Arial" panose="020B0604020202020204" pitchFamily="34" charset="0"/>
                        </a:rPr>
                        <a:t> Knowledge</a:t>
                      </a:r>
                      <a:r>
                        <a:rPr lang="en-ZA" sz="1400" b="0" i="0" u="none" strike="noStrike" baseline="0" dirty="0" smtClean="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Services</a:t>
                      </a: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Awarding of contract to</a:t>
                      </a:r>
                      <a:r>
                        <a:rPr lang="en-ZA" sz="1400" b="0" i="0" u="none" strike="noStrike" baseline="0" dirty="0" smtClean="0">
                          <a:solidFill>
                            <a:srgbClr val="000000"/>
                          </a:solidFill>
                          <a:effectLst/>
                          <a:latin typeface="Arial" panose="020B0604020202020204" pitchFamily="34" charset="0"/>
                        </a:rPr>
                        <a:t> supplier which is Tax Non-compliant </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smtClean="0">
                          <a:solidFill>
                            <a:srgbClr val="000000"/>
                          </a:solidFill>
                          <a:effectLst/>
                          <a:latin typeface="Arial" panose="020B0604020202020204" pitchFamily="34" charset="0"/>
                        </a:rPr>
                        <a:t>No</a:t>
                      </a: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smtClean="0">
                          <a:solidFill>
                            <a:srgbClr val="000000"/>
                          </a:solidFill>
                          <a:effectLst/>
                          <a:latin typeface="Arial" panose="020B0604020202020204" pitchFamily="34" charset="0"/>
                        </a:rPr>
                        <a:t>SCM</a:t>
                      </a: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smtClean="0">
                          <a:solidFill>
                            <a:srgbClr val="000000"/>
                          </a:solidFill>
                          <a:effectLst/>
                          <a:latin typeface="Arial" panose="020B0604020202020204" pitchFamily="34" charset="0"/>
                        </a:rPr>
                        <a:t>To be referred to FMC</a:t>
                      </a: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4498">
                <a:tc>
                  <a:txBody>
                    <a:bodyPr/>
                    <a:lstStyle/>
                    <a:p>
                      <a:pPr algn="ctr" fontAlgn="ctr"/>
                      <a:r>
                        <a:rPr lang="en-US" sz="1400" b="1" i="0" u="none" strike="noStrike" dirty="0" smtClean="0">
                          <a:solidFill>
                            <a:srgbClr val="000000"/>
                          </a:solidFill>
                          <a:effectLst/>
                          <a:latin typeface="Arial" panose="020B0604020202020204" pitchFamily="34" charset="0"/>
                        </a:rPr>
                        <a:t>Total</a:t>
                      </a:r>
                      <a:endParaRPr lang="en-ZA" sz="14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400" b="1" i="0" u="none" strike="noStrike" dirty="0">
                          <a:solidFill>
                            <a:srgbClr val="000000"/>
                          </a:solidFill>
                          <a:effectLst/>
                          <a:latin typeface="Arial" panose="020B0604020202020204" pitchFamily="34" charset="0"/>
                        </a:rPr>
                        <a:t>R </a:t>
                      </a:r>
                      <a:r>
                        <a:rPr lang="en-ZA" sz="1400" b="1" i="0" u="none" strike="noStrike" dirty="0" smtClean="0">
                          <a:solidFill>
                            <a:srgbClr val="000000"/>
                          </a:solidFill>
                          <a:effectLst/>
                          <a:latin typeface="Arial" panose="020B0604020202020204" pitchFamily="34" charset="0"/>
                        </a:rPr>
                        <a:t>201</a:t>
                      </a:r>
                      <a:r>
                        <a:rPr lang="en-ZA" sz="1400" b="1" i="0" u="none" strike="noStrike" baseline="0" dirty="0" smtClean="0">
                          <a:solidFill>
                            <a:srgbClr val="000000"/>
                          </a:solidFill>
                          <a:effectLst/>
                          <a:latin typeface="Arial" panose="020B0604020202020204" pitchFamily="34" charset="0"/>
                        </a:rPr>
                        <a:t> 214.99</a:t>
                      </a:r>
                      <a:endParaRPr lang="en-ZA" sz="1400" b="1"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06679">
                <a:tc gridSpan="7">
                  <a:txBody>
                    <a:bodyPr/>
                    <a:lstStyle/>
                    <a:p>
                      <a:pPr algn="l" fontAlgn="ctr"/>
                      <a:r>
                        <a:rPr lang="en-US" sz="1400" b="1" i="0" u="none" strike="noStrike" dirty="0" smtClean="0">
                          <a:solidFill>
                            <a:srgbClr val="000000"/>
                          </a:solidFill>
                          <a:effectLst/>
                          <a:latin typeface="Arial" panose="020B0604020202020204" pitchFamily="34" charset="0"/>
                        </a:rPr>
                        <a:t>              NB: The</a:t>
                      </a:r>
                      <a:r>
                        <a:rPr lang="en-US" sz="1400" b="1" i="0" u="none" strike="noStrike" baseline="0" dirty="0" smtClean="0">
                          <a:solidFill>
                            <a:srgbClr val="000000"/>
                          </a:solidFill>
                          <a:effectLst/>
                          <a:latin typeface="Arial" panose="020B0604020202020204" pitchFamily="34" charset="0"/>
                        </a:rPr>
                        <a:t> are no irregular expenditure detected to date for the 2020/21 financial year</a:t>
                      </a:r>
                      <a:endParaRPr lang="en-ZA" sz="14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en-ZA" sz="1100" b="1"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ZA"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0992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58384"/>
          </a:xfrm>
          <a:solidFill>
            <a:schemeClr val="accent6">
              <a:lumMod val="20000"/>
              <a:lumOff val="80000"/>
            </a:schemeClr>
          </a:solidFill>
        </p:spPr>
        <p:txBody>
          <a:bodyPr>
            <a:normAutofit/>
          </a:bodyPr>
          <a:lstStyle/>
          <a:p>
            <a:r>
              <a:rPr lang="en-US" sz="2400" b="1" dirty="0">
                <a:solidFill>
                  <a:srgbClr val="C00000"/>
                </a:solidFill>
                <a:latin typeface="Arial Rounded MT Bold" panose="020F0704030504030204" pitchFamily="34" charset="0"/>
                <a:cs typeface="Tahoma" pitchFamily="34" charset="0"/>
              </a:rPr>
              <a:t>Irregular </a:t>
            </a:r>
            <a:r>
              <a:rPr lang="en-US" sz="2400" b="1" dirty="0" smtClean="0">
                <a:solidFill>
                  <a:srgbClr val="C00000"/>
                </a:solidFill>
                <a:latin typeface="Arial Rounded MT Bold" panose="020F0704030504030204" pitchFamily="34" charset="0"/>
                <a:cs typeface="Tahoma" pitchFamily="34" charset="0"/>
              </a:rPr>
              <a:t>Expenditure (IR) </a:t>
            </a:r>
            <a:r>
              <a:rPr lang="en-US" sz="2500" b="1" dirty="0" smtClean="0">
                <a:solidFill>
                  <a:srgbClr val="C00000"/>
                </a:solidFill>
                <a:latin typeface="Arial Rounded MT Bold" panose="020F0704030504030204" pitchFamily="34" charset="0"/>
                <a:cs typeface="Tahoma" pitchFamily="34" charset="0"/>
              </a:rPr>
              <a:t>Notes</a:t>
            </a:r>
            <a:endParaRPr lang="en-ZA" sz="2500" dirty="0"/>
          </a:p>
        </p:txBody>
      </p:sp>
      <p:sp>
        <p:nvSpPr>
          <p:cNvPr id="3" name="Text Placeholder 2"/>
          <p:cNvSpPr>
            <a:spLocks noGrp="1"/>
          </p:cNvSpPr>
          <p:nvPr>
            <p:ph type="body" sz="quarter" idx="10"/>
          </p:nvPr>
        </p:nvSpPr>
        <p:spPr>
          <a:xfrm>
            <a:off x="0" y="609600"/>
            <a:ext cx="9098924" cy="4114800"/>
          </a:xfrm>
        </p:spPr>
        <p:txBody>
          <a:bodyPr>
            <a:noAutofit/>
          </a:bodyPr>
          <a:lstStyle/>
          <a:p>
            <a:pPr algn="just"/>
            <a:r>
              <a:rPr lang="en-US" sz="2200" dirty="0" smtClean="0">
                <a:latin typeface="Arial" panose="020B0604020202020204" pitchFamily="34" charset="0"/>
                <a:cs typeface="Arial" panose="020B0604020202020204" pitchFamily="34" charset="0"/>
              </a:rPr>
              <a:t>The irregular expenditure incurred for </a:t>
            </a:r>
            <a:r>
              <a:rPr lang="en-US" sz="2200" dirty="0" err="1" smtClean="0">
                <a:latin typeface="Arial" panose="020B0604020202020204" pitchFamily="34" charset="0"/>
                <a:cs typeface="Arial" panose="020B0604020202020204" pitchFamily="34" charset="0"/>
              </a:rPr>
              <a:t>Docufile</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Adams and Adams are recurring transactions from the previous financial years and those were the last invoices paid after termination of the contracts.</a:t>
            </a:r>
          </a:p>
          <a:p>
            <a:pPr algn="just"/>
            <a:r>
              <a:rPr lang="en-US" sz="2200" dirty="0" smtClean="0">
                <a:latin typeface="Arial" panose="020B0604020202020204" pitchFamily="34" charset="0"/>
                <a:cs typeface="Arial" panose="020B0604020202020204" pitchFamily="34" charset="0"/>
              </a:rPr>
              <a:t>Irregular expenditure incurred for </a:t>
            </a:r>
            <a:r>
              <a:rPr lang="en-US" sz="2200" dirty="0" err="1" smtClean="0">
                <a:latin typeface="Arial" panose="020B0604020202020204" pitchFamily="34" charset="0"/>
                <a:cs typeface="Arial" panose="020B0604020202020204" pitchFamily="34" charset="0"/>
              </a:rPr>
              <a:t>Diale</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Mogashoa</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TKO Business Solutions, AGJ Civils Pty Ltd and </a:t>
            </a:r>
            <a:r>
              <a:rPr lang="en-US" sz="2200" dirty="0" err="1" smtClean="0">
                <a:latin typeface="Arial" panose="020B0604020202020204" pitchFamily="34" charset="0"/>
                <a:cs typeface="Arial" panose="020B0604020202020204" pitchFamily="34" charset="0"/>
              </a:rPr>
              <a:t>Umbulumko</a:t>
            </a:r>
            <a:r>
              <a:rPr lang="en-US" sz="2200" dirty="0" smtClean="0">
                <a:latin typeface="Arial" panose="020B0604020202020204" pitchFamily="34" charset="0"/>
                <a:cs typeface="Arial" panose="020B0604020202020204" pitchFamily="34" charset="0"/>
              </a:rPr>
              <a:t> Knowledge Services will be tabled at the Financial Misconduct Committee (FMC) for further handling.</a:t>
            </a:r>
          </a:p>
          <a:p>
            <a:pPr algn="just"/>
            <a:r>
              <a:rPr lang="en-US" sz="2200" dirty="0" smtClean="0">
                <a:latin typeface="Arial" panose="020B0604020202020204" pitchFamily="34" charset="0"/>
                <a:cs typeface="Arial" panose="020B0604020202020204" pitchFamily="34" charset="0"/>
              </a:rPr>
              <a:t>Root </a:t>
            </a:r>
            <a:r>
              <a:rPr lang="en-US" sz="2200" dirty="0">
                <a:latin typeface="Arial" panose="020B0604020202020204" pitchFamily="34" charset="0"/>
                <a:cs typeface="Arial" panose="020B0604020202020204" pitchFamily="34" charset="0"/>
              </a:rPr>
              <a:t>causes identification resulting </a:t>
            </a:r>
            <a:r>
              <a:rPr lang="en-US" sz="2200" dirty="0" smtClean="0">
                <a:latin typeface="Arial" panose="020B0604020202020204" pitchFamily="34" charset="0"/>
                <a:cs typeface="Arial" panose="020B0604020202020204" pitchFamily="34" charset="0"/>
              </a:rPr>
              <a:t>in non-compliance to laws and regulations; and policy frameworks, that triggers IR was </a:t>
            </a:r>
            <a:r>
              <a:rPr lang="en-US" sz="2200" dirty="0">
                <a:latin typeface="Arial" panose="020B0604020202020204" pitchFamily="34" charset="0"/>
                <a:cs typeface="Arial" panose="020B0604020202020204" pitchFamily="34" charset="0"/>
              </a:rPr>
              <a:t>undertaken.  </a:t>
            </a:r>
            <a:r>
              <a:rPr lang="en-US" sz="2200" dirty="0" smtClean="0">
                <a:latin typeface="Arial" panose="020B0604020202020204" pitchFamily="34" charset="0"/>
                <a:cs typeface="Arial" panose="020B0604020202020204" pitchFamily="34" charset="0"/>
              </a:rPr>
              <a:t>Prevention </a:t>
            </a:r>
            <a:r>
              <a:rPr lang="en-US" sz="2200" dirty="0">
                <a:latin typeface="Arial" panose="020B0604020202020204" pitchFamily="34" charset="0"/>
                <a:cs typeface="Arial" panose="020B0604020202020204" pitchFamily="34" charset="0"/>
              </a:rPr>
              <a:t>and detection controls </a:t>
            </a:r>
            <a:r>
              <a:rPr lang="en-US" sz="2200" dirty="0" smtClean="0">
                <a:latin typeface="Arial" panose="020B0604020202020204" pitchFamily="34" charset="0"/>
                <a:cs typeface="Arial" panose="020B0604020202020204" pitchFamily="34" charset="0"/>
              </a:rPr>
              <a:t>have </a:t>
            </a:r>
            <a:r>
              <a:rPr lang="en-US" sz="2200" dirty="0">
                <a:latin typeface="Arial" panose="020B0604020202020204" pitchFamily="34" charset="0"/>
                <a:cs typeface="Arial" panose="020B0604020202020204" pitchFamily="34" charset="0"/>
              </a:rPr>
              <a:t>been </a:t>
            </a:r>
            <a:r>
              <a:rPr lang="en-US" sz="2200" dirty="0" smtClean="0">
                <a:latin typeface="Arial" panose="020B0604020202020204" pitchFamily="34" charset="0"/>
                <a:cs typeface="Arial" panose="020B0604020202020204" pitchFamily="34" charset="0"/>
              </a:rPr>
              <a:t>strengthen on 1</a:t>
            </a:r>
            <a:r>
              <a:rPr lang="en-US" sz="2200" baseline="30000" dirty="0" smtClean="0">
                <a:latin typeface="Arial" panose="020B0604020202020204" pitchFamily="34" charset="0"/>
                <a:cs typeface="Arial" panose="020B0604020202020204" pitchFamily="34" charset="0"/>
              </a:rPr>
              <a:t>st</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instance, within the combined assurance levels, and monitored as a monthly discipline.</a:t>
            </a:r>
          </a:p>
          <a:p>
            <a:pPr algn="just"/>
            <a:r>
              <a:rPr lang="en-ZA" sz="2200" dirty="0">
                <a:solidFill>
                  <a:srgbClr val="000000"/>
                </a:solidFill>
                <a:latin typeface="Arial" panose="020B0604020202020204" pitchFamily="34" charset="0"/>
              </a:rPr>
              <a:t>Strengthen adequacy and effectiveness of controls, isolation of responsibilities and segregation of duties  within SCM unit and related Committees</a:t>
            </a:r>
          </a:p>
          <a:p>
            <a:pPr algn="just"/>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43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a:t>
            </a:r>
            <a:endParaRPr lang="en-GB" sz="2800" dirty="0">
              <a:latin typeface="Arial Rounded MT Bold" panose="020F0704030504030204" pitchFamily="34" charset="0"/>
            </a:endParaRPr>
          </a:p>
        </p:txBody>
      </p:sp>
      <p:sp>
        <p:nvSpPr>
          <p:cNvPr id="2" name="Rectangle 1"/>
          <p:cNvSpPr/>
          <p:nvPr/>
        </p:nvSpPr>
        <p:spPr>
          <a:xfrm>
            <a:off x="9992" y="529023"/>
            <a:ext cx="9134007" cy="5786199"/>
          </a:xfrm>
          <a:prstGeom prst="rect">
            <a:avLst/>
          </a:prstGeom>
          <a:solidFill>
            <a:schemeClr val="bg1"/>
          </a:solidFill>
        </p:spPr>
        <p:txBody>
          <a:bodyPr wrap="square">
            <a:spAutoFit/>
          </a:bodyPr>
          <a:lstStyle/>
          <a:p>
            <a:pPr algn="just">
              <a:spcAft>
                <a:spcPts val="0"/>
              </a:spcAft>
            </a:pPr>
            <a:r>
              <a:rPr lang="en-US" sz="2300" dirty="0">
                <a:latin typeface="Arial" panose="020B0604020202020204" pitchFamily="34" charset="0"/>
                <a:ea typeface="Calibri" panose="020F0502020204030204" pitchFamily="34" charset="0"/>
                <a:cs typeface="Arial" panose="020B0604020202020204" pitchFamily="34" charset="0"/>
              </a:rPr>
              <a:t> </a:t>
            </a:r>
            <a:endParaRPr lang="en-ZA" sz="23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Arial" panose="020B0604020202020204" pitchFamily="34" charset="0"/>
              </a:rPr>
              <a:t>As always, it is a pleasure to meet and bring you up to speed on how we have spent the money that the people of South Africa have </a:t>
            </a:r>
            <a:r>
              <a:rPr lang="en-US" sz="2300" dirty="0" smtClean="0">
                <a:latin typeface="Arial" panose="020B0604020202020204" pitchFamily="34" charset="0"/>
                <a:ea typeface="Calibri" panose="020F0502020204030204" pitchFamily="34" charset="0"/>
                <a:cs typeface="Arial" panose="020B0604020202020204" pitchFamily="34" charset="0"/>
              </a:rPr>
              <a:t>given us </a:t>
            </a:r>
            <a:r>
              <a:rPr lang="en-US" sz="2300" dirty="0">
                <a:latin typeface="Arial" panose="020B0604020202020204" pitchFamily="34" charset="0"/>
                <a:ea typeface="Calibri" panose="020F0502020204030204" pitchFamily="34" charset="0"/>
                <a:cs typeface="Arial" panose="020B0604020202020204" pitchFamily="34" charset="0"/>
              </a:rPr>
              <a:t>for the advancement of our constitutional mandate to </a:t>
            </a:r>
            <a:r>
              <a:rPr lang="en-GB" sz="2300" dirty="0" smtClean="0">
                <a:latin typeface="Arial" panose="020B0604020202020204" pitchFamily="34" charset="0"/>
                <a:ea typeface="Calibri" panose="020F0502020204030204" pitchFamily="34" charset="0"/>
                <a:cs typeface="Arial" panose="020B0604020202020204" pitchFamily="34" charset="0"/>
              </a:rPr>
              <a:t>investigate</a:t>
            </a:r>
            <a:r>
              <a:rPr lang="en-US" sz="2300" dirty="0" smtClean="0">
                <a:latin typeface="Arial" panose="020B0604020202020204" pitchFamily="34" charset="0"/>
                <a:ea typeface="Calibri" panose="020F0502020204030204" pitchFamily="34" charset="0"/>
                <a:cs typeface="Arial" panose="020B0604020202020204" pitchFamily="34" charset="0"/>
              </a:rPr>
              <a:t>, </a:t>
            </a:r>
            <a:r>
              <a:rPr lang="en-US" sz="2300" dirty="0">
                <a:latin typeface="Arial" panose="020B0604020202020204" pitchFamily="34" charset="0"/>
                <a:ea typeface="Calibri" panose="020F0502020204030204" pitchFamily="34" charset="0"/>
                <a:cs typeface="Arial" panose="020B0604020202020204" pitchFamily="34" charset="0"/>
              </a:rPr>
              <a:t>report on and remedy any alleged or suspected improper or prejudicial conduct in all state affairs while also ensuring that we are accessible to all persons and communities. </a:t>
            </a:r>
            <a:endParaRPr lang="en-ZA" sz="23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n-US" sz="2300" dirty="0">
                <a:latin typeface="Arial" panose="020B0604020202020204" pitchFamily="34" charset="0"/>
                <a:ea typeface="Calibri" panose="020F0502020204030204" pitchFamily="34" charset="0"/>
                <a:cs typeface="Arial" panose="020B0604020202020204" pitchFamily="34" charset="0"/>
              </a:rPr>
              <a:t> </a:t>
            </a:r>
            <a:endParaRPr lang="en-ZA" sz="23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Arial" panose="020B0604020202020204" pitchFamily="34" charset="0"/>
              </a:rPr>
              <a:t>I am accompanied by the Deputy Public Protector, Adv. Kholeka Gcaleka; the Acting Chief Executive Officer, Ms. Yalekile Lusibane; the Chief Operations Officer, Mr. Lucky Mohalaba; </a:t>
            </a:r>
            <a:r>
              <a:rPr lang="en-US" sz="2300" dirty="0" smtClean="0">
                <a:latin typeface="Arial" panose="020B0604020202020204" pitchFamily="34" charset="0"/>
                <a:ea typeface="Calibri" panose="020F0502020204030204" pitchFamily="34" charset="0"/>
                <a:cs typeface="Arial" panose="020B0604020202020204" pitchFamily="34" charset="0"/>
              </a:rPr>
              <a:t>the </a:t>
            </a:r>
            <a:r>
              <a:rPr lang="en-US" sz="2300" dirty="0">
                <a:latin typeface="Arial" panose="020B0604020202020204" pitchFamily="34" charset="0"/>
                <a:ea typeface="Calibri" panose="020F0502020204030204" pitchFamily="34" charset="0"/>
                <a:cs typeface="Arial" panose="020B0604020202020204" pitchFamily="34" charset="0"/>
              </a:rPr>
              <a:t>Acting Chief Financial Officer, Mr. Tshiamo </a:t>
            </a:r>
            <a:r>
              <a:rPr lang="en-US" sz="2300" dirty="0" smtClean="0">
                <a:latin typeface="Arial" panose="020B0604020202020204" pitchFamily="34" charset="0"/>
                <a:ea typeface="Calibri" panose="020F0502020204030204" pitchFamily="34" charset="0"/>
                <a:cs typeface="Arial" panose="020B0604020202020204" pitchFamily="34" charset="0"/>
              </a:rPr>
              <a:t>Senosi; and Executive Managers, all </a:t>
            </a:r>
            <a:r>
              <a:rPr lang="en-US" sz="2300" dirty="0">
                <a:latin typeface="Arial" panose="020B0604020202020204" pitchFamily="34" charset="0"/>
                <a:ea typeface="Calibri" panose="020F0502020204030204" pitchFamily="34" charset="0"/>
                <a:cs typeface="Arial" panose="020B0604020202020204" pitchFamily="34" charset="0"/>
              </a:rPr>
              <a:t>of </a:t>
            </a:r>
            <a:r>
              <a:rPr lang="en-US" sz="2300" dirty="0" smtClean="0">
                <a:latin typeface="Arial" panose="020B0604020202020204" pitchFamily="34" charset="0"/>
                <a:ea typeface="Calibri" panose="020F0502020204030204" pitchFamily="34" charset="0"/>
                <a:cs typeface="Arial" panose="020B0604020202020204" pitchFamily="34" charset="0"/>
              </a:rPr>
              <a:t>whom </a:t>
            </a:r>
            <a:r>
              <a:rPr lang="en-US" sz="2300" dirty="0">
                <a:latin typeface="Arial" panose="020B0604020202020204" pitchFamily="34" charset="0"/>
                <a:ea typeface="Calibri" panose="020F0502020204030204" pitchFamily="34" charset="0"/>
                <a:cs typeface="Arial" panose="020B0604020202020204" pitchFamily="34" charset="0"/>
              </a:rPr>
              <a:t>will assist me with this presentation and the questions I am anticipating from </a:t>
            </a:r>
            <a:r>
              <a:rPr lang="en-US" sz="2300" dirty="0" err="1">
                <a:latin typeface="Arial" panose="020B0604020202020204" pitchFamily="34" charset="0"/>
                <a:ea typeface="Calibri" panose="020F0502020204030204" pitchFamily="34" charset="0"/>
                <a:cs typeface="Arial" panose="020B0604020202020204" pitchFamily="34" charset="0"/>
              </a:rPr>
              <a:t>Honourable</a:t>
            </a:r>
            <a:r>
              <a:rPr lang="en-US" sz="2300" dirty="0">
                <a:latin typeface="Arial" panose="020B0604020202020204" pitchFamily="34" charset="0"/>
                <a:ea typeface="Calibri" panose="020F0502020204030204" pitchFamily="34" charset="0"/>
                <a:cs typeface="Arial" panose="020B0604020202020204" pitchFamily="34" charset="0"/>
              </a:rPr>
              <a:t> Members</a:t>
            </a:r>
            <a:r>
              <a:rPr lang="en-US" sz="2300" dirty="0" smtClean="0">
                <a:latin typeface="Arial" panose="020B0604020202020204" pitchFamily="34" charset="0"/>
                <a:ea typeface="Calibri" panose="020F0502020204030204" pitchFamily="34" charset="0"/>
                <a:cs typeface="Arial" panose="020B0604020202020204" pitchFamily="34" charset="0"/>
              </a:rPr>
              <a:t>.</a:t>
            </a:r>
          </a:p>
          <a:p>
            <a:pPr lvl="0">
              <a:spcAft>
                <a:spcPts val="0"/>
              </a:spcAft>
            </a:pPr>
            <a:endParaRPr lang="en-ZA" sz="2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endParaRPr lang="en-ZA"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3219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accent6">
              <a:lumMod val="20000"/>
              <a:lumOff val="80000"/>
            </a:schemeClr>
          </a:solidFill>
        </p:spPr>
        <p:txBody>
          <a:bodyPr>
            <a:normAutofit/>
          </a:bodyPr>
          <a:lstStyle/>
          <a:p>
            <a:r>
              <a:rPr lang="en-US" sz="2800" b="1" dirty="0" smtClean="0">
                <a:solidFill>
                  <a:srgbClr val="C00000"/>
                </a:solidFill>
                <a:latin typeface="Arial Rounded MT Bold" panose="020F0704030504030204" pitchFamily="34" charset="0"/>
                <a:ea typeface="+mn-ea"/>
                <a:cs typeface="Tahoma" pitchFamily="34" charset="0"/>
              </a:rPr>
              <a:t>Fruitless and Wasteful Expenditure</a:t>
            </a:r>
            <a:endParaRPr lang="en-ZA" sz="2800" b="1" dirty="0">
              <a:solidFill>
                <a:srgbClr val="C00000"/>
              </a:solidFill>
              <a:latin typeface="Arial Rounded MT Bold" panose="020F0704030504030204" pitchFamily="34" charset="0"/>
              <a:ea typeface="+mn-ea"/>
              <a:cs typeface="Tahoma" pitchFamily="34" charset="0"/>
            </a:endParaRPr>
          </a:p>
        </p:txBody>
      </p:sp>
      <p:sp>
        <p:nvSpPr>
          <p:cNvPr id="3" name="Text Placeholder 2"/>
          <p:cNvSpPr>
            <a:spLocks noGrp="1"/>
          </p:cNvSpPr>
          <p:nvPr>
            <p:ph type="body" sz="quarter" idx="10"/>
          </p:nvPr>
        </p:nvSpPr>
        <p:spPr>
          <a:xfrm>
            <a:off x="64012" y="1268760"/>
            <a:ext cx="8953369" cy="4829398"/>
          </a:xfrm>
        </p:spPr>
        <p:txBody>
          <a:bodyPr>
            <a:normAutofit/>
          </a:bodyPr>
          <a:lstStyle/>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90917601"/>
              </p:ext>
            </p:extLst>
          </p:nvPr>
        </p:nvGraphicFramePr>
        <p:xfrm>
          <a:off x="2" y="545892"/>
          <a:ext cx="9143998" cy="6602200"/>
        </p:xfrm>
        <a:graphic>
          <a:graphicData uri="http://schemas.openxmlformats.org/drawingml/2006/table">
            <a:tbl>
              <a:tblPr/>
              <a:tblGrid>
                <a:gridCol w="876274">
                  <a:extLst>
                    <a:ext uri="{9D8B030D-6E8A-4147-A177-3AD203B41FA5}">
                      <a16:colId xmlns:a16="http://schemas.microsoft.com/office/drawing/2014/main" val="20000"/>
                    </a:ext>
                  </a:extLst>
                </a:gridCol>
                <a:gridCol w="1389740">
                  <a:extLst>
                    <a:ext uri="{9D8B030D-6E8A-4147-A177-3AD203B41FA5}">
                      <a16:colId xmlns:a16="http://schemas.microsoft.com/office/drawing/2014/main" val="20001"/>
                    </a:ext>
                  </a:extLst>
                </a:gridCol>
                <a:gridCol w="1365142">
                  <a:extLst>
                    <a:ext uri="{9D8B030D-6E8A-4147-A177-3AD203B41FA5}">
                      <a16:colId xmlns:a16="http://schemas.microsoft.com/office/drawing/2014/main" val="20002"/>
                    </a:ext>
                  </a:extLst>
                </a:gridCol>
                <a:gridCol w="1626642">
                  <a:extLst>
                    <a:ext uri="{9D8B030D-6E8A-4147-A177-3AD203B41FA5}">
                      <a16:colId xmlns:a16="http://schemas.microsoft.com/office/drawing/2014/main" val="20003"/>
                    </a:ext>
                  </a:extLst>
                </a:gridCol>
                <a:gridCol w="1094419">
                  <a:extLst>
                    <a:ext uri="{9D8B030D-6E8A-4147-A177-3AD203B41FA5}">
                      <a16:colId xmlns:a16="http://schemas.microsoft.com/office/drawing/2014/main" val="20004"/>
                    </a:ext>
                  </a:extLst>
                </a:gridCol>
                <a:gridCol w="1094575">
                  <a:extLst>
                    <a:ext uri="{9D8B030D-6E8A-4147-A177-3AD203B41FA5}">
                      <a16:colId xmlns:a16="http://schemas.microsoft.com/office/drawing/2014/main" val="20005"/>
                    </a:ext>
                  </a:extLst>
                </a:gridCol>
                <a:gridCol w="1697206">
                  <a:extLst>
                    <a:ext uri="{9D8B030D-6E8A-4147-A177-3AD203B41FA5}">
                      <a16:colId xmlns:a16="http://schemas.microsoft.com/office/drawing/2014/main" val="20006"/>
                    </a:ext>
                  </a:extLst>
                </a:gridCol>
              </a:tblGrid>
              <a:tr h="701509">
                <a:tc>
                  <a:txBody>
                    <a:bodyPr/>
                    <a:lstStyle/>
                    <a:p>
                      <a:pPr algn="l" fontAlgn="ctr"/>
                      <a:r>
                        <a:rPr lang="en-US" sz="1400" b="1" i="0" u="none" strike="noStrike" baseline="0" dirty="0" smtClean="0">
                          <a:solidFill>
                            <a:schemeClr val="bg1"/>
                          </a:solidFill>
                          <a:effectLst/>
                          <a:latin typeface="Arial" panose="020B0604020202020204" pitchFamily="34" charset="0"/>
                        </a:rPr>
                        <a:t>Financial  year</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ctr"/>
                      <a:r>
                        <a:rPr lang="en-US" sz="1400" b="1" i="0" u="none" strike="noStrike" dirty="0" smtClean="0">
                          <a:solidFill>
                            <a:schemeClr val="bg1"/>
                          </a:solidFill>
                          <a:effectLst/>
                          <a:latin typeface="Arial" panose="020B0604020202020204" pitchFamily="34" charset="0"/>
                        </a:rPr>
                        <a:t>Transaction</a:t>
                      </a:r>
                      <a:r>
                        <a:rPr lang="en-US" sz="1400" b="1" i="0" u="none" strike="noStrike" baseline="0" dirty="0" smtClean="0">
                          <a:solidFill>
                            <a:schemeClr val="bg1"/>
                          </a:solidFill>
                          <a:effectLst/>
                          <a:latin typeface="Arial" panose="020B0604020202020204" pitchFamily="34" charset="0"/>
                        </a:rPr>
                        <a:t> amount</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t"/>
                      <a:r>
                        <a:rPr lang="en-US" sz="1400" b="1" i="0" u="none" strike="noStrike" dirty="0" smtClean="0">
                          <a:solidFill>
                            <a:schemeClr val="bg1"/>
                          </a:solidFill>
                          <a:effectLst/>
                          <a:latin typeface="Arial" panose="020B0604020202020204" pitchFamily="34" charset="0"/>
                        </a:rPr>
                        <a:t>Service provider</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t"/>
                      <a:r>
                        <a:rPr lang="en-US" sz="1400" b="1" i="0" u="none" strike="noStrike" dirty="0" smtClean="0">
                          <a:solidFill>
                            <a:schemeClr val="bg1"/>
                          </a:solidFill>
                          <a:effectLst/>
                          <a:latin typeface="Arial" panose="020B0604020202020204" pitchFamily="34" charset="0"/>
                        </a:rPr>
                        <a:t>Incident</a:t>
                      </a:r>
                      <a:r>
                        <a:rPr lang="en-US" sz="1400" b="1" i="0" u="none" strike="noStrike" baseline="0" dirty="0" smtClean="0">
                          <a:solidFill>
                            <a:schemeClr val="bg1"/>
                          </a:solidFill>
                          <a:effectLst/>
                          <a:latin typeface="Arial" panose="020B0604020202020204" pitchFamily="34" charset="0"/>
                        </a:rPr>
                        <a:t> description</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ctr"/>
                      <a:r>
                        <a:rPr lang="en-US" sz="1400" b="1" i="0" u="none" strike="noStrike" dirty="0" smtClean="0">
                          <a:solidFill>
                            <a:schemeClr val="bg1"/>
                          </a:solidFill>
                          <a:effectLst/>
                          <a:latin typeface="Arial" panose="020B0604020202020204" pitchFamily="34" charset="0"/>
                        </a:rPr>
                        <a:t>Condoned</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ctr"/>
                      <a:r>
                        <a:rPr lang="en-US" sz="1400" b="1" i="0" u="none" strike="noStrike" dirty="0" smtClean="0">
                          <a:solidFill>
                            <a:schemeClr val="bg1"/>
                          </a:solidFill>
                          <a:effectLst/>
                          <a:latin typeface="Arial" panose="020B0604020202020204" pitchFamily="34" charset="0"/>
                        </a:rPr>
                        <a:t>Responsible Unit</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tc>
                  <a:txBody>
                    <a:bodyPr/>
                    <a:lstStyle/>
                    <a:p>
                      <a:pPr algn="l" fontAlgn="ctr"/>
                      <a:r>
                        <a:rPr lang="en-US" sz="1400" b="1" i="0" u="none" strike="noStrike" dirty="0" smtClean="0">
                          <a:solidFill>
                            <a:schemeClr val="bg1"/>
                          </a:solidFill>
                          <a:effectLst/>
                          <a:latin typeface="Arial" panose="020B0604020202020204" pitchFamily="34" charset="0"/>
                        </a:rPr>
                        <a:t>Remarks</a:t>
                      </a:r>
                      <a:endParaRPr lang="en-ZA" sz="1400" b="1" i="0" u="none" strike="noStrike" dirty="0">
                        <a:solidFill>
                          <a:schemeClr val="bg1"/>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0000"/>
                    </a:solidFill>
                  </a:tcPr>
                </a:tc>
                <a:extLst>
                  <a:ext uri="{0D108BD9-81ED-4DB2-BD59-A6C34878D82A}">
                    <a16:rowId xmlns:a16="http://schemas.microsoft.com/office/drawing/2014/main" val="10000"/>
                  </a:ext>
                </a:extLst>
              </a:tr>
              <a:tr h="444755">
                <a:tc rowSpan="6">
                  <a:txBody>
                    <a:bodyPr/>
                    <a:lstStyle/>
                    <a:p>
                      <a:pPr algn="ctr" fontAlgn="ctr"/>
                      <a:r>
                        <a:rPr lang="en-ZA" sz="1400" b="0" i="0" u="none" strike="noStrike" dirty="0">
                          <a:solidFill>
                            <a:srgbClr val="000000"/>
                          </a:solidFill>
                          <a:effectLst/>
                          <a:latin typeface="Arial" panose="020B0604020202020204" pitchFamily="34" charset="0"/>
                        </a:rPr>
                        <a:t>2019-2020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R 1 720.00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Travel With Flair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No show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Private Office</a:t>
                      </a: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0095">
                <a:tc v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 13 000.00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err="1">
                          <a:solidFill>
                            <a:srgbClr val="000000"/>
                          </a:solidFill>
                          <a:effectLst/>
                          <a:latin typeface="Arial" panose="020B0604020202020204" pitchFamily="34" charset="0"/>
                        </a:rPr>
                        <a:t>Kelele</a:t>
                      </a:r>
                      <a:r>
                        <a:rPr lang="en-ZA" sz="1400" b="0" i="0" u="none" strike="noStrike" dirty="0">
                          <a:solidFill>
                            <a:srgbClr val="000000"/>
                          </a:solidFill>
                          <a:effectLst/>
                          <a:latin typeface="Arial" panose="020B0604020202020204" pitchFamily="34" charset="0"/>
                        </a:rPr>
                        <a:t> Communication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Arial" panose="020B0604020202020204" pitchFamily="34" charset="0"/>
                        </a:rPr>
                        <a:t>Issuing of order to wrong service provider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143">
                <a:tc v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 252.00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Government Printers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Arial" panose="020B0604020202020204" pitchFamily="34" charset="0"/>
                        </a:rPr>
                        <a:t>Advert for cancellation of tender due to </a:t>
                      </a:r>
                      <a:r>
                        <a:rPr lang="en-US" sz="1400" b="0" i="0" u="none" strike="noStrike" dirty="0" smtClean="0">
                          <a:solidFill>
                            <a:srgbClr val="000000"/>
                          </a:solidFill>
                          <a:effectLst/>
                          <a:latin typeface="Arial" panose="020B0604020202020204" pitchFamily="34" charset="0"/>
                        </a:rPr>
                        <a:t>complaints </a:t>
                      </a:r>
                      <a:r>
                        <a:rPr lang="en-US" sz="1400" b="0" i="0" u="none" strike="noStrike" dirty="0">
                          <a:solidFill>
                            <a:srgbClr val="000000"/>
                          </a:solidFill>
                          <a:effectLst/>
                          <a:latin typeface="Arial" panose="020B0604020202020204" pitchFamily="34" charset="0"/>
                        </a:rPr>
                        <a:t>raised by bidders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r>
                        <a:rPr lang="en-US" sz="1400" b="0" i="0" u="none" strike="noStrike" baseline="0" dirty="0" smtClean="0">
                          <a:solidFill>
                            <a:srgbClr val="000000"/>
                          </a:solidFill>
                          <a:effectLst/>
                          <a:latin typeface="Arial" panose="020B0604020202020204" pitchFamily="34" charset="0"/>
                        </a:rPr>
                        <a:t> / Facilities Management</a:t>
                      </a: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191">
                <a:tc v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 252.00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Government Printers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Arial" panose="020B0604020202020204" pitchFamily="34" charset="0"/>
                        </a:rPr>
                        <a:t>Advert for cancellation and re-issue of tender due to non compliance to TR16A6.3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r>
                        <a:rPr lang="en-US" sz="1400" b="0" i="0" u="none" strike="noStrike" baseline="0" dirty="0" smtClean="0">
                          <a:solidFill>
                            <a:srgbClr val="000000"/>
                          </a:solidFill>
                          <a:effectLst/>
                          <a:latin typeface="Arial" panose="020B0604020202020204" pitchFamily="34" charset="0"/>
                        </a:rPr>
                        <a:t> / Facilities Management</a:t>
                      </a: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5811">
                <a:tc v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 504.40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Government Printers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Arial" panose="020B0604020202020204" pitchFamily="34" charset="0"/>
                        </a:rPr>
                        <a:t>Advert for re-issue of tender due to non compliance to TR16A6.3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rPr>
                        <a:t>SCM</a:t>
                      </a:r>
                      <a:r>
                        <a:rPr lang="en-US" sz="1400" b="0" i="0" u="none" strike="noStrike" baseline="0" dirty="0" smtClean="0">
                          <a:solidFill>
                            <a:srgbClr val="000000"/>
                          </a:solidFill>
                          <a:effectLst/>
                          <a:latin typeface="Arial" panose="020B0604020202020204" pitchFamily="34" charset="0"/>
                        </a:rPr>
                        <a:t> / Facilities Management</a:t>
                      </a: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2658">
                <a:tc v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 14 321.44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400" b="0" i="0" u="none" strike="noStrike" dirty="0">
                          <a:solidFill>
                            <a:srgbClr val="000000"/>
                          </a:solidFill>
                          <a:effectLst/>
                          <a:latin typeface="Arial" panose="020B0604020202020204" pitchFamily="34" charset="0"/>
                        </a:rPr>
                        <a:t>Travel With Flair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Arial" panose="020B0604020202020204" pitchFamily="34" charset="0"/>
                        </a:rPr>
                        <a:t>Cancellation of trip due to operations </a:t>
                      </a:r>
                      <a:r>
                        <a:rPr lang="en-US" sz="1400" b="0" i="0" u="none" strike="noStrike" dirty="0" smtClean="0">
                          <a:solidFill>
                            <a:srgbClr val="000000"/>
                          </a:solidFill>
                          <a:effectLst/>
                          <a:latin typeface="Arial" panose="020B0604020202020204" pitchFamily="34" charset="0"/>
                        </a:rPr>
                        <a:t>(Accommodation)</a:t>
                      </a:r>
                      <a:endParaRPr lang="en-US"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No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CEO's Office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400" b="0" i="0" u="none" strike="noStrike" dirty="0">
                          <a:solidFill>
                            <a:srgbClr val="000000"/>
                          </a:solidFill>
                          <a:effectLst/>
                          <a:latin typeface="Arial" panose="020B0604020202020204" pitchFamily="34" charset="0"/>
                        </a:rPr>
                        <a:t>Finalised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4318">
                <a:tc>
                  <a:txBody>
                    <a:bodyPr/>
                    <a:lstStyle/>
                    <a:p>
                      <a:pPr algn="ctr" fontAlgn="ctr"/>
                      <a:r>
                        <a:rPr lang="en-US" sz="1400" b="1" i="0" u="none" strike="noStrike" dirty="0" smtClean="0">
                          <a:solidFill>
                            <a:srgbClr val="000000"/>
                          </a:solidFill>
                          <a:effectLst/>
                          <a:latin typeface="Arial" panose="020B0604020202020204" pitchFamily="34" charset="0"/>
                        </a:rPr>
                        <a:t>Total</a:t>
                      </a:r>
                      <a:endParaRPr lang="en-ZA" sz="1400" b="1"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smtClean="0">
                          <a:solidFill>
                            <a:srgbClr val="000000"/>
                          </a:solidFill>
                          <a:effectLst/>
                          <a:latin typeface="Arial" panose="020B0604020202020204" pitchFamily="34" charset="0"/>
                        </a:rPr>
                        <a:t>R 30</a:t>
                      </a:r>
                      <a:r>
                        <a:rPr lang="en-US" sz="1400" b="1" i="0" u="none" strike="noStrike" baseline="0" dirty="0" smtClean="0">
                          <a:solidFill>
                            <a:srgbClr val="000000"/>
                          </a:solidFill>
                          <a:effectLst/>
                          <a:latin typeface="Arial" panose="020B0604020202020204" pitchFamily="34" charset="0"/>
                        </a:rPr>
                        <a:t> 049.84</a:t>
                      </a:r>
                      <a:endParaRPr lang="en-ZA" sz="1400" b="1"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US"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44418">
                <a:tc gridSpan="7">
                  <a:txBody>
                    <a:bodyPr/>
                    <a:lstStyle/>
                    <a:p>
                      <a:pPr algn="l" fontAlgn="ctr"/>
                      <a:r>
                        <a:rPr lang="en-US" sz="1400" b="0" i="0" u="none" strike="noStrike" dirty="0" smtClean="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NB:</a:t>
                      </a:r>
                      <a:r>
                        <a:rPr lang="en-US" sz="1400" b="1" i="0" u="none" strike="noStrike" baseline="0" dirty="0" smtClean="0">
                          <a:solidFill>
                            <a:srgbClr val="000000"/>
                          </a:solidFill>
                          <a:effectLst/>
                          <a:latin typeface="Arial" panose="020B0604020202020204" pitchFamily="34" charset="0"/>
                        </a:rPr>
                        <a:t> There are no fruitless and wasteful expenditure detected to date for the 2020/21 financial year</a:t>
                      </a:r>
                      <a:endParaRPr lang="en-ZA" sz="1400" b="1"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t"/>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t"/>
                      <a:endParaRPr lang="en-US"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1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0188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accent6">
              <a:lumMod val="20000"/>
              <a:lumOff val="80000"/>
            </a:schemeClr>
          </a:solidFill>
        </p:spPr>
        <p:txBody>
          <a:bodyPr>
            <a:normAutofit/>
          </a:bodyPr>
          <a:lstStyle/>
          <a:p>
            <a:r>
              <a:rPr lang="en-US" sz="2500" b="1" dirty="0" smtClean="0">
                <a:solidFill>
                  <a:srgbClr val="C00000"/>
                </a:solidFill>
                <a:latin typeface="Arial Rounded MT Bold" panose="020F0704030504030204" pitchFamily="34" charset="0"/>
                <a:cs typeface="Tahoma" pitchFamily="34" charset="0"/>
              </a:rPr>
              <a:t>Fruitless and Wasteful Expenditure (FWE) Notes</a:t>
            </a:r>
            <a:endParaRPr lang="en-ZA" sz="2500" dirty="0"/>
          </a:p>
        </p:txBody>
      </p:sp>
      <p:sp>
        <p:nvSpPr>
          <p:cNvPr id="3" name="Text Placeholder 2"/>
          <p:cNvSpPr>
            <a:spLocks noGrp="1"/>
          </p:cNvSpPr>
          <p:nvPr>
            <p:ph type="body" sz="quarter" idx="10"/>
          </p:nvPr>
        </p:nvSpPr>
        <p:spPr>
          <a:xfrm>
            <a:off x="0" y="609600"/>
            <a:ext cx="9144000" cy="4114800"/>
          </a:xfrm>
        </p:spPr>
        <p:txBody>
          <a:bodyPr>
            <a:normAutofit fontScale="85000" lnSpcReduction="20000"/>
          </a:bodyPr>
          <a:lstStyle/>
          <a:p>
            <a:pPr algn="just">
              <a:lnSpc>
                <a:spcPct val="150000"/>
              </a:lnSpc>
            </a:pPr>
            <a:r>
              <a:rPr lang="en-US" sz="2400" dirty="0" smtClean="0">
                <a:latin typeface="Arial" panose="020B0604020202020204" pitchFamily="34" charset="0"/>
                <a:cs typeface="Arial" panose="020B0604020202020204" pitchFamily="34" charset="0"/>
              </a:rPr>
              <a:t>All the transactions incurred under fruitless and wasteful expenditure during the 2019/20 financial year were finalised by FMC through the implementation of consequence management.</a:t>
            </a:r>
          </a:p>
          <a:p>
            <a:pPr marL="0" indent="0" algn="just">
              <a:lnSpc>
                <a:spcPct val="150000"/>
              </a:lnSpc>
              <a:buNone/>
            </a:pPr>
            <a:endParaRPr lang="en-US" sz="2400" dirty="0" smtClean="0">
              <a:latin typeface="Arial" panose="020B0604020202020204" pitchFamily="34" charset="0"/>
              <a:cs typeface="Arial" panose="020B0604020202020204" pitchFamily="34" charset="0"/>
            </a:endParaRPr>
          </a:p>
          <a:p>
            <a:pPr algn="just">
              <a:lnSpc>
                <a:spcPct val="150000"/>
              </a:lnSpc>
            </a:pPr>
            <a:r>
              <a:rPr lang="en-US" sz="2400" dirty="0" smtClean="0">
                <a:latin typeface="Arial" panose="020B0604020202020204" pitchFamily="34" charset="0"/>
                <a:cs typeface="Arial" panose="020B0604020202020204" pitchFamily="34" charset="0"/>
              </a:rPr>
              <a:t>The request for condonement to be submitted to National Treasury.</a:t>
            </a:r>
            <a:endParaRPr lang="en-ZA" sz="2400" dirty="0" smtClean="0">
              <a:latin typeface="Arial" panose="020B0604020202020204" pitchFamily="34" charset="0"/>
              <a:cs typeface="Arial" panose="020B0604020202020204" pitchFamily="34" charset="0"/>
            </a:endParaRPr>
          </a:p>
          <a:p>
            <a:pPr algn="just">
              <a:lnSpc>
                <a:spcPct val="150000"/>
              </a:lnSpc>
            </a:pPr>
            <a:endParaRPr lang="en-ZA" sz="2400" dirty="0">
              <a:latin typeface="Arial" panose="020B0604020202020204" pitchFamily="34" charset="0"/>
              <a:cs typeface="Arial" panose="020B0604020202020204" pitchFamily="34" charset="0"/>
            </a:endParaRPr>
          </a:p>
          <a:p>
            <a:pPr algn="just">
              <a:lnSpc>
                <a:spcPct val="150000"/>
              </a:lnSpc>
            </a:pPr>
            <a:r>
              <a:rPr lang="en-US" sz="2400" dirty="0" smtClean="0">
                <a:latin typeface="Arial" panose="020B0604020202020204" pitchFamily="34" charset="0"/>
                <a:cs typeface="Arial" panose="020B0604020202020204" pitchFamily="34" charset="0"/>
              </a:rPr>
              <a:t>Root cause </a:t>
            </a:r>
            <a:r>
              <a:rPr lang="en-US" sz="2400" dirty="0">
                <a:latin typeface="Arial" panose="020B0604020202020204" pitchFamily="34" charset="0"/>
                <a:cs typeface="Arial" panose="020B0604020202020204" pitchFamily="34" charset="0"/>
              </a:rPr>
              <a:t>identification resulting in internal control </a:t>
            </a:r>
            <a:r>
              <a:rPr lang="en-US" sz="2400" dirty="0" smtClean="0">
                <a:latin typeface="Arial" panose="020B0604020202020204" pitchFamily="34" charset="0"/>
                <a:cs typeface="Arial" panose="020B0604020202020204" pitchFamily="34" charset="0"/>
              </a:rPr>
              <a:t>deficiencies that triggers FWE was </a:t>
            </a:r>
            <a:r>
              <a:rPr lang="en-US" sz="2400" dirty="0">
                <a:latin typeface="Arial" panose="020B0604020202020204" pitchFamily="34" charset="0"/>
                <a:cs typeface="Arial" panose="020B0604020202020204" pitchFamily="34" charset="0"/>
              </a:rPr>
              <a:t>undertaken. </a:t>
            </a:r>
            <a:r>
              <a:rPr lang="en-US" sz="2400" dirty="0" smtClean="0">
                <a:latin typeface="Arial" panose="020B0604020202020204" pitchFamily="34" charset="0"/>
                <a:cs typeface="Arial" panose="020B0604020202020204" pitchFamily="34" charset="0"/>
              </a:rPr>
              <a:t>Prevention </a:t>
            </a:r>
            <a:r>
              <a:rPr lang="en-US" sz="2400" dirty="0">
                <a:latin typeface="Arial" panose="020B0604020202020204" pitchFamily="34" charset="0"/>
                <a:cs typeface="Arial" panose="020B0604020202020204" pitchFamily="34" charset="0"/>
              </a:rPr>
              <a:t>and detection controls have been </a:t>
            </a:r>
            <a:r>
              <a:rPr lang="en-US" sz="2400" dirty="0" smtClean="0">
                <a:latin typeface="Arial" panose="020B0604020202020204" pitchFamily="34" charset="0"/>
                <a:cs typeface="Arial" panose="020B0604020202020204" pitchFamily="34" charset="0"/>
              </a:rPr>
              <a:t>strengthen on 1</a:t>
            </a:r>
            <a:r>
              <a:rPr lang="en-US" sz="2400" baseline="30000" dirty="0" smtClean="0">
                <a:latin typeface="Arial" panose="020B0604020202020204" pitchFamily="34" charset="0"/>
                <a:cs typeface="Arial" panose="020B0604020202020204" pitchFamily="34" charset="0"/>
              </a:rPr>
              <a:t>st</a:t>
            </a:r>
            <a:r>
              <a:rPr lang="en-US" sz="2400" dirty="0" smtClean="0">
                <a:latin typeface="Arial" panose="020B0604020202020204" pitchFamily="34" charset="0"/>
                <a:cs typeface="Arial" panose="020B0604020202020204" pitchFamily="34" charset="0"/>
              </a:rPr>
              <a:t> instance and monitored as a monthly discipline.   </a:t>
            </a:r>
            <a:endParaRPr lang="en-ZA" sz="2400" dirty="0">
              <a:latin typeface="Arial" panose="020B0604020202020204" pitchFamily="34" charset="0"/>
              <a:cs typeface="Arial" panose="020B0604020202020204" pitchFamily="34" charset="0"/>
            </a:endParaRPr>
          </a:p>
          <a:p>
            <a:pPr algn="just">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664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5. Anticipated </a:t>
            </a:r>
            <a:r>
              <a:rPr lang="en-US" sz="2800" b="1" dirty="0">
                <a:solidFill>
                  <a:srgbClr val="C00000"/>
                </a:solidFill>
                <a:latin typeface="Arial Rounded MT Bold" panose="020F0704030504030204" pitchFamily="34" charset="0"/>
                <a:cs typeface="Tahoma" pitchFamily="34" charset="0"/>
              </a:rPr>
              <a:t>spending pressures for 2021/22 and related forward funding needs for the 2021 MTEF</a:t>
            </a:r>
          </a:p>
        </p:txBody>
      </p:sp>
      <p:sp>
        <p:nvSpPr>
          <p:cNvPr id="3" name="Slide Number Placeholder 2"/>
          <p:cNvSpPr>
            <a:spLocks noGrp="1"/>
          </p:cNvSpPr>
          <p:nvPr>
            <p:ph type="sldNum" sz="quarter" idx="12"/>
          </p:nvPr>
        </p:nvSpPr>
        <p:spPr/>
        <p:txBody>
          <a:bodyPr/>
          <a:lstStyle/>
          <a:p>
            <a:fld id="{2A79A14E-396D-4C9F-87F0-DE48B51C42E0}" type="slidenum">
              <a:rPr lang="en-US" smtClean="0"/>
              <a:pPr/>
              <a:t>42</a:t>
            </a:fld>
            <a:endParaRPr lang="en-US" dirty="0"/>
          </a:p>
        </p:txBody>
      </p:sp>
    </p:spTree>
    <p:extLst>
      <p:ext uri="{BB962C8B-B14F-4D97-AF65-F5344CB8AC3E}">
        <p14:creationId xmlns:p14="http://schemas.microsoft.com/office/powerpoint/2010/main" val="4181815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90066"/>
          </a:xfrm>
        </p:spPr>
        <p:txBody>
          <a:bodyPr>
            <a:normAutofit fontScale="90000"/>
          </a:bodyPr>
          <a:lstStyle/>
          <a:p>
            <a:r>
              <a:rPr lang="en-US" sz="3200" b="1" dirty="0" smtClean="0">
                <a:latin typeface="Arial" panose="020B0604020202020204" pitchFamily="34" charset="0"/>
                <a:cs typeface="Arial" panose="020B0604020202020204" pitchFamily="34" charset="0"/>
              </a:rPr>
              <a:t>Budget Cut</a:t>
            </a:r>
            <a:br>
              <a:rPr lang="en-US" sz="3200" b="1" dirty="0" smtClean="0">
                <a:latin typeface="Arial" panose="020B0604020202020204" pitchFamily="34" charset="0"/>
                <a:cs typeface="Arial" panose="020B0604020202020204" pitchFamily="34" charset="0"/>
              </a:rPr>
            </a:br>
            <a:endParaRPr lang="en-ZA"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43</a:t>
            </a:fld>
            <a:endParaRPr lang="en-US" dirty="0"/>
          </a:p>
        </p:txBody>
      </p:sp>
      <p:graphicFrame>
        <p:nvGraphicFramePr>
          <p:cNvPr id="5" name="Object 4"/>
          <p:cNvGraphicFramePr>
            <a:graphicFrameLocks noChangeAspect="1"/>
          </p:cNvGraphicFramePr>
          <p:nvPr>
            <p:extLst/>
          </p:nvPr>
        </p:nvGraphicFramePr>
        <p:xfrm>
          <a:off x="0" y="513426"/>
          <a:ext cx="9144000" cy="2520280"/>
        </p:xfrm>
        <a:graphic>
          <a:graphicData uri="http://schemas.openxmlformats.org/presentationml/2006/ole">
            <mc:AlternateContent xmlns:mc="http://schemas.openxmlformats.org/markup-compatibility/2006">
              <mc:Choice xmlns:v="urn:schemas-microsoft-com:vml" Requires="v">
                <p:oleObj spid="_x0000_s16437" name="Worksheet" r:id="rId4" imgW="4756064" imgH="939903" progId="Excel.Sheet.12">
                  <p:embed/>
                </p:oleObj>
              </mc:Choice>
              <mc:Fallback>
                <p:oleObj name="Worksheet" r:id="rId4" imgW="4756064" imgH="939903" progId="Excel.Sheet.12">
                  <p:embed/>
                  <p:pic>
                    <p:nvPicPr>
                      <p:cNvPr id="0" name=""/>
                      <p:cNvPicPr/>
                      <p:nvPr/>
                    </p:nvPicPr>
                    <p:blipFill>
                      <a:blip r:embed="rId5"/>
                      <a:stretch>
                        <a:fillRect/>
                      </a:stretch>
                    </p:blipFill>
                    <p:spPr>
                      <a:xfrm>
                        <a:off x="0" y="513426"/>
                        <a:ext cx="9144000" cy="2520280"/>
                      </a:xfrm>
                      <a:prstGeom prst="rect">
                        <a:avLst/>
                      </a:prstGeom>
                    </p:spPr>
                  </p:pic>
                </p:oleObj>
              </mc:Fallback>
            </mc:AlternateContent>
          </a:graphicData>
        </a:graphic>
      </p:graphicFrame>
      <p:sp>
        <p:nvSpPr>
          <p:cNvPr id="6" name="TextBox 5"/>
          <p:cNvSpPr txBox="1"/>
          <p:nvPr/>
        </p:nvSpPr>
        <p:spPr>
          <a:xfrm>
            <a:off x="7495" y="3033706"/>
            <a:ext cx="9144000" cy="2862322"/>
          </a:xfrm>
          <a:prstGeom prst="rect">
            <a:avLst/>
          </a:prstGeom>
          <a:solidFill>
            <a:schemeClr val="bg1"/>
          </a:solidFill>
          <a:ln>
            <a:solidFill>
              <a:schemeClr val="accent1">
                <a:lumMod val="40000"/>
                <a:lumOff val="60000"/>
              </a:schemeClr>
            </a:solidFill>
          </a:ln>
        </p:spPr>
        <p:txBody>
          <a:bodyPr wrap="square" rtlCol="0">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Budget cuts amount to R209.4 million between 2020/21 and 2023/24. </a:t>
            </a: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budget cut for 2020/21 has been confirmed, however budget cuts from 2021/22 onwards still to be confirmed by the National Treasury.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PPSA’s original </a:t>
            </a:r>
            <a:r>
              <a:rPr lang="en-US" dirty="0" err="1">
                <a:latin typeface="Arial" panose="020B0604020202020204" pitchFamily="34" charset="0"/>
                <a:cs typeface="Arial" panose="020B0604020202020204" pitchFamily="34" charset="0"/>
              </a:rPr>
              <a:t>CoE</a:t>
            </a:r>
            <a:r>
              <a:rPr lang="en-US" dirty="0">
                <a:latin typeface="Arial" panose="020B0604020202020204" pitchFamily="34" charset="0"/>
                <a:cs typeface="Arial" panose="020B0604020202020204" pitchFamily="34" charset="0"/>
              </a:rPr>
              <a:t> budget amounted to R266 million, R280.6 million and R294.8 million in 2020/21, 2021/22 and 2022/23 respectively.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National Treasury proposed budget </a:t>
            </a:r>
            <a:r>
              <a:rPr lang="en-US" dirty="0" smtClean="0">
                <a:latin typeface="Arial" panose="020B0604020202020204" pitchFamily="34" charset="0"/>
                <a:cs typeface="Arial" panose="020B0604020202020204" pitchFamily="34" charset="0"/>
              </a:rPr>
              <a:t>reductions </a:t>
            </a:r>
            <a:r>
              <a:rPr lang="en-US" dirty="0">
                <a:latin typeface="Arial" panose="020B0604020202020204" pitchFamily="34" charset="0"/>
                <a:cs typeface="Arial" panose="020B0604020202020204" pitchFamily="34" charset="0"/>
              </a:rPr>
              <a:t>on </a:t>
            </a:r>
            <a:r>
              <a:rPr lang="en-US" dirty="0" err="1">
                <a:latin typeface="Arial" panose="020B0604020202020204" pitchFamily="34" charset="0"/>
                <a:cs typeface="Arial" panose="020B0604020202020204" pitchFamily="34" charset="0"/>
              </a:rPr>
              <a:t>CoE</a:t>
            </a:r>
            <a:r>
              <a:rPr lang="en-US" dirty="0">
                <a:latin typeface="Arial" panose="020B0604020202020204" pitchFamily="34" charset="0"/>
                <a:cs typeface="Arial" panose="020B0604020202020204" pitchFamily="34" charset="0"/>
              </a:rPr>
              <a:t> that </a:t>
            </a:r>
            <a:r>
              <a:rPr lang="en-US" dirty="0" smtClean="0">
                <a:latin typeface="Arial" panose="020B0604020202020204" pitchFamily="34" charset="0"/>
                <a:cs typeface="Arial" panose="020B0604020202020204" pitchFamily="34" charset="0"/>
              </a:rPr>
              <a:t>amounts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R160.6 </a:t>
            </a:r>
            <a:r>
              <a:rPr lang="en-US" dirty="0">
                <a:latin typeface="Arial" panose="020B0604020202020204" pitchFamily="34" charset="0"/>
                <a:cs typeface="Arial" panose="020B0604020202020204" pitchFamily="34" charset="0"/>
              </a:rPr>
              <a:t>million between 2020/21 and 2022/23.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No provision for cost of living adjustments, except for medical aid increases, housing allowances and notch progressions.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If budget reductions are implemented, PPSA will </a:t>
            </a:r>
            <a:r>
              <a:rPr lang="en-US" dirty="0" smtClean="0">
                <a:latin typeface="Arial" panose="020B0604020202020204" pitchFamily="34" charset="0"/>
                <a:cs typeface="Arial" panose="020B0604020202020204" pitchFamily="34" charset="0"/>
              </a:rPr>
              <a:t>significantly overspend </a:t>
            </a:r>
            <a:r>
              <a:rPr lang="en-US" dirty="0">
                <a:latin typeface="Arial" panose="020B0604020202020204" pitchFamily="34" charset="0"/>
                <a:cs typeface="Arial" panose="020B0604020202020204" pitchFamily="34" charset="0"/>
              </a:rPr>
              <a:t>on </a:t>
            </a:r>
            <a:r>
              <a:rPr lang="en-US" dirty="0" err="1" smtClean="0">
                <a:latin typeface="Arial" panose="020B0604020202020204" pitchFamily="34" charset="0"/>
                <a:cs typeface="Arial" panose="020B0604020202020204" pitchFamily="34" charset="0"/>
              </a:rPr>
              <a:t>CoE</a:t>
            </a:r>
            <a:r>
              <a:rPr lang="en-US" dirty="0" smtClean="0">
                <a:latin typeface="Arial" panose="020B0604020202020204" pitchFamily="34" charset="0"/>
                <a:cs typeface="Arial" panose="020B0604020202020204" pitchFamily="34" charset="0"/>
              </a:rPr>
              <a:t>.</a:t>
            </a:r>
            <a:endParaRPr lang="en-US" sz="1600" dirty="0" smtClean="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Budget Cuts</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02951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71519355"/>
              </p:ext>
            </p:extLst>
          </p:nvPr>
        </p:nvGraphicFramePr>
        <p:xfrm>
          <a:off x="42779" y="523220"/>
          <a:ext cx="9101220" cy="2127027"/>
        </p:xfrm>
        <a:graphic>
          <a:graphicData uri="http://schemas.openxmlformats.org/drawingml/2006/table">
            <a:tbl>
              <a:tblPr firstRow="1" bandRow="1">
                <a:tableStyleId>{0E3FDE45-AF77-4B5C-9715-49D594BDF05E}</a:tableStyleId>
              </a:tblPr>
              <a:tblGrid>
                <a:gridCol w="5215021">
                  <a:extLst>
                    <a:ext uri="{9D8B030D-6E8A-4147-A177-3AD203B41FA5}">
                      <a16:colId xmlns:a16="http://schemas.microsoft.com/office/drawing/2014/main" val="20000"/>
                    </a:ext>
                  </a:extLst>
                </a:gridCol>
                <a:gridCol w="3886199">
                  <a:extLst>
                    <a:ext uri="{9D8B030D-6E8A-4147-A177-3AD203B41FA5}">
                      <a16:colId xmlns:a16="http://schemas.microsoft.com/office/drawing/2014/main" val="20001"/>
                    </a:ext>
                  </a:extLst>
                </a:gridCol>
              </a:tblGrid>
              <a:tr h="102840">
                <a:tc>
                  <a:txBody>
                    <a:bodyPr/>
                    <a:lstStyle/>
                    <a:p>
                      <a:r>
                        <a:rPr lang="en-US" sz="1800" dirty="0" smtClean="0">
                          <a:latin typeface="Arial" panose="020B0604020202020204" pitchFamily="34" charset="0"/>
                          <a:cs typeface="Arial" panose="020B0604020202020204" pitchFamily="34" charset="0"/>
                        </a:rPr>
                        <a:t>2020/21 Savings</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376113">
                <a:tc>
                  <a:txBody>
                    <a:bodyPr/>
                    <a:lstStyle/>
                    <a:p>
                      <a:r>
                        <a:rPr lang="en-US" sz="1800" b="1" dirty="0" smtClean="0">
                          <a:latin typeface="Arial" panose="020B0604020202020204" pitchFamily="34" charset="0"/>
                          <a:cs typeface="Arial" panose="020B0604020202020204" pitchFamily="34" charset="0"/>
                        </a:rPr>
                        <a:t>Item</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description</a:t>
                      </a:r>
                      <a:endParaRPr lang="en-ZA" sz="1800" b="1" dirty="0">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latin typeface="Arial" panose="020B0604020202020204" pitchFamily="34" charset="0"/>
                          <a:cs typeface="Arial" panose="020B0604020202020204" pitchFamily="34" charset="0"/>
                        </a:rPr>
                        <a:t>Amount</a:t>
                      </a:r>
                      <a:endParaRPr lang="en-ZA" sz="18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469338">
                <a:tc>
                  <a:txBody>
                    <a:bodyPr/>
                    <a:lstStyle/>
                    <a:p>
                      <a:r>
                        <a:rPr lang="en-US" sz="1800" dirty="0" smtClean="0">
                          <a:latin typeface="Arial" panose="020B0604020202020204" pitchFamily="34" charset="0"/>
                          <a:cs typeface="Arial" panose="020B0604020202020204" pitchFamily="34" charset="0"/>
                        </a:rPr>
                        <a:t>Savings on job evaluation</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R419 583</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469338">
                <a:tc>
                  <a:txBody>
                    <a:bodyPr/>
                    <a:lstStyle/>
                    <a:p>
                      <a:r>
                        <a:rPr lang="en-US" sz="1800" dirty="0" smtClean="0">
                          <a:latin typeface="Arial" panose="020B0604020202020204" pitchFamily="34" charset="0"/>
                          <a:cs typeface="Arial" panose="020B0604020202020204" pitchFamily="34" charset="0"/>
                        </a:rPr>
                        <a:t>Closure of office</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R215</a:t>
                      </a:r>
                      <a:r>
                        <a:rPr lang="en-US" sz="1800" baseline="0" dirty="0" smtClean="0">
                          <a:latin typeface="Arial" panose="020B0604020202020204" pitchFamily="34" charset="0"/>
                          <a:cs typeface="Arial" panose="020B0604020202020204" pitchFamily="34" charset="0"/>
                        </a:rPr>
                        <a:t> 000</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469338">
                <a:tc>
                  <a:txBody>
                    <a:bodyPr/>
                    <a:lstStyle/>
                    <a:p>
                      <a:r>
                        <a:rPr lang="en-US" sz="1800" dirty="0" smtClean="0">
                          <a:latin typeface="Arial" panose="020B0604020202020204" pitchFamily="34" charset="0"/>
                          <a:cs typeface="Arial" panose="020B0604020202020204" pitchFamily="34" charset="0"/>
                        </a:rPr>
                        <a:t>Savings on APP targets not implemented in Q1 </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R1.2 million</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44</a:t>
            </a:fld>
            <a:endParaRPr lang="en-US">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02857044"/>
              </p:ext>
            </p:extLst>
          </p:nvPr>
        </p:nvGraphicFramePr>
        <p:xfrm>
          <a:off x="42777" y="3131744"/>
          <a:ext cx="9101222" cy="1883818"/>
        </p:xfrm>
        <a:graphic>
          <a:graphicData uri="http://schemas.openxmlformats.org/drawingml/2006/table">
            <a:tbl>
              <a:tblPr firstRow="1" bandRow="1">
                <a:tableStyleId>{0E3FDE45-AF77-4B5C-9715-49D594BDF05E}</a:tableStyleId>
              </a:tblPr>
              <a:tblGrid>
                <a:gridCol w="5291223">
                  <a:extLst>
                    <a:ext uri="{9D8B030D-6E8A-4147-A177-3AD203B41FA5}">
                      <a16:colId xmlns:a16="http://schemas.microsoft.com/office/drawing/2014/main" val="20000"/>
                    </a:ext>
                  </a:extLst>
                </a:gridCol>
                <a:gridCol w="3809999">
                  <a:extLst>
                    <a:ext uri="{9D8B030D-6E8A-4147-A177-3AD203B41FA5}">
                      <a16:colId xmlns:a16="http://schemas.microsoft.com/office/drawing/2014/main" val="20001"/>
                    </a:ext>
                  </a:extLst>
                </a:gridCol>
              </a:tblGrid>
              <a:tr h="449656">
                <a:tc>
                  <a:txBody>
                    <a:bodyPr/>
                    <a:lstStyle/>
                    <a:p>
                      <a:r>
                        <a:rPr lang="en-US" sz="1800" dirty="0" smtClean="0">
                          <a:latin typeface="Arial" panose="020B0604020202020204" pitchFamily="34" charset="0"/>
                          <a:cs typeface="Arial" panose="020B0604020202020204" pitchFamily="34" charset="0"/>
                        </a:rPr>
                        <a:t>Unavoidable additional expenditure</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endParaRPr lang="en-ZA" sz="180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609600">
                <a:tc>
                  <a:txBody>
                    <a:bodyPr/>
                    <a:lstStyle/>
                    <a:p>
                      <a:r>
                        <a:rPr lang="en-US" sz="1800" dirty="0" smtClean="0">
                          <a:latin typeface="Arial" panose="020B0604020202020204" pitchFamily="34" charset="0"/>
                          <a:cs typeface="Arial" panose="020B0604020202020204" pitchFamily="34" charset="0"/>
                        </a:rPr>
                        <a:t>Webinars and Radio slots</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R1.1 million</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824562">
                <a:tc>
                  <a:txBody>
                    <a:bodyPr/>
                    <a:lstStyle/>
                    <a:p>
                      <a:r>
                        <a:rPr lang="en-US" sz="1800" dirty="0" smtClean="0">
                          <a:latin typeface="Arial" panose="020B0604020202020204" pitchFamily="34" charset="0"/>
                          <a:cs typeface="Arial" panose="020B0604020202020204" pitchFamily="34" charset="0"/>
                        </a:rPr>
                        <a:t>Expenditure on COVID-19</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R881 166</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10" name="Rectangle 9"/>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Savings/Additional expenditure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0180454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3220"/>
            <a:ext cx="9144000" cy="5725180"/>
          </a:xfrm>
        </p:spPr>
        <p:txBody>
          <a:bodyPr>
            <a:normAutofit/>
          </a:bodyPr>
          <a:lstStyle/>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Job evaluations were conducted on PPSA support posts, several posts were downgraded as follows:</a:t>
            </a:r>
          </a:p>
          <a:p>
            <a:pPr marL="631825" lvl="1" indent="-268288"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Manager posts were downgraded from level 12 to 11</a:t>
            </a:r>
          </a:p>
          <a:p>
            <a:pPr marL="631825" lvl="1" indent="-268288"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Assistant manager posts were downgraded from </a:t>
            </a:r>
            <a:r>
              <a:rPr lang="en-US" sz="2400" dirty="0" smtClean="0">
                <a:latin typeface="Arial" panose="020B0604020202020204" pitchFamily="34" charset="0"/>
                <a:cs typeface="Arial" panose="020B0604020202020204" pitchFamily="34" charset="0"/>
              </a:rPr>
              <a:t>level 10 </a:t>
            </a:r>
            <a:r>
              <a:rPr lang="en-US" sz="2400" dirty="0">
                <a:latin typeface="Arial" panose="020B0604020202020204" pitchFamily="34" charset="0"/>
                <a:cs typeface="Arial" panose="020B0604020202020204" pitchFamily="34" charset="0"/>
              </a:rPr>
              <a:t>to 9</a:t>
            </a:r>
          </a:p>
          <a:p>
            <a:pPr marL="631825" lvl="1" indent="-268288"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Posts of secretaries were downgraded </a:t>
            </a:r>
            <a:r>
              <a:rPr lang="en-US" sz="2400" dirty="0" smtClean="0">
                <a:latin typeface="Arial" panose="020B0604020202020204" pitchFamily="34" charset="0"/>
                <a:cs typeface="Arial" panose="020B0604020202020204" pitchFamily="34" charset="0"/>
              </a:rPr>
              <a:t>from level </a:t>
            </a:r>
            <a:r>
              <a:rPr lang="en-US" sz="2400" dirty="0">
                <a:latin typeface="Arial" panose="020B0604020202020204" pitchFamily="34" charset="0"/>
                <a:cs typeface="Arial" panose="020B0604020202020204" pitchFamily="34" charset="0"/>
              </a:rPr>
              <a:t>6 to 5</a:t>
            </a:r>
          </a:p>
          <a:p>
            <a:pPr marL="631825" lvl="1" indent="-268288"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Personal Assistants were downgraded from </a:t>
            </a:r>
            <a:r>
              <a:rPr lang="en-US" sz="2400" dirty="0" smtClean="0">
                <a:latin typeface="Arial" panose="020B0604020202020204" pitchFamily="34" charset="0"/>
                <a:cs typeface="Arial" panose="020B0604020202020204" pitchFamily="34" charset="0"/>
              </a:rPr>
              <a:t>level 9 </a:t>
            </a:r>
            <a:r>
              <a:rPr lang="en-US" sz="2400" dirty="0">
                <a:latin typeface="Arial" panose="020B0604020202020204" pitchFamily="34" charset="0"/>
                <a:cs typeface="Arial" panose="020B0604020202020204" pitchFamily="34" charset="0"/>
              </a:rPr>
              <a:t>to 7.</a:t>
            </a:r>
          </a:p>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When these posts </a:t>
            </a:r>
            <a:r>
              <a:rPr lang="en-US" sz="2400" dirty="0" smtClean="0">
                <a:latin typeface="Arial" panose="020B0604020202020204" pitchFamily="34" charset="0"/>
                <a:cs typeface="Arial" panose="020B0604020202020204" pitchFamily="34" charset="0"/>
              </a:rPr>
              <a:t>become vacant </a:t>
            </a:r>
            <a:r>
              <a:rPr lang="en-US" sz="2400" dirty="0">
                <a:latin typeface="Arial" panose="020B0604020202020204" pitchFamily="34" charset="0"/>
                <a:cs typeface="Arial" panose="020B0604020202020204" pitchFamily="34" charset="0"/>
              </a:rPr>
              <a:t>they are filled at the </a:t>
            </a:r>
            <a:r>
              <a:rPr lang="en-US" sz="2400" dirty="0" smtClean="0">
                <a:latin typeface="Arial" panose="020B0604020202020204" pitchFamily="34" charset="0"/>
                <a:cs typeface="Arial" panose="020B0604020202020204" pitchFamily="34" charset="0"/>
              </a:rPr>
              <a:t>revised  grade </a:t>
            </a:r>
            <a:r>
              <a:rPr lang="en-US" sz="2400" dirty="0">
                <a:latin typeface="Arial" panose="020B0604020202020204" pitchFamily="34" charset="0"/>
                <a:cs typeface="Arial" panose="020B0604020202020204" pitchFamily="34" charset="0"/>
              </a:rPr>
              <a:t>level.  </a:t>
            </a:r>
          </a:p>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PPSA so far realised savings to the value of R419 583 in 2020/21 FY in this regard. </a:t>
            </a:r>
          </a:p>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Future savings are estimated to be R2.5 million per annum. </a:t>
            </a: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45</a:t>
            </a:fld>
            <a:endParaRPr lang="en-US">
              <a:solidFill>
                <a:prstClr val="black">
                  <a:tint val="75000"/>
                </a:prstClr>
              </a:solidFill>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Savings on job evaluation</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16584637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8246"/>
            <a:ext cx="9144000" cy="3931445"/>
          </a:xfrm>
        </p:spPr>
        <p:txBody>
          <a:bodyPr>
            <a:noAutofit/>
          </a:bodyPr>
          <a:lstStyle/>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During the 2018/19 PPSA </a:t>
            </a:r>
            <a:r>
              <a:rPr lang="en-US" sz="2400" dirty="0" smtClean="0">
                <a:latin typeface="Arial" panose="020B0604020202020204" pitchFamily="34" charset="0"/>
                <a:cs typeface="Arial" panose="020B0604020202020204" pitchFamily="34" charset="0"/>
              </a:rPr>
              <a:t>terminated the </a:t>
            </a:r>
            <a:r>
              <a:rPr lang="en-US" sz="2400" dirty="0">
                <a:latin typeface="Arial" panose="020B0604020202020204" pitchFamily="34" charset="0"/>
                <a:cs typeface="Arial" panose="020B0604020202020204" pitchFamily="34" charset="0"/>
              </a:rPr>
              <a:t>lease of one building (Falcon building) occupied by some Head Office employees and relocated them to the main building. </a:t>
            </a:r>
          </a:p>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lease </a:t>
            </a:r>
            <a:r>
              <a:rPr lang="en-US" sz="2400" dirty="0">
                <a:latin typeface="Arial" panose="020B0604020202020204" pitchFamily="34" charset="0"/>
                <a:cs typeface="Arial" panose="020B0604020202020204" pitchFamily="34" charset="0"/>
              </a:rPr>
              <a:t>on this building </a:t>
            </a:r>
            <a:r>
              <a:rPr lang="en-US" sz="2400" dirty="0" smtClean="0">
                <a:latin typeface="Arial" panose="020B0604020202020204" pitchFamily="34" charset="0"/>
                <a:cs typeface="Arial" panose="020B0604020202020204" pitchFamily="34" charset="0"/>
              </a:rPr>
              <a:t>would have amounted </a:t>
            </a:r>
            <a:r>
              <a:rPr lang="en-US" sz="2400" dirty="0">
                <a:latin typeface="Arial" panose="020B0604020202020204" pitchFamily="34" charset="0"/>
                <a:cs typeface="Arial" panose="020B0604020202020204" pitchFamily="34" charset="0"/>
              </a:rPr>
              <a:t>to R4.5 million per </a:t>
            </a:r>
            <a:r>
              <a:rPr lang="en-US" sz="2400" dirty="0" smtClean="0">
                <a:latin typeface="Arial" panose="020B0604020202020204" pitchFamily="34" charset="0"/>
                <a:cs typeface="Arial" panose="020B0604020202020204" pitchFamily="34" charset="0"/>
              </a:rPr>
              <a:t>year, which would have resulted in an over-expenditure as the goods and services budget was inadequate. (The budget did not cover all contractual obligations).</a:t>
            </a:r>
          </a:p>
          <a:p>
            <a:pPr algn="just">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December 2019 the Kuruman Office was </a:t>
            </a:r>
            <a:r>
              <a:rPr lang="en-US" sz="2400" dirty="0" smtClean="0">
                <a:latin typeface="Arial" panose="020B0604020202020204" pitchFamily="34" charset="0"/>
                <a:cs typeface="Arial" panose="020B0604020202020204" pitchFamily="34" charset="0"/>
              </a:rPr>
              <a:t>also closed due to under-utilisation of the services. The </a:t>
            </a:r>
            <a:r>
              <a:rPr lang="en-US" sz="2400" dirty="0">
                <a:latin typeface="Arial" panose="020B0604020202020204" pitchFamily="34" charset="0"/>
                <a:cs typeface="Arial" panose="020B0604020202020204" pitchFamily="34" charset="0"/>
              </a:rPr>
              <a:t>affected employees were relocated to the Kimberly Provincial office. Savings on the Kuruman office amounted to R215 000 per </a:t>
            </a:r>
            <a:r>
              <a:rPr lang="en-US" sz="2400" dirty="0" smtClean="0">
                <a:latin typeface="Arial" panose="020B0604020202020204" pitchFamily="34" charset="0"/>
                <a:cs typeface="Arial" panose="020B0604020202020204" pitchFamily="34" charset="0"/>
              </a:rPr>
              <a:t>year - </a:t>
            </a:r>
            <a:r>
              <a:rPr lang="en-US" sz="2400" dirty="0">
                <a:latin typeface="Arial" panose="020B0604020202020204" pitchFamily="34" charset="0"/>
                <a:cs typeface="Arial" panose="020B0604020202020204" pitchFamily="34" charset="0"/>
              </a:rPr>
              <a:t>a satellite office is being sought for provision of services in the area.</a:t>
            </a:r>
          </a:p>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The savings on the Kuruman office has been reallocated within the goods and </a:t>
            </a:r>
            <a:r>
              <a:rPr lang="en-US" sz="2400" dirty="0" smtClean="0">
                <a:latin typeface="Arial" panose="020B0604020202020204" pitchFamily="34" charset="0"/>
                <a:cs typeface="Arial" panose="020B0604020202020204" pitchFamily="34" charset="0"/>
              </a:rPr>
              <a:t>services budget.</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46</a:t>
            </a:fld>
            <a:endParaRPr lang="en-US">
              <a:solidFill>
                <a:prstClr val="black">
                  <a:tint val="75000"/>
                </a:prstClr>
              </a:solidFill>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Savings on closure of offices</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53663960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3220"/>
            <a:ext cx="9144000" cy="6410980"/>
          </a:xfrm>
          <a:solidFill>
            <a:schemeClr val="bg1"/>
          </a:solidFill>
        </p:spPr>
        <p:txBody>
          <a:bodyPr>
            <a:noAutofit/>
          </a:bodyPr>
          <a:lstStyle/>
          <a:p>
            <a:pPr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Over </a:t>
            </a:r>
            <a:r>
              <a:rPr lang="en-GB" sz="2000" dirty="0">
                <a:latin typeface="Arial" panose="020B0604020202020204" pitchFamily="34" charset="0"/>
                <a:cs typeface="Arial" panose="020B0604020202020204" pitchFamily="34" charset="0"/>
              </a:rPr>
              <a:t>the past three years PPSA struggled extremely to stay afloat and had to approach the Department of Justice each year for financial assistance in order </a:t>
            </a:r>
            <a:r>
              <a:rPr lang="en-GB" sz="2000" dirty="0" smtClean="0">
                <a:latin typeface="Arial" panose="020B0604020202020204" pitchFamily="34" charset="0"/>
                <a:cs typeface="Arial" panose="020B0604020202020204" pitchFamily="34" charset="0"/>
              </a:rPr>
              <a:t>to honour </a:t>
            </a:r>
            <a:r>
              <a:rPr lang="en-GB" sz="2000" dirty="0">
                <a:latin typeface="Arial" panose="020B0604020202020204" pitchFamily="34" charset="0"/>
                <a:cs typeface="Arial" panose="020B0604020202020204" pitchFamily="34" charset="0"/>
              </a:rPr>
              <a:t>its liabilities. </a:t>
            </a:r>
            <a:endParaRPr lang="en-ZA" sz="20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PPSA’s budget allocation is already </a:t>
            </a:r>
            <a:r>
              <a:rPr lang="en-GB" sz="2000" dirty="0" smtClean="0">
                <a:latin typeface="Arial" panose="020B0604020202020204" pitchFamily="34" charset="0"/>
                <a:cs typeface="Arial" panose="020B0604020202020204" pitchFamily="34" charset="0"/>
              </a:rPr>
              <a:t>constrained </a:t>
            </a:r>
            <a:r>
              <a:rPr lang="en-GB" sz="2000" dirty="0">
                <a:latin typeface="Arial" panose="020B0604020202020204" pitchFamily="34" charset="0"/>
                <a:cs typeface="Arial" panose="020B0604020202020204" pitchFamily="34" charset="0"/>
              </a:rPr>
              <a:t>as it only </a:t>
            </a:r>
            <a:r>
              <a:rPr lang="en-GB" sz="2000" dirty="0" smtClean="0">
                <a:latin typeface="Arial" panose="020B0604020202020204" pitchFamily="34" charset="0"/>
                <a:cs typeface="Arial" panose="020B0604020202020204" pitchFamily="34" charset="0"/>
              </a:rPr>
              <a:t>covers </a:t>
            </a:r>
            <a:r>
              <a:rPr lang="en-GB" sz="2000" dirty="0">
                <a:latin typeface="Arial" panose="020B0604020202020204" pitchFamily="34" charset="0"/>
                <a:cs typeface="Arial" panose="020B0604020202020204" pitchFamily="34" charset="0"/>
              </a:rPr>
              <a:t>personnel </a:t>
            </a:r>
            <a:r>
              <a:rPr lang="en-GB" sz="2000" dirty="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contractual obligations which the institution has for essential services </a:t>
            </a:r>
            <a:endParaRPr lang="en-GB"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PPSA </a:t>
            </a:r>
            <a:r>
              <a:rPr lang="en-GB" sz="2000" dirty="0">
                <a:latin typeface="Arial" panose="020B0604020202020204" pitchFamily="34" charset="0"/>
                <a:cs typeface="Arial" panose="020B0604020202020204" pitchFamily="34" charset="0"/>
              </a:rPr>
              <a:t>is labour </a:t>
            </a:r>
            <a:r>
              <a:rPr lang="en-GB" sz="2000" dirty="0" smtClean="0">
                <a:latin typeface="Arial" panose="020B0604020202020204" pitchFamily="34" charset="0"/>
                <a:cs typeface="Arial" panose="020B0604020202020204" pitchFamily="34" charset="0"/>
              </a:rPr>
              <a:t>intensive - </a:t>
            </a:r>
            <a:r>
              <a:rPr lang="en-GB" sz="2000" dirty="0">
                <a:latin typeface="Arial" panose="020B0604020202020204" pitchFamily="34" charset="0"/>
                <a:cs typeface="Arial" panose="020B0604020202020204" pitchFamily="34" charset="0"/>
              </a:rPr>
              <a:t>investigators </a:t>
            </a:r>
            <a:r>
              <a:rPr lang="en-GB" sz="2000" dirty="0" smtClean="0">
                <a:latin typeface="Arial" panose="020B0604020202020204" pitchFamily="34" charset="0"/>
                <a:cs typeface="Arial" panose="020B0604020202020204" pitchFamily="34" charset="0"/>
              </a:rPr>
              <a:t>conduct </a:t>
            </a:r>
            <a:r>
              <a:rPr lang="en-GB" sz="2000" dirty="0">
                <a:latin typeface="Arial" panose="020B0604020202020204" pitchFamily="34" charset="0"/>
                <a:cs typeface="Arial" panose="020B0604020202020204" pitchFamily="34" charset="0"/>
              </a:rPr>
              <a:t>investigations based </a:t>
            </a:r>
            <a:r>
              <a:rPr lang="en-GB" sz="2000" dirty="0" smtClean="0">
                <a:latin typeface="Arial" panose="020B0604020202020204" pitchFamily="34" charset="0"/>
                <a:cs typeface="Arial" panose="020B0604020202020204" pitchFamily="34" charset="0"/>
              </a:rPr>
              <a:t>on the </a:t>
            </a:r>
            <a:r>
              <a:rPr lang="en-GB" sz="2000" dirty="0">
                <a:latin typeface="Arial" panose="020B0604020202020204" pitchFamily="34" charset="0"/>
                <a:cs typeface="Arial" panose="020B0604020202020204" pitchFamily="34" charset="0"/>
              </a:rPr>
              <a:t>complains lodged.   </a:t>
            </a:r>
            <a:endParaRPr lang="en-ZA" sz="20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The </a:t>
            </a:r>
            <a:r>
              <a:rPr lang="en-GB" sz="2000" dirty="0" err="1" smtClean="0">
                <a:latin typeface="Arial" panose="020B0604020202020204" pitchFamily="34" charset="0"/>
                <a:cs typeface="Arial" panose="020B0604020202020204" pitchFamily="34" charset="0"/>
              </a:rPr>
              <a:t>CoE</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budget cannot be reduced </a:t>
            </a:r>
            <a:r>
              <a:rPr lang="en-GB" sz="2000" dirty="0" smtClean="0">
                <a:latin typeface="Arial" panose="020B0604020202020204" pitchFamily="34" charset="0"/>
                <a:cs typeface="Arial" panose="020B0604020202020204" pitchFamily="34" charset="0"/>
              </a:rPr>
              <a:t>as </a:t>
            </a:r>
            <a:r>
              <a:rPr lang="en-GB" sz="2000" dirty="0">
                <a:latin typeface="Arial" panose="020B0604020202020204" pitchFamily="34" charset="0"/>
                <a:cs typeface="Arial" panose="020B0604020202020204" pitchFamily="34" charset="0"/>
              </a:rPr>
              <a:t>it </a:t>
            </a:r>
            <a:r>
              <a:rPr lang="en-GB" sz="2000" dirty="0" smtClean="0">
                <a:latin typeface="Arial" panose="020B0604020202020204" pitchFamily="34" charset="0"/>
                <a:cs typeface="Arial" panose="020B0604020202020204" pitchFamily="34" charset="0"/>
              </a:rPr>
              <a:t>consists </a:t>
            </a:r>
            <a:r>
              <a:rPr lang="en-GB" sz="2000" dirty="0">
                <a:latin typeface="Arial" panose="020B0604020202020204" pitchFamily="34" charset="0"/>
                <a:cs typeface="Arial" panose="020B0604020202020204" pitchFamily="34" charset="0"/>
              </a:rPr>
              <a:t>of warm bodies. Currently most of the vacated positions have not been filled because of the budget </a:t>
            </a:r>
            <a:r>
              <a:rPr lang="en-GB" sz="2000" dirty="0" smtClean="0">
                <a:latin typeface="Arial" panose="020B0604020202020204" pitchFamily="34" charset="0"/>
                <a:cs typeface="Arial" panose="020B0604020202020204" pitchFamily="34" charset="0"/>
              </a:rPr>
              <a:t>constrains </a:t>
            </a:r>
            <a:r>
              <a:rPr lang="en-GB" sz="2000" dirty="0">
                <a:latin typeface="Arial" panose="020B0604020202020204" pitchFamily="34" charset="0"/>
                <a:cs typeface="Arial" panose="020B0604020202020204" pitchFamily="34" charset="0"/>
              </a:rPr>
              <a:t>from as far back as </a:t>
            </a:r>
            <a:r>
              <a:rPr lang="en-GB" sz="2000" dirty="0" smtClean="0">
                <a:latin typeface="Arial" panose="020B0604020202020204" pitchFamily="34" charset="0"/>
                <a:cs typeface="Arial" panose="020B0604020202020204" pitchFamily="34" charset="0"/>
              </a:rPr>
              <a:t>the 2017 </a:t>
            </a:r>
            <a:r>
              <a:rPr lang="en-GB" sz="2000" dirty="0">
                <a:latin typeface="Arial" panose="020B0604020202020204" pitchFamily="34" charset="0"/>
                <a:cs typeface="Arial" panose="020B0604020202020204" pitchFamily="34" charset="0"/>
              </a:rPr>
              <a:t>financial year. The entity cannot absorb any further cuts than what has been cut from previous years</a:t>
            </a:r>
            <a:r>
              <a:rPr lang="en-GB"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impact of non-payment of cost of living adjustments will lead to low staff morale </a:t>
            </a:r>
            <a:r>
              <a:rPr lang="en-GB" sz="2000" dirty="0" smtClean="0">
                <a:latin typeface="Arial" panose="020B0604020202020204" pitchFamily="34" charset="0"/>
                <a:cs typeface="Arial" panose="020B0604020202020204" pitchFamily="34" charset="0"/>
              </a:rPr>
              <a:t>and a </a:t>
            </a:r>
            <a:r>
              <a:rPr lang="en-GB" sz="2000" dirty="0">
                <a:latin typeface="Arial" panose="020B0604020202020204" pitchFamily="34" charset="0"/>
                <a:cs typeface="Arial" panose="020B0604020202020204" pitchFamily="34" charset="0"/>
              </a:rPr>
              <a:t>push back </a:t>
            </a:r>
            <a:r>
              <a:rPr lang="en-GB" sz="2000" dirty="0" smtClean="0">
                <a:latin typeface="Arial" panose="020B0604020202020204" pitchFamily="34" charset="0"/>
                <a:cs typeface="Arial" panose="020B0604020202020204" pitchFamily="34" charset="0"/>
              </a:rPr>
              <a:t>as </a:t>
            </a:r>
            <a:r>
              <a:rPr lang="en-GB" sz="2000" dirty="0">
                <a:latin typeface="Arial" panose="020B0604020202020204" pitchFamily="34" charset="0"/>
                <a:cs typeface="Arial" panose="020B0604020202020204" pitchFamily="34" charset="0"/>
              </a:rPr>
              <a:t>employees will be faced with financial </a:t>
            </a:r>
            <a:r>
              <a:rPr lang="en-GB" sz="2000" dirty="0" smtClean="0">
                <a:latin typeface="Arial" panose="020B0604020202020204" pitchFamily="34" charset="0"/>
                <a:cs typeface="Arial" panose="020B0604020202020204" pitchFamily="34" charset="0"/>
              </a:rPr>
              <a:t>difficulties (increase on education </a:t>
            </a:r>
            <a:r>
              <a:rPr lang="en-GB" sz="2000" dirty="0">
                <a:latin typeface="Arial" panose="020B0604020202020204" pitchFamily="34" charset="0"/>
                <a:cs typeface="Arial" panose="020B0604020202020204" pitchFamily="34" charset="0"/>
              </a:rPr>
              <a:t>fees, basic household items, fuel prices, electricity, etc</a:t>
            </a:r>
            <a:r>
              <a:rPr lang="en-GB" sz="2000" dirty="0" smtClean="0">
                <a:latin typeface="Arial" panose="020B0604020202020204" pitchFamily="34" charset="0"/>
                <a:cs typeface="Arial" panose="020B0604020202020204" pitchFamily="34" charset="0"/>
              </a:rPr>
              <a:t>.)</a:t>
            </a:r>
          </a:p>
          <a:p>
            <a:pPr marL="342900" lvl="1" indent="-342900"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Human resources (investigative staff) alone cannot function without administration, infrastructure and corporate services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47</a:t>
            </a:fld>
            <a:endParaRPr lang="en-US">
              <a:solidFill>
                <a:prstClr val="black">
                  <a:tint val="75000"/>
                </a:prstClr>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Impact of proposed baseline </a:t>
            </a:r>
            <a:r>
              <a:rPr lang="en-US" sz="2800" b="1" dirty="0" smtClean="0">
                <a:solidFill>
                  <a:srgbClr val="C00000"/>
                </a:solidFill>
                <a:latin typeface="Arial Rounded MT Bold" panose="020F0704030504030204" pitchFamily="34" charset="0"/>
                <a:cs typeface="Tahoma" pitchFamily="34" charset="0"/>
              </a:rPr>
              <a:t>reductions (1)</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404059365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3220"/>
            <a:ext cx="9144000" cy="5420380"/>
          </a:xfrm>
          <a:solidFill>
            <a:schemeClr val="bg1"/>
          </a:solidFill>
        </p:spPr>
        <p:txBody>
          <a:bodyPr>
            <a:noAutofit/>
          </a:bodyPr>
          <a:lstStyle/>
          <a:p>
            <a:pPr marL="0" indent="0" algn="just">
              <a:buNone/>
            </a:pPr>
            <a:r>
              <a:rPr lang="en-GB" sz="2000" dirty="0">
                <a:latin typeface="Arial" panose="020B0604020202020204" pitchFamily="34" charset="0"/>
                <a:cs typeface="Arial" panose="020B0604020202020204" pitchFamily="34" charset="0"/>
              </a:rPr>
              <a:t>The budget cuts will be detrimental to PPSA should it be enforced and the following will happen:</a:t>
            </a:r>
          </a:p>
          <a:p>
            <a:pPr lvl="1"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Contracts and existing commitments may not be honoured resulting </a:t>
            </a:r>
            <a:r>
              <a:rPr lang="en-GB" sz="2000" dirty="0" smtClean="0">
                <a:latin typeface="Arial" panose="020B0604020202020204" pitchFamily="34" charset="0"/>
                <a:cs typeface="Arial" panose="020B0604020202020204" pitchFamily="34" charset="0"/>
              </a:rPr>
              <a:t>in the </a:t>
            </a:r>
            <a:r>
              <a:rPr lang="en-GB" sz="2000" dirty="0">
                <a:latin typeface="Arial" panose="020B0604020202020204" pitchFamily="34" charset="0"/>
                <a:cs typeface="Arial" panose="020B0604020202020204" pitchFamily="34" charset="0"/>
              </a:rPr>
              <a:t>discontinuation of essential support and corporate services as well as lawsuits</a:t>
            </a:r>
            <a:r>
              <a:rPr lang="en-GB" sz="2000" dirty="0" smtClean="0">
                <a:latin typeface="Arial" panose="020B0604020202020204" pitchFamily="34" charset="0"/>
                <a:cs typeface="Arial" panose="020B0604020202020204" pitchFamily="34" charset="0"/>
              </a:rPr>
              <a:t>.</a:t>
            </a:r>
          </a:p>
          <a:p>
            <a:pPr lvl="1"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The already constrained budget for goods and services cannot fund the budget shortfall as this will lead to non-achievement of its mandate. </a:t>
            </a:r>
            <a:endParaRPr lang="en-ZA" sz="2000"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Will </a:t>
            </a:r>
            <a:r>
              <a:rPr lang="en-GB" sz="2000" dirty="0">
                <a:latin typeface="Arial" panose="020B0604020202020204" pitchFamily="34" charset="0"/>
                <a:cs typeface="Arial" panose="020B0604020202020204" pitchFamily="34" charset="0"/>
              </a:rPr>
              <a:t>be unable to maintain operational costs of all offices and some offices may need to shut down.</a:t>
            </a:r>
          </a:p>
          <a:p>
            <a:pPr lvl="1" algn="jus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Non-achievement </a:t>
            </a:r>
            <a:r>
              <a:rPr lang="en-GB" sz="2000" dirty="0">
                <a:latin typeface="Arial" panose="020B0604020202020204" pitchFamily="34" charset="0"/>
                <a:cs typeface="Arial" panose="020B0604020202020204" pitchFamily="34" charset="0"/>
              </a:rPr>
              <a:t>of 2020/21 APP targets</a:t>
            </a:r>
          </a:p>
          <a:p>
            <a:pPr lvl="1"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Service disruption</a:t>
            </a:r>
          </a:p>
          <a:p>
            <a:pPr lvl="1"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PP will effectively be unable to comply with her </a:t>
            </a:r>
            <a:r>
              <a:rPr lang="en-GB" sz="2000" dirty="0" smtClean="0">
                <a:latin typeface="Arial" panose="020B0604020202020204" pitchFamily="34" charset="0"/>
                <a:cs typeface="Arial" panose="020B0604020202020204" pitchFamily="34" charset="0"/>
              </a:rPr>
              <a:t>constitutional </a:t>
            </a:r>
            <a:r>
              <a:rPr lang="en-GB" sz="2000" dirty="0">
                <a:latin typeface="Arial" panose="020B0604020202020204" pitchFamily="34" charset="0"/>
                <a:cs typeface="Arial" panose="020B0604020202020204" pitchFamily="34" charset="0"/>
              </a:rPr>
              <a:t>mandate to investigate, </a:t>
            </a:r>
            <a:r>
              <a:rPr lang="en-GB" sz="2000" dirty="0" smtClean="0">
                <a:latin typeface="Arial" panose="020B0604020202020204" pitchFamily="34" charset="0"/>
                <a:cs typeface="Arial" panose="020B0604020202020204" pitchFamily="34" charset="0"/>
              </a:rPr>
              <a:t>report</a:t>
            </a:r>
            <a:r>
              <a:rPr lang="en-GB" sz="2000" dirty="0">
                <a:latin typeface="Arial" panose="020B0604020202020204" pitchFamily="34" charset="0"/>
                <a:cs typeface="Arial" panose="020B0604020202020204" pitchFamily="34" charset="0"/>
              </a:rPr>
              <a:t>, take remedial action and be accessible (and reach out) to all persons and communities.</a:t>
            </a:r>
          </a:p>
          <a:p>
            <a:pPr lvl="1" algn="just">
              <a:buFont typeface="Wingdings" panose="05000000000000000000" pitchFamily="2" charset="2"/>
              <a:buChar char="ü"/>
            </a:pPr>
            <a:r>
              <a:rPr lang="en-GB" sz="2000" dirty="0">
                <a:latin typeface="Arial" panose="020B0604020202020204" pitchFamily="34" charset="0"/>
                <a:cs typeface="Arial" panose="020B0604020202020204" pitchFamily="34" charset="0"/>
              </a:rPr>
              <a:t>Direct adverse impact on citizens’ constitutional guarantees envisaged in, inter alia, </a:t>
            </a:r>
            <a:r>
              <a:rPr lang="en-GB" sz="2000" dirty="0" smtClean="0">
                <a:latin typeface="Arial" panose="020B0604020202020204" pitchFamily="34" charset="0"/>
                <a:cs typeface="Arial" panose="020B0604020202020204" pitchFamily="34" charset="0"/>
              </a:rPr>
              <a:t>sections 7, 33,</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181</a:t>
            </a:r>
            <a:r>
              <a:rPr lang="en-GB" sz="2000" dirty="0">
                <a:latin typeface="Arial" panose="020B0604020202020204" pitchFamily="34" charset="0"/>
                <a:cs typeface="Arial" panose="020B0604020202020204" pitchFamily="34" charset="0"/>
              </a:rPr>
              <a:t>, 182 and 195 of the </a:t>
            </a:r>
            <a:r>
              <a:rPr lang="en-GB" sz="2000" dirty="0" smtClean="0">
                <a:latin typeface="Arial" panose="020B0604020202020204" pitchFamily="34" charset="0"/>
                <a:cs typeface="Arial" panose="020B0604020202020204" pitchFamily="34" charset="0"/>
              </a:rPr>
              <a:t>Constitution.</a:t>
            </a:r>
            <a:endParaRPr lang="en-GB" sz="2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US" sz="1800" dirty="0" smtClean="0"/>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48</a:t>
            </a:fld>
            <a:endParaRPr lang="en-US">
              <a:solidFill>
                <a:prstClr val="black">
                  <a:tint val="75000"/>
                </a:prstClr>
              </a:solidFill>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Impact of proposed baseline </a:t>
            </a:r>
            <a:r>
              <a:rPr lang="en-US" sz="2800" b="1" dirty="0" smtClean="0">
                <a:solidFill>
                  <a:srgbClr val="C00000"/>
                </a:solidFill>
                <a:latin typeface="Arial Rounded MT Bold" panose="020F0704030504030204" pitchFamily="34" charset="0"/>
                <a:cs typeface="Tahoma" pitchFamily="34" charset="0"/>
              </a:rPr>
              <a:t>reductions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919186410"/>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6. Overview </a:t>
            </a:r>
            <a:r>
              <a:rPr lang="en-US" sz="2800" b="1" dirty="0">
                <a:solidFill>
                  <a:srgbClr val="C00000"/>
                </a:solidFill>
                <a:latin typeface="Arial Rounded MT Bold" panose="020F0704030504030204" pitchFamily="34" charset="0"/>
                <a:cs typeface="Tahoma" pitchFamily="34" charset="0"/>
              </a:rPr>
              <a:t>of personnel-related matters for 2019/20 and 2020/21 quarter 1</a:t>
            </a:r>
          </a:p>
        </p:txBody>
      </p:sp>
      <p:sp>
        <p:nvSpPr>
          <p:cNvPr id="3" name="Slide Number Placeholder 2"/>
          <p:cNvSpPr>
            <a:spLocks noGrp="1"/>
          </p:cNvSpPr>
          <p:nvPr>
            <p:ph type="sldNum" sz="quarter" idx="12"/>
          </p:nvPr>
        </p:nvSpPr>
        <p:spPr/>
        <p:txBody>
          <a:bodyPr/>
          <a:lstStyle/>
          <a:p>
            <a:fld id="{2A79A14E-396D-4C9F-87F0-DE48B51C42E0}" type="slidenum">
              <a:rPr lang="en-US" smtClean="0"/>
              <a:pPr/>
              <a:t>49</a:t>
            </a:fld>
            <a:endParaRPr lang="en-US" dirty="0"/>
          </a:p>
        </p:txBody>
      </p:sp>
    </p:spTree>
    <p:extLst>
      <p:ext uri="{BB962C8B-B14F-4D97-AF65-F5344CB8AC3E}">
        <p14:creationId xmlns:p14="http://schemas.microsoft.com/office/powerpoint/2010/main" val="1931968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(2)</a:t>
            </a:r>
            <a:endParaRPr lang="en-GB" sz="2800" dirty="0">
              <a:latin typeface="Arial Rounded MT Bold" panose="020F0704030504030204" pitchFamily="34" charset="0"/>
            </a:endParaRPr>
          </a:p>
        </p:txBody>
      </p:sp>
      <p:sp>
        <p:nvSpPr>
          <p:cNvPr id="2" name="Rectangle 1"/>
          <p:cNvSpPr/>
          <p:nvPr/>
        </p:nvSpPr>
        <p:spPr>
          <a:xfrm>
            <a:off x="0" y="523220"/>
            <a:ext cx="9144000" cy="6786473"/>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Now in its fourth year of implementation, the Public Protector Vision 2023 remains the engine that powers all the Public Protector South Africa (PPSA) operations. To jog </a:t>
            </a:r>
            <a:r>
              <a:rPr lang="en-US" sz="2400" dirty="0" err="1">
                <a:latin typeface="Arial" panose="020B0604020202020204" pitchFamily="34" charset="0"/>
                <a:ea typeface="Calibri" panose="020F0502020204030204" pitchFamily="34" charset="0"/>
                <a:cs typeface="Arial" panose="020B0604020202020204" pitchFamily="34" charset="0"/>
              </a:rPr>
              <a:t>Honourable</a:t>
            </a:r>
            <a:r>
              <a:rPr lang="en-US" sz="2400" dirty="0">
                <a:latin typeface="Arial" panose="020B0604020202020204" pitchFamily="34" charset="0"/>
                <a:ea typeface="Calibri" panose="020F0502020204030204" pitchFamily="34" charset="0"/>
                <a:cs typeface="Arial" panose="020B0604020202020204" pitchFamily="34" charset="0"/>
              </a:rPr>
              <a:t> Members’ memory, this vision is about taking the services of this office to the grassroots communities, who are found in </a:t>
            </a:r>
            <a:r>
              <a:rPr lang="en-ZA" sz="2400" dirty="0">
                <a:latin typeface="Arial" panose="020B0604020202020204" pitchFamily="34" charset="0"/>
                <a:ea typeface="Calibri" panose="020F0502020204030204" pitchFamily="34" charset="0"/>
                <a:cs typeface="Arial" panose="020B0604020202020204" pitchFamily="34" charset="0"/>
              </a:rPr>
              <a:t>informal settlements, farms, hostels, rural villages and townships.</a:t>
            </a:r>
          </a:p>
          <a:p>
            <a:pPr>
              <a:spcAft>
                <a:spcPts val="0"/>
              </a:spcAft>
            </a:pPr>
            <a:r>
              <a:rPr lang="en-US" dirty="0">
                <a:latin typeface="Arial" panose="020B0604020202020204" pitchFamily="34" charset="0"/>
                <a:ea typeface="Calibri" panose="020F0502020204030204" pitchFamily="34" charset="0"/>
              </a:rPr>
              <a:t> </a:t>
            </a:r>
            <a:endParaRPr lang="en-ZA" sz="1600"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It is anchored on eight pillars, namely:</a:t>
            </a:r>
            <a:endParaRPr lang="en-ZA" sz="2400" dirty="0">
              <a:latin typeface="Times New Roman" panose="02020603050405020304" pitchFamily="18" charset="0"/>
              <a:ea typeface="Calibri" panose="020F0502020204030204" pitchFamily="34" charset="0"/>
            </a:endParaRPr>
          </a:p>
          <a:p>
            <a:pPr>
              <a:spcAft>
                <a:spcPts val="0"/>
              </a:spcAft>
            </a:pPr>
            <a:r>
              <a:rPr lang="en-ZA" dirty="0">
                <a:latin typeface="Arial" panose="020B0604020202020204" pitchFamily="34" charset="0"/>
                <a:ea typeface="Calibri" panose="020F0502020204030204" pitchFamily="34" charset="0"/>
              </a:rPr>
              <a:t> </a:t>
            </a:r>
            <a:endParaRPr lang="en-ZA"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Enhancing access to our services;</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Engaging communities in their mother tongues for effective communication;</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Increasing our footprint;</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Leveraging stakeholder relations to advance our interests through MOUs;</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Projecting an image of a stronghold for the poor as we should be;</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Ensuring that people are well-versed in their rights;</a:t>
            </a:r>
            <a:endParaRPr lang="en-ZA" sz="1900" dirty="0">
              <a:latin typeface="Calibri" panose="020F0502020204030204" pitchFamily="34" charset="0"/>
              <a:ea typeface="Calibri" panose="020F0502020204030204" pitchFamily="34" charset="0"/>
            </a:endParaRPr>
          </a:p>
          <a:p>
            <a:pPr marL="800100" lvl="1" indent="-342900">
              <a:buFont typeface="+mj-lt"/>
              <a:buAutoNum type="arabicPeriod"/>
              <a:tabLst>
                <a:tab pos="914400" algn="l"/>
              </a:tabLst>
            </a:pPr>
            <a:r>
              <a:rPr lang="en-US" sz="1900" dirty="0">
                <a:latin typeface="Arial" panose="020B0604020202020204" pitchFamily="34" charset="0"/>
                <a:ea typeface="Calibri" panose="020F0502020204030204" pitchFamily="34" charset="0"/>
              </a:rPr>
              <a:t>Persuading organs of state to have effective in-house complaints resolution means to offload some of the burden from our shoulders; </a:t>
            </a:r>
            <a:r>
              <a:rPr lang="en-US" sz="1900" dirty="0" smtClean="0">
                <a:latin typeface="Arial" panose="020B0604020202020204" pitchFamily="34" charset="0"/>
                <a:ea typeface="Calibri" panose="020F0502020204030204" pitchFamily="34" charset="0"/>
              </a:rPr>
              <a:t>and</a:t>
            </a:r>
          </a:p>
          <a:p>
            <a:pPr marL="800100" lvl="1" indent="-342900">
              <a:buFont typeface="+mj-lt"/>
              <a:buAutoNum type="arabicPeriod"/>
              <a:tabLst>
                <a:tab pos="914400" algn="l"/>
              </a:tabLst>
            </a:pPr>
            <a:r>
              <a:rPr lang="en-US" sz="1900" dirty="0" smtClean="0">
                <a:latin typeface="Arial" panose="020B0604020202020204" pitchFamily="34" charset="0"/>
                <a:ea typeface="Calibri" panose="020F0502020204030204" pitchFamily="34" charset="0"/>
              </a:rPr>
              <a:t>Inspiring </a:t>
            </a:r>
            <a:r>
              <a:rPr lang="en-US" sz="1900" dirty="0">
                <a:latin typeface="Arial" panose="020B0604020202020204" pitchFamily="34" charset="0"/>
                <a:ea typeface="Calibri" panose="020F0502020204030204" pitchFamily="34" charset="0"/>
              </a:rPr>
              <a:t>people to be their own liberators. </a:t>
            </a:r>
            <a:endParaRPr lang="en-US" sz="1900" dirty="0" smtClean="0">
              <a:latin typeface="Arial" panose="020B0604020202020204" pitchFamily="34" charset="0"/>
              <a:ea typeface="Calibri" panose="020F0502020204030204" pitchFamily="34" charset="0"/>
            </a:endParaRPr>
          </a:p>
          <a:p>
            <a:pPr marL="342900" lvl="0" indent="-342900">
              <a:spcAft>
                <a:spcPts val="0"/>
              </a:spcAft>
              <a:buFont typeface="+mj-lt"/>
              <a:buAutoNum type="arabicPeriod"/>
              <a:tabLst>
                <a:tab pos="914400" algn="l"/>
              </a:tabLst>
            </a:pPr>
            <a:endParaRPr lang="en-US" dirty="0">
              <a:latin typeface="Arial" panose="020B0604020202020204" pitchFamily="34" charset="0"/>
            </a:endParaRPr>
          </a:p>
          <a:p>
            <a:pPr marL="342900" lvl="0" indent="-342900">
              <a:spcAft>
                <a:spcPts val="0"/>
              </a:spcAft>
              <a:buFont typeface="+mj-lt"/>
              <a:buAutoNum type="arabicPeriod"/>
              <a:tabLst>
                <a:tab pos="914400" algn="l"/>
              </a:tabLst>
            </a:pPr>
            <a:endParaRPr lang="en-ZA" dirty="0"/>
          </a:p>
        </p:txBody>
      </p:sp>
    </p:spTree>
    <p:extLst>
      <p:ext uri="{BB962C8B-B14F-4D97-AF65-F5344CB8AC3E}">
        <p14:creationId xmlns:p14="http://schemas.microsoft.com/office/powerpoint/2010/main" val="2500561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204"/>
            <a:ext cx="9132757" cy="5417368"/>
          </a:xfrm>
        </p:spPr>
        <p:txBody>
          <a:bodyPr>
            <a:noAutofit/>
          </a:bodyPr>
          <a:lstStyle/>
          <a:p>
            <a:pPr marL="363538" indent="-363538">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PPSA’s </a:t>
            </a:r>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rganisational structure consists of 582 posts and only 360 are funded. </a:t>
            </a:r>
          </a:p>
          <a:p>
            <a:pPr marL="363538" indent="-363538"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PPSA has a vacancy rate of 38%. </a:t>
            </a:r>
          </a:p>
          <a:p>
            <a:pPr marL="363538" indent="-363538"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makes it difficult for PPSA to fulfill its constitutional mandate.</a:t>
            </a:r>
          </a:p>
          <a:p>
            <a:pPr marL="363538" indent="-363538"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Even </a:t>
            </a:r>
            <a:r>
              <a:rPr lang="en-US" sz="2400" dirty="0">
                <a:latin typeface="Arial" panose="020B0604020202020204" pitchFamily="34" charset="0"/>
                <a:cs typeface="Arial" panose="020B0604020202020204" pitchFamily="34" charset="0"/>
              </a:rPr>
              <a:t>with a revised organisational structure and the </a:t>
            </a:r>
            <a:r>
              <a:rPr lang="en-US" sz="2400" dirty="0" smtClean="0">
                <a:latin typeface="Arial" panose="020B0604020202020204" pitchFamily="34" charset="0"/>
                <a:cs typeface="Arial" panose="020B0604020202020204" pitchFamily="34" charset="0"/>
              </a:rPr>
              <a:t>substantial </a:t>
            </a:r>
            <a:r>
              <a:rPr lang="en-US" sz="2400" dirty="0">
                <a:latin typeface="Arial" panose="020B0604020202020204" pitchFamily="34" charset="0"/>
                <a:cs typeface="Arial" panose="020B0604020202020204" pitchFamily="34" charset="0"/>
              </a:rPr>
              <a:t>reduction </a:t>
            </a:r>
            <a:r>
              <a:rPr lang="en-US" sz="2400" dirty="0" smtClean="0">
                <a:latin typeface="Arial" panose="020B0604020202020204" pitchFamily="34" charset="0"/>
                <a:cs typeface="Arial" panose="020B0604020202020204" pitchFamily="34" charset="0"/>
              </a:rPr>
              <a:t>in the </a:t>
            </a:r>
            <a:r>
              <a:rPr lang="en-US" sz="2400" dirty="0">
                <a:latin typeface="Arial" panose="020B0604020202020204" pitchFamily="34" charset="0"/>
                <a:cs typeface="Arial" panose="020B0604020202020204" pitchFamily="34" charset="0"/>
              </a:rPr>
              <a:t>total number of posts from </a:t>
            </a:r>
            <a:r>
              <a:rPr lang="en-US" sz="2400" dirty="0" smtClean="0">
                <a:latin typeface="Arial" panose="020B0604020202020204" pitchFamily="34" charset="0"/>
                <a:cs typeface="Arial" panose="020B0604020202020204" pitchFamily="34" charset="0"/>
              </a:rPr>
              <a:t>707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582, a </a:t>
            </a:r>
            <a:r>
              <a:rPr lang="en-US" sz="2400" dirty="0">
                <a:latin typeface="Arial" panose="020B0604020202020204" pitchFamily="34" charset="0"/>
                <a:cs typeface="Arial" panose="020B0604020202020204" pitchFamily="34" charset="0"/>
              </a:rPr>
              <a:t>total number of 231 posts remains </a:t>
            </a:r>
            <a:r>
              <a:rPr lang="en-US" sz="2400" dirty="0" smtClean="0">
                <a:latin typeface="Arial" panose="020B0604020202020204" pitchFamily="34" charset="0"/>
                <a:cs typeface="Arial" panose="020B0604020202020204" pitchFamily="34" charset="0"/>
              </a:rPr>
              <a:t>unfunded</a:t>
            </a:r>
            <a:r>
              <a:rPr lang="en-US" sz="2400" dirty="0">
                <a:latin typeface="Arial" panose="020B0604020202020204" pitchFamily="34" charset="0"/>
                <a:cs typeface="Arial" panose="020B0604020202020204" pitchFamily="34" charset="0"/>
              </a:rPr>
              <a:t>, of </a:t>
            </a:r>
            <a:r>
              <a:rPr lang="en-US" sz="2400" dirty="0" smtClean="0">
                <a:latin typeface="Arial" panose="020B0604020202020204" pitchFamily="34" charset="0"/>
                <a:cs typeface="Arial" panose="020B0604020202020204" pitchFamily="34" charset="0"/>
              </a:rPr>
              <a:t>which 115 </a:t>
            </a:r>
            <a:r>
              <a:rPr lang="en-US" sz="2400" dirty="0">
                <a:latin typeface="Arial" panose="020B0604020202020204" pitchFamily="34" charset="0"/>
                <a:cs typeface="Arial" panose="020B0604020202020204" pitchFamily="34" charset="0"/>
              </a:rPr>
              <a:t>are investigation posts. </a:t>
            </a:r>
            <a:endParaRPr lang="en-US" sz="2400" dirty="0" smtClean="0">
              <a:latin typeface="Arial" panose="020B0604020202020204" pitchFamily="34" charset="0"/>
              <a:cs typeface="Arial" panose="020B0604020202020204" pitchFamily="34" charset="0"/>
            </a:endParaRPr>
          </a:p>
          <a:p>
            <a:pPr marL="363538" indent="-363538"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Currently </a:t>
            </a:r>
            <a:r>
              <a:rPr lang="en-US" sz="2400" dirty="0">
                <a:latin typeface="Arial" panose="020B0604020202020204" pitchFamily="34" charset="0"/>
                <a:cs typeface="Arial" panose="020B0604020202020204" pitchFamily="34" charset="0"/>
              </a:rPr>
              <a:t>most of the vacated positions have still not </a:t>
            </a:r>
            <a:r>
              <a:rPr lang="en-US" sz="2400" dirty="0" smtClean="0">
                <a:latin typeface="Arial" panose="020B0604020202020204" pitchFamily="34" charset="0"/>
                <a:cs typeface="Arial" panose="020B0604020202020204" pitchFamily="34" charset="0"/>
              </a:rPr>
              <a:t>yet been filled </a:t>
            </a:r>
            <a:r>
              <a:rPr lang="en-US" sz="2400" dirty="0">
                <a:latin typeface="Arial" panose="020B0604020202020204" pitchFamily="34" charset="0"/>
                <a:cs typeface="Arial" panose="020B0604020202020204" pitchFamily="34" charset="0"/>
              </a:rPr>
              <a:t>because of the budget constrains </a:t>
            </a:r>
            <a:r>
              <a:rPr lang="en-US" sz="2400" dirty="0" smtClean="0">
                <a:latin typeface="Arial" panose="020B0604020202020204" pitchFamily="34" charset="0"/>
                <a:cs typeface="Arial" panose="020B0604020202020204" pitchFamily="34" charset="0"/>
              </a:rPr>
              <a:t>from as </a:t>
            </a:r>
            <a:r>
              <a:rPr lang="en-US" sz="2400" dirty="0">
                <a:latin typeface="Arial" panose="020B0604020202020204" pitchFamily="34" charset="0"/>
                <a:cs typeface="Arial" panose="020B0604020202020204" pitchFamily="34" charset="0"/>
              </a:rPr>
              <a:t>far back </a:t>
            </a:r>
            <a:r>
              <a:rPr lang="en-US" sz="2400" dirty="0" smtClean="0">
                <a:latin typeface="Arial" panose="020B0604020202020204" pitchFamily="34" charset="0"/>
                <a:cs typeface="Arial" panose="020B0604020202020204" pitchFamily="34" charset="0"/>
              </a:rPr>
              <a:t>as 2017 financial year.</a:t>
            </a:r>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endParaRPr lang="en-US" sz="2400" dirty="0" smtClean="0">
              <a:latin typeface="Arial" panose="020B0604020202020204" pitchFamily="34" charset="0"/>
              <a:cs typeface="Arial" panose="020B0604020202020204" pitchFamily="34" charset="0"/>
            </a:endParaRPr>
          </a:p>
          <a:p>
            <a:pPr marL="0" indent="0" algn="just">
              <a:buNone/>
            </a:pPr>
            <a:r>
              <a:rPr lang="en-US" sz="2400" dirty="0" smtClean="0">
                <a:latin typeface="Arial" panose="020B0604020202020204" pitchFamily="34" charset="0"/>
                <a:cs typeface="Arial" panose="020B0604020202020204" pitchFamily="34" charset="0"/>
              </a:rPr>
              <a:t>	</a:t>
            </a:r>
            <a:endParaRPr lang="en-US" sz="24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50</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Overview of personnel-related </a:t>
            </a:r>
            <a:r>
              <a:rPr lang="en-US" sz="2800" b="1" dirty="0" smtClean="0">
                <a:solidFill>
                  <a:srgbClr val="C00000"/>
                </a:solidFill>
                <a:latin typeface="Arial Rounded MT Bold" panose="020F0704030504030204" pitchFamily="34" charset="0"/>
                <a:cs typeface="Tahoma" pitchFamily="34" charset="0"/>
              </a:rPr>
              <a:t>matters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4109657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410200"/>
          </a:xfrm>
        </p:spPr>
        <p:txBody>
          <a:bodyPr>
            <a:noAutofit/>
          </a:bodyPr>
          <a:lstStyle/>
          <a:p>
            <a:pPr marL="571500" indent="-571500" algn="just"/>
            <a:r>
              <a:rPr lang="en-US" sz="2000" dirty="0" smtClean="0">
                <a:latin typeface="Arial" panose="020B0604020202020204" pitchFamily="34" charset="0"/>
                <a:cs typeface="Arial" panose="020B0604020202020204" pitchFamily="34" charset="0"/>
              </a:rPr>
              <a:t>There is a high demand for the PPSA complaints handling resources to ensure efficiencies at each stage of the investigation process:</a:t>
            </a:r>
          </a:p>
          <a:p>
            <a:pPr marL="971550" lvl="1" indent="-571500" algn="just"/>
            <a:r>
              <a:rPr lang="en-US" sz="2000" dirty="0" smtClean="0">
                <a:latin typeface="Arial" panose="020B0604020202020204" pitchFamily="34" charset="0"/>
                <a:cs typeface="Arial" panose="020B0604020202020204" pitchFamily="34" charset="0"/>
              </a:rPr>
              <a:t>Not only are the type of complaints becoming increasingly complex and time critical, but  judicial scrutiny of every aspect of the standard and quality of investigations caused by the increased number of judicial reviews, puts a higher demand on the progression of skills and time required by investigators to handle cases. </a:t>
            </a:r>
          </a:p>
          <a:p>
            <a:pPr marL="901700" indent="-538163" algn="just">
              <a:buFontTx/>
              <a:buChar char="-"/>
            </a:pPr>
            <a:r>
              <a:rPr lang="en-US" sz="2000" dirty="0" smtClean="0">
                <a:latin typeface="Arial" panose="020B0604020202020204" pitchFamily="34" charset="0"/>
                <a:cs typeface="Arial" panose="020B0604020202020204" pitchFamily="34" charset="0"/>
              </a:rPr>
              <a:t>The lack of funding is seriously affecting essential systems and tools of trade to support efficient investigations.</a:t>
            </a:r>
          </a:p>
          <a:p>
            <a:pPr marL="538163" indent="-538163" algn="just"/>
            <a:r>
              <a:rPr lang="en-US" sz="2000" dirty="0" smtClean="0">
                <a:latin typeface="Arial" panose="020B0604020202020204" pitchFamily="34" charset="0"/>
                <a:cs typeface="Arial" panose="020B0604020202020204" pitchFamily="34" charset="0"/>
              </a:rPr>
              <a:t>Even though the commitment of PPSA staff is beyond reproach, the reality on the ground impacts adversely on the well-being of the PPSA workforce. </a:t>
            </a:r>
          </a:p>
          <a:p>
            <a:pPr marL="538163" indent="-538163" algn="just"/>
            <a:r>
              <a:rPr lang="en-US" sz="2000" dirty="0" smtClean="0">
                <a:latin typeface="Arial" panose="020B0604020202020204" pitchFamily="34" charset="0"/>
                <a:cs typeface="Arial" panose="020B0604020202020204" pitchFamily="34" charset="0"/>
              </a:rPr>
              <a:t>The outsourcing of investigations may assist to </a:t>
            </a:r>
            <a:r>
              <a:rPr lang="en-US" sz="2000" dirty="0">
                <a:latin typeface="Arial" panose="020B0604020202020204" pitchFamily="34" charset="0"/>
                <a:cs typeface="Arial" panose="020B0604020202020204" pitchFamily="34" charset="0"/>
              </a:rPr>
              <a:t>improve </a:t>
            </a:r>
            <a:r>
              <a:rPr lang="en-US" sz="2000" dirty="0" smtClean="0">
                <a:latin typeface="Arial" panose="020B0604020202020204" pitchFamily="34" charset="0"/>
                <a:cs typeface="Arial" panose="020B0604020202020204" pitchFamily="34" charset="0"/>
              </a:rPr>
              <a:t>efficacies, </a:t>
            </a:r>
            <a:r>
              <a:rPr lang="en-US" sz="2000" dirty="0">
                <a:latin typeface="Arial" panose="020B0604020202020204" pitchFamily="34" charset="0"/>
                <a:cs typeface="Arial" panose="020B0604020202020204" pitchFamily="34" charset="0"/>
              </a:rPr>
              <a:t>it can be costly and has a tendency of transferring skills </a:t>
            </a:r>
            <a:r>
              <a:rPr lang="en-US" sz="2000" dirty="0" smtClean="0">
                <a:latin typeface="Arial" panose="020B0604020202020204" pitchFamily="34" charset="0"/>
                <a:cs typeface="Arial" panose="020B0604020202020204" pitchFamily="34" charset="0"/>
              </a:rPr>
              <a:t>outside - as </a:t>
            </a:r>
            <a:r>
              <a:rPr lang="en-US" sz="2000" dirty="0">
                <a:latin typeface="Arial" panose="020B0604020202020204" pitchFamily="34" charset="0"/>
                <a:cs typeface="Arial" panose="020B0604020202020204" pitchFamily="34" charset="0"/>
              </a:rPr>
              <a:t>such </a:t>
            </a:r>
            <a:r>
              <a:rPr lang="en-US" sz="2000" dirty="0" smtClean="0">
                <a:latin typeface="Arial" panose="020B0604020202020204" pitchFamily="34" charset="0"/>
                <a:cs typeface="Arial" panose="020B0604020202020204" pitchFamily="34" charset="0"/>
              </a:rPr>
              <a:t>would deprive </a:t>
            </a:r>
            <a:r>
              <a:rPr lang="en-US" sz="2000" dirty="0">
                <a:latin typeface="Arial" panose="020B0604020202020204" pitchFamily="34" charset="0"/>
                <a:cs typeface="Arial" panose="020B0604020202020204" pitchFamily="34" charset="0"/>
              </a:rPr>
              <a:t>PPSA employees the necessary exposure to sharpen their investigative skills. </a:t>
            </a:r>
            <a:endParaRPr lang="en-US" sz="22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51</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Overview of personnel-related </a:t>
            </a:r>
            <a:r>
              <a:rPr lang="en-US" sz="2800" b="1" dirty="0" smtClean="0">
                <a:solidFill>
                  <a:srgbClr val="C00000"/>
                </a:solidFill>
                <a:latin typeface="Arial Rounded MT Bold" panose="020F0704030504030204" pitchFamily="34" charset="0"/>
                <a:cs typeface="Tahoma" pitchFamily="34" charset="0"/>
              </a:rPr>
              <a:t>matters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021620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7. Findings </a:t>
            </a:r>
            <a:r>
              <a:rPr lang="en-US" sz="2800" b="1" dirty="0">
                <a:solidFill>
                  <a:srgbClr val="C00000"/>
                </a:solidFill>
                <a:latin typeface="Arial Rounded MT Bold" panose="020F0704030504030204" pitchFamily="34" charset="0"/>
                <a:cs typeface="Tahoma" pitchFamily="34" charset="0"/>
              </a:rPr>
              <a:t>identified by Internal Audit processes for </a:t>
            </a:r>
            <a:r>
              <a:rPr lang="en-US" sz="2800" b="1" dirty="0" smtClean="0">
                <a:solidFill>
                  <a:srgbClr val="C00000"/>
                </a:solidFill>
                <a:latin typeface="Arial Rounded MT Bold" panose="020F0704030504030204" pitchFamily="34" charset="0"/>
                <a:cs typeface="Tahoma" pitchFamily="34" charset="0"/>
              </a:rPr>
              <a:t>2019/20 </a:t>
            </a:r>
            <a:r>
              <a:rPr lang="en-US" sz="2800" b="1" dirty="0">
                <a:solidFill>
                  <a:srgbClr val="C00000"/>
                </a:solidFill>
                <a:latin typeface="Arial Rounded MT Bold" panose="020F0704030504030204" pitchFamily="34" charset="0"/>
                <a:cs typeface="Tahoma" pitchFamily="34" charset="0"/>
              </a:rPr>
              <a:t>to date and action plans </a:t>
            </a:r>
          </a:p>
        </p:txBody>
      </p:sp>
      <p:sp>
        <p:nvSpPr>
          <p:cNvPr id="3" name="Slide Number Placeholder 2"/>
          <p:cNvSpPr>
            <a:spLocks noGrp="1"/>
          </p:cNvSpPr>
          <p:nvPr>
            <p:ph type="sldNum" sz="quarter" idx="12"/>
          </p:nvPr>
        </p:nvSpPr>
        <p:spPr/>
        <p:txBody>
          <a:bodyPr/>
          <a:lstStyle/>
          <a:p>
            <a:fld id="{2A79A14E-396D-4C9F-87F0-DE48B51C42E0}" type="slidenum">
              <a:rPr lang="en-US" smtClean="0"/>
              <a:pPr/>
              <a:t>52</a:t>
            </a:fld>
            <a:endParaRPr lang="en-US" dirty="0"/>
          </a:p>
        </p:txBody>
      </p:sp>
    </p:spTree>
    <p:extLst>
      <p:ext uri="{BB962C8B-B14F-4D97-AF65-F5344CB8AC3E}">
        <p14:creationId xmlns:p14="http://schemas.microsoft.com/office/powerpoint/2010/main" val="3002222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523220"/>
            <a:ext cx="9144000" cy="3543299"/>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sz="2400" dirty="0">
                <a:solidFill>
                  <a:schemeClr val="tx1"/>
                </a:solidFill>
                <a:latin typeface="Arial" panose="020B0604020202020204" pitchFamily="34" charset="0"/>
                <a:cs typeface="Arial" panose="020B0604020202020204" pitchFamily="34" charset="0"/>
              </a:rPr>
              <a:t>The following reviews where performed by internal audit during the 2019/2020 FY as </a:t>
            </a:r>
            <a:r>
              <a:rPr lang="en-US" sz="2400" dirty="0" smtClean="0">
                <a:solidFill>
                  <a:schemeClr val="tx1"/>
                </a:solidFill>
                <a:latin typeface="Arial" panose="020B0604020202020204" pitchFamily="34" charset="0"/>
                <a:cs typeface="Arial" panose="020B0604020202020204" pitchFamily="34" charset="0"/>
              </a:rPr>
              <a:t>well as the </a:t>
            </a:r>
            <a:r>
              <a:rPr lang="en-US" sz="2400" dirty="0">
                <a:solidFill>
                  <a:schemeClr val="tx1"/>
                </a:solidFill>
                <a:latin typeface="Arial" panose="020B0604020202020204" pitchFamily="34" charset="0"/>
                <a:cs typeface="Arial" panose="020B0604020202020204" pitchFamily="34" charset="0"/>
              </a:rPr>
              <a:t>2020/2021 FY:</a:t>
            </a:r>
          </a:p>
          <a:p>
            <a:pPr lvl="1" algn="l"/>
            <a:r>
              <a:rPr lang="en-US" sz="2000" b="1" dirty="0">
                <a:solidFill>
                  <a:schemeClr val="tx1"/>
                </a:solidFill>
                <a:latin typeface="Arial" panose="020B0604020202020204" pitchFamily="34" charset="0"/>
                <a:cs typeface="Arial" panose="020B0604020202020204" pitchFamily="34" charset="0"/>
              </a:rPr>
              <a:t>2019/2020 Financial Year:</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Audit of performance information (Quarter 1 to Quarter 3)</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Human Resources Management </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Investigations </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Supply Chain Management</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Follow – up Review </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Asset </a:t>
            </a:r>
            <a:r>
              <a:rPr lang="en-US" sz="2000" dirty="0" smtClean="0">
                <a:solidFill>
                  <a:schemeClr val="tx1"/>
                </a:solidFill>
                <a:latin typeface="Arial" panose="020B0604020202020204" pitchFamily="34" charset="0"/>
                <a:cs typeface="Arial" panose="020B0604020202020204" pitchFamily="34" charset="0"/>
              </a:rPr>
              <a:t>Management</a:t>
            </a:r>
          </a:p>
          <a:p>
            <a:pPr marL="742950" lvl="1" indent="-28575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Annual Performance Report</a:t>
            </a:r>
          </a:p>
          <a:p>
            <a:pPr marL="742950" lvl="1" indent="-28575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Annual Financial Statements</a:t>
            </a:r>
          </a:p>
          <a:p>
            <a:pPr lvl="1" algn="l"/>
            <a:r>
              <a:rPr lang="en-US" sz="2000" b="1" dirty="0" smtClean="0">
                <a:solidFill>
                  <a:schemeClr val="tx1"/>
                </a:solidFill>
                <a:latin typeface="Arial" panose="020B0604020202020204" pitchFamily="34" charset="0"/>
                <a:cs typeface="Arial" panose="020B0604020202020204" pitchFamily="34" charset="0"/>
              </a:rPr>
              <a:t>2020/2021 </a:t>
            </a:r>
            <a:r>
              <a:rPr lang="en-US" sz="2000" b="1" dirty="0">
                <a:solidFill>
                  <a:schemeClr val="tx1"/>
                </a:solidFill>
                <a:latin typeface="Arial" panose="020B0604020202020204" pitchFamily="34" charset="0"/>
                <a:cs typeface="Arial" panose="020B0604020202020204" pitchFamily="34" charset="0"/>
              </a:rPr>
              <a:t>Financial Year:</a:t>
            </a:r>
          </a:p>
          <a:p>
            <a:pPr marL="742950" lvl="1" indent="-28575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Corporate Governance </a:t>
            </a:r>
            <a:endParaRPr lang="en-US" sz="2000" dirty="0" smtClean="0">
              <a:solidFill>
                <a:schemeClr val="tx1"/>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Annual </a:t>
            </a:r>
            <a:r>
              <a:rPr lang="en-US" sz="2000" dirty="0">
                <a:solidFill>
                  <a:schemeClr val="tx1"/>
                </a:solidFill>
                <a:latin typeface="Arial" panose="020B0604020202020204" pitchFamily="34" charset="0"/>
                <a:cs typeface="Arial" panose="020B0604020202020204" pitchFamily="34" charset="0"/>
              </a:rPr>
              <a:t>Financial Statements </a:t>
            </a:r>
          </a:p>
          <a:p>
            <a:pPr marL="742950" lvl="1" indent="-28575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Annual </a:t>
            </a:r>
            <a:r>
              <a:rPr lang="en-US" sz="2000" dirty="0">
                <a:solidFill>
                  <a:schemeClr val="tx1"/>
                </a:solidFill>
                <a:latin typeface="Arial" panose="020B0604020202020204" pitchFamily="34" charset="0"/>
                <a:cs typeface="Arial" panose="020B0604020202020204" pitchFamily="34" charset="0"/>
              </a:rPr>
              <a:t>Performance Report</a:t>
            </a:r>
          </a:p>
          <a:p>
            <a:pPr lvl="1" algn="l"/>
            <a:endParaRPr lang="en-US" sz="1800" dirty="0">
              <a:solidFill>
                <a:schemeClr val="tx1"/>
              </a:solidFill>
              <a:latin typeface="Arial" panose="020B0604020202020204" pitchFamily="34" charset="0"/>
              <a:cs typeface="Arial" panose="020B0604020202020204" pitchFamily="34" charset="0"/>
            </a:endParaRPr>
          </a:p>
          <a:p>
            <a:pPr algn="l"/>
            <a:r>
              <a:rPr lang="en-US" sz="1800" dirty="0">
                <a:solidFill>
                  <a:schemeClr val="tx1"/>
                </a:solidFill>
              </a:rPr>
              <a:t>              </a:t>
            </a:r>
            <a:endParaRPr lang="en-ZA" sz="1800" dirty="0">
              <a:solidFill>
                <a:schemeClr val="tx1"/>
              </a:solidFill>
            </a:endParaRPr>
          </a:p>
          <a:p>
            <a:pPr marL="385763" indent="-385763" algn="l">
              <a:buFont typeface="+mj-lt"/>
              <a:buAutoNum type="arabicPeriod"/>
            </a:pPr>
            <a:endParaRPr lang="en-ZA" sz="1800" dirty="0">
              <a:solidFill>
                <a:schemeClr val="tx1"/>
              </a:solidFill>
            </a:endParaRPr>
          </a:p>
          <a:p>
            <a:pPr marL="385763" indent="-385763">
              <a:buFont typeface="+mj-lt"/>
              <a:buAutoNum type="arabicPeriod"/>
            </a:pPr>
            <a:endParaRPr lang="en-ZA" sz="2400" dirty="0"/>
          </a:p>
        </p:txBody>
      </p:sp>
      <p:sp>
        <p:nvSpPr>
          <p:cNvPr id="2" name="Slide Number Placeholder 1"/>
          <p:cNvSpPr>
            <a:spLocks noGrp="1"/>
          </p:cNvSpPr>
          <p:nvPr>
            <p:ph type="sldNum" sz="quarter" idx="12"/>
          </p:nvPr>
        </p:nvSpPr>
        <p:spPr/>
        <p:txBody>
          <a:bodyPr/>
          <a:lstStyle/>
          <a:p>
            <a:fld id="{35B2AB38-FA33-4860-8917-DE274EC0F290}" type="slidenum">
              <a:rPr lang="en-US" smtClean="0"/>
              <a:t>53</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Internal </a:t>
            </a:r>
            <a:r>
              <a:rPr lang="en-US" sz="2800" b="1" dirty="0" smtClean="0">
                <a:solidFill>
                  <a:srgbClr val="C00000"/>
                </a:solidFill>
                <a:latin typeface="Arial Rounded MT Bold" panose="020F0704030504030204" pitchFamily="34" charset="0"/>
                <a:cs typeface="Tahoma" pitchFamily="34" charset="0"/>
              </a:rPr>
              <a:t>Audit (Audits Performed)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403076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5" end="15"/>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bg2"/>
                                      </p:to>
                                    </p:animClr>
                                  </p:sub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chemeClr val="bg2"/>
                                      </p:to>
                                    </p:animClr>
                                  </p:sub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chemeClr val="bg2"/>
                                      </p:to>
                                    </p:animClr>
                                  </p:sub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54</a:t>
            </a:fld>
            <a:endParaRPr lang="en-US" dirty="0"/>
          </a:p>
        </p:txBody>
      </p:sp>
      <p:sp>
        <p:nvSpPr>
          <p:cNvPr id="7" name="Content Placeholder 2"/>
          <p:cNvSpPr txBox="1">
            <a:spLocks/>
          </p:cNvSpPr>
          <p:nvPr/>
        </p:nvSpPr>
        <p:spPr>
          <a:xfrm>
            <a:off x="285750" y="1249665"/>
            <a:ext cx="8229600" cy="377953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88780604"/>
              </p:ext>
            </p:extLst>
          </p:nvPr>
        </p:nvGraphicFramePr>
        <p:xfrm>
          <a:off x="0" y="553200"/>
          <a:ext cx="9144000" cy="6443349"/>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717863">
                <a:tc>
                  <a:txBody>
                    <a:bodyPr/>
                    <a:lstStyle/>
                    <a:p>
                      <a:r>
                        <a:rPr lang="en-US" sz="1800" dirty="0" smtClean="0">
                          <a:latin typeface="Arial" panose="020B0604020202020204" pitchFamily="34" charset="0"/>
                          <a:cs typeface="Arial" panose="020B0604020202020204" pitchFamily="34" charset="0"/>
                        </a:rPr>
                        <a:t>Review / Audit</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Findings </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Management responses</a:t>
                      </a:r>
                      <a:r>
                        <a:rPr lang="en-US"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Auditor Comments </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1675013">
                <a:tc>
                  <a:txBody>
                    <a:bodyPr/>
                    <a:lstStyle/>
                    <a:p>
                      <a:r>
                        <a:rPr lang="en-US" dirty="0" smtClean="0">
                          <a:latin typeface="Arial" panose="020B0604020202020204" pitchFamily="34" charset="0"/>
                          <a:cs typeface="Arial" panose="020B0604020202020204" pitchFamily="34" charset="0"/>
                        </a:rPr>
                        <a:t>Audit of Performance information </a:t>
                      </a:r>
                    </a:p>
                    <a:p>
                      <a:r>
                        <a:rPr lang="en-US" dirty="0" smtClean="0">
                          <a:latin typeface="Arial" panose="020B0604020202020204" pitchFamily="34" charset="0"/>
                          <a:cs typeface="Arial" panose="020B0604020202020204" pitchFamily="34" charset="0"/>
                        </a:rPr>
                        <a:t>(Quarter 1 - 3)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(2019/2020</a:t>
                      </a:r>
                      <a:r>
                        <a:rPr lang="en-ZA"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Incorrect reporting of Performance</a:t>
                      </a:r>
                      <a:r>
                        <a:rPr lang="en-US" baseline="0" dirty="0" smtClean="0">
                          <a:latin typeface="Arial" panose="020B0604020202020204" pitchFamily="34" charset="0"/>
                          <a:cs typeface="Arial" panose="020B0604020202020204" pitchFamily="34" charset="0"/>
                        </a:rPr>
                        <a:t> Information </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Management</a:t>
                      </a:r>
                      <a:r>
                        <a:rPr lang="en-US" baseline="0" dirty="0" smtClean="0">
                          <a:latin typeface="Arial" panose="020B0604020202020204" pitchFamily="34" charset="0"/>
                          <a:cs typeface="Arial" panose="020B0604020202020204" pitchFamily="34" charset="0"/>
                        </a:rPr>
                        <a:t> agrees with findings </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Management</a:t>
                      </a:r>
                      <a:r>
                        <a:rPr lang="en-US" baseline="0" dirty="0" smtClean="0">
                          <a:latin typeface="Arial" panose="020B0604020202020204" pitchFamily="34" charset="0"/>
                          <a:cs typeface="Arial" panose="020B0604020202020204" pitchFamily="34" charset="0"/>
                        </a:rPr>
                        <a:t> has resolved the issue.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313113">
                <a:tc>
                  <a:txBody>
                    <a:bodyPr/>
                    <a:lstStyle/>
                    <a:p>
                      <a:r>
                        <a:rPr lang="en-US" dirty="0" smtClean="0">
                          <a:latin typeface="Arial" panose="020B0604020202020204" pitchFamily="34" charset="0"/>
                          <a:cs typeface="Arial" panose="020B0604020202020204" pitchFamily="34" charset="0"/>
                        </a:rPr>
                        <a:t>Supply Chain</a:t>
                      </a:r>
                      <a:r>
                        <a:rPr lang="en-US" baseline="0" dirty="0" smtClean="0">
                          <a:latin typeface="Arial" panose="020B0604020202020204" pitchFamily="34" charset="0"/>
                          <a:cs typeface="Arial" panose="020B0604020202020204" pitchFamily="34" charset="0"/>
                        </a:rPr>
                        <a:t>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(2019/2020</a:t>
                      </a:r>
                      <a:r>
                        <a:rPr lang="en-ZA"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Inadequate management of contracts awarded to service providers </a:t>
                      </a:r>
                      <a:endParaRPr lang="en-ZA" sz="18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ZA" sz="1800" kern="1200" dirty="0" smtClean="0">
                          <a:effectLst/>
                          <a:latin typeface="Arial" panose="020B0604020202020204" pitchFamily="34" charset="0"/>
                          <a:cs typeface="Arial" panose="020B0604020202020204" pitchFamily="34" charset="0"/>
                        </a:rPr>
                        <a:t>SCM will ensure that the process to renew contracts are done in advance to allow the procurement process to be finalised on time. </a:t>
                      </a:r>
                      <a:endParaRPr lang="en-ZA" sz="18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Management</a:t>
                      </a:r>
                      <a:r>
                        <a:rPr lang="en-US" baseline="0" dirty="0" smtClean="0">
                          <a:latin typeface="Arial" panose="020B0604020202020204" pitchFamily="34" charset="0"/>
                          <a:cs typeface="Arial" panose="020B0604020202020204" pitchFamily="34" charset="0"/>
                        </a:rPr>
                        <a:t> has resolved the issue.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675013">
                <a:tc>
                  <a:txBody>
                    <a:bodyPr/>
                    <a:lstStyle/>
                    <a:p>
                      <a:r>
                        <a:rPr lang="en-US" dirty="0" smtClean="0">
                          <a:latin typeface="Arial" panose="020B0604020202020204" pitchFamily="34" charset="0"/>
                          <a:cs typeface="Arial" panose="020B0604020202020204" pitchFamily="34" charset="0"/>
                        </a:rPr>
                        <a:t>Human Resource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(2019/2020</a:t>
                      </a:r>
                      <a:r>
                        <a:rPr lang="en-ZA"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Arial" panose="020B0604020202020204" pitchFamily="34" charset="0"/>
                          <a:cs typeface="Arial" panose="020B0604020202020204" pitchFamily="34" charset="0"/>
                        </a:rPr>
                        <a:t>Inefficiencies noted with regards to the Recruitment and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Management</a:t>
                      </a:r>
                      <a:r>
                        <a:rPr lang="en-US" baseline="0" dirty="0" smtClean="0">
                          <a:latin typeface="Arial" panose="020B0604020202020204" pitchFamily="34" charset="0"/>
                          <a:cs typeface="Arial" panose="020B0604020202020204" pitchFamily="34" charset="0"/>
                        </a:rPr>
                        <a:t> agrees with the findings </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Management</a:t>
                      </a:r>
                      <a:r>
                        <a:rPr lang="en-US" baseline="0" dirty="0" smtClean="0">
                          <a:latin typeface="Arial" panose="020B0604020202020204" pitchFamily="34" charset="0"/>
                          <a:cs typeface="Arial" panose="020B0604020202020204" pitchFamily="34" charset="0"/>
                        </a:rPr>
                        <a:t> has resolved the issue.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8" name="Rectangle 7"/>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Summary of the </a:t>
            </a:r>
            <a:r>
              <a:rPr lang="en-US" sz="2800" b="1" dirty="0" smtClean="0">
                <a:solidFill>
                  <a:srgbClr val="C00000"/>
                </a:solidFill>
                <a:latin typeface="Arial Rounded MT Bold" panose="020F0704030504030204" pitchFamily="34" charset="0"/>
                <a:cs typeface="Tahoma" pitchFamily="34" charset="0"/>
              </a:rPr>
              <a:t>major issues identified (1)</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959155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55</a:t>
            </a:fld>
            <a:endParaRPr lang="en-US" dirty="0"/>
          </a:p>
        </p:txBody>
      </p:sp>
      <p:sp>
        <p:nvSpPr>
          <p:cNvPr id="7" name="Content Placeholder 2"/>
          <p:cNvSpPr txBox="1">
            <a:spLocks/>
          </p:cNvSpPr>
          <p:nvPr/>
        </p:nvSpPr>
        <p:spPr>
          <a:xfrm>
            <a:off x="285750" y="1249665"/>
            <a:ext cx="8229600" cy="377953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99315831"/>
              </p:ext>
            </p:extLst>
          </p:nvPr>
        </p:nvGraphicFramePr>
        <p:xfrm>
          <a:off x="-6558" y="523220"/>
          <a:ext cx="9150560" cy="6657119"/>
        </p:xfrm>
        <a:graphic>
          <a:graphicData uri="http://schemas.openxmlformats.org/drawingml/2006/table">
            <a:tbl>
              <a:tblPr firstRow="1" bandRow="1">
                <a:tableStyleId>{21E4AEA4-8DFA-4A89-87EB-49C32662AFE0}</a:tableStyleId>
              </a:tblPr>
              <a:tblGrid>
                <a:gridCol w="2287640">
                  <a:extLst>
                    <a:ext uri="{9D8B030D-6E8A-4147-A177-3AD203B41FA5}">
                      <a16:colId xmlns:a16="http://schemas.microsoft.com/office/drawing/2014/main" val="20000"/>
                    </a:ext>
                  </a:extLst>
                </a:gridCol>
                <a:gridCol w="2287640">
                  <a:extLst>
                    <a:ext uri="{9D8B030D-6E8A-4147-A177-3AD203B41FA5}">
                      <a16:colId xmlns:a16="http://schemas.microsoft.com/office/drawing/2014/main" val="20001"/>
                    </a:ext>
                  </a:extLst>
                </a:gridCol>
                <a:gridCol w="2287640">
                  <a:extLst>
                    <a:ext uri="{9D8B030D-6E8A-4147-A177-3AD203B41FA5}">
                      <a16:colId xmlns:a16="http://schemas.microsoft.com/office/drawing/2014/main" val="20002"/>
                    </a:ext>
                  </a:extLst>
                </a:gridCol>
                <a:gridCol w="2287640">
                  <a:extLst>
                    <a:ext uri="{9D8B030D-6E8A-4147-A177-3AD203B41FA5}">
                      <a16:colId xmlns:a16="http://schemas.microsoft.com/office/drawing/2014/main" val="20003"/>
                    </a:ext>
                  </a:extLst>
                </a:gridCol>
              </a:tblGrid>
              <a:tr h="736455">
                <a:tc>
                  <a:txBody>
                    <a:bodyPr/>
                    <a:lstStyle/>
                    <a:p>
                      <a:r>
                        <a:rPr lang="en-US" sz="1800" dirty="0" smtClean="0">
                          <a:latin typeface="Arial" panose="020B0604020202020204" pitchFamily="34" charset="0"/>
                          <a:cs typeface="Arial" panose="020B0604020202020204" pitchFamily="34" charset="0"/>
                        </a:rPr>
                        <a:t>Review / Audit</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Findings </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Management responses</a:t>
                      </a:r>
                      <a:r>
                        <a:rPr lang="en-US"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Auditor Comments </a:t>
                      </a:r>
                      <a:endParaRPr lang="en-ZA"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1414831">
                <a:tc>
                  <a:txBody>
                    <a:bodyPr/>
                    <a:lstStyle/>
                    <a:p>
                      <a:r>
                        <a:rPr lang="en-US" sz="1800" dirty="0" smtClean="0">
                          <a:latin typeface="Arial" panose="020B0604020202020204" pitchFamily="34" charset="0"/>
                          <a:cs typeface="Arial" panose="020B0604020202020204" pitchFamily="34" charset="0"/>
                        </a:rPr>
                        <a:t>Asset</a:t>
                      </a:r>
                      <a:r>
                        <a:rPr lang="en-US" sz="1800" baseline="0" dirty="0" smtClean="0">
                          <a:latin typeface="Arial" panose="020B0604020202020204" pitchFamily="34" charset="0"/>
                          <a:cs typeface="Arial" panose="020B0604020202020204" pitchFamily="34" charset="0"/>
                        </a:rPr>
                        <a:t>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(2019/2020</a:t>
                      </a:r>
                      <a:r>
                        <a:rPr lang="en-ZA"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txBody>
                  <a:tcPr/>
                </a:tc>
                <a:tc>
                  <a:txBody>
                    <a:bodyPr/>
                    <a:lstStyle/>
                    <a:p>
                      <a:r>
                        <a:rPr lang="en-GB" sz="1800" kern="1200" dirty="0" smtClean="0">
                          <a:effectLst/>
                          <a:latin typeface="Arial" panose="020B0604020202020204" pitchFamily="34" charset="0"/>
                          <a:cs typeface="Arial" panose="020B0604020202020204" pitchFamily="34" charset="0"/>
                        </a:rPr>
                        <a:t>Useful life of an asset was incorrectly recorded on the Fixed</a:t>
                      </a:r>
                      <a:r>
                        <a:rPr lang="en-GB" sz="1800" kern="1200" baseline="0" dirty="0" smtClean="0">
                          <a:effectLst/>
                          <a:latin typeface="Arial" panose="020B0604020202020204" pitchFamily="34" charset="0"/>
                          <a:cs typeface="Arial" panose="020B0604020202020204" pitchFamily="34" charset="0"/>
                        </a:rPr>
                        <a:t> Asset Register</a:t>
                      </a:r>
                      <a:endParaRPr lang="en-ZA" sz="18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agrees with findings </a:t>
                      </a:r>
                      <a:endParaRPr lang="en-ZA"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has resolved the issue</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622984">
                <a:tc>
                  <a:txBody>
                    <a:bodyPr/>
                    <a:lstStyle/>
                    <a:p>
                      <a:r>
                        <a:rPr lang="en-US" sz="1800" dirty="0" smtClean="0">
                          <a:latin typeface="Arial" panose="020B0604020202020204" pitchFamily="34" charset="0"/>
                          <a:cs typeface="Arial" panose="020B0604020202020204" pitchFamily="34" charset="0"/>
                        </a:rPr>
                        <a:t>Investigations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(2019/2020</a:t>
                      </a:r>
                      <a:r>
                        <a:rPr lang="en-ZA"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txBody>
                  <a:tcPr/>
                </a:tc>
                <a:tc>
                  <a:txBody>
                    <a:bodyPr/>
                    <a:lstStyle/>
                    <a:p>
                      <a:r>
                        <a:rPr lang="en-GB" sz="1800" kern="1200" dirty="0" smtClean="0">
                          <a:effectLst/>
                          <a:latin typeface="Arial" panose="020B0604020202020204" pitchFamily="34" charset="0"/>
                          <a:cs typeface="Arial" panose="020B0604020202020204" pitchFamily="34" charset="0"/>
                        </a:rPr>
                        <a:t>Registration, Assessment and Investigations Turnaround times were not adhered to</a:t>
                      </a:r>
                      <a:endParaRPr lang="en-ZA" sz="18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agrees with findings </a:t>
                      </a:r>
                      <a:endParaRPr lang="en-ZA" sz="18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has put measures in place to ensure that the issue is resolved</a:t>
                      </a:r>
                      <a:endParaRPr lang="en-ZA"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36710">
                <a:tc>
                  <a:txBody>
                    <a:bodyPr/>
                    <a:lstStyle/>
                    <a:p>
                      <a:r>
                        <a:rPr lang="en-US" sz="1800" baseline="0" dirty="0" smtClean="0">
                          <a:latin typeface="Arial" panose="020B0604020202020204" pitchFamily="34" charset="0"/>
                          <a:cs typeface="Arial" panose="020B0604020202020204" pitchFamily="34" charset="0"/>
                        </a:rPr>
                        <a:t>Corporate Governance Review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(2020/2021</a:t>
                      </a:r>
                      <a:r>
                        <a:rPr lang="en-US" sz="1800" baseline="0" dirty="0" smtClean="0">
                          <a:latin typeface="Arial" panose="020B0604020202020204" pitchFamily="34" charset="0"/>
                          <a:cs typeface="Arial" panose="020B0604020202020204" pitchFamily="34" charset="0"/>
                        </a:rPr>
                        <a:t>)</a:t>
                      </a:r>
                    </a:p>
                  </a:txBody>
                  <a:tcPr/>
                </a:tc>
                <a:tc>
                  <a:txBody>
                    <a:bodyPr/>
                    <a:lstStyle/>
                    <a:p>
                      <a:r>
                        <a:rPr lang="en-US" sz="1800" baseline="0" dirty="0" smtClean="0">
                          <a:latin typeface="Arial" panose="020B0604020202020204" pitchFamily="34" charset="0"/>
                          <a:cs typeface="Arial" panose="020B0604020202020204" pitchFamily="34" charset="0"/>
                        </a:rPr>
                        <a:t>Non compliance with PAIA requirements</a:t>
                      </a:r>
                    </a:p>
                    <a:p>
                      <a:endParaRPr lang="en-US" sz="1800" baseline="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Arial" panose="020B0604020202020204" pitchFamily="34" charset="0"/>
                          <a:cs typeface="Arial" panose="020B0604020202020204" pitchFamily="34" charset="0"/>
                        </a:rPr>
                        <a:t>Non-adherence to time-lines for provision of requested information</a:t>
                      </a:r>
                      <a:endParaRPr lang="en-ZA" sz="1800" kern="1200" dirty="0" smtClean="0">
                        <a:effectLst/>
                        <a:latin typeface="Arial" panose="020B0604020202020204" pitchFamily="34" charset="0"/>
                        <a:cs typeface="Arial" panose="020B0604020202020204" pitchFamily="34" charset="0"/>
                      </a:endParaRPr>
                    </a:p>
                    <a:p>
                      <a:endParaRPr lang="en-US" sz="1800" baseline="0" dirty="0" smtClean="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agrees with findings </a:t>
                      </a:r>
                      <a:endParaRPr lang="en-ZA" sz="18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Management</a:t>
                      </a:r>
                      <a:r>
                        <a:rPr lang="en-US" sz="1800" baseline="0" dirty="0" smtClean="0">
                          <a:latin typeface="Arial" panose="020B0604020202020204" pitchFamily="34" charset="0"/>
                          <a:cs typeface="Arial" panose="020B0604020202020204" pitchFamily="34" charset="0"/>
                        </a:rPr>
                        <a:t> has put measures in place to ensure that the issue is resolved</a:t>
                      </a:r>
                      <a:endParaRPr lang="en-ZA"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8" name="Rectangle 7"/>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Summary of </a:t>
            </a:r>
            <a:r>
              <a:rPr lang="en-US" sz="2800" b="1" dirty="0" smtClean="0">
                <a:solidFill>
                  <a:srgbClr val="C00000"/>
                </a:solidFill>
                <a:latin typeface="Arial Rounded MT Bold" panose="020F0704030504030204" pitchFamily="34" charset="0"/>
                <a:cs typeface="Tahoma" pitchFamily="34" charset="0"/>
              </a:rPr>
              <a:t>major </a:t>
            </a:r>
            <a:r>
              <a:rPr lang="en-US" sz="2800" b="1" dirty="0">
                <a:solidFill>
                  <a:srgbClr val="C00000"/>
                </a:solidFill>
                <a:latin typeface="Arial Rounded MT Bold" panose="020F0704030504030204" pitchFamily="34" charset="0"/>
                <a:cs typeface="Tahoma" pitchFamily="34" charset="0"/>
              </a:rPr>
              <a:t>issues </a:t>
            </a:r>
            <a:r>
              <a:rPr lang="en-US" sz="2800" b="1" dirty="0" smtClean="0">
                <a:solidFill>
                  <a:srgbClr val="C00000"/>
                </a:solidFill>
                <a:latin typeface="Arial Rounded MT Bold" panose="020F0704030504030204" pitchFamily="34" charset="0"/>
                <a:cs typeface="Tahoma" pitchFamily="34" charset="0"/>
              </a:rPr>
              <a:t>identified (2)</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72955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8. 2020/21 </a:t>
            </a:r>
            <a:r>
              <a:rPr lang="en-US" sz="2800" b="1" dirty="0">
                <a:solidFill>
                  <a:srgbClr val="C00000"/>
                </a:solidFill>
                <a:latin typeface="Arial Rounded MT Bold" panose="020F0704030504030204" pitchFamily="34" charset="0"/>
                <a:cs typeface="Tahoma" pitchFamily="34" charset="0"/>
              </a:rPr>
              <a:t>APP target revisions/amendments </a:t>
            </a:r>
          </a:p>
        </p:txBody>
      </p:sp>
      <p:sp>
        <p:nvSpPr>
          <p:cNvPr id="3" name="Slide Number Placeholder 2"/>
          <p:cNvSpPr>
            <a:spLocks noGrp="1"/>
          </p:cNvSpPr>
          <p:nvPr>
            <p:ph type="sldNum" sz="quarter" idx="12"/>
          </p:nvPr>
        </p:nvSpPr>
        <p:spPr/>
        <p:txBody>
          <a:bodyPr/>
          <a:lstStyle/>
          <a:p>
            <a:fld id="{2A79A14E-396D-4C9F-87F0-DE48B51C42E0}" type="slidenum">
              <a:rPr lang="en-US" smtClean="0"/>
              <a:pPr/>
              <a:t>56</a:t>
            </a:fld>
            <a:endParaRPr lang="en-US" dirty="0"/>
          </a:p>
        </p:txBody>
      </p:sp>
    </p:spTree>
    <p:extLst>
      <p:ext uri="{BB962C8B-B14F-4D97-AF65-F5344CB8AC3E}">
        <p14:creationId xmlns:p14="http://schemas.microsoft.com/office/powerpoint/2010/main" val="241188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3220"/>
            <a:ext cx="9144000" cy="5112568"/>
          </a:xfrm>
        </p:spPr>
        <p:txBody>
          <a:bodyPr>
            <a:noAutofit/>
          </a:bodyPr>
          <a:lstStyle/>
          <a:p>
            <a:pPr algn="just"/>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2020-2025 Strategic Plan and 2020/21 Annual Performance Report were tabled on 16 March 2020</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Following the National Lockdown and its implications, only the 2020/21 Annual Performance Plan was revised and re-tabled on 14 August 2020.</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slides below indicate targets in the 2020/21 Annual Performance Plan that were revised.</a:t>
            </a: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57</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APP target revisions/amendments </a:t>
            </a:r>
          </a:p>
        </p:txBody>
      </p:sp>
    </p:spTree>
    <p:extLst>
      <p:ext uri="{BB962C8B-B14F-4D97-AF65-F5344CB8AC3E}">
        <p14:creationId xmlns:p14="http://schemas.microsoft.com/office/powerpoint/2010/main" val="1188899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Administration Programme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29901249"/>
              </p:ext>
            </p:extLst>
          </p:nvPr>
        </p:nvGraphicFramePr>
        <p:xfrm>
          <a:off x="-2241" y="523221"/>
          <a:ext cx="9146241" cy="6865195"/>
        </p:xfrm>
        <a:graphic>
          <a:graphicData uri="http://schemas.openxmlformats.org/drawingml/2006/table">
            <a:tbl>
              <a:tblPr firstRow="1" bandRow="1">
                <a:tableStyleId>{21E4AEA4-8DFA-4A89-87EB-49C32662AFE0}</a:tableStyleId>
              </a:tblPr>
              <a:tblGrid>
                <a:gridCol w="145004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526991">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26991">
                <a:tc gridSpan="6">
                  <a:txBody>
                    <a:bodyPr/>
                    <a:lstStyle/>
                    <a:p>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047886">
                <a:tc>
                  <a:txBody>
                    <a:bodyPr/>
                    <a:lstStyle/>
                    <a:p>
                      <a:pPr algn="l">
                        <a:lnSpc>
                          <a:spcPct val="150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Obtain clean audit annually</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Obtain a clean audit opinion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 the</a:t>
                      </a:r>
                    </a:p>
                    <a:p>
                      <a:pPr algn="l">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clean audit</a:t>
                      </a:r>
                    </a:p>
                    <a:p>
                      <a:pPr algn="l">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strategy</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25%</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the</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clean audit</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strategy</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and</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monitoring</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audit</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action plan)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75%</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the</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clean audit</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strategy</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and</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monitoring</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audit</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action plan)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100% 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the</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clean audit</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strategy (implementation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and</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monitoring</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audit action</a:t>
                      </a:r>
                    </a:p>
                    <a:p>
                      <a:pPr algn="l"/>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plan)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26459">
                <a:tc gridSpan="6">
                  <a:txBody>
                    <a:bodyPr/>
                    <a:lstStyle/>
                    <a:p>
                      <a:pPr algn="just">
                        <a:lnSpc>
                          <a:spcPct val="150000"/>
                        </a:lnSpc>
                        <a:spcAft>
                          <a:spcPts val="0"/>
                        </a:spcAft>
                      </a:pPr>
                      <a:r>
                        <a:rPr lang="en-US" sz="14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a:t>
                      </a:r>
                      <a:r>
                        <a:rPr lang="en-US"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reason for moving the second quarter target is due to the AGSA audit process that has been shifted to the second quarter and needs to be </a:t>
                      </a:r>
                      <a:r>
                        <a:rPr lang="en-US" sz="1400" kern="1200" baseline="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prioritised</a:t>
                      </a:r>
                      <a:r>
                        <a:rPr lang="en-US"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5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5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87409">
                <a:tc gridSpan="6">
                  <a:txBody>
                    <a:bodyPr/>
                    <a:lstStyle/>
                    <a:p>
                      <a:pPr algn="just">
                        <a:lnSpc>
                          <a:spcPct val="150000"/>
                        </a:lnSpc>
                        <a:spcAft>
                          <a:spcPts val="0"/>
                        </a:spcAft>
                      </a:pPr>
                      <a:r>
                        <a:rPr lang="en-GB" sz="14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REVISED</a:t>
                      </a:r>
                      <a:r>
                        <a:rPr lang="en-GB" sz="14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511616">
                <a:tc>
                  <a:txBody>
                    <a:bodyPr/>
                    <a:lstStyle/>
                    <a:p>
                      <a:pPr algn="just">
                        <a:lnSpc>
                          <a:spcPct val="150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Obtain clean audit annually</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Obtain a clean audit opinion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 the</a:t>
                      </a:r>
                    </a:p>
                    <a:p>
                      <a:pPr algn="just">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clean audit</a:t>
                      </a:r>
                    </a:p>
                    <a:p>
                      <a:pPr algn="just">
                        <a:lnSpc>
                          <a:spcPct val="150000"/>
                        </a:lnSpc>
                        <a:spcAft>
                          <a:spcPts val="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strategy</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Implementation of the clean audit strategy (implementation and monitoring of audit action plan)</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100% Implementation</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the</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clean audit</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strategy (implementation</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and</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monitoring</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of audit action</a:t>
                      </a:r>
                    </a:p>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plan)</a:t>
                      </a:r>
                      <a:endPar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8647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67321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Investigations (1)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02642102"/>
              </p:ext>
            </p:extLst>
          </p:nvPr>
        </p:nvGraphicFramePr>
        <p:xfrm>
          <a:off x="0" y="523220"/>
          <a:ext cx="9184640" cy="6431033"/>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1711960">
                  <a:extLst>
                    <a:ext uri="{9D8B030D-6E8A-4147-A177-3AD203B41FA5}">
                      <a16:colId xmlns:a16="http://schemas.microsoft.com/office/drawing/2014/main" val="20002"/>
                    </a:ext>
                  </a:extLst>
                </a:gridCol>
                <a:gridCol w="133604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1752600">
                  <a:extLst>
                    <a:ext uri="{9D8B030D-6E8A-4147-A177-3AD203B41FA5}">
                      <a16:colId xmlns:a16="http://schemas.microsoft.com/office/drawing/2014/main" val="20006"/>
                    </a:ext>
                  </a:extLst>
                </a:gridCol>
              </a:tblGrid>
              <a:tr h="539842">
                <a:tc gridSpan="2">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17913">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944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Number of investigation reports </a:t>
                      </a:r>
                      <a:r>
                        <a:rPr lang="en-US" sz="1600" b="0" i="0" u="none" strike="noStrike" kern="1200" baseline="0" dirty="0" err="1" smtClean="0">
                          <a:solidFill>
                            <a:schemeClr val="dk1"/>
                          </a:solidFill>
                          <a:latin typeface="Arial" panose="020B0604020202020204" pitchFamily="34" charset="0"/>
                          <a:ea typeface="+mn-ea"/>
                          <a:cs typeface="Arial" panose="020B0604020202020204" pitchFamily="34" charset="0"/>
                        </a:rPr>
                        <a:t>finalised</a:t>
                      </a:r>
                      <a:endPar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hMerge="1">
                  <a:txBody>
                    <a:bodyPr/>
                    <a:lstStyle/>
                    <a:p>
                      <a:pPr algn="l">
                        <a:lnSpc>
                          <a:spcPct val="100000"/>
                        </a:lnSpc>
                        <a:spcAft>
                          <a:spcPts val="0"/>
                        </a:spcAft>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spcAft>
                          <a:spcPts val="0"/>
                        </a:spcAft>
                      </a:pPr>
                      <a:r>
                        <a:rPr lang="en-US" sz="1600" b="0" i="0" u="none" strike="noStrike" kern="1200" baseline="0" dirty="0" err="1" smtClean="0">
                          <a:solidFill>
                            <a:schemeClr val="dk1"/>
                          </a:solidFill>
                          <a:latin typeface="Arial" panose="020B0604020202020204" pitchFamily="34" charset="0"/>
                          <a:ea typeface="+mn-ea"/>
                          <a:cs typeface="Arial" panose="020B0604020202020204" pitchFamily="34" charset="0"/>
                        </a:rPr>
                        <a:t>Finalise</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50 investigation reports by 31 March 2021</a:t>
                      </a: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14</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investigation</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14</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10</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investigation</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12</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1818414">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amendment reduced the annual target from 50 to 41 investigations reports.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It is submitted that the first 3 months of the financial year was severely disrupted by the hard lockdown and most Provincial Offices could not </a:t>
                      </a:r>
                      <a:r>
                        <a:rPr lang="en-US" sz="1600" kern="120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finalise</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or submit reports for the Public Protector’s signature in the first quarter.  The current target has as a result not been met in the first quarter and it would not be feasible to defer the target of the first quarter to the remainder of the financial year due to the uncertainties regarding the further impact of the Covid-19 pandemic on the operations of the office and other organs of state. </a:t>
                      </a:r>
                      <a:endParaRPr lang="en-ZA"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b="0" i="0" u="none" strike="noStrike" kern="1200" baseline="0" dirty="0">
                        <a:solidFill>
                          <a:srgbClr val="FF0000"/>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pPr algn="l">
                        <a:lnSpc>
                          <a:spcPct val="100000"/>
                        </a:lnSpc>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pPr algn="l">
                        <a:lnSpc>
                          <a:spcPct val="100000"/>
                        </a:lnSpc>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pPr algn="l">
                        <a:lnSpc>
                          <a:spcPct val="100000"/>
                        </a:lnSpc>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3"/>
                  </a:ext>
                </a:extLst>
              </a:tr>
              <a:tr h="340953">
                <a:tc gridSpan="7">
                  <a:txBody>
                    <a:bodyPr/>
                    <a:lstStyle/>
                    <a:p>
                      <a:pPr algn="just">
                        <a:lnSpc>
                          <a:spcPct val="150000"/>
                        </a:lnSpc>
                        <a:spcAft>
                          <a:spcPts val="0"/>
                        </a:spcAft>
                      </a:pPr>
                      <a:r>
                        <a:rPr lang="en-GB" sz="16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REVISED</a:t>
                      </a:r>
                      <a:r>
                        <a:rPr lang="en-GB" sz="16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81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Number of investigation reports </a:t>
                      </a:r>
                      <a:r>
                        <a:rPr lang="en-US" sz="1600" b="0" i="0" u="none" strike="noStrike" kern="1200" baseline="0" dirty="0" err="1" smtClean="0">
                          <a:solidFill>
                            <a:schemeClr val="dk1"/>
                          </a:solidFill>
                          <a:latin typeface="Arial" panose="020B0604020202020204" pitchFamily="34" charset="0"/>
                          <a:ea typeface="+mn-ea"/>
                          <a:cs typeface="Arial" panose="020B0604020202020204" pitchFamily="34" charset="0"/>
                        </a:rPr>
                        <a:t>finalised</a:t>
                      </a:r>
                      <a:endPar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l">
                        <a:lnSpc>
                          <a:spcPct val="100000"/>
                        </a:lnSpc>
                        <a:spcAft>
                          <a:spcPts val="0"/>
                        </a:spcAft>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gridSpan="2">
                  <a:txBody>
                    <a:bodyPr/>
                    <a:lstStyle/>
                    <a:p>
                      <a:pPr algn="l">
                        <a:lnSpc>
                          <a:spcPct val="100000"/>
                        </a:lnSpc>
                        <a:spcAft>
                          <a:spcPts val="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Finalise and publish 41 investigation reports by 31 March </a:t>
                      </a: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2021</a:t>
                      </a:r>
                      <a:endPar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l">
                        <a:lnSpc>
                          <a:spcPct val="100000"/>
                        </a:lnSpc>
                        <a:spcAft>
                          <a:spcPts val="0"/>
                        </a:spcAft>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l">
                        <a:lnSpc>
                          <a:spcPct val="100000"/>
                        </a:lnSpc>
                        <a:spcAft>
                          <a:spcPts val="0"/>
                        </a:spcAft>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l">
                        <a:lnSpc>
                          <a:spcPct val="100000"/>
                        </a:lnSpc>
                        <a:spcAft>
                          <a:spcPts val="0"/>
                        </a:spcAft>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hMerge="1">
                  <a:txBody>
                    <a:bodyPr/>
                    <a:lstStyle/>
                    <a:p>
                      <a:endParaRPr lang="en-ZA"/>
                    </a:p>
                  </a:txBody>
                  <a:tcPr/>
                </a:tc>
                <a:tc>
                  <a:txBody>
                    <a:bodyPr/>
                    <a:lstStyle/>
                    <a:p>
                      <a:pPr algn="l">
                        <a:lnSpc>
                          <a:spcPct val="107000"/>
                        </a:lnSpc>
                        <a:spcAft>
                          <a:spcPts val="80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Finalise and publish 14 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algn="l">
                        <a:lnSpc>
                          <a:spcPct val="107000"/>
                        </a:lnSpc>
                        <a:spcAft>
                          <a:spcPts val="80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7000"/>
                        </a:lnSpc>
                        <a:spcAft>
                          <a:spcPts val="80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Finalise and publish 4 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l">
                        <a:lnSpc>
                          <a:spcPct val="107000"/>
                        </a:lnSpc>
                        <a:spcAft>
                          <a:spcPts val="80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Finalise and publish 12 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l">
                        <a:lnSpc>
                          <a:spcPct val="107000"/>
                        </a:lnSpc>
                        <a:spcAft>
                          <a:spcPts val="800"/>
                        </a:spcAft>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Finalise and publish 11 investigation reports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2221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523220"/>
            <a:ext cx="9130259"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(3)</a:t>
            </a:r>
            <a:endParaRPr lang="en-GB" sz="2800" dirty="0">
              <a:latin typeface="Arial Rounded MT Bold" panose="020F0704030504030204" pitchFamily="34" charset="0"/>
            </a:endParaRPr>
          </a:p>
        </p:txBody>
      </p:sp>
      <p:sp>
        <p:nvSpPr>
          <p:cNvPr id="2" name="Rectangle 1"/>
          <p:cNvSpPr/>
          <p:nvPr/>
        </p:nvSpPr>
        <p:spPr>
          <a:xfrm>
            <a:off x="0" y="527774"/>
            <a:ext cx="9130258" cy="6463308"/>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rPr>
              <a:t>Every </a:t>
            </a:r>
            <a:r>
              <a:rPr lang="en-US" sz="2300" dirty="0">
                <a:latin typeface="Arial" panose="020B0604020202020204" pitchFamily="34" charset="0"/>
                <a:ea typeface="Calibri" panose="020F0502020204030204" pitchFamily="34" charset="0"/>
              </a:rPr>
              <a:t>little step we take to implement our constitutional mandate is informed by this Vision. This includes </a:t>
            </a:r>
            <a:r>
              <a:rPr lang="en-US" sz="2300" dirty="0" smtClean="0">
                <a:latin typeface="Arial" panose="020B0604020202020204" pitchFamily="34" charset="0"/>
                <a:ea typeface="Calibri" panose="020F0502020204030204" pitchFamily="34" charset="0"/>
              </a:rPr>
              <a:t>the 1 </a:t>
            </a:r>
            <a:r>
              <a:rPr lang="en-US" sz="2300" dirty="0">
                <a:latin typeface="Arial" panose="020B0604020202020204" pitchFamily="34" charset="0"/>
                <a:ea typeface="Calibri" panose="020F0502020204030204" pitchFamily="34" charset="0"/>
              </a:rPr>
              <a:t>602 COVID-19 related complaints received since the beginning of the lockdown. The bulk of these matters relate to the R350-a-month special social relief of distress grant while the rest have to do with Personal Protective Equipment procurement irregularities which have financial implications of an estimated R4billion for the public purse.</a:t>
            </a:r>
            <a:r>
              <a:rPr lang="en-US" sz="2300" dirty="0" smtClean="0">
                <a:latin typeface="Arial" panose="020B0604020202020204" pitchFamily="34" charset="0"/>
                <a:ea typeface="Calibri" panose="020F0502020204030204" pitchFamily="34" charset="0"/>
              </a:rPr>
              <a:t> </a:t>
            </a:r>
          </a:p>
          <a:p>
            <a:pPr marL="342900" lvl="0" indent="-342900" algn="just">
              <a:spcAft>
                <a:spcPts val="0"/>
              </a:spcAft>
              <a:buFont typeface="Symbol" panose="05050102010706020507" pitchFamily="18" charset="2"/>
              <a:buChar char=""/>
            </a:pPr>
            <a:endParaRPr lang="en-ZA" sz="23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n-ZA" sz="2300" dirty="0" smtClean="0">
                <a:latin typeface="Arial" panose="020B0604020202020204" pitchFamily="34" charset="0"/>
                <a:ea typeface="Calibri" panose="020F0502020204030204" pitchFamily="34" charset="0"/>
              </a:rPr>
              <a:t>We </a:t>
            </a:r>
            <a:r>
              <a:rPr lang="en-ZA" sz="2300" dirty="0">
                <a:latin typeface="Arial" panose="020B0604020202020204" pitchFamily="34" charset="0"/>
                <a:ea typeface="Calibri" panose="020F0502020204030204" pitchFamily="34" charset="0"/>
              </a:rPr>
              <a:t>have also embarked on an own initiative investigation into the state of the </a:t>
            </a:r>
            <a:r>
              <a:rPr lang="en-ZA" sz="2300" dirty="0" smtClean="0">
                <a:latin typeface="Arial" panose="020B0604020202020204" pitchFamily="34" charset="0"/>
                <a:ea typeface="Calibri" panose="020F0502020204030204" pitchFamily="34" charset="0"/>
              </a:rPr>
              <a:t>country’s </a:t>
            </a:r>
            <a:r>
              <a:rPr lang="en-ZA" sz="2300" dirty="0">
                <a:latin typeface="Arial" panose="020B0604020202020204" pitchFamily="34" charset="0"/>
                <a:ea typeface="Calibri" panose="020F0502020204030204" pitchFamily="34" charset="0"/>
              </a:rPr>
              <a:t>health care system and basic education. The investigation was prompted by </a:t>
            </a:r>
            <a:r>
              <a:rPr lang="en-ZA" sz="2300" dirty="0" smtClean="0">
                <a:latin typeface="Arial" panose="020B0604020202020204" pitchFamily="34" charset="0"/>
                <a:ea typeface="Calibri" panose="020F0502020204030204" pitchFamily="34" charset="0"/>
              </a:rPr>
              <a:t>public </a:t>
            </a:r>
            <a:r>
              <a:rPr lang="en-ZA" sz="2300" dirty="0">
                <a:latin typeface="Arial" panose="020B0604020202020204" pitchFamily="34" charset="0"/>
                <a:ea typeface="Calibri" panose="020F0502020204030204" pitchFamily="34" charset="0"/>
              </a:rPr>
              <a:t>outcry and media reports as a result of the pandemic. To this </a:t>
            </a:r>
            <a:r>
              <a:rPr lang="en-ZA" sz="2300" dirty="0" smtClean="0">
                <a:latin typeface="Arial" panose="020B0604020202020204" pitchFamily="34" charset="0"/>
                <a:ea typeface="Calibri" panose="020F0502020204030204" pitchFamily="34" charset="0"/>
              </a:rPr>
              <a:t>end </a:t>
            </a:r>
            <a:r>
              <a:rPr lang="en-ZA" sz="2300" dirty="0">
                <a:latin typeface="Arial" panose="020B0604020202020204" pitchFamily="34" charset="0"/>
                <a:ea typeface="Calibri" panose="020F0502020204030204" pitchFamily="34" charset="0"/>
              </a:rPr>
              <a:t>we </a:t>
            </a:r>
            <a:r>
              <a:rPr lang="en-ZA" sz="2300" dirty="0" smtClean="0">
                <a:latin typeface="Arial" panose="020B0604020202020204" pitchFamily="34" charset="0"/>
                <a:ea typeface="Calibri" panose="020F0502020204030204" pitchFamily="34" charset="0"/>
              </a:rPr>
              <a:t>visited </a:t>
            </a:r>
            <a:r>
              <a:rPr lang="en-ZA" sz="2300" dirty="0">
                <a:latin typeface="Arial" panose="020B0604020202020204" pitchFamily="34" charset="0"/>
                <a:ea typeface="Calibri" panose="020F0502020204030204" pitchFamily="34" charset="0"/>
              </a:rPr>
              <a:t>hospitals and schools in various provinces to establish, among other things, how they are coping with the devastation brought about by COVID-19 and the general state of the facilities in respect of whether they are able to render services effectively and efficiently to the </a:t>
            </a:r>
            <a:r>
              <a:rPr lang="en-ZA" sz="2300" dirty="0" smtClean="0">
                <a:latin typeface="Arial" panose="020B0604020202020204" pitchFamily="34" charset="0"/>
                <a:ea typeface="Calibri" panose="020F0502020204030204" pitchFamily="34" charset="0"/>
              </a:rPr>
              <a:t>public </a:t>
            </a:r>
            <a:r>
              <a:rPr lang="en-ZA" sz="2300" dirty="0">
                <a:latin typeface="Arial" panose="020B0604020202020204" pitchFamily="34" charset="0"/>
                <a:ea typeface="Calibri" panose="020F0502020204030204" pitchFamily="34" charset="0"/>
              </a:rPr>
              <a:t>of the </a:t>
            </a:r>
            <a:r>
              <a:rPr lang="en-ZA" sz="2300" dirty="0" smtClean="0">
                <a:latin typeface="Arial" panose="020B0604020202020204" pitchFamily="34" charset="0"/>
                <a:ea typeface="Calibri" panose="020F0502020204030204" pitchFamily="34" charset="0"/>
              </a:rPr>
              <a:t>Republic</a:t>
            </a:r>
            <a:r>
              <a:rPr lang="en-ZA" sz="2300" dirty="0">
                <a:latin typeface="Arial" panose="020B0604020202020204" pitchFamily="34" charset="0"/>
                <a:ea typeface="Calibri" panose="020F0502020204030204" pitchFamily="34" charset="0"/>
              </a:rPr>
              <a:t>. We will soon publish reports on our findings and observations.</a:t>
            </a:r>
            <a:endParaRPr lang="en-ZA"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7806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Investigations (2)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0739952"/>
              </p:ext>
            </p:extLst>
          </p:nvPr>
        </p:nvGraphicFramePr>
        <p:xfrm>
          <a:off x="0" y="523221"/>
          <a:ext cx="9144000" cy="6703926"/>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41432">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2297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104004">
                <a:tc>
                  <a:txBody>
                    <a:bodyPr/>
                    <a:lstStyle/>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Percentage of adherence to turnaround times in finalisation of cases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Finalise 80% of cases within the following turnaround times:</a:t>
                      </a:r>
                    </a:p>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ER: 6 months (as at 1 April 2020)</a:t>
                      </a:r>
                    </a:p>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SD: 12 months (as at 1 October 2019)</a:t>
                      </a:r>
                    </a:p>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GGI: 24 months (as at 1 October 2018)</a:t>
                      </a:r>
                    </a:p>
                    <a:p>
                      <a:pPr algn="just">
                        <a:lnSpc>
                          <a:spcPct val="100000"/>
                        </a:lnSpc>
                        <a:spcAft>
                          <a:spcPts val="0"/>
                        </a:spcAft>
                      </a:pPr>
                      <a:r>
                        <a:rPr lang="en-US" sz="1200" b="0" i="0" u="none" strike="noStrike" kern="1200" baseline="0" smtClean="0">
                          <a:solidFill>
                            <a:schemeClr val="dk1"/>
                          </a:solidFill>
                          <a:latin typeface="Arial" panose="020B0604020202020204" pitchFamily="34" charset="0"/>
                          <a:ea typeface="+mn-ea"/>
                          <a:cs typeface="Arial" panose="020B0604020202020204" pitchFamily="34" charset="0"/>
                        </a:rPr>
                        <a:t>GGI (Very complex): 36 months by 31 March 2021</a:t>
                      </a:r>
                    </a:p>
                    <a:p>
                      <a:pPr algn="just">
                        <a:lnSpc>
                          <a:spcPct val="100000"/>
                        </a:lnSpc>
                        <a:spcAft>
                          <a:spcPts val="0"/>
                        </a:spcAft>
                      </a:pPr>
                      <a:endPar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80% of cases</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within the following</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turnaround times:</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ER: 6 months</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SD: 12 months</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24 months</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complex): 36</a:t>
                      </a:r>
                    </a:p>
                    <a:p>
                      <a:pPr>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80% of cases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within the following</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turnaround times: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ER: 6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SD: 12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24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complex): 36</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80% of cases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within the following</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turnaround times: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ER: 6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SD: 12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24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complex): 36</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80% of cases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within the following</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turnaround times: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ER: 6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SD: 12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24 months</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complex): 36</a:t>
                      </a:r>
                    </a:p>
                    <a:p>
                      <a:pPr algn="l">
                        <a:lnSpc>
                          <a:spcPct val="100000"/>
                        </a:lnSpc>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952845">
                <a:tc gridSpan="6">
                  <a:txBody>
                    <a:bodyPr/>
                    <a:lstStyle/>
                    <a:p>
                      <a:pPr algn="just">
                        <a:lnSpc>
                          <a:spcPct val="100000"/>
                        </a:lnSpc>
                        <a:spcAft>
                          <a:spcPts val="0"/>
                        </a:spcAft>
                      </a:pPr>
                      <a:r>
                        <a:rPr lang="en-US" sz="12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 amendments</a:t>
                      </a:r>
                      <a:r>
                        <a:rPr lang="en-US"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are the following:</a:t>
                      </a:r>
                    </a:p>
                    <a:p>
                      <a:pPr marL="228600" indent="-228600" algn="just">
                        <a:lnSpc>
                          <a:spcPct val="100000"/>
                        </a:lnSpc>
                        <a:spcAft>
                          <a:spcPts val="0"/>
                        </a:spcAft>
                        <a:buAutoNum type="arabicPeriod"/>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Remove the parameters (as at a specific date) in order to account for all PPSA files </a:t>
                      </a:r>
                      <a:r>
                        <a:rPr lang="en-US" sz="1200" b="0" i="0" u="none" strike="noStrike" kern="1200" baseline="0" dirty="0" err="1" smtClean="0">
                          <a:solidFill>
                            <a:schemeClr val="tx1"/>
                          </a:solidFill>
                          <a:effectLst/>
                          <a:latin typeface="Arial" panose="020B0604020202020204" pitchFamily="34" charset="0"/>
                          <a:ea typeface="+mn-ea"/>
                          <a:cs typeface="Arial" panose="020B0604020202020204" pitchFamily="34" charset="0"/>
                        </a:rPr>
                        <a:t>finalised</a:t>
                      </a:r>
                      <a:endPar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lgn="just">
                        <a:lnSpc>
                          <a:spcPct val="100000"/>
                        </a:lnSpc>
                        <a:spcAft>
                          <a:spcPts val="0"/>
                        </a:spcAft>
                        <a:buAutoNum type="arabicPeriod"/>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Extend the timeframes for </a:t>
                      </a:r>
                      <a:r>
                        <a:rPr lang="en-US" sz="1200" b="0" i="0" u="none" strike="noStrike" kern="1200" baseline="0" dirty="0" err="1" smtClean="0">
                          <a:solidFill>
                            <a:schemeClr val="tx1"/>
                          </a:solidFill>
                          <a:effectLst/>
                          <a:latin typeface="Arial" panose="020B0604020202020204" pitchFamily="34" charset="0"/>
                          <a:ea typeface="+mn-ea"/>
                          <a:cs typeface="Arial" panose="020B0604020202020204" pitchFamily="34" charset="0"/>
                        </a:rPr>
                        <a:t>finalisation</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cases (ER by 3 months, SD by 6 months, GGI by 6 months) as well as reduce the target from 80% to 60%. The </a:t>
                      </a:r>
                      <a:r>
                        <a:rPr lang="en-ZA" sz="1200" kern="1200" dirty="0" smtClean="0">
                          <a:solidFill>
                            <a:schemeClr val="dk1"/>
                          </a:solidFill>
                          <a:effectLst/>
                          <a:latin typeface="Arial" panose="020B0604020202020204" pitchFamily="34" charset="0"/>
                          <a:ea typeface="+mn-ea"/>
                          <a:cs typeface="Arial" panose="020B0604020202020204" pitchFamily="34" charset="0"/>
                        </a:rPr>
                        <a:t>reasons</a:t>
                      </a:r>
                      <a:r>
                        <a:rPr lang="en-ZA" sz="1200" kern="1200" baseline="0" dirty="0" smtClean="0">
                          <a:solidFill>
                            <a:schemeClr val="dk1"/>
                          </a:solidFill>
                          <a:effectLst/>
                          <a:latin typeface="Arial" panose="020B0604020202020204" pitchFamily="34" charset="0"/>
                          <a:ea typeface="+mn-ea"/>
                          <a:cs typeface="Arial" panose="020B0604020202020204" pitchFamily="34" charset="0"/>
                        </a:rPr>
                        <a:t> for the amendments is the impact of the hard lockdown on finalisation of cases as well as the uncertainty posed by the Covid-19 pandemic.   </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E8D0D0"/>
                    </a:solidFill>
                  </a:tcPr>
                </a:tc>
                <a:tc hMerge="1">
                  <a:txBody>
                    <a:bodyPr/>
                    <a:lstStyle/>
                    <a:p>
                      <a:pPr algn="just">
                        <a:lnSpc>
                          <a:spcPct val="100000"/>
                        </a:lnSpc>
                        <a:spcAft>
                          <a:spcPts val="0"/>
                        </a:spcAft>
                      </a:pPr>
                      <a:endPar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pPr>
                        <a:lnSpc>
                          <a:spcPct val="100000"/>
                        </a:lnSpc>
                      </a:pP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13723">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PROPOSED REVISED</a:t>
                      </a:r>
                      <a:r>
                        <a:rPr lang="en-GB" sz="12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428398">
                <a:tc>
                  <a:txBody>
                    <a:bodyPr/>
                    <a:lstStyle/>
                    <a:p>
                      <a:pPr algn="just">
                        <a:lnSpc>
                          <a:spcPct val="100000"/>
                        </a:lnSpc>
                        <a:spcAft>
                          <a:spcPts val="0"/>
                        </a:spcAft>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adherence to turnaround times in </a:t>
                      </a:r>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finalisation</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 of cases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Finalise 60% of cases within the following turnaround times: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ER: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9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 </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SD: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18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 </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30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 </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(Very complex): 36 months by 31 March 2020</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Finalise 80% of cases within the following turnaround times: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ER: 6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SD: 12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24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(very complex): 36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Finalise 60% of cases within the following turnaround times: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ER: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9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SD: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18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30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GGI (very complex): 36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60% of cases within the following turnaround times: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ER: 9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SD: 18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GGI: 30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 complex): 36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tc>
                  <a:txBody>
                    <a:bodyPr/>
                    <a:lstStyle/>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Finalise 60% of cases within the following turnaround times: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ER: 9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SD: 18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GGI: 30 months</a:t>
                      </a: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nSpc>
                          <a:spcPct val="100000"/>
                        </a:lnSpc>
                        <a:spcAft>
                          <a:spcPts val="800"/>
                        </a:spcAft>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GGI (very complex): 36 months</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198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Investigations (3)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3973112"/>
              </p:ext>
            </p:extLst>
          </p:nvPr>
        </p:nvGraphicFramePr>
        <p:xfrm>
          <a:off x="0" y="523220"/>
          <a:ext cx="9144000" cy="6413221"/>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752600">
                  <a:extLst>
                    <a:ext uri="{9D8B030D-6E8A-4147-A177-3AD203B41FA5}">
                      <a16:colId xmlns:a16="http://schemas.microsoft.com/office/drawing/2014/main" val="20006"/>
                    </a:ext>
                  </a:extLst>
                </a:gridCol>
              </a:tblGrid>
              <a:tr h="541339">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gridSpan="2">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4546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988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Percentage of 2 years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older cases </a:t>
                      </a:r>
                      <a:r>
                        <a:rPr lang="en-US" sz="1600" dirty="0" err="1" smtClean="0">
                          <a:latin typeface="Arial" panose="020B0604020202020204" pitchFamily="34" charset="0"/>
                          <a:cs typeface="Arial" panose="020B0604020202020204" pitchFamily="34" charset="0"/>
                        </a:rPr>
                        <a:t>finalised</a:t>
                      </a:r>
                      <a:endParaRPr lang="en-ZA" sz="1600" dirty="0" smtClean="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US" sz="1600" kern="1200" dirty="0" err="1" smtClean="0">
                          <a:solidFill>
                            <a:schemeClr val="dk1"/>
                          </a:solidFill>
                          <a:latin typeface="Arial" panose="020B0604020202020204" pitchFamily="34" charset="0"/>
                          <a:ea typeface="+mn-ea"/>
                          <a:cs typeface="Arial" panose="020B0604020202020204" pitchFamily="34" charset="0"/>
                        </a:rPr>
                        <a:t>Finalise</a:t>
                      </a:r>
                      <a:r>
                        <a:rPr lang="en-US" sz="1600" kern="1200" dirty="0" smtClean="0">
                          <a:solidFill>
                            <a:schemeClr val="dk1"/>
                          </a:solidFill>
                          <a:latin typeface="Arial" panose="020B0604020202020204" pitchFamily="34" charset="0"/>
                          <a:ea typeface="+mn-ea"/>
                          <a:cs typeface="Arial" panose="020B0604020202020204" pitchFamily="34" charset="0"/>
                        </a:rPr>
                        <a:t> 80% of 2 years and older cases (except GGI very complex matters) by 31 March 2021</a:t>
                      </a: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20% of 2 years and older</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Cases (except GGI</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very complex</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matters) by the end of the quarter</a:t>
                      </a:r>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gridSpan="2">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40% of 2 years and older cases</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(except GGI very complex matters) </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by the end of the</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quarter</a:t>
                      </a:r>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pPr>
                        <a:lnSpc>
                          <a:spcPct val="100000"/>
                        </a:lnSpc>
                      </a:pPr>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60% of 2 years and older cases (except GGI</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very complex</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matters) by the</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end of the quarter</a:t>
                      </a:r>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Finalise 80% of 2</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years and older</a:t>
                      </a:r>
                    </a:p>
                    <a:p>
                      <a:pPr algn="l">
                        <a:lnSpc>
                          <a:spcPct val="100000"/>
                        </a:lnSpc>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cases (except GGI very complex matters) by the end of the quarter</a:t>
                      </a:r>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8534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a:t>
                      </a:r>
                      <a:r>
                        <a:rPr lang="en-US" sz="1600" dirty="0" smtClean="0">
                          <a:latin typeface="Arial" panose="020B0604020202020204" pitchFamily="34" charset="0"/>
                          <a:cs typeface="Arial" panose="020B0604020202020204" pitchFamily="34" charset="0"/>
                        </a:rPr>
                        <a:t>he target has been changed to ‘30 months</a:t>
                      </a:r>
                      <a:r>
                        <a:rPr lang="en-US" sz="1600" baseline="0" dirty="0" smtClean="0">
                          <a:latin typeface="Arial" panose="020B0604020202020204" pitchFamily="34" charset="0"/>
                          <a:cs typeface="Arial" panose="020B0604020202020204" pitchFamily="34" charset="0"/>
                        </a:rPr>
                        <a:t> and older cases’ as the proposed maximum turnaround time for GGI cases is 30 months. The change from 80% to 60% is due to the lockdown impact on </a:t>
                      </a:r>
                      <a:r>
                        <a:rPr lang="en-US" sz="1600" baseline="0" dirty="0" err="1" smtClean="0">
                          <a:latin typeface="Arial" panose="020B0604020202020204" pitchFamily="34" charset="0"/>
                          <a:cs typeface="Arial" panose="020B0604020202020204" pitchFamily="34" charset="0"/>
                        </a:rPr>
                        <a:t>finalisation</a:t>
                      </a:r>
                      <a:r>
                        <a:rPr lang="en-US" sz="1600" baseline="0" dirty="0" smtClean="0">
                          <a:latin typeface="Arial" panose="020B0604020202020204" pitchFamily="34" charset="0"/>
                          <a:cs typeface="Arial" panose="020B0604020202020204" pitchFamily="34" charset="0"/>
                        </a:rPr>
                        <a:t> of cases (e.g. organs of state requesting for extensions to respond)</a:t>
                      </a:r>
                      <a:endParaRPr lang="en-US" sz="1600" dirty="0" smtClean="0">
                        <a:latin typeface="Arial" panose="020B0604020202020204" pitchFamily="34" charset="0"/>
                        <a:cs typeface="Arial" panose="020B0604020202020204" pitchFamily="34" charset="0"/>
                      </a:endParaRPr>
                    </a:p>
                  </a:txBody>
                  <a:tcPr>
                    <a:solidFill>
                      <a:srgbClr val="E8D0D0"/>
                    </a:solidFill>
                  </a:tcPr>
                </a:tc>
                <a:tc hMerge="1">
                  <a:txBody>
                    <a:bodyPr/>
                    <a:lstStyle/>
                    <a:p>
                      <a:pPr algn="just">
                        <a:lnSpc>
                          <a:spcPct val="150000"/>
                        </a:lnSpc>
                        <a:spcAft>
                          <a:spcPts val="0"/>
                        </a:spcAft>
                      </a:pPr>
                      <a:endParaRPr lang="en-US" sz="1600" kern="1200" dirty="0" smtClean="0">
                        <a:solidFill>
                          <a:srgbClr val="FF0000"/>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US" sz="16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27341">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PROPOSED REVISED</a:t>
                      </a:r>
                      <a:r>
                        <a:rPr lang="en-GB" sz="16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6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892001">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Percentage of </a:t>
                      </a:r>
                      <a:r>
                        <a:rPr lang="en-GB" sz="1400" dirty="0" smtClean="0">
                          <a:effectLst/>
                          <a:latin typeface="Arial" panose="020B0604020202020204" pitchFamily="34" charset="0"/>
                          <a:ea typeface="Calibri" panose="020F0502020204030204" pitchFamily="34" charset="0"/>
                          <a:cs typeface="Times New Roman" panose="02020603050405020304" pitchFamily="18" charset="0"/>
                        </a:rPr>
                        <a:t>30 month </a:t>
                      </a:r>
                      <a:r>
                        <a:rPr lang="en-GB" sz="1400" dirty="0">
                          <a:effectLst/>
                          <a:latin typeface="Arial" panose="020B0604020202020204" pitchFamily="34" charset="0"/>
                          <a:ea typeface="Calibri" panose="020F0502020204030204" pitchFamily="34" charset="0"/>
                          <a:cs typeface="Times New Roman" panose="02020603050405020304" pitchFamily="18" charset="0"/>
                        </a:rPr>
                        <a:t>and older cases finalised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107000"/>
                        </a:lnSpc>
                        <a:spcAft>
                          <a:spcPts val="800"/>
                        </a:spcAft>
                      </a:pP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Finalise 60% of </a:t>
                      </a:r>
                      <a:r>
                        <a:rPr lang="en-GB" sz="14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 month and </a:t>
                      </a: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older cases (except GGI very complex matters)  by 31 March 2021</a:t>
                      </a:r>
                      <a:endParaRPr lang="en-ZA"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107000"/>
                        </a:lnSpc>
                        <a:spcAft>
                          <a:spcPts val="800"/>
                        </a:spcAft>
                      </a:pPr>
                      <a:r>
                        <a:rPr lang="en-GB" sz="14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N/A</a:t>
                      </a:r>
                      <a:endParaRPr lang="en-ZA"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107000"/>
                        </a:lnSpc>
                        <a:spcAft>
                          <a:spcPts val="800"/>
                        </a:spcAft>
                      </a:pP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Finalise 30% of </a:t>
                      </a:r>
                      <a:r>
                        <a:rPr lang="en-GB" sz="14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 month  </a:t>
                      </a: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and older cases (except GGI very complex matters)  by the end of the quarter</a:t>
                      </a:r>
                      <a:endParaRPr lang="en-ZA"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gridSpan="2">
                  <a:txBody>
                    <a:bodyPr/>
                    <a:lstStyle/>
                    <a:p>
                      <a:pPr>
                        <a:lnSpc>
                          <a:spcPct val="107000"/>
                        </a:lnSpc>
                        <a:spcAft>
                          <a:spcPts val="800"/>
                        </a:spcAft>
                      </a:pP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Finalise 50% of </a:t>
                      </a:r>
                      <a:r>
                        <a:rPr lang="en-GB" sz="14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 month  </a:t>
                      </a: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and older cases (except GGI very complex matters)  by the end of the quarter</a:t>
                      </a:r>
                      <a:endParaRPr lang="en-ZA"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hMerge="1">
                  <a:txBody>
                    <a:bodyPr/>
                    <a:lstStyle/>
                    <a:p>
                      <a:endParaRPr lang="en-ZA"/>
                    </a:p>
                  </a:txBody>
                  <a:tcPr/>
                </a:tc>
                <a:tc>
                  <a:txBody>
                    <a:bodyPr/>
                    <a:lstStyle/>
                    <a:p>
                      <a:pPr>
                        <a:lnSpc>
                          <a:spcPct val="107000"/>
                        </a:lnSpc>
                        <a:spcAft>
                          <a:spcPts val="800"/>
                        </a:spcAft>
                      </a:pP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Finalise 60% of </a:t>
                      </a:r>
                      <a:r>
                        <a:rPr lang="en-GB" sz="14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 month and </a:t>
                      </a:r>
                      <a:r>
                        <a:rPr lang="en-GB"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older cases (except GGI very complex matters)  by the end of the quarter</a:t>
                      </a:r>
                      <a:endParaRPr lang="en-ZA" sz="14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5085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Stakeholder Management (1)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61076717"/>
              </p:ext>
            </p:extLst>
          </p:nvPr>
        </p:nvGraphicFramePr>
        <p:xfrm>
          <a:off x="0" y="523220"/>
          <a:ext cx="9144000" cy="5375006"/>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653038">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5303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034465">
                <a:tc>
                  <a:txBody>
                    <a:bodyPr/>
                    <a:lstStyle/>
                    <a:p>
                      <a:pPr algn="just">
                        <a:lnSpc>
                          <a:spcPct val="100000"/>
                        </a:lnSpc>
                        <a:spcAft>
                          <a:spcPts val="0"/>
                        </a:spcAft>
                      </a:pPr>
                      <a:r>
                        <a:rPr lang="en-ZA" sz="1600" strike="sngStrike" dirty="0" smtClean="0">
                          <a:latin typeface="Arial" panose="020B0604020202020204" pitchFamily="34" charset="0"/>
                          <a:cs typeface="Arial" panose="020B0604020202020204" pitchFamily="34" charset="0"/>
                        </a:rPr>
                        <a:t>Number of</a:t>
                      </a:r>
                      <a:r>
                        <a:rPr lang="en-ZA" sz="1600" strike="sngStrike" baseline="0" dirty="0" smtClean="0">
                          <a:latin typeface="Arial" panose="020B0604020202020204" pitchFamily="34" charset="0"/>
                          <a:cs typeface="Arial" panose="020B0604020202020204" pitchFamily="34" charset="0"/>
                        </a:rPr>
                        <a:t> </a:t>
                      </a:r>
                      <a:r>
                        <a:rPr lang="en-US" sz="1600" strike="sngStrike" kern="1200" dirty="0" smtClean="0">
                          <a:solidFill>
                            <a:schemeClr val="dk1"/>
                          </a:solidFill>
                          <a:latin typeface="Arial" panose="020B0604020202020204" pitchFamily="34" charset="0"/>
                          <a:ea typeface="+mn-ea"/>
                          <a:cs typeface="Arial" panose="020B0604020202020204" pitchFamily="34" charset="0"/>
                        </a:rPr>
                        <a:t>outreach clinics conducted across the country </a:t>
                      </a:r>
                      <a:endParaRPr lang="en-ZA" sz="1600" strike="sngStrike" dirty="0" smtClean="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n-US" sz="1600" strike="sngStrike" kern="1200" dirty="0" smtClean="0">
                          <a:solidFill>
                            <a:schemeClr val="dk1"/>
                          </a:solidFill>
                          <a:latin typeface="Arial" panose="020B0604020202020204" pitchFamily="34" charset="0"/>
                          <a:ea typeface="+mn-ea"/>
                          <a:cs typeface="Arial" panose="020B0604020202020204" pitchFamily="34" charset="0"/>
                        </a:rPr>
                        <a:t>Conduct 208 outreach clinics</a:t>
                      </a:r>
                    </a:p>
                    <a:p>
                      <a:pPr algn="just">
                        <a:lnSpc>
                          <a:spcPct val="100000"/>
                        </a:lnSpc>
                        <a:spcAft>
                          <a:spcPts val="0"/>
                        </a:spcAft>
                      </a:pPr>
                      <a:r>
                        <a:rPr lang="en-US" sz="1600" strike="sngStrike" kern="1200" dirty="0" smtClean="0">
                          <a:solidFill>
                            <a:schemeClr val="dk1"/>
                          </a:solidFill>
                          <a:latin typeface="Arial" panose="020B0604020202020204" pitchFamily="34" charset="0"/>
                          <a:ea typeface="+mn-ea"/>
                          <a:cs typeface="Arial" panose="020B0604020202020204" pitchFamily="34" charset="0"/>
                        </a:rPr>
                        <a:t>across the country by 31</a:t>
                      </a:r>
                    </a:p>
                    <a:p>
                      <a:pPr algn="just">
                        <a:lnSpc>
                          <a:spcPct val="100000"/>
                        </a:lnSpc>
                        <a:spcAft>
                          <a:spcPts val="0"/>
                        </a:spcAft>
                      </a:pPr>
                      <a:r>
                        <a:rPr lang="en-US" sz="1600" strike="sngStrike" kern="1200" dirty="0" smtClean="0">
                          <a:solidFill>
                            <a:schemeClr val="dk1"/>
                          </a:solidFill>
                          <a:latin typeface="Arial" panose="020B0604020202020204" pitchFamily="34" charset="0"/>
                          <a:ea typeface="+mn-ea"/>
                          <a:cs typeface="Arial" panose="020B0604020202020204" pitchFamily="34" charset="0"/>
                        </a:rPr>
                        <a:t>March 2021</a:t>
                      </a:r>
                    </a:p>
                    <a:p>
                      <a:pPr algn="just">
                        <a:lnSpc>
                          <a:spcPct val="100000"/>
                        </a:lnSpc>
                        <a:spcAft>
                          <a:spcPts val="0"/>
                        </a:spcAft>
                      </a:pPr>
                      <a:endParaRPr lang="en-US" sz="1600" strike="sngStrike"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Conduct 52 outreach</a:t>
                      </a:r>
                    </a:p>
                    <a:p>
                      <a:pPr>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clinics across the</a:t>
                      </a:r>
                    </a:p>
                    <a:p>
                      <a:pPr>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country per quarter</a:t>
                      </a:r>
                      <a:endParaRPr lang="en-ZA" sz="1600" strike="sngStrike"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Conduct 52 outreach</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clinics across the</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country per quarter</a:t>
                      </a:r>
                      <a:endParaRPr lang="en-ZA" sz="1600" b="0" i="0" u="none" strike="sng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Conduct 52 outreach</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clinics across the</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country per quarter</a:t>
                      </a:r>
                      <a:endParaRPr lang="en-ZA" sz="1600" b="0" i="0" u="none" strike="sng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Conduct 52 outreach</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clinics across the</a:t>
                      </a:r>
                    </a:p>
                    <a:p>
                      <a:pPr algn="l">
                        <a:lnSpc>
                          <a:spcPct val="100000"/>
                        </a:lnSpc>
                      </a:pPr>
                      <a:r>
                        <a:rPr lang="en-ZA" sz="1600" b="0" i="0" u="none" strike="sngStrike" kern="1200" baseline="0" dirty="0" smtClean="0">
                          <a:solidFill>
                            <a:schemeClr val="dk1"/>
                          </a:solidFill>
                          <a:latin typeface="Arial" panose="020B0604020202020204" pitchFamily="34" charset="0"/>
                          <a:ea typeface="+mn-ea"/>
                          <a:cs typeface="Arial" panose="020B0604020202020204" pitchFamily="34" charset="0"/>
                        </a:rPr>
                        <a:t>country per quarter</a:t>
                      </a:r>
                      <a:endParaRPr lang="en-ZA" sz="1600" b="0" i="0" u="none" strike="sng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2034465">
                <a:tc gridSpan="6">
                  <a:txBody>
                    <a:bodyPr/>
                    <a:lstStyle/>
                    <a:p>
                      <a:pPr algn="just">
                        <a:lnSpc>
                          <a:spcPct val="150000"/>
                        </a:lnSpc>
                        <a:spcAft>
                          <a:spcPts val="0"/>
                        </a:spcAft>
                      </a:pPr>
                      <a:r>
                        <a:rPr lang="en-US" sz="16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 </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amendment is to remove the target from the 2020/21 APP altogether due to lockdown restrictions. This target is therefore replaced by radio interviews. </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385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Stakeholder Management (2)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87542577"/>
              </p:ext>
            </p:extLst>
          </p:nvPr>
        </p:nvGraphicFramePr>
        <p:xfrm>
          <a:off x="0" y="523220"/>
          <a:ext cx="9144000" cy="5737791"/>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905000">
                  <a:extLst>
                    <a:ext uri="{9D8B030D-6E8A-4147-A177-3AD203B41FA5}">
                      <a16:colId xmlns:a16="http://schemas.microsoft.com/office/drawing/2014/main" val="20005"/>
                    </a:ext>
                  </a:extLst>
                </a:gridCol>
              </a:tblGrid>
              <a:tr h="653038">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23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765211">
                <a:tc>
                  <a:txBody>
                    <a:bodyPr/>
                    <a:lstStyle/>
                    <a:p>
                      <a:pPr algn="l">
                        <a:lnSpc>
                          <a:spcPct val="100000"/>
                        </a:lnSpc>
                        <a:spcAft>
                          <a:spcPts val="0"/>
                        </a:spcAft>
                      </a:pPr>
                      <a:r>
                        <a:rPr lang="en-US"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radio interviews</a:t>
                      </a:r>
                    </a:p>
                    <a:p>
                      <a:pPr algn="l">
                        <a:lnSpc>
                          <a:spcPct val="100000"/>
                        </a:lnSpc>
                        <a:spcAft>
                          <a:spcPts val="0"/>
                        </a:spcAft>
                      </a:pPr>
                      <a:r>
                        <a:rPr lang="en-US"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conducted</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it-IT"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4 radio interviews per province per annum </a:t>
                      </a:r>
                    </a:p>
                  </a:txBody>
                  <a:tcPr marL="68580" marR="68580" marT="0" marB="0"/>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6 radio interviews by the end of the quarter </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9389">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reason for increasing to the number of radio slots is to compensate for the outreach clinics that have been cancelled within the available budget.</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50000"/>
                        </a:lnSpc>
                        <a:spcAft>
                          <a:spcPts val="0"/>
                        </a:spcAft>
                      </a:pPr>
                      <a:endParaRPr lang="en-ZA" sz="160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000">
                <a:tc gridSpan="6">
                  <a:txBody>
                    <a:bodyPr/>
                    <a:lstStyle/>
                    <a:p>
                      <a:pPr algn="just">
                        <a:lnSpc>
                          <a:spcPct val="100000"/>
                        </a:lnSpc>
                        <a:spcAft>
                          <a:spcPts val="0"/>
                        </a:spcAft>
                      </a:pPr>
                      <a:r>
                        <a:rPr lang="en-GB" sz="16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PROPOSED REVISED</a:t>
                      </a:r>
                      <a:r>
                        <a:rPr lang="en-GB" sz="16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765211">
                <a:tc>
                  <a:txBody>
                    <a:bodyPr/>
                    <a:lstStyle/>
                    <a:p>
                      <a:pPr algn="l">
                        <a:lnSpc>
                          <a:spcPct val="100000"/>
                        </a:lnSpc>
                        <a:spcAft>
                          <a:spcPts val="0"/>
                        </a:spcAft>
                      </a:pPr>
                      <a:r>
                        <a:rPr lang="en-US"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radio interviews</a:t>
                      </a:r>
                    </a:p>
                    <a:p>
                      <a:pPr algn="l">
                        <a:lnSpc>
                          <a:spcPct val="100000"/>
                        </a:lnSpc>
                        <a:spcAft>
                          <a:spcPts val="0"/>
                        </a:spcAft>
                      </a:pPr>
                      <a:r>
                        <a:rPr lang="en-US"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conducted</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ZA"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87 </a:t>
                      </a:r>
                      <a:r>
                        <a:rPr lang="en-US"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a:t>
                      </a:r>
                      <a:r>
                        <a:rPr lang="en-US" sz="16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 annum </a:t>
                      </a:r>
                    </a:p>
                  </a:txBody>
                  <a:tcPr marL="68580" marR="68580" marT="0" marB="0">
                    <a:solidFill>
                      <a:srgbClr val="00B0F0"/>
                    </a:solidFill>
                  </a:tcPr>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6 radio interviews by the end of the quarter </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l">
                        <a:lnSpc>
                          <a:spcPct val="100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a:t>
                      </a:r>
                      <a:r>
                        <a:rPr lang="en-GB"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by the end of the quarter</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4303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2020/21 Targets: Stakeholder Management (3) </a:t>
            </a:r>
            <a:endParaRPr lang="en-GB" sz="2800" b="1" dirty="0">
              <a:solidFill>
                <a:srgbClr val="C00000"/>
              </a:solidFill>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7636371"/>
              </p:ext>
            </p:extLst>
          </p:nvPr>
        </p:nvGraphicFramePr>
        <p:xfrm>
          <a:off x="0" y="523221"/>
          <a:ext cx="9144000" cy="6848386"/>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629587">
                <a:tc>
                  <a:txBody>
                    <a:bodyPr/>
                    <a:lstStyle/>
                    <a:p>
                      <a:r>
                        <a:rPr lang="en-ZA" sz="1600" baseline="0" dirty="0" smtClean="0">
                          <a:latin typeface="Arial" panose="020B0604020202020204" pitchFamily="34" charset="0"/>
                          <a:cs typeface="Arial" panose="020B0604020202020204" pitchFamily="34" charset="0"/>
                        </a:rPr>
                        <a:t>Output Indicator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2020/21 Target</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1</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2</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3</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Quarter 4</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3525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ORIGINAL</a:t>
                      </a:r>
                      <a:r>
                        <a:rPr lang="en-US" sz="1600" b="1" baseline="0" dirty="0" smtClean="0">
                          <a:latin typeface="Arial" panose="020B0604020202020204" pitchFamily="34" charset="0"/>
                          <a:cs typeface="Arial" panose="020B0604020202020204" pitchFamily="34" charset="0"/>
                        </a:rPr>
                        <a:t> TARGET </a:t>
                      </a:r>
                      <a:endParaRPr lang="en-ZA" sz="1600" b="1" dirty="0" smtClean="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474312">
                <a:tc>
                  <a:txBody>
                    <a:bodyPr/>
                    <a:lstStyle/>
                    <a:p>
                      <a:pPr algn="just">
                        <a:lnSpc>
                          <a:spcPct val="100000"/>
                        </a:lnSpc>
                        <a:spcAft>
                          <a:spcPts val="0"/>
                        </a:spcAft>
                      </a:pPr>
                      <a:r>
                        <a:rPr lang="en-ZA" sz="1600" strike="sngStrike"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US" sz="1600" strike="sngStrike"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Public Protector roadshows (including national events)  conducted </a:t>
                      </a:r>
                      <a:endParaRPr lang="en-ZA" sz="1600" strike="sng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600" strike="sngStrike"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Conduct 9 Public Protector roadshows (including national events) by 31 March 2021</a:t>
                      </a:r>
                    </a:p>
                    <a:p>
                      <a:pPr algn="just">
                        <a:lnSpc>
                          <a:spcPct val="100000"/>
                        </a:lnSpc>
                        <a:spcAft>
                          <a:spcPts val="0"/>
                        </a:spcAft>
                      </a:pPr>
                      <a:endParaRPr lang="en-US" sz="1600" strike="sngStrike"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GB" sz="1600" strike="sngStrike" kern="1200" dirty="0" smtClean="0">
                          <a:solidFill>
                            <a:schemeClr val="dk1"/>
                          </a:solidFill>
                          <a:effectLst/>
                          <a:latin typeface="Arial" panose="020B0604020202020204" pitchFamily="34" charset="0"/>
                          <a:ea typeface="+mn-ea"/>
                          <a:cs typeface="Arial" panose="020B0604020202020204" pitchFamily="34" charset="0"/>
                        </a:rPr>
                        <a:t>Conduct 1 roadshow including Youth day national event</a:t>
                      </a:r>
                      <a:endParaRPr lang="en-ZA" sz="1600" strike="sng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GB" sz="1600" strike="sngStrike" kern="1200" dirty="0" smtClean="0">
                          <a:solidFill>
                            <a:schemeClr val="dk1"/>
                          </a:solidFill>
                          <a:effectLst/>
                          <a:latin typeface="Arial" panose="020B0604020202020204" pitchFamily="34" charset="0"/>
                          <a:ea typeface="+mn-ea"/>
                          <a:cs typeface="Arial" panose="020B0604020202020204" pitchFamily="34" charset="0"/>
                        </a:rPr>
                        <a:t>Conduct 4 roadshows by the end of the quarter including the following national events: Mandela Day, National Women’s day and Heritage day</a:t>
                      </a:r>
                    </a:p>
                  </a:txBody>
                  <a:tcPr marL="68580" marR="68580" marT="0" marB="0"/>
                </a:tc>
                <a:tc>
                  <a:txBody>
                    <a:bodyPr/>
                    <a:lstStyle/>
                    <a:p>
                      <a:pPr algn="just">
                        <a:lnSpc>
                          <a:spcPct val="100000"/>
                        </a:lnSpc>
                        <a:spcAft>
                          <a:spcPts val="0"/>
                        </a:spcAft>
                      </a:pPr>
                      <a:r>
                        <a:rPr lang="en-GB" sz="1600" strike="sngStrike" kern="1200" dirty="0" smtClean="0">
                          <a:solidFill>
                            <a:schemeClr val="dk1"/>
                          </a:solidFill>
                          <a:effectLst/>
                          <a:latin typeface="Arial" panose="020B0604020202020204" pitchFamily="34" charset="0"/>
                          <a:ea typeface="+mn-ea"/>
                          <a:cs typeface="Arial" panose="020B0604020202020204" pitchFamily="34" charset="0"/>
                        </a:rPr>
                        <a:t>Conduct 3 roadshows by the end of the quarter including the following national event: International Human Rights day</a:t>
                      </a:r>
                      <a:endParaRPr lang="en-ZA" sz="1600" strike="sng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strike="sngStrike" kern="1200" dirty="0" smtClean="0">
                          <a:solidFill>
                            <a:schemeClr val="dk1"/>
                          </a:solidFill>
                          <a:effectLst/>
                          <a:latin typeface="Arial" panose="020B0604020202020204" pitchFamily="34" charset="0"/>
                          <a:ea typeface="+mn-ea"/>
                          <a:cs typeface="Arial" panose="020B0604020202020204" pitchFamily="34" charset="0"/>
                        </a:rPr>
                        <a:t>Conduct 1 roadshow by the end of the quarter </a:t>
                      </a:r>
                      <a:endParaRPr lang="en-ZA" sz="1600" strike="sngStrike"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1057876">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u="sng"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the amendment</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Public Protector roadshows</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indicator and target were removed from the 2020/21 APP because the model of roadshows was based on provinces hosting roadshows with many people attending these events. </a:t>
                      </a:r>
                      <a:r>
                        <a:rPr lang="en-US"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change of the target from 9 roadshows to 5 webinars is to host the webinars to coincide with national events within the available budget. </a:t>
                      </a:r>
                      <a:endParaRPr lang="en-ZA" sz="16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en-ZA" sz="160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0"/>
                        </a:spcAft>
                      </a:pP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3"/>
                  </a:ext>
                </a:extLst>
              </a:tr>
              <a:tr h="389924">
                <a:tc gridSpan="6">
                  <a:txBody>
                    <a:bodyPr/>
                    <a:lstStyle/>
                    <a:p>
                      <a:pPr algn="just">
                        <a:lnSpc>
                          <a:spcPct val="150000"/>
                        </a:lnSpc>
                        <a:spcAft>
                          <a:spcPts val="0"/>
                        </a:spcAft>
                      </a:pPr>
                      <a:r>
                        <a:rPr lang="en-GB" sz="1600" b="1"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PROPOSED REVISED</a:t>
                      </a:r>
                      <a:r>
                        <a:rPr lang="en-GB" sz="1600" b="1"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TARGET </a:t>
                      </a:r>
                      <a:endParaRPr lang="en-ZA"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961407">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Number of Public Protector </a:t>
                      </a:r>
                      <a:r>
                        <a:rPr lang="en-GB" sz="1200" dirty="0" smtClean="0">
                          <a:effectLst/>
                          <a:latin typeface="Arial" panose="020B0604020202020204" pitchFamily="34" charset="0"/>
                          <a:ea typeface="Calibri" panose="020F0502020204030204" pitchFamily="34" charset="0"/>
                          <a:cs typeface="Arial" panose="020B0604020202020204" pitchFamily="34" charset="0"/>
                        </a:rPr>
                        <a:t>webinars</a:t>
                      </a:r>
                      <a:r>
                        <a:rPr lang="en-GB" sz="1200" baseline="0" dirty="0" smtClean="0">
                          <a:effectLst/>
                          <a:latin typeface="Arial" panose="020B0604020202020204" pitchFamily="34" charset="0"/>
                          <a:ea typeface="Calibri" panose="020F0502020204030204" pitchFamily="34" charset="0"/>
                          <a:cs typeface="Arial" panose="020B0604020202020204" pitchFamily="34" charset="0"/>
                        </a:rPr>
                        <a:t> (including national events) </a:t>
                      </a:r>
                      <a:r>
                        <a:rPr lang="en-GB" sz="1200" dirty="0" smtClean="0">
                          <a:effectLst/>
                          <a:latin typeface="Arial" panose="020B0604020202020204" pitchFamily="34" charset="0"/>
                          <a:ea typeface="Calibri" panose="020F0502020204030204" pitchFamily="34" charset="0"/>
                          <a:cs typeface="Arial" panose="020B0604020202020204" pitchFamily="34" charset="0"/>
                        </a:rPr>
                        <a:t>conducted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Conduct 5 Public Protector </a:t>
                      </a:r>
                      <a:r>
                        <a:rPr lang="en-GB" sz="1200" dirty="0" smtClean="0">
                          <a:effectLst/>
                          <a:latin typeface="Arial" panose="020B0604020202020204" pitchFamily="34" charset="0"/>
                          <a:ea typeface="Calibri" panose="020F0502020204030204" pitchFamily="34" charset="0"/>
                          <a:cs typeface="Arial" panose="020B0604020202020204" pitchFamily="34" charset="0"/>
                        </a:rPr>
                        <a:t>webinars by </a:t>
                      </a:r>
                      <a:r>
                        <a:rPr lang="en-GB" sz="1200" dirty="0">
                          <a:effectLst/>
                          <a:latin typeface="Arial" panose="020B0604020202020204" pitchFamily="34" charset="0"/>
                          <a:ea typeface="Calibri" panose="020F0502020204030204" pitchFamily="34" charset="0"/>
                          <a:cs typeface="Arial" panose="020B0604020202020204" pitchFamily="34" charset="0"/>
                        </a:rPr>
                        <a:t>31 March 2021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US"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N/A</a:t>
                      </a: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GB"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Conduct 3 </a:t>
                      </a:r>
                      <a:r>
                        <a:rPr lang="en-GB"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webinars </a:t>
                      </a:r>
                      <a:r>
                        <a:rPr lang="en-GB"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by the end of the quarter including the following national events: Mandela Day, National Women’s </a:t>
                      </a:r>
                      <a:r>
                        <a:rPr lang="en-GB" sz="12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day and Heritage Day</a:t>
                      </a: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Conduct 1 </a:t>
                      </a:r>
                      <a:r>
                        <a:rPr lang="en-GB" sz="1200" dirty="0" smtClean="0">
                          <a:effectLst/>
                          <a:latin typeface="Arial" panose="020B0604020202020204" pitchFamily="34" charset="0"/>
                          <a:ea typeface="Calibri" panose="020F0502020204030204" pitchFamily="34" charset="0"/>
                          <a:cs typeface="Arial" panose="020B0604020202020204" pitchFamily="34" charset="0"/>
                        </a:rPr>
                        <a:t>webinar </a:t>
                      </a:r>
                      <a:r>
                        <a:rPr lang="en-GB" sz="1200" dirty="0">
                          <a:effectLst/>
                          <a:latin typeface="Arial" panose="020B0604020202020204" pitchFamily="34" charset="0"/>
                          <a:ea typeface="Calibri" panose="020F0502020204030204" pitchFamily="34" charset="0"/>
                          <a:cs typeface="Arial" panose="020B0604020202020204" pitchFamily="34" charset="0"/>
                        </a:rPr>
                        <a:t>by the end of the quarter including the following national event: 16 days of activism</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Conduct 1 </a:t>
                      </a:r>
                      <a:r>
                        <a:rPr lang="en-GB" sz="1200" dirty="0" smtClean="0">
                          <a:effectLst/>
                          <a:latin typeface="Arial" panose="020B0604020202020204" pitchFamily="34" charset="0"/>
                          <a:ea typeface="Calibri" panose="020F0502020204030204" pitchFamily="34" charset="0"/>
                          <a:cs typeface="Arial" panose="020B0604020202020204" pitchFamily="34" charset="0"/>
                        </a:rPr>
                        <a:t>webinar </a:t>
                      </a:r>
                      <a:r>
                        <a:rPr lang="en-GB" sz="1200" dirty="0">
                          <a:effectLst/>
                          <a:latin typeface="Arial" panose="020B0604020202020204" pitchFamily="34" charset="0"/>
                          <a:ea typeface="Calibri" panose="020F0502020204030204" pitchFamily="34" charset="0"/>
                          <a:cs typeface="Arial" panose="020B0604020202020204" pitchFamily="34" charset="0"/>
                        </a:rPr>
                        <a:t>by the end of the quarter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1934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9</a:t>
            </a:r>
            <a:r>
              <a:rPr lang="en-US" sz="2800" b="1" dirty="0">
                <a:solidFill>
                  <a:srgbClr val="C00000"/>
                </a:solidFill>
                <a:latin typeface="Arial Rounded MT Bold" panose="020F0704030504030204" pitchFamily="34" charset="0"/>
                <a:cs typeface="Tahoma" pitchFamily="34" charset="0"/>
              </a:rPr>
              <a:t>. Request </a:t>
            </a:r>
            <a:r>
              <a:rPr lang="en-US" sz="2800" b="1" dirty="0" smtClean="0">
                <a:solidFill>
                  <a:srgbClr val="C00000"/>
                </a:solidFill>
                <a:latin typeface="Arial Rounded MT Bold" panose="020F0704030504030204" pitchFamily="34" charset="0"/>
                <a:cs typeface="Tahoma" pitchFamily="34" charset="0"/>
              </a:rPr>
              <a:t>for </a:t>
            </a:r>
            <a:r>
              <a:rPr lang="en-US" sz="2800" b="1" dirty="0">
                <a:solidFill>
                  <a:srgbClr val="C00000"/>
                </a:solidFill>
                <a:latin typeface="Arial Rounded MT Bold" panose="020F0704030504030204" pitchFamily="34" charset="0"/>
                <a:cs typeface="Tahoma" pitchFamily="34" charset="0"/>
              </a:rPr>
              <a:t>a</a:t>
            </a:r>
            <a:r>
              <a:rPr lang="en-US" sz="2800" b="1" dirty="0" smtClean="0">
                <a:solidFill>
                  <a:srgbClr val="C00000"/>
                </a:solidFill>
                <a:latin typeface="Arial Rounded MT Bold" panose="020F0704030504030204" pitchFamily="34" charset="0"/>
                <a:cs typeface="Tahoma" pitchFamily="34" charset="0"/>
              </a:rPr>
              <a:t>dditional </a:t>
            </a:r>
            <a:r>
              <a:rPr lang="en-US" sz="2800" b="1" dirty="0">
                <a:solidFill>
                  <a:srgbClr val="C00000"/>
                </a:solidFill>
                <a:latin typeface="Arial Rounded MT Bold" panose="020F0704030504030204" pitchFamily="34" charset="0"/>
                <a:cs typeface="Tahoma" pitchFamily="34" charset="0"/>
              </a:rPr>
              <a:t>f</a:t>
            </a:r>
            <a:r>
              <a:rPr lang="en-US" sz="2800" b="1" dirty="0" smtClean="0">
                <a:solidFill>
                  <a:srgbClr val="C00000"/>
                </a:solidFill>
                <a:latin typeface="Arial Rounded MT Bold" panose="020F0704030504030204" pitchFamily="34" charset="0"/>
                <a:cs typeface="Tahoma" pitchFamily="34" charset="0"/>
              </a:rPr>
              <a:t>unding for </a:t>
            </a:r>
            <a:r>
              <a:rPr lang="en-US" sz="2800" b="1" dirty="0">
                <a:solidFill>
                  <a:srgbClr val="C00000"/>
                </a:solidFill>
                <a:latin typeface="Arial Rounded MT Bold" panose="020F0704030504030204" pitchFamily="34" charset="0"/>
                <a:cs typeface="Tahoma" pitchFamily="34" charset="0"/>
              </a:rPr>
              <a:t>the 2020 </a:t>
            </a:r>
            <a:r>
              <a:rPr lang="en-US" sz="2800" b="1" dirty="0" smtClean="0">
                <a:solidFill>
                  <a:srgbClr val="C00000"/>
                </a:solidFill>
                <a:latin typeface="Arial Rounded MT Bold" panose="020F0704030504030204" pitchFamily="34" charset="0"/>
                <a:cs typeface="Tahoma" pitchFamily="34" charset="0"/>
              </a:rPr>
              <a:t>MTEF &amp; reasons thereof </a:t>
            </a:r>
            <a:endParaRPr lang="en-US" sz="2800" b="1" dirty="0">
              <a:solidFill>
                <a:srgbClr val="C00000"/>
              </a:solidFill>
              <a:latin typeface="Arial Rounded MT Bold" panose="020F0704030504030204" pitchFamily="34" charset="0"/>
              <a:cs typeface="Tahoma"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65</a:t>
            </a:fld>
            <a:endParaRPr lang="en-US" dirty="0"/>
          </a:p>
        </p:txBody>
      </p:sp>
    </p:spTree>
    <p:extLst>
      <p:ext uri="{BB962C8B-B14F-4D97-AF65-F5344CB8AC3E}">
        <p14:creationId xmlns:p14="http://schemas.microsoft.com/office/powerpoint/2010/main" val="2816802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80596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smtClean="0">
                <a:solidFill>
                  <a:srgbClr val="C00000"/>
                </a:solidFill>
                <a:latin typeface="Arial Rounded MT Bold" panose="020F0704030504030204" pitchFamily="34" charset="0"/>
                <a:ea typeface="+mn-ea"/>
                <a:cs typeface="+mn-cs"/>
              </a:rPr>
              <a:t>Request </a:t>
            </a:r>
            <a:r>
              <a:rPr lang="en-US" sz="2800" b="1" dirty="0">
                <a:solidFill>
                  <a:srgbClr val="C00000"/>
                </a:solidFill>
                <a:latin typeface="Arial Rounded MT Bold" panose="020F0704030504030204" pitchFamily="34" charset="0"/>
                <a:ea typeface="+mn-ea"/>
                <a:cs typeface="+mn-cs"/>
              </a:rPr>
              <a:t>f</a:t>
            </a:r>
            <a:r>
              <a:rPr lang="en-US" sz="2800" b="1" dirty="0" smtClean="0">
                <a:solidFill>
                  <a:srgbClr val="C00000"/>
                </a:solidFill>
                <a:latin typeface="Arial Rounded MT Bold" panose="020F0704030504030204" pitchFamily="34" charset="0"/>
                <a:ea typeface="+mn-ea"/>
                <a:cs typeface="+mn-cs"/>
              </a:rPr>
              <a:t>or </a:t>
            </a:r>
            <a:r>
              <a:rPr lang="en-US" sz="2800" b="1" dirty="0">
                <a:solidFill>
                  <a:srgbClr val="C00000"/>
                </a:solidFill>
                <a:latin typeface="Arial Rounded MT Bold" panose="020F0704030504030204" pitchFamily="34" charset="0"/>
                <a:ea typeface="+mn-ea"/>
                <a:cs typeface="+mn-cs"/>
              </a:rPr>
              <a:t>a</a:t>
            </a:r>
            <a:r>
              <a:rPr lang="en-US" sz="2800" b="1" dirty="0" smtClean="0">
                <a:solidFill>
                  <a:srgbClr val="C00000"/>
                </a:solidFill>
                <a:latin typeface="Arial Rounded MT Bold" panose="020F0704030504030204" pitchFamily="34" charset="0"/>
                <a:ea typeface="+mn-ea"/>
                <a:cs typeface="+mn-cs"/>
              </a:rPr>
              <a:t>dditional </a:t>
            </a:r>
            <a:r>
              <a:rPr lang="en-US" sz="2800" b="1" dirty="0">
                <a:solidFill>
                  <a:srgbClr val="C00000"/>
                </a:solidFill>
                <a:latin typeface="Arial Rounded MT Bold" panose="020F0704030504030204" pitchFamily="34" charset="0"/>
                <a:ea typeface="+mn-ea"/>
                <a:cs typeface="+mn-cs"/>
              </a:rPr>
              <a:t>f</a:t>
            </a:r>
            <a:r>
              <a:rPr lang="en-US" sz="2800" b="1" dirty="0" smtClean="0">
                <a:solidFill>
                  <a:srgbClr val="C00000"/>
                </a:solidFill>
                <a:latin typeface="Arial Rounded MT Bold" panose="020F0704030504030204" pitchFamily="34" charset="0"/>
                <a:ea typeface="+mn-ea"/>
                <a:cs typeface="+mn-cs"/>
              </a:rPr>
              <a:t>unding for </a:t>
            </a:r>
            <a:r>
              <a:rPr lang="en-US" sz="2800" b="1" dirty="0">
                <a:solidFill>
                  <a:srgbClr val="C00000"/>
                </a:solidFill>
                <a:latin typeface="Arial Rounded MT Bold" panose="020F0704030504030204" pitchFamily="34" charset="0"/>
                <a:ea typeface="+mn-ea"/>
                <a:cs typeface="+mn-cs"/>
              </a:rPr>
              <a:t>the 2020 MTEF &amp; r</a:t>
            </a:r>
            <a:r>
              <a:rPr lang="en-US" sz="2800" b="1" dirty="0" smtClean="0">
                <a:solidFill>
                  <a:srgbClr val="C00000"/>
                </a:solidFill>
                <a:latin typeface="Arial Rounded MT Bold" panose="020F0704030504030204" pitchFamily="34" charset="0"/>
                <a:ea typeface="+mn-ea"/>
                <a:cs typeface="+mn-cs"/>
              </a:rPr>
              <a:t>easons </a:t>
            </a:r>
            <a:r>
              <a:rPr lang="en-US" sz="2800" b="1" dirty="0">
                <a:solidFill>
                  <a:srgbClr val="C00000"/>
                </a:solidFill>
                <a:latin typeface="Arial Rounded MT Bold" panose="020F0704030504030204" pitchFamily="34" charset="0"/>
                <a:ea typeface="+mn-ea"/>
                <a:cs typeface="+mn-cs"/>
              </a:rPr>
              <a:t>(1)</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latin typeface="+mn-lt"/>
              <a:ea typeface="+mn-ea"/>
              <a:cs typeface="+mn-cs"/>
            </a:endParaRPr>
          </a:p>
        </p:txBody>
      </p:sp>
      <p:sp>
        <p:nvSpPr>
          <p:cNvPr id="5" name="Rectangle 4"/>
          <p:cNvSpPr/>
          <p:nvPr/>
        </p:nvSpPr>
        <p:spPr>
          <a:xfrm>
            <a:off x="337965" y="1050439"/>
            <a:ext cx="7967835" cy="3970318"/>
          </a:xfrm>
          <a:prstGeom prst="rect">
            <a:avLst/>
          </a:prstGeom>
        </p:spPr>
        <p:txBody>
          <a:bodyPr wrap="square">
            <a:spAutoFit/>
          </a:bodyPr>
          <a:lstStyle/>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7" name="Rectangle 6"/>
          <p:cNvSpPr/>
          <p:nvPr/>
        </p:nvSpPr>
        <p:spPr>
          <a:xfrm>
            <a:off x="76200" y="854792"/>
            <a:ext cx="9067800" cy="1631216"/>
          </a:xfrm>
          <a:prstGeom prst="rect">
            <a:avLst/>
          </a:prstGeom>
        </p:spPr>
        <p:txBody>
          <a:bodyPr wrap="square">
            <a:spAutoFit/>
          </a:bodyPr>
          <a:lstStyle/>
          <a:p>
            <a:pPr lvl="0" algn="just" defTabSz="457200">
              <a:spcBef>
                <a:spcPct val="20000"/>
              </a:spcBef>
              <a:defRPr/>
            </a:pPr>
            <a:r>
              <a:rPr lang="en-GB" sz="2000" kern="0" dirty="0">
                <a:latin typeface="Arial" panose="020B0604020202020204" pitchFamily="34" charset="0"/>
                <a:cs typeface="Arial" panose="020B0604020202020204" pitchFamily="34" charset="0"/>
              </a:rPr>
              <a:t>Despite various cost containment </a:t>
            </a:r>
            <a:r>
              <a:rPr lang="en-GB" sz="2000" kern="0" dirty="0" smtClean="0">
                <a:latin typeface="Arial" panose="020B0604020202020204" pitchFamily="34" charset="0"/>
                <a:cs typeface="Arial" panose="020B0604020202020204" pitchFamily="34" charset="0"/>
              </a:rPr>
              <a:t>efforts that </a:t>
            </a:r>
            <a:r>
              <a:rPr lang="en-GB" sz="2000" kern="0" dirty="0">
                <a:latin typeface="Arial" panose="020B0604020202020204" pitchFamily="34" charset="0"/>
                <a:cs typeface="Arial" panose="020B0604020202020204" pitchFamily="34" charset="0"/>
              </a:rPr>
              <a:t>the PPSA has implemented in the past financial </a:t>
            </a:r>
            <a:r>
              <a:rPr lang="en-GB" sz="2000" kern="0" dirty="0" smtClean="0">
                <a:latin typeface="Arial" panose="020B0604020202020204" pitchFamily="34" charset="0"/>
                <a:cs typeface="Arial" panose="020B0604020202020204" pitchFamily="34" charset="0"/>
              </a:rPr>
              <a:t>years </a:t>
            </a:r>
            <a:r>
              <a:rPr lang="en-GB" sz="2000" kern="0" dirty="0">
                <a:latin typeface="Arial" panose="020B0604020202020204" pitchFamily="34" charset="0"/>
                <a:cs typeface="Arial" panose="020B0604020202020204" pitchFamily="34" charset="0"/>
              </a:rPr>
              <a:t>there is still a huge gap in the funding allocation. The situation therefore hinders the office to function effectively and confidently to achieve its mandate and strategic priorities. Critical budget injections </a:t>
            </a:r>
            <a:r>
              <a:rPr lang="en-GB" sz="2000" kern="0" dirty="0" smtClean="0">
                <a:latin typeface="Arial" panose="020B0604020202020204" pitchFamily="34" charset="0"/>
                <a:cs typeface="Arial" panose="020B0604020202020204" pitchFamily="34" charset="0"/>
              </a:rPr>
              <a:t>are needed as follows: </a:t>
            </a:r>
            <a:endParaRPr lang="en-ZA" sz="2000" kern="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66</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755960125"/>
              </p:ext>
            </p:extLst>
          </p:nvPr>
        </p:nvGraphicFramePr>
        <p:xfrm>
          <a:off x="914399" y="2535238"/>
          <a:ext cx="8134065" cy="3598862"/>
        </p:xfrm>
        <a:graphic>
          <a:graphicData uri="http://schemas.openxmlformats.org/presentationml/2006/ole">
            <mc:AlternateContent xmlns:mc="http://schemas.openxmlformats.org/markup-compatibility/2006">
              <mc:Choice xmlns:v="urn:schemas-microsoft-com:vml" Requires="v">
                <p:oleObj spid="_x0000_s15490" name="Worksheet" r:id="rId3" imgW="5800699" imgH="2409788" progId="Excel.Sheet.12">
                  <p:embed/>
                </p:oleObj>
              </mc:Choice>
              <mc:Fallback>
                <p:oleObj name="Worksheet" r:id="rId3" imgW="5800699" imgH="2409788" progId="Excel.Sheet.12">
                  <p:embed/>
                  <p:pic>
                    <p:nvPicPr>
                      <p:cNvPr id="0" name=""/>
                      <p:cNvPicPr/>
                      <p:nvPr/>
                    </p:nvPicPr>
                    <p:blipFill>
                      <a:blip r:embed="rId4"/>
                      <a:stretch>
                        <a:fillRect/>
                      </a:stretch>
                    </p:blipFill>
                    <p:spPr>
                      <a:xfrm>
                        <a:off x="914399" y="2535238"/>
                        <a:ext cx="8134065" cy="3598862"/>
                      </a:xfrm>
                      <a:prstGeom prst="rect">
                        <a:avLst/>
                      </a:prstGeom>
                    </p:spPr>
                  </p:pic>
                </p:oleObj>
              </mc:Fallback>
            </mc:AlternateContent>
          </a:graphicData>
        </a:graphic>
      </p:graphicFrame>
    </p:spTree>
    <p:extLst>
      <p:ext uri="{BB962C8B-B14F-4D97-AF65-F5344CB8AC3E}">
        <p14:creationId xmlns:p14="http://schemas.microsoft.com/office/powerpoint/2010/main" val="2082579878"/>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1"/>
            <a:ext cx="9144000" cy="82734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C00000"/>
                </a:solidFill>
                <a:latin typeface="Arial Rounded MT Bold" panose="020F0704030504030204" pitchFamily="34" charset="0"/>
              </a:rPr>
              <a:t>Request for additional funding for the 2020 MTEF &amp; reasons </a:t>
            </a:r>
            <a:r>
              <a:rPr lang="en-US" sz="2800" b="1" dirty="0" smtClean="0">
                <a:solidFill>
                  <a:srgbClr val="C00000"/>
                </a:solidFill>
                <a:latin typeface="Arial Rounded MT Bold" panose="020F0704030504030204" pitchFamily="34" charset="0"/>
              </a:rPr>
              <a:t>(2)</a:t>
            </a:r>
            <a:endParaRPr lang="en-US" sz="2800" b="1" dirty="0">
              <a:solidFill>
                <a:srgbClr val="C00000"/>
              </a:solidFill>
              <a:latin typeface="Arial Rounded MT Bold" panose="020F0704030504030204" pitchFamily="34" charset="0"/>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9668" y="946393"/>
            <a:ext cx="9153668" cy="5078313"/>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b="1" dirty="0">
                <a:latin typeface="Arial" panose="020B0604020202020204" pitchFamily="34" charset="0"/>
                <a:cs typeface="Arial" panose="020B0604020202020204" pitchFamily="34" charset="0"/>
              </a:rPr>
              <a:t>Funding of critical positions</a:t>
            </a:r>
            <a:endParaRPr lang="en-ZA" b="1" dirty="0">
              <a:latin typeface="Arial" panose="020B0604020202020204" pitchFamily="34" charset="0"/>
              <a:cs typeface="Arial" panose="020B0604020202020204" pitchFamily="34" charset="0"/>
            </a:endParaRPr>
          </a:p>
          <a:p>
            <a:pPr marL="363538" algn="just"/>
            <a:r>
              <a:rPr lang="en-US" dirty="0">
                <a:latin typeface="Arial" panose="020B0604020202020204" pitchFamily="34" charset="0"/>
                <a:cs typeface="Arial" panose="020B0604020202020204" pitchFamily="34" charset="0"/>
              </a:rPr>
              <a:t>During the 2017/18 and 2018/19 financial years 33 positions became vacant due to resignations. Due to budget constraints PPSA could not fill these positions. The number of critical positions PPSA </a:t>
            </a:r>
            <a:r>
              <a:rPr lang="en-US" dirty="0" smtClean="0">
                <a:latin typeface="Arial" panose="020B0604020202020204" pitchFamily="34" charset="0"/>
                <a:cs typeface="Arial" panose="020B0604020202020204" pitchFamily="34" charset="0"/>
              </a:rPr>
              <a:t>requests </a:t>
            </a:r>
            <a:r>
              <a:rPr lang="en-US" dirty="0">
                <a:latin typeface="Arial" panose="020B0604020202020204" pitchFamily="34" charset="0"/>
                <a:cs typeface="Arial" panose="020B0604020202020204" pitchFamily="34" charset="0"/>
              </a:rPr>
              <a:t>funding for will amount to </a:t>
            </a:r>
            <a:r>
              <a:rPr lang="en-US" dirty="0" smtClean="0">
                <a:latin typeface="Arial" panose="020B0604020202020204" pitchFamily="34" charset="0"/>
                <a:cs typeface="Arial" panose="020B0604020202020204" pitchFamily="34" charset="0"/>
              </a:rPr>
              <a:t>R52.7million </a:t>
            </a:r>
            <a:r>
              <a:rPr lang="en-US" dirty="0">
                <a:latin typeface="Arial" panose="020B0604020202020204" pitchFamily="34" charset="0"/>
                <a:cs typeface="Arial" panose="020B0604020202020204" pitchFamily="34" charset="0"/>
              </a:rPr>
              <a:t>over the MTEF.  </a:t>
            </a:r>
          </a:p>
          <a:p>
            <a:pPr algn="just"/>
            <a:endParaRPr lang="en-US"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b="1" dirty="0" smtClean="0">
                <a:latin typeface="Arial" panose="020B0604020202020204" pitchFamily="34" charset="0"/>
                <a:cs typeface="Arial" panose="020B0604020202020204" pitchFamily="34" charset="0"/>
              </a:rPr>
              <a:t>Subject matter experts</a:t>
            </a:r>
          </a:p>
          <a:p>
            <a:pPr marL="363538" lvl="1" algn="just"/>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is currently a significant demand for subject matter experts when executing complex investigations that </a:t>
            </a:r>
            <a:r>
              <a:rPr lang="en-GB" dirty="0" smtClean="0">
                <a:latin typeface="Arial" panose="020B0604020202020204" pitchFamily="34" charset="0"/>
                <a:cs typeface="Arial" panose="020B0604020202020204" pitchFamily="34" charset="0"/>
              </a:rPr>
              <a:t>require </a:t>
            </a:r>
            <a:r>
              <a:rPr lang="en-GB" dirty="0">
                <a:latin typeface="Arial" panose="020B0604020202020204" pitchFamily="34" charset="0"/>
                <a:cs typeface="Arial" panose="020B0604020202020204" pitchFamily="34" charset="0"/>
              </a:rPr>
              <a:t>specialised skills in certain areas. These include actuaries, procurement experts, forensic specialists, </a:t>
            </a:r>
            <a:r>
              <a:rPr lang="en-GB" dirty="0" smtClean="0">
                <a:latin typeface="Arial" panose="020B0604020202020204" pitchFamily="34" charset="0"/>
                <a:cs typeface="Arial" panose="020B0604020202020204" pitchFamily="34" charset="0"/>
              </a:rPr>
              <a:t>built </a:t>
            </a:r>
            <a:r>
              <a:rPr lang="en-GB" dirty="0">
                <a:latin typeface="Arial" panose="020B0604020202020204" pitchFamily="34" charset="0"/>
                <a:cs typeface="Arial" panose="020B0604020202020204" pitchFamily="34" charset="0"/>
              </a:rPr>
              <a:t>(construction) environment specialists and ICT specialists. </a:t>
            </a:r>
            <a:endParaRPr lang="en-GB" dirty="0" smtClean="0">
              <a:latin typeface="Arial" panose="020B0604020202020204" pitchFamily="34" charset="0"/>
              <a:cs typeface="Arial" panose="020B0604020202020204" pitchFamily="34" charset="0"/>
            </a:endParaRPr>
          </a:p>
          <a:p>
            <a:pPr marL="363538" lvl="1" algn="just"/>
            <a:endParaRPr lang="en-GB"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b="1" dirty="0">
                <a:latin typeface="Arial" panose="020B0604020202020204" pitchFamily="34" charset="0"/>
                <a:cs typeface="Arial" panose="020B0604020202020204" pitchFamily="34" charset="0"/>
              </a:rPr>
              <a:t>Training</a:t>
            </a:r>
          </a:p>
          <a:p>
            <a:pPr marL="363538" lvl="0" algn="just"/>
            <a:r>
              <a:rPr lang="en-US" dirty="0">
                <a:latin typeface="Arial" panose="020B0604020202020204" pitchFamily="34" charset="0"/>
                <a:cs typeface="Arial" panose="020B0604020202020204" pitchFamily="34" charset="0"/>
              </a:rPr>
              <a:t>Training for </a:t>
            </a:r>
            <a:r>
              <a:rPr lang="en-US" dirty="0" smtClean="0">
                <a:latin typeface="Arial" panose="020B0604020202020204" pitchFamily="34" charset="0"/>
                <a:cs typeface="Arial" panose="020B0604020202020204" pitchFamily="34" charset="0"/>
              </a:rPr>
              <a:t>employees (both investigative and support staff) is crucial to improve skills as matters become more complex, but also to remain on track with developments in concepts and approaches; and to enhance efficiencies of the institution. PPSA can currently not meet the 1% of the payroll budget as stipulated in the Skills Development Act.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67</a:t>
            </a:fld>
            <a:endParaRPr lang="en-US" dirty="0"/>
          </a:p>
        </p:txBody>
      </p:sp>
    </p:spTree>
    <p:extLst>
      <p:ext uri="{BB962C8B-B14F-4D97-AF65-F5344CB8AC3E}">
        <p14:creationId xmlns:p14="http://schemas.microsoft.com/office/powerpoint/2010/main" val="1210688416"/>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1"/>
            <a:ext cx="9144000" cy="82734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C00000"/>
                </a:solidFill>
                <a:latin typeface="Arial Rounded MT Bold" panose="020F0704030504030204" pitchFamily="34" charset="0"/>
              </a:rPr>
              <a:t>Request for additional funding for the 2020 MTEF &amp; reasons </a:t>
            </a:r>
            <a:r>
              <a:rPr lang="en-US" sz="2800" b="1" dirty="0" smtClean="0">
                <a:solidFill>
                  <a:srgbClr val="C00000"/>
                </a:solidFill>
                <a:latin typeface="Arial Rounded MT Bold" panose="020F0704030504030204" pitchFamily="34" charset="0"/>
              </a:rPr>
              <a:t>(3)</a:t>
            </a:r>
            <a:endParaRPr lang="en-US" sz="2800" b="1" dirty="0">
              <a:solidFill>
                <a:srgbClr val="C00000"/>
              </a:solidFill>
              <a:latin typeface="Arial Rounded MT Bold" panose="020F0704030504030204" pitchFamily="34" charset="0"/>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66532" y="813077"/>
            <a:ext cx="8915400" cy="4708981"/>
          </a:xfrm>
          <a:prstGeom prst="rect">
            <a:avLst/>
          </a:prstGeom>
          <a:solidFill>
            <a:schemeClr val="bg1"/>
          </a:solidFill>
        </p:spPr>
        <p:txBody>
          <a:bodyPr wrap="square">
            <a:spAutoFit/>
          </a:bodyPr>
          <a:lstStyle/>
          <a:p>
            <a:pPr marL="342900" lvl="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E-Library (LexisNexis)</a:t>
            </a:r>
          </a:p>
          <a:p>
            <a:pPr marL="363538" lvl="0" algn="just"/>
            <a:r>
              <a:rPr lang="en-US" sz="2000" dirty="0" smtClean="0">
                <a:latin typeface="Arial" panose="020B0604020202020204" pitchFamily="34" charset="0"/>
                <a:cs typeface="Arial" panose="020B0604020202020204" pitchFamily="34" charset="0"/>
              </a:rPr>
              <a:t>Access to tools of trade, i.e. information and data resources is imperative to ensure the quality and efficiency of investigations. Subscriptions </a:t>
            </a:r>
            <a:r>
              <a:rPr lang="en-US" sz="2000" dirty="0">
                <a:latin typeface="Arial" panose="020B0604020202020204" pitchFamily="34" charset="0"/>
                <a:cs typeface="Arial" panose="020B0604020202020204" pitchFamily="34" charset="0"/>
              </a:rPr>
              <a:t>to the online law library at </a:t>
            </a:r>
            <a:r>
              <a:rPr lang="en-US" sz="2000" dirty="0" smtClean="0">
                <a:latin typeface="Arial" panose="020B0604020202020204" pitchFamily="34" charset="0"/>
                <a:cs typeface="Arial" panose="020B0604020202020204" pitchFamily="34" charset="0"/>
              </a:rPr>
              <a:t>LexisNexis and other portals are needed. </a:t>
            </a:r>
            <a:endParaRPr lang="en-US" sz="2000" dirty="0">
              <a:latin typeface="Arial" panose="020B0604020202020204" pitchFamily="34" charset="0"/>
              <a:cs typeface="Arial" panose="020B0604020202020204" pitchFamily="34" charset="0"/>
            </a:endParaRPr>
          </a:p>
          <a:p>
            <a:pPr marL="363538" lvl="0"/>
            <a:endParaRPr lang="en-US" sz="2000" dirty="0">
              <a:latin typeface="Arial" panose="020B0604020202020204" pitchFamily="34" charset="0"/>
              <a:cs typeface="Arial" panose="020B0604020202020204" pitchFamily="34" charset="0"/>
            </a:endParaRPr>
          </a:p>
          <a:p>
            <a:pPr lvl="0">
              <a:buFont typeface="Arial" panose="020B0604020202020204" pitchFamily="34" charset="0"/>
              <a:buChar char="•"/>
            </a:pPr>
            <a:r>
              <a:rPr lang="en-US" sz="2000" b="1" dirty="0">
                <a:latin typeface="Arial" panose="020B0604020202020204" pitchFamily="34" charset="0"/>
                <a:cs typeface="Arial" panose="020B0604020202020204" pitchFamily="34" charset="0"/>
              </a:rPr>
              <a:t>    Electronic Case Management System</a:t>
            </a:r>
          </a:p>
          <a:p>
            <a:pPr marL="363538" algn="just"/>
            <a:r>
              <a:rPr lang="en-US" sz="2000" dirty="0">
                <a:latin typeface="Arial" panose="020B0604020202020204" pitchFamily="34" charset="0"/>
                <a:cs typeface="Arial" panose="020B0604020202020204" pitchFamily="34" charset="0"/>
              </a:rPr>
              <a:t>PPSA is in dire need to acquire an electronic case management system for its investigative programme. Currently cases are monitored and managed manually and it is an enormous task for an institution with such a huge case load, with a risk of data integrity. </a:t>
            </a:r>
          </a:p>
          <a:p>
            <a:pPr marL="342900" lvl="0" indent="-342900">
              <a:buFont typeface="Arial" panose="020B0604020202020204" pitchFamily="34" charset="0"/>
              <a:buChar char="•"/>
            </a:pPr>
            <a:endParaRPr lang="en-ZA" sz="2000" b="1"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ZA" sz="2000" b="1" dirty="0" smtClean="0">
                <a:latin typeface="Arial" panose="020B0604020202020204" pitchFamily="34" charset="0"/>
                <a:cs typeface="Arial" panose="020B0604020202020204" pitchFamily="34" charset="0"/>
              </a:rPr>
              <a:t>Personal Protective </a:t>
            </a:r>
            <a:r>
              <a:rPr lang="en-ZA" sz="2000" b="1" dirty="0">
                <a:latin typeface="Arial" panose="020B0604020202020204" pitchFamily="34" charset="0"/>
                <a:cs typeface="Arial" panose="020B0604020202020204" pitchFamily="34" charset="0"/>
              </a:rPr>
              <a:t>Equipment </a:t>
            </a:r>
            <a:endParaRPr lang="en-ZA" sz="2000" b="1" dirty="0" smtClean="0">
              <a:latin typeface="Arial" panose="020B0604020202020204" pitchFamily="34" charset="0"/>
              <a:cs typeface="Arial" panose="020B0604020202020204" pitchFamily="34" charset="0"/>
            </a:endParaRPr>
          </a:p>
          <a:p>
            <a:pPr marL="363538" lvl="0" indent="-363538"/>
            <a:r>
              <a:rPr lang="en-ZA" sz="2000" b="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This item refers to personal protective </a:t>
            </a:r>
            <a:r>
              <a:rPr lang="en-US" sz="2000" dirty="0">
                <a:latin typeface="Arial" panose="020B0604020202020204" pitchFamily="34" charset="0"/>
                <a:cs typeface="Arial" panose="020B0604020202020204" pitchFamily="34" charset="0"/>
              </a:rPr>
              <a:t>equipment </a:t>
            </a:r>
            <a:r>
              <a:rPr lang="en-US" sz="2000" dirty="0" smtClean="0">
                <a:latin typeface="Arial" panose="020B0604020202020204" pitchFamily="34" charset="0"/>
                <a:cs typeface="Arial" panose="020B0604020202020204" pitchFamily="34" charset="0"/>
              </a:rPr>
              <a:t>(PPE) to ensure the well-being </a:t>
            </a:r>
            <a:r>
              <a:rPr lang="en-US" sz="2000" dirty="0">
                <a:latin typeface="Arial" panose="020B0604020202020204" pitchFamily="34" charset="0"/>
                <a:cs typeface="Arial" panose="020B0604020202020204" pitchFamily="34" charset="0"/>
              </a:rPr>
              <a:t>of PPSA employees and clients in relation to the COVID 19 pandemic</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68</a:t>
            </a:fld>
            <a:endParaRPr lang="en-US" sz="2000" dirty="0"/>
          </a:p>
        </p:txBody>
      </p:sp>
    </p:spTree>
    <p:extLst>
      <p:ext uri="{BB962C8B-B14F-4D97-AF65-F5344CB8AC3E}">
        <p14:creationId xmlns:p14="http://schemas.microsoft.com/office/powerpoint/2010/main" val="727359620"/>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1"/>
            <a:ext cx="9144000" cy="790349"/>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rPr>
              <a:t>Request for additional funding for the 2020 MTEF &amp; reasons </a:t>
            </a:r>
            <a:r>
              <a:rPr lang="en-US" sz="2800" b="1" dirty="0" smtClean="0">
                <a:solidFill>
                  <a:srgbClr val="C00000"/>
                </a:solidFill>
                <a:latin typeface="Arial Rounded MT Bold" panose="020F0704030504030204" pitchFamily="34" charset="0"/>
              </a:rPr>
              <a:t>(4)</a:t>
            </a:r>
            <a:endParaRPr lang="en-US" sz="2800" b="1" dirty="0">
              <a:solidFill>
                <a:srgbClr val="C00000"/>
              </a:solidFill>
              <a:latin typeface="Arial Rounded MT Bold" panose="020F070403050403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107949" y="803796"/>
            <a:ext cx="8832565" cy="5632311"/>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Insurance for servers</a:t>
            </a:r>
          </a:p>
          <a:p>
            <a:pPr marL="363538" algn="just"/>
            <a:r>
              <a:rPr lang="en-US" sz="2000" dirty="0" smtClean="0">
                <a:latin typeface="Arial" panose="020B0604020202020204" pitchFamily="34" charset="0"/>
                <a:cs typeface="Arial" panose="020B0604020202020204" pitchFamily="34" charset="0"/>
              </a:rPr>
              <a:t>All PPSA servers are not insured and cannot be replaced if a disaster would hit. This is especially concerning when load shedding is implemented without prior notification.</a:t>
            </a:r>
          </a:p>
          <a:p>
            <a:pPr lvl="0" algn="just"/>
            <a:endParaRPr lang="en-US" sz="2000" b="1" dirty="0" smtClean="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Security </a:t>
            </a:r>
            <a:r>
              <a:rPr lang="en-US" sz="2000" b="1" dirty="0">
                <a:solidFill>
                  <a:prstClr val="black"/>
                </a:solidFill>
                <a:latin typeface="Arial" panose="020B0604020202020204" pitchFamily="34" charset="0"/>
                <a:cs typeface="Arial" panose="020B0604020202020204" pitchFamily="34" charset="0"/>
              </a:rPr>
              <a:t>Services </a:t>
            </a:r>
            <a:endParaRPr lang="en-ZA" sz="2000" b="1" dirty="0">
              <a:solidFill>
                <a:prstClr val="black"/>
              </a:solidFill>
              <a:latin typeface="Arial" panose="020B0604020202020204" pitchFamily="34" charset="0"/>
              <a:cs typeface="Arial" panose="020B0604020202020204" pitchFamily="34" charset="0"/>
            </a:endParaRPr>
          </a:p>
          <a:p>
            <a:pPr marL="363538" lvl="0" algn="just"/>
            <a:r>
              <a:rPr lang="en-US" sz="2000" dirty="0" smtClean="0">
                <a:solidFill>
                  <a:prstClr val="black"/>
                </a:solidFill>
                <a:latin typeface="Arial" panose="020B0604020202020204" pitchFamily="34" charset="0"/>
                <a:cs typeface="Arial" panose="020B0604020202020204" pitchFamily="34" charset="0"/>
              </a:rPr>
              <a:t>PPSA does not have security services in 17 of its 18 offices across the country - only Head Office has security services. There has been several incidents of break-ins and robberies of staff. This  poses a threat to PPSA staff members, its clients and assets. Security in offices is therefore important and requires immediate funding. </a:t>
            </a:r>
          </a:p>
          <a:p>
            <a:pPr marL="363538" lvl="0" algn="just"/>
            <a:endParaRPr lang="en-US" sz="2000" dirty="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Capped leave</a:t>
            </a:r>
          </a:p>
          <a:p>
            <a:pPr marL="363538" lvl="0" algn="just"/>
            <a:r>
              <a:rPr lang="en-US" sz="2000" dirty="0" smtClean="0">
                <a:solidFill>
                  <a:prstClr val="black"/>
                </a:solidFill>
                <a:latin typeface="Arial" panose="020B0604020202020204" pitchFamily="34" charset="0"/>
                <a:cs typeface="Arial" panose="020B0604020202020204" pitchFamily="34" charset="0"/>
              </a:rPr>
              <a:t>Staff who were seconded from the Department of Justice in the establishment of the Public Protector office carried over leave accumulated from the Department, which is an expense that is not budgeted for in the PPSA system.   </a:t>
            </a:r>
            <a:r>
              <a:rPr lang="en-US" sz="2000" dirty="0">
                <a:solidFill>
                  <a:prstClr val="black"/>
                </a:solidFill>
                <a:latin typeface="Arial" panose="020B0604020202020204" pitchFamily="34" charset="0"/>
                <a:cs typeface="Arial" panose="020B0604020202020204" pitchFamily="34" charset="0"/>
              </a:rPr>
              <a:t>	</a:t>
            </a:r>
            <a:endParaRPr lang="en-US" sz="2000" dirty="0" smtClean="0">
              <a:solidFill>
                <a:prstClr val="black"/>
              </a:solidFill>
              <a:latin typeface="Arial" panose="020B0604020202020204" pitchFamily="34" charset="0"/>
              <a:cs typeface="Arial" panose="020B0604020202020204" pitchFamily="34" charset="0"/>
            </a:endParaRPr>
          </a:p>
          <a:p>
            <a:pPr lvl="0"/>
            <a:endParaRPr lang="en-US" sz="20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69</a:t>
            </a:fld>
            <a:endParaRPr lang="en-US" sz="2000" dirty="0"/>
          </a:p>
        </p:txBody>
      </p:sp>
    </p:spTree>
    <p:extLst>
      <p:ext uri="{BB962C8B-B14F-4D97-AF65-F5344CB8AC3E}">
        <p14:creationId xmlns:p14="http://schemas.microsoft.com/office/powerpoint/2010/main" val="260172267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(4)</a:t>
            </a:r>
            <a:endParaRPr lang="en-GB" sz="2800" dirty="0">
              <a:latin typeface="Arial Rounded MT Bold" panose="020F0704030504030204" pitchFamily="34" charset="0"/>
            </a:endParaRPr>
          </a:p>
        </p:txBody>
      </p:sp>
      <p:sp>
        <p:nvSpPr>
          <p:cNvPr id="2" name="Rectangle 1"/>
          <p:cNvSpPr/>
          <p:nvPr/>
        </p:nvSpPr>
        <p:spPr>
          <a:xfrm>
            <a:off x="22485" y="523220"/>
            <a:ext cx="9144000" cy="5262979"/>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err="1" smtClean="0">
                <a:latin typeface="Arial" panose="020B0604020202020204" pitchFamily="34" charset="0"/>
                <a:ea typeface="Calibri" panose="020F0502020204030204" pitchFamily="34" charset="0"/>
              </a:rPr>
              <a:t>Honourable</a:t>
            </a:r>
            <a:r>
              <a:rPr lang="en-US" sz="2400" dirty="0" smtClean="0">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Members, one of the difficulties we face as an institution is our dwindling resources. We have not been immune to the budget cuts that are taking place across the board as a direct result of the contraction of our economy. More budget cuts have been forecast for the financial years ahead. </a:t>
            </a:r>
            <a:endParaRPr lang="en-ZA" sz="2400" dirty="0">
              <a:latin typeface="Times New Roman" panose="02020603050405020304" pitchFamily="18" charset="0"/>
              <a:ea typeface="Calibri" panose="020F0502020204030204" pitchFamily="34" charset="0"/>
            </a:endParaRPr>
          </a:p>
          <a:p>
            <a:pPr marL="457200">
              <a:spcAft>
                <a:spcPts val="0"/>
              </a:spcAft>
            </a:pPr>
            <a:r>
              <a:rPr lang="en-US" sz="2400" dirty="0">
                <a:latin typeface="Arial" panose="020B0604020202020204" pitchFamily="34" charset="0"/>
                <a:ea typeface="Calibri" panose="020F0502020204030204" pitchFamily="34" charset="0"/>
              </a:rPr>
              <a:t>  </a:t>
            </a:r>
            <a:endParaRPr lang="en-ZA" sz="24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This has given us more reason to continue imploring organs of state </a:t>
            </a:r>
            <a:r>
              <a:rPr lang="en-US" sz="2400" dirty="0" smtClean="0">
                <a:latin typeface="Arial" panose="020B0604020202020204" pitchFamily="34" charset="0"/>
                <a:ea typeface="Calibri" panose="020F0502020204030204" pitchFamily="34" charset="0"/>
              </a:rPr>
              <a:t>to </a:t>
            </a:r>
            <a:r>
              <a:rPr lang="en-US" sz="2400" dirty="0">
                <a:latin typeface="Arial" panose="020B0604020202020204" pitchFamily="34" charset="0"/>
                <a:ea typeface="Calibri" panose="020F0502020204030204" pitchFamily="34" charset="0"/>
              </a:rPr>
              <a:t>make an effort to establish in-house complaint units in line with the 7</a:t>
            </a:r>
            <a:r>
              <a:rPr lang="en-US" sz="2400" baseline="30000" dirty="0">
                <a:latin typeface="Arial" panose="020B0604020202020204" pitchFamily="34" charset="0"/>
                <a:ea typeface="Calibri" panose="020F0502020204030204" pitchFamily="34" charset="0"/>
              </a:rPr>
              <a:t>th</a:t>
            </a:r>
            <a:r>
              <a:rPr lang="en-US" sz="2400" dirty="0">
                <a:latin typeface="Arial" panose="020B0604020202020204" pitchFamily="34" charset="0"/>
                <a:ea typeface="Calibri" panose="020F0502020204030204" pitchFamily="34" charset="0"/>
              </a:rPr>
              <a:t> Pillar of Vision 2023. This will significantly reduce the number of complaints we </a:t>
            </a:r>
            <a:r>
              <a:rPr lang="en-US" sz="2400" dirty="0" smtClean="0">
                <a:latin typeface="Arial" panose="020B0604020202020204" pitchFamily="34" charset="0"/>
                <a:ea typeface="Calibri" panose="020F0502020204030204" pitchFamily="34" charset="0"/>
              </a:rPr>
              <a:t>receive, </a:t>
            </a:r>
            <a:r>
              <a:rPr lang="en-US" sz="2400" dirty="0">
                <a:latin typeface="Arial" panose="020B0604020202020204" pitchFamily="34" charset="0"/>
                <a:ea typeface="Calibri" panose="020F0502020204030204" pitchFamily="34" charset="0"/>
              </a:rPr>
              <a:t>thereby freeing investigators’ hands to focus on complex matters and improve on the quality of investigations. What’s more, this could significantly reduce service delivery protests if properly </a:t>
            </a:r>
            <a:r>
              <a:rPr lang="en-US" sz="2400" dirty="0" smtClean="0">
                <a:latin typeface="Arial" panose="020B0604020202020204" pitchFamily="34" charset="0"/>
                <a:ea typeface="Calibri" panose="020F0502020204030204" pitchFamily="34" charset="0"/>
              </a:rPr>
              <a:t>implemented.</a:t>
            </a:r>
            <a:endParaRPr lang="en-ZA"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0882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1"/>
            <a:ext cx="9144000" cy="82734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C00000"/>
                </a:solidFill>
                <a:latin typeface="Arial Rounded MT Bold" panose="020F0704030504030204" pitchFamily="34" charset="0"/>
              </a:rPr>
              <a:t>Request for additional funding for the 2020 MTEF &amp; reasons </a:t>
            </a:r>
            <a:r>
              <a:rPr lang="en-US" sz="2800" b="1" dirty="0" smtClean="0">
                <a:solidFill>
                  <a:srgbClr val="C00000"/>
                </a:solidFill>
                <a:latin typeface="Arial Rounded MT Bold" panose="020F0704030504030204" pitchFamily="34" charset="0"/>
              </a:rPr>
              <a:t>(5)</a:t>
            </a:r>
            <a:endParaRPr lang="en-US" sz="2800" b="1" dirty="0">
              <a:solidFill>
                <a:srgbClr val="C00000"/>
              </a:solidFill>
              <a:latin typeface="Arial Rounded MT Bold" panose="020F0704030504030204" pitchFamily="34" charset="0"/>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827346"/>
            <a:ext cx="9144000" cy="2677656"/>
          </a:xfrm>
          <a:prstGeom prst="rect">
            <a:avLst/>
          </a:prstGeom>
          <a:solidFill>
            <a:schemeClr val="bg1"/>
          </a:solidFill>
        </p:spPr>
        <p:txBody>
          <a:bodyPr wrap="square">
            <a:spAutoFit/>
          </a:bodyPr>
          <a:lstStyle/>
          <a:p>
            <a:pPr marL="342900" lvl="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Employee Health and Wellness</a:t>
            </a:r>
          </a:p>
          <a:p>
            <a:pPr marL="363538" lvl="0" algn="just"/>
            <a:r>
              <a:rPr lang="en-US" sz="2400" dirty="0" smtClean="0">
                <a:latin typeface="Arial" panose="020B0604020202020204" pitchFamily="34" charset="0"/>
                <a:cs typeface="Arial" panose="020B0604020202020204" pitchFamily="34" charset="0"/>
              </a:rPr>
              <a:t>Health and Wellness for PPSA employees is important to ensure the emotional and mental health of employees, which is critical for performance. The current basic programme should be supplemented, especially with the increasing pressures experienced by staff in the current climate. </a:t>
            </a:r>
          </a:p>
          <a:p>
            <a:pPr lvl="0"/>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70</a:t>
            </a:fld>
            <a:endParaRPr lang="en-US" sz="2000" dirty="0"/>
          </a:p>
        </p:txBody>
      </p:sp>
    </p:spTree>
    <p:extLst>
      <p:ext uri="{BB962C8B-B14F-4D97-AF65-F5344CB8AC3E}">
        <p14:creationId xmlns:p14="http://schemas.microsoft.com/office/powerpoint/2010/main" val="3070447974"/>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41430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(5)</a:t>
            </a:r>
            <a:endParaRPr lang="en-GB" sz="2800" dirty="0">
              <a:latin typeface="Arial Rounded MT Bold" panose="020F0704030504030204" pitchFamily="34" charset="0"/>
            </a:endParaRPr>
          </a:p>
        </p:txBody>
      </p:sp>
      <p:sp>
        <p:nvSpPr>
          <p:cNvPr id="2" name="Rectangle 1"/>
          <p:cNvSpPr/>
          <p:nvPr/>
        </p:nvSpPr>
        <p:spPr>
          <a:xfrm>
            <a:off x="0" y="523220"/>
            <a:ext cx="9144000" cy="6817251"/>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Arial" panose="020B0604020202020204" pitchFamily="34" charset="0"/>
              </a:rPr>
              <a:t>But more than just easing our caseload and curbing demonstrations, this approach will see to it that the PPSA does not take-over the work that public servants are already being paid to perform. We have already </a:t>
            </a:r>
            <a:r>
              <a:rPr lang="en-US" sz="2300" dirty="0" smtClean="0">
                <a:latin typeface="Arial" panose="020B0604020202020204" pitchFamily="34" charset="0"/>
                <a:ea typeface="Calibri" panose="020F0502020204030204" pitchFamily="34" charset="0"/>
                <a:cs typeface="Arial" panose="020B0604020202020204" pitchFamily="34" charset="0"/>
              </a:rPr>
              <a:t>commenced </a:t>
            </a:r>
            <a:r>
              <a:rPr lang="en-US" sz="2300" dirty="0">
                <a:latin typeface="Arial" panose="020B0604020202020204" pitchFamily="34" charset="0"/>
                <a:ea typeface="Calibri" panose="020F0502020204030204" pitchFamily="34" charset="0"/>
                <a:cs typeface="Arial" panose="020B0604020202020204" pitchFamily="34" charset="0"/>
              </a:rPr>
              <a:t>working closely with </a:t>
            </a:r>
            <a:r>
              <a:rPr lang="en-US" sz="2300" dirty="0" smtClean="0">
                <a:latin typeface="Arial" panose="020B0604020202020204" pitchFamily="34" charset="0"/>
                <a:ea typeface="Calibri" panose="020F0502020204030204" pitchFamily="34" charset="0"/>
                <a:cs typeface="Arial" panose="020B0604020202020204" pitchFamily="34" charset="0"/>
              </a:rPr>
              <a:t>organs </a:t>
            </a:r>
            <a:r>
              <a:rPr lang="en-US" sz="2300" dirty="0">
                <a:latin typeface="Arial" panose="020B0604020202020204" pitchFamily="34" charset="0"/>
                <a:ea typeface="Calibri" panose="020F0502020204030204" pitchFamily="34" charset="0"/>
                <a:cs typeface="Arial" panose="020B0604020202020204" pitchFamily="34" charset="0"/>
              </a:rPr>
              <a:t>of state such as the Government Pensions Adjudication </a:t>
            </a:r>
            <a:r>
              <a:rPr lang="en-US" sz="2300" dirty="0" smtClean="0">
                <a:latin typeface="Arial" panose="020B0604020202020204" pitchFamily="34" charset="0"/>
                <a:ea typeface="Calibri" panose="020F0502020204030204" pitchFamily="34" charset="0"/>
                <a:cs typeface="Arial" panose="020B0604020202020204" pitchFamily="34" charset="0"/>
              </a:rPr>
              <a:t>Agency (GPAA), </a:t>
            </a:r>
            <a:r>
              <a:rPr lang="en-US" sz="2300" dirty="0">
                <a:latin typeface="Arial" panose="020B0604020202020204" pitchFamily="34" charset="0"/>
                <a:ea typeface="Calibri" panose="020F0502020204030204" pitchFamily="34" charset="0"/>
                <a:cs typeface="Arial" panose="020B0604020202020204" pitchFamily="34" charset="0"/>
              </a:rPr>
              <a:t>the City of Tshwane, the National Student Financial Aid Scheme, </a:t>
            </a:r>
            <a:r>
              <a:rPr lang="en-US" sz="2300" dirty="0" smtClean="0">
                <a:latin typeface="Arial" panose="020B0604020202020204" pitchFamily="34" charset="0"/>
                <a:ea typeface="Calibri" panose="020F0502020204030204" pitchFamily="34" charset="0"/>
                <a:cs typeface="Arial" panose="020B0604020202020204" pitchFamily="34" charset="0"/>
              </a:rPr>
              <a:t>Higher </a:t>
            </a:r>
            <a:r>
              <a:rPr lang="en-US" sz="2300" dirty="0">
                <a:latin typeface="Arial" panose="020B0604020202020204" pitchFamily="34" charset="0"/>
                <a:ea typeface="Calibri" panose="020F0502020204030204" pitchFamily="34" charset="0"/>
                <a:cs typeface="Arial" panose="020B0604020202020204" pitchFamily="34" charset="0"/>
              </a:rPr>
              <a:t>Education and </a:t>
            </a:r>
            <a:r>
              <a:rPr lang="en-US" sz="2300" dirty="0" smtClean="0">
                <a:latin typeface="Arial" panose="020B0604020202020204" pitchFamily="34" charset="0"/>
                <a:ea typeface="Calibri" panose="020F0502020204030204" pitchFamily="34" charset="0"/>
                <a:cs typeface="Arial" panose="020B0604020202020204" pitchFamily="34" charset="0"/>
              </a:rPr>
              <a:t>Training; </a:t>
            </a:r>
            <a:r>
              <a:rPr lang="en-US" sz="2300" dirty="0">
                <a:latin typeface="Arial" panose="020B0604020202020204" pitchFamily="34" charset="0"/>
                <a:ea typeface="Calibri" panose="020F0502020204030204" pitchFamily="34" charset="0"/>
                <a:cs typeface="Arial" panose="020B0604020202020204" pitchFamily="34" charset="0"/>
              </a:rPr>
              <a:t>and Home Affairs. We request Parliament’s assistance to encourage the establishment of internal complaints units across all spheres of government. </a:t>
            </a:r>
            <a:endParaRPr lang="en-ZA" sz="23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n-US" sz="2300" dirty="0">
                <a:latin typeface="Arial" panose="020B0604020202020204" pitchFamily="34" charset="0"/>
                <a:ea typeface="Calibri" panose="020F0502020204030204" pitchFamily="34" charset="0"/>
                <a:cs typeface="Arial" panose="020B0604020202020204" pitchFamily="34" charset="0"/>
              </a:rPr>
              <a:t> </a:t>
            </a:r>
            <a:endParaRPr lang="en-ZA" sz="23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cs typeface="Arial" panose="020B0604020202020204" pitchFamily="34" charset="0"/>
              </a:rPr>
              <a:t>By </a:t>
            </a:r>
            <a:r>
              <a:rPr lang="en-US" sz="2300" dirty="0">
                <a:latin typeface="Arial" panose="020B0604020202020204" pitchFamily="34" charset="0"/>
                <a:ea typeface="Calibri" panose="020F0502020204030204" pitchFamily="34" charset="0"/>
                <a:cs typeface="Arial" panose="020B0604020202020204" pitchFamily="34" charset="0"/>
              </a:rPr>
              <a:t>way of examples, Home Affairs matters in question relate to refugee visas, delays in the finalisation of applications for </a:t>
            </a:r>
            <a:r>
              <a:rPr lang="en-US" sz="2300" dirty="0" smtClean="0">
                <a:latin typeface="Arial" panose="020B0604020202020204" pitchFamily="34" charset="0"/>
                <a:ea typeface="Calibri" panose="020F0502020204030204" pitchFamily="34" charset="0"/>
                <a:cs typeface="Arial" panose="020B0604020202020204" pitchFamily="34" charset="0"/>
              </a:rPr>
              <a:t>certificates </a:t>
            </a:r>
            <a:r>
              <a:rPr lang="en-US" sz="2300" dirty="0">
                <a:latin typeface="Arial" panose="020B0604020202020204" pitchFamily="34" charset="0"/>
                <a:ea typeface="Calibri" panose="020F0502020204030204" pitchFamily="34" charset="0"/>
                <a:cs typeface="Arial" panose="020B0604020202020204" pitchFamily="34" charset="0"/>
              </a:rPr>
              <a:t>of </a:t>
            </a:r>
            <a:r>
              <a:rPr lang="en-US" sz="2300" dirty="0" err="1">
                <a:latin typeface="Arial" panose="020B0604020202020204" pitchFamily="34" charset="0"/>
                <a:ea typeface="Calibri" panose="020F0502020204030204" pitchFamily="34" charset="0"/>
                <a:cs typeface="Arial" panose="020B0604020202020204" pitchFamily="34" charset="0"/>
              </a:rPr>
              <a:t>naturalisation</a:t>
            </a:r>
            <a:r>
              <a:rPr lang="en-US" sz="2300" dirty="0">
                <a:latin typeface="Arial" panose="020B0604020202020204" pitchFamily="34" charset="0"/>
                <a:ea typeface="Calibri" panose="020F0502020204030204" pitchFamily="34" charset="0"/>
                <a:cs typeface="Arial" panose="020B0604020202020204" pitchFamily="34" charset="0"/>
              </a:rPr>
              <a:t>, processing of identity documents and passports, delays to correct birth certificates and to finalise applications for permits for permanent residence. Regarding the GPAA, the main issue is the delays in the payment of pension benefits and spousal benefits.  </a:t>
            </a:r>
            <a:endParaRPr lang="en-US" sz="2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3904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(6)</a:t>
            </a:r>
            <a:endParaRPr lang="en-GB" sz="2800" dirty="0">
              <a:latin typeface="Arial Rounded MT Bold" panose="020F0704030504030204" pitchFamily="34" charset="0"/>
            </a:endParaRPr>
          </a:p>
        </p:txBody>
      </p:sp>
      <p:sp>
        <p:nvSpPr>
          <p:cNvPr id="2" name="Rectangle 1"/>
          <p:cNvSpPr/>
          <p:nvPr/>
        </p:nvSpPr>
        <p:spPr>
          <a:xfrm>
            <a:off x="0" y="523220"/>
            <a:ext cx="9144000" cy="6463308"/>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cs typeface="Arial" panose="020B0604020202020204" pitchFamily="34" charset="0"/>
              </a:rPr>
              <a:t>The </a:t>
            </a:r>
            <a:r>
              <a:rPr lang="en-US" sz="2300" dirty="0">
                <a:latin typeface="Arial" panose="020B0604020202020204" pitchFamily="34" charset="0"/>
                <a:ea typeface="Calibri" panose="020F0502020204030204" pitchFamily="34" charset="0"/>
                <a:cs typeface="Arial" panose="020B0604020202020204" pitchFamily="34" charset="0"/>
              </a:rPr>
              <a:t>process of amending the Public Protector Act remains on course and is another critical step for the institution within the context of a decreasing budget. If successful, the amendment of the </a:t>
            </a:r>
            <a:r>
              <a:rPr lang="en-US" sz="2300" dirty="0" smtClean="0">
                <a:latin typeface="Arial" panose="020B0604020202020204" pitchFamily="34" charset="0"/>
                <a:ea typeface="Calibri" panose="020F0502020204030204" pitchFamily="34" charset="0"/>
                <a:cs typeface="Arial" panose="020B0604020202020204" pitchFamily="34" charset="0"/>
              </a:rPr>
              <a:t>Act </a:t>
            </a:r>
            <a:r>
              <a:rPr lang="en-US" sz="2300" dirty="0">
                <a:latin typeface="Arial" panose="020B0604020202020204" pitchFamily="34" charset="0"/>
                <a:ea typeface="Calibri" panose="020F0502020204030204" pitchFamily="34" charset="0"/>
                <a:cs typeface="Arial" panose="020B0604020202020204" pitchFamily="34" charset="0"/>
              </a:rPr>
              <a:t>will see organs of state whose conduct </a:t>
            </a:r>
            <a:r>
              <a:rPr lang="en-US" sz="2300" dirty="0" smtClean="0">
                <a:latin typeface="Arial" panose="020B0604020202020204" pitchFamily="34" charset="0"/>
                <a:ea typeface="Calibri" panose="020F0502020204030204" pitchFamily="34" charset="0"/>
                <a:cs typeface="Arial" panose="020B0604020202020204" pitchFamily="34" charset="0"/>
              </a:rPr>
              <a:t>are </a:t>
            </a:r>
            <a:r>
              <a:rPr lang="en-US" sz="2300" dirty="0">
                <a:latin typeface="Arial" panose="020B0604020202020204" pitchFamily="34" charset="0"/>
                <a:ea typeface="Calibri" panose="020F0502020204030204" pitchFamily="34" charset="0"/>
                <a:cs typeface="Arial" panose="020B0604020202020204" pitchFamily="34" charset="0"/>
              </a:rPr>
              <a:t>reported to the Public Protector paying us for the investigations in much the same way as auditees pay the Auditor-General for audit work. That is how we hope to augment our budget</a:t>
            </a:r>
            <a:r>
              <a:rPr lang="en-US" sz="23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Symbol" panose="05050102010706020507" pitchFamily="18" charset="2"/>
              <a:buChar char=""/>
            </a:pPr>
            <a:endParaRPr lang="en-US" sz="23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ea typeface="Calibri" panose="020F0502020204030204" pitchFamily="34" charset="0"/>
                <a:cs typeface="Arial" panose="020B0604020202020204" pitchFamily="34" charset="0"/>
              </a:rPr>
              <a:t>We </a:t>
            </a:r>
            <a:r>
              <a:rPr lang="en-US" sz="2300" dirty="0">
                <a:latin typeface="Arial" panose="020B0604020202020204" pitchFamily="34" charset="0"/>
                <a:ea typeface="Calibri" panose="020F0502020204030204" pitchFamily="34" charset="0"/>
                <a:cs typeface="Arial" panose="020B0604020202020204" pitchFamily="34" charset="0"/>
              </a:rPr>
              <a:t>are concerned about forensic investigations commissioned by various organs of </a:t>
            </a:r>
            <a:r>
              <a:rPr lang="en-US" sz="2300" dirty="0" smtClean="0">
                <a:latin typeface="Arial" panose="020B0604020202020204" pitchFamily="34" charset="0"/>
                <a:ea typeface="Calibri" panose="020F0502020204030204" pitchFamily="34" charset="0"/>
                <a:cs typeface="Arial" panose="020B0604020202020204" pitchFamily="34" charset="0"/>
              </a:rPr>
              <a:t>state, </a:t>
            </a:r>
            <a:r>
              <a:rPr lang="en-US" sz="2300" dirty="0">
                <a:latin typeface="Arial" panose="020B0604020202020204" pitchFamily="34" charset="0"/>
                <a:ea typeface="Calibri" panose="020F0502020204030204" pitchFamily="34" charset="0"/>
                <a:cs typeface="Arial" panose="020B0604020202020204" pitchFamily="34" charset="0"/>
              </a:rPr>
              <a:t>at a huge cost to the </a:t>
            </a:r>
            <a:r>
              <a:rPr lang="en-US" sz="2300" dirty="0" smtClean="0">
                <a:latin typeface="Arial" panose="020B0604020202020204" pitchFamily="34" charset="0"/>
                <a:ea typeface="Calibri" panose="020F0502020204030204" pitchFamily="34" charset="0"/>
                <a:cs typeface="Arial" panose="020B0604020202020204" pitchFamily="34" charset="0"/>
              </a:rPr>
              <a:t>public, </a:t>
            </a:r>
            <a:r>
              <a:rPr lang="en-US" sz="2300" dirty="0">
                <a:latin typeface="Arial" panose="020B0604020202020204" pitchFamily="34" charset="0"/>
                <a:ea typeface="Calibri" panose="020F0502020204030204" pitchFamily="34" charset="0"/>
                <a:cs typeface="Arial" panose="020B0604020202020204" pitchFamily="34" charset="0"/>
              </a:rPr>
              <a:t>only for the resultant reports with recommendations to gather dust in file cabinets. One of the things we are considering is to enforce the implementation of such recommendations. Alternatively, the money set aside for such investigations could be allocated to us and the organs of state concerned could use our services instead of wasting money on recommendations that are not going to be implemented. </a:t>
            </a:r>
            <a:r>
              <a:rPr lang="en-US" sz="2300" dirty="0" smtClean="0">
                <a:latin typeface="Arial" panose="020B0604020202020204" pitchFamily="34" charset="0"/>
                <a:ea typeface="Calibri" panose="020F0502020204030204" pitchFamily="34" charset="0"/>
                <a:cs typeface="Arial" panose="020B0604020202020204" pitchFamily="34" charset="0"/>
              </a:rPr>
              <a:t> </a:t>
            </a: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079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70539B-5256-49CB-A922-DB7850D21D0A}">
  <ds:schemaRefs>
    <ds:schemaRef ds:uri="http://schemas.microsoft.com/sharepoint/v3/contenttype/forms"/>
  </ds:schemaRefs>
</ds:datastoreItem>
</file>

<file path=customXml/itemProps2.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F28D07-F34A-4EA3-896F-3D77507FB06C}">
  <ds:schemaRef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5517</TotalTime>
  <Words>7232</Words>
  <Application>Microsoft Office PowerPoint</Application>
  <PresentationFormat>On-screen Show (4:3)</PresentationFormat>
  <Paragraphs>1107</Paragraphs>
  <Slides>71</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1" baseType="lpstr">
      <vt:lpstr>Arial</vt:lpstr>
      <vt:lpstr>Arial Rounded MT Bold</vt:lpstr>
      <vt:lpstr>Calibri</vt:lpstr>
      <vt:lpstr>Symbol</vt:lpstr>
      <vt:lpstr>Tahoma</vt:lpstr>
      <vt:lpstr>Times New Roman</vt:lpstr>
      <vt:lpstr>Wingdings</vt:lpstr>
      <vt:lpstr>1_Office Theme</vt:lpstr>
      <vt:lpstr>2_Office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2020/21 Expenditure – Quarter 1 </vt:lpstr>
      <vt:lpstr>Irregular Expenditure</vt:lpstr>
      <vt:lpstr>Irregular Expenditure (IR) Notes</vt:lpstr>
      <vt:lpstr>Fruitless and Wasteful Expenditure</vt:lpstr>
      <vt:lpstr>Fruitless and Wasteful Expenditure (FWE) Notes</vt:lpstr>
      <vt:lpstr>PowerPoint Presentation</vt:lpstr>
      <vt:lpstr>Budget Cut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Vhonani Ramaano</cp:lastModifiedBy>
  <cp:revision>946</cp:revision>
  <cp:lastPrinted>2019-07-05T13:02:19Z</cp:lastPrinted>
  <dcterms:created xsi:type="dcterms:W3CDTF">2016-10-10T12:47:32Z</dcterms:created>
  <dcterms:modified xsi:type="dcterms:W3CDTF">2020-10-07T06:56:07Z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