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78"/>
  </p:notesMasterIdLst>
  <p:handoutMasterIdLst>
    <p:handoutMasterId r:id="rId79"/>
  </p:handoutMasterIdLst>
  <p:sldIdLst>
    <p:sldId id="388" r:id="rId5"/>
    <p:sldId id="389" r:id="rId6"/>
    <p:sldId id="258" r:id="rId7"/>
    <p:sldId id="387" r:id="rId8"/>
    <p:sldId id="262" r:id="rId9"/>
    <p:sldId id="263" r:id="rId10"/>
    <p:sldId id="319" r:id="rId11"/>
    <p:sldId id="316" r:id="rId12"/>
    <p:sldId id="335" r:id="rId13"/>
    <p:sldId id="378" r:id="rId14"/>
    <p:sldId id="269" r:id="rId15"/>
    <p:sldId id="275" r:id="rId16"/>
    <p:sldId id="384" r:id="rId17"/>
    <p:sldId id="304" r:id="rId18"/>
    <p:sldId id="379" r:id="rId19"/>
    <p:sldId id="322" r:id="rId20"/>
    <p:sldId id="323" r:id="rId21"/>
    <p:sldId id="324" r:id="rId22"/>
    <p:sldId id="386" r:id="rId23"/>
    <p:sldId id="281" r:id="rId24"/>
    <p:sldId id="312" r:id="rId25"/>
    <p:sldId id="331" r:id="rId26"/>
    <p:sldId id="284" r:id="rId27"/>
    <p:sldId id="332" r:id="rId28"/>
    <p:sldId id="315" r:id="rId29"/>
    <p:sldId id="285" r:id="rId30"/>
    <p:sldId id="325" r:id="rId31"/>
    <p:sldId id="307" r:id="rId32"/>
    <p:sldId id="290" r:id="rId33"/>
    <p:sldId id="308" r:id="rId34"/>
    <p:sldId id="392" r:id="rId35"/>
    <p:sldId id="393" r:id="rId36"/>
    <p:sldId id="299" r:id="rId37"/>
    <p:sldId id="394" r:id="rId38"/>
    <p:sldId id="395" r:id="rId39"/>
    <p:sldId id="396" r:id="rId40"/>
    <p:sldId id="397" r:id="rId41"/>
    <p:sldId id="398" r:id="rId42"/>
    <p:sldId id="399" r:id="rId43"/>
    <p:sldId id="401" r:id="rId44"/>
    <p:sldId id="403" r:id="rId45"/>
    <p:sldId id="406" r:id="rId46"/>
    <p:sldId id="407" r:id="rId47"/>
    <p:sldId id="391" r:id="rId48"/>
    <p:sldId id="437" r:id="rId49"/>
    <p:sldId id="413" r:id="rId50"/>
    <p:sldId id="408" r:id="rId51"/>
    <p:sldId id="409" r:id="rId52"/>
    <p:sldId id="410" r:id="rId53"/>
    <p:sldId id="411" r:id="rId54"/>
    <p:sldId id="412" r:id="rId55"/>
    <p:sldId id="415" r:id="rId56"/>
    <p:sldId id="416" r:id="rId57"/>
    <p:sldId id="417" r:id="rId58"/>
    <p:sldId id="418" r:id="rId59"/>
    <p:sldId id="419" r:id="rId60"/>
    <p:sldId id="420" r:id="rId61"/>
    <p:sldId id="421" r:id="rId62"/>
    <p:sldId id="422" r:id="rId63"/>
    <p:sldId id="423" r:id="rId64"/>
    <p:sldId id="424" r:id="rId65"/>
    <p:sldId id="425" r:id="rId66"/>
    <p:sldId id="426" r:id="rId67"/>
    <p:sldId id="427" r:id="rId68"/>
    <p:sldId id="428" r:id="rId69"/>
    <p:sldId id="429" r:id="rId70"/>
    <p:sldId id="430" r:id="rId71"/>
    <p:sldId id="431" r:id="rId72"/>
    <p:sldId id="432" r:id="rId73"/>
    <p:sldId id="433" r:id="rId74"/>
    <p:sldId id="434" r:id="rId75"/>
    <p:sldId id="435" r:id="rId76"/>
    <p:sldId id="303"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Andrews" initials="GA" lastIdx="4" clrIdx="0">
    <p:extLst>
      <p:ext uri="{19B8F6BF-5375-455C-9EA6-DF929625EA0E}">
        <p15:presenceInfo xmlns:p15="http://schemas.microsoft.com/office/powerpoint/2012/main" xmlns="" userId="S::gail.andrews@health.gov.za::3578fee5-b0bc-4c03-90b9-2579253cca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9F6C1-D850-47F2-B13D-C0413C37ED11}" v="15" dt="2020-10-05T14:17:39.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4364" autoAdjust="0"/>
  </p:normalViewPr>
  <p:slideViewPr>
    <p:cSldViewPr>
      <p:cViewPr varScale="1">
        <p:scale>
          <a:sx n="42" d="100"/>
          <a:sy n="42" d="100"/>
        </p:scale>
        <p:origin x="-108" y="-6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0109"/>
    </p:cViewPr>
  </p:sorterViewPr>
  <p:notesViewPr>
    <p:cSldViewPr>
      <p:cViewPr varScale="1">
        <p:scale>
          <a:sx n="50" d="100"/>
          <a:sy n="50" d="100"/>
        </p:scale>
        <p:origin x="-2532"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4B5B3E96-510A-4CE8-A11B-31CBD2FA4C0D}" type="datetimeFigureOut">
              <a:rPr lang="en-US" smtClean="0"/>
              <a:pPr/>
              <a:t>10/8/2020</a:t>
            </a:fld>
            <a:endParaRPr lang="en-ZA"/>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xmlns="" val="413970885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EB90656-425C-4BD6-8B59-937B71857D80}" type="datetimeFigureOut">
              <a:rPr lang="en-US" smtClean="0"/>
              <a:pPr/>
              <a:t>10/8/2020</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extLst>
      <p:ext uri="{BB962C8B-B14F-4D97-AF65-F5344CB8AC3E}">
        <p14:creationId xmlns:p14="http://schemas.microsoft.com/office/powerpoint/2010/main" xmlns="" val="241818340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D59490-4DE6-49F2-A83A-61B8C2F243A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3658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26</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27</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29</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34</a:t>
            </a:fld>
            <a:endParaRPr lang="en-ZA"/>
          </a:p>
        </p:txBody>
      </p:sp>
    </p:spTree>
    <p:extLst>
      <p:ext uri="{BB962C8B-B14F-4D97-AF65-F5344CB8AC3E}">
        <p14:creationId xmlns:p14="http://schemas.microsoft.com/office/powerpoint/2010/main" xmlns="" val="259608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35</a:t>
            </a:fld>
            <a:endParaRPr lang="en-ZA"/>
          </a:p>
        </p:txBody>
      </p:sp>
    </p:spTree>
    <p:extLst>
      <p:ext uri="{BB962C8B-B14F-4D97-AF65-F5344CB8AC3E}">
        <p14:creationId xmlns:p14="http://schemas.microsoft.com/office/powerpoint/2010/main" xmlns="" val="415665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36</a:t>
            </a:fld>
            <a:endParaRPr lang="en-ZA"/>
          </a:p>
        </p:txBody>
      </p:sp>
    </p:spTree>
    <p:extLst>
      <p:ext uri="{BB962C8B-B14F-4D97-AF65-F5344CB8AC3E}">
        <p14:creationId xmlns:p14="http://schemas.microsoft.com/office/powerpoint/2010/main" xmlns="" val="179949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37</a:t>
            </a:fld>
            <a:endParaRPr lang="en-ZA"/>
          </a:p>
        </p:txBody>
      </p:sp>
    </p:spTree>
    <p:extLst>
      <p:ext uri="{BB962C8B-B14F-4D97-AF65-F5344CB8AC3E}">
        <p14:creationId xmlns:p14="http://schemas.microsoft.com/office/powerpoint/2010/main" xmlns="" val="132389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38</a:t>
            </a:fld>
            <a:endParaRPr lang="en-ZA"/>
          </a:p>
        </p:txBody>
      </p:sp>
    </p:spTree>
    <p:extLst>
      <p:ext uri="{BB962C8B-B14F-4D97-AF65-F5344CB8AC3E}">
        <p14:creationId xmlns:p14="http://schemas.microsoft.com/office/powerpoint/2010/main" xmlns="" val="345189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39</a:t>
            </a:fld>
            <a:endParaRPr lang="en-ZA"/>
          </a:p>
        </p:txBody>
      </p:sp>
    </p:spTree>
    <p:extLst>
      <p:ext uri="{BB962C8B-B14F-4D97-AF65-F5344CB8AC3E}">
        <p14:creationId xmlns:p14="http://schemas.microsoft.com/office/powerpoint/2010/main" xmlns="" val="185210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1560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40</a:t>
            </a:fld>
            <a:endParaRPr lang="en-ZA"/>
          </a:p>
        </p:txBody>
      </p:sp>
    </p:spTree>
    <p:extLst>
      <p:ext uri="{BB962C8B-B14F-4D97-AF65-F5344CB8AC3E}">
        <p14:creationId xmlns:p14="http://schemas.microsoft.com/office/powerpoint/2010/main" xmlns="" val="2844523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41</a:t>
            </a:fld>
            <a:endParaRPr lang="en-ZA"/>
          </a:p>
        </p:txBody>
      </p:sp>
    </p:spTree>
    <p:extLst>
      <p:ext uri="{BB962C8B-B14F-4D97-AF65-F5344CB8AC3E}">
        <p14:creationId xmlns:p14="http://schemas.microsoft.com/office/powerpoint/2010/main" xmlns="" val="2681556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42</a:t>
            </a:fld>
            <a:endParaRPr lang="en-ZA"/>
          </a:p>
        </p:txBody>
      </p:sp>
    </p:spTree>
    <p:extLst>
      <p:ext uri="{BB962C8B-B14F-4D97-AF65-F5344CB8AC3E}">
        <p14:creationId xmlns:p14="http://schemas.microsoft.com/office/powerpoint/2010/main" xmlns="" val="982972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47</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10/8/2020</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xmlns="" val="23210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Date Placeholder 3"/>
          <p:cNvSpPr>
            <a:spLocks noGrp="1"/>
          </p:cNvSpPr>
          <p:nvPr>
            <p:ph type="dt" idx="10"/>
          </p:nvPr>
        </p:nvSpPr>
        <p:spPr/>
        <p:txBody>
          <a:bodyPr/>
          <a:lstStyle/>
          <a:p>
            <a:fld id="{CD5EC3D4-EC9E-4CF9-A419-672A1E2A981E}" type="datetime1">
              <a:rPr lang="en-US" smtClean="0"/>
              <a:pPr/>
              <a:t>10/8/2020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48</a:t>
            </a:fld>
            <a:endParaRPr lang="en-ZA" dirty="0"/>
          </a:p>
        </p:txBody>
      </p:sp>
    </p:spTree>
    <p:extLst>
      <p:ext uri="{BB962C8B-B14F-4D97-AF65-F5344CB8AC3E}">
        <p14:creationId xmlns:p14="http://schemas.microsoft.com/office/powerpoint/2010/main" xmlns="" val="3730981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73</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12</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20</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21</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22</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23</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24</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10/8/2020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25</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extLst>
      <p:ext uri="{BB962C8B-B14F-4D97-AF65-F5344CB8AC3E}">
        <p14:creationId xmlns:p14="http://schemas.microsoft.com/office/powerpoint/2010/main" xmlns="" val="298278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82142481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6"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744" y="1744188"/>
            <a:ext cx="5791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30" normalizeH="0" baseline="0" noProof="0" dirty="0">
                <a:ln>
                  <a:noFill/>
                </a:ln>
                <a:solidFill>
                  <a:srgbClr val="001F00"/>
                </a:solidFill>
                <a:effectLst/>
                <a:uLnTx/>
                <a:uFillTx/>
                <a:latin typeface="Arial" panose="020B0604020202020204" pitchFamily="34" charset="0"/>
                <a:ea typeface="Times New Roman" panose="02020603050405020304" pitchFamily="18" charset="0"/>
                <a:cs typeface="Times New Roman" panose="02020603050405020304" pitchFamily="18" charset="0"/>
              </a:rPr>
              <a:t>PORTFOLIO COMMITTEE ON HEALTH </a:t>
            </a:r>
            <a:endParaRPr kumimoji="0" lang="en-US"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7" name="Rectangle 2"/>
          <p:cNvSpPr txBox="1">
            <a:spLocks noChangeArrowheads="1"/>
          </p:cNvSpPr>
          <p:nvPr/>
        </p:nvSpPr>
        <p:spPr>
          <a:xfrm>
            <a:off x="533400" y="142528"/>
            <a:ext cx="7927032" cy="910208"/>
          </a:xfrm>
          <a:prstGeom prst="rect">
            <a:avLst/>
          </a:prstGeom>
        </p:spPr>
        <p:txBody>
          <a:bodyPr tIns="45720" rIns="91440" bIns="4572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200" b="0" i="0" u="none" strike="noStrike" kern="1200" cap="none" spc="0" normalizeH="0" baseline="0" noProof="0" dirty="0">
                <a:ln>
                  <a:noFill/>
                </a:ln>
                <a:solidFill>
                  <a:prstClr val="white"/>
                </a:solidFill>
                <a:effectLst/>
                <a:uLnTx/>
                <a:uFillTx/>
                <a:latin typeface="Arial Black" pitchFamily="34" charset="0"/>
                <a:ea typeface="+mn-ea"/>
              </a:rPr>
              <a:t>2019/20</a:t>
            </a:r>
            <a:endParaRPr kumimoji="0" lang="en-GB" sz="2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200" b="0" i="0" u="none" strike="noStrike" kern="1200" cap="none" spc="0" normalizeH="0" baseline="0" noProof="0" dirty="0">
                <a:ln>
                  <a:noFill/>
                </a:ln>
                <a:solidFill>
                  <a:prstClr val="white"/>
                </a:solidFill>
                <a:effectLst/>
                <a:uLnTx/>
                <a:uFillTx/>
                <a:latin typeface="Arial Black" pitchFamily="34" charset="0"/>
                <a:ea typeface="+mn-ea"/>
              </a:rPr>
              <a:t>QUARTER ONE-FOUR PERFORMANCE REPORT</a:t>
            </a:r>
            <a:endParaRPr kumimoji="0" lang="en-GB" sz="2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74037" y="3022644"/>
            <a:ext cx="5791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DR SSS BUTHELEZI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DIRECTOR GENERAL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itchFamily="34" charset="0"/>
                <a:cs typeface="Arial" pitchFamily="34" charset="0"/>
              </a:rPr>
              <a:t>NATIONAL </a:t>
            </a:r>
            <a:r>
              <a:rPr kumimoji="0" lang="en-US" sz="2000" b="1" i="0" u="none" strike="noStrike" kern="1200" cap="none" spc="0" normalizeH="0" baseline="0" noProof="0" dirty="0">
                <a:ln>
                  <a:noFill/>
                </a:ln>
                <a:effectLst/>
                <a:uLnTx/>
                <a:uFillTx/>
                <a:latin typeface="Arial" pitchFamily="34" charset="0"/>
                <a:ea typeface="+mn-ea"/>
                <a:cs typeface="Arial" pitchFamily="34" charset="0"/>
              </a:rPr>
              <a:t>DEPARTMENT OF HEALTH</a:t>
            </a:r>
          </a:p>
        </p:txBody>
      </p:sp>
      <p:sp>
        <p:nvSpPr>
          <p:cNvPr id="10" name="TextBox 9"/>
          <p:cNvSpPr txBox="1"/>
          <p:nvPr/>
        </p:nvSpPr>
        <p:spPr>
          <a:xfrm>
            <a:off x="2500298" y="4814840"/>
            <a:ext cx="5791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Black" pitchFamily="34" charset="0"/>
                <a:ea typeface="+mn-ea"/>
                <a:cs typeface="+mn-cs"/>
              </a:rPr>
              <a:t>8 SEPTEMBER 2020</a:t>
            </a:r>
            <a:endParaRPr kumimoji="0" lang="en-US" sz="20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32808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pitchFamily="34" charset="0"/>
              </a:rPr>
              <a:t>Programme 2:</a:t>
            </a:r>
            <a:r>
              <a:rPr lang="en-ZA" sz="2400" b="1" dirty="0">
                <a:solidFill>
                  <a:schemeClr val="bg1"/>
                </a:solidFill>
                <a:latin typeface="Arial Black" pitchFamily="34" charset="0"/>
                <a:cs typeface="Arial" pitchFamily="34" charset="0"/>
              </a:rPr>
              <a:t> National Health Insurance</a:t>
            </a:r>
            <a:endParaRPr lang="en-GB" sz="2400" b="1" dirty="0">
              <a:solidFill>
                <a:schemeClr val="bg1"/>
              </a:solidFill>
              <a:latin typeface="Arial Black"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42102283"/>
              </p:ext>
            </p:extLst>
          </p:nvPr>
        </p:nvGraphicFramePr>
        <p:xfrm>
          <a:off x="0" y="1052737"/>
          <a:ext cx="9144000" cy="3723887"/>
        </p:xfrm>
        <a:graphic>
          <a:graphicData uri="http://schemas.openxmlformats.org/drawingml/2006/table">
            <a:tbl>
              <a:tblPr firstRow="1" bandRow="1">
                <a:tableStyleId>{5C22544A-7EE6-4342-B048-85BDC9FD1C3A}</a:tableStyleId>
              </a:tblPr>
              <a:tblGrid>
                <a:gridCol w="1403648">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944216">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403648">
                  <a:extLst>
                    <a:ext uri="{9D8B030D-6E8A-4147-A177-3AD203B41FA5}">
                      <a16:colId xmlns:a16="http://schemas.microsoft.com/office/drawing/2014/main" xmlns="" val="20005"/>
                    </a:ext>
                  </a:extLst>
                </a:gridCol>
              </a:tblGrid>
              <a:tr h="432047">
                <a:tc>
                  <a:txBody>
                    <a:bodyPr/>
                    <a:lstStyle/>
                    <a:p>
                      <a:pPr marL="0" algn="l" defTabSz="914400" rtl="0" eaLnBrk="1" latinLnBrk="0" hangingPunct="1"/>
                      <a:r>
                        <a:rPr lang="en-US" sz="900" b="1" kern="1200" dirty="0">
                          <a:solidFill>
                            <a:schemeClr val="lt1"/>
                          </a:solidFill>
                          <a:latin typeface="Arial Black" pitchFamily="34" charset="0"/>
                          <a:ea typeface="+mn-ea"/>
                          <a:cs typeface="+mn-cs"/>
                        </a:rPr>
                        <a:t>Strategic Objective</a:t>
                      </a:r>
                    </a:p>
                  </a:txBody>
                  <a:tcPr marL="91441" marR="91441"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603263">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Improve contracting and supply of medicines through innovative service delivery models</a:t>
                      </a: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Number of patients enrolled for receiving medicines through the centralised chronic medicine dispensing &amp;distribution ( CCMDD) programme</a:t>
                      </a: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Q1: 2 500 000 (cumulative)</a:t>
                      </a: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Q2: 2 675 000 (cumulative)</a:t>
                      </a: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Q3: 2 800 000 (cumulative)</a:t>
                      </a: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Q4:</a:t>
                      </a:r>
                      <a:r>
                        <a:rPr lang="en-US" sz="800" kern="1200" baseline="0" dirty="0">
                          <a:solidFill>
                            <a:schemeClr val="dk1"/>
                          </a:solidFill>
                          <a:latin typeface="Arial Black" pitchFamily="34" charset="0"/>
                          <a:ea typeface="Times New Roman"/>
                          <a:cs typeface="Times New Roman"/>
                        </a:rPr>
                        <a:t> </a:t>
                      </a:r>
                      <a:r>
                        <a:rPr lang="en-US" sz="800" kern="1200" dirty="0">
                          <a:solidFill>
                            <a:schemeClr val="dk1"/>
                          </a:solidFill>
                          <a:latin typeface="Arial Black" pitchFamily="34" charset="0"/>
                          <a:ea typeface="Times New Roman"/>
                          <a:cs typeface="Times New Roman"/>
                        </a:rPr>
                        <a:t>3 000000 (cumulative)</a:t>
                      </a: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Q1: 2 775 188</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Q2: 3 038 215 </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Q3: 3 167 384</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Q4/Annual: 3 381 731</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Q1: + 275 188</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Q2: + 363 215</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Q3: + 367</a:t>
                      </a:r>
                      <a:r>
                        <a:rPr lang="en-ZA" sz="800" kern="1200" baseline="0" dirty="0">
                          <a:solidFill>
                            <a:schemeClr val="dk1"/>
                          </a:solidFill>
                          <a:latin typeface="Arial Black" pitchFamily="34" charset="0"/>
                          <a:ea typeface="Times New Roman"/>
                          <a:cs typeface="Times New Roman"/>
                        </a:rPr>
                        <a:t> 384</a:t>
                      </a: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Q4: + 381 731</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Target exceeded, the programme is popular amongst patients on chronic medication. Patients demand to be registered on the programme</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754920418"/>
                  </a:ext>
                </a:extLst>
              </a:tr>
              <a:tr h="603263">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Improve the use of antibiotics in South Africa by implementing the Antimicrobial Resistance Strategy</a:t>
                      </a:r>
                    </a:p>
                  </a:txBody>
                  <a:tcPr marL="68580" marR="68580" marT="0" marB="0"/>
                </a:tc>
                <a:tc>
                  <a:txBody>
                    <a:bodyPr/>
                    <a:lstStyle/>
                    <a:p>
                      <a:pPr marL="0" marR="0">
                        <a:lnSpc>
                          <a:spcPct val="100000"/>
                        </a:lnSpc>
                        <a:spcBef>
                          <a:spcPts val="0"/>
                        </a:spcBef>
                        <a:spcAft>
                          <a:spcPts val="0"/>
                        </a:spcAft>
                      </a:pPr>
                      <a:r>
                        <a:rPr lang="en-US" sz="800" kern="1200">
                          <a:solidFill>
                            <a:schemeClr val="dk1"/>
                          </a:solidFill>
                          <a:latin typeface="Arial Black" pitchFamily="34" charset="0"/>
                          <a:ea typeface="Times New Roman"/>
                          <a:cs typeface="Times New Roman"/>
                        </a:rPr>
                        <a:t>Surveillance system implemented for monitoring resistance</a:t>
                      </a: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Q1: Surveillance</a:t>
                      </a:r>
                      <a:r>
                        <a:rPr lang="en-US" sz="800" kern="1200" baseline="0" dirty="0">
                          <a:solidFill>
                            <a:schemeClr val="dk1"/>
                          </a:solidFill>
                          <a:latin typeface="Arial Black" pitchFamily="34" charset="0"/>
                          <a:ea typeface="Times New Roman"/>
                          <a:cs typeface="Times New Roman"/>
                        </a:rPr>
                        <a:t> system for monitoring resistance functional</a:t>
                      </a: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Q2: Surveillance system for monitoring resistance accessible to 4 provincial </a:t>
                      </a:r>
                      <a:r>
                        <a:rPr lang="en-US" sz="800" kern="1200" dirty="0" err="1">
                          <a:solidFill>
                            <a:schemeClr val="dk1"/>
                          </a:solidFill>
                          <a:latin typeface="Arial Black" pitchFamily="34" charset="0"/>
                          <a:ea typeface="Times New Roman"/>
                          <a:cs typeface="Times New Roman"/>
                        </a:rPr>
                        <a:t>DoH</a:t>
                      </a: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Q3: Surveillance system for monitoring resistance accessible to 5 provincial </a:t>
                      </a:r>
                      <a:r>
                        <a:rPr lang="en-US" sz="800" kern="1200" dirty="0" err="1">
                          <a:solidFill>
                            <a:schemeClr val="dk1"/>
                          </a:solidFill>
                          <a:latin typeface="Arial Black" pitchFamily="34" charset="0"/>
                          <a:ea typeface="Times New Roman"/>
                          <a:cs typeface="Times New Roman"/>
                        </a:rPr>
                        <a:t>DoH</a:t>
                      </a: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Q4: Surveillance system for monitoring resistance accessible to 6 provincial DoH</a:t>
                      </a:r>
                      <a:endParaRPr lang="en-ZA" sz="8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Q1: Surveillance system for monitoring resistance functional</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Q2: Surveillance system for monitoring resistance accessible to 4 provincial DoH. Reports of four provinces</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Q3: Surveillance system for monitoring resistance accessible to 5 provincial DOH. Resistance Surveillance Report from 5 provinces produced from the surveillance system</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Q4: </a:t>
                      </a:r>
                      <a:r>
                        <a:rPr lang="en-ZA" sz="800" kern="1200" dirty="0">
                          <a:solidFill>
                            <a:schemeClr val="dk1"/>
                          </a:solidFill>
                          <a:latin typeface="Arial Black" pitchFamily="34" charset="0"/>
                          <a:ea typeface="Times New Roman"/>
                          <a:cs typeface="Times New Roman"/>
                        </a:rPr>
                        <a:t>Surveillance system for monitoring resistance accessible to 6 provincial DoH </a:t>
                      </a:r>
                      <a:endParaRPr lang="en-US"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None</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N/A</a:t>
                      </a:r>
                      <a:r>
                        <a:rPr lang="en-GB" sz="800" kern="1200" baseline="0" dirty="0">
                          <a:solidFill>
                            <a:schemeClr val="dk1"/>
                          </a:solidFill>
                          <a:latin typeface="Arial Black" pitchFamily="34" charset="0"/>
                          <a:ea typeface="Times New Roman"/>
                          <a:cs typeface="Times New Roman"/>
                        </a:rPr>
                        <a:t> – target achieved</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235729439"/>
                  </a:ext>
                </a:extLst>
              </a:tr>
            </a:tbl>
          </a:graphicData>
        </a:graphic>
      </p:graphicFrame>
    </p:spTree>
    <p:extLst>
      <p:ext uri="{BB962C8B-B14F-4D97-AF65-F5344CB8AC3E}">
        <p14:creationId xmlns:p14="http://schemas.microsoft.com/office/powerpoint/2010/main" xmlns="" val="362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pitchFamily="34" charset="0"/>
              </a:rPr>
              <a:t>Programme 2:</a:t>
            </a:r>
            <a:r>
              <a:rPr lang="en-ZA" sz="2400" b="1" dirty="0">
                <a:solidFill>
                  <a:schemeClr val="bg1"/>
                </a:solidFill>
                <a:latin typeface="Arial Black" pitchFamily="34" charset="0"/>
                <a:cs typeface="Arial" pitchFamily="34" charset="0"/>
              </a:rPr>
              <a:t> National Health Insurance</a:t>
            </a:r>
            <a:endParaRPr lang="en-GB" sz="2400" b="1" dirty="0">
              <a:solidFill>
                <a:schemeClr val="bg1"/>
              </a:solidFill>
              <a:latin typeface="Arial Black"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588017770"/>
              </p:ext>
            </p:extLst>
          </p:nvPr>
        </p:nvGraphicFramePr>
        <p:xfrm>
          <a:off x="0" y="1052737"/>
          <a:ext cx="9144000" cy="4670045"/>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gridCol w="1619672">
                  <a:extLst>
                    <a:ext uri="{9D8B030D-6E8A-4147-A177-3AD203B41FA5}">
                      <a16:colId xmlns:a16="http://schemas.microsoft.com/office/drawing/2014/main" xmlns="" val="20005"/>
                    </a:ext>
                  </a:extLst>
                </a:gridCol>
              </a:tblGrid>
              <a:tr h="312304">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47" marR="91447"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a:t>
                      </a:r>
                      <a:r>
                        <a:rPr lang="en-GB" sz="800" b="1" kern="1200" baseline="0" dirty="0">
                          <a:solidFill>
                            <a:schemeClr val="lt1"/>
                          </a:solidFill>
                          <a:latin typeface="Arial Black" pitchFamily="34" charset="0"/>
                          <a:ea typeface="+mn-ea"/>
                          <a:cs typeface="+mn-cs"/>
                        </a:rPr>
                        <a:t> for </a:t>
                      </a:r>
                      <a:r>
                        <a:rPr lang="en-GB" sz="800" b="1" kern="1200" dirty="0">
                          <a:solidFill>
                            <a:schemeClr val="lt1"/>
                          </a:solidFill>
                          <a:latin typeface="Arial Black" pitchFamily="34" charset="0"/>
                          <a:ea typeface="+mn-ea"/>
                          <a:cs typeface="+mn-cs"/>
                        </a:rPr>
                        <a:t>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2693597">
                <a:tc>
                  <a:txBody>
                    <a:bodyPr/>
                    <a:lstStyle/>
                    <a:p>
                      <a:pPr marL="0" marR="0" algn="l" defTabSz="914400" rtl="0" eaLnBrk="1" latinLnBrk="0" hangingPunct="1">
                        <a:lnSpc>
                          <a:spcPct val="100000"/>
                        </a:lnSpc>
                        <a:spcBef>
                          <a:spcPts val="1000"/>
                        </a:spcBef>
                        <a:spcAft>
                          <a:spcPts val="1000"/>
                        </a:spcAft>
                      </a:pPr>
                      <a:r>
                        <a:rPr lang="en-US" sz="800" b="1" kern="1200" dirty="0">
                          <a:solidFill>
                            <a:schemeClr val="dk1"/>
                          </a:solidFill>
                          <a:latin typeface="Arial Black" pitchFamily="34" charset="0"/>
                          <a:ea typeface="Calibri"/>
                          <a:cs typeface="Times New Roman"/>
                        </a:rPr>
                        <a:t>Develop Implement a system for the creation of a NHI Beneficiary Registry</a:t>
                      </a: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800" b="1" kern="1200" dirty="0">
                          <a:solidFill>
                            <a:schemeClr val="dk1"/>
                          </a:solidFill>
                          <a:latin typeface="Arial Black" pitchFamily="34" charset="0"/>
                          <a:ea typeface="Calibri"/>
                          <a:cs typeface="Times New Roman"/>
                        </a:rPr>
                        <a:t>Number of health facilities implementing health patient registration system (HPRS)</a:t>
                      </a: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800" b="1" kern="1200" dirty="0">
                          <a:solidFill>
                            <a:schemeClr val="dk1"/>
                          </a:solidFill>
                          <a:latin typeface="Arial Black" pitchFamily="34" charset="0"/>
                          <a:ea typeface="Calibri"/>
                          <a:cs typeface="Times New Roman"/>
                        </a:rPr>
                        <a:t>Q1: 3220 PHC facilities and 22 Hospitals maintained; additional 7 hospitals implementing the HPRS (cumulative)</a:t>
                      </a:r>
                    </a:p>
                    <a:p>
                      <a:pPr marL="0" marR="0" algn="l" defTabSz="914400" rtl="0" eaLnBrk="1" latinLnBrk="0" hangingPunct="1">
                        <a:lnSpc>
                          <a:spcPct val="100000"/>
                        </a:lnSpc>
                        <a:spcBef>
                          <a:spcPts val="0"/>
                        </a:spcBef>
                        <a:spcAft>
                          <a:spcPts val="0"/>
                        </a:spcAft>
                      </a:pPr>
                      <a:endParaRPr lang="en-US" sz="800" b="1"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latin typeface="Arial Black" pitchFamily="34" charset="0"/>
                          <a:ea typeface="Calibri"/>
                          <a:cs typeface="Times New Roman"/>
                        </a:rPr>
                        <a:t>Q2: 3220 PHC facilities and 22 Hospitals maintained; additional 8 hospitals implementing the HPRS (cumulative)</a:t>
                      </a:r>
                    </a:p>
                    <a:p>
                      <a:pPr marL="0" marR="0" algn="l" defTabSz="914400" rtl="0" eaLnBrk="1" latinLnBrk="0" hangingPunct="1">
                        <a:lnSpc>
                          <a:spcPct val="100000"/>
                        </a:lnSpc>
                        <a:spcBef>
                          <a:spcPts val="0"/>
                        </a:spcBef>
                        <a:spcAft>
                          <a:spcPts val="0"/>
                        </a:spcAft>
                      </a:pPr>
                      <a:endParaRPr lang="en-US" sz="800" b="1"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latin typeface="Arial Black" pitchFamily="34" charset="0"/>
                          <a:ea typeface="Calibri"/>
                          <a:cs typeface="Times New Roman"/>
                        </a:rPr>
                        <a:t>Q3: 3220 PHC facilities and 22 Hospitals maintained; additional 8</a:t>
                      </a:r>
                      <a:r>
                        <a:rPr lang="en-US" sz="800" b="1" kern="1200" baseline="0" dirty="0">
                          <a:solidFill>
                            <a:schemeClr val="dk1"/>
                          </a:solidFill>
                          <a:latin typeface="Arial Black" pitchFamily="34" charset="0"/>
                          <a:ea typeface="Calibri"/>
                          <a:cs typeface="Times New Roman"/>
                        </a:rPr>
                        <a:t> </a:t>
                      </a:r>
                      <a:r>
                        <a:rPr lang="en-US" sz="800" b="1" kern="1200" dirty="0">
                          <a:solidFill>
                            <a:schemeClr val="dk1"/>
                          </a:solidFill>
                          <a:latin typeface="Arial Black" pitchFamily="34" charset="0"/>
                          <a:ea typeface="Calibri"/>
                          <a:cs typeface="Times New Roman"/>
                        </a:rPr>
                        <a:t>hospitals implementing the HPRS (cumulative)</a:t>
                      </a:r>
                    </a:p>
                    <a:p>
                      <a:pPr marL="0" marR="0" algn="l" defTabSz="914400" rtl="0" eaLnBrk="1" latinLnBrk="0" hangingPunct="1">
                        <a:lnSpc>
                          <a:spcPct val="100000"/>
                        </a:lnSpc>
                        <a:spcBef>
                          <a:spcPts val="0"/>
                        </a:spcBef>
                        <a:spcAft>
                          <a:spcPts val="0"/>
                        </a:spcAft>
                      </a:pPr>
                      <a:endParaRPr lang="en-US"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800" b="1" kern="1200" dirty="0">
                          <a:solidFill>
                            <a:schemeClr val="dk1"/>
                          </a:solidFill>
                          <a:latin typeface="Arial Black" pitchFamily="34" charset="0"/>
                          <a:ea typeface="Calibri"/>
                          <a:cs typeface="Times New Roman"/>
                        </a:rPr>
                        <a:t>Q4: 3220 PHC facilities and 22 Hospitals maintained; additional 7 hospitals implementing the HPRS (cumulative)</a:t>
                      </a:r>
                    </a:p>
                  </a:txBody>
                  <a:tcPr marL="68580" marR="68580" marT="0" marB="0"/>
                </a:tc>
                <a:tc>
                  <a:txBody>
                    <a:bodyPr/>
                    <a:lstStyle/>
                    <a:p>
                      <a:pPr marL="0" marR="0" indent="0" algn="l" defTabSz="914400" rtl="0" eaLnBrk="1" latinLnBrk="0" hangingPunct="1">
                        <a:lnSpc>
                          <a:spcPct val="100000"/>
                        </a:lnSpc>
                        <a:spcBef>
                          <a:spcPts val="0"/>
                        </a:spcBef>
                        <a:spcAft>
                          <a:spcPts val="0"/>
                        </a:spcAft>
                        <a:tabLst>
                          <a:tab pos="180340" algn="l"/>
                          <a:tab pos="228600" algn="l"/>
                          <a:tab pos="360045" algn="l"/>
                          <a:tab pos="21590" algn="l"/>
                        </a:tabLst>
                      </a:pPr>
                      <a:r>
                        <a:rPr lang="en-US" sz="800" b="1" kern="1200" dirty="0">
                          <a:solidFill>
                            <a:schemeClr val="dk1"/>
                          </a:solidFill>
                          <a:latin typeface="Arial Black" pitchFamily="34" charset="0"/>
                          <a:ea typeface="Calibri"/>
                          <a:cs typeface="Times New Roman"/>
                        </a:rPr>
                        <a:t>Q1: 3038 PHC Facilities and</a:t>
                      </a:r>
                      <a:r>
                        <a:rPr lang="en-US" sz="800" b="1" kern="1200" baseline="0" dirty="0">
                          <a:solidFill>
                            <a:schemeClr val="dk1"/>
                          </a:solidFill>
                          <a:latin typeface="Arial Black" pitchFamily="34" charset="0"/>
                          <a:ea typeface="Calibri"/>
                          <a:cs typeface="Times New Roman"/>
                        </a:rPr>
                        <a:t> </a:t>
                      </a:r>
                      <a:r>
                        <a:rPr lang="en-US" sz="800" b="1" kern="1200" dirty="0">
                          <a:solidFill>
                            <a:schemeClr val="dk1"/>
                          </a:solidFill>
                          <a:latin typeface="Arial Black" pitchFamily="34" charset="0"/>
                          <a:ea typeface="Calibri"/>
                          <a:cs typeface="Times New Roman"/>
                        </a:rPr>
                        <a:t>6 Hospitals maintained,</a:t>
                      </a:r>
                      <a:r>
                        <a:rPr lang="en-US" sz="800" b="1" kern="1200" baseline="0" dirty="0">
                          <a:solidFill>
                            <a:schemeClr val="dk1"/>
                          </a:solidFill>
                          <a:latin typeface="Arial Black" pitchFamily="34" charset="0"/>
                          <a:ea typeface="Calibri"/>
                          <a:cs typeface="Times New Roman"/>
                        </a:rPr>
                        <a:t> </a:t>
                      </a:r>
                      <a:endParaRPr lang="en-US" sz="800" b="1" kern="1200" dirty="0">
                        <a:solidFill>
                          <a:schemeClr val="dk1"/>
                        </a:solidFill>
                        <a:latin typeface="Arial Black" pitchFamily="34" charset="0"/>
                        <a:ea typeface="Calibri"/>
                        <a:cs typeface="Times New Roman"/>
                      </a:endParaRPr>
                    </a:p>
                    <a:p>
                      <a:pPr marL="0" marR="0" indent="0" algn="l" defTabSz="914400" rtl="0" eaLnBrk="1" latinLnBrk="0" hangingPunct="1">
                        <a:lnSpc>
                          <a:spcPct val="100000"/>
                        </a:lnSpc>
                        <a:spcBef>
                          <a:spcPts val="0"/>
                        </a:spcBef>
                        <a:spcAft>
                          <a:spcPts val="0"/>
                        </a:spcAft>
                        <a:tabLst>
                          <a:tab pos="180340" algn="l"/>
                          <a:tab pos="228600" algn="l"/>
                          <a:tab pos="360045" algn="l"/>
                          <a:tab pos="21590" algn="l"/>
                        </a:tabLst>
                      </a:pPr>
                      <a:r>
                        <a:rPr lang="en-US" sz="800" b="1" kern="1200" dirty="0">
                          <a:solidFill>
                            <a:schemeClr val="dk1"/>
                          </a:solidFill>
                          <a:latin typeface="Arial Black" pitchFamily="34" charset="0"/>
                          <a:ea typeface="Calibri"/>
                          <a:cs typeface="Times New Roman"/>
                        </a:rPr>
                        <a:t>Additional 2 Hospitals implementing </a:t>
                      </a:r>
                    </a:p>
                    <a:p>
                      <a:pPr marL="0" marR="0" indent="0" algn="l" defTabSz="914400" rtl="0" eaLnBrk="1" latinLnBrk="0" hangingPunct="1">
                        <a:lnSpc>
                          <a:spcPct val="100000"/>
                        </a:lnSpc>
                        <a:spcBef>
                          <a:spcPts val="0"/>
                        </a:spcBef>
                        <a:spcAft>
                          <a:spcPts val="0"/>
                        </a:spcAft>
                        <a:tabLst>
                          <a:tab pos="180340" algn="l"/>
                          <a:tab pos="228600" algn="l"/>
                          <a:tab pos="360045" algn="l"/>
                          <a:tab pos="21590" algn="l"/>
                        </a:tabLst>
                      </a:pPr>
                      <a:endParaRPr lang="en-ZA" sz="800" b="1" kern="1200" dirty="0">
                        <a:solidFill>
                          <a:schemeClr val="dk1"/>
                        </a:solidFill>
                        <a:latin typeface="Arial Black" pitchFamily="34" charset="0"/>
                        <a:ea typeface="Calibri"/>
                        <a:cs typeface="Times New Roman"/>
                      </a:endParaRPr>
                    </a:p>
                    <a:p>
                      <a:pPr marL="0" marR="0" indent="0" algn="l" defTabSz="914400" rtl="0" eaLnBrk="1" latinLnBrk="0" hangingPunct="1">
                        <a:lnSpc>
                          <a:spcPct val="100000"/>
                        </a:lnSpc>
                        <a:spcBef>
                          <a:spcPts val="0"/>
                        </a:spcBef>
                        <a:spcAft>
                          <a:spcPts val="0"/>
                        </a:spcAft>
                        <a:tabLst>
                          <a:tab pos="180340" algn="l"/>
                          <a:tab pos="228600" algn="l"/>
                          <a:tab pos="360045" algn="l"/>
                          <a:tab pos="21590" algn="l"/>
                        </a:tabLst>
                      </a:pPr>
                      <a:endParaRPr lang="en-US" sz="800" b="1" kern="1200" dirty="0">
                        <a:solidFill>
                          <a:schemeClr val="dk1"/>
                        </a:solidFill>
                        <a:latin typeface="Arial Black" pitchFamily="34" charset="0"/>
                        <a:ea typeface="Calibri"/>
                        <a:cs typeface="Times New Roman"/>
                      </a:endParaRPr>
                    </a:p>
                    <a:p>
                      <a:pPr>
                        <a:lnSpc>
                          <a:spcPct val="100000"/>
                        </a:lnSpc>
                      </a:pPr>
                      <a:r>
                        <a:rPr lang="en-US" sz="800" b="1" kern="1200" dirty="0">
                          <a:solidFill>
                            <a:schemeClr val="dk1"/>
                          </a:solidFill>
                          <a:latin typeface="Arial Black" pitchFamily="34" charset="0"/>
                          <a:ea typeface="Calibri"/>
                          <a:cs typeface="Times New Roman"/>
                        </a:rPr>
                        <a:t>Q2: 3043 PHC facilities and 6 Hospitals maintained,</a:t>
                      </a:r>
                      <a:r>
                        <a:rPr lang="en-US" sz="800" b="1" kern="1200" baseline="0" dirty="0">
                          <a:solidFill>
                            <a:schemeClr val="dk1"/>
                          </a:solidFill>
                          <a:latin typeface="Arial Black" pitchFamily="34" charset="0"/>
                          <a:ea typeface="Calibri"/>
                          <a:cs typeface="Times New Roman"/>
                        </a:rPr>
                        <a:t> </a:t>
                      </a:r>
                      <a:r>
                        <a:rPr lang="en-US" sz="800" b="1" kern="1200" dirty="0">
                          <a:solidFill>
                            <a:schemeClr val="dk1"/>
                          </a:solidFill>
                          <a:latin typeface="Arial Black" pitchFamily="34" charset="0"/>
                          <a:ea typeface="Calibri"/>
                          <a:cs typeface="Times New Roman"/>
                        </a:rPr>
                        <a:t>additional 5 PHC facility and Additional 2 Hospitals implementing</a:t>
                      </a:r>
                    </a:p>
                    <a:p>
                      <a:pPr>
                        <a:lnSpc>
                          <a:spcPct val="100000"/>
                        </a:lnSpc>
                      </a:pPr>
                      <a:endParaRPr lang="en-ZA" sz="800" b="1" kern="1200" dirty="0">
                        <a:solidFill>
                          <a:schemeClr val="dk1"/>
                        </a:solidFill>
                        <a:latin typeface="Arial Black" pitchFamily="34" charset="0"/>
                        <a:ea typeface="Calibri"/>
                        <a:cs typeface="Times New Roman"/>
                      </a:endParaRPr>
                    </a:p>
                    <a:p>
                      <a:pPr>
                        <a:lnSpc>
                          <a:spcPct val="100000"/>
                        </a:lnSpc>
                      </a:pPr>
                      <a:endParaRPr lang="en-US" sz="800" b="1" kern="1200" dirty="0">
                        <a:solidFill>
                          <a:schemeClr val="dk1"/>
                        </a:solidFill>
                        <a:latin typeface="Arial Black" pitchFamily="34" charset="0"/>
                        <a:ea typeface="Calibri"/>
                        <a:cs typeface="Times New Roman"/>
                      </a:endParaRPr>
                    </a:p>
                    <a:p>
                      <a:pPr>
                        <a:lnSpc>
                          <a:spcPct val="100000"/>
                        </a:lnSpc>
                      </a:pPr>
                      <a:r>
                        <a:rPr lang="en-US" sz="800" b="1" kern="1200" dirty="0">
                          <a:solidFill>
                            <a:schemeClr val="dk1"/>
                          </a:solidFill>
                          <a:latin typeface="Arial Black" pitchFamily="34" charset="0"/>
                          <a:ea typeface="Calibri"/>
                          <a:cs typeface="Times New Roman"/>
                        </a:rPr>
                        <a:t>Q3: 3051 PHC facilities and  </a:t>
                      </a:r>
                    </a:p>
                    <a:p>
                      <a:pPr>
                        <a:lnSpc>
                          <a:spcPct val="100000"/>
                        </a:lnSpc>
                      </a:pPr>
                      <a:r>
                        <a:rPr lang="en-US" sz="800" b="1" kern="1200" dirty="0">
                          <a:solidFill>
                            <a:schemeClr val="dk1"/>
                          </a:solidFill>
                          <a:latin typeface="Arial Black" pitchFamily="34" charset="0"/>
                          <a:ea typeface="Calibri"/>
                          <a:cs typeface="Times New Roman"/>
                        </a:rPr>
                        <a:t>9 Hospitals maintained; additional 8 PHC facilities and additional 8 Hospitals implementing HPRS</a:t>
                      </a:r>
                    </a:p>
                    <a:p>
                      <a:pPr>
                        <a:lnSpc>
                          <a:spcPct val="100000"/>
                        </a:lnSpc>
                      </a:pPr>
                      <a:endParaRPr lang="en-ZA" sz="800" b="1" kern="1200" dirty="0">
                        <a:solidFill>
                          <a:schemeClr val="dk1"/>
                        </a:solidFill>
                        <a:latin typeface="Arial Black" pitchFamily="34" charset="0"/>
                        <a:ea typeface="Calibri"/>
                        <a:cs typeface="Times New Roman"/>
                      </a:endParaRPr>
                    </a:p>
                    <a:p>
                      <a:pPr>
                        <a:lnSpc>
                          <a:spcPct val="100000"/>
                        </a:lnSpc>
                      </a:pPr>
                      <a:endParaRPr lang="en-US" sz="800" b="1" kern="1200" dirty="0">
                        <a:solidFill>
                          <a:schemeClr val="dk1"/>
                        </a:solidFill>
                        <a:latin typeface="Arial Black" pitchFamily="34" charset="0"/>
                        <a:ea typeface="Calibri"/>
                        <a:cs typeface="Times New Roman"/>
                      </a:endParaRPr>
                    </a:p>
                    <a:p>
                      <a:pPr>
                        <a:lnSpc>
                          <a:spcPct val="100000"/>
                        </a:lnSpc>
                      </a:pPr>
                      <a:r>
                        <a:rPr lang="en-US" sz="800" b="1" kern="1200" dirty="0">
                          <a:solidFill>
                            <a:schemeClr val="dk1"/>
                          </a:solidFill>
                          <a:latin typeface="Arial Black" pitchFamily="34" charset="0"/>
                          <a:ea typeface="Calibri"/>
                          <a:cs typeface="Times New Roman"/>
                        </a:rPr>
                        <a:t>Q4: 3059 PHC facilities with the HPRS installed, 9  Hospitals with HPRS maintained and Additional 8 Hospitals with the HPRS</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Arial Black" pitchFamily="34" charset="0"/>
                          <a:ea typeface="Calibri"/>
                          <a:cs typeface="Times New Roman"/>
                        </a:rPr>
                        <a:t>Q1:</a:t>
                      </a:r>
                      <a:r>
                        <a:rPr lang="en-GB" sz="800" b="1" kern="1200" baseline="0" dirty="0">
                          <a:solidFill>
                            <a:schemeClr val="dk1"/>
                          </a:solidFill>
                          <a:latin typeface="Arial Black" pitchFamily="34" charset="0"/>
                          <a:ea typeface="Calibri"/>
                          <a:cs typeface="Times New Roman"/>
                        </a:rPr>
                        <a:t> -182 PHC facilities and -16 hospitals maintained, - 5 additional hospitals</a:t>
                      </a:r>
                      <a:r>
                        <a:rPr lang="en-ZA" sz="800" b="1" kern="1200" dirty="0">
                          <a:solidFill>
                            <a:schemeClr val="dk1"/>
                          </a:solidFill>
                          <a:latin typeface="Arial Black" pitchFamily="34" charset="0"/>
                          <a:ea typeface="Calibri"/>
                          <a:cs typeface="Times New Roman"/>
                        </a:rPr>
                        <a:t>additional hospitals implementing the HPRS</a:t>
                      </a:r>
                    </a:p>
                    <a:p>
                      <a:pPr marL="0" marR="0" algn="l" defTabSz="914400" rtl="0" eaLnBrk="1" latinLnBrk="0" hangingPunct="1">
                        <a:lnSpc>
                          <a:spcPct val="100000"/>
                        </a:lnSpc>
                        <a:spcBef>
                          <a:spcPts val="0"/>
                        </a:spcBef>
                        <a:spcAft>
                          <a:spcPts val="0"/>
                        </a:spcAft>
                      </a:pPr>
                      <a:endParaRPr lang="en-GB" sz="800" b="1"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Arial Black" pitchFamily="34" charset="0"/>
                          <a:ea typeface="Calibri"/>
                          <a:cs typeface="Times New Roman"/>
                        </a:rPr>
                        <a:t>Q2: </a:t>
                      </a:r>
                      <a:r>
                        <a:rPr lang="en-GB" sz="800" b="1" kern="1200" baseline="0" dirty="0">
                          <a:solidFill>
                            <a:schemeClr val="dk1"/>
                          </a:solidFill>
                          <a:latin typeface="Arial Black" pitchFamily="34" charset="0"/>
                          <a:ea typeface="Calibri"/>
                          <a:cs typeface="Times New Roman"/>
                        </a:rPr>
                        <a:t>-177 PHC facilities and -16 hospitals maintained, -6 additional hospitals </a:t>
                      </a:r>
                      <a:r>
                        <a:rPr lang="en-ZA" sz="800" b="1" kern="1200" dirty="0">
                          <a:solidFill>
                            <a:schemeClr val="dk1"/>
                          </a:solidFill>
                          <a:latin typeface="Arial Black" pitchFamily="34" charset="0"/>
                          <a:ea typeface="Calibri"/>
                          <a:cs typeface="Times New Roman"/>
                        </a:rPr>
                        <a:t>additional hospitals implementing the HPRS</a:t>
                      </a:r>
                    </a:p>
                    <a:p>
                      <a:pPr marL="0" marR="0" algn="l" defTabSz="914400" rtl="0" eaLnBrk="1" latinLnBrk="0" hangingPunct="1">
                        <a:lnSpc>
                          <a:spcPct val="100000"/>
                        </a:lnSpc>
                        <a:spcBef>
                          <a:spcPts val="0"/>
                        </a:spcBef>
                        <a:spcAft>
                          <a:spcPts val="0"/>
                        </a:spcAft>
                      </a:pPr>
                      <a:endParaRPr lang="en-GB"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b="1" kern="1200" dirty="0">
                          <a:solidFill>
                            <a:schemeClr val="dk1"/>
                          </a:solidFill>
                          <a:latin typeface="Arial Black" pitchFamily="34" charset="0"/>
                          <a:ea typeface="Calibri"/>
                          <a:cs typeface="Times New Roman"/>
                        </a:rPr>
                        <a:t>Q3:</a:t>
                      </a:r>
                      <a:r>
                        <a:rPr lang="en-GB" sz="800" b="1" kern="1200" baseline="0" dirty="0">
                          <a:solidFill>
                            <a:schemeClr val="dk1"/>
                          </a:solidFill>
                          <a:latin typeface="Arial Black" pitchFamily="34" charset="0"/>
                          <a:ea typeface="Calibri"/>
                          <a:cs typeface="Times New Roman"/>
                        </a:rPr>
                        <a:t> -169 PHC facilities and -13 hospitals maintained </a:t>
                      </a:r>
                      <a:r>
                        <a:rPr lang="en-US" sz="800" b="1" kern="1200" dirty="0">
                          <a:solidFill>
                            <a:schemeClr val="dk1"/>
                          </a:solidFill>
                          <a:latin typeface="Arial Black" pitchFamily="34" charset="0"/>
                          <a:ea typeface="Calibri"/>
                          <a:cs typeface="Times New Roman"/>
                        </a:rPr>
                        <a:t>additional 8 Hospitals implementing HPRS</a:t>
                      </a:r>
                      <a:endParaRPr lang="en-GB" sz="800" b="1" kern="1200" baseline="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b="1" kern="1200" dirty="0">
                          <a:solidFill>
                            <a:schemeClr val="dk1"/>
                          </a:solidFill>
                          <a:latin typeface="Arial Black" pitchFamily="34" charset="0"/>
                          <a:ea typeface="Calibri"/>
                          <a:cs typeface="Times New Roman"/>
                        </a:rPr>
                        <a:t>Q4: -</a:t>
                      </a:r>
                      <a:r>
                        <a:rPr lang="en-ZA" sz="800" b="1" kern="1200" dirty="0">
                          <a:solidFill>
                            <a:schemeClr val="dk1"/>
                          </a:solidFill>
                          <a:latin typeface="Arial Black" pitchFamily="34" charset="0"/>
                          <a:ea typeface="Calibri"/>
                          <a:cs typeface="Times New Roman"/>
                        </a:rPr>
                        <a:t>161 PHC facilities</a:t>
                      </a:r>
                    </a:p>
                    <a:p>
                      <a:pPr marL="0" marR="0" algn="l" defTabSz="914400" rtl="0" eaLnBrk="1" latinLnBrk="0" hangingPunct="1">
                        <a:lnSpc>
                          <a:spcPct val="100000"/>
                        </a:lnSpc>
                        <a:spcBef>
                          <a:spcPts val="0"/>
                        </a:spcBef>
                        <a:spcAft>
                          <a:spcPts val="0"/>
                        </a:spcAft>
                      </a:pPr>
                      <a:r>
                        <a:rPr lang="en-ZA" sz="800" b="1" kern="1200" dirty="0">
                          <a:solidFill>
                            <a:schemeClr val="dk1"/>
                          </a:solidFill>
                          <a:latin typeface="Arial Black" pitchFamily="34" charset="0"/>
                          <a:ea typeface="Calibri"/>
                          <a:cs typeface="Times New Roman"/>
                        </a:rPr>
                        <a:t>and -13 hospitals</a:t>
                      </a:r>
                    </a:p>
                    <a:p>
                      <a:pPr marL="0" marR="0" algn="l" defTabSz="914400" rtl="0" eaLnBrk="1" latinLnBrk="0" hangingPunct="1">
                        <a:lnSpc>
                          <a:spcPct val="100000"/>
                        </a:lnSpc>
                        <a:spcBef>
                          <a:spcPts val="0"/>
                        </a:spcBef>
                        <a:spcAft>
                          <a:spcPts val="0"/>
                        </a:spcAft>
                      </a:pPr>
                      <a:r>
                        <a:rPr lang="en-ZA" sz="800" b="1" kern="1200" dirty="0">
                          <a:solidFill>
                            <a:schemeClr val="dk1"/>
                          </a:solidFill>
                          <a:latin typeface="Arial Black" pitchFamily="34" charset="0"/>
                          <a:ea typeface="Calibri"/>
                          <a:cs typeface="Times New Roman"/>
                        </a:rPr>
                        <a:t>maintained; +1 additional hospital implementing the HPRS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b="1" kern="1200" dirty="0">
                          <a:solidFill>
                            <a:schemeClr val="dk1"/>
                          </a:solidFill>
                          <a:latin typeface="Arial Black" pitchFamily="34" charset="0"/>
                          <a:ea typeface="Calibri"/>
                          <a:cs typeface="Times New Roman"/>
                        </a:rPr>
                        <a:t>Major challenges with procurement of the Hardware required for implementation. Extensive delays with the Vendor in Mpumalanga delayed implementation in Hospitals by 9 months</a:t>
                      </a:r>
                      <a:endParaRPr lang="en-ZA" sz="800" b="1"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530601">
                <a:tc>
                  <a:txBody>
                    <a:bodyPr/>
                    <a:lstStyle/>
                    <a:p>
                      <a:pPr marL="0" algn="l" defTabSz="914400" rtl="0" eaLnBrk="1" latinLnBrk="0" hangingPunct="1">
                        <a:lnSpc>
                          <a:spcPct val="100000"/>
                        </a:lnSpc>
                      </a:pPr>
                      <a:endParaRPr lang="en-ZA" sz="800" b="1" kern="1200" dirty="0">
                        <a:solidFill>
                          <a:schemeClr val="dk1"/>
                        </a:solidFill>
                        <a:latin typeface="Arial Black" pitchFamily="34" charset="0"/>
                        <a:ea typeface="Calibri"/>
                        <a:cs typeface="Times New Roman"/>
                      </a:endParaRPr>
                    </a:p>
                  </a:txBody>
                  <a:tcPr marL="68585" marR="68585" marT="0" marB="0"/>
                </a:tc>
                <a:tc>
                  <a:txBody>
                    <a:bodyPr/>
                    <a:lstStyle/>
                    <a:p>
                      <a:pPr marL="0" algn="l" defTabSz="914400" rtl="0" eaLnBrk="1" latinLnBrk="0" hangingPunct="1">
                        <a:lnSpc>
                          <a:spcPct val="100000"/>
                        </a:lnSpc>
                      </a:pPr>
                      <a:r>
                        <a:rPr lang="en-US" sz="800" b="1" kern="1200" dirty="0">
                          <a:solidFill>
                            <a:schemeClr val="dk1"/>
                          </a:solidFill>
                          <a:latin typeface="Arial Black" pitchFamily="34" charset="0"/>
                          <a:ea typeface="Calibri"/>
                          <a:cs typeface="Times New Roman"/>
                        </a:rPr>
                        <a:t>Number of individuals from the population registered on the NHI Patient Beneficiary Registry</a:t>
                      </a:r>
                      <a:endParaRPr lang="en-ZA" sz="800" b="1" kern="1200" dirty="0">
                        <a:solidFill>
                          <a:schemeClr val="dk1"/>
                        </a:solidFill>
                        <a:latin typeface="Arial Black" pitchFamily="34" charset="0"/>
                        <a:ea typeface="Calibri"/>
                        <a:cs typeface="Times New Roman"/>
                      </a:endParaRPr>
                    </a:p>
                  </a:txBody>
                  <a:tcPr marL="68585" marR="6858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latin typeface="Arial Black" pitchFamily="34" charset="0"/>
                          <a:ea typeface="Calibri"/>
                          <a:cs typeface="Times New Roman"/>
                        </a:rPr>
                        <a:t>Q1: 36.25 million (cumulative)</a:t>
                      </a:r>
                    </a:p>
                    <a:p>
                      <a:pPr marL="0" algn="l" defTabSz="914400" rtl="0" eaLnBrk="1" latinLnBrk="0" hangingPunct="1">
                        <a:lnSpc>
                          <a:spcPct val="100000"/>
                        </a:lnSpc>
                      </a:pPr>
                      <a:endParaRPr lang="en-US" sz="800" b="1"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dk1"/>
                          </a:solidFill>
                          <a:latin typeface="Arial Black" pitchFamily="34" charset="0"/>
                          <a:ea typeface="Calibri"/>
                          <a:cs typeface="Times New Roman"/>
                        </a:rPr>
                        <a:t>Q2:37. 5 million (cumulative)</a:t>
                      </a:r>
                    </a:p>
                    <a:p>
                      <a:pPr marL="0" algn="l" defTabSz="914400" rtl="0" eaLnBrk="1" latinLnBrk="0" hangingPunct="1">
                        <a:lnSpc>
                          <a:spcPct val="100000"/>
                        </a:lnSpc>
                      </a:pPr>
                      <a:endParaRPr lang="en-US" sz="800" b="1" kern="1200" dirty="0">
                        <a:solidFill>
                          <a:schemeClr val="dk1"/>
                        </a:solidFill>
                        <a:latin typeface="Arial Black" pitchFamily="34" charset="0"/>
                        <a:ea typeface="Calibri"/>
                        <a:cs typeface="Times New Roman"/>
                      </a:endParaRPr>
                    </a:p>
                    <a:p>
                      <a:pPr marL="0" algn="l" defTabSz="914400" rtl="0" eaLnBrk="1" latinLnBrk="0" hangingPunct="1">
                        <a:lnSpc>
                          <a:spcPct val="100000"/>
                        </a:lnSpc>
                      </a:pPr>
                      <a:r>
                        <a:rPr lang="en-US" sz="800" b="1" kern="1200" dirty="0">
                          <a:solidFill>
                            <a:schemeClr val="dk1"/>
                          </a:solidFill>
                          <a:latin typeface="Arial Black" pitchFamily="34" charset="0"/>
                          <a:ea typeface="Calibri"/>
                          <a:cs typeface="Times New Roman"/>
                        </a:rPr>
                        <a:t>Q3: 38.75 million (cumulative)</a:t>
                      </a:r>
                    </a:p>
                    <a:p>
                      <a:pPr marL="0" algn="l" defTabSz="914400" rtl="0" eaLnBrk="1" latinLnBrk="0" hangingPunct="1">
                        <a:lnSpc>
                          <a:spcPct val="100000"/>
                        </a:lnSpc>
                      </a:pPr>
                      <a:endParaRPr lang="en-US" sz="800" b="1" kern="1200" dirty="0">
                        <a:solidFill>
                          <a:schemeClr val="dk1"/>
                        </a:solidFill>
                        <a:latin typeface="Arial Black" pitchFamily="34" charset="0"/>
                        <a:ea typeface="Calibri"/>
                        <a:cs typeface="Times New Roman"/>
                      </a:endParaRPr>
                    </a:p>
                    <a:p>
                      <a:pPr marL="0" algn="l" defTabSz="914400" rtl="0" eaLnBrk="1" latinLnBrk="0" hangingPunct="1">
                        <a:lnSpc>
                          <a:spcPct val="100000"/>
                        </a:lnSpc>
                      </a:pPr>
                      <a:r>
                        <a:rPr lang="en-US" sz="800" b="1" kern="1200" dirty="0">
                          <a:solidFill>
                            <a:schemeClr val="dk1"/>
                          </a:solidFill>
                          <a:latin typeface="Arial Black" pitchFamily="34" charset="0"/>
                          <a:ea typeface="Calibri"/>
                          <a:cs typeface="Times New Roman"/>
                        </a:rPr>
                        <a:t>Q4: 40 million (cumulative)</a:t>
                      </a:r>
                    </a:p>
                    <a:p>
                      <a:pPr marL="0" algn="l" defTabSz="914400" rtl="0" eaLnBrk="1" latinLnBrk="0" hangingPunct="1">
                        <a:lnSpc>
                          <a:spcPct val="100000"/>
                        </a:lnSpc>
                      </a:pPr>
                      <a:endParaRPr lang="en-US" sz="800" b="1" kern="1200" dirty="0">
                        <a:solidFill>
                          <a:schemeClr val="dk1"/>
                        </a:solidFill>
                        <a:latin typeface="Arial Black" pitchFamily="34" charset="0"/>
                        <a:ea typeface="Calibri"/>
                        <a:cs typeface="Times New Roman"/>
                      </a:endParaRPr>
                    </a:p>
                  </a:txBody>
                  <a:tcPr marL="9525" marR="9525" marT="9525" marB="0"/>
                </a:tc>
                <a:tc>
                  <a:txBody>
                    <a:bodyPr/>
                    <a:lstStyle/>
                    <a:p>
                      <a:pPr marL="0" marR="0" algn="l" defTabSz="914400" rtl="0" eaLnBrk="1" latinLnBrk="0" hangingPunct="1">
                        <a:lnSpc>
                          <a:spcPct val="100000"/>
                        </a:lnSpc>
                        <a:spcBef>
                          <a:spcPts val="0"/>
                        </a:spcBef>
                        <a:spcAft>
                          <a:spcPts val="0"/>
                        </a:spcAft>
                      </a:pPr>
                      <a:r>
                        <a:rPr lang="en-US" sz="800" b="1" kern="1200" dirty="0">
                          <a:solidFill>
                            <a:schemeClr val="dk1"/>
                          </a:solidFill>
                          <a:latin typeface="Arial Black" pitchFamily="34" charset="0"/>
                          <a:ea typeface="Calibri"/>
                          <a:cs typeface="Times New Roman"/>
                        </a:rPr>
                        <a:t>Q1: 42 404 839</a:t>
                      </a:r>
                    </a:p>
                    <a:p>
                      <a:pPr marL="0" marR="0" algn="l" defTabSz="914400" rtl="0" eaLnBrk="1" latinLnBrk="0" hangingPunct="1">
                        <a:lnSpc>
                          <a:spcPct val="100000"/>
                        </a:lnSpc>
                        <a:spcBef>
                          <a:spcPts val="0"/>
                        </a:spcBef>
                        <a:spcAft>
                          <a:spcPts val="0"/>
                        </a:spcAft>
                      </a:pPr>
                      <a:endParaRPr lang="en-US"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800" b="1" kern="1200" dirty="0">
                          <a:solidFill>
                            <a:schemeClr val="dk1"/>
                          </a:solidFill>
                          <a:latin typeface="Arial Black" pitchFamily="34" charset="0"/>
                          <a:ea typeface="Calibri"/>
                          <a:cs typeface="Times New Roman"/>
                        </a:rPr>
                        <a:t>Q2: 42 884 908</a:t>
                      </a:r>
                    </a:p>
                    <a:p>
                      <a:pPr marL="0" marR="0" algn="l" defTabSz="914400" rtl="0" eaLnBrk="1" latinLnBrk="0" hangingPunct="1">
                        <a:lnSpc>
                          <a:spcPct val="100000"/>
                        </a:lnSpc>
                        <a:spcBef>
                          <a:spcPts val="0"/>
                        </a:spcBef>
                        <a:spcAft>
                          <a:spcPts val="0"/>
                        </a:spcAft>
                      </a:pPr>
                      <a:endParaRPr lang="en-US"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800" b="1" kern="1200" dirty="0">
                          <a:solidFill>
                            <a:schemeClr val="dk1"/>
                          </a:solidFill>
                          <a:latin typeface="Arial Black" pitchFamily="34" charset="0"/>
                          <a:ea typeface="Calibri"/>
                          <a:cs typeface="Times New Roman"/>
                        </a:rPr>
                        <a:t>Q3: 43 973 567</a:t>
                      </a:r>
                    </a:p>
                    <a:p>
                      <a:pPr marL="0" marR="0" algn="l" defTabSz="914400" rtl="0" eaLnBrk="1" latinLnBrk="0" hangingPunct="1">
                        <a:lnSpc>
                          <a:spcPct val="100000"/>
                        </a:lnSpc>
                        <a:spcBef>
                          <a:spcPts val="0"/>
                        </a:spcBef>
                        <a:spcAft>
                          <a:spcPts val="0"/>
                        </a:spcAft>
                      </a:pPr>
                      <a:endParaRPr lang="en-US"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800" b="1" kern="1200" dirty="0">
                          <a:solidFill>
                            <a:schemeClr val="dk1"/>
                          </a:solidFill>
                          <a:latin typeface="Arial Black" pitchFamily="34" charset="0"/>
                          <a:ea typeface="Calibri"/>
                          <a:cs typeface="Times New Roman"/>
                        </a:rPr>
                        <a:t>Q4/Annual: 45 164 501</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b="1" kern="1200" dirty="0">
                          <a:solidFill>
                            <a:schemeClr val="dk1"/>
                          </a:solidFill>
                          <a:latin typeface="Arial Black" pitchFamily="34" charset="0"/>
                          <a:ea typeface="Calibri"/>
                          <a:cs typeface="Times New Roman"/>
                        </a:rPr>
                        <a:t>Q1: +5 154 839</a:t>
                      </a:r>
                    </a:p>
                    <a:p>
                      <a:pPr marL="0" marR="0" algn="l" defTabSz="914400" rtl="0" eaLnBrk="1" latinLnBrk="0" hangingPunct="1">
                        <a:lnSpc>
                          <a:spcPct val="100000"/>
                        </a:lnSpc>
                        <a:spcBef>
                          <a:spcPts val="0"/>
                        </a:spcBef>
                        <a:spcAft>
                          <a:spcPts val="0"/>
                        </a:spcAft>
                      </a:pPr>
                      <a:endParaRPr lang="en-ZA"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b="1" kern="1200" dirty="0">
                          <a:solidFill>
                            <a:schemeClr val="dk1"/>
                          </a:solidFill>
                          <a:latin typeface="Arial Black" pitchFamily="34" charset="0"/>
                          <a:ea typeface="Calibri"/>
                          <a:cs typeface="Times New Roman"/>
                        </a:rPr>
                        <a:t>Q2: +5 384 908</a:t>
                      </a:r>
                    </a:p>
                    <a:p>
                      <a:pPr marL="0" marR="0" algn="l" defTabSz="914400" rtl="0" eaLnBrk="1" latinLnBrk="0" hangingPunct="1">
                        <a:lnSpc>
                          <a:spcPct val="100000"/>
                        </a:lnSpc>
                        <a:spcBef>
                          <a:spcPts val="0"/>
                        </a:spcBef>
                        <a:spcAft>
                          <a:spcPts val="0"/>
                        </a:spcAft>
                      </a:pPr>
                      <a:endParaRPr lang="en-ZA"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b="1" kern="1200" dirty="0">
                          <a:solidFill>
                            <a:schemeClr val="dk1"/>
                          </a:solidFill>
                          <a:latin typeface="Arial Black" pitchFamily="34" charset="0"/>
                          <a:ea typeface="Calibri"/>
                          <a:cs typeface="Times New Roman"/>
                        </a:rPr>
                        <a:t>Q3: +5 223 567</a:t>
                      </a:r>
                    </a:p>
                    <a:p>
                      <a:pPr marL="0" marR="0" algn="l" defTabSz="914400" rtl="0" eaLnBrk="1" latinLnBrk="0" hangingPunct="1">
                        <a:lnSpc>
                          <a:spcPct val="100000"/>
                        </a:lnSpc>
                        <a:spcBef>
                          <a:spcPts val="0"/>
                        </a:spcBef>
                        <a:spcAft>
                          <a:spcPts val="0"/>
                        </a:spcAft>
                      </a:pPr>
                      <a:endParaRPr lang="en-ZA" sz="8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b="1" kern="1200" dirty="0">
                          <a:solidFill>
                            <a:schemeClr val="dk1"/>
                          </a:solidFill>
                          <a:latin typeface="Arial Black" pitchFamily="34" charset="0"/>
                          <a:ea typeface="Calibri"/>
                          <a:cs typeface="Times New Roman"/>
                        </a:rPr>
                        <a:t>Q4: + 5 164 501</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b="1" kern="1200" dirty="0">
                          <a:solidFill>
                            <a:schemeClr val="dk1"/>
                          </a:solidFill>
                          <a:latin typeface="Arial Black" pitchFamily="34" charset="0"/>
                          <a:ea typeface="Calibri"/>
                          <a:cs typeface="Times New Roman"/>
                        </a:rPr>
                        <a:t>Target</a:t>
                      </a:r>
                      <a:r>
                        <a:rPr lang="en-ZA" sz="800" b="1" kern="1200" baseline="0" dirty="0">
                          <a:solidFill>
                            <a:schemeClr val="dk1"/>
                          </a:solidFill>
                          <a:latin typeface="Arial Black" pitchFamily="34" charset="0"/>
                          <a:ea typeface="Calibri"/>
                          <a:cs typeface="Times New Roman"/>
                        </a:rPr>
                        <a:t> exceeded as a result of i</a:t>
                      </a:r>
                      <a:r>
                        <a:rPr lang="en-ZA" sz="800" b="1" kern="1200" dirty="0">
                          <a:solidFill>
                            <a:schemeClr val="dk1"/>
                          </a:solidFill>
                          <a:latin typeface="Arial Black" pitchFamily="34" charset="0"/>
                          <a:ea typeface="Calibri"/>
                          <a:cs typeface="Times New Roman"/>
                        </a:rPr>
                        <a:t>mported beneficiary information from SASSA database in 2018/19 and  </a:t>
                      </a:r>
                      <a:r>
                        <a:rPr lang="en-US" sz="800" b="1" kern="1200" dirty="0">
                          <a:solidFill>
                            <a:schemeClr val="dk1"/>
                          </a:solidFill>
                          <a:latin typeface="Arial Black" pitchFamily="34" charset="0"/>
                          <a:ea typeface="Calibri"/>
                          <a:cs typeface="Times New Roman"/>
                        </a:rPr>
                        <a:t>and the implementation of a project focusing on the synchronization HPRS data  stored on the off line virtual server at facilities with the National Server Data Base</a:t>
                      </a:r>
                      <a:endParaRPr lang="en-ZA" sz="800" b="1"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Progress Report </a:t>
            </a:r>
          </a:p>
        </p:txBody>
      </p:sp>
      <p:sp>
        <p:nvSpPr>
          <p:cNvPr id="6" name="Rectangle 5"/>
          <p:cNvSpPr/>
          <p:nvPr/>
        </p:nvSpPr>
        <p:spPr>
          <a:xfrm>
            <a:off x="468313" y="1844675"/>
            <a:ext cx="8064500" cy="19389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3: COMMUNICABLE AND NON-COMMUNICABLE DISEASES</a:t>
            </a:r>
            <a:endParaRPr lang="en-US"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2259596910"/>
              </p:ext>
            </p:extLst>
          </p:nvPr>
        </p:nvGraphicFramePr>
        <p:xfrm>
          <a:off x="-2" y="1052737"/>
          <a:ext cx="9144002" cy="3989692"/>
        </p:xfrm>
        <a:graphic>
          <a:graphicData uri="http://schemas.openxmlformats.org/drawingml/2006/table">
            <a:tbl>
              <a:tblPr firstRow="1" bandRow="1">
                <a:tableStyleId>{5C22544A-7EE6-4342-B048-85BDC9FD1C3A}</a:tableStyleId>
              </a:tblPr>
              <a:tblGrid>
                <a:gridCol w="1274618">
                  <a:extLst>
                    <a:ext uri="{9D8B030D-6E8A-4147-A177-3AD203B41FA5}">
                      <a16:colId xmlns:a16="http://schemas.microsoft.com/office/drawing/2014/main" xmlns="" val="20000"/>
                    </a:ext>
                  </a:extLst>
                </a:gridCol>
                <a:gridCol w="1311564">
                  <a:extLst>
                    <a:ext uri="{9D8B030D-6E8A-4147-A177-3AD203B41FA5}">
                      <a16:colId xmlns:a16="http://schemas.microsoft.com/office/drawing/2014/main" xmlns="" val="20001"/>
                    </a:ext>
                  </a:extLst>
                </a:gridCol>
                <a:gridCol w="1409754">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2411762">
                  <a:extLst>
                    <a:ext uri="{9D8B030D-6E8A-4147-A177-3AD203B41FA5}">
                      <a16:colId xmlns:a16="http://schemas.microsoft.com/office/drawing/2014/main" xmlns="" val="20005"/>
                    </a:ext>
                  </a:extLst>
                </a:gridCol>
              </a:tblGrid>
              <a:tr h="345904">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878231">
                <a:tc rowSpan="2">
                  <a:txBody>
                    <a:bodyPr/>
                    <a:lstStyle/>
                    <a:p>
                      <a:pPr>
                        <a:lnSpc>
                          <a:spcPct val="100000"/>
                        </a:lnSpc>
                      </a:pPr>
                      <a:r>
                        <a:rPr lang="en-US" sz="800" kern="1200" dirty="0">
                          <a:solidFill>
                            <a:schemeClr val="dk1"/>
                          </a:solidFill>
                          <a:latin typeface="Arial Black" pitchFamily="34" charset="0"/>
                          <a:ea typeface="Calibri"/>
                          <a:cs typeface="Times New Roman"/>
                        </a:rPr>
                        <a:t>To implement combination of prevention and treatment interventions to reduce burden of HIV, STI and TB infections 	</a:t>
                      </a:r>
                    </a:p>
                  </a:txBody>
                  <a:tcPr marL="0" marR="0" marT="0" marB="0">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Number of undiagnosed TB infected persons (new cases) found</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7 500</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Q2: 30 000 cumulative</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Q3: 35 000 cumulative</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Q4/Annual: 40 000 cumulative</a:t>
                      </a:r>
                    </a:p>
                  </a:txBody>
                  <a:tcPr marL="68580" marR="68580" marT="0" marB="0"/>
                </a:tc>
                <a:tc>
                  <a:txBody>
                    <a:bodyPr/>
                    <a:lstStyle/>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29 367</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Q2: 29 662</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Q3: 31 733</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Q4: 43 076</a:t>
                      </a:r>
                      <a:endParaRPr lang="en-US"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Q1: + 21 867</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Q2: -338</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Q3: -3 267</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Q4: +3 076</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Target exceeded</a:t>
                      </a:r>
                      <a:r>
                        <a:rPr lang="en-ZA" sz="800" kern="1200" baseline="0" dirty="0">
                          <a:solidFill>
                            <a:schemeClr val="dk1"/>
                          </a:solidFill>
                          <a:latin typeface="Arial Black" pitchFamily="34" charset="0"/>
                          <a:ea typeface="Calibri"/>
                          <a:cs typeface="Times New Roman"/>
                        </a:rPr>
                        <a:t> because of </a:t>
                      </a:r>
                      <a:r>
                        <a:rPr lang="en-ZA" sz="800" kern="1200" dirty="0">
                          <a:solidFill>
                            <a:schemeClr val="dk1"/>
                          </a:solidFill>
                          <a:latin typeface="Arial Black" pitchFamily="34" charset="0"/>
                          <a:ea typeface="Calibri"/>
                          <a:cs typeface="Times New Roman"/>
                        </a:rPr>
                        <a:t>improved screening and testing of patients in health facilities as a result of the focus on quality improvement </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187860">
                <a:tc vMerge="1">
                  <a:txBody>
                    <a:bodyPr/>
                    <a:lstStyle/>
                    <a:p>
                      <a:endParaRPr lang="en-ZA" sz="900" b="0" i="0" u="none" strike="noStrike" kern="1200" dirty="0">
                        <a:solidFill>
                          <a:srgbClr val="000000"/>
                        </a:solidFill>
                        <a:latin typeface="Arial Black" pitchFamily="34" charset="0"/>
                        <a:ea typeface="+mn-ea"/>
                        <a:cs typeface="+mn-cs"/>
                      </a:endParaRPr>
                    </a:p>
                  </a:txBody>
                  <a:tcPr marL="0" marR="0" marT="0" marB="0"/>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Medical Male Circumcisions performed</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250 000</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Q2: 440 000 cumulative</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chemeClr val="dk1"/>
                          </a:solidFill>
                          <a:latin typeface="Arial Black" pitchFamily="34" charset="0"/>
                          <a:ea typeface="Calibri"/>
                          <a:cs typeface="Times New Roman"/>
                        </a:rPr>
                        <a:t>Q3: 520 000 cumulative</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chemeClr val="dk1"/>
                          </a:solidFill>
                          <a:latin typeface="Arial Black" pitchFamily="34" charset="0"/>
                          <a:ea typeface="Calibri"/>
                          <a:cs typeface="Times New Roman"/>
                        </a:rPr>
                        <a:t>Q4/Annual: 600 000 cumulative</a:t>
                      </a:r>
                    </a:p>
                  </a:txBody>
                  <a:tcPr marL="68580" marR="68580" marT="0" marB="0"/>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196 097</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Q2: 349 569</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Q3: 453 363</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Q4: 531 988</a:t>
                      </a:r>
                      <a:endParaRPr lang="en-US"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Q1: -53 903</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Q2: - 90 431</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Q3: - 66 637</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a:t>
                      </a:r>
                      <a:r>
                        <a:rPr lang="en-GB" sz="800" kern="1200" baseline="0" dirty="0">
                          <a:solidFill>
                            <a:schemeClr val="dk1"/>
                          </a:solidFill>
                          <a:latin typeface="Arial Black" pitchFamily="34" charset="0"/>
                          <a:ea typeface="Calibri"/>
                          <a:cs typeface="Times New Roman"/>
                        </a:rPr>
                        <a:t>4: -</a:t>
                      </a:r>
                      <a:r>
                        <a:rPr lang="en-GB" sz="800" kern="1200" dirty="0">
                          <a:solidFill>
                            <a:schemeClr val="dk1"/>
                          </a:solidFill>
                          <a:latin typeface="Arial Black" pitchFamily="34" charset="0"/>
                          <a:ea typeface="Calibri"/>
                          <a:cs typeface="Times New Roman"/>
                        </a:rPr>
                        <a:t>68 021</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PEPFAR performance through the USAID agency had been significantly affected due to termination of contract with their prime partner, URC</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1449228">
                <a:tc>
                  <a:txBody>
                    <a:bodyPr/>
                    <a:lstStyle/>
                    <a:p>
                      <a:pPr marL="0" marR="0">
                        <a:lnSpc>
                          <a:spcPct val="100000"/>
                        </a:lnSpc>
                        <a:spcBef>
                          <a:spcPts val="1000"/>
                        </a:spcBef>
                        <a:spcAft>
                          <a:spcPts val="1000"/>
                        </a:spcAft>
                      </a:pPr>
                      <a:r>
                        <a:rPr lang="en-ZA" sz="800" kern="1200" dirty="0">
                          <a:solidFill>
                            <a:schemeClr val="dk1"/>
                          </a:solidFill>
                          <a:latin typeface="Arial Black" pitchFamily="34" charset="0"/>
                          <a:ea typeface="Calibri"/>
                          <a:cs typeface="Times New Roman"/>
                        </a:rPr>
                        <a:t>To prevent disease and promote health</a:t>
                      </a:r>
                      <a:endParaRPr lang="en-US" sz="800" kern="1200" dirty="0">
                        <a:solidFill>
                          <a:schemeClr val="dk1"/>
                        </a:solidFill>
                        <a:latin typeface="Arial Black" pitchFamily="34" charset="0"/>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Total number of tests for HIV conducted during National Health Screening and Testing Campaign</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3 500 000</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Q2: 7</a:t>
                      </a:r>
                      <a:r>
                        <a:rPr lang="en-ZA" sz="800" kern="1200" baseline="0" dirty="0">
                          <a:solidFill>
                            <a:schemeClr val="dk1"/>
                          </a:solidFill>
                          <a:latin typeface="Arial Black" pitchFamily="34" charset="0"/>
                          <a:ea typeface="Calibri"/>
                          <a:cs typeface="Times New Roman"/>
                        </a:rPr>
                        <a:t> 000 000 cumulative</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Q3: 10 500 000 cumulative</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Q4/Annual: 14 000 000 cumulative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4 398 040</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Q2: 7 762 702</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Q3: 12 837 741</a:t>
                      </a: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Q4: 18 929 648</a:t>
                      </a:r>
                      <a:endParaRPr lang="en-US"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Q1: + 898 040</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Q2: + 762 707</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Q3: + 2 337 741</a:t>
                      </a: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Q4:</a:t>
                      </a:r>
                      <a:r>
                        <a:rPr lang="en-GB" sz="800" kern="1200" baseline="0" dirty="0">
                          <a:solidFill>
                            <a:schemeClr val="dk1"/>
                          </a:solidFill>
                          <a:latin typeface="Arial Black" pitchFamily="34" charset="0"/>
                          <a:ea typeface="Calibri"/>
                          <a:cs typeface="Times New Roman"/>
                        </a:rPr>
                        <a:t> </a:t>
                      </a:r>
                      <a:r>
                        <a:rPr lang="en-GB" sz="800" kern="1200" dirty="0">
                          <a:solidFill>
                            <a:schemeClr val="dk1"/>
                          </a:solidFill>
                          <a:latin typeface="Arial Black" pitchFamily="34" charset="0"/>
                          <a:ea typeface="Calibri"/>
                          <a:cs typeface="Times New Roman"/>
                        </a:rPr>
                        <a:t>+4 929 648</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Over-achievement is due to facility and community based testing that include </a:t>
                      </a:r>
                      <a:r>
                        <a:rPr lang="en-GB" sz="800" kern="1200" dirty="0" err="1">
                          <a:solidFill>
                            <a:schemeClr val="dk1"/>
                          </a:solidFill>
                          <a:latin typeface="Arial Black" pitchFamily="34" charset="0"/>
                          <a:ea typeface="Calibri"/>
                          <a:cs typeface="Times New Roman"/>
                        </a:rPr>
                        <a:t>Siyenza</a:t>
                      </a:r>
                      <a:r>
                        <a:rPr lang="en-GB" sz="800" kern="1200" dirty="0">
                          <a:solidFill>
                            <a:schemeClr val="dk1"/>
                          </a:solidFill>
                          <a:latin typeface="Arial Black" pitchFamily="34" charset="0"/>
                          <a:ea typeface="Calibri"/>
                          <a:cs typeface="Times New Roman"/>
                        </a:rPr>
                        <a:t> and </a:t>
                      </a:r>
                      <a:r>
                        <a:rPr lang="en-GB" sz="800" kern="1200" dirty="0" err="1">
                          <a:solidFill>
                            <a:schemeClr val="dk1"/>
                          </a:solidFill>
                          <a:latin typeface="Arial Black" pitchFamily="34" charset="0"/>
                          <a:ea typeface="Calibri"/>
                          <a:cs typeface="Times New Roman"/>
                        </a:rPr>
                        <a:t>Phuthuma</a:t>
                      </a:r>
                      <a:r>
                        <a:rPr lang="en-GB" sz="800" kern="1200" dirty="0">
                          <a:solidFill>
                            <a:schemeClr val="dk1"/>
                          </a:solidFill>
                          <a:latin typeface="Arial Black" pitchFamily="34" charset="0"/>
                          <a:ea typeface="Calibri"/>
                          <a:cs typeface="Times New Roman"/>
                        </a:rPr>
                        <a:t> projects conducted through-out the provinces, strengthening of Provider Initiated Counselling and Testing (PICT) in some Provinces and expansion of HIV Testing Services (HTS) through the outreach services. The partnership with non- governmental organisation also assisted provinces to achieve their targets</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3: Communicable and Non-Communicable Diseases</a:t>
            </a:r>
            <a:endParaRPr lang="en-GB" sz="2400" b="1" dirty="0">
              <a:solidFill>
                <a:schemeClr val="bg1"/>
              </a:solidFill>
              <a:latin typeface="Arial Black" pitchFamily="34" charset="0"/>
              <a:cs typeface="Arial" pitchFamily="34" charset="0"/>
            </a:endParaRPr>
          </a:p>
        </p:txBody>
      </p:sp>
      <p:sp>
        <p:nvSpPr>
          <p:cNvPr id="4" name="Rectangle 3"/>
          <p:cNvSpPr/>
          <p:nvPr/>
        </p:nvSpPr>
        <p:spPr>
          <a:xfrm>
            <a:off x="8100392" y="6237312"/>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13</a:t>
            </a:fld>
            <a:endParaRPr lang="en-US" sz="1200" dirty="0"/>
          </a:p>
        </p:txBody>
      </p:sp>
    </p:spTree>
    <p:extLst>
      <p:ext uri="{BB962C8B-B14F-4D97-AF65-F5344CB8AC3E}">
        <p14:creationId xmlns:p14="http://schemas.microsoft.com/office/powerpoint/2010/main" xmlns="" val="228646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2890421030"/>
              </p:ext>
            </p:extLst>
          </p:nvPr>
        </p:nvGraphicFramePr>
        <p:xfrm>
          <a:off x="-1" y="1052737"/>
          <a:ext cx="9169723" cy="5861689"/>
        </p:xfrm>
        <a:graphic>
          <a:graphicData uri="http://schemas.openxmlformats.org/drawingml/2006/table">
            <a:tbl>
              <a:tblPr firstRow="1" bandRow="1">
                <a:tableStyleId>{5C22544A-7EE6-4342-B048-85BDC9FD1C3A}</a:tableStyleId>
              </a:tblPr>
              <a:tblGrid>
                <a:gridCol w="1190571">
                  <a:extLst>
                    <a:ext uri="{9D8B030D-6E8A-4147-A177-3AD203B41FA5}">
                      <a16:colId xmlns:a16="http://schemas.microsoft.com/office/drawing/2014/main" xmlns="" val="20000"/>
                    </a:ext>
                  </a:extLst>
                </a:gridCol>
                <a:gridCol w="114918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2223959">
                  <a:extLst>
                    <a:ext uri="{9D8B030D-6E8A-4147-A177-3AD203B41FA5}">
                      <a16:colId xmlns:a16="http://schemas.microsoft.com/office/drawing/2014/main" xmlns="" val="20003"/>
                    </a:ext>
                  </a:extLst>
                </a:gridCol>
                <a:gridCol w="1444121">
                  <a:extLst>
                    <a:ext uri="{9D8B030D-6E8A-4147-A177-3AD203B41FA5}">
                      <a16:colId xmlns:a16="http://schemas.microsoft.com/office/drawing/2014/main" xmlns="" val="20004"/>
                    </a:ext>
                  </a:extLst>
                </a:gridCol>
                <a:gridCol w="1577714">
                  <a:extLst>
                    <a:ext uri="{9D8B030D-6E8A-4147-A177-3AD203B41FA5}">
                      <a16:colId xmlns:a16="http://schemas.microsoft.com/office/drawing/2014/main" xmlns="" val="20005"/>
                    </a:ext>
                  </a:extLst>
                </a:gridCol>
              </a:tblGrid>
              <a:tr h="362243">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a:t>
                      </a:r>
                      <a:r>
                        <a:rPr lang="en-US" sz="900" b="1" kern="1200" dirty="0">
                          <a:solidFill>
                            <a:schemeClr val="lt1"/>
                          </a:solidFill>
                          <a:latin typeface="Arial Black" pitchFamily="34" charset="0"/>
                          <a:ea typeface="+mn-ea"/>
                          <a:cs typeface="+mn-cs"/>
                        </a:rPr>
                        <a:t>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2580954">
                <a:tc rowSpan="2">
                  <a:txBody>
                    <a:bodyPr/>
                    <a:lstStyle/>
                    <a:p>
                      <a:pPr>
                        <a:lnSpc>
                          <a:spcPct val="100000"/>
                        </a:lnSpc>
                      </a:pPr>
                      <a:r>
                        <a:rPr lang="en-US" sz="900" b="0" i="0" u="none" strike="noStrike" kern="1200" dirty="0">
                          <a:solidFill>
                            <a:srgbClr val="000000"/>
                          </a:solidFill>
                          <a:latin typeface="Arial Black" pitchFamily="34" charset="0"/>
                          <a:ea typeface="+mn-ea"/>
                          <a:cs typeface="+mn-cs"/>
                        </a:rPr>
                        <a:t>Reduce under 5 mortality rate to less than 33 per 1000 live births</a:t>
                      </a:r>
                      <a:endParaRPr lang="en-ZA" sz="900" b="0" i="0" u="none" strike="noStrike" kern="1200" dirty="0">
                        <a:solidFill>
                          <a:srgbClr val="000000"/>
                        </a:solidFill>
                        <a:latin typeface="Arial Black" pitchFamily="34" charset="0"/>
                        <a:ea typeface="+mn-ea"/>
                        <a:cs typeface="+mn-cs"/>
                      </a:endParaRPr>
                    </a:p>
                  </a:txBody>
                  <a:tcPr marL="0" marR="0" marT="0" marB="0"/>
                </a:tc>
                <a:tc>
                  <a:txBody>
                    <a:bodyPr/>
                    <a:lstStyle/>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EPI Coverage Survey conducted 	</a:t>
                      </a: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Q1: data analysis</a:t>
                      </a:r>
                      <a:r>
                        <a:rPr lang="en-US" sz="900" b="0" i="0" u="none" strike="noStrike" kern="1200" baseline="0" dirty="0">
                          <a:solidFill>
                            <a:srgbClr val="000000"/>
                          </a:solidFill>
                          <a:latin typeface="Arial Black" pitchFamily="34" charset="0"/>
                          <a:ea typeface="+mn-ea"/>
                          <a:cs typeface="+mn-cs"/>
                        </a:rPr>
                        <a:t> commenced</a:t>
                      </a: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Q2: data analysis</a:t>
                      </a:r>
                      <a:r>
                        <a:rPr lang="en-US" sz="900" b="0" i="0" u="none" strike="noStrike" kern="1200" baseline="0" dirty="0">
                          <a:solidFill>
                            <a:srgbClr val="000000"/>
                          </a:solidFill>
                          <a:latin typeface="Arial Black" pitchFamily="34" charset="0"/>
                          <a:ea typeface="+mn-ea"/>
                          <a:cs typeface="+mn-cs"/>
                        </a:rPr>
                        <a:t> completed</a:t>
                      </a: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Q3: Survey report drafted </a:t>
                      </a: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Q4:</a:t>
                      </a:r>
                      <a:r>
                        <a:rPr lang="en-US" sz="900" b="0" i="0" u="none" strike="noStrike" kern="1200" baseline="0" dirty="0">
                          <a:solidFill>
                            <a:srgbClr val="000000"/>
                          </a:solidFill>
                          <a:latin typeface="Arial Black" pitchFamily="34" charset="0"/>
                          <a:ea typeface="+mn-ea"/>
                          <a:cs typeface="+mn-cs"/>
                        </a:rPr>
                        <a:t> </a:t>
                      </a:r>
                      <a:r>
                        <a:rPr lang="en-US" sz="900" b="0" i="0" u="none" strike="noStrike" kern="1200" dirty="0">
                          <a:solidFill>
                            <a:srgbClr val="000000"/>
                          </a:solidFill>
                          <a:latin typeface="Arial Black" pitchFamily="34" charset="0"/>
                          <a:ea typeface="+mn-ea"/>
                          <a:cs typeface="+mn-cs"/>
                        </a:rPr>
                        <a:t>Survey report published and</a:t>
                      </a: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targeted interventions identified to strengthen EPI </a:t>
                      </a:r>
                      <a:r>
                        <a:rPr lang="en-US" sz="900" b="0" i="0" u="none" strike="noStrike" kern="1200" dirty="0" err="1">
                          <a:solidFill>
                            <a:srgbClr val="000000"/>
                          </a:solidFill>
                          <a:latin typeface="Arial Black" pitchFamily="34" charset="0"/>
                          <a:ea typeface="+mn-ea"/>
                          <a:cs typeface="+mn-cs"/>
                        </a:rPr>
                        <a:t>programme</a:t>
                      </a: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900" b="0" i="0" u="none" strike="noStrike" kern="1200" dirty="0">
                          <a:solidFill>
                            <a:srgbClr val="000000"/>
                          </a:solidFill>
                          <a:latin typeface="Arial Black" pitchFamily="34" charset="0"/>
                          <a:ea typeface="+mn-ea"/>
                          <a:cs typeface="+mn-cs"/>
                        </a:rPr>
                        <a:t>Q1</a:t>
                      </a:r>
                      <a:r>
                        <a:rPr lang="en-ZA" sz="900" b="0" i="0" u="none" strike="noStrike" kern="1200" baseline="0" dirty="0">
                          <a:solidFill>
                            <a:srgbClr val="000000"/>
                          </a:solidFill>
                          <a:latin typeface="Arial Black" pitchFamily="34" charset="0"/>
                          <a:ea typeface="+mn-ea"/>
                          <a:cs typeface="+mn-cs"/>
                        </a:rPr>
                        <a:t> &amp;</a:t>
                      </a:r>
                      <a:r>
                        <a:rPr lang="en-ZA" sz="900" b="0" i="0" u="none" strike="noStrike" kern="1200" dirty="0">
                          <a:solidFill>
                            <a:srgbClr val="000000"/>
                          </a:solidFill>
                          <a:latin typeface="Arial Black" pitchFamily="34" charset="0"/>
                          <a:ea typeface="+mn-ea"/>
                          <a:cs typeface="+mn-cs"/>
                        </a:rPr>
                        <a:t> Q2: Recruitment, appointment and training of fieldworkers conducted in all 52 districts. MOU was developed and signed by the NDOH and StatsSA to supply electronic devices for data collection to service provider Fieldwork for data collections commenced in July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900" b="0" i="0" u="none" strike="noStrike" kern="1200" dirty="0">
                        <a:solidFill>
                          <a:srgbClr val="000000"/>
                        </a:solidFill>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900" b="0" i="0" u="none" strike="noStrike" kern="1200" dirty="0">
                          <a:solidFill>
                            <a:srgbClr val="000000"/>
                          </a:solidFill>
                          <a:latin typeface="Arial Black" pitchFamily="34" charset="0"/>
                          <a:ea typeface="+mn-ea"/>
                          <a:cs typeface="+mn-cs"/>
                        </a:rPr>
                        <a:t>Q3: </a:t>
                      </a:r>
                      <a:r>
                        <a:rPr lang="en-US" sz="900" b="0" i="0" u="none" strike="noStrike" kern="1200" dirty="0">
                          <a:solidFill>
                            <a:srgbClr val="000000"/>
                          </a:solidFill>
                          <a:latin typeface="Arial Black" pitchFamily="34" charset="0"/>
                          <a:ea typeface="+mn-ea"/>
                          <a:cs typeface="+mn-cs"/>
                        </a:rPr>
                        <a:t>Data collection was completed in December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none" strike="noStrike" kern="1200" dirty="0">
                        <a:solidFill>
                          <a:srgbClr val="000000"/>
                        </a:solidFill>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latin typeface="Arial Black" pitchFamily="34" charset="0"/>
                          <a:ea typeface="+mn-ea"/>
                          <a:cs typeface="+mn-cs"/>
                        </a:rPr>
                        <a:t>Q4: Preliminary results presented to the steering committee. High level report submitted. Interventions identified</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Q1: </a:t>
                      </a:r>
                      <a:r>
                        <a:rPr lang="en-US" sz="900" b="0" i="0" u="none" strike="noStrike" kern="1200" dirty="0">
                          <a:solidFill>
                            <a:srgbClr val="000000"/>
                          </a:solidFill>
                          <a:latin typeface="Arial Black" pitchFamily="34" charset="0"/>
                          <a:ea typeface="+mn-ea"/>
                          <a:cs typeface="+mn-cs"/>
                        </a:rPr>
                        <a:t>data analysis</a:t>
                      </a:r>
                      <a:r>
                        <a:rPr lang="en-US" sz="900" b="0" i="0" u="none" strike="noStrike" kern="1200" baseline="0" dirty="0">
                          <a:solidFill>
                            <a:srgbClr val="000000"/>
                          </a:solidFill>
                          <a:latin typeface="Arial Black" pitchFamily="34" charset="0"/>
                          <a:ea typeface="+mn-ea"/>
                          <a:cs typeface="+mn-cs"/>
                        </a:rPr>
                        <a:t>  not commenced</a:t>
                      </a: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Q2: data analysis</a:t>
                      </a:r>
                      <a:r>
                        <a:rPr lang="en-US" sz="900" b="0" i="0" u="none" strike="noStrike" kern="1200" baseline="0" dirty="0">
                          <a:solidFill>
                            <a:srgbClr val="000000"/>
                          </a:solidFill>
                          <a:latin typeface="Arial Black" pitchFamily="34" charset="0"/>
                          <a:ea typeface="+mn-ea"/>
                          <a:cs typeface="+mn-cs"/>
                        </a:rPr>
                        <a:t> not completed</a:t>
                      </a: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Q3:Survey Report not drafted</a:t>
                      </a: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Q4:</a:t>
                      </a:r>
                      <a:r>
                        <a:rPr lang="en-GB" sz="900" b="0" i="0" u="none" strike="noStrike" kern="1200" baseline="0" dirty="0">
                          <a:solidFill>
                            <a:srgbClr val="000000"/>
                          </a:solidFill>
                          <a:latin typeface="Arial Black" pitchFamily="34" charset="0"/>
                          <a:ea typeface="+mn-ea"/>
                          <a:cs typeface="+mn-cs"/>
                        </a:rPr>
                        <a:t> </a:t>
                      </a:r>
                      <a:r>
                        <a:rPr lang="en-GB" sz="900" b="0" i="0" u="none" strike="noStrike" kern="1200" dirty="0">
                          <a:solidFill>
                            <a:srgbClr val="000000"/>
                          </a:solidFill>
                          <a:latin typeface="Arial Black" pitchFamily="34" charset="0"/>
                          <a:ea typeface="+mn-ea"/>
                          <a:cs typeface="+mn-cs"/>
                        </a:rPr>
                        <a:t>Survey Report not published</a:t>
                      </a:r>
                      <a:endParaRPr lang="en-ZA"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The fieldwork for data collection was delayed resulting in preliminary survey results being  presented to the steering committee during March 2020 and data analysis finalised at the end March 2020  </a:t>
                      </a:r>
                      <a:endParaRPr lang="en-ZA"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2862066">
                <a:tc vMerge="1">
                  <a:txBody>
                    <a:bodyPr/>
                    <a:lstStyle/>
                    <a:p>
                      <a:endParaRPr lang="en-ZA" sz="900" b="0" i="0" u="none" strike="noStrike" kern="1200" dirty="0">
                        <a:solidFill>
                          <a:srgbClr val="000000"/>
                        </a:solidFill>
                        <a:latin typeface="Arial Black" pitchFamily="34" charset="0"/>
                        <a:ea typeface="+mn-ea"/>
                        <a:cs typeface="+mn-cs"/>
                      </a:endParaRPr>
                    </a:p>
                  </a:txBody>
                  <a:tcPr marL="0" marR="0" marT="0" marB="0"/>
                </a:tc>
                <a:tc>
                  <a:txBody>
                    <a:bodyPr/>
                    <a:lstStyle/>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EPI surveillance</a:t>
                      </a: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and coverage</a:t>
                      </a: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external</a:t>
                      </a: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review recommendations</a:t>
                      </a: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implemented</a:t>
                      </a: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Q1: 2 Provincial training workshops conducted</a:t>
                      </a: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Q2: 2 Provincial training workshops conducted</a:t>
                      </a:r>
                    </a:p>
                    <a:p>
                      <a:pPr marL="0" marR="0" algn="l" defTabSz="914400" rtl="0" eaLnBrk="1" latinLnBrk="0" hangingPunct="1">
                        <a:lnSpc>
                          <a:spcPct val="100000"/>
                        </a:lnSpc>
                        <a:spcBef>
                          <a:spcPts val="0"/>
                        </a:spcBef>
                        <a:spcAft>
                          <a:spcPts val="0"/>
                        </a:spcAft>
                      </a:pPr>
                      <a:endParaRPr lang="en-ZA"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Q3: 2 Provincial training workshops conducted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900" b="0" i="0" u="none" strike="noStrike" kern="1200" dirty="0">
                        <a:solidFill>
                          <a:srgbClr val="000000"/>
                        </a:solidFill>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900" b="0" i="0" u="none" strike="noStrike" kern="1200" dirty="0">
                        <a:solidFill>
                          <a:srgbClr val="000000"/>
                        </a:solidFill>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900" b="0" i="0" u="none" strike="noStrike" kern="1200" dirty="0">
                        <a:solidFill>
                          <a:srgbClr val="000000"/>
                        </a:solidFill>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900" b="0" i="0" u="none" strike="noStrike" kern="1200" dirty="0">
                          <a:solidFill>
                            <a:srgbClr val="000000"/>
                          </a:solidFill>
                          <a:latin typeface="Arial Black" pitchFamily="34" charset="0"/>
                          <a:ea typeface="+mn-ea"/>
                          <a:cs typeface="+mn-cs"/>
                        </a:rPr>
                        <a:t>Q4: none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900" b="0" i="0" u="none" strike="noStrike" kern="1200" dirty="0">
                        <a:solidFill>
                          <a:srgbClr val="000000"/>
                        </a:solidFill>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dirty="0">
                        <a:solidFill>
                          <a:srgbClr val="000000"/>
                        </a:solidFill>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dirty="0">
                          <a:solidFill>
                            <a:srgbClr val="000000"/>
                          </a:solidFill>
                          <a:latin typeface="Arial Black" pitchFamily="34" charset="0"/>
                          <a:ea typeface="+mn-ea"/>
                          <a:cs typeface="+mn-cs"/>
                        </a:rPr>
                        <a:t>Annual:</a:t>
                      </a:r>
                      <a:r>
                        <a:rPr lang="en-GB" sz="900" b="0" i="0" u="none" strike="noStrike" kern="1200" baseline="0" dirty="0">
                          <a:solidFill>
                            <a:srgbClr val="000000"/>
                          </a:solidFill>
                          <a:latin typeface="Arial Black" pitchFamily="34" charset="0"/>
                          <a:ea typeface="+mn-ea"/>
                          <a:cs typeface="+mn-cs"/>
                        </a:rPr>
                        <a:t> </a:t>
                      </a:r>
                      <a:r>
                        <a:rPr lang="en-GB" sz="900" b="0" i="0" u="none" strike="noStrike" kern="1200" dirty="0">
                          <a:solidFill>
                            <a:srgbClr val="000000"/>
                          </a:solidFill>
                          <a:latin typeface="Arial Black" pitchFamily="34" charset="0"/>
                          <a:ea typeface="+mn-ea"/>
                          <a:cs typeface="+mn-cs"/>
                        </a:rPr>
                        <a:t>6 provincial trainings conducted to implement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dirty="0">
                          <a:solidFill>
                            <a:srgbClr val="000000"/>
                          </a:solidFill>
                          <a:latin typeface="Arial Black" pitchFamily="34" charset="0"/>
                          <a:ea typeface="+mn-ea"/>
                          <a:cs typeface="+mn-cs"/>
                        </a:rPr>
                        <a:t>external review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none" strike="noStrike" kern="1200" dirty="0">
                        <a:solidFill>
                          <a:srgbClr val="000000"/>
                        </a:solidFill>
                        <a:latin typeface="Arial Black" pitchFamily="34" charset="0"/>
                        <a:ea typeface="+mn-ea"/>
                        <a:cs typeface="+mn-cs"/>
                      </a:endParaRPr>
                    </a:p>
                  </a:txBody>
                  <a:tcPr marL="9525" marR="9525" marT="9525" marB="0"/>
                </a:tc>
                <a:tc>
                  <a:txBody>
                    <a:bodyPr/>
                    <a:lstStyle/>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Q1: 1 provincial training workshop held in Gauteng</a:t>
                      </a: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Q2: 2 provincial workshops conducted in North West and Eastern Cape</a:t>
                      </a: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Q3: 3 provincial training workshops conducted in Limpopo, Free State and Western Cape</a:t>
                      </a:r>
                    </a:p>
                    <a:p>
                      <a:pPr marL="0" marR="0" algn="l" defTabSz="914400" rtl="0" eaLnBrk="1" latinLnBrk="0" hangingPunct="1">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 Q4: </a:t>
                      </a:r>
                      <a:r>
                        <a:rPr lang="en-GB" sz="900" b="0" i="0" u="none" strike="noStrike" kern="1200" dirty="0">
                          <a:solidFill>
                            <a:srgbClr val="000000"/>
                          </a:solidFill>
                          <a:latin typeface="Arial Black" pitchFamily="34" charset="0"/>
                          <a:ea typeface="+mn-ea"/>
                          <a:cs typeface="+mn-cs"/>
                        </a:rPr>
                        <a:t>3 additional workshops conducted: 1 Mpumalanga and 2 workshops in KwaZulu-Natal</a:t>
                      </a: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9 provincial trainings conducted</a:t>
                      </a:r>
                      <a:endParaRPr lang="en-US"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Q1:</a:t>
                      </a:r>
                      <a:r>
                        <a:rPr lang="en-GB" sz="900" b="0" i="0" u="none" strike="noStrike" kern="1200" baseline="0" dirty="0">
                          <a:solidFill>
                            <a:srgbClr val="000000"/>
                          </a:solidFill>
                          <a:latin typeface="Arial Black" pitchFamily="34" charset="0"/>
                          <a:ea typeface="+mn-ea"/>
                          <a:cs typeface="+mn-cs"/>
                        </a:rPr>
                        <a:t> -1 provincial training workshop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dirty="0">
                        <a:solidFill>
                          <a:srgbClr val="000000"/>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dirty="0">
                          <a:solidFill>
                            <a:srgbClr val="000000"/>
                          </a:solidFill>
                          <a:latin typeface="Arial Black" pitchFamily="34" charset="0"/>
                          <a:ea typeface="+mn-ea"/>
                          <a:cs typeface="+mn-cs"/>
                        </a:rPr>
                        <a:t>Q2:</a:t>
                      </a:r>
                      <a:r>
                        <a:rPr lang="en-GB" sz="900" b="0" i="0" u="none" strike="noStrike" kern="1200" baseline="0" dirty="0">
                          <a:solidFill>
                            <a:srgbClr val="000000"/>
                          </a:solidFill>
                          <a:latin typeface="Arial Black" pitchFamily="34" charset="0"/>
                          <a:ea typeface="+mn-ea"/>
                          <a:cs typeface="+mn-cs"/>
                        </a:rPr>
                        <a:t> None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dirty="0">
                        <a:solidFill>
                          <a:srgbClr val="000000"/>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dirty="0">
                        <a:solidFill>
                          <a:srgbClr val="000000"/>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dirty="0">
                        <a:solidFill>
                          <a:srgbClr val="000000"/>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dirty="0">
                          <a:solidFill>
                            <a:srgbClr val="000000"/>
                          </a:solidFill>
                          <a:latin typeface="Arial Black" pitchFamily="34" charset="0"/>
                          <a:ea typeface="+mn-ea"/>
                          <a:cs typeface="+mn-cs"/>
                        </a:rPr>
                        <a:t>Q3:</a:t>
                      </a:r>
                      <a:r>
                        <a:rPr lang="en-GB" sz="900" b="0" i="0" u="none" strike="noStrike" kern="1200" baseline="0" dirty="0">
                          <a:solidFill>
                            <a:srgbClr val="000000"/>
                          </a:solidFill>
                          <a:latin typeface="Arial Black" pitchFamily="34" charset="0"/>
                          <a:ea typeface="+mn-ea"/>
                          <a:cs typeface="+mn-cs"/>
                        </a:rPr>
                        <a:t> +1 provincial training workshop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baseline="0" dirty="0">
                        <a:solidFill>
                          <a:srgbClr val="000000"/>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baseline="0" dirty="0">
                        <a:solidFill>
                          <a:srgbClr val="000000"/>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baseline="0" dirty="0">
                        <a:solidFill>
                          <a:srgbClr val="000000"/>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rgbClr val="000000"/>
                          </a:solidFill>
                          <a:latin typeface="Arial Black" pitchFamily="34" charset="0"/>
                          <a:ea typeface="+mn-ea"/>
                          <a:cs typeface="+mn-cs"/>
                        </a:rPr>
                        <a:t>Q4: +3 provincial training workshops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baseline="0" dirty="0">
                        <a:solidFill>
                          <a:srgbClr val="000000"/>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rgbClr val="000000"/>
                          </a:solidFill>
                          <a:latin typeface="Arial Black" pitchFamily="34" charset="0"/>
                          <a:ea typeface="+mn-ea"/>
                          <a:cs typeface="+mn-cs"/>
                        </a:rPr>
                        <a:t> </a:t>
                      </a:r>
                    </a:p>
                    <a:p>
                      <a:pPr marL="0" marR="0" algn="l" defTabSz="914400" rtl="0" eaLnBrk="1" latinLnBrk="0" hangingPunct="1">
                        <a:lnSpc>
                          <a:spcPct val="100000"/>
                        </a:lnSpc>
                        <a:spcBef>
                          <a:spcPts val="0"/>
                        </a:spcBef>
                        <a:spcAft>
                          <a:spcPts val="0"/>
                        </a:spcAft>
                      </a:pPr>
                      <a:endParaRPr lang="en-ZA"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None, target exceeded</a:t>
                      </a:r>
                      <a:endParaRPr lang="en-ZA"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3: Communicable and Non-Communicable Diseases</a:t>
            </a:r>
            <a:endParaRPr lang="en-GB" sz="2400" b="1" dirty="0">
              <a:solidFill>
                <a:schemeClr val="bg1"/>
              </a:solidFill>
              <a:latin typeface="Arial Black" pitchFamily="34" charset="0"/>
              <a:cs typeface="Arial" pitchFamily="34" charset="0"/>
            </a:endParaRPr>
          </a:p>
        </p:txBody>
      </p:sp>
      <p:sp>
        <p:nvSpPr>
          <p:cNvPr id="4" name="Rectangle 3"/>
          <p:cNvSpPr/>
          <p:nvPr/>
        </p:nvSpPr>
        <p:spPr>
          <a:xfrm>
            <a:off x="8172400" y="6093296"/>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14</a:t>
            </a:fld>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4039828703"/>
              </p:ext>
            </p:extLst>
          </p:nvPr>
        </p:nvGraphicFramePr>
        <p:xfrm>
          <a:off x="0" y="1043403"/>
          <a:ext cx="9169722" cy="3794764"/>
        </p:xfrm>
        <a:graphic>
          <a:graphicData uri="http://schemas.openxmlformats.org/drawingml/2006/table">
            <a:tbl>
              <a:tblPr firstRow="1" bandRow="1">
                <a:tableStyleId>{5C22544A-7EE6-4342-B048-85BDC9FD1C3A}</a:tableStyleId>
              </a:tblPr>
              <a:tblGrid>
                <a:gridCol w="1190571">
                  <a:extLst>
                    <a:ext uri="{9D8B030D-6E8A-4147-A177-3AD203B41FA5}">
                      <a16:colId xmlns:a16="http://schemas.microsoft.com/office/drawing/2014/main" xmlns="" val="20000"/>
                    </a:ext>
                  </a:extLst>
                </a:gridCol>
                <a:gridCol w="1274808">
                  <a:extLst>
                    <a:ext uri="{9D8B030D-6E8A-4147-A177-3AD203B41FA5}">
                      <a16:colId xmlns:a16="http://schemas.microsoft.com/office/drawing/2014/main" xmlns="" val="20001"/>
                    </a:ext>
                  </a:extLst>
                </a:gridCol>
                <a:gridCol w="1674573">
                  <a:extLst>
                    <a:ext uri="{9D8B030D-6E8A-4147-A177-3AD203B41FA5}">
                      <a16:colId xmlns:a16="http://schemas.microsoft.com/office/drawing/2014/main" xmlns="" val="20002"/>
                    </a:ext>
                  </a:extLst>
                </a:gridCol>
                <a:gridCol w="2080142">
                  <a:extLst>
                    <a:ext uri="{9D8B030D-6E8A-4147-A177-3AD203B41FA5}">
                      <a16:colId xmlns:a16="http://schemas.microsoft.com/office/drawing/2014/main" xmlns="" val="20003"/>
                    </a:ext>
                  </a:extLst>
                </a:gridCol>
                <a:gridCol w="1660739">
                  <a:extLst>
                    <a:ext uri="{9D8B030D-6E8A-4147-A177-3AD203B41FA5}">
                      <a16:colId xmlns:a16="http://schemas.microsoft.com/office/drawing/2014/main" xmlns="" val="20004"/>
                    </a:ext>
                  </a:extLst>
                </a:gridCol>
                <a:gridCol w="1288889">
                  <a:extLst>
                    <a:ext uri="{9D8B030D-6E8A-4147-A177-3AD203B41FA5}">
                      <a16:colId xmlns:a16="http://schemas.microsoft.com/office/drawing/2014/main" xmlns="" val="20005"/>
                    </a:ext>
                  </a:extLst>
                </a:gridCol>
              </a:tblGrid>
              <a:tr h="303183">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3162534">
                <a:tc>
                  <a:txBody>
                    <a:bodyPr/>
                    <a:lstStyle/>
                    <a:p>
                      <a:pPr marL="0" marR="0">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To reduce mortality among the maternal mortality ratio to under 100 per live births, and  neonatal mortality rate to under 8 per 1000 live births by 2020</a:t>
                      </a:r>
                    </a:p>
                  </a:txBody>
                  <a:tcPr marL="68580" marR="68580" marT="0" marB="0"/>
                </a:tc>
                <a:tc>
                  <a:txBody>
                    <a:bodyPr/>
                    <a:lstStyle/>
                    <a:p>
                      <a:pPr marL="0" marR="0">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Number of regional hospitals implementing the quality Improvement Programme for pregnant women and neonates</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Q1: 2 regional hospitals visited and Quality Improvement Plans</a:t>
                      </a:r>
                      <a:r>
                        <a:rPr lang="en-US" sz="900" b="0" i="0" u="none" strike="noStrike" kern="1200" baseline="0" dirty="0">
                          <a:solidFill>
                            <a:srgbClr val="000000"/>
                          </a:solidFill>
                          <a:latin typeface="Arial Black" pitchFamily="34" charset="0"/>
                          <a:ea typeface="+mn-ea"/>
                          <a:cs typeface="+mn-cs"/>
                        </a:rPr>
                        <a:t> developed</a:t>
                      </a:r>
                      <a:endParaRPr lang="en-US" sz="900" b="0" i="0" u="none" strike="noStrike" kern="1200" dirty="0">
                        <a:solidFill>
                          <a:srgbClr val="000000"/>
                        </a:solidFill>
                        <a:latin typeface="Arial Black" pitchFamily="34" charset="0"/>
                        <a:ea typeface="+mn-ea"/>
                        <a:cs typeface="+mn-cs"/>
                      </a:endParaRPr>
                    </a:p>
                    <a:p>
                      <a:pPr marL="0" marR="0">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Q2: 4 regional hospitals visited and Quality Improvement Plans</a:t>
                      </a:r>
                      <a:r>
                        <a:rPr lang="en-US" sz="900" b="0" i="0" u="none" strike="noStrike" kern="1200" baseline="0" dirty="0">
                          <a:solidFill>
                            <a:srgbClr val="000000"/>
                          </a:solidFill>
                          <a:latin typeface="Arial Black" pitchFamily="34" charset="0"/>
                          <a:ea typeface="+mn-ea"/>
                          <a:cs typeface="+mn-cs"/>
                        </a:rPr>
                        <a:t> developed. QIPs of 6 </a:t>
                      </a:r>
                      <a:r>
                        <a:rPr lang="en-US" sz="900" b="0" i="0" u="none" strike="noStrike" kern="1200" dirty="0">
                          <a:solidFill>
                            <a:srgbClr val="000000"/>
                          </a:solidFill>
                          <a:latin typeface="Arial Black" pitchFamily="34" charset="0"/>
                          <a:ea typeface="+mn-ea"/>
                          <a:cs typeface="+mn-cs"/>
                        </a:rPr>
                        <a:t>regional hospitals implemented </a:t>
                      </a:r>
                    </a:p>
                    <a:p>
                      <a:pPr marL="0" marR="0">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Q3: 3 regional hospitals visited and Quality Improvement Plans</a:t>
                      </a:r>
                      <a:r>
                        <a:rPr lang="en-US" sz="900" b="0" i="0" u="none" strike="noStrike" kern="1200" baseline="0" dirty="0">
                          <a:solidFill>
                            <a:srgbClr val="000000"/>
                          </a:solidFill>
                          <a:latin typeface="Arial Black" pitchFamily="34" charset="0"/>
                          <a:ea typeface="+mn-ea"/>
                          <a:cs typeface="+mn-cs"/>
                        </a:rPr>
                        <a:t> developed. QIPs of 9 </a:t>
                      </a:r>
                      <a:r>
                        <a:rPr lang="en-US" sz="900" b="0" i="0" u="none" strike="noStrike" kern="1200" dirty="0">
                          <a:solidFill>
                            <a:srgbClr val="000000"/>
                          </a:solidFill>
                          <a:latin typeface="Arial Black" pitchFamily="34" charset="0"/>
                          <a:ea typeface="+mn-ea"/>
                          <a:cs typeface="+mn-cs"/>
                        </a:rPr>
                        <a:t>regional hospitals implemented </a:t>
                      </a:r>
                    </a:p>
                    <a:p>
                      <a:pPr marL="0" marR="0">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Q4: 2 regional hospitals visited and Quality Improvement Plans</a:t>
                      </a:r>
                      <a:r>
                        <a:rPr lang="en-US" sz="900" b="0" i="0" u="none" strike="noStrike" kern="1200" baseline="0" dirty="0">
                          <a:solidFill>
                            <a:srgbClr val="000000"/>
                          </a:solidFill>
                          <a:latin typeface="Arial Black" pitchFamily="34" charset="0"/>
                          <a:ea typeface="+mn-ea"/>
                          <a:cs typeface="+mn-cs"/>
                        </a:rPr>
                        <a:t> developed. QIPs of 11 </a:t>
                      </a:r>
                      <a:r>
                        <a:rPr lang="en-US" sz="900" b="0" i="0" u="none" strike="noStrike" kern="1200" dirty="0">
                          <a:solidFill>
                            <a:srgbClr val="000000"/>
                          </a:solidFill>
                          <a:latin typeface="Arial Black" pitchFamily="34" charset="0"/>
                          <a:ea typeface="+mn-ea"/>
                          <a:cs typeface="+mn-cs"/>
                        </a:rPr>
                        <a:t>regional hospitals implemented </a:t>
                      </a:r>
                    </a:p>
                  </a:txBody>
                  <a:tcPr marL="68580" marR="68580" marT="0" marB="0"/>
                </a:tc>
                <a:tc>
                  <a:txBody>
                    <a:bodyPr/>
                    <a:lstStyle/>
                    <a:p>
                      <a:pPr marL="0" marR="0" fontAlgn="b">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Q1: 4 regional hospitals and their catchment area were visited and the process for development of improvement plans was facilitated</a:t>
                      </a:r>
                    </a:p>
                    <a:p>
                      <a:pPr marL="0" marR="0" fontAlgn="b">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fontAlgn="b">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Q2: Six (6) regional hospitals were visited and QIPs developed, 6 regional hospitals have started with implementation of QIPs</a:t>
                      </a:r>
                    </a:p>
                    <a:p>
                      <a:pPr marL="0" marR="0" fontAlgn="b">
                        <a:lnSpc>
                          <a:spcPct val="100000"/>
                        </a:lnSpc>
                        <a:spcBef>
                          <a:spcPts val="0"/>
                        </a:spcBef>
                        <a:spcAft>
                          <a:spcPts val="0"/>
                        </a:spcAft>
                      </a:pPr>
                      <a:endParaRPr lang="en-ZA" sz="900" b="0" i="0" u="none" strike="noStrike" kern="1200" dirty="0">
                        <a:solidFill>
                          <a:srgbClr val="000000"/>
                        </a:solidFill>
                        <a:latin typeface="Arial Black" pitchFamily="34" charset="0"/>
                        <a:ea typeface="+mn-ea"/>
                        <a:cs typeface="+mn-cs"/>
                      </a:endParaRPr>
                    </a:p>
                    <a:p>
                      <a:pPr marL="0" marR="0" fontAlgn="b">
                        <a:lnSpc>
                          <a:spcPct val="100000"/>
                        </a:lnSpc>
                        <a:spcBef>
                          <a:spcPts val="0"/>
                        </a:spcBef>
                        <a:spcAft>
                          <a:spcPts val="0"/>
                        </a:spcAft>
                      </a:pPr>
                      <a:endParaRPr lang="en-ZA" sz="900" b="0" i="0" u="none" strike="noStrike" kern="1200" dirty="0">
                        <a:solidFill>
                          <a:srgbClr val="000000"/>
                        </a:solidFill>
                        <a:latin typeface="Arial Black" pitchFamily="34" charset="0"/>
                        <a:ea typeface="+mn-ea"/>
                        <a:cs typeface="+mn-cs"/>
                      </a:endParaRPr>
                    </a:p>
                    <a:p>
                      <a:pPr marL="0" marR="0" fontAlgn="b">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fontAlgn="b">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Q3: 3 regional Hospitals were visited, and QIPs  developed; QIPs of 9 Regional hospitals implemented</a:t>
                      </a:r>
                    </a:p>
                    <a:p>
                      <a:pPr marL="0" marR="0" fontAlgn="b">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fontAlgn="b">
                        <a:lnSpc>
                          <a:spcPct val="100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fontAlgn="b">
                        <a:lnSpc>
                          <a:spcPct val="100000"/>
                        </a:lnSpc>
                        <a:spcBef>
                          <a:spcPts val="0"/>
                        </a:spcBef>
                        <a:spcAft>
                          <a:spcPts val="0"/>
                        </a:spcAft>
                      </a:pPr>
                      <a:r>
                        <a:rPr lang="en-US" sz="900" b="0" i="0" u="none" strike="noStrike" kern="1200" dirty="0">
                          <a:solidFill>
                            <a:srgbClr val="000000"/>
                          </a:solidFill>
                          <a:latin typeface="Arial Black" pitchFamily="34" charset="0"/>
                          <a:ea typeface="+mn-ea"/>
                          <a:cs typeface="+mn-cs"/>
                        </a:rPr>
                        <a:t>Q4: 2 regional hospitals visited and quality improvement plans (QIPs) developed. QIPs of 11 regional hospitals implemented</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Q1: +2 regional</a:t>
                      </a:r>
                      <a:r>
                        <a:rPr lang="en-GB" sz="900" b="0" i="0" u="none" strike="noStrike" kern="1200" baseline="0" dirty="0">
                          <a:solidFill>
                            <a:srgbClr val="000000"/>
                          </a:solidFill>
                          <a:latin typeface="Arial Black" pitchFamily="34" charset="0"/>
                          <a:ea typeface="+mn-ea"/>
                          <a:cs typeface="+mn-cs"/>
                        </a:rPr>
                        <a:t> hospitals visited</a:t>
                      </a: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Q2: +2 regional</a:t>
                      </a:r>
                      <a:r>
                        <a:rPr lang="en-GB" sz="900" b="0" i="0" u="none" strike="noStrike" kern="1200" baseline="0" dirty="0">
                          <a:solidFill>
                            <a:srgbClr val="000000"/>
                          </a:solidFill>
                          <a:latin typeface="Arial Black" pitchFamily="34" charset="0"/>
                          <a:ea typeface="+mn-ea"/>
                          <a:cs typeface="+mn-cs"/>
                        </a:rPr>
                        <a:t> hospitals visited</a:t>
                      </a: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Q3: None</a:t>
                      </a: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Q4: None</a:t>
                      </a:r>
                      <a:endParaRPr lang="en-ZA"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b="0" i="0" u="none" strike="noStrike" kern="1200" dirty="0">
                          <a:solidFill>
                            <a:srgbClr val="000000"/>
                          </a:solidFill>
                          <a:latin typeface="Arial Black" pitchFamily="34" charset="0"/>
                          <a:ea typeface="+mn-ea"/>
                          <a:cs typeface="+mn-cs"/>
                        </a:rPr>
                        <a:t>N/A-target achieved</a:t>
                      </a:r>
                      <a:endParaRPr lang="en-ZA"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903602513"/>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3: Communicable and Non-Communicable Diseases</a:t>
            </a:r>
            <a:endParaRPr lang="en-GB" sz="2400" b="1" dirty="0">
              <a:solidFill>
                <a:schemeClr val="bg1"/>
              </a:solidFill>
              <a:latin typeface="Arial Black" pitchFamily="34" charset="0"/>
              <a:cs typeface="Arial" pitchFamily="34" charset="0"/>
            </a:endParaRPr>
          </a:p>
        </p:txBody>
      </p:sp>
      <p:sp>
        <p:nvSpPr>
          <p:cNvPr id="4" name="Rectangle 3"/>
          <p:cNvSpPr/>
          <p:nvPr/>
        </p:nvSpPr>
        <p:spPr>
          <a:xfrm>
            <a:off x="8172400" y="6093296"/>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15</a:t>
            </a:fld>
            <a:endParaRPr lang="en-US" sz="1200" dirty="0"/>
          </a:p>
        </p:txBody>
      </p:sp>
    </p:spTree>
    <p:extLst>
      <p:ext uri="{BB962C8B-B14F-4D97-AF65-F5344CB8AC3E}">
        <p14:creationId xmlns:p14="http://schemas.microsoft.com/office/powerpoint/2010/main" xmlns="" val="85792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1299974179"/>
              </p:ext>
            </p:extLst>
          </p:nvPr>
        </p:nvGraphicFramePr>
        <p:xfrm>
          <a:off x="0" y="1052736"/>
          <a:ext cx="9144001" cy="4754884"/>
        </p:xfrm>
        <a:graphic>
          <a:graphicData uri="http://schemas.openxmlformats.org/drawingml/2006/table">
            <a:tbl>
              <a:tblPr firstRow="1" bandRow="1">
                <a:tableStyleId>{5C22544A-7EE6-4342-B048-85BDC9FD1C3A}</a:tableStyleId>
              </a:tblPr>
              <a:tblGrid>
                <a:gridCol w="1420347">
                  <a:extLst>
                    <a:ext uri="{9D8B030D-6E8A-4147-A177-3AD203B41FA5}">
                      <a16:colId xmlns:a16="http://schemas.microsoft.com/office/drawing/2014/main" xmlns="" val="20000"/>
                    </a:ext>
                  </a:extLst>
                </a:gridCol>
                <a:gridCol w="1530158">
                  <a:extLst>
                    <a:ext uri="{9D8B030D-6E8A-4147-A177-3AD203B41FA5}">
                      <a16:colId xmlns:a16="http://schemas.microsoft.com/office/drawing/2014/main" xmlns="" val="20001"/>
                    </a:ext>
                  </a:extLst>
                </a:gridCol>
                <a:gridCol w="1693503">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547665">
                  <a:extLst>
                    <a:ext uri="{9D8B030D-6E8A-4147-A177-3AD203B41FA5}">
                      <a16:colId xmlns:a16="http://schemas.microsoft.com/office/drawing/2014/main" xmlns="" val="20005"/>
                    </a:ext>
                  </a:extLst>
                </a:gridCol>
              </a:tblGrid>
              <a:tr h="185424">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407344">
                <a:tc>
                  <a:txBody>
                    <a:bodyPr/>
                    <a:lstStyle/>
                    <a:p>
                      <a:pPr marL="0" marR="0">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Eliminate Malaria in South Africa by 2023</a:t>
                      </a:r>
                      <a:endParaRPr lang="en-US" sz="900" kern="1200" dirty="0">
                        <a:solidFill>
                          <a:schemeClr val="dk1"/>
                        </a:solidFill>
                        <a:latin typeface="Arial Black"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Provincial Malaria Elimination Implementation Plans developed</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Black" pitchFamily="34" charset="0"/>
                          <a:ea typeface="Calibri"/>
                          <a:cs typeface="Times New Roman"/>
                        </a:rPr>
                        <a:t>Q1: 2 Provincial Elimination Implementation Plans developed</a:t>
                      </a:r>
                    </a:p>
                    <a:p>
                      <a:pPr marL="0" marR="0">
                        <a:lnSpc>
                          <a:spcPct val="100000"/>
                        </a:lnSpc>
                        <a:spcBef>
                          <a:spcPts val="0"/>
                        </a:spcBef>
                        <a:spcAft>
                          <a:spcPts val="0"/>
                        </a:spcAft>
                      </a:pPr>
                      <a:endParaRPr lang="en-US"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Black" pitchFamily="34" charset="0"/>
                          <a:ea typeface="Calibri"/>
                          <a:cs typeface="Times New Roman"/>
                        </a:rPr>
                        <a:t>Q2:</a:t>
                      </a:r>
                      <a:r>
                        <a:rPr lang="en-US" sz="900" kern="1200" baseline="0" dirty="0">
                          <a:solidFill>
                            <a:schemeClr val="dk1"/>
                          </a:solidFill>
                          <a:latin typeface="Arial Black" pitchFamily="34" charset="0"/>
                          <a:ea typeface="Calibri"/>
                          <a:cs typeface="Times New Roman"/>
                        </a:rPr>
                        <a:t> 1</a:t>
                      </a:r>
                      <a:r>
                        <a:rPr lang="en-US" sz="900" kern="1200" dirty="0">
                          <a:solidFill>
                            <a:schemeClr val="dk1"/>
                          </a:solidFill>
                          <a:latin typeface="Arial Black" pitchFamily="34" charset="0"/>
                          <a:ea typeface="Calibri"/>
                          <a:cs typeface="Times New Roman"/>
                        </a:rPr>
                        <a:t> Provincial Elimination Implementation Plan developed</a:t>
                      </a:r>
                    </a:p>
                    <a:p>
                      <a:pPr marL="0" marR="0">
                        <a:lnSpc>
                          <a:spcPct val="100000"/>
                        </a:lnSpc>
                        <a:spcBef>
                          <a:spcPts val="0"/>
                        </a:spcBef>
                        <a:spcAft>
                          <a:spcPts val="0"/>
                        </a:spcAft>
                      </a:pPr>
                      <a:endParaRPr lang="en-US"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Black" pitchFamily="34" charset="0"/>
                          <a:ea typeface="Calibri"/>
                          <a:cs typeface="Times New Roman"/>
                        </a:rPr>
                        <a:t>Q3: 1 Provincial Elimination Implementation Plan developed</a:t>
                      </a:r>
                    </a:p>
                    <a:p>
                      <a:pPr marL="0" marR="0">
                        <a:lnSpc>
                          <a:spcPct val="100000"/>
                        </a:lnSpc>
                        <a:spcBef>
                          <a:spcPts val="0"/>
                        </a:spcBef>
                        <a:spcAft>
                          <a:spcPts val="0"/>
                        </a:spcAft>
                      </a:pPr>
                      <a:endParaRPr lang="en-US" sz="9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US" sz="900" kern="1200" dirty="0">
                          <a:solidFill>
                            <a:schemeClr val="dk1"/>
                          </a:solidFill>
                          <a:latin typeface="Arial Black" pitchFamily="34" charset="0"/>
                          <a:ea typeface="Calibri"/>
                          <a:cs typeface="Times New Roman"/>
                        </a:rPr>
                        <a:t>Q4:</a:t>
                      </a:r>
                      <a:r>
                        <a:rPr lang="en-US" sz="900" kern="1200" baseline="0" dirty="0">
                          <a:solidFill>
                            <a:schemeClr val="dk1"/>
                          </a:solidFill>
                          <a:latin typeface="Arial Black" pitchFamily="34" charset="0"/>
                          <a:ea typeface="Calibri"/>
                          <a:cs typeface="Times New Roman"/>
                        </a:rPr>
                        <a:t> </a:t>
                      </a:r>
                      <a:r>
                        <a:rPr lang="en-US" sz="900" kern="1200" dirty="0">
                          <a:solidFill>
                            <a:schemeClr val="dk1"/>
                          </a:solidFill>
                          <a:latin typeface="Arial Black" pitchFamily="34" charset="0"/>
                          <a:ea typeface="Calibri"/>
                          <a:cs typeface="Times New Roman"/>
                        </a:rPr>
                        <a:t>1 Provincial Implementation Plan developed</a:t>
                      </a:r>
                    </a:p>
                  </a:txBody>
                  <a:tcPr marL="68580" marR="68580" marT="0" marB="0"/>
                </a:tc>
                <a:tc>
                  <a:txBody>
                    <a:bodyPr/>
                    <a:lstStyle/>
                    <a:p>
                      <a:pPr marL="0" marR="0">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Q1: 2 provincial implementation plans were developed</a:t>
                      </a:r>
                    </a:p>
                    <a:p>
                      <a:pPr marL="0" marR="0">
                        <a:lnSpc>
                          <a:spcPct val="100000"/>
                        </a:lnSpc>
                        <a:spcBef>
                          <a:spcPts val="0"/>
                        </a:spcBef>
                        <a:spcAft>
                          <a:spcPts val="0"/>
                        </a:spcAft>
                      </a:pPr>
                      <a:endParaRPr lang="en-ZA"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900" kern="1200" dirty="0">
                          <a:solidFill>
                            <a:schemeClr val="dk1"/>
                          </a:solidFill>
                          <a:latin typeface="Arial Black" pitchFamily="34" charset="0"/>
                          <a:ea typeface="Calibri"/>
                          <a:cs typeface="Times New Roman"/>
                        </a:rPr>
                        <a:t>Q2: 1 provincial implementation plans were </a:t>
                      </a:r>
                      <a:r>
                        <a:rPr lang="en-US" sz="900" kern="1200" dirty="0">
                          <a:solidFill>
                            <a:schemeClr val="dk1"/>
                          </a:solidFill>
                          <a:latin typeface="Arial Black" pitchFamily="34" charset="0"/>
                          <a:ea typeface="Calibri"/>
                          <a:cs typeface="Times New Roman"/>
                        </a:rPr>
                        <a:t>developed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Black" pitchFamily="34" charset="0"/>
                          <a:ea typeface="Calibri"/>
                          <a:cs typeface="Times New Roman"/>
                        </a:rPr>
                        <a:t>Q3: </a:t>
                      </a:r>
                      <a:r>
                        <a:rPr lang="en-ZA" sz="900" kern="1200" dirty="0">
                          <a:solidFill>
                            <a:schemeClr val="dk1"/>
                          </a:solidFill>
                          <a:latin typeface="Arial Black" pitchFamily="34" charset="0"/>
                          <a:ea typeface="Calibri"/>
                          <a:cs typeface="Times New Roman"/>
                        </a:rPr>
                        <a:t>1 provincial implementation plans were </a:t>
                      </a:r>
                      <a:r>
                        <a:rPr lang="en-US" sz="900" kern="1200" dirty="0">
                          <a:solidFill>
                            <a:schemeClr val="dk1"/>
                          </a:solidFill>
                          <a:latin typeface="Arial Black" pitchFamily="34" charset="0"/>
                          <a:ea typeface="Calibri"/>
                          <a:cs typeface="Times New Roman"/>
                        </a:rPr>
                        <a:t>developed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Black" pitchFamily="34" charset="0"/>
                          <a:ea typeface="Calibri"/>
                          <a:cs typeface="Times New Roman"/>
                        </a:rPr>
                        <a:t>Q4: </a:t>
                      </a:r>
                      <a:r>
                        <a:rPr lang="en-ZA" sz="900" kern="1200" dirty="0">
                          <a:solidFill>
                            <a:schemeClr val="dk1"/>
                          </a:solidFill>
                          <a:latin typeface="Arial Black" pitchFamily="34" charset="0"/>
                          <a:ea typeface="Calibri"/>
                          <a:cs typeface="Times New Roman"/>
                        </a:rPr>
                        <a:t>1 provincial implementation plans were </a:t>
                      </a:r>
                      <a:r>
                        <a:rPr lang="en-US" sz="900" kern="1200" dirty="0">
                          <a:solidFill>
                            <a:schemeClr val="dk1"/>
                          </a:solidFill>
                          <a:latin typeface="Arial Black" pitchFamily="34" charset="0"/>
                          <a:ea typeface="Calibri"/>
                          <a:cs typeface="Times New Roman"/>
                        </a:rPr>
                        <a:t>developed</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None</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N/A_ target achieved</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643776">
                <a:tc>
                  <a:txBody>
                    <a:bodyPr/>
                    <a:lstStyle/>
                    <a:p>
                      <a:pPr marL="0" marR="0">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Implement the International Health Regulations Joint External Evaluation recommendations</a:t>
                      </a:r>
                      <a:endParaRPr lang="en-US" sz="900" kern="1200" dirty="0">
                        <a:solidFill>
                          <a:schemeClr val="dk1"/>
                        </a:solidFill>
                        <a:latin typeface="Arial Black" pitchFamily="34" charset="0"/>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Percentage of National Action Plan activities from the JEE recommendations for IHR implemented</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US" sz="900" kern="1200" dirty="0">
                          <a:solidFill>
                            <a:schemeClr val="dk1"/>
                          </a:solidFill>
                          <a:latin typeface="Arial Black" pitchFamily="34" charset="0"/>
                          <a:ea typeface="Calibri"/>
                          <a:cs typeface="Times New Roman"/>
                        </a:rPr>
                        <a:t>Q1:</a:t>
                      </a:r>
                      <a:r>
                        <a:rPr lang="en-US" sz="900" kern="1200" baseline="0" dirty="0">
                          <a:solidFill>
                            <a:schemeClr val="dk1"/>
                          </a:solidFill>
                          <a:latin typeface="Arial Black" pitchFamily="34" charset="0"/>
                          <a:ea typeface="Calibri"/>
                          <a:cs typeface="Times New Roman"/>
                        </a:rPr>
                        <a:t> 2</a:t>
                      </a:r>
                      <a:r>
                        <a:rPr lang="en-US" sz="900" kern="1200" dirty="0">
                          <a:solidFill>
                            <a:schemeClr val="dk1"/>
                          </a:solidFill>
                          <a:latin typeface="Arial Black" pitchFamily="34" charset="0"/>
                          <a:ea typeface="Calibri"/>
                          <a:cs typeface="Times New Roman"/>
                        </a:rPr>
                        <a:t>0% of NAP activities implemented</a:t>
                      </a:r>
                    </a:p>
                    <a:p>
                      <a:pPr marL="0" marR="0">
                        <a:lnSpc>
                          <a:spcPct val="100000"/>
                        </a:lnSpc>
                        <a:spcBef>
                          <a:spcPts val="0"/>
                        </a:spcBef>
                        <a:spcAft>
                          <a:spcPts val="0"/>
                        </a:spcAft>
                      </a:pPr>
                      <a:r>
                        <a:rPr lang="en-US" sz="900" kern="1200" dirty="0">
                          <a:solidFill>
                            <a:schemeClr val="dk1"/>
                          </a:solidFill>
                          <a:latin typeface="Arial Black" pitchFamily="34" charset="0"/>
                          <a:ea typeface="Calibri"/>
                          <a:cs typeface="Times New Roman"/>
                        </a:rPr>
                        <a:t>Q2: 30% of NAP activities implemented (cumulative)</a:t>
                      </a:r>
                    </a:p>
                    <a:p>
                      <a:pPr marL="0" marR="0">
                        <a:lnSpc>
                          <a:spcPct val="100000"/>
                        </a:lnSpc>
                        <a:spcBef>
                          <a:spcPts val="0"/>
                        </a:spcBef>
                        <a:spcAft>
                          <a:spcPts val="0"/>
                        </a:spcAft>
                      </a:pPr>
                      <a:endParaRPr lang="en-US"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Black" pitchFamily="34" charset="0"/>
                          <a:ea typeface="Calibri"/>
                          <a:cs typeface="Times New Roman"/>
                        </a:rPr>
                        <a:t>Q3: 40% of NAP activities implemented (cumulative)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Black" pitchFamily="34" charset="0"/>
                          <a:ea typeface="Calibri"/>
                          <a:cs typeface="Times New Roman"/>
                        </a:rPr>
                        <a:t>Q4:</a:t>
                      </a:r>
                      <a:r>
                        <a:rPr lang="en-US" sz="900" kern="1200" baseline="0" dirty="0">
                          <a:solidFill>
                            <a:schemeClr val="dk1"/>
                          </a:solidFill>
                          <a:latin typeface="Arial Black" pitchFamily="34" charset="0"/>
                          <a:ea typeface="Calibri"/>
                          <a:cs typeface="Times New Roman"/>
                        </a:rPr>
                        <a:t> </a:t>
                      </a:r>
                      <a:r>
                        <a:rPr lang="en-US" sz="900" kern="1200" dirty="0">
                          <a:solidFill>
                            <a:schemeClr val="dk1"/>
                          </a:solidFill>
                          <a:latin typeface="Arial Black" pitchFamily="34" charset="0"/>
                          <a:ea typeface="Calibri"/>
                          <a:cs typeface="Times New Roman"/>
                        </a:rPr>
                        <a:t>50% of NAP activities implemented (cumulative)</a:t>
                      </a:r>
                    </a:p>
                  </a:txBody>
                  <a:tcPr marL="68580" marR="68580" marT="0" marB="0"/>
                </a:tc>
                <a:tc>
                  <a:txBody>
                    <a:bodyPr/>
                    <a:lstStyle/>
                    <a:p>
                      <a:pPr marL="0" marR="0">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Q1: 0</a:t>
                      </a:r>
                    </a:p>
                    <a:p>
                      <a:pPr marL="0" marR="0">
                        <a:lnSpc>
                          <a:spcPct val="100000"/>
                        </a:lnSpc>
                        <a:spcBef>
                          <a:spcPts val="0"/>
                        </a:spcBef>
                        <a:spcAft>
                          <a:spcPts val="0"/>
                        </a:spcAft>
                      </a:pPr>
                      <a:endParaRPr lang="en-ZA" sz="9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r>
                        <a:rPr lang="en-ZA" sz="900" kern="1200" dirty="0">
                          <a:solidFill>
                            <a:schemeClr val="dk1"/>
                          </a:solidFill>
                          <a:latin typeface="Arial Black" pitchFamily="34" charset="0"/>
                          <a:ea typeface="Calibri"/>
                          <a:cs typeface="Times New Roman"/>
                        </a:rPr>
                        <a:t>Q2: 40%of NAP activities implemented </a:t>
                      </a:r>
                    </a:p>
                    <a:p>
                      <a:pPr marL="0" marR="0">
                        <a:lnSpc>
                          <a:spcPct val="115000"/>
                        </a:lnSpc>
                        <a:spcBef>
                          <a:spcPts val="0"/>
                        </a:spcBef>
                        <a:spcAft>
                          <a:spcPts val="0"/>
                        </a:spcAft>
                      </a:pPr>
                      <a:endParaRPr lang="en-ZA" sz="9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Q3: 45% of NAP</a:t>
                      </a:r>
                    </a:p>
                    <a:p>
                      <a:pPr marL="0" marR="0">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activities implemented</a:t>
                      </a:r>
                    </a:p>
                    <a:p>
                      <a:pPr marL="0" marR="0">
                        <a:lnSpc>
                          <a:spcPct val="115000"/>
                        </a:lnSpc>
                        <a:spcBef>
                          <a:spcPts val="0"/>
                        </a:spcBef>
                        <a:spcAft>
                          <a:spcPts val="0"/>
                        </a:spcAft>
                      </a:pPr>
                      <a:endParaRPr lang="en-US" sz="9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Q4: 59%of NAP activities implemented (cumulative)</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Q1: -20%</a:t>
                      </a:r>
                    </a:p>
                    <a:p>
                      <a:pPr marL="0" marR="0" algn="l" defTabSz="914400" rtl="0" eaLnBrk="1" latinLnBrk="0" hangingPunct="1">
                        <a:lnSpc>
                          <a:spcPct val="100000"/>
                        </a:lnSpc>
                        <a:spcBef>
                          <a:spcPts val="0"/>
                        </a:spcBef>
                        <a:spcAft>
                          <a:spcPts val="0"/>
                        </a:spcAft>
                      </a:pPr>
                      <a:endParaRPr lang="en-GB" sz="9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900" kern="1200" dirty="0">
                          <a:solidFill>
                            <a:schemeClr val="tx1"/>
                          </a:solidFill>
                          <a:latin typeface="Arial Black" pitchFamily="34" charset="0"/>
                          <a:ea typeface="Calibri"/>
                          <a:cs typeface="Times New Roman"/>
                        </a:rPr>
                        <a:t>Q2: + 10</a:t>
                      </a:r>
                    </a:p>
                    <a:p>
                      <a:pPr marL="0" marR="0" algn="l" defTabSz="914400" rtl="0" eaLnBrk="1" latinLnBrk="0" hangingPunct="1">
                        <a:lnSpc>
                          <a:spcPct val="100000"/>
                        </a:lnSpc>
                        <a:spcBef>
                          <a:spcPts val="0"/>
                        </a:spcBef>
                        <a:spcAft>
                          <a:spcPts val="0"/>
                        </a:spcAft>
                      </a:pPr>
                      <a:endParaRPr lang="en-GB" sz="900" kern="1200" dirty="0">
                        <a:solidFill>
                          <a:srgbClr val="FF0000"/>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rgbClr val="FF0000"/>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Q3: +5%</a:t>
                      </a: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Q4:+9%</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Good inter-sectoral collaboration within the different technical working groups</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3: Communicable and Non-Communicable Diseases</a:t>
            </a:r>
            <a:endParaRPr lang="en-GB" sz="2400" b="1" dirty="0">
              <a:solidFill>
                <a:schemeClr val="bg1"/>
              </a:solidFill>
              <a:latin typeface="Arial Black" pitchFamily="34" charset="0"/>
              <a:cs typeface="Arial" pitchFamily="34" charset="0"/>
            </a:endParaRPr>
          </a:p>
        </p:txBody>
      </p:sp>
      <p:sp>
        <p:nvSpPr>
          <p:cNvPr id="4" name="Rectangle 3"/>
          <p:cNvSpPr/>
          <p:nvPr/>
        </p:nvSpPr>
        <p:spPr>
          <a:xfrm>
            <a:off x="8100392" y="6237312"/>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16</a:t>
            </a:fld>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598058663"/>
              </p:ext>
            </p:extLst>
          </p:nvPr>
        </p:nvGraphicFramePr>
        <p:xfrm>
          <a:off x="0" y="1052737"/>
          <a:ext cx="9144001" cy="5065007"/>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xmlns="" val="20000"/>
                    </a:ext>
                  </a:extLst>
                </a:gridCol>
                <a:gridCol w="1401985">
                  <a:extLst>
                    <a:ext uri="{9D8B030D-6E8A-4147-A177-3AD203B41FA5}">
                      <a16:colId xmlns:a16="http://schemas.microsoft.com/office/drawing/2014/main" xmlns="" val="20001"/>
                    </a:ext>
                  </a:extLst>
                </a:gridCol>
                <a:gridCol w="1838375">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2123729">
                  <a:extLst>
                    <a:ext uri="{9D8B030D-6E8A-4147-A177-3AD203B41FA5}">
                      <a16:colId xmlns:a16="http://schemas.microsoft.com/office/drawing/2014/main" xmlns="" val="20005"/>
                    </a:ext>
                  </a:extLst>
                </a:gridCol>
              </a:tblGrid>
              <a:tr h="432047">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584176">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To expand access to mental health services through the strategic purchasing of services from private healthcare providers</a:t>
                      </a:r>
                      <a:endParaRPr lang="en-US" sz="800" kern="1200" dirty="0">
                        <a:solidFill>
                          <a:schemeClr val="dk1"/>
                        </a:solidFill>
                        <a:latin typeface="Arial Black"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Number of patients with mental health problems </a:t>
                      </a:r>
                      <a:r>
                        <a:rPr lang="en-ZA" sz="800" kern="1200">
                          <a:solidFill>
                            <a:schemeClr val="dk1"/>
                          </a:solidFill>
                          <a:latin typeface="Arial Black" pitchFamily="34" charset="0"/>
                          <a:ea typeface="Calibri"/>
                          <a:cs typeface="Times New Roman"/>
                        </a:rPr>
                        <a:t>consulted by  contracted psychiatrists or </a:t>
                      </a:r>
                      <a:r>
                        <a:rPr lang="en-ZA" sz="800" kern="1200" dirty="0">
                          <a:solidFill>
                            <a:schemeClr val="dk1"/>
                          </a:solidFill>
                          <a:latin typeface="Arial Black" pitchFamily="34" charset="0"/>
                          <a:ea typeface="Calibri"/>
                          <a:cs typeface="Times New Roman"/>
                        </a:rPr>
                        <a:t>psychologists</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Q1: 5000 </a:t>
                      </a: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Q2: 5000</a:t>
                      </a: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Q3: 5000</a:t>
                      </a: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Q4: 7 000</a:t>
                      </a:r>
                    </a:p>
                  </a:txBody>
                  <a:tcPr marL="68580" marR="68580" marT="0" marB="0"/>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Q4 : 0</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Q1-Q4</a:t>
                      </a:r>
                      <a:r>
                        <a:rPr lang="en-GB" sz="800" kern="1200" baseline="0" dirty="0">
                          <a:solidFill>
                            <a:schemeClr val="dk1"/>
                          </a:solidFill>
                          <a:latin typeface="Arial Black" pitchFamily="34" charset="0"/>
                          <a:ea typeface="Calibri"/>
                          <a:cs typeface="Times New Roman"/>
                        </a:rPr>
                        <a:t>: </a:t>
                      </a:r>
                      <a:r>
                        <a:rPr lang="en-GB" sz="800" kern="1200" dirty="0">
                          <a:solidFill>
                            <a:schemeClr val="dk1"/>
                          </a:solidFill>
                          <a:latin typeface="Arial Black" pitchFamily="34" charset="0"/>
                          <a:ea typeface="Calibri"/>
                          <a:cs typeface="Times New Roman"/>
                        </a:rPr>
                        <a:t>-22 000</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The contract with the service provider was cancelled. There were challenges with contracting of service providers due to non-compliance of private health professionals to the SCM requirements. The full allocation of funds was spent on contracting of mental health services in the Eastern Cape Province for child and adult mental health care, treatment and rehabilitation services</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719296">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To reduce the forensic mental health backlog through the strategic purchasing of services from private healthcare providers</a:t>
                      </a:r>
                      <a:endParaRPr lang="en-US" sz="800" kern="1200" dirty="0">
                        <a:solidFill>
                          <a:schemeClr val="dk1"/>
                        </a:solidFill>
                        <a:latin typeface="Arial Black" pitchFamily="34" charset="0"/>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Number of forensic mental health observations conducted</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Q1: 250</a:t>
                      </a:r>
                    </a:p>
                    <a:p>
                      <a:pPr marL="0" marR="0" algn="l" defTabSz="914400" rtl="0" eaLnBrk="1" latinLnBrk="0" hangingPunct="1">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Q2: 250</a:t>
                      </a:r>
                    </a:p>
                    <a:p>
                      <a:pPr marL="0" marR="0" algn="l" defTabSz="914400" rtl="0" eaLnBrk="1" latinLnBrk="0" hangingPunct="1">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Q3: 250</a:t>
                      </a:r>
                    </a:p>
                    <a:p>
                      <a:pPr marL="0" marR="0" algn="l" defTabSz="914400" rtl="0" eaLnBrk="1" latinLnBrk="0" hangingPunct="1">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Q4:</a:t>
                      </a:r>
                      <a:r>
                        <a:rPr lang="en-US" sz="800" kern="1200" baseline="0" dirty="0">
                          <a:solidFill>
                            <a:schemeClr val="dk1"/>
                          </a:solidFill>
                          <a:latin typeface="Arial Black" pitchFamily="34" charset="0"/>
                          <a:ea typeface="Calibri"/>
                          <a:cs typeface="Times New Roman"/>
                        </a:rPr>
                        <a:t> </a:t>
                      </a:r>
                      <a:r>
                        <a:rPr lang="en-US" sz="800" kern="1200" dirty="0">
                          <a:solidFill>
                            <a:schemeClr val="dk1"/>
                          </a:solidFill>
                          <a:latin typeface="Arial Black" pitchFamily="34" charset="0"/>
                          <a:ea typeface="Calibri"/>
                          <a:cs typeface="Times New Roman"/>
                        </a:rPr>
                        <a:t>250</a:t>
                      </a:r>
                    </a:p>
                  </a:txBody>
                  <a:tcPr marL="68580" marR="68580" marT="0" marB="0"/>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Q1-Q4: 0 </a:t>
                      </a:r>
                    </a:p>
                    <a:p>
                      <a:pPr marL="0" marR="0">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Q1-Q4: -1 000</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Same as above</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r h="1135582">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Strengthen  District Mental Health services </a:t>
                      </a:r>
                      <a:endParaRPr lang="en-US" sz="800" kern="1200" dirty="0">
                        <a:solidFill>
                          <a:schemeClr val="dk1"/>
                        </a:solidFill>
                        <a:latin typeface="Arial Black" pitchFamily="34" charset="0"/>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Number of Districts with Mental Health Teams established </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Arial Black" pitchFamily="34" charset="0"/>
                          <a:ea typeface="Calibri"/>
                          <a:cs typeface="Times New Roman"/>
                        </a:rPr>
                        <a:t>Q1: Resources allocated for t</a:t>
                      </a:r>
                      <a:r>
                        <a:rPr lang="en-US" sz="800" kern="1200" baseline="0" dirty="0">
                          <a:solidFill>
                            <a:schemeClr val="dk1"/>
                          </a:solidFill>
                          <a:latin typeface="Arial Black" pitchFamily="34" charset="0"/>
                          <a:ea typeface="Calibri"/>
                          <a:cs typeface="Times New Roman"/>
                        </a:rPr>
                        <a:t>he 5 districts mental health teams by Provincial </a:t>
                      </a:r>
                      <a:r>
                        <a:rPr lang="en-US" sz="800" kern="1200" baseline="0" dirty="0" err="1">
                          <a:solidFill>
                            <a:schemeClr val="dk1"/>
                          </a:solidFill>
                          <a:latin typeface="Arial Black" pitchFamily="34" charset="0"/>
                          <a:ea typeface="Calibri"/>
                          <a:cs typeface="Times New Roman"/>
                        </a:rPr>
                        <a:t>DoH</a:t>
                      </a:r>
                      <a:endParaRPr lang="en-US" sz="800" kern="1200" baseline="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Arial Black" pitchFamily="34" charset="0"/>
                          <a:ea typeface="Calibri"/>
                          <a:cs typeface="Times New Roman"/>
                        </a:rPr>
                        <a:t>Q2:</a:t>
                      </a:r>
                      <a:r>
                        <a:rPr lang="en-US" sz="800" kern="1200" baseline="0" dirty="0">
                          <a:solidFill>
                            <a:schemeClr val="dk1"/>
                          </a:solidFill>
                          <a:latin typeface="Arial Black" pitchFamily="34" charset="0"/>
                          <a:ea typeface="Calibri"/>
                          <a:cs typeface="Times New Roman"/>
                        </a:rPr>
                        <a:t> Advertisement to recruit the 5 districts mental health teams completed</a:t>
                      </a: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Q3: 2 District</a:t>
                      </a: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mental health teams established (cumulative)</a:t>
                      </a:r>
                    </a:p>
                    <a:p>
                      <a:pPr marL="0" marR="0">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Q4: 3 District</a:t>
                      </a: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mental health teams established (cumulative)</a:t>
                      </a: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Q1:GP have allocated resources; MP will second from existing staff; Appointments pending in NW </a:t>
                      </a:r>
                    </a:p>
                    <a:p>
                      <a:pPr marL="0" marR="0" algn="l" defTabSz="914400" rtl="0" eaLnBrk="1" latinLnBrk="0" hangingPunct="1">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Q2: 0</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Q3: No new teams established in any province</a:t>
                      </a:r>
                    </a:p>
                    <a:p>
                      <a:pPr marL="0" marR="0" algn="l" defTabSz="914400" rtl="0" eaLnBrk="1" latinLnBrk="0" hangingPunct="1">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Q4: No teams established</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Q1: -5 DC mental health teams resource</a:t>
                      </a:r>
                      <a:r>
                        <a:rPr lang="en-GB" sz="800" kern="1200" baseline="0" dirty="0">
                          <a:solidFill>
                            <a:schemeClr val="tx1"/>
                          </a:solidFill>
                          <a:latin typeface="Arial Black" pitchFamily="34" charset="0"/>
                          <a:ea typeface="Calibri"/>
                          <a:cs typeface="Times New Roman"/>
                        </a:rPr>
                        <a:t> allocated</a:t>
                      </a: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Q2: - 5 advertisements</a:t>
                      </a:r>
                      <a:r>
                        <a:rPr lang="en-GB" sz="800" kern="1200" baseline="0" dirty="0">
                          <a:solidFill>
                            <a:schemeClr val="tx1"/>
                          </a:solidFill>
                          <a:latin typeface="Arial Black" pitchFamily="34" charset="0"/>
                          <a:ea typeface="Calibri"/>
                          <a:cs typeface="Times New Roman"/>
                        </a:rPr>
                        <a:t> and recruitments  </a:t>
                      </a: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Q3: -2 DC teams established</a:t>
                      </a: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Q4: - 3 DC teams established</a:t>
                      </a:r>
                    </a:p>
                    <a:p>
                      <a:pPr marL="0" marR="0" algn="l" defTabSz="914400" rtl="0" eaLnBrk="1" latinLnBrk="0" hangingPunct="1">
                        <a:lnSpc>
                          <a:spcPct val="100000"/>
                        </a:lnSpc>
                        <a:spcBef>
                          <a:spcPts val="0"/>
                        </a:spcBef>
                        <a:spcAft>
                          <a:spcPts val="0"/>
                        </a:spcAft>
                      </a:pPr>
                      <a:endParaRPr lang="en-ZA" sz="800" kern="1200" dirty="0">
                        <a:solidFill>
                          <a:srgbClr val="FF0000"/>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Provinces are incrementally establishing these teams based on the available resources. Shortage of resources has been cited as the main challenge</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925148353"/>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3: Communicable and Non-Communicable Diseases</a:t>
            </a:r>
            <a:endParaRPr lang="en-GB" sz="2400" b="1" dirty="0">
              <a:solidFill>
                <a:schemeClr val="bg1"/>
              </a:solidFill>
              <a:latin typeface="Arial Black" pitchFamily="34" charset="0"/>
              <a:cs typeface="Arial" pitchFamily="34" charset="0"/>
            </a:endParaRPr>
          </a:p>
        </p:txBody>
      </p:sp>
      <p:sp>
        <p:nvSpPr>
          <p:cNvPr id="4" name="Rectangle 3"/>
          <p:cNvSpPr/>
          <p:nvPr/>
        </p:nvSpPr>
        <p:spPr>
          <a:xfrm>
            <a:off x="8100392" y="6237312"/>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17</a:t>
            </a:fld>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677850513"/>
              </p:ext>
            </p:extLst>
          </p:nvPr>
        </p:nvGraphicFramePr>
        <p:xfrm>
          <a:off x="-1" y="1052736"/>
          <a:ext cx="9144001" cy="4498307"/>
        </p:xfrm>
        <a:graphic>
          <a:graphicData uri="http://schemas.openxmlformats.org/drawingml/2006/table">
            <a:tbl>
              <a:tblPr firstRow="1" bandRow="1">
                <a:tableStyleId>{5C22544A-7EE6-4342-B048-85BDC9FD1C3A}</a:tableStyleId>
              </a:tblPr>
              <a:tblGrid>
                <a:gridCol w="1493212">
                  <a:extLst>
                    <a:ext uri="{9D8B030D-6E8A-4147-A177-3AD203B41FA5}">
                      <a16:colId xmlns:a16="http://schemas.microsoft.com/office/drawing/2014/main" xmlns="" val="20000"/>
                    </a:ext>
                  </a:extLst>
                </a:gridCol>
                <a:gridCol w="1638628">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511686">
                  <a:extLst>
                    <a:ext uri="{9D8B030D-6E8A-4147-A177-3AD203B41FA5}">
                      <a16:colId xmlns:a16="http://schemas.microsoft.com/office/drawing/2014/main" xmlns="" val="20003"/>
                    </a:ext>
                  </a:extLst>
                </a:gridCol>
                <a:gridCol w="1457293">
                  <a:extLst>
                    <a:ext uri="{9D8B030D-6E8A-4147-A177-3AD203B41FA5}">
                      <a16:colId xmlns:a16="http://schemas.microsoft.com/office/drawing/2014/main" xmlns="" val="20004"/>
                    </a:ext>
                  </a:extLst>
                </a:gridCol>
                <a:gridCol w="1603022">
                  <a:extLst>
                    <a:ext uri="{9D8B030D-6E8A-4147-A177-3AD203B41FA5}">
                      <a16:colId xmlns:a16="http://schemas.microsoft.com/office/drawing/2014/main" xmlns="" val="20005"/>
                    </a:ext>
                  </a:extLst>
                </a:gridCol>
              </a:tblGrid>
              <a:tr h="383507">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022684">
                <a:tc>
                  <a:txBody>
                    <a:bodyPr/>
                    <a:lstStyle/>
                    <a:p>
                      <a:pPr marL="0" marR="0" algn="l" defTabSz="914400" rtl="0" eaLnBrk="1" latinLnBrk="0" hangingPunct="1">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Expand provision of rehabilitation services and accessibility of Primary Health Care services to people with physical disabilities </a:t>
                      </a:r>
                      <a:endParaRPr lang="en-US" sz="900" kern="1200" dirty="0">
                        <a:solidFill>
                          <a:schemeClr val="dk1"/>
                        </a:solidFill>
                        <a:latin typeface="Arial Black"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Number of District with multi-disciplinary rehabilitation teams of (</a:t>
                      </a:r>
                      <a:r>
                        <a:rPr lang="en-ZA" sz="900" kern="1200" dirty="0" err="1">
                          <a:solidFill>
                            <a:schemeClr val="dk1"/>
                          </a:solidFill>
                          <a:latin typeface="Arial Black" pitchFamily="34" charset="0"/>
                          <a:ea typeface="Calibri"/>
                          <a:cs typeface="Times New Roman"/>
                        </a:rPr>
                        <a:t>physio</a:t>
                      </a:r>
                      <a:r>
                        <a:rPr lang="en-ZA" sz="900" kern="1200" dirty="0">
                          <a:solidFill>
                            <a:schemeClr val="dk1"/>
                          </a:solidFill>
                          <a:latin typeface="Arial Black" pitchFamily="34" charset="0"/>
                          <a:ea typeface="Calibri"/>
                          <a:cs typeface="Times New Roman"/>
                        </a:rPr>
                        <a:t>-</a:t>
                      </a:r>
                      <a:r>
                        <a:rPr lang="en-ZA" sz="900" kern="1200" dirty="0" err="1">
                          <a:solidFill>
                            <a:schemeClr val="dk1"/>
                          </a:solidFill>
                          <a:latin typeface="Arial Black" pitchFamily="34" charset="0"/>
                          <a:ea typeface="Calibri"/>
                          <a:cs typeface="Times New Roman"/>
                        </a:rPr>
                        <a:t>optom</a:t>
                      </a:r>
                      <a:r>
                        <a:rPr lang="en-ZA" sz="900" kern="1200" dirty="0">
                          <a:solidFill>
                            <a:schemeClr val="dk1"/>
                          </a:solidFill>
                          <a:latin typeface="Arial Black" pitchFamily="34" charset="0"/>
                          <a:ea typeface="Calibri"/>
                          <a:cs typeface="Times New Roman"/>
                        </a:rPr>
                        <a:t>-audiologist and occupational therapist and speech therapist) established</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900" kern="1200" dirty="0">
                          <a:solidFill>
                            <a:schemeClr val="dk1"/>
                          </a:solidFill>
                          <a:latin typeface="Arial Black" pitchFamily="34" charset="0"/>
                          <a:ea typeface="Calibri"/>
                          <a:cs typeface="Times New Roman"/>
                        </a:rPr>
                        <a:t>Q1- Q3: nil targets</a:t>
                      </a:r>
                    </a:p>
                    <a:p>
                      <a:pPr marL="0" marR="0" algn="l" defTabSz="914400" rtl="0" eaLnBrk="1" latinLnBrk="0" hangingPunct="1">
                        <a:lnSpc>
                          <a:spcPct val="100000"/>
                        </a:lnSpc>
                        <a:spcBef>
                          <a:spcPts val="0"/>
                        </a:spcBef>
                        <a:spcAft>
                          <a:spcPts val="0"/>
                        </a:spcAft>
                      </a:pPr>
                      <a:r>
                        <a:rPr lang="en-US" sz="900" kern="1200" dirty="0">
                          <a:solidFill>
                            <a:schemeClr val="dk1"/>
                          </a:solidFill>
                          <a:latin typeface="Arial Black" pitchFamily="34" charset="0"/>
                          <a:ea typeface="Calibri"/>
                          <a:cs typeface="Times New Roman"/>
                        </a:rPr>
                        <a:t>Q4:</a:t>
                      </a:r>
                      <a:r>
                        <a:rPr lang="en-US" sz="900" kern="1200" baseline="0" dirty="0">
                          <a:solidFill>
                            <a:schemeClr val="dk1"/>
                          </a:solidFill>
                          <a:latin typeface="Arial Black" pitchFamily="34" charset="0"/>
                          <a:ea typeface="Calibri"/>
                          <a:cs typeface="Times New Roman"/>
                        </a:rPr>
                        <a:t> </a:t>
                      </a:r>
                      <a:r>
                        <a:rPr lang="en-US" sz="900" kern="1200" dirty="0">
                          <a:solidFill>
                            <a:schemeClr val="dk1"/>
                          </a:solidFill>
                          <a:latin typeface="Arial Black" pitchFamily="34" charset="0"/>
                          <a:ea typeface="Calibri"/>
                          <a:cs typeface="Times New Roman"/>
                        </a:rPr>
                        <a:t>5 districts with multidisciplinary rehabilitation teams established (cumulative)</a:t>
                      </a:r>
                    </a:p>
                    <a:p>
                      <a:pPr marL="0" marR="0" algn="l" defTabSz="914400" rtl="0" eaLnBrk="1" latinLnBrk="0" hangingPunct="1">
                        <a:lnSpc>
                          <a:spcPct val="100000"/>
                        </a:lnSpc>
                        <a:spcBef>
                          <a:spcPts val="0"/>
                        </a:spcBef>
                        <a:spcAft>
                          <a:spcPts val="0"/>
                        </a:spcAft>
                      </a:pP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kern="1200" dirty="0">
                          <a:solidFill>
                            <a:schemeClr val="dk1"/>
                          </a:solidFill>
                          <a:latin typeface="Arial Black" pitchFamily="34" charset="0"/>
                          <a:ea typeface="Calibri"/>
                          <a:cs typeface="Times New Roman"/>
                        </a:rPr>
                        <a:t>Q4: </a:t>
                      </a:r>
                      <a:r>
                        <a:rPr lang="en-GB" sz="900" kern="1200" dirty="0">
                          <a:solidFill>
                            <a:schemeClr val="dk1"/>
                          </a:solidFill>
                          <a:latin typeface="Arial Black" pitchFamily="34" charset="0"/>
                          <a:ea typeface="Calibri"/>
                          <a:cs typeface="Times New Roman"/>
                        </a:rPr>
                        <a:t>5 districts with multidisciplinary rehabilitation teams established </a:t>
                      </a:r>
                      <a:endParaRPr lang="en-US"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None</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N/A- target achieved</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978185">
                <a:tc>
                  <a:txBody>
                    <a:bodyPr/>
                    <a:lstStyle/>
                    <a:p>
                      <a:pPr marL="0" marR="0" algn="l" defTabSz="914400" rtl="0" eaLnBrk="1" latinLnBrk="0" hangingPunct="1">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Reduce the radiation oncology backlogs through the strategic purchasing of services from private healthcare providers</a:t>
                      </a:r>
                      <a:endParaRPr lang="en-US" sz="900" kern="1200" dirty="0">
                        <a:solidFill>
                          <a:schemeClr val="dk1"/>
                        </a:solidFill>
                        <a:latin typeface="Arial Black" pitchFamily="34" charset="0"/>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Number of patients receiving radiation oncology</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900" kern="1200" dirty="0">
                          <a:solidFill>
                            <a:schemeClr val="dk1"/>
                          </a:solidFill>
                          <a:latin typeface="Arial Black" pitchFamily="34" charset="0"/>
                          <a:ea typeface="Calibri"/>
                          <a:cs typeface="Times New Roman"/>
                        </a:rPr>
                        <a:t>Q1: </a:t>
                      </a:r>
                      <a:r>
                        <a:rPr lang="en-US" sz="900" b="1" kern="1200" dirty="0">
                          <a:solidFill>
                            <a:schemeClr val="dk1"/>
                          </a:solidFill>
                          <a:latin typeface="Arial Black" pitchFamily="34" charset="0"/>
                          <a:ea typeface="Calibri"/>
                          <a:cs typeface="Times New Roman"/>
                        </a:rPr>
                        <a:t>1500 patients</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receiving radiation</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oncology</a:t>
                      </a:r>
                    </a:p>
                    <a:p>
                      <a:pPr marL="0" marR="0" algn="l" defTabSz="914400" rtl="0" eaLnBrk="1" latinLnBrk="0" hangingPunct="1">
                        <a:lnSpc>
                          <a:spcPct val="100000"/>
                        </a:lnSpc>
                        <a:spcBef>
                          <a:spcPts val="0"/>
                        </a:spcBef>
                        <a:spcAft>
                          <a:spcPts val="0"/>
                        </a:spcAft>
                      </a:pPr>
                      <a:endParaRPr lang="en-US"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900" kern="1200" dirty="0">
                          <a:solidFill>
                            <a:schemeClr val="dk1"/>
                          </a:solidFill>
                          <a:latin typeface="Arial Black" pitchFamily="34" charset="0"/>
                          <a:ea typeface="Calibri"/>
                          <a:cs typeface="Times New Roman"/>
                        </a:rPr>
                        <a:t>Q2: </a:t>
                      </a:r>
                      <a:r>
                        <a:rPr lang="en-US" sz="900" b="1" kern="1200" dirty="0">
                          <a:solidFill>
                            <a:schemeClr val="dk1"/>
                          </a:solidFill>
                          <a:latin typeface="Arial Black" pitchFamily="34" charset="0"/>
                          <a:ea typeface="Calibri"/>
                          <a:cs typeface="Times New Roman"/>
                        </a:rPr>
                        <a:t>1700 patients</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receiving radiation</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oncology</a:t>
                      </a:r>
                    </a:p>
                    <a:p>
                      <a:pPr marL="0" marR="0" algn="l" defTabSz="914400" rtl="0" eaLnBrk="1" latinLnBrk="0" hangingPunct="1">
                        <a:lnSpc>
                          <a:spcPct val="100000"/>
                        </a:lnSpc>
                        <a:spcBef>
                          <a:spcPts val="0"/>
                        </a:spcBef>
                        <a:spcAft>
                          <a:spcPts val="0"/>
                        </a:spcAft>
                      </a:pPr>
                      <a:endParaRPr lang="en-US"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900" kern="1200" dirty="0">
                          <a:solidFill>
                            <a:schemeClr val="dk1"/>
                          </a:solidFill>
                          <a:latin typeface="Arial Black" pitchFamily="34" charset="0"/>
                          <a:ea typeface="Calibri"/>
                          <a:cs typeface="Times New Roman"/>
                        </a:rPr>
                        <a:t>Q3: </a:t>
                      </a:r>
                      <a:r>
                        <a:rPr lang="en-US" sz="900" b="1" kern="1200" dirty="0">
                          <a:solidFill>
                            <a:schemeClr val="dk1"/>
                          </a:solidFill>
                          <a:latin typeface="Arial Black" pitchFamily="34" charset="0"/>
                          <a:ea typeface="Calibri"/>
                          <a:cs typeface="Times New Roman"/>
                        </a:rPr>
                        <a:t>1800 patients</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receiving radiation</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oncology</a:t>
                      </a:r>
                    </a:p>
                    <a:p>
                      <a:pPr marL="0" marR="0" algn="l" defTabSz="914400" rtl="0" eaLnBrk="1" latinLnBrk="0" hangingPunct="1">
                        <a:lnSpc>
                          <a:spcPct val="100000"/>
                        </a:lnSpc>
                        <a:spcBef>
                          <a:spcPts val="0"/>
                        </a:spcBef>
                        <a:spcAft>
                          <a:spcPts val="0"/>
                        </a:spcAft>
                      </a:pPr>
                      <a:endParaRPr lang="en-US"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900" kern="1200" dirty="0">
                          <a:solidFill>
                            <a:schemeClr val="dk1"/>
                          </a:solidFill>
                          <a:latin typeface="Arial Black" pitchFamily="34" charset="0"/>
                          <a:ea typeface="Calibri"/>
                          <a:cs typeface="Times New Roman"/>
                        </a:rPr>
                        <a:t>Q4: </a:t>
                      </a:r>
                      <a:r>
                        <a:rPr lang="en-US" sz="900" b="1" kern="1200" dirty="0">
                          <a:solidFill>
                            <a:schemeClr val="dk1"/>
                          </a:solidFill>
                          <a:latin typeface="Arial Black" pitchFamily="34" charset="0"/>
                          <a:ea typeface="Calibri"/>
                          <a:cs typeface="Times New Roman"/>
                        </a:rPr>
                        <a:t>2000 patients</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receiving radiation</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Oncology</a:t>
                      </a:r>
                    </a:p>
                    <a:p>
                      <a:pPr marL="0" marR="0" algn="l" defTabSz="914400" rtl="0" eaLnBrk="1" latinLnBrk="0" hangingPunct="1">
                        <a:lnSpc>
                          <a:spcPct val="100000"/>
                        </a:lnSpc>
                        <a:spcBef>
                          <a:spcPts val="0"/>
                        </a:spcBef>
                        <a:spcAft>
                          <a:spcPts val="0"/>
                        </a:spcAft>
                      </a:pPr>
                      <a:endParaRPr lang="en-ZA" sz="9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900" b="1" kern="1200" dirty="0">
                          <a:solidFill>
                            <a:schemeClr val="dk1"/>
                          </a:solidFill>
                          <a:latin typeface="Arial Black" pitchFamily="34" charset="0"/>
                          <a:ea typeface="Calibri"/>
                          <a:cs typeface="Times New Roman"/>
                        </a:rPr>
                        <a:t>Annual: </a:t>
                      </a:r>
                      <a:r>
                        <a:rPr lang="en-US" sz="900" b="1" kern="1200" dirty="0">
                          <a:solidFill>
                            <a:schemeClr val="dk1"/>
                          </a:solidFill>
                          <a:latin typeface="Arial Black" pitchFamily="34" charset="0"/>
                          <a:ea typeface="Calibri"/>
                          <a:cs typeface="Times New Roman"/>
                        </a:rPr>
                        <a:t>7000 patients</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receiving radiation</a:t>
                      </a:r>
                    </a:p>
                    <a:p>
                      <a:pPr marL="0" marR="0" algn="l" defTabSz="914400" rtl="0" eaLnBrk="1" latinLnBrk="0" hangingPunct="1">
                        <a:lnSpc>
                          <a:spcPct val="100000"/>
                        </a:lnSpc>
                        <a:spcBef>
                          <a:spcPts val="0"/>
                        </a:spcBef>
                        <a:spcAft>
                          <a:spcPts val="0"/>
                        </a:spcAft>
                      </a:pPr>
                      <a:r>
                        <a:rPr lang="en-US" sz="900" b="1" kern="1200" dirty="0">
                          <a:solidFill>
                            <a:schemeClr val="dk1"/>
                          </a:solidFill>
                          <a:latin typeface="Arial Black" pitchFamily="34" charset="0"/>
                          <a:ea typeface="Calibri"/>
                          <a:cs typeface="Times New Roman"/>
                        </a:rPr>
                        <a:t>Oncology</a:t>
                      </a:r>
                    </a:p>
                    <a:p>
                      <a:pPr marL="0" marR="0" algn="l" defTabSz="914400" rtl="0" eaLnBrk="1" latinLnBrk="0" hangingPunct="1">
                        <a:lnSpc>
                          <a:spcPct val="100000"/>
                        </a:lnSpc>
                        <a:spcBef>
                          <a:spcPts val="0"/>
                        </a:spcBef>
                        <a:spcAft>
                          <a:spcPts val="0"/>
                        </a:spcAft>
                      </a:pPr>
                      <a:endParaRPr lang="en-US" sz="900" b="1"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ZA" sz="900" kern="1200" dirty="0">
                          <a:solidFill>
                            <a:schemeClr val="tx1"/>
                          </a:solidFill>
                          <a:latin typeface="Arial Black" pitchFamily="34" charset="0"/>
                          <a:ea typeface="Calibri"/>
                          <a:cs typeface="Times New Roman"/>
                        </a:rPr>
                        <a:t>Q1: 2 013</a:t>
                      </a:r>
                    </a:p>
                    <a:p>
                      <a:pPr marL="0" marR="0" algn="l" defTabSz="914400" rtl="0" eaLnBrk="1" latinLnBrk="0" hangingPunct="1">
                        <a:lnSpc>
                          <a:spcPct val="115000"/>
                        </a:lnSpc>
                        <a:spcBef>
                          <a:spcPts val="0"/>
                        </a:spcBef>
                        <a:spcAft>
                          <a:spcPts val="0"/>
                        </a:spcAft>
                      </a:pPr>
                      <a:endParaRPr lang="en-ZA" sz="9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ZA" sz="9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ZA" sz="9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ZA" sz="900" kern="1200" dirty="0">
                          <a:solidFill>
                            <a:schemeClr val="tx1"/>
                          </a:solidFill>
                          <a:latin typeface="Arial Black" pitchFamily="34" charset="0"/>
                          <a:ea typeface="Calibri"/>
                          <a:cs typeface="Times New Roman"/>
                        </a:rPr>
                        <a:t>Q2: 2 647</a:t>
                      </a:r>
                    </a:p>
                    <a:p>
                      <a:pPr marL="0" marR="0" algn="l" defTabSz="914400" rtl="0" eaLnBrk="1" latinLnBrk="0" hangingPunct="1">
                        <a:lnSpc>
                          <a:spcPct val="100000"/>
                        </a:lnSpc>
                        <a:spcBef>
                          <a:spcPts val="0"/>
                        </a:spcBef>
                        <a:spcAft>
                          <a:spcPts val="0"/>
                        </a:spcAft>
                      </a:pPr>
                      <a:endParaRPr lang="en-ZA"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Q3: 2 302</a:t>
                      </a:r>
                    </a:p>
                    <a:p>
                      <a:pPr marL="0" marR="0" algn="l" defTabSz="914400" rtl="0" eaLnBrk="1" latinLnBrk="0" hangingPunct="1">
                        <a:lnSpc>
                          <a:spcPct val="100000"/>
                        </a:lnSpc>
                        <a:spcBef>
                          <a:spcPts val="0"/>
                        </a:spcBef>
                        <a:spcAft>
                          <a:spcPts val="0"/>
                        </a:spcAft>
                      </a:pPr>
                      <a:endParaRPr lang="en-ZA"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Q4: 2 187</a:t>
                      </a:r>
                      <a:endParaRPr lang="en-US"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Q1: +513</a:t>
                      </a: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Q2: +947</a:t>
                      </a: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Q3:</a:t>
                      </a:r>
                      <a:r>
                        <a:rPr lang="en-GB" sz="900" kern="1200" baseline="0" dirty="0">
                          <a:solidFill>
                            <a:schemeClr val="dk1"/>
                          </a:solidFill>
                          <a:latin typeface="Arial Black" pitchFamily="34" charset="0"/>
                          <a:ea typeface="Calibri"/>
                          <a:cs typeface="Times New Roman"/>
                        </a:rPr>
                        <a:t> +502</a:t>
                      </a: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Q4: +187</a:t>
                      </a: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9149 patients</a:t>
                      </a:r>
                    </a:p>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receiving radiation</a:t>
                      </a:r>
                    </a:p>
                    <a:p>
                      <a:pPr marL="0" marR="0" algn="l" defTabSz="914400" rtl="0" eaLnBrk="1" latinLnBrk="0" hangingPunct="1">
                        <a:lnSpc>
                          <a:spcPct val="100000"/>
                        </a:lnSpc>
                        <a:spcBef>
                          <a:spcPts val="0"/>
                        </a:spcBef>
                        <a:spcAft>
                          <a:spcPts val="0"/>
                        </a:spcAft>
                      </a:pPr>
                      <a:r>
                        <a:rPr lang="en-GB" sz="900" kern="1200" dirty="0">
                          <a:solidFill>
                            <a:schemeClr val="dk1"/>
                          </a:solidFill>
                          <a:latin typeface="Arial Black" pitchFamily="34" charset="0"/>
                          <a:ea typeface="Calibri"/>
                          <a:cs typeface="Times New Roman"/>
                        </a:rPr>
                        <a:t>Oncology</a:t>
                      </a:r>
                    </a:p>
                    <a:p>
                      <a:pPr marL="0" marR="0" algn="l" defTabSz="914400" rtl="0" eaLnBrk="1" latinLnBrk="0" hangingPunct="1">
                        <a:lnSpc>
                          <a:spcPct val="100000"/>
                        </a:lnSpc>
                        <a:spcBef>
                          <a:spcPts val="0"/>
                        </a:spcBef>
                        <a:spcAft>
                          <a:spcPts val="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900" kern="1200" dirty="0">
                          <a:solidFill>
                            <a:schemeClr val="dk1"/>
                          </a:solidFill>
                          <a:latin typeface="Arial Black" pitchFamily="34" charset="0"/>
                          <a:ea typeface="Calibri"/>
                          <a:cs typeface="Times New Roman"/>
                        </a:rPr>
                        <a:t>Higher than expected availability and uptake by radiation and medical oncologists from the private sector who were contracted to address the backlog. The increased number of specialists provided services to patients</a:t>
                      </a: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3: Communicable and Non-Communicable Diseases</a:t>
            </a:r>
            <a:endParaRPr lang="en-GB" sz="2400" b="1" dirty="0">
              <a:solidFill>
                <a:schemeClr val="bg1"/>
              </a:solidFill>
              <a:latin typeface="Arial Black" pitchFamily="34" charset="0"/>
              <a:cs typeface="Arial" pitchFamily="34" charset="0"/>
            </a:endParaRPr>
          </a:p>
        </p:txBody>
      </p:sp>
      <p:sp>
        <p:nvSpPr>
          <p:cNvPr id="4" name="Rectangle 3"/>
          <p:cNvSpPr/>
          <p:nvPr/>
        </p:nvSpPr>
        <p:spPr>
          <a:xfrm>
            <a:off x="8100392" y="6237312"/>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18</a:t>
            </a:fld>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1596055813"/>
              </p:ext>
            </p:extLst>
          </p:nvPr>
        </p:nvGraphicFramePr>
        <p:xfrm>
          <a:off x="0" y="980729"/>
          <a:ext cx="9144001" cy="5157890"/>
        </p:xfrm>
        <a:graphic>
          <a:graphicData uri="http://schemas.openxmlformats.org/drawingml/2006/table">
            <a:tbl>
              <a:tblPr firstRow="1" bandRow="1">
                <a:tableStyleId>{5C22544A-7EE6-4342-B048-85BDC9FD1C3A}</a:tableStyleId>
              </a:tblPr>
              <a:tblGrid>
                <a:gridCol w="1274618">
                  <a:extLst>
                    <a:ext uri="{9D8B030D-6E8A-4147-A177-3AD203B41FA5}">
                      <a16:colId xmlns:a16="http://schemas.microsoft.com/office/drawing/2014/main" xmlns="" val="20000"/>
                    </a:ext>
                  </a:extLst>
                </a:gridCol>
                <a:gridCol w="1311564">
                  <a:extLst>
                    <a:ext uri="{9D8B030D-6E8A-4147-A177-3AD203B41FA5}">
                      <a16:colId xmlns:a16="http://schemas.microsoft.com/office/drawing/2014/main" xmlns="" val="20001"/>
                    </a:ext>
                  </a:extLst>
                </a:gridCol>
                <a:gridCol w="1265738">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2483769">
                  <a:extLst>
                    <a:ext uri="{9D8B030D-6E8A-4147-A177-3AD203B41FA5}">
                      <a16:colId xmlns:a16="http://schemas.microsoft.com/office/drawing/2014/main" xmlns="" val="20005"/>
                    </a:ext>
                  </a:extLst>
                </a:gridCol>
              </a:tblGrid>
              <a:tr h="326868">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574891">
                <a:tc>
                  <a:txBody>
                    <a:bodyPr/>
                    <a:lstStyle/>
                    <a:p>
                      <a:pPr marL="0" marR="0" algn="l" defTabSz="914400" rtl="0" eaLnBrk="1"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Improve access to community based PHC services</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Number of CHWs retrained in the revised scope of work</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Q1:</a:t>
                      </a:r>
                      <a:r>
                        <a:rPr lang="en-ZA" sz="900" kern="1200" baseline="0" dirty="0">
                          <a:solidFill>
                            <a:schemeClr val="dk1"/>
                          </a:solidFill>
                          <a:latin typeface="Arial Black" pitchFamily="34" charset="0"/>
                          <a:ea typeface="Calibri"/>
                          <a:cs typeface="Times New Roman"/>
                        </a:rPr>
                        <a:t> 5</a:t>
                      </a:r>
                      <a:r>
                        <a:rPr lang="en-ZA" sz="900" kern="1200" dirty="0">
                          <a:solidFill>
                            <a:schemeClr val="dk1"/>
                          </a:solidFill>
                          <a:latin typeface="Arial Black" pitchFamily="34" charset="0"/>
                          <a:ea typeface="Calibri"/>
                          <a:cs typeface="Times New Roman"/>
                        </a:rPr>
                        <a:t> 000</a:t>
                      </a: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Q2: 10 000 cumulative</a:t>
                      </a: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Q3: 15 000</a:t>
                      </a:r>
                      <a:r>
                        <a:rPr lang="en-ZA" sz="900" kern="1200" baseline="0" dirty="0">
                          <a:solidFill>
                            <a:schemeClr val="dk1"/>
                          </a:solidFill>
                          <a:latin typeface="Arial Black" pitchFamily="34" charset="0"/>
                          <a:ea typeface="Calibri"/>
                          <a:cs typeface="Times New Roman"/>
                        </a:rPr>
                        <a:t> cumulative</a:t>
                      </a:r>
                      <a:endParaRPr lang="en-ZA"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Q4/Annual: 20 000 cumulative</a:t>
                      </a:r>
                    </a:p>
                  </a:txBody>
                  <a:tcPr marL="68580" marR="68580" marT="0" marB="0"/>
                </a:tc>
                <a:tc>
                  <a:txBody>
                    <a:bodyPr/>
                    <a:lstStyle/>
                    <a:p>
                      <a:pPr marL="0" marR="0" algn="l" defTabSz="914400" rtl="0" eaLnBrk="1" fontAlgn="b"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Q1: 7 255</a:t>
                      </a:r>
                    </a:p>
                    <a:p>
                      <a:pPr marL="0" marR="0" algn="l" defTabSz="914400" rtl="0" eaLnBrk="1" fontAlgn="b"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Q2: 11 096</a:t>
                      </a:r>
                    </a:p>
                    <a:p>
                      <a:pPr marL="0" marR="0" algn="l" defTabSz="914400" rtl="0" eaLnBrk="1" fontAlgn="b"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Q3: 22 216</a:t>
                      </a:r>
                    </a:p>
                    <a:p>
                      <a:pPr marL="0" marR="0" algn="l" defTabSz="914400" rtl="0" eaLnBrk="1" fontAlgn="b" latinLnBrk="0" hangingPunct="1">
                        <a:lnSpc>
                          <a:spcPct val="100000"/>
                        </a:lnSpc>
                        <a:spcBef>
                          <a:spcPts val="1000"/>
                        </a:spcBef>
                        <a:spcAft>
                          <a:spcPts val="1000"/>
                        </a:spcAft>
                      </a:pPr>
                      <a:endParaRPr lang="en-US" sz="900" kern="1200" dirty="0">
                        <a:solidFill>
                          <a:schemeClr val="dk1"/>
                        </a:solidFill>
                        <a:latin typeface="Arial Black" pitchFamily="34" charset="0"/>
                        <a:ea typeface="Calibri"/>
                        <a:cs typeface="Times New Roman"/>
                      </a:endParaRPr>
                    </a:p>
                    <a:p>
                      <a:pPr marL="0" marR="0" algn="l" defTabSz="914400" rtl="0" eaLnBrk="1" fontAlgn="b"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Q4: 26 545</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1000"/>
                        </a:spcBef>
                        <a:spcAft>
                          <a:spcPts val="1000"/>
                        </a:spcAft>
                      </a:pPr>
                      <a:r>
                        <a:rPr lang="en-GB" sz="900" kern="1200" dirty="0">
                          <a:solidFill>
                            <a:schemeClr val="dk1"/>
                          </a:solidFill>
                          <a:latin typeface="Arial Black" pitchFamily="34" charset="0"/>
                          <a:ea typeface="Calibri"/>
                          <a:cs typeface="Times New Roman"/>
                        </a:rPr>
                        <a:t>Q1: +2 255</a:t>
                      </a:r>
                    </a:p>
                    <a:p>
                      <a:pPr marL="0" marR="0" algn="l" defTabSz="914400" rtl="0" eaLnBrk="1" latinLnBrk="0" hangingPunct="1">
                        <a:lnSpc>
                          <a:spcPct val="100000"/>
                        </a:lnSpc>
                        <a:spcBef>
                          <a:spcPts val="1000"/>
                        </a:spcBef>
                        <a:spcAft>
                          <a:spcPts val="1000"/>
                        </a:spcAft>
                      </a:pPr>
                      <a:r>
                        <a:rPr lang="en-GB" sz="900" kern="1200" dirty="0">
                          <a:solidFill>
                            <a:schemeClr val="dk1"/>
                          </a:solidFill>
                          <a:latin typeface="Arial Black" pitchFamily="34" charset="0"/>
                          <a:ea typeface="Calibri"/>
                          <a:cs typeface="Times New Roman"/>
                        </a:rPr>
                        <a:t>Q2: +1</a:t>
                      </a:r>
                      <a:r>
                        <a:rPr lang="en-GB" sz="900" kern="1200" baseline="0" dirty="0">
                          <a:solidFill>
                            <a:schemeClr val="dk1"/>
                          </a:solidFill>
                          <a:latin typeface="Arial Black" pitchFamily="34" charset="0"/>
                          <a:ea typeface="Calibri"/>
                          <a:cs typeface="Times New Roman"/>
                        </a:rPr>
                        <a:t> 096</a:t>
                      </a:r>
                    </a:p>
                    <a:p>
                      <a:pPr marL="0" marR="0" algn="l" defTabSz="914400" rtl="0" eaLnBrk="1" latinLnBrk="0" hangingPunct="1">
                        <a:lnSpc>
                          <a:spcPct val="100000"/>
                        </a:lnSpc>
                        <a:spcBef>
                          <a:spcPts val="1000"/>
                        </a:spcBef>
                        <a:spcAft>
                          <a:spcPts val="1000"/>
                        </a:spcAft>
                      </a:pPr>
                      <a:r>
                        <a:rPr lang="en-GB" sz="900" kern="1200" baseline="0" dirty="0">
                          <a:solidFill>
                            <a:schemeClr val="dk1"/>
                          </a:solidFill>
                          <a:latin typeface="Arial Black" pitchFamily="34" charset="0"/>
                          <a:ea typeface="Calibri"/>
                          <a:cs typeface="Times New Roman"/>
                        </a:rPr>
                        <a:t>Q3: +7216</a:t>
                      </a:r>
                    </a:p>
                    <a:p>
                      <a:pPr marL="0" marR="0" algn="l" defTabSz="914400" rtl="0" eaLnBrk="1" latinLnBrk="0" hangingPunct="1">
                        <a:lnSpc>
                          <a:spcPct val="100000"/>
                        </a:lnSpc>
                        <a:spcBef>
                          <a:spcPts val="1000"/>
                        </a:spcBef>
                        <a:spcAft>
                          <a:spcPts val="1000"/>
                        </a:spcAft>
                      </a:pPr>
                      <a:endParaRPr lang="en-GB" sz="900" kern="1200" baseline="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1000"/>
                        </a:spcBef>
                        <a:spcAft>
                          <a:spcPts val="1000"/>
                        </a:spcAft>
                      </a:pPr>
                      <a:r>
                        <a:rPr lang="en-GB" sz="900" kern="1200" baseline="0" dirty="0">
                          <a:solidFill>
                            <a:schemeClr val="dk1"/>
                          </a:solidFill>
                          <a:latin typeface="Arial Black" pitchFamily="34" charset="0"/>
                          <a:ea typeface="Calibri"/>
                          <a:cs typeface="Times New Roman"/>
                        </a:rPr>
                        <a:t>Q4: +6 545</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1000"/>
                        </a:spcBef>
                        <a:spcAft>
                          <a:spcPts val="1000"/>
                        </a:spcAft>
                      </a:pPr>
                      <a:r>
                        <a:rPr lang="en-GB" sz="900" kern="1200" dirty="0">
                          <a:solidFill>
                            <a:schemeClr val="dk1"/>
                          </a:solidFill>
                          <a:latin typeface="Arial Black" pitchFamily="34" charset="0"/>
                          <a:ea typeface="Calibri"/>
                          <a:cs typeface="Times New Roman"/>
                        </a:rPr>
                        <a:t>Target exceeded because</a:t>
                      </a:r>
                      <a:r>
                        <a:rPr lang="en-GB" sz="900" kern="1200" baseline="0" dirty="0">
                          <a:solidFill>
                            <a:schemeClr val="dk1"/>
                          </a:solidFill>
                          <a:latin typeface="Arial Black" pitchFamily="34" charset="0"/>
                          <a:ea typeface="Calibri"/>
                          <a:cs typeface="Times New Roman"/>
                        </a:rPr>
                        <a:t> </a:t>
                      </a:r>
                      <a:r>
                        <a:rPr lang="en-GB" sz="900" kern="1200" dirty="0">
                          <a:solidFill>
                            <a:schemeClr val="dk1"/>
                          </a:solidFill>
                          <a:latin typeface="Arial Black" pitchFamily="34" charset="0"/>
                          <a:ea typeface="Calibri"/>
                          <a:cs typeface="Times New Roman"/>
                        </a:rPr>
                        <a:t>provincial DOH were supported by the PEPFAR District Support Partners in training of CHWs </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574891">
                <a:tc>
                  <a:txBody>
                    <a:bodyPr/>
                    <a:lstStyle/>
                    <a:p>
                      <a:pPr marL="0" marR="0" algn="l" defTabSz="914400" rtl="0" eaLnBrk="1" latinLnBrk="0" hangingPunct="1">
                        <a:lnSpc>
                          <a:spcPct val="100000"/>
                        </a:lnSpc>
                        <a:spcBef>
                          <a:spcPts val="1000"/>
                        </a:spcBef>
                        <a:spcAft>
                          <a:spcPts val="1000"/>
                        </a:spcAft>
                      </a:pPr>
                      <a:endParaRPr lang="en-ZA" sz="900" kern="1200" dirty="0">
                        <a:solidFill>
                          <a:schemeClr val="dk1"/>
                        </a:solidFill>
                        <a:latin typeface="Arial Black" pitchFamily="34" charset="0"/>
                        <a:ea typeface="Calibri"/>
                        <a:cs typeface="Times New Roman"/>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Number of clients traced by CHWs</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Q1: 250 000</a:t>
                      </a: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Q2: 500</a:t>
                      </a:r>
                      <a:r>
                        <a:rPr lang="en-ZA" sz="900" kern="1200" baseline="0" dirty="0">
                          <a:solidFill>
                            <a:schemeClr val="dk1"/>
                          </a:solidFill>
                          <a:latin typeface="Arial Black" pitchFamily="34" charset="0"/>
                          <a:ea typeface="Calibri"/>
                          <a:cs typeface="Times New Roman"/>
                        </a:rPr>
                        <a:t> 000 cumulative</a:t>
                      </a:r>
                      <a:endParaRPr lang="en-ZA"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Q3: 750 000 cumulative</a:t>
                      </a: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Q4/Annual: 1 000 000 cumulative</a:t>
                      </a:r>
                    </a:p>
                  </a:txBody>
                  <a:tcPr marL="68580" marR="68580" marT="0" marB="0"/>
                </a:tc>
                <a:tc>
                  <a:txBody>
                    <a:bodyPr/>
                    <a:lstStyle/>
                    <a:p>
                      <a:pPr marL="0" marR="0" algn="l" defTabSz="914400" rtl="0" eaLnBrk="1" fontAlgn="b"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Q1: 0</a:t>
                      </a:r>
                    </a:p>
                    <a:p>
                      <a:pPr marL="0" marR="0" algn="l" defTabSz="914400" rtl="0" eaLnBrk="1" fontAlgn="b"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Q2: 24 964</a:t>
                      </a:r>
                    </a:p>
                    <a:p>
                      <a:pPr marL="0" marR="0" algn="l" defTabSz="914400" rtl="0" eaLnBrk="1" fontAlgn="b"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Q3: 0</a:t>
                      </a:r>
                    </a:p>
                    <a:p>
                      <a:pPr marL="0" marR="0" algn="l" defTabSz="914400" rtl="0" eaLnBrk="1" fontAlgn="b"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Q4: 139</a:t>
                      </a:r>
                      <a:r>
                        <a:rPr lang="en-US" sz="900" kern="1200" baseline="0" dirty="0">
                          <a:solidFill>
                            <a:schemeClr val="dk1"/>
                          </a:solidFill>
                          <a:latin typeface="Arial Black" pitchFamily="34" charset="0"/>
                          <a:ea typeface="Calibri"/>
                          <a:cs typeface="Times New Roman"/>
                        </a:rPr>
                        <a:t> 983</a:t>
                      </a:r>
                      <a:endParaRPr lang="en-US"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1000"/>
                        </a:spcBef>
                        <a:spcAft>
                          <a:spcPts val="1000"/>
                        </a:spcAft>
                      </a:pPr>
                      <a:r>
                        <a:rPr lang="en-GB" sz="900" kern="1200" dirty="0">
                          <a:solidFill>
                            <a:schemeClr val="dk1"/>
                          </a:solidFill>
                          <a:latin typeface="Arial Black" pitchFamily="34" charset="0"/>
                          <a:ea typeface="Calibri"/>
                          <a:cs typeface="Times New Roman"/>
                        </a:rPr>
                        <a:t>Q1: -250</a:t>
                      </a:r>
                      <a:r>
                        <a:rPr lang="en-GB" sz="900" kern="1200" baseline="0" dirty="0">
                          <a:solidFill>
                            <a:schemeClr val="dk1"/>
                          </a:solidFill>
                          <a:latin typeface="Arial Black" pitchFamily="34" charset="0"/>
                          <a:ea typeface="Calibri"/>
                          <a:cs typeface="Times New Roman"/>
                        </a:rPr>
                        <a:t> 000</a:t>
                      </a:r>
                    </a:p>
                    <a:p>
                      <a:pPr marL="0" marR="0" algn="l" defTabSz="914400" rtl="0" eaLnBrk="1" latinLnBrk="0" hangingPunct="1">
                        <a:lnSpc>
                          <a:spcPct val="100000"/>
                        </a:lnSpc>
                        <a:spcBef>
                          <a:spcPts val="1000"/>
                        </a:spcBef>
                        <a:spcAft>
                          <a:spcPts val="1000"/>
                        </a:spcAft>
                      </a:pPr>
                      <a:r>
                        <a:rPr lang="en-GB" sz="900" kern="1200" baseline="0" dirty="0">
                          <a:solidFill>
                            <a:schemeClr val="dk1"/>
                          </a:solidFill>
                          <a:latin typeface="Arial Black" pitchFamily="34" charset="0"/>
                          <a:ea typeface="Calibri"/>
                          <a:cs typeface="Times New Roman"/>
                        </a:rPr>
                        <a:t>Q2: -475 036</a:t>
                      </a:r>
                    </a:p>
                    <a:p>
                      <a:pPr marL="0" marR="0" algn="l" defTabSz="914400" rtl="0" eaLnBrk="1" latinLnBrk="0" hangingPunct="1">
                        <a:lnSpc>
                          <a:spcPct val="100000"/>
                        </a:lnSpc>
                        <a:spcBef>
                          <a:spcPts val="1000"/>
                        </a:spcBef>
                        <a:spcAft>
                          <a:spcPts val="1000"/>
                        </a:spcAft>
                      </a:pPr>
                      <a:r>
                        <a:rPr lang="en-GB" sz="900" kern="1200" baseline="0" dirty="0">
                          <a:solidFill>
                            <a:schemeClr val="dk1"/>
                          </a:solidFill>
                          <a:latin typeface="Arial Black" pitchFamily="34" charset="0"/>
                          <a:ea typeface="Calibri"/>
                          <a:cs typeface="Times New Roman"/>
                        </a:rPr>
                        <a:t>Q3: -750 000</a:t>
                      </a:r>
                      <a:endParaRPr lang="en-ZA" sz="900" kern="1200" baseline="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1000"/>
                        </a:spcBef>
                        <a:spcAft>
                          <a:spcPts val="1000"/>
                        </a:spcAft>
                      </a:pPr>
                      <a:r>
                        <a:rPr lang="en-ZA" sz="900" kern="1200" baseline="0" dirty="0">
                          <a:solidFill>
                            <a:schemeClr val="dk1"/>
                          </a:solidFill>
                          <a:latin typeface="Arial Black" pitchFamily="34" charset="0"/>
                          <a:ea typeface="Calibri"/>
                          <a:cs typeface="Times New Roman"/>
                        </a:rPr>
                        <a:t>Q4: -860 017</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1000"/>
                        </a:spcBef>
                        <a:spcAft>
                          <a:spcPts val="1000"/>
                        </a:spcAft>
                      </a:pPr>
                      <a:r>
                        <a:rPr lang="en-GB" sz="900" kern="1200" dirty="0">
                          <a:solidFill>
                            <a:schemeClr val="dk1"/>
                          </a:solidFill>
                          <a:latin typeface="Arial Black" pitchFamily="34" charset="0"/>
                          <a:ea typeface="Calibri"/>
                          <a:cs typeface="Times New Roman"/>
                        </a:rPr>
                        <a:t>The reported data only reflect traced HIV and TB clients. This indicator also includes clients who missed appointments for antenatal care, immunisation, diabetes and hypertension for whom lists of missed appointments were not generated for CHWs to be able to trace them</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1347886">
                <a:tc>
                  <a:txBody>
                    <a:bodyPr/>
                    <a:lstStyle/>
                    <a:p>
                      <a:pPr marL="0" marR="0" algn="l" defTabSz="914400" rtl="0" eaLnBrk="1"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Improve management of community based PHC services</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Number of Districts where CHWs use a mobile health application to register households that received care</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Q2: mobile health application for CHW </a:t>
                      </a:r>
                      <a:r>
                        <a:rPr lang="en-US" sz="900" kern="1200" dirty="0" err="1">
                          <a:solidFill>
                            <a:schemeClr val="dk1"/>
                          </a:solidFill>
                          <a:latin typeface="Arial Black" pitchFamily="34" charset="0"/>
                          <a:ea typeface="Calibri"/>
                          <a:cs typeface="Times New Roman"/>
                        </a:rPr>
                        <a:t>programme</a:t>
                      </a:r>
                      <a:r>
                        <a:rPr lang="en-US" sz="900" kern="1200" dirty="0">
                          <a:solidFill>
                            <a:schemeClr val="dk1"/>
                          </a:solidFill>
                          <a:latin typeface="Arial Black" pitchFamily="34" charset="0"/>
                          <a:ea typeface="Calibri"/>
                          <a:cs typeface="Times New Roman"/>
                        </a:rPr>
                        <a:t> piloted</a:t>
                      </a:r>
                    </a:p>
                    <a:p>
                      <a:pPr marL="0" marR="0" algn="l" defTabSz="914400" rtl="0" eaLnBrk="1"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Q3: 15 districts</a:t>
                      </a:r>
                    </a:p>
                    <a:p>
                      <a:pPr marL="0" marR="0" algn="l" defTabSz="914400" rtl="0" eaLnBrk="1"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Q4: 27 Districts</a:t>
                      </a:r>
                    </a:p>
                  </a:txBody>
                  <a:tcPr marL="68580" marR="68580" marT="0" marB="0"/>
                </a:tc>
                <a:tc>
                  <a:txBody>
                    <a:bodyPr/>
                    <a:lstStyle/>
                    <a:p>
                      <a:pPr marL="0" marR="0" algn="l" defTabSz="914400" rtl="0" eaLnBrk="1"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Q2:</a:t>
                      </a:r>
                      <a:r>
                        <a:rPr lang="en-US" sz="900" kern="1200" baseline="0" dirty="0">
                          <a:solidFill>
                            <a:schemeClr val="dk1"/>
                          </a:solidFill>
                          <a:latin typeface="Arial Black" pitchFamily="34" charset="0"/>
                          <a:ea typeface="Calibri"/>
                          <a:cs typeface="Times New Roman"/>
                        </a:rPr>
                        <a:t> </a:t>
                      </a:r>
                      <a:r>
                        <a:rPr lang="en-US" sz="900" kern="1200" dirty="0">
                          <a:solidFill>
                            <a:schemeClr val="dk1"/>
                          </a:solidFill>
                          <a:latin typeface="Arial Black" pitchFamily="34" charset="0"/>
                          <a:ea typeface="Calibri"/>
                          <a:cs typeface="Times New Roman"/>
                        </a:rPr>
                        <a:t>Mobile health Application</a:t>
                      </a:r>
                      <a:r>
                        <a:rPr lang="en-US" sz="900" kern="1200" baseline="0" dirty="0">
                          <a:solidFill>
                            <a:schemeClr val="dk1"/>
                          </a:solidFill>
                          <a:latin typeface="Arial Black" pitchFamily="34" charset="0"/>
                          <a:ea typeface="Calibri"/>
                          <a:cs typeface="Times New Roman"/>
                        </a:rPr>
                        <a:t> for CHW programme piloted in 2 districts</a:t>
                      </a:r>
                    </a:p>
                    <a:p>
                      <a:pPr marL="0" marR="0" algn="l" defTabSz="914400" rtl="0" eaLnBrk="1" latinLnBrk="0" hangingPunct="1">
                        <a:lnSpc>
                          <a:spcPct val="100000"/>
                        </a:lnSpc>
                        <a:spcBef>
                          <a:spcPts val="1000"/>
                        </a:spcBef>
                        <a:spcAft>
                          <a:spcPts val="1000"/>
                        </a:spcAft>
                      </a:pPr>
                      <a:r>
                        <a:rPr lang="en-US" sz="900" kern="1200" baseline="0" dirty="0">
                          <a:solidFill>
                            <a:schemeClr val="tx1"/>
                          </a:solidFill>
                          <a:latin typeface="Arial Black" pitchFamily="34" charset="0"/>
                          <a:ea typeface="Calibri"/>
                          <a:cs typeface="Times New Roman"/>
                        </a:rPr>
                        <a:t>Q3: 2 </a:t>
                      </a:r>
                      <a:r>
                        <a:rPr lang="en-US" sz="900" kern="1200" dirty="0">
                          <a:solidFill>
                            <a:schemeClr val="tx1"/>
                          </a:solidFill>
                          <a:latin typeface="Arial Black" pitchFamily="34" charset="0"/>
                          <a:ea typeface="Calibri"/>
                          <a:cs typeface="Times New Roman"/>
                        </a:rPr>
                        <a:t>Districts</a:t>
                      </a:r>
                    </a:p>
                    <a:p>
                      <a:pPr marL="0" marR="0" algn="l" defTabSz="914400" rtl="0" eaLnBrk="1" latinLnBrk="0" hangingPunct="1">
                        <a:lnSpc>
                          <a:spcPct val="100000"/>
                        </a:lnSpc>
                        <a:spcBef>
                          <a:spcPts val="1000"/>
                        </a:spcBef>
                        <a:spcAft>
                          <a:spcPts val="1000"/>
                        </a:spcAft>
                      </a:pPr>
                      <a:r>
                        <a:rPr lang="en-US" sz="900" kern="1200" dirty="0">
                          <a:solidFill>
                            <a:schemeClr val="dk1"/>
                          </a:solidFill>
                          <a:latin typeface="Arial Black" pitchFamily="34" charset="0"/>
                          <a:ea typeface="Calibri"/>
                          <a:cs typeface="Times New Roman"/>
                        </a:rPr>
                        <a:t>Q4:  </a:t>
                      </a:r>
                      <a:r>
                        <a:rPr lang="en-US" sz="900" kern="1200" baseline="0" dirty="0">
                          <a:solidFill>
                            <a:schemeClr val="dk1"/>
                          </a:solidFill>
                          <a:latin typeface="Arial Black" pitchFamily="34" charset="0"/>
                          <a:ea typeface="Calibri"/>
                          <a:cs typeface="Times New Roman"/>
                        </a:rPr>
                        <a:t>2 </a:t>
                      </a:r>
                      <a:r>
                        <a:rPr lang="en-US" sz="900" kern="1200" dirty="0">
                          <a:solidFill>
                            <a:schemeClr val="dk1"/>
                          </a:solidFill>
                          <a:latin typeface="Arial Black" pitchFamily="34" charset="0"/>
                          <a:ea typeface="Calibri"/>
                          <a:cs typeface="Times New Roman"/>
                        </a:rPr>
                        <a:t>Districts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1000"/>
                        </a:spcBef>
                        <a:spcAft>
                          <a:spcPts val="1000"/>
                        </a:spcAft>
                      </a:pPr>
                      <a:r>
                        <a:rPr lang="en-GB" sz="900" kern="1200" dirty="0">
                          <a:solidFill>
                            <a:schemeClr val="dk1"/>
                          </a:solidFill>
                          <a:latin typeface="Arial Black" pitchFamily="34" charset="0"/>
                          <a:ea typeface="Calibri"/>
                          <a:cs typeface="Times New Roman"/>
                        </a:rPr>
                        <a:t>Q2:</a:t>
                      </a:r>
                      <a:r>
                        <a:rPr lang="en-GB" sz="900" kern="1200" baseline="0" dirty="0">
                          <a:solidFill>
                            <a:schemeClr val="dk1"/>
                          </a:solidFill>
                          <a:latin typeface="Arial Black" pitchFamily="34" charset="0"/>
                          <a:ea typeface="Calibri"/>
                          <a:cs typeface="Times New Roman"/>
                        </a:rPr>
                        <a:t> </a:t>
                      </a:r>
                      <a:r>
                        <a:rPr lang="en-GB" sz="900" kern="1200" dirty="0">
                          <a:solidFill>
                            <a:schemeClr val="dk1"/>
                          </a:solidFill>
                          <a:latin typeface="Arial Black" pitchFamily="34" charset="0"/>
                          <a:ea typeface="Calibri"/>
                          <a:cs typeface="Times New Roman"/>
                        </a:rPr>
                        <a:t>None</a:t>
                      </a:r>
                    </a:p>
                    <a:p>
                      <a:pPr marL="0" marR="0" algn="l" defTabSz="914400" rtl="0" eaLnBrk="1" latinLnBrk="0" hangingPunct="1">
                        <a:lnSpc>
                          <a:spcPct val="100000"/>
                        </a:lnSpc>
                        <a:spcBef>
                          <a:spcPts val="1000"/>
                        </a:spcBef>
                        <a:spcAft>
                          <a:spcPts val="1000"/>
                        </a:spcAft>
                      </a:pPr>
                      <a:endParaRPr lang="en-GB" sz="9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1000"/>
                        </a:spcBef>
                        <a:spcAft>
                          <a:spcPts val="1000"/>
                        </a:spcAft>
                      </a:pPr>
                      <a:r>
                        <a:rPr lang="en-GB" sz="900" kern="1200" dirty="0">
                          <a:solidFill>
                            <a:schemeClr val="dk1"/>
                          </a:solidFill>
                          <a:latin typeface="Arial Black" pitchFamily="34" charset="0"/>
                          <a:ea typeface="Calibri"/>
                          <a:cs typeface="Times New Roman"/>
                        </a:rPr>
                        <a:t>Q3:-13 districts</a:t>
                      </a:r>
                    </a:p>
                    <a:p>
                      <a:pPr marL="0" marR="0" algn="l" defTabSz="914400" rtl="0" eaLnBrk="1" latinLnBrk="0" hangingPunct="1">
                        <a:lnSpc>
                          <a:spcPct val="100000"/>
                        </a:lnSpc>
                        <a:spcBef>
                          <a:spcPts val="1000"/>
                        </a:spcBef>
                        <a:spcAft>
                          <a:spcPts val="1000"/>
                        </a:spcAft>
                      </a:pPr>
                      <a:r>
                        <a:rPr lang="en-GB" sz="900" kern="1200" dirty="0">
                          <a:solidFill>
                            <a:schemeClr val="dk1"/>
                          </a:solidFill>
                          <a:latin typeface="Arial Black" pitchFamily="34" charset="0"/>
                          <a:ea typeface="Calibri"/>
                          <a:cs typeface="Times New Roman"/>
                        </a:rPr>
                        <a:t>Q4: -25 districts</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1000"/>
                        </a:spcBef>
                        <a:spcAft>
                          <a:spcPts val="1000"/>
                        </a:spcAft>
                      </a:pPr>
                      <a:r>
                        <a:rPr lang="en-GB" sz="900" kern="1200" dirty="0">
                          <a:solidFill>
                            <a:schemeClr val="dk1"/>
                          </a:solidFill>
                          <a:latin typeface="Arial Black" pitchFamily="34" charset="0"/>
                          <a:ea typeface="Calibri"/>
                          <a:cs typeface="Times New Roman"/>
                        </a:rPr>
                        <a:t>Late start due to limited availability of funding. PEPFAR Funding cycle started in October 2019</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3: Communicable and Non-Communicable Diseases</a:t>
            </a:r>
            <a:endParaRPr lang="en-GB" sz="2400" b="1" dirty="0">
              <a:solidFill>
                <a:schemeClr val="bg1"/>
              </a:solidFill>
              <a:latin typeface="Arial Black" pitchFamily="34" charset="0"/>
              <a:cs typeface="Arial" pitchFamily="34" charset="0"/>
            </a:endParaRPr>
          </a:p>
        </p:txBody>
      </p:sp>
      <p:sp>
        <p:nvSpPr>
          <p:cNvPr id="4" name="Rectangle 3"/>
          <p:cNvSpPr/>
          <p:nvPr/>
        </p:nvSpPr>
        <p:spPr>
          <a:xfrm>
            <a:off x="8100392" y="6237312"/>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19</a:t>
            </a:fld>
            <a:endParaRPr lang="en-US" sz="1200" dirty="0"/>
          </a:p>
        </p:txBody>
      </p:sp>
    </p:spTree>
    <p:extLst>
      <p:ext uri="{BB962C8B-B14F-4D97-AF65-F5344CB8AC3E}">
        <p14:creationId xmlns:p14="http://schemas.microsoft.com/office/powerpoint/2010/main" xmlns="" val="211706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96752"/>
            <a:ext cx="8928992" cy="4401205"/>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rPr>
              <a:t>Brief the Portfolio Committee on Health on 2019/20 </a:t>
            </a:r>
          </a:p>
          <a:p>
            <a:pPr marL="914400" marR="0" lvl="1" indent="-45720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rPr>
              <a:t>Q1-Q4 Performance Report </a:t>
            </a:r>
          </a:p>
          <a:p>
            <a:pPr marL="914400" marR="0" lvl="1" indent="-45720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rPr>
              <a:t>The report is presented by the following budget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rPr>
              <a:t>Programme 1: Administration</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rPr>
              <a:t>Programme 2: National Health Insurance</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rPr>
              <a:t>Programme 3: Communicable and Non-Communicable Diseases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rPr>
              <a:t>Programme 4: Primary Health Care</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rPr>
              <a:t>Programme 5: Hospital Systems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ZA" sz="2000" b="0" i="0" u="none" strike="noStrike" kern="1200" cap="none" spc="0" normalizeH="0" baseline="0" noProof="0" dirty="0">
                <a:ln>
                  <a:noFill/>
                </a:ln>
                <a:solidFill>
                  <a:prstClr val="black"/>
                </a:solidFill>
                <a:effectLst/>
                <a:uLnTx/>
                <a:uFillTx/>
                <a:latin typeface="Arial Black" pitchFamily="34" charset="0"/>
                <a:ea typeface="+mn-ea"/>
                <a:cs typeface="+mn-cs"/>
              </a:rPr>
              <a:t>Programme 6: Health System Governance and Human Resources</a:t>
            </a: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Black" pitchFamily="34" charset="0"/>
                <a:ea typeface="+mn-ea"/>
                <a:cs typeface="Arial" pitchFamily="34" charset="0"/>
              </a:rPr>
              <a:t>Purpose</a:t>
            </a:r>
          </a:p>
        </p:txBody>
      </p:sp>
    </p:spTree>
    <p:extLst>
      <p:ext uri="{BB962C8B-B14F-4D97-AF65-F5344CB8AC3E}">
        <p14:creationId xmlns:p14="http://schemas.microsoft.com/office/powerpoint/2010/main" xmlns="" val="73712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Progress Report </a:t>
            </a:r>
          </a:p>
        </p:txBody>
      </p:sp>
      <p:sp>
        <p:nvSpPr>
          <p:cNvPr id="6" name="Rectangle 5"/>
          <p:cNvSpPr/>
          <p:nvPr/>
        </p:nvSpPr>
        <p:spPr>
          <a:xfrm>
            <a:off x="468313" y="1844675"/>
            <a:ext cx="8064500" cy="15700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4 : PRIMARY HEALTH CARE</a:t>
            </a:r>
          </a:p>
          <a:p>
            <a:pPr algn="ctr">
              <a:defRPr/>
            </a:pPr>
            <a:r>
              <a:rPr lang="en-ZA" sz="2400" b="1" dirty="0">
                <a:solidFill>
                  <a:schemeClr val="tx1"/>
                </a:solidFill>
                <a:latin typeface="Arial Black"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21</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4: Primary Health Care</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325060939"/>
              </p:ext>
            </p:extLst>
          </p:nvPr>
        </p:nvGraphicFramePr>
        <p:xfrm>
          <a:off x="-1" y="548680"/>
          <a:ext cx="9144001" cy="6430141"/>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944216">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gridCol w="1331641">
                  <a:extLst>
                    <a:ext uri="{9D8B030D-6E8A-4147-A177-3AD203B41FA5}">
                      <a16:colId xmlns:a16="http://schemas.microsoft.com/office/drawing/2014/main" xmlns="" val="20005"/>
                    </a:ext>
                  </a:extLst>
                </a:gridCol>
              </a:tblGrid>
              <a:tr h="276998">
                <a:tc>
                  <a:txBody>
                    <a:bodyPr/>
                    <a:lstStyle/>
                    <a:p>
                      <a:pPr marL="0" algn="l" defTabSz="914400" rtl="0" eaLnBrk="1" latinLnBrk="0" hangingPunct="1"/>
                      <a:r>
                        <a:rPr lang="en-US" sz="85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5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85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5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5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ts val="1300"/>
                        </a:lnSpc>
                        <a:spcAft>
                          <a:spcPts val="0"/>
                        </a:spcAft>
                      </a:pPr>
                      <a:r>
                        <a:rPr lang="en-GB" sz="850" b="1" kern="1200" dirty="0">
                          <a:solidFill>
                            <a:schemeClr val="lt1"/>
                          </a:solidFill>
                          <a:latin typeface="Arial Black" pitchFamily="34" charset="0"/>
                          <a:ea typeface="+mn-ea"/>
                          <a:cs typeface="+mn-cs"/>
                        </a:rPr>
                        <a:t>Reason for deviation</a:t>
                      </a:r>
                      <a:endParaRPr lang="en-ZA" sz="85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266497">
                <a:tc>
                  <a:txBody>
                    <a:bodyPr/>
                    <a:lstStyle/>
                    <a:p>
                      <a:pPr marL="0" marR="0">
                        <a:lnSpc>
                          <a:spcPct val="115000"/>
                        </a:lnSpc>
                        <a:spcBef>
                          <a:spcPts val="0"/>
                        </a:spcBef>
                        <a:spcAft>
                          <a:spcPts val="0"/>
                        </a:spcAft>
                      </a:pPr>
                      <a:r>
                        <a:rPr lang="en-ZA" sz="850" kern="1200" baseline="0" dirty="0">
                          <a:solidFill>
                            <a:schemeClr val="dk1"/>
                          </a:solidFill>
                          <a:latin typeface="Arial Black" pitchFamily="34" charset="0"/>
                          <a:ea typeface="+mn-ea"/>
                          <a:cs typeface="+mn-cs"/>
                        </a:rPr>
                        <a:t>Strengthen district governance and improve management and leadership of the district health system</a:t>
                      </a:r>
                      <a:endParaRPr lang="en-US" sz="85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15000"/>
                        </a:lnSpc>
                        <a:spcBef>
                          <a:spcPts val="0"/>
                        </a:spcBef>
                        <a:spcAft>
                          <a:spcPts val="0"/>
                        </a:spcAft>
                      </a:pPr>
                      <a:r>
                        <a:rPr lang="en-ZA" sz="850" kern="1200" baseline="0" dirty="0">
                          <a:solidFill>
                            <a:schemeClr val="dk1"/>
                          </a:solidFill>
                          <a:latin typeface="Arial Black" pitchFamily="34" charset="0"/>
                          <a:ea typeface="+mn-ea"/>
                          <a:cs typeface="+mn-cs"/>
                        </a:rPr>
                        <a:t>Number of Districts supported to be compliant with the minimum requirements of the District Health Management Office (DHMO) structure guidelines</a:t>
                      </a:r>
                      <a:endParaRPr lang="en-US" sz="85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15000"/>
                        </a:lnSpc>
                        <a:spcBef>
                          <a:spcPts val="0"/>
                        </a:spcBef>
                        <a:spcAft>
                          <a:spcPts val="0"/>
                        </a:spcAft>
                      </a:pPr>
                      <a:r>
                        <a:rPr lang="en-US" sz="850" kern="1200" baseline="0" dirty="0">
                          <a:solidFill>
                            <a:schemeClr val="dk1"/>
                          </a:solidFill>
                          <a:latin typeface="Arial Black" pitchFamily="34" charset="0"/>
                          <a:ea typeface="+mn-ea"/>
                          <a:cs typeface="+mn-cs"/>
                        </a:rPr>
                        <a:t>Q1: Plans developed for 5 districts</a:t>
                      </a:r>
                    </a:p>
                    <a:p>
                      <a:pPr marL="0" marR="0">
                        <a:lnSpc>
                          <a:spcPct val="115000"/>
                        </a:lnSpc>
                        <a:spcBef>
                          <a:spcPts val="0"/>
                        </a:spcBef>
                        <a:spcAft>
                          <a:spcPts val="0"/>
                        </a:spcAft>
                      </a:pPr>
                      <a:endParaRPr lang="en-US" sz="850" kern="1200" baseline="0" dirty="0">
                        <a:solidFill>
                          <a:schemeClr val="dk1"/>
                        </a:solidFill>
                        <a:latin typeface="Arial Black" pitchFamily="34" charset="0"/>
                        <a:ea typeface="+mn-ea"/>
                        <a:cs typeface="+mn-cs"/>
                      </a:endParaRPr>
                    </a:p>
                    <a:p>
                      <a:pPr marL="0" marR="0">
                        <a:lnSpc>
                          <a:spcPct val="115000"/>
                        </a:lnSpc>
                        <a:spcBef>
                          <a:spcPts val="0"/>
                        </a:spcBef>
                        <a:spcAft>
                          <a:spcPts val="0"/>
                        </a:spcAft>
                      </a:pPr>
                      <a:r>
                        <a:rPr lang="en-US" sz="850" kern="1200" baseline="0" dirty="0">
                          <a:solidFill>
                            <a:schemeClr val="dk1"/>
                          </a:solidFill>
                          <a:latin typeface="Arial Black" pitchFamily="34" charset="0"/>
                          <a:ea typeface="+mn-ea"/>
                          <a:cs typeface="+mn-cs"/>
                        </a:rPr>
                        <a:t>Q2: Plans developed for an additional 15 districts</a:t>
                      </a:r>
                    </a:p>
                    <a:p>
                      <a:pPr marL="0" marR="0">
                        <a:lnSpc>
                          <a:spcPct val="115000"/>
                        </a:lnSpc>
                        <a:spcBef>
                          <a:spcPts val="0"/>
                        </a:spcBef>
                        <a:spcAft>
                          <a:spcPts val="0"/>
                        </a:spcAft>
                      </a:pPr>
                      <a:endParaRPr lang="en-US" sz="850" kern="1200" baseline="0" dirty="0">
                        <a:solidFill>
                          <a:schemeClr val="dk1"/>
                        </a:solidFill>
                        <a:latin typeface="Arial Black" pitchFamily="34" charset="0"/>
                        <a:ea typeface="+mn-ea"/>
                        <a:cs typeface="+mn-cs"/>
                      </a:endParaRPr>
                    </a:p>
                    <a:p>
                      <a:pPr marL="0" marR="0">
                        <a:lnSpc>
                          <a:spcPct val="115000"/>
                        </a:lnSpc>
                        <a:spcBef>
                          <a:spcPts val="0"/>
                        </a:spcBef>
                        <a:spcAft>
                          <a:spcPts val="0"/>
                        </a:spcAft>
                      </a:pPr>
                      <a:r>
                        <a:rPr lang="en-US" sz="850" kern="1200" baseline="0" dirty="0">
                          <a:solidFill>
                            <a:schemeClr val="dk1"/>
                          </a:solidFill>
                          <a:latin typeface="Arial Black" pitchFamily="34" charset="0"/>
                          <a:ea typeface="+mn-ea"/>
                          <a:cs typeface="+mn-cs"/>
                        </a:rPr>
                        <a:t>Q3: Plans developed for an additional 10 districts</a:t>
                      </a:r>
                    </a:p>
                    <a:p>
                      <a:pPr marL="0" marR="0">
                        <a:lnSpc>
                          <a:spcPct val="115000"/>
                        </a:lnSpc>
                        <a:spcBef>
                          <a:spcPts val="0"/>
                        </a:spcBef>
                        <a:spcAft>
                          <a:spcPts val="0"/>
                        </a:spcAft>
                      </a:pPr>
                      <a:endParaRPr lang="en-US" sz="850" kern="1200" baseline="0" dirty="0">
                        <a:solidFill>
                          <a:schemeClr val="dk1"/>
                        </a:solidFill>
                        <a:latin typeface="Arial Black" pitchFamily="34" charset="0"/>
                        <a:ea typeface="+mn-ea"/>
                        <a:cs typeface="+mn-cs"/>
                      </a:endParaRPr>
                    </a:p>
                    <a:p>
                      <a:pPr marL="0" marR="0">
                        <a:lnSpc>
                          <a:spcPct val="115000"/>
                        </a:lnSpc>
                        <a:spcBef>
                          <a:spcPts val="0"/>
                        </a:spcBef>
                        <a:spcAft>
                          <a:spcPts val="0"/>
                        </a:spcAft>
                      </a:pPr>
                      <a:r>
                        <a:rPr lang="en-US" sz="850" kern="1200" baseline="0" dirty="0">
                          <a:solidFill>
                            <a:schemeClr val="dk1"/>
                          </a:solidFill>
                          <a:latin typeface="Arial Black" pitchFamily="34" charset="0"/>
                          <a:ea typeface="+mn-ea"/>
                          <a:cs typeface="+mn-cs"/>
                        </a:rPr>
                        <a:t>Q4: Plans developed for an additional 5 districts</a:t>
                      </a:r>
                    </a:p>
                    <a:p>
                      <a:pPr marL="0" marR="0">
                        <a:lnSpc>
                          <a:spcPct val="115000"/>
                        </a:lnSpc>
                        <a:spcBef>
                          <a:spcPts val="0"/>
                        </a:spcBef>
                        <a:spcAft>
                          <a:spcPts val="0"/>
                        </a:spcAft>
                      </a:pPr>
                      <a:endParaRPr lang="en-ZA" sz="850" kern="1200" baseline="0" dirty="0">
                        <a:solidFill>
                          <a:schemeClr val="dk1"/>
                        </a:solidFill>
                        <a:latin typeface="Arial Black" pitchFamily="34" charset="0"/>
                        <a:ea typeface="+mn-ea"/>
                        <a:cs typeface="+mn-cs"/>
                      </a:endParaRPr>
                    </a:p>
                    <a:p>
                      <a:pPr marL="0" marR="0">
                        <a:lnSpc>
                          <a:spcPct val="115000"/>
                        </a:lnSpc>
                        <a:spcBef>
                          <a:spcPts val="0"/>
                        </a:spcBef>
                        <a:spcAft>
                          <a:spcPts val="0"/>
                        </a:spcAft>
                      </a:pPr>
                      <a:r>
                        <a:rPr lang="en-GB" sz="850" kern="1200" baseline="0" dirty="0">
                          <a:solidFill>
                            <a:schemeClr val="dk1"/>
                          </a:solidFill>
                          <a:latin typeface="Arial Black" pitchFamily="34" charset="0"/>
                          <a:ea typeface="+mn-ea"/>
                          <a:cs typeface="+mn-cs"/>
                        </a:rPr>
                        <a:t>Annual: Plans developed for 30 districts structures to meet the minimum requirements of the DHMO guidelines</a:t>
                      </a:r>
                      <a:endParaRPr lang="en-US" sz="85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15000"/>
                        </a:lnSpc>
                        <a:spcBef>
                          <a:spcPts val="0"/>
                        </a:spcBef>
                        <a:spcAft>
                          <a:spcPts val="0"/>
                        </a:spcAft>
                      </a:pPr>
                      <a:r>
                        <a:rPr lang="en-US" sz="850" kern="1200" baseline="0" dirty="0">
                          <a:solidFill>
                            <a:schemeClr val="dk1"/>
                          </a:solidFill>
                          <a:latin typeface="Arial Black" pitchFamily="34" charset="0"/>
                          <a:ea typeface="+mn-ea"/>
                          <a:cs typeface="+mn-cs"/>
                        </a:rPr>
                        <a:t>Q1: 5 DHMO Improvement plans developed </a:t>
                      </a:r>
                    </a:p>
                    <a:p>
                      <a:pPr marL="0" marR="0">
                        <a:lnSpc>
                          <a:spcPct val="115000"/>
                        </a:lnSpc>
                        <a:spcBef>
                          <a:spcPts val="0"/>
                        </a:spcBef>
                        <a:spcAft>
                          <a:spcPts val="0"/>
                        </a:spcAft>
                      </a:pPr>
                      <a:endParaRPr lang="en-US" sz="850" kern="1200" baseline="0" dirty="0">
                        <a:solidFill>
                          <a:schemeClr val="dk1"/>
                        </a:solidFill>
                        <a:latin typeface="Arial Black" pitchFamily="34" charset="0"/>
                        <a:ea typeface="+mn-ea"/>
                        <a:cs typeface="+mn-cs"/>
                      </a:endParaRPr>
                    </a:p>
                    <a:p>
                      <a:pPr marL="0" marR="0">
                        <a:lnSpc>
                          <a:spcPct val="115000"/>
                        </a:lnSpc>
                        <a:spcBef>
                          <a:spcPts val="0"/>
                        </a:spcBef>
                        <a:spcAft>
                          <a:spcPts val="0"/>
                        </a:spcAft>
                      </a:pPr>
                      <a:r>
                        <a:rPr lang="en-US" sz="850" kern="1200" baseline="0" dirty="0">
                          <a:solidFill>
                            <a:schemeClr val="dk1"/>
                          </a:solidFill>
                          <a:latin typeface="Arial Black" pitchFamily="34" charset="0"/>
                          <a:ea typeface="+mn-ea"/>
                          <a:cs typeface="+mn-cs"/>
                        </a:rPr>
                        <a:t>Q2: Improvement plans </a:t>
                      </a:r>
                    </a:p>
                    <a:p>
                      <a:pPr marL="0" marR="0">
                        <a:lnSpc>
                          <a:spcPct val="115000"/>
                        </a:lnSpc>
                        <a:spcBef>
                          <a:spcPts val="0"/>
                        </a:spcBef>
                        <a:spcAft>
                          <a:spcPts val="0"/>
                        </a:spcAft>
                      </a:pPr>
                      <a:r>
                        <a:rPr lang="en-US" sz="850" kern="1200" baseline="0" dirty="0">
                          <a:solidFill>
                            <a:schemeClr val="dk1"/>
                          </a:solidFill>
                          <a:latin typeface="Arial Black" pitchFamily="34" charset="0"/>
                          <a:ea typeface="+mn-ea"/>
                          <a:cs typeface="+mn-cs"/>
                        </a:rPr>
                        <a:t>submitted for 11 districts</a:t>
                      </a:r>
                    </a:p>
                    <a:p>
                      <a:pPr marL="0" marR="0">
                        <a:lnSpc>
                          <a:spcPct val="115000"/>
                        </a:lnSpc>
                        <a:spcBef>
                          <a:spcPts val="0"/>
                        </a:spcBef>
                        <a:spcAft>
                          <a:spcPts val="0"/>
                        </a:spcAft>
                      </a:pPr>
                      <a:endParaRPr lang="en-US" sz="850" kern="1200" baseline="0" dirty="0">
                        <a:solidFill>
                          <a:schemeClr val="dk1"/>
                        </a:solidFill>
                        <a:latin typeface="Arial Black" pitchFamily="34" charset="0"/>
                        <a:ea typeface="+mn-ea"/>
                        <a:cs typeface="+mn-cs"/>
                      </a:endParaRPr>
                    </a:p>
                    <a:p>
                      <a:pPr marL="0" marR="0">
                        <a:lnSpc>
                          <a:spcPct val="115000"/>
                        </a:lnSpc>
                        <a:spcBef>
                          <a:spcPts val="0"/>
                        </a:spcBef>
                        <a:spcAft>
                          <a:spcPts val="0"/>
                        </a:spcAft>
                      </a:pPr>
                      <a:r>
                        <a:rPr lang="en-US" sz="850" kern="1200" baseline="0" dirty="0">
                          <a:solidFill>
                            <a:schemeClr val="dk1"/>
                          </a:solidFill>
                          <a:latin typeface="Arial Black" pitchFamily="34" charset="0"/>
                          <a:ea typeface="+mn-ea"/>
                          <a:cs typeface="+mn-cs"/>
                        </a:rPr>
                        <a:t>Q3: Improvement plans developed for 6 districts</a:t>
                      </a:r>
                    </a:p>
                    <a:p>
                      <a:pPr marL="0" marR="0">
                        <a:lnSpc>
                          <a:spcPct val="115000"/>
                        </a:lnSpc>
                        <a:spcBef>
                          <a:spcPts val="0"/>
                        </a:spcBef>
                        <a:spcAft>
                          <a:spcPts val="0"/>
                        </a:spcAft>
                      </a:pPr>
                      <a:endParaRPr lang="en-US" sz="850" kern="1200" baseline="0" dirty="0">
                        <a:solidFill>
                          <a:schemeClr val="dk1"/>
                        </a:solidFill>
                        <a:latin typeface="Arial Black" pitchFamily="34" charset="0"/>
                        <a:ea typeface="+mn-ea"/>
                        <a:cs typeface="+mn-cs"/>
                      </a:endParaRPr>
                    </a:p>
                    <a:p>
                      <a:pPr marL="0" marR="0">
                        <a:lnSpc>
                          <a:spcPct val="115000"/>
                        </a:lnSpc>
                        <a:spcBef>
                          <a:spcPts val="0"/>
                        </a:spcBef>
                        <a:spcAft>
                          <a:spcPts val="0"/>
                        </a:spcAft>
                      </a:pPr>
                      <a:r>
                        <a:rPr lang="en-US" sz="850" kern="1200" baseline="0" dirty="0">
                          <a:solidFill>
                            <a:schemeClr val="dk1"/>
                          </a:solidFill>
                          <a:latin typeface="Arial Black" pitchFamily="34" charset="0"/>
                          <a:ea typeface="+mn-ea"/>
                          <a:cs typeface="+mn-cs"/>
                        </a:rPr>
                        <a:t>Q4: DHMO Improvement Plans developed for an additional 9 districts</a:t>
                      </a:r>
                    </a:p>
                    <a:p>
                      <a:pPr marL="0" marR="0">
                        <a:lnSpc>
                          <a:spcPct val="115000"/>
                        </a:lnSpc>
                        <a:spcBef>
                          <a:spcPts val="0"/>
                        </a:spcBef>
                        <a:spcAft>
                          <a:spcPts val="0"/>
                        </a:spcAft>
                      </a:pPr>
                      <a:endParaRPr lang="en-ZA" sz="850" kern="1200" baseline="0" dirty="0">
                        <a:solidFill>
                          <a:schemeClr val="dk1"/>
                        </a:solidFill>
                        <a:latin typeface="Arial Black" pitchFamily="34" charset="0"/>
                        <a:ea typeface="+mn-ea"/>
                        <a:cs typeface="+mn-cs"/>
                      </a:endParaRPr>
                    </a:p>
                    <a:p>
                      <a:pPr marL="0" marR="0">
                        <a:lnSpc>
                          <a:spcPct val="115000"/>
                        </a:lnSpc>
                        <a:spcBef>
                          <a:spcPts val="0"/>
                        </a:spcBef>
                        <a:spcAft>
                          <a:spcPts val="0"/>
                        </a:spcAft>
                      </a:pPr>
                      <a:endParaRPr lang="en-ZA" sz="850" kern="1200" baseline="0" dirty="0">
                        <a:solidFill>
                          <a:schemeClr val="dk1"/>
                        </a:solidFill>
                        <a:latin typeface="Arial Black" pitchFamily="34" charset="0"/>
                        <a:ea typeface="+mn-ea"/>
                        <a:cs typeface="+mn-cs"/>
                      </a:endParaRPr>
                    </a:p>
                    <a:p>
                      <a:pPr marL="0" marR="0">
                        <a:lnSpc>
                          <a:spcPct val="115000"/>
                        </a:lnSpc>
                        <a:spcBef>
                          <a:spcPts val="0"/>
                        </a:spcBef>
                        <a:spcAft>
                          <a:spcPts val="0"/>
                        </a:spcAft>
                      </a:pPr>
                      <a:r>
                        <a:rPr lang="en-GB" sz="850" kern="1200" baseline="0" dirty="0">
                          <a:solidFill>
                            <a:schemeClr val="dk1"/>
                          </a:solidFill>
                          <a:latin typeface="Arial Black" pitchFamily="34" charset="0"/>
                          <a:ea typeface="+mn-ea"/>
                          <a:cs typeface="+mn-cs"/>
                        </a:rPr>
                        <a:t>Annual: Plans developed for 30 districts structures to meet the minimum requirements of the DHMO guidelines</a:t>
                      </a:r>
                    </a:p>
                    <a:p>
                      <a:pPr marL="0" marR="0">
                        <a:lnSpc>
                          <a:spcPct val="115000"/>
                        </a:lnSpc>
                        <a:spcBef>
                          <a:spcPts val="0"/>
                        </a:spcBef>
                        <a:spcAft>
                          <a:spcPts val="0"/>
                        </a:spcAft>
                      </a:pPr>
                      <a:endParaRPr lang="en-US" sz="85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50" kern="1200" baseline="0" dirty="0">
                          <a:solidFill>
                            <a:schemeClr val="dk1"/>
                          </a:solidFill>
                          <a:latin typeface="Arial Black" pitchFamily="34" charset="0"/>
                          <a:ea typeface="+mn-ea"/>
                          <a:cs typeface="+mn-cs"/>
                        </a:rPr>
                        <a:t>Q1: None</a:t>
                      </a:r>
                    </a:p>
                    <a:p>
                      <a:pPr marL="0" marR="0" algn="l" defTabSz="914400" rtl="0" eaLnBrk="1" latinLnBrk="0" hangingPunct="1">
                        <a:lnSpc>
                          <a:spcPct val="115000"/>
                        </a:lnSpc>
                        <a:spcBef>
                          <a:spcPts val="0"/>
                        </a:spcBef>
                        <a:spcAft>
                          <a:spcPts val="0"/>
                        </a:spcAft>
                      </a:pPr>
                      <a:endParaRPr lang="en-GB" sz="850"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endParaRPr lang="en-GB" sz="850"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r>
                        <a:rPr lang="en-GB" sz="850" kern="1200" baseline="0" dirty="0">
                          <a:solidFill>
                            <a:schemeClr val="dk1"/>
                          </a:solidFill>
                          <a:latin typeface="Arial Black" pitchFamily="34" charset="0"/>
                          <a:ea typeface="+mn-ea"/>
                          <a:cs typeface="+mn-cs"/>
                        </a:rPr>
                        <a:t>Q2: -4 </a:t>
                      </a:r>
                    </a:p>
                    <a:p>
                      <a:pPr marL="0" marR="0" algn="l" defTabSz="914400" rtl="0" eaLnBrk="1" latinLnBrk="0" hangingPunct="1">
                        <a:lnSpc>
                          <a:spcPct val="115000"/>
                        </a:lnSpc>
                        <a:spcBef>
                          <a:spcPts val="0"/>
                        </a:spcBef>
                        <a:spcAft>
                          <a:spcPts val="0"/>
                        </a:spcAft>
                      </a:pPr>
                      <a:endParaRPr lang="en-GB" sz="850"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endParaRPr lang="en-GB" sz="850"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r>
                        <a:rPr lang="en-GB" sz="850" kern="1200" baseline="0" dirty="0">
                          <a:solidFill>
                            <a:schemeClr val="dk1"/>
                          </a:solidFill>
                          <a:latin typeface="Arial Black" pitchFamily="34" charset="0"/>
                          <a:ea typeface="+mn-ea"/>
                          <a:cs typeface="+mn-cs"/>
                        </a:rPr>
                        <a:t>Q3: -4</a:t>
                      </a:r>
                    </a:p>
                    <a:p>
                      <a:pPr marL="0" marR="0" algn="l" defTabSz="914400" rtl="0" eaLnBrk="1" latinLnBrk="0" hangingPunct="1">
                        <a:lnSpc>
                          <a:spcPct val="115000"/>
                        </a:lnSpc>
                        <a:spcBef>
                          <a:spcPts val="0"/>
                        </a:spcBef>
                        <a:spcAft>
                          <a:spcPts val="0"/>
                        </a:spcAft>
                      </a:pPr>
                      <a:endParaRPr lang="en-GB" sz="850"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endParaRPr lang="en-GB" sz="850"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r>
                        <a:rPr lang="en-GB" sz="850" kern="1200" baseline="0" dirty="0">
                          <a:solidFill>
                            <a:schemeClr val="dk1"/>
                          </a:solidFill>
                          <a:latin typeface="Arial Black" pitchFamily="34" charset="0"/>
                          <a:ea typeface="+mn-ea"/>
                          <a:cs typeface="+mn-cs"/>
                        </a:rPr>
                        <a:t>Q4: +9</a:t>
                      </a:r>
                    </a:p>
                    <a:p>
                      <a:pPr marL="0" marR="0" algn="l" defTabSz="914400" rtl="0" eaLnBrk="1" latinLnBrk="0" hangingPunct="1">
                        <a:lnSpc>
                          <a:spcPct val="115000"/>
                        </a:lnSpc>
                        <a:spcBef>
                          <a:spcPts val="0"/>
                        </a:spcBef>
                        <a:spcAft>
                          <a:spcPts val="0"/>
                        </a:spcAft>
                      </a:pPr>
                      <a:endParaRPr lang="en-GB" sz="850"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endParaRPr lang="en-GB" sz="850"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endParaRPr lang="en-GB" sz="85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50" kern="1200" baseline="0" dirty="0">
                          <a:solidFill>
                            <a:schemeClr val="dk1"/>
                          </a:solidFill>
                          <a:latin typeface="Arial Black" pitchFamily="34" charset="0"/>
                          <a:ea typeface="+mn-ea"/>
                          <a:cs typeface="+mn-cs"/>
                        </a:rPr>
                        <a:t>N/A- target achieved</a:t>
                      </a:r>
                      <a:endParaRPr lang="en-ZA" sz="85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954456">
                <a:tc>
                  <a:txBody>
                    <a:bodyPr/>
                    <a:lstStyle/>
                    <a:p>
                      <a:pPr marL="0" marR="0">
                        <a:lnSpc>
                          <a:spcPct val="100000"/>
                        </a:lnSpc>
                        <a:spcBef>
                          <a:spcPts val="0"/>
                        </a:spcBef>
                        <a:spcAft>
                          <a:spcPts val="0"/>
                        </a:spcAft>
                      </a:pPr>
                      <a:r>
                        <a:rPr lang="en-ZA" sz="850" kern="1200" baseline="0" dirty="0">
                          <a:solidFill>
                            <a:schemeClr val="dk1"/>
                          </a:solidFill>
                          <a:latin typeface="Arial Black" pitchFamily="34" charset="0"/>
                          <a:ea typeface="+mn-ea"/>
                          <a:cs typeface="+mn-cs"/>
                        </a:rPr>
                        <a:t>Strengthen district governance and improve management and leadership of the district health system</a:t>
                      </a:r>
                      <a:endParaRPr lang="en-US" sz="85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0"/>
                        </a:spcAft>
                      </a:pPr>
                      <a:r>
                        <a:rPr lang="en-ZA" sz="850" kern="1200" baseline="0" dirty="0">
                          <a:solidFill>
                            <a:schemeClr val="dk1"/>
                          </a:solidFill>
                          <a:latin typeface="Arial Black" pitchFamily="34" charset="0"/>
                          <a:ea typeface="+mn-ea"/>
                          <a:cs typeface="+mn-cs"/>
                        </a:rPr>
                        <a:t>National Health Act reviewed to define the functions of the District Health Management Office</a:t>
                      </a:r>
                      <a:endParaRPr lang="en-US" sz="85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0"/>
                        </a:spcAft>
                      </a:pPr>
                      <a:r>
                        <a:rPr lang="en-US" sz="850" kern="1200" baseline="0" dirty="0">
                          <a:solidFill>
                            <a:schemeClr val="dk1"/>
                          </a:solidFill>
                          <a:latin typeface="Arial Black" pitchFamily="34" charset="0"/>
                          <a:ea typeface="+mn-ea"/>
                          <a:cs typeface="+mn-cs"/>
                        </a:rPr>
                        <a:t>Q1: Functions of DHMO drafted and key stakeholders consulted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50"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50" kern="1200" baseline="0" dirty="0">
                          <a:solidFill>
                            <a:schemeClr val="dk1"/>
                          </a:solidFill>
                          <a:latin typeface="Arial Black" pitchFamily="34" charset="0"/>
                          <a:ea typeface="+mn-ea"/>
                          <a:cs typeface="+mn-cs"/>
                        </a:rPr>
                        <a:t>Q2: Functions of DHMO refined based on feedback from key stakeholders </a:t>
                      </a:r>
                    </a:p>
                    <a:p>
                      <a:pPr marL="0" marR="0">
                        <a:lnSpc>
                          <a:spcPct val="100000"/>
                        </a:lnSpc>
                        <a:spcBef>
                          <a:spcPts val="0"/>
                        </a:spcBef>
                        <a:spcAft>
                          <a:spcPts val="0"/>
                        </a:spcAft>
                      </a:pPr>
                      <a:endParaRPr lang="en-US" sz="850"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50" kern="1200" baseline="0" dirty="0">
                          <a:solidFill>
                            <a:schemeClr val="dk1"/>
                          </a:solidFill>
                          <a:latin typeface="Arial Black" pitchFamily="34" charset="0"/>
                          <a:ea typeface="+mn-ea"/>
                          <a:cs typeface="+mn-cs"/>
                        </a:rPr>
                        <a:t>Q3: National Health Amendment Bill drafted to incorporate the functions of the District Health Management Office</a:t>
                      </a:r>
                    </a:p>
                    <a:p>
                      <a:pPr marL="0" marR="0">
                        <a:lnSpc>
                          <a:spcPct val="100000"/>
                        </a:lnSpc>
                        <a:spcBef>
                          <a:spcPts val="0"/>
                        </a:spcBef>
                        <a:spcAft>
                          <a:spcPts val="0"/>
                        </a:spcAft>
                      </a:pPr>
                      <a:endParaRPr lang="en-US" sz="85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50" kern="1200" baseline="0" dirty="0">
                          <a:solidFill>
                            <a:schemeClr val="dk1"/>
                          </a:solidFill>
                          <a:latin typeface="Arial Black" pitchFamily="34" charset="0"/>
                          <a:ea typeface="+mn-ea"/>
                          <a:cs typeface="+mn-cs"/>
                        </a:rPr>
                        <a:t>Q4: National Health Amendment Bill presented to Tech NHC</a:t>
                      </a:r>
                    </a:p>
                  </a:txBody>
                  <a:tcPr marL="68580" marR="68580" marT="0" marB="0"/>
                </a:tc>
                <a:tc>
                  <a:txBody>
                    <a:bodyPr/>
                    <a:lstStyle/>
                    <a:p>
                      <a:pPr>
                        <a:lnSpc>
                          <a:spcPct val="100000"/>
                        </a:lnSpc>
                        <a:spcAft>
                          <a:spcPts val="0"/>
                        </a:spcAft>
                      </a:pPr>
                      <a:r>
                        <a:rPr lang="en-US" sz="850" kern="1200" baseline="0" dirty="0">
                          <a:solidFill>
                            <a:schemeClr val="dk1"/>
                          </a:solidFill>
                          <a:latin typeface="Arial Black" pitchFamily="34" charset="0"/>
                          <a:ea typeface="+mn-ea"/>
                          <a:cs typeface="+mn-cs"/>
                        </a:rPr>
                        <a:t>Q1: Draft functions of District Health Management Office developed and NDHSC consulted</a:t>
                      </a:r>
                    </a:p>
                    <a:p>
                      <a:pPr>
                        <a:lnSpc>
                          <a:spcPct val="100000"/>
                        </a:lnSpc>
                        <a:spcAft>
                          <a:spcPts val="0"/>
                        </a:spcAft>
                      </a:pPr>
                      <a:endParaRPr lang="en-US" sz="850" kern="1200" baseline="0" dirty="0">
                        <a:solidFill>
                          <a:schemeClr val="dk1"/>
                        </a:solidFill>
                        <a:latin typeface="Arial Black" pitchFamily="34" charset="0"/>
                        <a:ea typeface="+mn-ea"/>
                        <a:cs typeface="+mn-cs"/>
                      </a:endParaRPr>
                    </a:p>
                    <a:p>
                      <a:pPr>
                        <a:lnSpc>
                          <a:spcPct val="100000"/>
                        </a:lnSpc>
                        <a:spcAft>
                          <a:spcPts val="0"/>
                        </a:spcAft>
                      </a:pPr>
                      <a:r>
                        <a:rPr lang="en-US" sz="850" kern="1200" baseline="0" dirty="0">
                          <a:solidFill>
                            <a:schemeClr val="dk1"/>
                          </a:solidFill>
                          <a:latin typeface="Arial Black" pitchFamily="34" charset="0"/>
                          <a:ea typeface="+mn-ea"/>
                          <a:cs typeface="+mn-cs"/>
                        </a:rPr>
                        <a:t>Q2: Functions of the District Health Management office refined based on feedback from key stakeholders</a:t>
                      </a:r>
                    </a:p>
                    <a:p>
                      <a:pPr>
                        <a:lnSpc>
                          <a:spcPct val="100000"/>
                        </a:lnSpc>
                        <a:spcAft>
                          <a:spcPts val="0"/>
                        </a:spcAft>
                      </a:pPr>
                      <a:endParaRPr lang="en-US" sz="850" kern="1200" baseline="0" dirty="0">
                        <a:solidFill>
                          <a:schemeClr val="dk1"/>
                        </a:solidFill>
                        <a:latin typeface="Arial Black" pitchFamily="34" charset="0"/>
                        <a:ea typeface="+mn-ea"/>
                        <a:cs typeface="+mn-cs"/>
                      </a:endParaRPr>
                    </a:p>
                    <a:p>
                      <a:pPr>
                        <a:lnSpc>
                          <a:spcPct val="100000"/>
                        </a:lnSpc>
                        <a:spcAft>
                          <a:spcPts val="0"/>
                        </a:spcAft>
                      </a:pPr>
                      <a:r>
                        <a:rPr lang="en-US" sz="850" kern="1200" baseline="0" dirty="0">
                          <a:solidFill>
                            <a:schemeClr val="dk1"/>
                          </a:solidFill>
                          <a:latin typeface="Arial Black" pitchFamily="34" charset="0"/>
                          <a:ea typeface="+mn-ea"/>
                          <a:cs typeface="+mn-cs"/>
                        </a:rPr>
                        <a:t>Q3: Work is being done to consolidate the functions of the DHMO under NHI. This is captured in section 4.8 of the NHI Bill</a:t>
                      </a:r>
                    </a:p>
                    <a:p>
                      <a:pPr>
                        <a:lnSpc>
                          <a:spcPct val="100000"/>
                        </a:lnSpc>
                        <a:spcAft>
                          <a:spcPts val="0"/>
                        </a:spcAft>
                      </a:pPr>
                      <a:endParaRPr lang="en-US" sz="850" kern="1200" baseline="0" dirty="0">
                        <a:solidFill>
                          <a:schemeClr val="dk1"/>
                        </a:solidFill>
                        <a:latin typeface="Arial Black" pitchFamily="34" charset="0"/>
                        <a:ea typeface="+mn-ea"/>
                        <a:cs typeface="+mn-cs"/>
                      </a:endParaRPr>
                    </a:p>
                    <a:p>
                      <a:pPr>
                        <a:lnSpc>
                          <a:spcPct val="100000"/>
                        </a:lnSpc>
                        <a:spcAft>
                          <a:spcPts val="0"/>
                        </a:spcAft>
                      </a:pPr>
                      <a:r>
                        <a:rPr lang="en-US" sz="850" kern="1200" baseline="0" dirty="0">
                          <a:solidFill>
                            <a:schemeClr val="dk1"/>
                          </a:solidFill>
                          <a:latin typeface="Arial Black" pitchFamily="34" charset="0"/>
                          <a:ea typeface="+mn-ea"/>
                          <a:cs typeface="+mn-cs"/>
                        </a:rPr>
                        <a:t>Q4: National Health Amendment Act Bill was not drafted to incorporate the functions of the DHMOs because the process will be better if aligned to the process of the </a:t>
                      </a:r>
                      <a:r>
                        <a:rPr lang="en-US" sz="850" kern="1200" baseline="0" dirty="0" err="1">
                          <a:solidFill>
                            <a:schemeClr val="dk1"/>
                          </a:solidFill>
                          <a:latin typeface="Arial Black" pitchFamily="34" charset="0"/>
                          <a:ea typeface="+mn-ea"/>
                          <a:cs typeface="+mn-cs"/>
                        </a:rPr>
                        <a:t>finalisation</a:t>
                      </a:r>
                      <a:r>
                        <a:rPr lang="en-US" sz="850" kern="1200" baseline="0" dirty="0">
                          <a:solidFill>
                            <a:schemeClr val="dk1"/>
                          </a:solidFill>
                          <a:latin typeface="Arial Black" pitchFamily="34" charset="0"/>
                          <a:ea typeface="+mn-ea"/>
                          <a:cs typeface="+mn-cs"/>
                        </a:rPr>
                        <a:t> of the NHI Bill. </a:t>
                      </a:r>
                      <a:endParaRPr lang="en-ZA" sz="85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a:lnSpc>
                          <a:spcPct val="100000"/>
                        </a:lnSpc>
                        <a:spcAft>
                          <a:spcPts val="0"/>
                        </a:spcAft>
                      </a:pPr>
                      <a:r>
                        <a:rPr lang="en-ZA" sz="850" kern="1200" baseline="0" dirty="0">
                          <a:solidFill>
                            <a:schemeClr val="dk1"/>
                          </a:solidFill>
                          <a:latin typeface="Arial Black" pitchFamily="34" charset="0"/>
                          <a:ea typeface="+mn-ea"/>
                          <a:cs typeface="+mn-cs"/>
                        </a:rPr>
                        <a:t>Q1: None</a:t>
                      </a: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r>
                        <a:rPr lang="en-ZA" sz="850" kern="1200" baseline="0" dirty="0">
                          <a:solidFill>
                            <a:schemeClr val="dk1"/>
                          </a:solidFill>
                          <a:latin typeface="Arial Black" pitchFamily="34" charset="0"/>
                          <a:ea typeface="+mn-ea"/>
                          <a:cs typeface="+mn-cs"/>
                        </a:rPr>
                        <a:t>Q2: None</a:t>
                      </a: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r>
                        <a:rPr lang="en-ZA" sz="850" kern="1200" baseline="0" dirty="0">
                          <a:solidFill>
                            <a:schemeClr val="dk1"/>
                          </a:solidFill>
                          <a:latin typeface="Arial Black" pitchFamily="34" charset="0"/>
                          <a:ea typeface="+mn-ea"/>
                          <a:cs typeface="+mn-cs"/>
                        </a:rPr>
                        <a:t>Q3: </a:t>
                      </a:r>
                      <a:r>
                        <a:rPr lang="en-US" sz="850" kern="1200" baseline="0" dirty="0">
                          <a:solidFill>
                            <a:schemeClr val="dk1"/>
                          </a:solidFill>
                          <a:latin typeface="Arial Black" pitchFamily="34" charset="0"/>
                          <a:ea typeface="+mn-ea"/>
                          <a:cs typeface="+mn-cs"/>
                        </a:rPr>
                        <a:t>National Health Amendment Bill not drafted </a:t>
                      </a: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endParaRPr lang="en-US" sz="850" kern="1200" baseline="0" dirty="0">
                        <a:solidFill>
                          <a:schemeClr val="dk1"/>
                        </a:solidFill>
                        <a:latin typeface="Arial Black" pitchFamily="34" charset="0"/>
                        <a:ea typeface="+mn-ea"/>
                        <a:cs typeface="+mn-cs"/>
                      </a:endParaRPr>
                    </a:p>
                    <a:p>
                      <a:pPr>
                        <a:lnSpc>
                          <a:spcPct val="100000"/>
                        </a:lnSpc>
                        <a:spcAft>
                          <a:spcPts val="0"/>
                        </a:spcAft>
                      </a:pPr>
                      <a:endParaRPr lang="en-ZA" sz="850" kern="1200" baseline="0" dirty="0">
                        <a:solidFill>
                          <a:schemeClr val="dk1"/>
                        </a:solidFill>
                        <a:latin typeface="Arial Black" pitchFamily="34" charset="0"/>
                        <a:ea typeface="+mn-ea"/>
                        <a:cs typeface="+mn-cs"/>
                      </a:endParaRPr>
                    </a:p>
                    <a:p>
                      <a:pPr>
                        <a:lnSpc>
                          <a:spcPct val="100000"/>
                        </a:lnSpc>
                        <a:spcAft>
                          <a:spcPts val="0"/>
                        </a:spcAft>
                      </a:pPr>
                      <a:r>
                        <a:rPr lang="en-ZA" sz="850" kern="1200" baseline="0" dirty="0">
                          <a:solidFill>
                            <a:schemeClr val="dk1"/>
                          </a:solidFill>
                          <a:latin typeface="Arial Black" pitchFamily="34" charset="0"/>
                          <a:ea typeface="+mn-ea"/>
                          <a:cs typeface="+mn-cs"/>
                        </a:rPr>
                        <a:t>Q4: National Health Amendment Bill not drafted to incorporate the functions of the District Health Management Office</a:t>
                      </a:r>
                    </a:p>
                  </a:txBody>
                  <a:tcPr marL="68580" marR="68580" marT="0" marB="0">
                    <a:solidFill>
                      <a:schemeClr val="accent1">
                        <a:lumMod val="20000"/>
                        <a:lumOff val="80000"/>
                      </a:schemeClr>
                    </a:solidFill>
                  </a:tcPr>
                </a:tc>
                <a:tc>
                  <a:txBody>
                    <a:bodyPr/>
                    <a:lstStyle/>
                    <a:p>
                      <a:pPr>
                        <a:lnSpc>
                          <a:spcPct val="100000"/>
                        </a:lnSpc>
                        <a:spcAft>
                          <a:spcPts val="0"/>
                        </a:spcAft>
                      </a:pPr>
                      <a:r>
                        <a:rPr lang="en-ZA" sz="850" kern="1200" baseline="0" dirty="0">
                          <a:solidFill>
                            <a:schemeClr val="dk1"/>
                          </a:solidFill>
                          <a:latin typeface="Arial Black" pitchFamily="34" charset="0"/>
                          <a:ea typeface="+mn-ea"/>
                          <a:cs typeface="+mn-cs"/>
                        </a:rPr>
                        <a:t>Parliamentary process on NHI Bill still underway. The relevant section of the National Health Act pertaining to DHMO can be amended once the NHI Bill has been enacted  </a:t>
                      </a:r>
                    </a:p>
                  </a:txBody>
                  <a:tcPr marL="68580" marR="68580" marT="0" marB="0">
                    <a:solidFill>
                      <a:schemeClr val="accent1">
                        <a:lumMod val="20000"/>
                        <a:lumOff val="80000"/>
                      </a:schemeClr>
                    </a:solidFill>
                  </a:tcPr>
                </a:tc>
                <a:extLst>
                  <a:ext uri="{0D108BD9-81ED-4DB2-BD59-A6C34878D82A}">
                    <a16:rowId xmlns:a16="http://schemas.microsoft.com/office/drawing/2014/main" xmlns="" val="301036603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4: Primary Health Care</a:t>
            </a:r>
            <a:br>
              <a:rPr lang="en-GB" sz="2400" b="1" dirty="0">
                <a:solidFill>
                  <a:schemeClr val="bg1"/>
                </a:solidFill>
                <a:latin typeface="Arial Black" pitchFamily="34" charset="0"/>
                <a:cs typeface="Arial" charset="0"/>
              </a:rPr>
            </a:br>
            <a:endParaRPr lang="en-GB" sz="24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2771082720"/>
              </p:ext>
            </p:extLst>
          </p:nvPr>
        </p:nvGraphicFramePr>
        <p:xfrm>
          <a:off x="0" y="1052736"/>
          <a:ext cx="9144001" cy="5212084"/>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1475657">
                  <a:extLst>
                    <a:ext uri="{9D8B030D-6E8A-4147-A177-3AD203B41FA5}">
                      <a16:colId xmlns:a16="http://schemas.microsoft.com/office/drawing/2014/main" xmlns="" val="20005"/>
                    </a:ext>
                  </a:extLst>
                </a:gridCol>
              </a:tblGrid>
              <a:tr h="296317">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549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baseline="0" dirty="0">
                          <a:solidFill>
                            <a:schemeClr val="dk1"/>
                          </a:solidFill>
                          <a:latin typeface="Arial Black" pitchFamily="34" charset="0"/>
                          <a:ea typeface="+mn-ea"/>
                          <a:cs typeface="+mn-cs"/>
                        </a:rPr>
                        <a:t>Strengthen district governance and improve management and leadership of the district health system</a:t>
                      </a:r>
                      <a:endParaRPr lang="en-US" sz="800" kern="1200" baseline="0" dirty="0">
                        <a:solidFill>
                          <a:schemeClr val="dk1"/>
                        </a:solidFill>
                        <a:latin typeface="Arial Black" pitchFamily="34" charset="0"/>
                        <a:ea typeface="+mn-ea"/>
                        <a:cs typeface="+mn-cs"/>
                      </a:endParaRPr>
                    </a:p>
                    <a:p>
                      <a:pPr>
                        <a:lnSpc>
                          <a:spcPct val="100000"/>
                        </a:lnSpc>
                      </a:pPr>
                      <a:endParaRPr lang="en-US" sz="800" dirty="0">
                        <a:latin typeface="Arial Black" pitchFamily="34" charset="0"/>
                      </a:endParaRPr>
                    </a:p>
                  </a:txBody>
                  <a:tcPr/>
                </a:tc>
                <a:tc>
                  <a:txBody>
                    <a:bodyPr/>
                    <a:lstStyle/>
                    <a:p>
                      <a:pPr marL="0" marR="0">
                        <a:lnSpc>
                          <a:spcPct val="100000"/>
                        </a:lnSpc>
                        <a:spcBef>
                          <a:spcPts val="0"/>
                        </a:spcBef>
                        <a:spcAft>
                          <a:spcPts val="0"/>
                        </a:spcAft>
                      </a:pPr>
                      <a:r>
                        <a:rPr lang="en-ZA" sz="800" kern="1200" baseline="0" dirty="0">
                          <a:solidFill>
                            <a:schemeClr val="dk1"/>
                          </a:solidFill>
                          <a:latin typeface="Arial Black" pitchFamily="34" charset="0"/>
                          <a:ea typeface="+mn-ea"/>
                          <a:cs typeface="+mn-cs"/>
                        </a:rPr>
                        <a:t>Number of PHC facility committees trained</a:t>
                      </a: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Q1: Training plan for 2019/20 FY developed and communicated to Provincial </a:t>
                      </a:r>
                      <a:r>
                        <a:rPr lang="en-US" sz="800" kern="1200" baseline="0" dirty="0" err="1">
                          <a:solidFill>
                            <a:schemeClr val="dk1"/>
                          </a:solidFill>
                          <a:latin typeface="Arial Black" pitchFamily="34" charset="0"/>
                          <a:ea typeface="+mn-ea"/>
                          <a:cs typeface="+mn-cs"/>
                        </a:rPr>
                        <a:t>DoH</a:t>
                      </a:r>
                      <a:r>
                        <a:rPr lang="en-US" sz="800" kern="1200" baseline="0" dirty="0">
                          <a:solidFill>
                            <a:schemeClr val="dk1"/>
                          </a:solidFill>
                          <a:latin typeface="Arial Black" pitchFamily="34" charset="0"/>
                          <a:ea typeface="+mn-ea"/>
                          <a:cs typeface="+mn-cs"/>
                        </a:rPr>
                        <a:t>. </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Q2: 300 PHC committees trained  </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Q3: 300 PHC committees trained</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Q4: 370 PHC facility committees trained</a:t>
                      </a:r>
                    </a:p>
                    <a:p>
                      <a:pPr marL="0" marR="0">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ZA" sz="800" kern="1200" baseline="0" dirty="0">
                          <a:solidFill>
                            <a:schemeClr val="dk1"/>
                          </a:solidFill>
                          <a:latin typeface="Arial Black" pitchFamily="34" charset="0"/>
                          <a:ea typeface="+mn-ea"/>
                          <a:cs typeface="+mn-cs"/>
                        </a:rPr>
                        <a:t>Annual: 970 PHC committees trained</a:t>
                      </a: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0"/>
                        </a:spcAft>
                      </a:pPr>
                      <a:r>
                        <a:rPr lang="en-US" sz="800" b="1" kern="1200" baseline="0" dirty="0">
                          <a:solidFill>
                            <a:schemeClr val="dk1"/>
                          </a:solidFill>
                          <a:latin typeface="Arial Black" pitchFamily="34" charset="0"/>
                          <a:ea typeface="+mn-ea"/>
                          <a:cs typeface="+mn-cs"/>
                        </a:rPr>
                        <a:t>Q1: Training plan for 2019/20 FY developed and communicated with NDHSC members. 64 PHC Committees trained in GP</a:t>
                      </a:r>
                    </a:p>
                    <a:p>
                      <a:pPr marL="0" marR="0">
                        <a:lnSpc>
                          <a:spcPct val="100000"/>
                        </a:lnSpc>
                        <a:spcBef>
                          <a:spcPts val="0"/>
                        </a:spcBef>
                        <a:spcAft>
                          <a:spcPts val="0"/>
                        </a:spcAft>
                      </a:pPr>
                      <a:endParaRPr lang="en-ZA" sz="800" b="1"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b="1" kern="1200" baseline="0" dirty="0">
                          <a:solidFill>
                            <a:schemeClr val="dk1"/>
                          </a:solidFill>
                          <a:latin typeface="Arial Black" pitchFamily="34" charset="0"/>
                          <a:ea typeface="+mn-ea"/>
                          <a:cs typeface="+mn-cs"/>
                        </a:rPr>
                        <a:t>Q2: 308 PHC Committees trained</a:t>
                      </a:r>
                    </a:p>
                    <a:p>
                      <a:pPr marL="0" marR="0">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b="1" kern="1200" baseline="0" dirty="0">
                          <a:solidFill>
                            <a:schemeClr val="dk1"/>
                          </a:solidFill>
                          <a:latin typeface="Arial Black" pitchFamily="34" charset="0"/>
                          <a:ea typeface="+mn-ea"/>
                          <a:cs typeface="+mn-cs"/>
                        </a:rPr>
                        <a:t>Q3: 37 PHC committees trained</a:t>
                      </a:r>
                    </a:p>
                    <a:p>
                      <a:pPr marL="0" marR="0">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b="1" kern="1200" baseline="0" dirty="0">
                          <a:solidFill>
                            <a:schemeClr val="dk1"/>
                          </a:solidFill>
                          <a:latin typeface="Arial Black" pitchFamily="34" charset="0"/>
                          <a:ea typeface="+mn-ea"/>
                          <a:cs typeface="+mn-cs"/>
                        </a:rPr>
                        <a:t>Q4: 0</a:t>
                      </a:r>
                    </a:p>
                    <a:p>
                      <a:pPr marL="0" marR="0">
                        <a:lnSpc>
                          <a:spcPct val="100000"/>
                        </a:lnSpc>
                        <a:spcBef>
                          <a:spcPts val="0"/>
                        </a:spcBef>
                        <a:spcAft>
                          <a:spcPts val="0"/>
                        </a:spcAft>
                      </a:pPr>
                      <a:endParaRPr lang="en-ZA" sz="800" b="1"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ZA" sz="800" b="1"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b="1" kern="1200" baseline="0" dirty="0">
                          <a:solidFill>
                            <a:schemeClr val="dk1"/>
                          </a:solidFill>
                          <a:latin typeface="Arial Black" pitchFamily="34" charset="0"/>
                          <a:ea typeface="+mn-ea"/>
                          <a:cs typeface="+mn-cs"/>
                        </a:rPr>
                        <a:t>Annual: 345 PHC committees trained</a:t>
                      </a:r>
                    </a:p>
                    <a:p>
                      <a:pPr marL="0" marR="0">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baseline="0" dirty="0">
                          <a:solidFill>
                            <a:schemeClr val="dk1"/>
                          </a:solidFill>
                          <a:latin typeface="Arial Black" pitchFamily="34" charset="0"/>
                          <a:ea typeface="+mn-ea"/>
                          <a:cs typeface="+mn-cs"/>
                        </a:rPr>
                        <a:t>Q1: +64 PHC committees trained</a:t>
                      </a:r>
                    </a:p>
                    <a:p>
                      <a:pPr marL="0" marR="0" algn="l" defTabSz="914400" rtl="0" eaLnBrk="1" latinLnBrk="0" hangingPunct="1">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ZA" sz="800" kern="1200" baseline="0" dirty="0">
                          <a:solidFill>
                            <a:schemeClr val="dk1"/>
                          </a:solidFill>
                          <a:latin typeface="Arial Black" pitchFamily="34" charset="0"/>
                          <a:ea typeface="+mn-ea"/>
                          <a:cs typeface="+mn-cs"/>
                        </a:rPr>
                        <a:t>Q2: + 8 PHC committees</a:t>
                      </a:r>
                    </a:p>
                    <a:p>
                      <a:pPr marL="0" marR="0" algn="l" defTabSz="914400" rtl="0" eaLnBrk="1" latinLnBrk="0" hangingPunct="1">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ZA" sz="800" kern="1200" baseline="0" dirty="0">
                          <a:solidFill>
                            <a:schemeClr val="dk1"/>
                          </a:solidFill>
                          <a:latin typeface="Arial Black" pitchFamily="34" charset="0"/>
                          <a:ea typeface="+mn-ea"/>
                          <a:cs typeface="+mn-cs"/>
                        </a:rPr>
                        <a:t>Q3: -263 PHC committees</a:t>
                      </a:r>
                    </a:p>
                    <a:p>
                      <a:pPr marL="0" marR="0" algn="l" defTabSz="914400" rtl="0" eaLnBrk="1" latinLnBrk="0" hangingPunct="1">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ZA" sz="800" kern="1200" baseline="0" dirty="0">
                          <a:solidFill>
                            <a:schemeClr val="dk1"/>
                          </a:solidFill>
                          <a:latin typeface="Arial Black" pitchFamily="34" charset="0"/>
                          <a:ea typeface="+mn-ea"/>
                          <a:cs typeface="+mn-cs"/>
                        </a:rPr>
                        <a:t>Q4: -370 PHC facility</a:t>
                      </a:r>
                    </a:p>
                    <a:p>
                      <a:pPr marL="0" marR="0" algn="l" defTabSz="914400" rtl="0" eaLnBrk="1" latinLnBrk="0" hangingPunct="1">
                        <a:lnSpc>
                          <a:spcPct val="100000"/>
                        </a:lnSpc>
                        <a:spcBef>
                          <a:spcPts val="0"/>
                        </a:spcBef>
                        <a:spcAft>
                          <a:spcPts val="0"/>
                        </a:spcAft>
                      </a:pPr>
                      <a:r>
                        <a:rPr lang="en-ZA" sz="800" kern="1200" baseline="0" dirty="0">
                          <a:solidFill>
                            <a:schemeClr val="dk1"/>
                          </a:solidFill>
                          <a:latin typeface="Arial Black" pitchFamily="34" charset="0"/>
                          <a:ea typeface="+mn-ea"/>
                          <a:cs typeface="+mn-cs"/>
                        </a:rPr>
                        <a:t>committees were not trained</a:t>
                      </a:r>
                    </a:p>
                    <a:p>
                      <a:pPr marL="0" marR="0" algn="l" defTabSz="914400" rtl="0" eaLnBrk="1" latinLnBrk="0" hangingPunct="1">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baseline="0" dirty="0">
                          <a:solidFill>
                            <a:schemeClr val="dk1"/>
                          </a:solidFill>
                          <a:latin typeface="Arial Black" pitchFamily="34" charset="0"/>
                          <a:ea typeface="+mn-ea"/>
                          <a:cs typeface="+mn-cs"/>
                        </a:rPr>
                        <a:t>2019/20 was the first year of training of governance structures by NDoH. It became clear halfway through the process that there was under budgeting for these activities, and as a result could not perform against the set target</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898878">
                <a:tc>
                  <a:txBody>
                    <a:bodyPr/>
                    <a:lstStyle/>
                    <a:p>
                      <a:pPr>
                        <a:lnSpc>
                          <a:spcPct val="100000"/>
                        </a:lnSpc>
                      </a:pPr>
                      <a:endParaRPr lang="en-US" sz="800" dirty="0">
                        <a:latin typeface="Arial Black" pitchFamily="34" charset="0"/>
                      </a:endParaRPr>
                    </a:p>
                  </a:txBody>
                  <a:tcPr/>
                </a:tc>
                <a:tc>
                  <a:txBody>
                    <a:bodyPr/>
                    <a:lstStyle/>
                    <a:p>
                      <a:pPr marL="0" marR="0">
                        <a:lnSpc>
                          <a:spcPct val="100000"/>
                        </a:lnSpc>
                        <a:spcBef>
                          <a:spcPts val="0"/>
                        </a:spcBef>
                        <a:spcAft>
                          <a:spcPts val="0"/>
                        </a:spcAft>
                      </a:pPr>
                      <a:r>
                        <a:rPr lang="en-ZA" sz="800" kern="1200" baseline="0" dirty="0">
                          <a:solidFill>
                            <a:schemeClr val="dk1"/>
                          </a:solidFill>
                          <a:latin typeface="Arial Black" pitchFamily="34" charset="0"/>
                          <a:ea typeface="+mn-ea"/>
                          <a:cs typeface="+mn-cs"/>
                        </a:rPr>
                        <a:t>Number of District Hospital Boards trained</a:t>
                      </a: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dk1"/>
                          </a:solidFill>
                          <a:latin typeface="Arial Black" pitchFamily="34" charset="0"/>
                          <a:ea typeface="+mn-ea"/>
                          <a:cs typeface="+mn-cs"/>
                        </a:rPr>
                        <a:t>Q1:Training plan for 2019/20 FY developed and communicated to Provincial </a:t>
                      </a:r>
                      <a:r>
                        <a:rPr lang="en-US" sz="800" kern="1200" baseline="0" dirty="0" err="1">
                          <a:solidFill>
                            <a:schemeClr val="dk1"/>
                          </a:solidFill>
                          <a:latin typeface="Arial Black" pitchFamily="34" charset="0"/>
                          <a:ea typeface="+mn-ea"/>
                          <a:cs typeface="+mn-cs"/>
                        </a:rPr>
                        <a:t>DoH</a:t>
                      </a:r>
                      <a:r>
                        <a:rPr lang="en-US" sz="800" kern="1200" baseline="0" dirty="0">
                          <a:solidFill>
                            <a:schemeClr val="dk1"/>
                          </a:solidFill>
                          <a:latin typeface="Arial Black" pitchFamily="34" charset="0"/>
                          <a:ea typeface="+mn-ea"/>
                          <a:cs typeface="+mn-cs"/>
                        </a:rPr>
                        <a:t>. 20 hospital boards trained</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dk1"/>
                          </a:solidFill>
                          <a:latin typeface="Arial Black" pitchFamily="34" charset="0"/>
                          <a:ea typeface="+mn-ea"/>
                          <a:cs typeface="+mn-cs"/>
                        </a:rPr>
                        <a:t>Q2: 25 hospital boards trained</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dk1"/>
                          </a:solidFill>
                          <a:latin typeface="Arial Black" pitchFamily="34" charset="0"/>
                          <a:ea typeface="+mn-ea"/>
                          <a:cs typeface="+mn-cs"/>
                        </a:rPr>
                        <a:t>Q3: 25 hospital boards trained</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dk1"/>
                          </a:solidFill>
                          <a:latin typeface="Arial Black" pitchFamily="34" charset="0"/>
                          <a:ea typeface="+mn-ea"/>
                          <a:cs typeface="+mn-cs"/>
                        </a:rPr>
                        <a:t>Q4: 10 hospital boards trained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baseline="0" dirty="0">
                          <a:solidFill>
                            <a:schemeClr val="dk1"/>
                          </a:solidFill>
                          <a:latin typeface="Arial Black" pitchFamily="34" charset="0"/>
                          <a:ea typeface="+mn-ea"/>
                          <a:cs typeface="+mn-cs"/>
                        </a:rPr>
                        <a:t>Annual: </a:t>
                      </a:r>
                      <a:r>
                        <a:rPr lang="en-GB" sz="800" kern="1200" baseline="0" dirty="0">
                          <a:solidFill>
                            <a:schemeClr val="dk1"/>
                          </a:solidFill>
                          <a:latin typeface="Arial Black" pitchFamily="34" charset="0"/>
                          <a:ea typeface="+mn-ea"/>
                          <a:cs typeface="+mn-cs"/>
                        </a:rPr>
                        <a:t>80 District Hospital</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dk1"/>
                          </a:solidFill>
                          <a:latin typeface="Arial Black" pitchFamily="34" charset="0"/>
                          <a:ea typeface="+mn-ea"/>
                          <a:cs typeface="+mn-cs"/>
                        </a:rPr>
                        <a:t>Boards trained to</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dk1"/>
                          </a:solidFill>
                          <a:latin typeface="Arial Black" pitchFamily="34" charset="0"/>
                          <a:ea typeface="+mn-ea"/>
                          <a:cs typeface="+mn-cs"/>
                        </a:rPr>
                        <a:t>implement the Handbook for governance structures</a:t>
                      </a:r>
                      <a:endParaRPr lang="en-US" sz="800" kern="1200" baseline="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Q1: Training plan for 2019/20 FY developed and communicated with NDHSC members. 29 Hospital Boards trained in EC</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Q2: 62 District Hospital Board members orientated in EC</a:t>
                      </a: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Q3: 27 District Hospital Board members trained in KZN</a:t>
                      </a:r>
                    </a:p>
                    <a:p>
                      <a:pPr marL="0" marR="0">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r>
                        <a:rPr lang="en-US" sz="800" kern="1200" baseline="0" dirty="0">
                          <a:solidFill>
                            <a:schemeClr val="dk1"/>
                          </a:solidFill>
                          <a:latin typeface="Arial Black" pitchFamily="34" charset="0"/>
                          <a:ea typeface="+mn-ea"/>
                          <a:cs typeface="+mn-cs"/>
                        </a:rPr>
                        <a:t>Q4: 0</a:t>
                      </a:r>
                    </a:p>
                    <a:p>
                      <a:pPr marL="0" marR="0">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dk1"/>
                          </a:solidFill>
                          <a:latin typeface="Arial Black" pitchFamily="34" charset="0"/>
                          <a:ea typeface="+mn-ea"/>
                          <a:cs typeface="+mn-cs"/>
                        </a:rPr>
                        <a:t>118 District Hospital</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dk1"/>
                          </a:solidFill>
                          <a:latin typeface="Arial Black" pitchFamily="34" charset="0"/>
                          <a:ea typeface="+mn-ea"/>
                          <a:cs typeface="+mn-cs"/>
                        </a:rPr>
                        <a:t>Boards trained to</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dk1"/>
                          </a:solidFill>
                          <a:latin typeface="Arial Black" pitchFamily="34" charset="0"/>
                          <a:ea typeface="+mn-ea"/>
                          <a:cs typeface="+mn-cs"/>
                        </a:rPr>
                        <a:t>implement the Handbook for governance structures</a:t>
                      </a: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US"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baseline="0" dirty="0">
                          <a:solidFill>
                            <a:schemeClr val="dk1"/>
                          </a:solidFill>
                          <a:latin typeface="Arial Black" pitchFamily="34" charset="0"/>
                          <a:ea typeface="+mn-ea"/>
                          <a:cs typeface="+mn-cs"/>
                        </a:rPr>
                        <a:t>Q1: +9 hospital boards trained</a:t>
                      </a:r>
                    </a:p>
                    <a:p>
                      <a:pPr marL="0" marR="0" algn="l" defTabSz="914400" rtl="0" eaLnBrk="1" latinLnBrk="0" hangingPunct="1">
                        <a:lnSpc>
                          <a:spcPct val="100000"/>
                        </a:lnSpc>
                        <a:spcBef>
                          <a:spcPts val="0"/>
                        </a:spcBef>
                        <a:spcAft>
                          <a:spcPts val="0"/>
                        </a:spcAft>
                      </a:pPr>
                      <a:endParaRPr lang="en-GB"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GB" sz="800" kern="1200" baseline="0" dirty="0">
                          <a:solidFill>
                            <a:schemeClr val="dk1"/>
                          </a:solidFill>
                          <a:latin typeface="Arial Black" pitchFamily="34" charset="0"/>
                          <a:ea typeface="+mn-ea"/>
                          <a:cs typeface="+mn-cs"/>
                        </a:rPr>
                        <a:t>Q2: +37 hospital boards trained</a:t>
                      </a:r>
                    </a:p>
                    <a:p>
                      <a:pPr marL="0" marR="0" algn="l" defTabSz="914400" rtl="0" eaLnBrk="1" latinLnBrk="0" hangingPunct="1">
                        <a:lnSpc>
                          <a:spcPct val="100000"/>
                        </a:lnSpc>
                        <a:spcBef>
                          <a:spcPts val="0"/>
                        </a:spcBef>
                        <a:spcAft>
                          <a:spcPts val="0"/>
                        </a:spcAft>
                      </a:pPr>
                      <a:endParaRPr lang="en-GB"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GB" sz="800" kern="1200" baseline="0" dirty="0">
                          <a:solidFill>
                            <a:schemeClr val="dk1"/>
                          </a:solidFill>
                          <a:latin typeface="Arial Black" pitchFamily="34" charset="0"/>
                          <a:ea typeface="+mn-ea"/>
                          <a:cs typeface="+mn-cs"/>
                        </a:rPr>
                        <a:t>Q3: +2 hospital boards trained</a:t>
                      </a:r>
                    </a:p>
                    <a:p>
                      <a:pPr marL="0" marR="0" algn="l" defTabSz="914400" rtl="0" eaLnBrk="1" latinLnBrk="0" hangingPunct="1">
                        <a:lnSpc>
                          <a:spcPct val="100000"/>
                        </a:lnSpc>
                        <a:spcBef>
                          <a:spcPts val="0"/>
                        </a:spcBef>
                        <a:spcAft>
                          <a:spcPts val="0"/>
                        </a:spcAft>
                      </a:pPr>
                      <a:endParaRPr lang="en-GB"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GB" sz="800"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GB" sz="800" kern="1200" baseline="0" dirty="0">
                          <a:solidFill>
                            <a:schemeClr val="dk1"/>
                          </a:solidFill>
                          <a:latin typeface="Arial Black" pitchFamily="34" charset="0"/>
                          <a:ea typeface="+mn-ea"/>
                          <a:cs typeface="+mn-cs"/>
                        </a:rPr>
                        <a:t>Q4: -10 hospital boards trained</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baseline="0" dirty="0">
                          <a:solidFill>
                            <a:schemeClr val="dk1"/>
                          </a:solidFill>
                          <a:latin typeface="Arial Black" pitchFamily="34" charset="0"/>
                          <a:ea typeface="+mn-ea"/>
                          <a:cs typeface="+mn-cs"/>
                        </a:rPr>
                        <a:t>Target exceeded because EC </a:t>
                      </a:r>
                      <a:r>
                        <a:rPr lang="en-GB" sz="800" kern="1200" baseline="0" dirty="0" err="1">
                          <a:solidFill>
                            <a:schemeClr val="dk1"/>
                          </a:solidFill>
                          <a:latin typeface="Arial Black" pitchFamily="34" charset="0"/>
                          <a:ea typeface="+mn-ea"/>
                          <a:cs typeface="+mn-cs"/>
                        </a:rPr>
                        <a:t>DoH</a:t>
                      </a:r>
                      <a:r>
                        <a:rPr lang="en-GB" sz="800" kern="1200" baseline="0" dirty="0">
                          <a:solidFill>
                            <a:schemeClr val="dk1"/>
                          </a:solidFill>
                          <a:latin typeface="Arial Black" pitchFamily="34" charset="0"/>
                          <a:ea typeface="+mn-ea"/>
                          <a:cs typeface="+mn-cs"/>
                        </a:rPr>
                        <a:t> trained more Hospital boards since they had a dedicated Provincial champion whose role is to recruit, orientate and train hospital boards; as well as dedicated budget for training</a:t>
                      </a:r>
                      <a:endParaRPr lang="en-ZA" sz="800"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4: Primary Health Care</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3365244941"/>
              </p:ext>
            </p:extLst>
          </p:nvPr>
        </p:nvGraphicFramePr>
        <p:xfrm>
          <a:off x="0" y="919138"/>
          <a:ext cx="9144000" cy="5382772"/>
        </p:xfrm>
        <a:graphic>
          <a:graphicData uri="http://schemas.openxmlformats.org/drawingml/2006/table">
            <a:tbl>
              <a:tblPr firstRow="1" bandRow="1">
                <a:tableStyleId>{5C22544A-7EE6-4342-B048-85BDC9FD1C3A}</a:tableStyleId>
              </a:tblPr>
              <a:tblGrid>
                <a:gridCol w="1223641">
                  <a:extLst>
                    <a:ext uri="{9D8B030D-6E8A-4147-A177-3AD203B41FA5}">
                      <a16:colId xmlns:a16="http://schemas.microsoft.com/office/drawing/2014/main" xmlns="" val="20000"/>
                    </a:ext>
                  </a:extLst>
                </a:gridCol>
                <a:gridCol w="1188119">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2304256">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691680">
                  <a:extLst>
                    <a:ext uri="{9D8B030D-6E8A-4147-A177-3AD203B41FA5}">
                      <a16:colId xmlns:a16="http://schemas.microsoft.com/office/drawing/2014/main" xmlns="" val="20005"/>
                    </a:ext>
                  </a:extLst>
                </a:gridCol>
              </a:tblGrid>
              <a:tr h="288032">
                <a:tc>
                  <a:txBody>
                    <a:bodyPr/>
                    <a:lstStyle/>
                    <a:p>
                      <a:pPr marL="0" algn="l" defTabSz="914400" rtl="0" eaLnBrk="1" latinLnBrk="0" hangingPunct="1"/>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ts val="13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899080">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Improve quality of services at Primary Health Care facilities</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Number of primary health Care facilities in the 52 districts that qualify as Ideal Clinics</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Q1: Status</a:t>
                      </a:r>
                      <a:r>
                        <a:rPr lang="en-US" sz="800" kern="1200" baseline="0" dirty="0">
                          <a:solidFill>
                            <a:schemeClr val="dk1"/>
                          </a:solidFill>
                          <a:latin typeface="Arial Black" pitchFamily="34" charset="0"/>
                          <a:ea typeface="Times New Roman"/>
                          <a:cs typeface="Times New Roman"/>
                        </a:rPr>
                        <a:t> determination for 340 clinics completed</a:t>
                      </a:r>
                    </a:p>
                    <a:p>
                      <a:pPr marL="0" marR="0">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Q2: 600 clinics identified for scale</a:t>
                      </a:r>
                      <a:r>
                        <a:rPr lang="en-US" sz="800" kern="1200" baseline="0" dirty="0">
                          <a:solidFill>
                            <a:schemeClr val="dk1"/>
                          </a:solidFill>
                          <a:latin typeface="Arial Black" pitchFamily="34" charset="0"/>
                          <a:ea typeface="Times New Roman"/>
                          <a:cs typeface="Times New Roman"/>
                        </a:rPr>
                        <a:t> up</a:t>
                      </a:r>
                    </a:p>
                    <a:p>
                      <a:pPr marL="0" marR="0">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Q3: Peer reviews conducted for </a:t>
                      </a:r>
                      <a:r>
                        <a:rPr lang="en-US" sz="800" kern="1200" dirty="0" err="1">
                          <a:solidFill>
                            <a:schemeClr val="dk1"/>
                          </a:solidFill>
                          <a:latin typeface="Arial Black" pitchFamily="34" charset="0"/>
                          <a:ea typeface="Times New Roman"/>
                          <a:cs typeface="Times New Roman"/>
                        </a:rPr>
                        <a:t>prioritised</a:t>
                      </a:r>
                      <a:r>
                        <a:rPr lang="en-US" sz="800" kern="1200" baseline="0" dirty="0">
                          <a:solidFill>
                            <a:schemeClr val="dk1"/>
                          </a:solidFill>
                          <a:latin typeface="Arial Black" pitchFamily="34" charset="0"/>
                          <a:ea typeface="Times New Roman"/>
                          <a:cs typeface="Times New Roman"/>
                        </a:rPr>
                        <a:t> 600 clinics</a:t>
                      </a:r>
                    </a:p>
                    <a:p>
                      <a:pPr marL="0" marR="0">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Q4/Annual:</a:t>
                      </a:r>
                      <a:r>
                        <a:rPr lang="en-US" sz="800" kern="1200" baseline="0" dirty="0">
                          <a:solidFill>
                            <a:schemeClr val="dk1"/>
                          </a:solidFill>
                          <a:latin typeface="Arial Black" pitchFamily="34" charset="0"/>
                          <a:ea typeface="Times New Roman"/>
                          <a:cs typeface="Times New Roman"/>
                        </a:rPr>
                        <a:t> Final status ICRM report available confirming </a:t>
                      </a:r>
                      <a:r>
                        <a:rPr lang="en-US" sz="800" kern="1200" dirty="0">
                          <a:solidFill>
                            <a:schemeClr val="dk1"/>
                          </a:solidFill>
                          <a:latin typeface="Arial Black" pitchFamily="34" charset="0"/>
                          <a:ea typeface="Times New Roman"/>
                          <a:cs typeface="Times New Roman"/>
                        </a:rPr>
                        <a:t>1800 PHC facilities achieved the Ideal Clinic</a:t>
                      </a:r>
                      <a:r>
                        <a:rPr lang="en-US" sz="800" kern="1200" baseline="0" dirty="0">
                          <a:solidFill>
                            <a:schemeClr val="dk1"/>
                          </a:solidFill>
                          <a:latin typeface="Arial Black" pitchFamily="34" charset="0"/>
                          <a:ea typeface="Times New Roman"/>
                          <a:cs typeface="Times New Roman"/>
                        </a:rPr>
                        <a:t> status</a:t>
                      </a:r>
                      <a:endParaRPr lang="en-US" sz="8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Q1: 971 PHC</a:t>
                      </a:r>
                      <a:r>
                        <a:rPr lang="en-US" sz="800" kern="1200" baseline="0" dirty="0">
                          <a:solidFill>
                            <a:schemeClr val="dk1"/>
                          </a:solidFill>
                          <a:latin typeface="Arial Black" pitchFamily="34" charset="0"/>
                          <a:ea typeface="Calibri"/>
                          <a:cs typeface="Times New Roman"/>
                        </a:rPr>
                        <a:t> f</a:t>
                      </a:r>
                      <a:r>
                        <a:rPr lang="en-US" sz="800" kern="1200" dirty="0">
                          <a:solidFill>
                            <a:schemeClr val="dk1"/>
                          </a:solidFill>
                          <a:latin typeface="Arial Black" pitchFamily="34" charset="0"/>
                          <a:ea typeface="Calibri"/>
                          <a:cs typeface="Times New Roman"/>
                        </a:rPr>
                        <a:t>acilities conducted baseline status determination</a:t>
                      </a:r>
                    </a:p>
                    <a:p>
                      <a:pPr marL="0" marR="0">
                        <a:lnSpc>
                          <a:spcPct val="115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Q2: </a:t>
                      </a:r>
                      <a:r>
                        <a:rPr lang="en-ZA" sz="800" kern="1200" dirty="0">
                          <a:solidFill>
                            <a:schemeClr val="dk1"/>
                          </a:solidFill>
                          <a:latin typeface="Arial Black" pitchFamily="34" charset="0"/>
                          <a:ea typeface="Calibri"/>
                          <a:cs typeface="Times New Roman"/>
                        </a:rPr>
                        <a:t>581 clinics identified for scale up</a:t>
                      </a:r>
                    </a:p>
                    <a:p>
                      <a:pPr marL="0" marR="0">
                        <a:lnSpc>
                          <a:spcPct val="115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Q3: </a:t>
                      </a:r>
                      <a:r>
                        <a:rPr lang="en-US" sz="800" kern="1200" dirty="0">
                          <a:solidFill>
                            <a:schemeClr val="dk1"/>
                          </a:solidFill>
                          <a:latin typeface="Arial Black" pitchFamily="34" charset="0"/>
                          <a:ea typeface="Calibri"/>
                          <a:cs typeface="Times New Roman"/>
                        </a:rPr>
                        <a:t>Peer reviews  conducted for 499 </a:t>
                      </a:r>
                      <a:r>
                        <a:rPr lang="en-US" sz="800" kern="1200" dirty="0" err="1">
                          <a:solidFill>
                            <a:schemeClr val="dk1"/>
                          </a:solidFill>
                          <a:latin typeface="Arial Black" pitchFamily="34" charset="0"/>
                          <a:ea typeface="Calibri"/>
                          <a:cs typeface="Times New Roman"/>
                        </a:rPr>
                        <a:t>prioritised</a:t>
                      </a:r>
                      <a:r>
                        <a:rPr lang="en-US" sz="800" kern="1200" dirty="0">
                          <a:solidFill>
                            <a:schemeClr val="dk1"/>
                          </a:solidFill>
                          <a:latin typeface="Arial Black" pitchFamily="34" charset="0"/>
                          <a:ea typeface="Calibri"/>
                          <a:cs typeface="Times New Roman"/>
                        </a:rPr>
                        <a:t> clinics</a:t>
                      </a:r>
                    </a:p>
                    <a:p>
                      <a:pPr marL="0" marR="0">
                        <a:lnSpc>
                          <a:spcPct val="115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Q4: Final Status ICRM report available confirming 1906  PHC facilities achieved ideal status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Q1: +631 clinics</a:t>
                      </a: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Q2: -19 clinics</a:t>
                      </a: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Q3: peer</a:t>
                      </a:r>
                      <a:r>
                        <a:rPr lang="en-GB" sz="800" kern="1200" baseline="0" dirty="0">
                          <a:solidFill>
                            <a:schemeClr val="dk1"/>
                          </a:solidFill>
                          <a:latin typeface="Arial Black" pitchFamily="34" charset="0"/>
                          <a:ea typeface="Times New Roman"/>
                          <a:cs typeface="Times New Roman"/>
                        </a:rPr>
                        <a:t> reviews not conducted for 101 PHC facilities</a:t>
                      </a: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Q4: +106 PHC facilities</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Annual target exceeded due to prioritisation of scale up facilities by district health management teams especially the supply chain management to ensure that the turn-around time for order supply is shortened and the maintenance services comply to schedule norms</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751613">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Improve accessibility of Primary Health Care  services to people with disability</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ZA" sz="800">
                          <a:latin typeface="Arial Black" pitchFamily="34" charset="0"/>
                          <a:ea typeface="Calibri"/>
                          <a:cs typeface="Times New Roman"/>
                        </a:rPr>
                        <a:t>Proportion of PHC facilities accessible to people with disabilities</a:t>
                      </a:r>
                      <a:endParaRPr lang="en-US" sz="80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Q1: 40% </a:t>
                      </a:r>
                      <a:r>
                        <a:rPr lang="en-GB" sz="800" kern="1200" dirty="0">
                          <a:solidFill>
                            <a:schemeClr val="dk1"/>
                          </a:solidFill>
                          <a:latin typeface="Arial Black" pitchFamily="34" charset="0"/>
                          <a:ea typeface="Times New Roman"/>
                          <a:cs typeface="Times New Roman"/>
                        </a:rPr>
                        <a:t>(of 3400) PHC facilities accessible to people with disabilities</a:t>
                      </a:r>
                    </a:p>
                    <a:p>
                      <a:pPr marL="0" marR="0">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Q2: 41.6% </a:t>
                      </a:r>
                      <a:r>
                        <a:rPr lang="en-GB" sz="800" kern="1200" dirty="0">
                          <a:solidFill>
                            <a:schemeClr val="dk1"/>
                          </a:solidFill>
                          <a:latin typeface="Arial Black" pitchFamily="34" charset="0"/>
                          <a:ea typeface="Times New Roman"/>
                          <a:cs typeface="Times New Roman"/>
                        </a:rPr>
                        <a:t>(of 3400) PHC facilities accessible to people with disabilities</a:t>
                      </a:r>
                    </a:p>
                    <a:p>
                      <a:pPr marL="0" marR="0">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Q3: 43.2 </a:t>
                      </a:r>
                      <a:r>
                        <a:rPr lang="en-GB" sz="800" kern="1200" dirty="0">
                          <a:solidFill>
                            <a:schemeClr val="dk1"/>
                          </a:solidFill>
                          <a:latin typeface="Arial Black" pitchFamily="34" charset="0"/>
                          <a:ea typeface="Times New Roman"/>
                          <a:cs typeface="Times New Roman"/>
                        </a:rPr>
                        <a:t>(of 3400) PHC facilities accessible to people with disabilities</a:t>
                      </a: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   </a:t>
                      </a: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Q4: 45% (</a:t>
                      </a:r>
                      <a:r>
                        <a:rPr lang="en-GB" sz="800" kern="1200" dirty="0">
                          <a:solidFill>
                            <a:schemeClr val="dk1"/>
                          </a:solidFill>
                          <a:latin typeface="Arial Black" pitchFamily="34" charset="0"/>
                          <a:ea typeface="Times New Roman"/>
                          <a:cs typeface="Times New Roman"/>
                        </a:rPr>
                        <a:t>(of 3400) PHC facilities accessible to people with disabilities</a:t>
                      </a: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of 3400) PHC facilities accessible to people with disabilities</a:t>
                      </a:r>
                    </a:p>
                    <a:p>
                      <a:pPr marL="0" marR="0">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Q1: 42% (1428 of 3400) clinics are accessible to the people with disabilities</a:t>
                      </a:r>
                    </a:p>
                    <a:p>
                      <a:pPr marL="0" marR="0">
                        <a:lnSpc>
                          <a:spcPct val="115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dk1"/>
                          </a:solidFill>
                          <a:latin typeface="Arial Black" pitchFamily="34" charset="0"/>
                          <a:ea typeface="Calibri"/>
                          <a:cs typeface="Times New Roman"/>
                        </a:rPr>
                        <a:t>Q2: </a:t>
                      </a:r>
                      <a:r>
                        <a:rPr lang="en-ZA" sz="800" kern="1200" dirty="0">
                          <a:solidFill>
                            <a:schemeClr val="dk1"/>
                          </a:solidFill>
                          <a:latin typeface="Arial Black" pitchFamily="34" charset="0"/>
                          <a:ea typeface="Calibri"/>
                          <a:cs typeface="Times New Roman"/>
                        </a:rPr>
                        <a:t>41.6% (1415 of 3400) clinics are accessible to the people with disabilities (cumulative)</a:t>
                      </a:r>
                    </a:p>
                    <a:p>
                      <a:pPr marL="0" marR="0" indent="0" algn="l" defTabSz="914400" rtl="0" eaLnBrk="1" fontAlgn="auto" latinLnBrk="0" hangingPunct="1">
                        <a:lnSpc>
                          <a:spcPct val="115000"/>
                        </a:lnSpc>
                        <a:spcBef>
                          <a:spcPts val="0"/>
                        </a:spcBef>
                        <a:spcAft>
                          <a:spcPts val="0"/>
                        </a:spcAft>
                        <a:buClrTx/>
                        <a:buSzTx/>
                        <a:buFontTx/>
                        <a:buNone/>
                        <a:tabLst/>
                        <a:defRPr/>
                      </a:pPr>
                      <a:endParaRPr lang="en-ZA"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ZA"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dk1"/>
                          </a:solidFill>
                          <a:latin typeface="Arial Black" pitchFamily="34" charset="0"/>
                          <a:ea typeface="Calibri"/>
                          <a:cs typeface="Times New Roman"/>
                        </a:rPr>
                        <a:t>Q3: </a:t>
                      </a:r>
                      <a:r>
                        <a:rPr lang="en-US" sz="800" kern="1200" dirty="0">
                          <a:solidFill>
                            <a:schemeClr val="dk1"/>
                          </a:solidFill>
                          <a:latin typeface="Arial Black" pitchFamily="34" charset="0"/>
                          <a:ea typeface="Calibri"/>
                          <a:cs typeface="Times New Roman"/>
                        </a:rPr>
                        <a:t>40% (1360 of 3400) clinics are accessible to the people with disabilities (cumulative)</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dk1"/>
                          </a:solidFill>
                          <a:latin typeface="Arial Black" pitchFamily="34" charset="0"/>
                          <a:ea typeface="Calibri"/>
                          <a:cs typeface="Times New Roman"/>
                        </a:rPr>
                        <a:t>Q4: 41%(1394 of 3400) of PHC facilities are accessible to people with disability</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a:solidFill>
                            <a:schemeClr val="dk1"/>
                          </a:solidFill>
                          <a:latin typeface="Arial Black" pitchFamily="34" charset="0"/>
                          <a:ea typeface="Times New Roman"/>
                          <a:cs typeface="Times New Roman"/>
                        </a:rPr>
                        <a:t>-4% of PHC facilities </a:t>
                      </a:r>
                      <a:endParaRPr lang="en-ZA" sz="800" kern="120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Some PHC facilities were not operational because they had to be closed for renovation and/ or permanently due to infrastructure challenges and later</a:t>
                      </a:r>
                      <a:r>
                        <a:rPr lang="en-GB" sz="800" kern="1200" baseline="0" dirty="0">
                          <a:solidFill>
                            <a:schemeClr val="dk1"/>
                          </a:solidFill>
                          <a:latin typeface="Arial Black" pitchFamily="34" charset="0"/>
                          <a:ea typeface="Times New Roman"/>
                          <a:cs typeface="Times New Roman"/>
                        </a:rPr>
                        <a:t> COVID-19 outbreak</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4: Primary Health Care</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1182330808"/>
              </p:ext>
            </p:extLst>
          </p:nvPr>
        </p:nvGraphicFramePr>
        <p:xfrm>
          <a:off x="0" y="1052736"/>
          <a:ext cx="9144000" cy="5379079"/>
        </p:xfrm>
        <a:graphic>
          <a:graphicData uri="http://schemas.openxmlformats.org/drawingml/2006/table">
            <a:tbl>
              <a:tblPr firstRow="1" bandRow="1">
                <a:tableStyleId>{5C22544A-7EE6-4342-B048-85BDC9FD1C3A}</a:tableStyleId>
              </a:tblPr>
              <a:tblGrid>
                <a:gridCol w="1223641">
                  <a:extLst>
                    <a:ext uri="{9D8B030D-6E8A-4147-A177-3AD203B41FA5}">
                      <a16:colId xmlns:a16="http://schemas.microsoft.com/office/drawing/2014/main" xmlns="" val="20000"/>
                    </a:ext>
                  </a:extLst>
                </a:gridCol>
                <a:gridCol w="1116111">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1403648">
                  <a:extLst>
                    <a:ext uri="{9D8B030D-6E8A-4147-A177-3AD203B41FA5}">
                      <a16:colId xmlns:a16="http://schemas.microsoft.com/office/drawing/2014/main" xmlns="" val="20005"/>
                    </a:ext>
                  </a:extLst>
                </a:gridCol>
              </a:tblGrid>
              <a:tr h="360039">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296145">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Improve quality of services at District Hospitals through the Ideal District Hospital Programme</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Number of district hospitals</a:t>
                      </a:r>
                      <a:r>
                        <a:rPr lang="en-ZA" sz="800" kern="1200" baseline="0" dirty="0">
                          <a:solidFill>
                            <a:schemeClr val="dk1"/>
                          </a:solidFill>
                          <a:latin typeface="Arial Black" pitchFamily="34" charset="0"/>
                          <a:ea typeface="Calibri"/>
                          <a:cs typeface="Times New Roman"/>
                        </a:rPr>
                        <a:t> assessed using </a:t>
                      </a:r>
                      <a:r>
                        <a:rPr lang="en-ZA" sz="800" kern="1200" dirty="0">
                          <a:solidFill>
                            <a:schemeClr val="dk1"/>
                          </a:solidFill>
                          <a:latin typeface="Arial Black" pitchFamily="34" charset="0"/>
                          <a:ea typeface="Calibri"/>
                          <a:cs typeface="Times New Roman"/>
                        </a:rPr>
                        <a:t>Ideal Hospital Framework </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Q1: 50 </a:t>
                      </a:r>
                      <a:r>
                        <a:rPr lang="en-ZA" sz="800" kern="1200" dirty="0">
                          <a:solidFill>
                            <a:schemeClr val="dk1"/>
                          </a:solidFill>
                          <a:latin typeface="Arial Black" pitchFamily="34" charset="0"/>
                          <a:ea typeface="Calibri"/>
                          <a:cs typeface="Times New Roman"/>
                        </a:rPr>
                        <a:t>district hospitals</a:t>
                      </a:r>
                      <a:r>
                        <a:rPr lang="en-ZA" sz="800" kern="1200" baseline="0" dirty="0">
                          <a:solidFill>
                            <a:schemeClr val="dk1"/>
                          </a:solidFill>
                          <a:latin typeface="Arial Black" pitchFamily="34" charset="0"/>
                          <a:ea typeface="Calibri"/>
                          <a:cs typeface="Times New Roman"/>
                        </a:rPr>
                        <a:t> self-assessed </a:t>
                      </a:r>
                    </a:p>
                    <a:p>
                      <a:pPr marL="0" marR="0">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Q2: 100 </a:t>
                      </a:r>
                      <a:r>
                        <a:rPr lang="en-ZA" sz="800" kern="1200" dirty="0">
                          <a:solidFill>
                            <a:schemeClr val="dk1"/>
                          </a:solidFill>
                          <a:latin typeface="Arial Black" pitchFamily="34" charset="0"/>
                          <a:ea typeface="Calibri"/>
                          <a:cs typeface="Times New Roman"/>
                        </a:rPr>
                        <a:t>district hospitals</a:t>
                      </a:r>
                      <a:r>
                        <a:rPr lang="en-ZA" sz="800" kern="1200" baseline="0" dirty="0">
                          <a:solidFill>
                            <a:schemeClr val="dk1"/>
                          </a:solidFill>
                          <a:latin typeface="Arial Black" pitchFamily="34" charset="0"/>
                          <a:ea typeface="Calibri"/>
                          <a:cs typeface="Times New Roman"/>
                        </a:rPr>
                        <a:t> self-assessed </a:t>
                      </a:r>
                    </a:p>
                    <a:p>
                      <a:pPr marL="0" marR="0">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Q3: 80 </a:t>
                      </a:r>
                      <a:r>
                        <a:rPr lang="en-ZA" sz="800" kern="1200" dirty="0">
                          <a:solidFill>
                            <a:schemeClr val="dk1"/>
                          </a:solidFill>
                          <a:latin typeface="Arial Black" pitchFamily="34" charset="0"/>
                          <a:ea typeface="Calibri"/>
                          <a:cs typeface="Times New Roman"/>
                        </a:rPr>
                        <a:t>district hospitals</a:t>
                      </a:r>
                      <a:r>
                        <a:rPr lang="en-ZA" sz="800" kern="1200" baseline="0" dirty="0">
                          <a:solidFill>
                            <a:schemeClr val="dk1"/>
                          </a:solidFill>
                          <a:latin typeface="Arial Black" pitchFamily="34" charset="0"/>
                          <a:ea typeface="Calibri"/>
                          <a:cs typeface="Times New Roman"/>
                        </a:rPr>
                        <a:t> self-assessed </a:t>
                      </a:r>
                    </a:p>
                    <a:p>
                      <a:pPr marL="0" marR="0">
                        <a:lnSpc>
                          <a:spcPct val="100000"/>
                        </a:lnSpc>
                        <a:spcBef>
                          <a:spcPts val="0"/>
                        </a:spcBef>
                        <a:spcAft>
                          <a:spcPts val="0"/>
                        </a:spcAft>
                      </a:pPr>
                      <a:endParaRPr lang="en-ZA" sz="800" kern="1200" baseline="0" dirty="0">
                        <a:solidFill>
                          <a:schemeClr val="dk1"/>
                        </a:solidFill>
                        <a:latin typeface="Arial Black" pitchFamily="34" charset="0"/>
                        <a:ea typeface="Calibri"/>
                        <a:cs typeface="Times New Roman"/>
                      </a:endParaRPr>
                    </a:p>
                    <a:p>
                      <a:pPr marL="0" marR="0">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Q4: 24 </a:t>
                      </a:r>
                      <a:r>
                        <a:rPr lang="en-ZA" sz="800" kern="1200" dirty="0">
                          <a:solidFill>
                            <a:schemeClr val="dk1"/>
                          </a:solidFill>
                          <a:latin typeface="Arial Black" pitchFamily="34" charset="0"/>
                          <a:ea typeface="Calibri"/>
                          <a:cs typeface="Times New Roman"/>
                        </a:rPr>
                        <a:t>district hospitals</a:t>
                      </a:r>
                      <a:r>
                        <a:rPr lang="en-ZA" sz="800" kern="1200" baseline="0" dirty="0">
                          <a:solidFill>
                            <a:schemeClr val="dk1"/>
                          </a:solidFill>
                          <a:latin typeface="Arial Black" pitchFamily="34" charset="0"/>
                          <a:ea typeface="Calibri"/>
                          <a:cs typeface="Times New Roman"/>
                        </a:rPr>
                        <a:t> self-assessed </a:t>
                      </a:r>
                    </a:p>
                    <a:p>
                      <a:pPr marL="0" marR="0">
                        <a:lnSpc>
                          <a:spcPct val="100000"/>
                        </a:lnSpc>
                        <a:spcBef>
                          <a:spcPts val="0"/>
                        </a:spcBef>
                        <a:spcAft>
                          <a:spcPts val="0"/>
                        </a:spcAft>
                      </a:pPr>
                      <a:endParaRPr lang="en-ZA" sz="800" kern="1200" baseline="0" dirty="0">
                        <a:solidFill>
                          <a:schemeClr val="dk1"/>
                        </a:solidFill>
                        <a:latin typeface="Arial Black" pitchFamily="34" charset="0"/>
                        <a:ea typeface="Calibri"/>
                        <a:cs typeface="Times New Roman"/>
                      </a:endParaRPr>
                    </a:p>
                    <a:p>
                      <a:pPr marL="0" marR="0">
                        <a:lnSpc>
                          <a:spcPct val="100000"/>
                        </a:lnSpc>
                        <a:spcBef>
                          <a:spcPts val="0"/>
                        </a:spcBef>
                        <a:spcAft>
                          <a:spcPts val="0"/>
                        </a:spcAft>
                      </a:pPr>
                      <a:endParaRPr lang="en-ZA" sz="800" kern="1200" baseline="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ZA" sz="800" kern="1200" baseline="0" dirty="0">
                          <a:solidFill>
                            <a:schemeClr val="dk1"/>
                          </a:solidFill>
                          <a:latin typeface="Arial Black" pitchFamily="34" charset="0"/>
                          <a:ea typeface="Calibri"/>
                          <a:cs typeface="Times New Roman"/>
                        </a:rPr>
                        <a:t>Annual: </a:t>
                      </a:r>
                      <a:r>
                        <a:rPr lang="en-GB" sz="800" kern="1200" baseline="0" dirty="0">
                          <a:solidFill>
                            <a:schemeClr val="dk1"/>
                          </a:solidFill>
                          <a:latin typeface="Arial Black" pitchFamily="34" charset="0"/>
                          <a:ea typeface="Calibri"/>
                          <a:cs typeface="Times New Roman"/>
                        </a:rPr>
                        <a:t>254 District Hospitals</a:t>
                      </a:r>
                    </a:p>
                    <a:p>
                      <a:pPr marL="0" marR="0">
                        <a:lnSpc>
                          <a:spcPct val="100000"/>
                        </a:lnSpc>
                        <a:spcBef>
                          <a:spcPts val="0"/>
                        </a:spcBef>
                        <a:spcAft>
                          <a:spcPts val="0"/>
                        </a:spcAft>
                      </a:pPr>
                      <a:r>
                        <a:rPr lang="en-GB" sz="800" kern="1200" baseline="0" dirty="0">
                          <a:solidFill>
                            <a:schemeClr val="dk1"/>
                          </a:solidFill>
                          <a:latin typeface="Arial Black" pitchFamily="34" charset="0"/>
                          <a:ea typeface="Calibri"/>
                          <a:cs typeface="Times New Roman"/>
                        </a:rPr>
                        <a:t>baseline self-assessments</a:t>
                      </a:r>
                    </a:p>
                    <a:p>
                      <a:pPr marL="0" marR="0">
                        <a:lnSpc>
                          <a:spcPct val="100000"/>
                        </a:lnSpc>
                        <a:spcBef>
                          <a:spcPts val="0"/>
                        </a:spcBef>
                        <a:spcAft>
                          <a:spcPts val="0"/>
                        </a:spcAft>
                      </a:pPr>
                      <a:r>
                        <a:rPr lang="en-GB" sz="800" kern="1200" baseline="0" dirty="0">
                          <a:solidFill>
                            <a:schemeClr val="dk1"/>
                          </a:solidFill>
                          <a:latin typeface="Arial Black" pitchFamily="34" charset="0"/>
                          <a:ea typeface="Calibri"/>
                          <a:cs typeface="Times New Roman"/>
                        </a:rPr>
                        <a:t>conducted using the Ideal Hospital Framework </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66 District Hospitals were assessed </a:t>
                      </a:r>
                    </a:p>
                    <a:p>
                      <a:pPr marL="0" marR="0">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Q2: 152 District Hospitals were assessed </a:t>
                      </a:r>
                    </a:p>
                    <a:p>
                      <a:pPr marL="0" marR="0">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Q3: </a:t>
                      </a:r>
                      <a:r>
                        <a:rPr lang="en-US" sz="800" kern="1200" dirty="0">
                          <a:solidFill>
                            <a:schemeClr val="dk1"/>
                          </a:solidFill>
                          <a:latin typeface="Arial Black" pitchFamily="34" charset="0"/>
                          <a:ea typeface="Calibri"/>
                          <a:cs typeface="Times New Roman"/>
                        </a:rPr>
                        <a:t>37 District Hospitals conducted baseline self-assessment</a:t>
                      </a:r>
                    </a:p>
                    <a:p>
                      <a:pPr marL="0" marR="0">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Calibri"/>
                          <a:cs typeface="Times New Roman"/>
                        </a:rPr>
                        <a:t>Q4: 32 District Hospitals conducted IHRM baseline assessment</a:t>
                      </a:r>
                    </a:p>
                    <a:p>
                      <a:pPr marL="0" marR="0">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Annual: 257 District Hospitals</a:t>
                      </a:r>
                    </a:p>
                    <a:p>
                      <a:pPr marL="0" marR="0">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baseline self-assessments conducted</a:t>
                      </a:r>
                    </a:p>
                    <a:p>
                      <a:pPr marL="0" marR="0">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using the Ideal Hospital</a:t>
                      </a:r>
                    </a:p>
                    <a:p>
                      <a:pPr marL="0" marR="0">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Framework</a:t>
                      </a:r>
                    </a:p>
                    <a:p>
                      <a:pPr marL="0" marR="0">
                        <a:lnSpc>
                          <a:spcPct val="100000"/>
                        </a:lnSpc>
                        <a:spcBef>
                          <a:spcPts val="0"/>
                        </a:spcBef>
                        <a:spcAft>
                          <a:spcPts val="0"/>
                        </a:spcAft>
                      </a:pPr>
                      <a:endParaRPr lang="en-US"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Q1: +16</a:t>
                      </a: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Q2: +52</a:t>
                      </a: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Q3: -43</a:t>
                      </a: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Q4:</a:t>
                      </a:r>
                      <a:r>
                        <a:rPr lang="en-GB" sz="800" kern="1200" baseline="0" dirty="0">
                          <a:solidFill>
                            <a:schemeClr val="tx1"/>
                          </a:solidFill>
                          <a:latin typeface="Arial Black" pitchFamily="34" charset="0"/>
                          <a:ea typeface="Calibri"/>
                          <a:cs typeface="Times New Roman"/>
                        </a:rPr>
                        <a:t> </a:t>
                      </a:r>
                      <a:r>
                        <a:rPr lang="en-GB" sz="800" kern="1200" dirty="0">
                          <a:solidFill>
                            <a:schemeClr val="tx1"/>
                          </a:solidFill>
                          <a:latin typeface="Arial Black" pitchFamily="34" charset="0"/>
                          <a:ea typeface="Calibri"/>
                          <a:cs typeface="Times New Roman"/>
                        </a:rPr>
                        <a:t>+12</a:t>
                      </a:r>
                      <a:endParaRPr lang="en-ZA" sz="800" kern="1200" dirty="0">
                        <a:solidFill>
                          <a:schemeClr val="tx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Target</a:t>
                      </a:r>
                      <a:r>
                        <a:rPr lang="en-GB" sz="800" kern="1200" baseline="0" dirty="0">
                          <a:solidFill>
                            <a:schemeClr val="dk1"/>
                          </a:solidFill>
                          <a:latin typeface="Arial Black" pitchFamily="34" charset="0"/>
                          <a:ea typeface="Calibri"/>
                          <a:cs typeface="Times New Roman"/>
                        </a:rPr>
                        <a:t> exceeded due to i</a:t>
                      </a:r>
                      <a:r>
                        <a:rPr lang="en-GB" sz="800" kern="1200" dirty="0">
                          <a:solidFill>
                            <a:schemeClr val="dk1"/>
                          </a:solidFill>
                          <a:latin typeface="Arial Black" pitchFamily="34" charset="0"/>
                          <a:ea typeface="Calibri"/>
                          <a:cs typeface="Times New Roman"/>
                        </a:rPr>
                        <a:t>ncreased buy-in by district hospitals to conduct the baseline self-assessments</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755444">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Regulate Traditional Health Practitioners in South Africa</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Traditional Health Practitioners Amendment Bill submitted to parliament</a:t>
                      </a: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800" kern="1200" dirty="0">
                          <a:solidFill>
                            <a:schemeClr val="dk1"/>
                          </a:solidFill>
                          <a:latin typeface="Arial Black" pitchFamily="34" charset="0"/>
                          <a:ea typeface="Calibri"/>
                          <a:cs typeface="Times New Roman"/>
                        </a:rPr>
                        <a:t>Q1: Traditional Health Practitioners Amendment Bill published for second round of public comments</a:t>
                      </a:r>
                      <a:r>
                        <a:rPr lang="en-US" sz="800" kern="1200" baseline="0" dirty="0">
                          <a:solidFill>
                            <a:schemeClr val="dk1"/>
                          </a:solidFill>
                          <a:latin typeface="Arial Black" pitchFamily="34" charset="0"/>
                          <a:ea typeface="Calibri"/>
                          <a:cs typeface="Times New Roman"/>
                        </a:rPr>
                        <a:t> </a:t>
                      </a:r>
                      <a:endParaRPr lang="en-US"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1000"/>
                        </a:spcAft>
                        <a:buClrTx/>
                        <a:buSzTx/>
                        <a:buFontTx/>
                        <a:buNone/>
                        <a:tabLst/>
                        <a:defRPr/>
                      </a:pPr>
                      <a:r>
                        <a:rPr lang="en-US" sz="800" kern="1200" dirty="0">
                          <a:solidFill>
                            <a:schemeClr val="dk1"/>
                          </a:solidFill>
                          <a:latin typeface="Arial Black" pitchFamily="34" charset="0"/>
                          <a:ea typeface="Calibri"/>
                          <a:cs typeface="Times New Roman"/>
                        </a:rPr>
                        <a:t>Q2: Traditional Health Practitioners Amendment Bill reviewed</a:t>
                      </a:r>
                      <a:r>
                        <a:rPr lang="en-US" sz="800" kern="1200" baseline="0" dirty="0">
                          <a:solidFill>
                            <a:schemeClr val="dk1"/>
                          </a:solidFill>
                          <a:latin typeface="Arial Black" pitchFamily="34" charset="0"/>
                          <a:ea typeface="Calibri"/>
                          <a:cs typeface="Times New Roman"/>
                        </a:rPr>
                        <a:t> based on second round of public comments </a:t>
                      </a:r>
                      <a:endParaRPr lang="en-US"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1000"/>
                        </a:spcAft>
                        <a:buClrTx/>
                        <a:buSzTx/>
                        <a:buFontTx/>
                        <a:buNone/>
                        <a:tabLst/>
                        <a:defRPr/>
                      </a:pPr>
                      <a:endParaRPr lang="en-US"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1000"/>
                        </a:spcAft>
                        <a:buClrTx/>
                        <a:buSzTx/>
                        <a:buFontTx/>
                        <a:buNone/>
                        <a:tabLst/>
                        <a:defRPr/>
                      </a:pPr>
                      <a:r>
                        <a:rPr lang="en-US" sz="800" kern="1200" dirty="0">
                          <a:solidFill>
                            <a:schemeClr val="dk1"/>
                          </a:solidFill>
                          <a:latin typeface="Arial Black" pitchFamily="34" charset="0"/>
                          <a:ea typeface="Calibri"/>
                          <a:cs typeface="Times New Roman"/>
                        </a:rPr>
                        <a:t>Q3: Traditional Health Practitioners Amendment Bill approved for submission to Parliament</a:t>
                      </a:r>
                      <a:r>
                        <a:rPr lang="en-US" sz="800" kern="1200" baseline="0" dirty="0">
                          <a:solidFill>
                            <a:schemeClr val="dk1"/>
                          </a:solidFill>
                          <a:latin typeface="Arial Black" pitchFamily="34" charset="0"/>
                          <a:ea typeface="Calibri"/>
                          <a:cs typeface="Times New Roman"/>
                        </a:rPr>
                        <a:t> </a:t>
                      </a:r>
                      <a:endParaRPr lang="en-US" sz="800" kern="1200" dirty="0">
                        <a:solidFill>
                          <a:schemeClr val="dk1"/>
                        </a:solidFill>
                        <a:latin typeface="Arial Black" pitchFamily="34" charset="0"/>
                        <a:ea typeface="Calibri"/>
                        <a:cs typeface="Times New Roman"/>
                      </a:endParaRPr>
                    </a:p>
                    <a:p>
                      <a:pPr marL="0" marR="0">
                        <a:lnSpc>
                          <a:spcPct val="100000"/>
                        </a:lnSpc>
                        <a:spcBef>
                          <a:spcPts val="0"/>
                        </a:spcBef>
                        <a:spcAft>
                          <a:spcPts val="1000"/>
                        </a:spcAft>
                      </a:pPr>
                      <a:r>
                        <a:rPr lang="en-US" sz="800" kern="1200" dirty="0">
                          <a:solidFill>
                            <a:schemeClr val="dk1"/>
                          </a:solidFill>
                          <a:latin typeface="Arial Black" pitchFamily="34" charset="0"/>
                          <a:ea typeface="Calibri"/>
                          <a:cs typeface="Times New Roman"/>
                        </a:rPr>
                        <a:t>Q4:</a:t>
                      </a:r>
                      <a:r>
                        <a:rPr lang="en-US" sz="800" kern="1200" baseline="0" dirty="0">
                          <a:solidFill>
                            <a:schemeClr val="dk1"/>
                          </a:solidFill>
                          <a:latin typeface="Arial Black" pitchFamily="34" charset="0"/>
                          <a:ea typeface="Calibri"/>
                          <a:cs typeface="Times New Roman"/>
                        </a:rPr>
                        <a:t> </a:t>
                      </a:r>
                      <a:r>
                        <a:rPr lang="en-US" sz="800" kern="1200" dirty="0">
                          <a:solidFill>
                            <a:schemeClr val="dk1"/>
                          </a:solidFill>
                          <a:latin typeface="Arial Black" pitchFamily="34" charset="0"/>
                          <a:ea typeface="Calibri"/>
                          <a:cs typeface="Times New Roman"/>
                        </a:rPr>
                        <a:t>Traditional Health Practitioners Amendment Bill submitted to Parliament for Parliamentary processes</a:t>
                      </a:r>
                    </a:p>
                  </a:txBody>
                  <a:tcPr marL="68580" marR="68580" marT="0" marB="0"/>
                </a:tc>
                <a:tc>
                  <a:txBody>
                    <a:bodyPr/>
                    <a:lstStyle/>
                    <a:p>
                      <a:pPr marL="0" marR="0">
                        <a:lnSpc>
                          <a:spcPct val="100000"/>
                        </a:lnSpc>
                        <a:spcBef>
                          <a:spcPts val="0"/>
                        </a:spcBef>
                        <a:spcAft>
                          <a:spcPts val="1000"/>
                        </a:spcAft>
                      </a:pPr>
                      <a:r>
                        <a:rPr lang="en-US" sz="800" kern="1200" dirty="0">
                          <a:solidFill>
                            <a:schemeClr val="dk1"/>
                          </a:solidFill>
                          <a:latin typeface="Arial Black" pitchFamily="34" charset="0"/>
                          <a:ea typeface="Calibri"/>
                          <a:cs typeface="Times New Roman"/>
                        </a:rPr>
                        <a:t>Q1: A written communication was forwarded to Treasury as a reminder for inputs</a:t>
                      </a:r>
                    </a:p>
                    <a:p>
                      <a:pPr marL="0" marR="0">
                        <a:lnSpc>
                          <a:spcPct val="100000"/>
                        </a:lnSpc>
                        <a:spcBef>
                          <a:spcPts val="0"/>
                        </a:spcBef>
                        <a:spcAft>
                          <a:spcPts val="1000"/>
                        </a:spcAft>
                      </a:pPr>
                      <a:r>
                        <a:rPr lang="en-US" sz="800" kern="1200" dirty="0">
                          <a:solidFill>
                            <a:schemeClr val="dk1"/>
                          </a:solidFill>
                          <a:latin typeface="Arial Black" pitchFamily="34" charset="0"/>
                          <a:ea typeface="Calibri"/>
                          <a:cs typeface="Times New Roman"/>
                        </a:rPr>
                        <a:t>Q2: Inputs from Treasury received. A special consultation workshop was arranged for Traditional Health Practitioners Association on the Draft Amendment Bill</a:t>
                      </a:r>
                    </a:p>
                    <a:p>
                      <a:pPr marL="0" marR="0">
                        <a:lnSpc>
                          <a:spcPct val="100000"/>
                        </a:lnSpc>
                        <a:spcBef>
                          <a:spcPts val="0"/>
                        </a:spcBef>
                        <a:spcAft>
                          <a:spcPts val="1000"/>
                        </a:spcAft>
                      </a:pPr>
                      <a:r>
                        <a:rPr lang="en-US" sz="800" kern="1200" dirty="0">
                          <a:solidFill>
                            <a:schemeClr val="dk1"/>
                          </a:solidFill>
                          <a:latin typeface="Arial Black" pitchFamily="34" charset="0"/>
                          <a:ea typeface="Calibri"/>
                          <a:cs typeface="Times New Roman"/>
                        </a:rPr>
                        <a:t>Q3: The Draft Traditional Health Practitioners Amendment Bill was not approved for submission to Parliament</a:t>
                      </a:r>
                    </a:p>
                    <a:p>
                      <a:pPr marL="0" marR="0">
                        <a:lnSpc>
                          <a:spcPct val="100000"/>
                        </a:lnSpc>
                        <a:spcBef>
                          <a:spcPts val="0"/>
                        </a:spcBef>
                        <a:spcAft>
                          <a:spcPts val="1000"/>
                        </a:spcAft>
                      </a:pPr>
                      <a:r>
                        <a:rPr lang="en-US" sz="800" kern="1200" dirty="0">
                          <a:solidFill>
                            <a:schemeClr val="dk1"/>
                          </a:solidFill>
                          <a:latin typeface="Arial Black" pitchFamily="34" charset="0"/>
                          <a:ea typeface="Calibri"/>
                          <a:cs typeface="Times New Roman"/>
                        </a:rPr>
                        <a:t>Q4: The Bill is ready for submission to the State Law Advisers for preliminary opinion</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a:t>
                      </a:r>
                      <a:r>
                        <a:rPr lang="en-US" sz="800" kern="1200" dirty="0">
                          <a:solidFill>
                            <a:schemeClr val="dk1"/>
                          </a:solidFill>
                          <a:latin typeface="Arial Black" pitchFamily="34" charset="0"/>
                          <a:ea typeface="Calibri"/>
                          <a:cs typeface="Times New Roman"/>
                        </a:rPr>
                        <a:t>Traditional Health Practitioners Amendment Bill not</a:t>
                      </a:r>
                      <a:r>
                        <a:rPr lang="en-US" sz="800" kern="1200" baseline="0" dirty="0">
                          <a:solidFill>
                            <a:schemeClr val="dk1"/>
                          </a:solidFill>
                          <a:latin typeface="Arial Black" pitchFamily="34" charset="0"/>
                          <a:ea typeface="Calibri"/>
                          <a:cs typeface="Times New Roman"/>
                        </a:rPr>
                        <a:t> </a:t>
                      </a:r>
                      <a:r>
                        <a:rPr lang="en-US" sz="800" kern="1200" dirty="0">
                          <a:solidFill>
                            <a:schemeClr val="dk1"/>
                          </a:solidFill>
                          <a:latin typeface="Arial Black" pitchFamily="34" charset="0"/>
                          <a:ea typeface="Calibri"/>
                          <a:cs typeface="Times New Roman"/>
                        </a:rPr>
                        <a:t>published for second round of public comments</a:t>
                      </a:r>
                      <a:r>
                        <a:rPr lang="en-US" sz="800" kern="1200" baseline="0" dirty="0">
                          <a:solidFill>
                            <a:schemeClr val="dk1"/>
                          </a:solidFill>
                          <a:latin typeface="Arial Black" pitchFamily="34" charset="0"/>
                          <a:ea typeface="Calibri"/>
                          <a:cs typeface="Times New Roman"/>
                        </a:rPr>
                        <a:t> </a:t>
                      </a:r>
                      <a:endParaRPr lang="en-ZA" sz="800" kern="1200" dirty="0">
                        <a:solidFill>
                          <a:schemeClr val="dk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chemeClr val="dk1"/>
                          </a:solidFill>
                          <a:latin typeface="Arial Black" pitchFamily="34" charset="0"/>
                          <a:ea typeface="Calibri"/>
                          <a:cs typeface="Times New Roman"/>
                        </a:rPr>
                        <a:t>Q2: </a:t>
                      </a:r>
                      <a:r>
                        <a:rPr lang="en-US" sz="800" kern="1200" dirty="0">
                          <a:solidFill>
                            <a:schemeClr val="dk1"/>
                          </a:solidFill>
                          <a:latin typeface="Arial Black" pitchFamily="34" charset="0"/>
                          <a:ea typeface="Calibri"/>
                          <a:cs typeface="Times New Roman"/>
                        </a:rPr>
                        <a:t>Traditional Health Practitioners Amendment Bill not</a:t>
                      </a:r>
                      <a:r>
                        <a:rPr lang="en-US" sz="800" kern="1200" baseline="0" dirty="0">
                          <a:solidFill>
                            <a:schemeClr val="dk1"/>
                          </a:solidFill>
                          <a:latin typeface="Arial Black" pitchFamily="34" charset="0"/>
                          <a:ea typeface="Calibri"/>
                          <a:cs typeface="Times New Roman"/>
                        </a:rPr>
                        <a:t> </a:t>
                      </a:r>
                      <a:r>
                        <a:rPr lang="en-US" sz="800" kern="1200" dirty="0">
                          <a:solidFill>
                            <a:schemeClr val="dk1"/>
                          </a:solidFill>
                          <a:latin typeface="Arial Black" pitchFamily="34" charset="0"/>
                          <a:ea typeface="Calibri"/>
                          <a:cs typeface="Times New Roman"/>
                        </a:rPr>
                        <a:t>reviewed</a:t>
                      </a:r>
                      <a:r>
                        <a:rPr lang="en-US" sz="800" kern="1200" baseline="0" dirty="0">
                          <a:solidFill>
                            <a:schemeClr val="dk1"/>
                          </a:solidFill>
                          <a:latin typeface="Arial Black" pitchFamily="34" charset="0"/>
                          <a:ea typeface="Calibri"/>
                          <a:cs typeface="Times New Roman"/>
                        </a:rPr>
                        <a:t> based on second round of public comments </a:t>
                      </a:r>
                      <a:endParaRPr lang="en-US"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Q3: </a:t>
                      </a:r>
                      <a:r>
                        <a:rPr lang="en-US" sz="800" kern="1200" dirty="0">
                          <a:solidFill>
                            <a:schemeClr val="dk1"/>
                          </a:solidFill>
                          <a:latin typeface="Arial Black" pitchFamily="34" charset="0"/>
                          <a:ea typeface="Calibri"/>
                          <a:cs typeface="Times New Roman"/>
                        </a:rPr>
                        <a:t>Traditional Health Practitioners Amendment Bill not ready</a:t>
                      </a:r>
                      <a:r>
                        <a:rPr lang="en-US" sz="800" kern="1200" baseline="0" dirty="0">
                          <a:solidFill>
                            <a:schemeClr val="dk1"/>
                          </a:solidFill>
                          <a:latin typeface="Arial Black" pitchFamily="34" charset="0"/>
                          <a:ea typeface="Calibri"/>
                          <a:cs typeface="Times New Roman"/>
                        </a:rPr>
                        <a:t> for </a:t>
                      </a:r>
                      <a:r>
                        <a:rPr lang="en-US" sz="800" kern="1200" dirty="0">
                          <a:solidFill>
                            <a:schemeClr val="dk1"/>
                          </a:solidFill>
                          <a:latin typeface="Arial Black" pitchFamily="34" charset="0"/>
                          <a:ea typeface="Calibri"/>
                          <a:cs typeface="Times New Roman"/>
                        </a:rPr>
                        <a:t>submission to Cabinet</a:t>
                      </a:r>
                      <a:r>
                        <a:rPr lang="en-US" sz="800" kern="1200" baseline="0" dirty="0">
                          <a:solidFill>
                            <a:schemeClr val="dk1"/>
                          </a:solidFill>
                          <a:latin typeface="Arial Black" pitchFamily="34" charset="0"/>
                          <a:ea typeface="Calibri"/>
                          <a:cs typeface="Times New Roman"/>
                        </a:rPr>
                        <a:t>  </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Q4: Traditional Health</a:t>
                      </a: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Practitioners Amendment Bill not ready</a:t>
                      </a:r>
                      <a:r>
                        <a:rPr lang="en-ZA" sz="800" kern="1200" baseline="0" dirty="0">
                          <a:solidFill>
                            <a:schemeClr val="dk1"/>
                          </a:solidFill>
                          <a:latin typeface="Arial Black" pitchFamily="34" charset="0"/>
                          <a:ea typeface="Calibri"/>
                          <a:cs typeface="Times New Roman"/>
                        </a:rPr>
                        <a:t> for </a:t>
                      </a:r>
                      <a:r>
                        <a:rPr lang="en-ZA" sz="800" kern="1200" dirty="0">
                          <a:solidFill>
                            <a:schemeClr val="dk1"/>
                          </a:solidFill>
                          <a:latin typeface="Arial Black" pitchFamily="34" charset="0"/>
                          <a:ea typeface="Calibri"/>
                          <a:cs typeface="Times New Roman"/>
                        </a:rPr>
                        <a:t>submission</a:t>
                      </a:r>
                      <a:r>
                        <a:rPr lang="en-ZA" sz="800" kern="1200" baseline="0" dirty="0">
                          <a:solidFill>
                            <a:schemeClr val="dk1"/>
                          </a:solidFill>
                          <a:latin typeface="Arial Black" pitchFamily="34" charset="0"/>
                          <a:ea typeface="Calibri"/>
                          <a:cs typeface="Times New Roman"/>
                        </a:rPr>
                        <a:t> to P</a:t>
                      </a:r>
                      <a:r>
                        <a:rPr lang="en-ZA" sz="800" kern="1200" dirty="0">
                          <a:solidFill>
                            <a:schemeClr val="dk1"/>
                          </a:solidFill>
                          <a:latin typeface="Arial Black" pitchFamily="34" charset="0"/>
                          <a:ea typeface="Calibri"/>
                          <a:cs typeface="Times New Roman"/>
                        </a:rPr>
                        <a:t>arliament</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The Bill could not be finalised due to outstanding inputs regarding the funding of the council</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4: Primary Health Care</a:t>
            </a:r>
            <a:br>
              <a:rPr lang="en-GB" sz="2400" b="1" dirty="0">
                <a:solidFill>
                  <a:schemeClr val="bg1"/>
                </a:solidFill>
                <a:latin typeface="Arial Black" pitchFamily="34" charset="0"/>
                <a:cs typeface="Arial" charset="0"/>
              </a:rPr>
            </a:br>
            <a:endParaRPr lang="en-GB" sz="24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534217076"/>
              </p:ext>
            </p:extLst>
          </p:nvPr>
        </p:nvGraphicFramePr>
        <p:xfrm>
          <a:off x="0" y="1052737"/>
          <a:ext cx="9144000" cy="4647559"/>
        </p:xfrm>
        <a:graphic>
          <a:graphicData uri="http://schemas.openxmlformats.org/drawingml/2006/table">
            <a:tbl>
              <a:tblPr firstRow="1" bandRow="1">
                <a:tableStyleId>{5C22544A-7EE6-4342-B048-85BDC9FD1C3A}</a:tableStyleId>
              </a:tblPr>
              <a:tblGrid>
                <a:gridCol w="1223641">
                  <a:extLst>
                    <a:ext uri="{9D8B030D-6E8A-4147-A177-3AD203B41FA5}">
                      <a16:colId xmlns:a16="http://schemas.microsoft.com/office/drawing/2014/main" xmlns="" val="20000"/>
                    </a:ext>
                  </a:extLst>
                </a:gridCol>
                <a:gridCol w="1332135">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gridCol w="1475656">
                  <a:extLst>
                    <a:ext uri="{9D8B030D-6E8A-4147-A177-3AD203B41FA5}">
                      <a16:colId xmlns:a16="http://schemas.microsoft.com/office/drawing/2014/main" xmlns="" val="20005"/>
                    </a:ext>
                  </a:extLst>
                </a:gridCol>
              </a:tblGrid>
              <a:tr h="360039">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2227289">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Improve the acceptability, quality and safety of health services by increasing user and community feedback and involvement</a:t>
                      </a: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National Guideline on conducting Patient Experience of Care Survey</a:t>
                      </a: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Q1: Stakeholders consulted</a:t>
                      </a:r>
                      <a:r>
                        <a:rPr lang="en-US" sz="800" kern="1200" baseline="0" dirty="0">
                          <a:solidFill>
                            <a:schemeClr val="dk1"/>
                          </a:solidFill>
                          <a:latin typeface="Arial Black" pitchFamily="34" charset="0"/>
                          <a:ea typeface="Times New Roman"/>
                          <a:cs typeface="Times New Roman"/>
                        </a:rPr>
                        <a:t> on the current National Guideline and revised guidelines drafted </a:t>
                      </a: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Q2: Stakeholders consulted</a:t>
                      </a:r>
                      <a:r>
                        <a:rPr lang="en-US" sz="800" kern="1200" baseline="0" dirty="0">
                          <a:solidFill>
                            <a:schemeClr val="dk1"/>
                          </a:solidFill>
                          <a:latin typeface="Arial Black" pitchFamily="34" charset="0"/>
                          <a:ea typeface="Times New Roman"/>
                          <a:cs typeface="Times New Roman"/>
                        </a:rPr>
                        <a:t> on the revised Patient Experience of Care survey guidelines. Revised guidelines on conducting Patient Experience of Care survey piloted in 10 clinics </a:t>
                      </a: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Q3: Present</a:t>
                      </a:r>
                      <a:r>
                        <a:rPr lang="en-US" sz="800" kern="1200" baseline="0" dirty="0">
                          <a:solidFill>
                            <a:schemeClr val="dk1"/>
                          </a:solidFill>
                          <a:latin typeface="Arial Black" pitchFamily="34" charset="0"/>
                          <a:ea typeface="Times New Roman"/>
                          <a:cs typeface="Times New Roman"/>
                        </a:rPr>
                        <a:t> national guidelines on conducting Patient experience of care survey at Tech NHC  </a:t>
                      </a: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Q4: revised guidelines</a:t>
                      </a:r>
                      <a:r>
                        <a:rPr lang="en-US" sz="800" kern="1200" baseline="0" dirty="0">
                          <a:solidFill>
                            <a:schemeClr val="dk1"/>
                          </a:solidFill>
                          <a:latin typeface="Arial Black" pitchFamily="34" charset="0"/>
                          <a:ea typeface="Times New Roman"/>
                          <a:cs typeface="Times New Roman"/>
                        </a:rPr>
                        <a:t> disseminated to provincial </a:t>
                      </a:r>
                      <a:r>
                        <a:rPr lang="en-US" sz="800" kern="1200" baseline="0" dirty="0" err="1">
                          <a:solidFill>
                            <a:schemeClr val="dk1"/>
                          </a:solidFill>
                          <a:latin typeface="Arial Black" pitchFamily="34" charset="0"/>
                          <a:ea typeface="Times New Roman"/>
                          <a:cs typeface="Times New Roman"/>
                        </a:rPr>
                        <a:t>HoDs</a:t>
                      </a:r>
                      <a:r>
                        <a:rPr lang="en-US" sz="800" kern="1200" baseline="0" dirty="0">
                          <a:solidFill>
                            <a:schemeClr val="dk1"/>
                          </a:solidFill>
                          <a:latin typeface="Arial Black" pitchFamily="34" charset="0"/>
                          <a:ea typeface="Times New Roman"/>
                          <a:cs typeface="Times New Roman"/>
                        </a:rPr>
                        <a:t> and district managers </a:t>
                      </a:r>
                      <a:endParaRPr lang="en-US" sz="8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Q1: 1st draft revised National Guideline on conducting PEC survey </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Q2: Stakeholders consulted on the revised Patient Experience of Care guidelines</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Q3: National Guideline on Conducting Patient Experience of Care Survey guideline not yet presented at TechNHC</a:t>
                      </a:r>
                    </a:p>
                    <a:p>
                      <a:pPr marL="0" marR="0">
                        <a:lnSpc>
                          <a:spcPct val="100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chemeClr val="dk1"/>
                          </a:solidFill>
                          <a:latin typeface="Arial Black" pitchFamily="34" charset="0"/>
                          <a:ea typeface="Times New Roman"/>
                          <a:cs typeface="Times New Roman"/>
                        </a:rPr>
                        <a:t>Q4: Inputs on the PEC guideline were received from Provinces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Q1: Stakeholders</a:t>
                      </a:r>
                      <a:r>
                        <a:rPr lang="en-ZA" sz="800" kern="1200" baseline="0" dirty="0">
                          <a:solidFill>
                            <a:schemeClr val="dk1"/>
                          </a:solidFill>
                          <a:latin typeface="Arial Black" pitchFamily="34" charset="0"/>
                          <a:ea typeface="Times New Roman"/>
                          <a:cs typeface="Times New Roman"/>
                        </a:rPr>
                        <a:t> not consulted on current guidelines </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Q2: </a:t>
                      </a:r>
                      <a:r>
                        <a:rPr lang="en-US" sz="800" kern="1200" baseline="0" dirty="0">
                          <a:solidFill>
                            <a:schemeClr val="dk1"/>
                          </a:solidFill>
                          <a:latin typeface="Arial Black" pitchFamily="34" charset="0"/>
                          <a:ea typeface="Times New Roman"/>
                          <a:cs typeface="Times New Roman"/>
                        </a:rPr>
                        <a:t>Revised guidelines on conducting Patient Experience of Care survey  not piloted in 10 clinics </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Q3: revised guidelines not</a:t>
                      </a:r>
                      <a:r>
                        <a:rPr lang="en-ZA" sz="800" kern="1200" baseline="0" dirty="0">
                          <a:solidFill>
                            <a:schemeClr val="dk1"/>
                          </a:solidFill>
                          <a:latin typeface="Arial Black" pitchFamily="34" charset="0"/>
                          <a:ea typeface="Times New Roman"/>
                          <a:cs typeface="Times New Roman"/>
                        </a:rPr>
                        <a:t> presented to Tech NHC</a:t>
                      </a: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Times New Roman"/>
                          <a:cs typeface="Times New Roman"/>
                        </a:rPr>
                        <a:t>Q4:  revised guidelines not disseminated</a:t>
                      </a:r>
                      <a:r>
                        <a:rPr lang="en-ZA" sz="800" kern="1200" baseline="0" dirty="0">
                          <a:solidFill>
                            <a:schemeClr val="dk1"/>
                          </a:solidFill>
                          <a:latin typeface="Arial Black" pitchFamily="34" charset="0"/>
                          <a:ea typeface="Times New Roman"/>
                          <a:cs typeface="Times New Roman"/>
                        </a:rPr>
                        <a:t> </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Provincial </a:t>
                      </a:r>
                      <a:r>
                        <a:rPr lang="en-GB" sz="800" kern="1200" dirty="0" err="1">
                          <a:solidFill>
                            <a:schemeClr val="dk1"/>
                          </a:solidFill>
                          <a:latin typeface="Arial Black" pitchFamily="34" charset="0"/>
                          <a:ea typeface="Times New Roman"/>
                          <a:cs typeface="Times New Roman"/>
                        </a:rPr>
                        <a:t>HoDs</a:t>
                      </a:r>
                      <a:r>
                        <a:rPr lang="en-GB" sz="800" kern="1200" dirty="0">
                          <a:solidFill>
                            <a:schemeClr val="dk1"/>
                          </a:solidFill>
                          <a:latin typeface="Arial Black" pitchFamily="34" charset="0"/>
                          <a:ea typeface="Times New Roman"/>
                          <a:cs typeface="Times New Roman"/>
                        </a:rPr>
                        <a:t> were consulted and approval sought  to present the revised National Guideline on Conducting Patient Experience of care Survey at Tech NHC</a:t>
                      </a: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697800">
                <a:tc>
                  <a:txBody>
                    <a:bodyPr/>
                    <a:lstStyle/>
                    <a:p>
                      <a:pPr marL="0" marR="0">
                        <a:lnSpc>
                          <a:spcPct val="100000"/>
                        </a:lnSpc>
                        <a:spcBef>
                          <a:spcPts val="0"/>
                        </a:spcBef>
                        <a:spcAft>
                          <a:spcPts val="0"/>
                        </a:spcAft>
                      </a:pPr>
                      <a:r>
                        <a:rPr lang="en-US" sz="800">
                          <a:latin typeface="Arial Black" pitchFamily="34" charset="0"/>
                          <a:ea typeface="Times New Roman"/>
                          <a:cs typeface="Times New Roman"/>
                        </a:rPr>
                        <a:t>Improve the quality of health care by increasing user feedback</a:t>
                      </a: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Times New Roman"/>
                          <a:cs typeface="Times New Roman"/>
                        </a:rPr>
                        <a:t>Number of Chronic patients providing feedback on the quality of care through an electronic platform</a:t>
                      </a:r>
                    </a:p>
                  </a:txBody>
                  <a:tcPr marL="68580" marR="68580" marT="0" marB="0"/>
                </a:tc>
                <a:tc>
                  <a:txBody>
                    <a:bodyPr/>
                    <a:lstStyle/>
                    <a:p>
                      <a:pPr marL="0" marR="0">
                        <a:lnSpc>
                          <a:spcPct val="100000"/>
                        </a:lnSpc>
                        <a:spcBef>
                          <a:spcPts val="0"/>
                        </a:spcBef>
                        <a:spcAft>
                          <a:spcPts val="1000"/>
                        </a:spcAft>
                      </a:pPr>
                      <a:r>
                        <a:rPr lang="en-US" sz="800" kern="1200" dirty="0">
                          <a:solidFill>
                            <a:schemeClr val="dk1"/>
                          </a:solidFill>
                          <a:latin typeface="Arial Black" pitchFamily="34" charset="0"/>
                          <a:ea typeface="Times New Roman"/>
                          <a:cs typeface="Times New Roman"/>
                        </a:rPr>
                        <a:t>Q2:electronic</a:t>
                      </a:r>
                      <a:r>
                        <a:rPr lang="en-US" sz="800" kern="1200" baseline="0" dirty="0">
                          <a:solidFill>
                            <a:schemeClr val="dk1"/>
                          </a:solidFill>
                          <a:latin typeface="Arial Black" pitchFamily="34" charset="0"/>
                          <a:ea typeface="Times New Roman"/>
                          <a:cs typeface="Times New Roman"/>
                        </a:rPr>
                        <a:t> systems launched</a:t>
                      </a: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r>
                        <a:rPr lang="en-US" sz="800" kern="1200" dirty="0">
                          <a:solidFill>
                            <a:schemeClr val="dk1"/>
                          </a:solidFill>
                          <a:latin typeface="Arial Black" pitchFamily="34" charset="0"/>
                          <a:ea typeface="Times New Roman"/>
                          <a:cs typeface="Times New Roman"/>
                        </a:rPr>
                        <a:t>Q3: 500 000 chronic patients providing feedback</a:t>
                      </a:r>
                    </a:p>
                    <a:p>
                      <a:pPr marL="0" marR="0">
                        <a:lnSpc>
                          <a:spcPct val="100000"/>
                        </a:lnSpc>
                        <a:spcBef>
                          <a:spcPts val="0"/>
                        </a:spcBef>
                        <a:spcAft>
                          <a:spcPts val="1000"/>
                        </a:spcAft>
                      </a:pPr>
                      <a:r>
                        <a:rPr lang="en-US" sz="800" kern="1200" dirty="0">
                          <a:solidFill>
                            <a:schemeClr val="dk1"/>
                          </a:solidFill>
                          <a:latin typeface="Arial Black" pitchFamily="34" charset="0"/>
                          <a:ea typeface="Times New Roman"/>
                          <a:cs typeface="Times New Roman"/>
                        </a:rPr>
                        <a:t>Q4: 1 000 000 chronic patients providing feedback</a:t>
                      </a:r>
                    </a:p>
                  </a:txBody>
                  <a:tcPr marL="68580" marR="68580" marT="0" marB="0"/>
                </a:tc>
                <a:tc>
                  <a:txBody>
                    <a:bodyPr/>
                    <a:lstStyle/>
                    <a:p>
                      <a:pPr marL="0" marR="0">
                        <a:lnSpc>
                          <a:spcPct val="100000"/>
                        </a:lnSpc>
                        <a:spcBef>
                          <a:spcPts val="0"/>
                        </a:spcBef>
                        <a:spcAft>
                          <a:spcPts val="1000"/>
                        </a:spcAft>
                      </a:pPr>
                      <a:r>
                        <a:rPr lang="en-US" sz="800" kern="1200" dirty="0">
                          <a:solidFill>
                            <a:schemeClr val="dk1"/>
                          </a:solidFill>
                          <a:latin typeface="Arial Black" pitchFamily="34" charset="0"/>
                          <a:cs typeface="Times New Roman"/>
                        </a:rPr>
                        <a:t>Q2: the electronic system on patient satisfaction assessment has developed and piloted in 288 PHC facilities and 50 hospitals across 8 provinces</a:t>
                      </a:r>
                    </a:p>
                    <a:p>
                      <a:pPr marL="0" marR="0">
                        <a:lnSpc>
                          <a:spcPct val="100000"/>
                        </a:lnSpc>
                        <a:spcBef>
                          <a:spcPts val="0"/>
                        </a:spcBef>
                        <a:spcAft>
                          <a:spcPts val="1000"/>
                        </a:spcAft>
                      </a:pPr>
                      <a:r>
                        <a:rPr lang="en-US" sz="800" kern="1200" dirty="0">
                          <a:solidFill>
                            <a:schemeClr val="dk1"/>
                          </a:solidFill>
                          <a:latin typeface="Arial Black" pitchFamily="34" charset="0"/>
                          <a:cs typeface="Times New Roman"/>
                        </a:rPr>
                        <a:t>Q3: 0 patients</a:t>
                      </a:r>
                    </a:p>
                    <a:p>
                      <a:pPr marL="0" marR="0">
                        <a:lnSpc>
                          <a:spcPct val="100000"/>
                        </a:lnSpc>
                        <a:spcBef>
                          <a:spcPts val="0"/>
                        </a:spcBef>
                        <a:spcAft>
                          <a:spcPts val="1000"/>
                        </a:spcAft>
                      </a:pPr>
                      <a:r>
                        <a:rPr lang="en-US" sz="800" kern="1200" dirty="0">
                          <a:solidFill>
                            <a:schemeClr val="dk1"/>
                          </a:solidFill>
                          <a:latin typeface="Arial Black" pitchFamily="34" charset="0"/>
                          <a:cs typeface="Times New Roman"/>
                        </a:rPr>
                        <a:t>Q4: 4 559 patients were providing feedback through the Patient Satisfaction Assessment App by 31 March 2020</a:t>
                      </a:r>
                      <a:endParaRPr lang="en-US"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Font typeface="Arial" panose="020B0604020202020204" pitchFamily="34" charset="0"/>
                        <a:buNone/>
                      </a:pPr>
                      <a:r>
                        <a:rPr lang="en-ZA" sz="800" kern="1200" dirty="0">
                          <a:solidFill>
                            <a:schemeClr val="dk1"/>
                          </a:solidFill>
                          <a:latin typeface="Arial Black" pitchFamily="34" charset="0"/>
                          <a:ea typeface="Times New Roman"/>
                          <a:cs typeface="Times New Roman"/>
                        </a:rPr>
                        <a:t>Q2: electronic system</a:t>
                      </a:r>
                      <a:r>
                        <a:rPr lang="en-ZA" sz="800" kern="1200" baseline="0" dirty="0">
                          <a:solidFill>
                            <a:schemeClr val="dk1"/>
                          </a:solidFill>
                          <a:latin typeface="Arial Black" pitchFamily="34" charset="0"/>
                          <a:ea typeface="Times New Roman"/>
                          <a:cs typeface="Times New Roman"/>
                        </a:rPr>
                        <a:t> not launched</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800" kern="1200" baseline="0" dirty="0">
                        <a:solidFill>
                          <a:schemeClr val="dk1"/>
                        </a:solidFill>
                        <a:latin typeface="Arial Black" pitchFamily="34" charset="0"/>
                        <a:ea typeface="Times New Roman"/>
                        <a:cs typeface="Times New Roman"/>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800" kern="1200" baseline="0" dirty="0">
                        <a:solidFill>
                          <a:schemeClr val="dk1"/>
                        </a:solidFill>
                        <a:latin typeface="Arial Black" pitchFamily="34" charset="0"/>
                        <a:ea typeface="Times New Roman"/>
                        <a:cs typeface="Times New Roman"/>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800" kern="1200" baseline="0" dirty="0">
                        <a:solidFill>
                          <a:schemeClr val="dk1"/>
                        </a:solidFill>
                        <a:latin typeface="Arial Black" pitchFamily="34" charset="0"/>
                        <a:ea typeface="Times New Roman"/>
                        <a:cs typeface="Times New Roman"/>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800" kern="1200" dirty="0">
                        <a:solidFill>
                          <a:schemeClr val="dk1"/>
                        </a:solidFill>
                        <a:latin typeface="Arial Black" pitchFamily="34" charset="0"/>
                        <a:ea typeface="Times New Roman"/>
                        <a:cs typeface="Times New Roman"/>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800" kern="1200" dirty="0">
                        <a:solidFill>
                          <a:schemeClr val="dk1"/>
                        </a:solidFill>
                        <a:latin typeface="Arial Black" pitchFamily="34" charset="0"/>
                        <a:ea typeface="Times New Roman"/>
                        <a:cs typeface="Times New Roman"/>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pPr>
                      <a:r>
                        <a:rPr lang="en-ZA" sz="800" kern="1200" dirty="0">
                          <a:solidFill>
                            <a:schemeClr val="dk1"/>
                          </a:solidFill>
                          <a:latin typeface="Arial Black" pitchFamily="34" charset="0"/>
                          <a:ea typeface="Times New Roman"/>
                          <a:cs typeface="Times New Roman"/>
                        </a:rPr>
                        <a:t>Q3: -500</a:t>
                      </a:r>
                      <a:r>
                        <a:rPr lang="en-ZA" sz="800" kern="1200" baseline="0" dirty="0">
                          <a:solidFill>
                            <a:schemeClr val="dk1"/>
                          </a:solidFill>
                          <a:latin typeface="Arial Black" pitchFamily="34" charset="0"/>
                          <a:ea typeface="Times New Roman"/>
                          <a:cs typeface="Times New Roman"/>
                        </a:rPr>
                        <a:t> 000 patients</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800" kern="1200" baseline="0" dirty="0">
                        <a:solidFill>
                          <a:schemeClr val="dk1"/>
                        </a:solidFill>
                        <a:latin typeface="Arial Black" pitchFamily="34" charset="0"/>
                        <a:ea typeface="Times New Roman"/>
                        <a:cs typeface="Times New Roman"/>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800" kern="1200" dirty="0">
                        <a:solidFill>
                          <a:schemeClr val="dk1"/>
                        </a:solidFill>
                        <a:latin typeface="Arial Black" pitchFamily="34" charset="0"/>
                        <a:ea typeface="Times New Roman"/>
                        <a:cs typeface="Times New Roman"/>
                      </a:endParaRPr>
                    </a:p>
                    <a:p>
                      <a:pPr marL="0" marR="0" lvl="0" indent="0" algn="l" defTabSz="914400" rtl="0" eaLnBrk="1" latinLnBrk="0" hangingPunct="1">
                        <a:lnSpc>
                          <a:spcPct val="100000"/>
                        </a:lnSpc>
                        <a:spcBef>
                          <a:spcPts val="0"/>
                        </a:spcBef>
                        <a:spcAft>
                          <a:spcPts val="0"/>
                        </a:spcAft>
                        <a:buFont typeface="Arial" panose="020B0604020202020204" pitchFamily="34" charset="0"/>
                        <a:buNone/>
                      </a:pPr>
                      <a:r>
                        <a:rPr lang="en-ZA" sz="800" kern="1200" dirty="0">
                          <a:solidFill>
                            <a:schemeClr val="dk1"/>
                          </a:solidFill>
                          <a:latin typeface="Arial Black" pitchFamily="34" charset="0"/>
                          <a:ea typeface="Times New Roman"/>
                          <a:cs typeface="Times New Roman"/>
                        </a:rPr>
                        <a:t>Q4: -995 441 patients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Times New Roman"/>
                          <a:cs typeface="Times New Roman"/>
                        </a:rPr>
                        <a:t>The Patient Satisfaction Assessment App was</a:t>
                      </a:r>
                      <a:r>
                        <a:rPr lang="en-GB" sz="800" kern="1200" baseline="0" dirty="0">
                          <a:solidFill>
                            <a:schemeClr val="dk1"/>
                          </a:solidFill>
                          <a:latin typeface="Arial Black" pitchFamily="34" charset="0"/>
                          <a:ea typeface="Times New Roman"/>
                          <a:cs typeface="Times New Roman"/>
                        </a:rPr>
                        <a:t> </a:t>
                      </a:r>
                      <a:r>
                        <a:rPr lang="en-GB" sz="800" kern="1200" dirty="0">
                          <a:solidFill>
                            <a:schemeClr val="dk1"/>
                          </a:solidFill>
                          <a:latin typeface="Arial Black" pitchFamily="34" charset="0"/>
                          <a:ea typeface="Times New Roman"/>
                          <a:cs typeface="Times New Roman"/>
                        </a:rPr>
                        <a:t>not yet fully implemented in all health facilities, as it was still Proof of Concept, which was implemented in 388 facilities due to funding constraints</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4: Primary Health Care</a:t>
            </a:r>
            <a:br>
              <a:rPr lang="en-GB" sz="2400" b="1" dirty="0">
                <a:solidFill>
                  <a:schemeClr val="bg1"/>
                </a:solidFill>
                <a:latin typeface="Arial Black" pitchFamily="34" charset="0"/>
                <a:cs typeface="Arial" charset="0"/>
              </a:rPr>
            </a:br>
            <a:endParaRPr lang="en-GB" sz="24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1297395827"/>
              </p:ext>
            </p:extLst>
          </p:nvPr>
        </p:nvGraphicFramePr>
        <p:xfrm>
          <a:off x="0" y="908720"/>
          <a:ext cx="9143999" cy="5619744"/>
        </p:xfrm>
        <a:graphic>
          <a:graphicData uri="http://schemas.openxmlformats.org/drawingml/2006/table">
            <a:tbl>
              <a:tblPr/>
              <a:tblGrid>
                <a:gridCol w="1094664">
                  <a:extLst>
                    <a:ext uri="{9D8B030D-6E8A-4147-A177-3AD203B41FA5}">
                      <a16:colId xmlns:a16="http://schemas.microsoft.com/office/drawing/2014/main" xmlns="" val="20000"/>
                    </a:ext>
                  </a:extLst>
                </a:gridCol>
                <a:gridCol w="1389104">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1475655">
                  <a:extLst>
                    <a:ext uri="{9D8B030D-6E8A-4147-A177-3AD203B41FA5}">
                      <a16:colId xmlns:a16="http://schemas.microsoft.com/office/drawing/2014/main" xmlns="" val="20005"/>
                    </a:ext>
                  </a:extLst>
                </a:gridCol>
              </a:tblGrid>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kern="1200" dirty="0">
                          <a:solidFill>
                            <a:schemeClr val="bg1"/>
                          </a:solidFill>
                          <a:latin typeface="Arial Black" pitchFamily="34" charset="0"/>
                          <a:ea typeface="+mn-ea"/>
                          <a:cs typeface="+mn-cs"/>
                        </a:rPr>
                        <a:t>Strategic Objective</a:t>
                      </a:r>
                    </a:p>
                  </a:txBody>
                  <a:tcPr marL="91438" marR="91438"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Arial Black" pitchFamily="34" charset="0"/>
                          <a:ea typeface="+mn-ea"/>
                          <a:cs typeface="+mn-cs"/>
                        </a:rPr>
                        <a:t>Performance Indicator</a:t>
                      </a:r>
                    </a:p>
                  </a:txBody>
                  <a:tcPr marL="91438" marR="91438" marT="45722" marB="457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latinLnBrk="0" hangingPunct="1"/>
                      <a:r>
                        <a:rPr lang="en-US" sz="800" kern="1200" dirty="0">
                          <a:solidFill>
                            <a:schemeClr val="bg1"/>
                          </a:solidFill>
                          <a:latin typeface="Arial Black" pitchFamily="34" charset="0"/>
                          <a:ea typeface="+mn-ea"/>
                          <a:cs typeface="+mn-cs"/>
                        </a:rPr>
                        <a:t>Planned Target 2019/20 </a:t>
                      </a:r>
                    </a:p>
                  </a:txBody>
                  <a:tcPr marL="91438" marR="91438" marT="45722" marB="457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Arial Black" pitchFamily="34" charset="0"/>
                          <a:ea typeface="+mn-ea"/>
                          <a:cs typeface="+mn-cs"/>
                        </a:rPr>
                        <a:t>Quarter Performance</a:t>
                      </a:r>
                    </a:p>
                  </a:txBody>
                  <a:tcPr marL="91438" marR="91438" marT="45722" marB="457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latinLnBrk="0" hangingPunct="1">
                        <a:lnSpc>
                          <a:spcPts val="1300"/>
                        </a:lnSpc>
                        <a:spcAft>
                          <a:spcPts val="0"/>
                        </a:spcAft>
                      </a:pPr>
                      <a:r>
                        <a:rPr lang="en-GB" sz="800" kern="1200" dirty="0">
                          <a:solidFill>
                            <a:schemeClr val="bg1"/>
                          </a:solidFill>
                          <a:latin typeface="Arial Black" pitchFamily="34" charset="0"/>
                          <a:ea typeface="+mn-ea"/>
                          <a:cs typeface="+mn-cs"/>
                        </a:rPr>
                        <a:t>Reason for deviation</a:t>
                      </a:r>
                      <a:endParaRPr lang="en-ZA" sz="800" kern="1200" dirty="0">
                        <a:solidFill>
                          <a:schemeClr val="bg1"/>
                        </a:solidFill>
                        <a:latin typeface="Arial Black"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131700">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Improve environmental health services in all 52 districts and metropolitan municipalities in the country</a:t>
                      </a:r>
                      <a:endParaRPr lang="en-US" sz="800" dirty="0">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Environmental health legislation reviewed</a:t>
                      </a:r>
                      <a:endParaRPr lang="en-US" sz="800" dirty="0">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15000"/>
                        </a:lnSpc>
                        <a:spcBef>
                          <a:spcPts val="0"/>
                        </a:spcBef>
                        <a:spcAft>
                          <a:spcPts val="0"/>
                        </a:spcAft>
                      </a:pPr>
                      <a:r>
                        <a:rPr lang="en-US" sz="800" dirty="0">
                          <a:latin typeface="Arial Black" pitchFamily="34" charset="0"/>
                          <a:ea typeface="Calibri"/>
                          <a:cs typeface="Times New Roman"/>
                        </a:rPr>
                        <a:t>Q1: Develop</a:t>
                      </a:r>
                      <a:r>
                        <a:rPr lang="en-US" sz="800" baseline="0" dirty="0">
                          <a:latin typeface="Arial Black" pitchFamily="34" charset="0"/>
                          <a:ea typeface="Calibri"/>
                          <a:cs typeface="Times New Roman"/>
                        </a:rPr>
                        <a:t> a guideline framework. </a:t>
                      </a:r>
                      <a:endParaRPr lang="en-US" sz="800" dirty="0">
                        <a:latin typeface="Arial Black" pitchFamily="34" charset="0"/>
                        <a:ea typeface="Calibri"/>
                        <a:cs typeface="Times New Roman"/>
                      </a:endParaRPr>
                    </a:p>
                    <a:p>
                      <a:pPr marL="0" marR="0">
                        <a:lnSpc>
                          <a:spcPct val="115000"/>
                        </a:lnSpc>
                        <a:spcBef>
                          <a:spcPts val="0"/>
                        </a:spcBef>
                        <a:spcAft>
                          <a:spcPts val="0"/>
                        </a:spcAft>
                      </a:pPr>
                      <a:endParaRPr lang="en-US" sz="800" dirty="0">
                        <a:latin typeface="Arial Black" pitchFamily="34" charset="0"/>
                        <a:ea typeface="Calibri"/>
                        <a:cs typeface="Times New Roman"/>
                      </a:endParaRPr>
                    </a:p>
                    <a:p>
                      <a:pPr marL="0" marR="0">
                        <a:lnSpc>
                          <a:spcPct val="115000"/>
                        </a:lnSpc>
                        <a:spcBef>
                          <a:spcPts val="0"/>
                        </a:spcBef>
                        <a:spcAft>
                          <a:spcPts val="0"/>
                        </a:spcAft>
                      </a:pPr>
                      <a:endParaRPr lang="en-US" sz="800" dirty="0">
                        <a:latin typeface="Arial Black" pitchFamily="34" charset="0"/>
                        <a:ea typeface="Calibri"/>
                        <a:cs typeface="Times New Roman"/>
                      </a:endParaRPr>
                    </a:p>
                    <a:p>
                      <a:pPr marL="0" marR="0">
                        <a:lnSpc>
                          <a:spcPct val="115000"/>
                        </a:lnSpc>
                        <a:spcBef>
                          <a:spcPts val="0"/>
                        </a:spcBef>
                        <a:spcAft>
                          <a:spcPts val="0"/>
                        </a:spcAft>
                      </a:pPr>
                      <a:endParaRPr lang="en-US" sz="800" dirty="0">
                        <a:latin typeface="Arial Black" pitchFamily="34" charset="0"/>
                        <a:ea typeface="Calibri"/>
                        <a:cs typeface="Times New Roman"/>
                      </a:endParaRPr>
                    </a:p>
                    <a:p>
                      <a:pPr marL="0" marR="0">
                        <a:lnSpc>
                          <a:spcPct val="115000"/>
                        </a:lnSpc>
                        <a:spcBef>
                          <a:spcPts val="0"/>
                        </a:spcBef>
                        <a:spcAft>
                          <a:spcPts val="0"/>
                        </a:spcAft>
                      </a:pPr>
                      <a:r>
                        <a:rPr lang="en-US" sz="800" dirty="0">
                          <a:latin typeface="Arial Black" pitchFamily="34" charset="0"/>
                          <a:ea typeface="Calibri"/>
                          <a:cs typeface="Times New Roman"/>
                        </a:rPr>
                        <a:t>Q2: Literature review</a:t>
                      </a:r>
                    </a:p>
                    <a:p>
                      <a:pPr marL="0" marR="0">
                        <a:lnSpc>
                          <a:spcPct val="115000"/>
                        </a:lnSpc>
                        <a:spcBef>
                          <a:spcPts val="0"/>
                        </a:spcBef>
                        <a:spcAft>
                          <a:spcPts val="0"/>
                        </a:spcAft>
                      </a:pPr>
                      <a:endParaRPr lang="en-US" sz="800" dirty="0">
                        <a:latin typeface="Arial Black" pitchFamily="34" charset="0"/>
                        <a:ea typeface="Calibri"/>
                        <a:cs typeface="Times New Roman"/>
                      </a:endParaRPr>
                    </a:p>
                    <a:p>
                      <a:pPr marL="0" marR="0">
                        <a:lnSpc>
                          <a:spcPct val="115000"/>
                        </a:lnSpc>
                        <a:spcBef>
                          <a:spcPts val="0"/>
                        </a:spcBef>
                        <a:spcAft>
                          <a:spcPts val="0"/>
                        </a:spcAft>
                      </a:pPr>
                      <a:r>
                        <a:rPr lang="en-US" sz="800" dirty="0">
                          <a:latin typeface="Arial Black" pitchFamily="34" charset="0"/>
                          <a:ea typeface="Calibri"/>
                          <a:cs typeface="Times New Roman"/>
                        </a:rPr>
                        <a:t>Q3: Stakeholder engagement</a:t>
                      </a:r>
                    </a:p>
                    <a:p>
                      <a:pPr marL="0" marR="0">
                        <a:lnSpc>
                          <a:spcPct val="115000"/>
                        </a:lnSpc>
                        <a:spcBef>
                          <a:spcPts val="0"/>
                        </a:spcBef>
                        <a:spcAft>
                          <a:spcPts val="0"/>
                        </a:spcAft>
                      </a:pPr>
                      <a:endParaRPr lang="en-US" sz="800" dirty="0">
                        <a:latin typeface="Arial Black" pitchFamily="34" charset="0"/>
                        <a:ea typeface="Calibri"/>
                        <a:cs typeface="Times New Roman"/>
                      </a:endParaRPr>
                    </a:p>
                    <a:p>
                      <a:pPr marL="0" marR="0">
                        <a:lnSpc>
                          <a:spcPct val="115000"/>
                        </a:lnSpc>
                        <a:spcBef>
                          <a:spcPts val="0"/>
                        </a:spcBef>
                        <a:spcAft>
                          <a:spcPts val="0"/>
                        </a:spcAft>
                      </a:pPr>
                      <a:r>
                        <a:rPr lang="en-US" sz="800" dirty="0">
                          <a:latin typeface="Arial Black" pitchFamily="34" charset="0"/>
                          <a:ea typeface="Calibri"/>
                          <a:cs typeface="Times New Roman"/>
                        </a:rPr>
                        <a:t>Q4: Comments and inputs consolidated and Draft National Health Act Amendment</a:t>
                      </a:r>
                      <a:r>
                        <a:rPr lang="en-US" sz="800" baseline="0" dirty="0">
                          <a:latin typeface="Arial Black" pitchFamily="34" charset="0"/>
                          <a:ea typeface="Calibri"/>
                          <a:cs typeface="Times New Roman"/>
                        </a:rPr>
                        <a:t> Bill produced </a:t>
                      </a:r>
                    </a:p>
                    <a:p>
                      <a:pPr marL="0" marR="0">
                        <a:lnSpc>
                          <a:spcPct val="115000"/>
                        </a:lnSpc>
                        <a:spcBef>
                          <a:spcPts val="0"/>
                        </a:spcBef>
                        <a:spcAft>
                          <a:spcPts val="0"/>
                        </a:spcAft>
                      </a:pPr>
                      <a:endParaRPr lang="en-ZA" sz="800" baseline="0" dirty="0">
                        <a:latin typeface="Arial Black" pitchFamily="34" charset="0"/>
                        <a:ea typeface="Calibri"/>
                        <a:cs typeface="Times New Roman"/>
                      </a:endParaRPr>
                    </a:p>
                    <a:p>
                      <a:pPr marL="0" marR="0">
                        <a:lnSpc>
                          <a:spcPct val="115000"/>
                        </a:lnSpc>
                        <a:spcBef>
                          <a:spcPts val="0"/>
                        </a:spcBef>
                        <a:spcAft>
                          <a:spcPts val="0"/>
                        </a:spcAft>
                      </a:pPr>
                      <a:r>
                        <a:rPr lang="en-ZA" sz="800" baseline="0" dirty="0">
                          <a:latin typeface="Arial Black" pitchFamily="34" charset="0"/>
                          <a:ea typeface="Calibri"/>
                          <a:cs typeface="Times New Roman"/>
                        </a:rPr>
                        <a:t>Annual: </a:t>
                      </a:r>
                      <a:r>
                        <a:rPr lang="en-GB" sz="800" baseline="0" dirty="0">
                          <a:latin typeface="Arial Black" pitchFamily="34" charset="0"/>
                          <a:ea typeface="Calibri"/>
                          <a:cs typeface="Times New Roman"/>
                        </a:rPr>
                        <a:t>Environmental Health Sections of the National Health Act and</a:t>
                      </a:r>
                    </a:p>
                    <a:p>
                      <a:pPr marL="0" marR="0">
                        <a:lnSpc>
                          <a:spcPct val="115000"/>
                        </a:lnSpc>
                        <a:spcBef>
                          <a:spcPts val="0"/>
                        </a:spcBef>
                        <a:spcAft>
                          <a:spcPts val="0"/>
                        </a:spcAft>
                      </a:pPr>
                      <a:r>
                        <a:rPr lang="en-GB" sz="800" baseline="0" dirty="0">
                          <a:latin typeface="Arial Black" pitchFamily="34" charset="0"/>
                          <a:ea typeface="Calibri"/>
                          <a:cs typeface="Times New Roman"/>
                        </a:rPr>
                        <a:t>Environmental Health Bill drafted</a:t>
                      </a:r>
                      <a:endParaRPr lang="en-US" sz="800" dirty="0">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15000"/>
                        </a:lnSpc>
                        <a:spcBef>
                          <a:spcPts val="0"/>
                        </a:spcBef>
                        <a:spcAft>
                          <a:spcPts val="0"/>
                        </a:spcAft>
                      </a:pPr>
                      <a:r>
                        <a:rPr lang="en-ZA" sz="800" kern="1200" dirty="0">
                          <a:solidFill>
                            <a:schemeClr val="tx1"/>
                          </a:solidFill>
                          <a:latin typeface="Arial Black" pitchFamily="34" charset="0"/>
                          <a:ea typeface="Calibri"/>
                          <a:cs typeface="Times New Roman"/>
                        </a:rPr>
                        <a:t>Q1: Legislative literature review guide developed indicating sections to review and comparing the 1977 and the 2003 Health Legislation. Terms of reference drafted</a:t>
                      </a:r>
                    </a:p>
                    <a:p>
                      <a:pPr marL="0" marR="0">
                        <a:lnSpc>
                          <a:spcPct val="115000"/>
                        </a:lnSpc>
                        <a:spcBef>
                          <a:spcPts val="0"/>
                        </a:spcBef>
                        <a:spcAft>
                          <a:spcPts val="0"/>
                        </a:spcAft>
                      </a:pPr>
                      <a:endParaRPr lang="en-ZA" sz="800" kern="1200" dirty="0">
                        <a:solidFill>
                          <a:schemeClr val="tx1"/>
                        </a:solidFill>
                        <a:latin typeface="Arial Black" pitchFamily="34" charset="0"/>
                        <a:ea typeface="Calibri"/>
                        <a:cs typeface="Times New Roman"/>
                      </a:endParaRPr>
                    </a:p>
                    <a:p>
                      <a:pPr marL="0" marR="0">
                        <a:lnSpc>
                          <a:spcPct val="115000"/>
                        </a:lnSpc>
                        <a:spcBef>
                          <a:spcPts val="0"/>
                        </a:spcBef>
                        <a:spcAft>
                          <a:spcPts val="0"/>
                        </a:spcAft>
                      </a:pPr>
                      <a:r>
                        <a:rPr lang="en-ZA" sz="800" kern="1200" dirty="0">
                          <a:solidFill>
                            <a:schemeClr val="tx1"/>
                          </a:solidFill>
                          <a:latin typeface="Arial Black" pitchFamily="34" charset="0"/>
                          <a:ea typeface="Calibri"/>
                          <a:cs typeface="Times New Roman"/>
                        </a:rPr>
                        <a:t>Q2: Literature review conducted</a:t>
                      </a:r>
                    </a:p>
                    <a:p>
                      <a:pPr marL="0" marR="0">
                        <a:lnSpc>
                          <a:spcPct val="115000"/>
                        </a:lnSpc>
                        <a:spcBef>
                          <a:spcPts val="0"/>
                        </a:spcBef>
                        <a:spcAft>
                          <a:spcPts val="0"/>
                        </a:spcAft>
                      </a:pPr>
                      <a:endParaRPr lang="en-ZA" sz="800" kern="1200" dirty="0">
                        <a:solidFill>
                          <a:schemeClr val="tx1"/>
                        </a:solidFill>
                        <a:latin typeface="Arial Black" pitchFamily="34" charset="0"/>
                        <a:ea typeface="Calibri"/>
                        <a:cs typeface="Times New Roman"/>
                      </a:endParaRPr>
                    </a:p>
                    <a:p>
                      <a:pPr marL="0" marR="0">
                        <a:lnSpc>
                          <a:spcPct val="115000"/>
                        </a:lnSpc>
                        <a:spcBef>
                          <a:spcPts val="0"/>
                        </a:spcBef>
                        <a:spcAft>
                          <a:spcPts val="0"/>
                        </a:spcAft>
                      </a:pPr>
                      <a:r>
                        <a:rPr lang="en-ZA" sz="800" kern="1200" dirty="0">
                          <a:solidFill>
                            <a:schemeClr val="tx1"/>
                          </a:solidFill>
                          <a:latin typeface="Arial Black" pitchFamily="34" charset="0"/>
                          <a:ea typeface="Calibri"/>
                          <a:cs typeface="Times New Roman"/>
                        </a:rPr>
                        <a:t>Q3: </a:t>
                      </a:r>
                      <a:r>
                        <a:rPr lang="en-US" sz="800" kern="1200" dirty="0">
                          <a:solidFill>
                            <a:schemeClr val="tx1"/>
                          </a:solidFill>
                          <a:latin typeface="Arial Black" pitchFamily="34" charset="0"/>
                          <a:ea typeface="Calibri"/>
                          <a:cs typeface="Times New Roman"/>
                        </a:rPr>
                        <a:t>DG approved technical working group</a:t>
                      </a:r>
                      <a:endParaRPr lang="en-ZA" sz="800" kern="1200" dirty="0">
                        <a:solidFill>
                          <a:schemeClr val="tx1"/>
                        </a:solidFill>
                        <a:latin typeface="Arial Black" pitchFamily="34" charset="0"/>
                        <a:ea typeface="Calibri"/>
                        <a:cs typeface="Times New Roman"/>
                      </a:endParaRPr>
                    </a:p>
                    <a:p>
                      <a:pPr marL="0" marR="0">
                        <a:lnSpc>
                          <a:spcPct val="115000"/>
                        </a:lnSpc>
                        <a:spcBef>
                          <a:spcPts val="0"/>
                        </a:spcBef>
                        <a:spcAft>
                          <a:spcPts val="0"/>
                        </a:spcAft>
                      </a:pPr>
                      <a:endParaRPr lang="en-ZA" sz="800" kern="1200" dirty="0">
                        <a:solidFill>
                          <a:schemeClr val="tx1"/>
                        </a:solidFill>
                        <a:latin typeface="Arial Black" pitchFamily="34" charset="0"/>
                        <a:ea typeface="Calibri"/>
                        <a:cs typeface="Times New Roman"/>
                      </a:endParaRPr>
                    </a:p>
                    <a:p>
                      <a:pPr marL="0" marR="0">
                        <a:lnSpc>
                          <a:spcPct val="115000"/>
                        </a:lnSpc>
                        <a:spcBef>
                          <a:spcPts val="0"/>
                        </a:spcBef>
                        <a:spcAft>
                          <a:spcPts val="0"/>
                        </a:spcAft>
                      </a:pPr>
                      <a:r>
                        <a:rPr lang="en-ZA" sz="800" kern="1200" dirty="0">
                          <a:solidFill>
                            <a:schemeClr val="tx1"/>
                          </a:solidFill>
                          <a:latin typeface="Arial Black" pitchFamily="34" charset="0"/>
                          <a:ea typeface="Calibri"/>
                          <a:cs typeface="Times New Roman"/>
                        </a:rPr>
                        <a:t>Q4: </a:t>
                      </a:r>
                      <a:r>
                        <a:rPr lang="en-US" sz="800" kern="1200" dirty="0">
                          <a:solidFill>
                            <a:schemeClr val="tx1"/>
                          </a:solidFill>
                          <a:latin typeface="Arial Black" pitchFamily="34" charset="0"/>
                          <a:ea typeface="Calibri"/>
                          <a:cs typeface="Times New Roman"/>
                        </a:rPr>
                        <a:t>Process of developing the Bill was put on hold to focus on COVID 19 pandemic</a:t>
                      </a:r>
                      <a:endParaRPr lang="en-ZA" sz="800" kern="1200" dirty="0">
                        <a:solidFill>
                          <a:schemeClr val="tx1"/>
                        </a:solidFill>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Q1: None</a:t>
                      </a:r>
                    </a:p>
                    <a:p>
                      <a:pPr marL="0" marR="0" algn="l" defTabSz="914400" rtl="0" eaLnBrk="1" latinLnBrk="0" hangingPunct="1">
                        <a:lnSpc>
                          <a:spcPct val="115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Q2: None</a:t>
                      </a:r>
                    </a:p>
                    <a:p>
                      <a:pPr marL="0" marR="0" algn="l" defTabSz="914400" rtl="0" eaLnBrk="1" latinLnBrk="0" hangingPunct="1">
                        <a:lnSpc>
                          <a:spcPct val="115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Q3: None</a:t>
                      </a:r>
                    </a:p>
                    <a:p>
                      <a:pPr marL="0" marR="0" algn="l" defTabSz="914400" rtl="0" eaLnBrk="1" latinLnBrk="0" hangingPunct="1">
                        <a:lnSpc>
                          <a:spcPct val="115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Q4: National Health Act sections review  and Environmental Health Bill could not be drafted </a:t>
                      </a:r>
                      <a:endParaRPr lang="en-ZA" sz="800" kern="1200" dirty="0">
                        <a:solidFill>
                          <a:schemeClr val="tx1"/>
                        </a:solidFill>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Due to prioritisation of COVID 19 preparedness activities during the fourth quarter.</a:t>
                      </a:r>
                      <a:endParaRPr lang="en-ZA" sz="800" kern="1200" dirty="0">
                        <a:solidFill>
                          <a:schemeClr val="tx1"/>
                        </a:solidFill>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1"/>
                  </a:ext>
                </a:extLst>
              </a:tr>
              <a:tr h="1921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Black"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Number of Points of Entry compliant with IHR-2005 core capacity requirements</a:t>
                      </a:r>
                      <a:endParaRPr lang="en-US" sz="800" dirty="0">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15000"/>
                        </a:lnSpc>
                        <a:spcBef>
                          <a:spcPts val="0"/>
                        </a:spcBef>
                        <a:spcAft>
                          <a:spcPts val="0"/>
                        </a:spcAft>
                      </a:pPr>
                      <a:r>
                        <a:rPr lang="en-US" sz="800" dirty="0">
                          <a:latin typeface="Arial Black" pitchFamily="34" charset="0"/>
                          <a:ea typeface="Calibri"/>
                          <a:cs typeface="Times New Roman"/>
                        </a:rPr>
                        <a:t>Q1: Implementation  Plan developed. 5 Points</a:t>
                      </a:r>
                      <a:r>
                        <a:rPr lang="en-US" sz="800" baseline="0" dirty="0">
                          <a:latin typeface="Arial Black" pitchFamily="34" charset="0"/>
                          <a:ea typeface="Calibri"/>
                          <a:cs typeface="Times New Roman"/>
                        </a:rPr>
                        <a:t> of Entry assessed</a:t>
                      </a:r>
                    </a:p>
                    <a:p>
                      <a:pPr marL="0" marR="0">
                        <a:lnSpc>
                          <a:spcPct val="115000"/>
                        </a:lnSpc>
                        <a:spcBef>
                          <a:spcPts val="0"/>
                        </a:spcBef>
                        <a:spcAft>
                          <a:spcPts val="0"/>
                        </a:spcAft>
                      </a:pPr>
                      <a:endParaRPr lang="en-US" sz="800" dirty="0">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800" dirty="0">
                          <a:latin typeface="Arial Black" pitchFamily="34" charset="0"/>
                          <a:ea typeface="Calibri"/>
                          <a:cs typeface="Times New Roman"/>
                        </a:rPr>
                        <a:t>Q2: 10 Points</a:t>
                      </a:r>
                      <a:r>
                        <a:rPr lang="en-US" sz="800" baseline="0" dirty="0">
                          <a:latin typeface="Arial Black" pitchFamily="34" charset="0"/>
                          <a:ea typeface="Calibri"/>
                          <a:cs typeface="Times New Roman"/>
                        </a:rPr>
                        <a:t> of Entry assessed (cumulative)</a:t>
                      </a:r>
                      <a:endParaRPr lang="en-US" sz="800" dirty="0">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800" dirty="0">
                          <a:latin typeface="Arial Black" pitchFamily="34" charset="0"/>
                          <a:ea typeface="Calibri"/>
                          <a:cs typeface="Times New Roman"/>
                        </a:rPr>
                        <a:t>Q3: 15 Points</a:t>
                      </a:r>
                      <a:r>
                        <a:rPr lang="en-US" sz="800" baseline="0" dirty="0">
                          <a:latin typeface="Arial Black" pitchFamily="34" charset="0"/>
                          <a:ea typeface="Calibri"/>
                          <a:cs typeface="Times New Roman"/>
                        </a:rPr>
                        <a:t> of Entry assessed (cumulative)</a:t>
                      </a:r>
                      <a:endParaRPr lang="en-US" sz="800" dirty="0">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800" dirty="0">
                          <a:latin typeface="Arial Black" pitchFamily="34" charset="0"/>
                          <a:ea typeface="Calibri"/>
                          <a:cs typeface="Times New Roman"/>
                        </a:rPr>
                        <a:t>Q4/Annual: 20 Points of Entry assessed and compliant</a:t>
                      </a:r>
                    </a:p>
                    <a:p>
                      <a:pPr marL="0" marR="0">
                        <a:lnSpc>
                          <a:spcPct val="115000"/>
                        </a:lnSpc>
                        <a:spcBef>
                          <a:spcPts val="0"/>
                        </a:spcBef>
                        <a:spcAft>
                          <a:spcPts val="0"/>
                        </a:spcAft>
                      </a:pPr>
                      <a:r>
                        <a:rPr lang="en-US" sz="800" dirty="0">
                          <a:latin typeface="Arial Black" pitchFamily="34" charset="0"/>
                          <a:ea typeface="Calibri"/>
                          <a:cs typeface="Times New Roman"/>
                        </a:rPr>
                        <a:t>with IHR, 2005 core capacity requirements [cumulative]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15000"/>
                        </a:lnSpc>
                        <a:spcBef>
                          <a:spcPts val="0"/>
                        </a:spcBef>
                        <a:spcAft>
                          <a:spcPts val="0"/>
                        </a:spcAft>
                      </a:pPr>
                      <a:r>
                        <a:rPr lang="en-ZA" sz="800" kern="1200" dirty="0">
                          <a:solidFill>
                            <a:schemeClr val="tx1"/>
                          </a:solidFill>
                          <a:latin typeface="Arial Black" pitchFamily="34" charset="0"/>
                          <a:ea typeface="Calibri"/>
                          <a:cs typeface="Times New Roman"/>
                        </a:rPr>
                        <a:t>Q1: Implementation Plan developed.6 Points of Entry assessed</a:t>
                      </a:r>
                    </a:p>
                    <a:p>
                      <a:pPr marL="0" marR="0">
                        <a:lnSpc>
                          <a:spcPct val="115000"/>
                        </a:lnSpc>
                        <a:spcBef>
                          <a:spcPts val="0"/>
                        </a:spcBef>
                        <a:spcAft>
                          <a:spcPts val="0"/>
                        </a:spcAft>
                      </a:pPr>
                      <a:endParaRPr lang="en-ZA" sz="800" kern="1200" dirty="0">
                        <a:solidFill>
                          <a:schemeClr val="tx1"/>
                        </a:solidFill>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tx1"/>
                          </a:solidFill>
                          <a:latin typeface="Arial Black" pitchFamily="34" charset="0"/>
                          <a:ea typeface="Calibri"/>
                          <a:cs typeface="Times New Roman"/>
                        </a:rPr>
                        <a:t>Q2: </a:t>
                      </a:r>
                      <a:r>
                        <a:rPr lang="en-ZA" sz="800" kern="1200" dirty="0">
                          <a:solidFill>
                            <a:schemeClr val="tx1"/>
                          </a:solidFill>
                          <a:latin typeface="Arial Black" pitchFamily="34" charset="0"/>
                          <a:ea typeface="Calibri"/>
                          <a:cs typeface="Times New Roman"/>
                        </a:rPr>
                        <a:t>5 Points of Entry assessed (11 cumulative)</a:t>
                      </a:r>
                    </a:p>
                    <a:p>
                      <a:pPr marL="0" marR="0" indent="0" algn="l" defTabSz="914400" rtl="0" eaLnBrk="1" fontAlgn="auto" latinLnBrk="0" hangingPunct="1">
                        <a:lnSpc>
                          <a:spcPct val="115000"/>
                        </a:lnSpc>
                        <a:spcBef>
                          <a:spcPts val="0"/>
                        </a:spcBef>
                        <a:spcAft>
                          <a:spcPts val="0"/>
                        </a:spcAft>
                        <a:buClrTx/>
                        <a:buSzTx/>
                        <a:buFontTx/>
                        <a:buNone/>
                        <a:tabLst/>
                        <a:defRPr/>
                      </a:pPr>
                      <a:endParaRPr lang="en-ZA" sz="800" kern="1200" dirty="0">
                        <a:solidFill>
                          <a:schemeClr val="tx1"/>
                        </a:solidFill>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tx1"/>
                          </a:solidFill>
                          <a:latin typeface="Arial Black" pitchFamily="34" charset="0"/>
                          <a:ea typeface="Calibri"/>
                          <a:cs typeface="Times New Roman"/>
                        </a:rPr>
                        <a:t>Q3: 5 Points of Entry assessed (16 cumulative)</a:t>
                      </a:r>
                    </a:p>
                    <a:p>
                      <a:pPr marL="0" marR="0" indent="0" algn="l" defTabSz="914400" rtl="0" eaLnBrk="1" fontAlgn="auto" latinLnBrk="0" hangingPunct="1">
                        <a:lnSpc>
                          <a:spcPct val="115000"/>
                        </a:lnSpc>
                        <a:spcBef>
                          <a:spcPts val="0"/>
                        </a:spcBef>
                        <a:spcAft>
                          <a:spcPts val="0"/>
                        </a:spcAft>
                        <a:buClrTx/>
                        <a:buSzTx/>
                        <a:buFontTx/>
                        <a:buNone/>
                        <a:tabLst/>
                        <a:defRPr/>
                      </a:pPr>
                      <a:endParaRPr lang="en-ZA" sz="800" kern="1200" dirty="0">
                        <a:solidFill>
                          <a:schemeClr val="tx1"/>
                        </a:solidFill>
                        <a:latin typeface="Arial Black" pitchFamily="34" charset="0"/>
                        <a:ea typeface="Calibri"/>
                        <a:cs typeface="Times New Roman"/>
                      </a:endParaRPr>
                    </a:p>
                    <a:p>
                      <a:pPr marL="0" marR="0">
                        <a:lnSpc>
                          <a:spcPct val="115000"/>
                        </a:lnSpc>
                        <a:spcBef>
                          <a:spcPts val="0"/>
                        </a:spcBef>
                        <a:spcAft>
                          <a:spcPts val="0"/>
                        </a:spcAft>
                      </a:pPr>
                      <a:r>
                        <a:rPr lang="en-US" sz="800" kern="1200" dirty="0">
                          <a:solidFill>
                            <a:schemeClr val="tx1"/>
                          </a:solidFill>
                          <a:latin typeface="Arial Black" pitchFamily="34" charset="0"/>
                          <a:ea typeface="Calibri"/>
                          <a:cs typeface="Times New Roman"/>
                        </a:rPr>
                        <a:t>Q4: 2 Points of Entry assessed (18 cumulative)</a:t>
                      </a:r>
                    </a:p>
                    <a:p>
                      <a:pPr marL="0" marR="0">
                        <a:lnSpc>
                          <a:spcPct val="115000"/>
                        </a:lnSpc>
                        <a:spcBef>
                          <a:spcPts val="0"/>
                        </a:spcBef>
                        <a:spcAft>
                          <a:spcPts val="0"/>
                        </a:spcAft>
                      </a:pPr>
                      <a:endParaRPr lang="en-US" sz="800" kern="1200" dirty="0">
                        <a:solidFill>
                          <a:schemeClr val="tx1"/>
                        </a:solidFill>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Q1: - 1 Point of Entry</a:t>
                      </a:r>
                    </a:p>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Q2: +1Point of Entry</a:t>
                      </a:r>
                    </a:p>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Q3: +1 Point of entry</a:t>
                      </a:r>
                    </a:p>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Q4: -2 Points  of Entry </a:t>
                      </a:r>
                      <a:endParaRPr lang="en-ZA" sz="800" kern="1200" dirty="0">
                        <a:solidFill>
                          <a:schemeClr val="tx1"/>
                        </a:solidFill>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tx1"/>
                          </a:solidFill>
                          <a:latin typeface="Arial Black" pitchFamily="34" charset="0"/>
                          <a:ea typeface="Calibri"/>
                          <a:cs typeface="Times New Roman"/>
                        </a:rPr>
                        <a:t>Due to COVID 19 pandemic, 1 airport could not be assessed as Port Health personnel were directed to responding to the outbreak and action plans were not fully implemented </a:t>
                      </a:r>
                      <a:endParaRPr lang="en-ZA" sz="800" kern="1200" dirty="0">
                        <a:solidFill>
                          <a:schemeClr val="tx1"/>
                        </a:solidFill>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Programme 4: Primary Health Care</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2002980949"/>
              </p:ext>
            </p:extLst>
          </p:nvPr>
        </p:nvGraphicFramePr>
        <p:xfrm>
          <a:off x="0" y="908720"/>
          <a:ext cx="9143999" cy="5593860"/>
        </p:xfrm>
        <a:graphic>
          <a:graphicData uri="http://schemas.openxmlformats.org/drawingml/2006/table">
            <a:tbl>
              <a:tblPr/>
              <a:tblGrid>
                <a:gridCol w="1094664">
                  <a:extLst>
                    <a:ext uri="{9D8B030D-6E8A-4147-A177-3AD203B41FA5}">
                      <a16:colId xmlns:a16="http://schemas.microsoft.com/office/drawing/2014/main" xmlns="" val="20000"/>
                    </a:ext>
                  </a:extLst>
                </a:gridCol>
                <a:gridCol w="1389104">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gridCol w="1835695">
                  <a:extLst>
                    <a:ext uri="{9D8B030D-6E8A-4147-A177-3AD203B41FA5}">
                      <a16:colId xmlns:a16="http://schemas.microsoft.com/office/drawing/2014/main" xmlns="" val="20005"/>
                    </a:ext>
                  </a:extLst>
                </a:gridCol>
              </a:tblGrid>
              <a:tr h="35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kern="1200" dirty="0">
                          <a:solidFill>
                            <a:schemeClr val="bg1"/>
                          </a:solidFill>
                          <a:latin typeface="Arial Black" pitchFamily="34" charset="0"/>
                          <a:ea typeface="+mn-ea"/>
                          <a:cs typeface="+mn-cs"/>
                        </a:rPr>
                        <a:t>Strategic Objective</a:t>
                      </a:r>
                    </a:p>
                  </a:txBody>
                  <a:tcPr marL="91438" marR="91438"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Arial Black" pitchFamily="34" charset="0"/>
                          <a:ea typeface="+mn-ea"/>
                          <a:cs typeface="+mn-cs"/>
                        </a:rPr>
                        <a:t>Performance Indicator</a:t>
                      </a:r>
                    </a:p>
                  </a:txBody>
                  <a:tcPr marL="91438" marR="91438" marT="45722" marB="457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latinLnBrk="0" hangingPunct="1">
                        <a:lnSpc>
                          <a:spcPct val="100000"/>
                        </a:lnSpc>
                      </a:pPr>
                      <a:r>
                        <a:rPr lang="en-US" sz="800" kern="1200" dirty="0">
                          <a:solidFill>
                            <a:schemeClr val="bg1"/>
                          </a:solidFill>
                          <a:latin typeface="Arial Black" pitchFamily="34" charset="0"/>
                          <a:ea typeface="+mn-ea"/>
                          <a:cs typeface="+mn-cs"/>
                        </a:rPr>
                        <a:t>Planned Target 2019/20 </a:t>
                      </a:r>
                    </a:p>
                  </a:txBody>
                  <a:tcPr marL="91438" marR="91438" marT="45722" marB="457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latin typeface="Arial Black" pitchFamily="34" charset="0"/>
                          <a:ea typeface="+mn-ea"/>
                          <a:cs typeface="+mn-cs"/>
                        </a:rPr>
                        <a:t>Quarter Performance</a:t>
                      </a:r>
                    </a:p>
                  </a:txBody>
                  <a:tcPr marL="91438" marR="91438" marT="45722" marB="457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latinLnBrk="0" hangingPunct="1">
                        <a:lnSpc>
                          <a:spcPct val="100000"/>
                        </a:lnSpc>
                        <a:spcAft>
                          <a:spcPts val="0"/>
                        </a:spcAft>
                      </a:pPr>
                      <a:r>
                        <a:rPr lang="en-GB" sz="800" kern="1200" dirty="0">
                          <a:solidFill>
                            <a:schemeClr val="bg1"/>
                          </a:solidFill>
                          <a:latin typeface="Arial Black" pitchFamily="34" charset="0"/>
                          <a:ea typeface="+mn-ea"/>
                          <a:cs typeface="+mn-cs"/>
                        </a:rPr>
                        <a:t>Reason for deviation</a:t>
                      </a:r>
                      <a:endParaRPr lang="en-ZA" sz="800" kern="1200" dirty="0">
                        <a:solidFill>
                          <a:schemeClr val="bg1"/>
                        </a:solidFill>
                        <a:latin typeface="Arial Black"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88094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800" dirty="0">
                          <a:latin typeface="Arial Black" pitchFamily="34" charset="0"/>
                          <a:ea typeface="Calibri"/>
                          <a:cs typeface="Times New Roman"/>
                        </a:rPr>
                        <a:t>Improve environmental health services in all 52 districts and metropolitan municipalities in the country</a:t>
                      </a:r>
                      <a:endParaRPr lang="en-US" sz="800" dirty="0">
                        <a:latin typeface="Arial Black" pitchFamily="34" charset="0"/>
                        <a:ea typeface="Times New Roman"/>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Black"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00000"/>
                        </a:lnSpc>
                        <a:spcBef>
                          <a:spcPts val="0"/>
                        </a:spcBef>
                        <a:spcAft>
                          <a:spcPts val="0"/>
                        </a:spcAft>
                      </a:pPr>
                      <a:r>
                        <a:rPr lang="en-ZA" sz="800" dirty="0">
                          <a:latin typeface="Arial Black" pitchFamily="34" charset="0"/>
                          <a:ea typeface="Calibri"/>
                          <a:cs typeface="Times New Roman"/>
                        </a:rPr>
                        <a:t>Number of public health facilities assessed for adherence to Health Care Risk Waste (HCRW) Norms and Standards</a:t>
                      </a:r>
                      <a:endParaRPr lang="en-US" sz="800" dirty="0">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00000"/>
                        </a:lnSpc>
                        <a:spcBef>
                          <a:spcPts val="0"/>
                        </a:spcBef>
                        <a:spcAft>
                          <a:spcPts val="0"/>
                        </a:spcAft>
                      </a:pPr>
                      <a:r>
                        <a:rPr lang="en-US" sz="800" dirty="0">
                          <a:latin typeface="Arial Black" pitchFamily="34" charset="0"/>
                          <a:ea typeface="Calibri"/>
                          <a:cs typeface="Times New Roman"/>
                        </a:rPr>
                        <a:t>Q1: Implementation</a:t>
                      </a:r>
                      <a:r>
                        <a:rPr lang="en-US" sz="800" baseline="0" dirty="0">
                          <a:latin typeface="Arial Black" pitchFamily="34" charset="0"/>
                          <a:ea typeface="Calibri"/>
                          <a:cs typeface="Times New Roman"/>
                        </a:rPr>
                        <a:t> plan developed. 15 public health facilities audited </a:t>
                      </a:r>
                    </a:p>
                    <a:p>
                      <a:pPr marL="0" marR="0">
                        <a:lnSpc>
                          <a:spcPct val="100000"/>
                        </a:lnSpc>
                        <a:spcBef>
                          <a:spcPts val="0"/>
                        </a:spcBef>
                        <a:spcAft>
                          <a:spcPts val="0"/>
                        </a:spcAft>
                      </a:pP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ea typeface="Calibri"/>
                          <a:cs typeface="Times New Roman"/>
                        </a:rPr>
                        <a:t>Q2: </a:t>
                      </a:r>
                      <a:r>
                        <a:rPr lang="en-US" sz="800" baseline="0" dirty="0">
                          <a:latin typeface="Arial Black" pitchFamily="34" charset="0"/>
                          <a:ea typeface="Calibri"/>
                          <a:cs typeface="Times New Roman"/>
                        </a:rPr>
                        <a:t>25 public health facilities audited (cumulative)</a:t>
                      </a: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ea typeface="Calibri"/>
                          <a:cs typeface="Times New Roman"/>
                        </a:rPr>
                        <a:t>Q3: </a:t>
                      </a:r>
                      <a:r>
                        <a:rPr lang="en-US" sz="800" baseline="0" dirty="0">
                          <a:latin typeface="Arial Black" pitchFamily="34" charset="0"/>
                          <a:ea typeface="Calibri"/>
                          <a:cs typeface="Times New Roman"/>
                        </a:rPr>
                        <a:t>60 public health facilities audited  (cumulative)</a:t>
                      </a:r>
                      <a:endParaRPr lang="en-US" sz="800" dirty="0">
                        <a:latin typeface="Arial Black" pitchFamily="34" charset="0"/>
                        <a:ea typeface="Calibri"/>
                        <a:cs typeface="Times New Roman"/>
                      </a:endParaRPr>
                    </a:p>
                    <a:p>
                      <a:pPr marL="0" marR="0">
                        <a:lnSpc>
                          <a:spcPct val="100000"/>
                        </a:lnSpc>
                        <a:spcBef>
                          <a:spcPts val="0"/>
                        </a:spcBef>
                        <a:spcAft>
                          <a:spcPts val="0"/>
                        </a:spcAft>
                      </a:pP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ea typeface="Calibri"/>
                          <a:cs typeface="Times New Roman"/>
                        </a:rPr>
                        <a:t>Q4/Annual:</a:t>
                      </a:r>
                      <a:r>
                        <a:rPr lang="en-US" sz="800" baseline="0" dirty="0">
                          <a:latin typeface="Arial Black" pitchFamily="34" charset="0"/>
                          <a:ea typeface="Calibri"/>
                          <a:cs typeface="Times New Roman"/>
                        </a:rPr>
                        <a:t> </a:t>
                      </a:r>
                      <a:r>
                        <a:rPr lang="en-US" sz="800" dirty="0">
                          <a:latin typeface="Arial Black" pitchFamily="34" charset="0"/>
                          <a:ea typeface="Calibri"/>
                          <a:cs typeface="Times New Roman"/>
                        </a:rPr>
                        <a:t>78 public health facilities audited and annual report produced </a:t>
                      </a:r>
                      <a:r>
                        <a:rPr lang="en-US" sz="800" baseline="0" dirty="0">
                          <a:latin typeface="Arial Black" pitchFamily="34" charset="0"/>
                          <a:ea typeface="Calibri"/>
                          <a:cs typeface="Times New Roman"/>
                        </a:rPr>
                        <a:t>(cumulative)</a:t>
                      </a:r>
                      <a:endParaRPr lang="en-US" sz="800" dirty="0">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00000"/>
                        </a:lnSpc>
                        <a:spcBef>
                          <a:spcPts val="0"/>
                        </a:spcBef>
                        <a:spcAft>
                          <a:spcPts val="0"/>
                        </a:spcAft>
                      </a:pPr>
                      <a:r>
                        <a:rPr lang="en-ZA" sz="800" dirty="0">
                          <a:latin typeface="Arial Black" pitchFamily="34" charset="0"/>
                          <a:ea typeface="Calibri"/>
                          <a:cs typeface="Times New Roman"/>
                        </a:rPr>
                        <a:t>Q1: Implementation plan developed.</a:t>
                      </a:r>
                      <a:r>
                        <a:rPr lang="en-ZA" sz="800" baseline="0" dirty="0">
                          <a:latin typeface="Arial Black" pitchFamily="34" charset="0"/>
                          <a:ea typeface="Calibri"/>
                          <a:cs typeface="Times New Roman"/>
                        </a:rPr>
                        <a:t> </a:t>
                      </a:r>
                      <a:r>
                        <a:rPr lang="en-ZA" sz="800" dirty="0">
                          <a:latin typeface="Arial Black" pitchFamily="34" charset="0"/>
                          <a:ea typeface="Calibri"/>
                          <a:cs typeface="Times New Roman"/>
                        </a:rPr>
                        <a:t>27 Public Health Facilities assessed</a:t>
                      </a:r>
                    </a:p>
                    <a:p>
                      <a:pPr marL="0" marR="0">
                        <a:lnSpc>
                          <a:spcPct val="100000"/>
                        </a:lnSpc>
                        <a:spcBef>
                          <a:spcPts val="0"/>
                        </a:spcBef>
                        <a:spcAft>
                          <a:spcPts val="0"/>
                        </a:spcAft>
                      </a:pPr>
                      <a:endParaRPr lang="en-ZA" sz="800" dirty="0">
                        <a:latin typeface="Arial Black" pitchFamily="34" charset="0"/>
                        <a:ea typeface="Times New Roman"/>
                        <a:cs typeface="Times New Roman"/>
                      </a:endParaRPr>
                    </a:p>
                    <a:p>
                      <a:pPr marL="0" marR="0">
                        <a:lnSpc>
                          <a:spcPct val="100000"/>
                        </a:lnSpc>
                        <a:spcBef>
                          <a:spcPts val="0"/>
                        </a:spcBef>
                        <a:spcAft>
                          <a:spcPts val="0"/>
                        </a:spcAft>
                      </a:pPr>
                      <a:endParaRPr lang="en-ZA" sz="800" dirty="0">
                        <a:latin typeface="Arial Black" pitchFamily="34" charset="0"/>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dirty="0">
                          <a:latin typeface="Arial Black" pitchFamily="34" charset="0"/>
                          <a:ea typeface="Times New Roman"/>
                          <a:cs typeface="Times New Roman"/>
                        </a:rPr>
                        <a:t>Q2:</a:t>
                      </a:r>
                      <a:r>
                        <a:rPr lang="en-ZA" sz="800" baseline="0" dirty="0">
                          <a:latin typeface="Arial Black" pitchFamily="34" charset="0"/>
                          <a:ea typeface="Times New Roman"/>
                          <a:cs typeface="Times New Roman"/>
                        </a:rPr>
                        <a:t> 34  </a:t>
                      </a:r>
                      <a:r>
                        <a:rPr lang="en-ZA" sz="800" dirty="0">
                          <a:latin typeface="Arial Black" pitchFamily="34" charset="0"/>
                          <a:ea typeface="Calibri"/>
                          <a:cs typeface="Times New Roman"/>
                        </a:rPr>
                        <a:t>Public Health Facilities assessed </a:t>
                      </a:r>
                    </a:p>
                    <a:p>
                      <a:pPr marL="0" marR="0" indent="0" algn="l" defTabSz="914400" rtl="0" eaLnBrk="1" fontAlgn="auto" latinLnBrk="0" hangingPunct="1">
                        <a:lnSpc>
                          <a:spcPct val="100000"/>
                        </a:lnSpc>
                        <a:spcBef>
                          <a:spcPts val="0"/>
                        </a:spcBef>
                        <a:spcAft>
                          <a:spcPts val="0"/>
                        </a:spcAft>
                        <a:buClrTx/>
                        <a:buSzTx/>
                        <a:buFontTx/>
                        <a:buNone/>
                        <a:tabLst/>
                        <a:defRPr/>
                      </a:pPr>
                      <a:r>
                        <a:rPr lang="en-ZA" sz="800" dirty="0">
                          <a:latin typeface="Arial Black" pitchFamily="34" charset="0"/>
                          <a:ea typeface="Calibri"/>
                          <a:cs typeface="Times New Roman"/>
                        </a:rPr>
                        <a:t>(61 cumulative)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dirty="0">
                          <a:latin typeface="Arial Black" pitchFamily="34" charset="0"/>
                          <a:ea typeface="Calibri"/>
                          <a:cs typeface="Times New Roman"/>
                        </a:rPr>
                        <a:t>Q3:  24 Public Health Facilities assessed (85 cumulative)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dirty="0">
                          <a:latin typeface="Arial Black" pitchFamily="34" charset="0"/>
                          <a:ea typeface="Calibri"/>
                          <a:cs typeface="Times New Roman"/>
                        </a:rPr>
                        <a:t>Q4: </a:t>
                      </a:r>
                      <a:r>
                        <a:rPr lang="en-US" sz="800" dirty="0">
                          <a:latin typeface="Arial Black" pitchFamily="34" charset="0"/>
                          <a:ea typeface="Calibri"/>
                          <a:cs typeface="Times New Roman"/>
                        </a:rPr>
                        <a:t>Target was reached in third quarter</a:t>
                      </a:r>
                      <a:endParaRPr lang="en-ZA" sz="800" dirty="0">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chemeClr val="tx1"/>
                          </a:solidFill>
                          <a:latin typeface="Arial Black" pitchFamily="34" charset="0"/>
                          <a:ea typeface="Calibri"/>
                          <a:cs typeface="Times New Roman"/>
                        </a:rPr>
                        <a:t>Q1: +12 Health Facilities assessed </a:t>
                      </a:r>
                    </a:p>
                    <a:p>
                      <a:pPr marL="0" marR="0" algn="l" defTabSz="914400" rtl="0" eaLnBrk="1" latinLnBrk="0" hangingPunct="1">
                        <a:lnSpc>
                          <a:spcPct val="100000"/>
                        </a:lnSpc>
                        <a:spcBef>
                          <a:spcPts val="0"/>
                        </a:spcBef>
                        <a:spcAft>
                          <a:spcPts val="0"/>
                        </a:spcAft>
                      </a:pPr>
                      <a:endParaRPr lang="en-ZA"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tx1"/>
                        </a:solidFill>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chemeClr val="tx1"/>
                          </a:solidFill>
                          <a:latin typeface="Arial Black" pitchFamily="34" charset="0"/>
                          <a:ea typeface="Calibri"/>
                          <a:cs typeface="Times New Roman"/>
                        </a:rPr>
                        <a:t>Q2:</a:t>
                      </a:r>
                      <a:r>
                        <a:rPr lang="en-ZA" sz="800" kern="1200" baseline="0" dirty="0">
                          <a:solidFill>
                            <a:schemeClr val="tx1"/>
                          </a:solidFill>
                          <a:latin typeface="Arial Black" pitchFamily="34" charset="0"/>
                          <a:ea typeface="Calibri"/>
                          <a:cs typeface="Times New Roman"/>
                        </a:rPr>
                        <a:t> +27</a:t>
                      </a:r>
                      <a:r>
                        <a:rPr lang="en-ZA" sz="800" kern="1200" dirty="0">
                          <a:solidFill>
                            <a:schemeClr val="tx1"/>
                          </a:solidFill>
                          <a:latin typeface="Arial Black" pitchFamily="34" charset="0"/>
                          <a:ea typeface="Calibri"/>
                          <a:cs typeface="Times New Roman"/>
                        </a:rPr>
                        <a:t> Health Facilities assessed </a:t>
                      </a:r>
                    </a:p>
                    <a:p>
                      <a:pPr marL="0" marR="0" algn="l" defTabSz="914400" rtl="0" eaLnBrk="1" latinLnBrk="0" hangingPunct="1">
                        <a:lnSpc>
                          <a:spcPct val="100000"/>
                        </a:lnSpc>
                        <a:spcBef>
                          <a:spcPts val="0"/>
                        </a:spcBef>
                        <a:spcAft>
                          <a:spcPts val="0"/>
                        </a:spcAft>
                      </a:pPr>
                      <a:endParaRPr lang="en-ZA"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tx1"/>
                          </a:solidFill>
                          <a:latin typeface="Arial Black" pitchFamily="34" charset="0"/>
                          <a:ea typeface="Calibri"/>
                          <a:cs typeface="Times New Roman"/>
                        </a:rPr>
                        <a:t>Q3 :+7 Major Health Care Risk Waste (HCRW) generating public health facilities assessed for</a:t>
                      </a:r>
                    </a:p>
                    <a:p>
                      <a:pPr marL="0" marR="0" algn="l" defTabSz="914400" rtl="0" eaLnBrk="1" latinLnBrk="0" hangingPunct="1">
                        <a:lnSpc>
                          <a:spcPct val="100000"/>
                        </a:lnSpc>
                        <a:spcBef>
                          <a:spcPts val="0"/>
                        </a:spcBef>
                        <a:spcAft>
                          <a:spcPts val="0"/>
                        </a:spcAft>
                      </a:pPr>
                      <a:r>
                        <a:rPr lang="en-ZA" sz="800" kern="1200" dirty="0">
                          <a:solidFill>
                            <a:schemeClr val="tx1"/>
                          </a:solidFill>
                          <a:latin typeface="Arial Black" pitchFamily="34" charset="0"/>
                          <a:ea typeface="Calibri"/>
                          <a:cs typeface="Times New Roman"/>
                        </a:rPr>
                        <a:t>adherence to HCRW Norms and Standards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Target exceeded because of the additional Public Health Facilities assessed with the assistance of the Office of Health Standards Compliance through the existing collaboration arrangements</a:t>
                      </a:r>
                      <a:endParaRPr lang="en-ZA" sz="800" kern="1200" dirty="0">
                        <a:solidFill>
                          <a:schemeClr val="tx1"/>
                        </a:solidFill>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1"/>
                  </a:ext>
                </a:extLst>
              </a:tr>
              <a:tr h="120398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Black"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00000"/>
                        </a:lnSpc>
                        <a:spcBef>
                          <a:spcPts val="0"/>
                        </a:spcBef>
                        <a:spcAft>
                          <a:spcPts val="0"/>
                        </a:spcAft>
                      </a:pPr>
                      <a:r>
                        <a:rPr lang="en-ZA" sz="800">
                          <a:latin typeface="Arial Black" pitchFamily="34" charset="0"/>
                          <a:ea typeface="Calibri"/>
                          <a:cs typeface="Times New Roman"/>
                        </a:rPr>
                        <a:t>Number of municipalities that are selected and audited against environmental health norms and standards in executing their environmental health functions</a:t>
                      </a:r>
                      <a:endParaRPr lang="en-US" sz="800">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00000"/>
                        </a:lnSpc>
                        <a:spcBef>
                          <a:spcPts val="0"/>
                        </a:spcBef>
                        <a:spcAft>
                          <a:spcPts val="0"/>
                        </a:spcAft>
                      </a:pPr>
                      <a:r>
                        <a:rPr lang="en-US" sz="800" dirty="0">
                          <a:latin typeface="Arial Black" pitchFamily="34" charset="0"/>
                          <a:ea typeface="Calibri"/>
                          <a:cs typeface="Times New Roman"/>
                        </a:rPr>
                        <a:t>Q1: Implementation</a:t>
                      </a:r>
                      <a:r>
                        <a:rPr lang="en-US" sz="800" baseline="0" dirty="0">
                          <a:latin typeface="Arial Black" pitchFamily="34" charset="0"/>
                          <a:ea typeface="Calibri"/>
                          <a:cs typeface="Times New Roman"/>
                        </a:rPr>
                        <a:t> plan developed. 10 municipalities selected and audited against environmental health norms and standards  </a:t>
                      </a: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ea typeface="Calibri"/>
                          <a:cs typeface="Times New Roman"/>
                        </a:rPr>
                        <a:t>Q2: </a:t>
                      </a:r>
                      <a:r>
                        <a:rPr lang="en-US" sz="800" baseline="0" dirty="0">
                          <a:latin typeface="Arial Black" pitchFamily="34" charset="0"/>
                          <a:ea typeface="Calibri"/>
                          <a:cs typeface="Times New Roman"/>
                        </a:rPr>
                        <a:t>15 municipalities selected and audited against environmental health norms and standards (cumulative)</a:t>
                      </a: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ea typeface="Calibri"/>
                          <a:cs typeface="Times New Roman"/>
                        </a:rPr>
                        <a:t>Q3: </a:t>
                      </a:r>
                      <a:r>
                        <a:rPr lang="en-US" sz="800" baseline="0" dirty="0">
                          <a:latin typeface="Arial Black" pitchFamily="34" charset="0"/>
                          <a:ea typeface="Calibri"/>
                          <a:cs typeface="Times New Roman"/>
                        </a:rPr>
                        <a:t>25 municipalities selected and audited against environmental health norms and standards (cumulative)</a:t>
                      </a:r>
                      <a:endParaRPr lang="en-US" sz="800" dirty="0">
                        <a:latin typeface="Arial Black" pitchFamily="34" charset="0"/>
                        <a:ea typeface="Calibri"/>
                        <a:cs typeface="Times New Roman"/>
                      </a:endParaRPr>
                    </a:p>
                    <a:p>
                      <a:pPr marL="0" marR="0">
                        <a:lnSpc>
                          <a:spcPct val="100000"/>
                        </a:lnSpc>
                        <a:spcBef>
                          <a:spcPts val="0"/>
                        </a:spcBef>
                        <a:spcAft>
                          <a:spcPts val="0"/>
                        </a:spcAft>
                      </a:pP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ea typeface="Calibri"/>
                          <a:cs typeface="Times New Roman"/>
                        </a:rPr>
                        <a:t>Q4/Annual:</a:t>
                      </a:r>
                      <a:r>
                        <a:rPr lang="en-US" sz="800" baseline="0" dirty="0">
                          <a:latin typeface="Arial Black" pitchFamily="34" charset="0"/>
                          <a:ea typeface="Calibri"/>
                          <a:cs typeface="Times New Roman"/>
                        </a:rPr>
                        <a:t> 31 municipalities selected and audited against environmental health norms and standards (cumulative)</a:t>
                      </a:r>
                      <a:endParaRPr lang="en-US" sz="800" dirty="0">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00000"/>
                        </a:lnSpc>
                        <a:spcBef>
                          <a:spcPts val="1000"/>
                        </a:spcBef>
                        <a:spcAft>
                          <a:spcPts val="1000"/>
                        </a:spcAft>
                      </a:pPr>
                      <a:r>
                        <a:rPr lang="en-ZA" sz="800" dirty="0">
                          <a:latin typeface="Arial Black" pitchFamily="34" charset="0"/>
                          <a:ea typeface="Calibri"/>
                          <a:cs typeface="Times New Roman"/>
                        </a:rPr>
                        <a:t>Q1: 12 municipalities audited</a:t>
                      </a:r>
                    </a:p>
                    <a:p>
                      <a:pPr marL="0" marR="0">
                        <a:lnSpc>
                          <a:spcPct val="100000"/>
                        </a:lnSpc>
                        <a:spcBef>
                          <a:spcPts val="1000"/>
                        </a:spcBef>
                        <a:spcAft>
                          <a:spcPts val="1000"/>
                        </a:spcAft>
                      </a:pPr>
                      <a:endParaRPr lang="en-ZA" sz="800" dirty="0">
                        <a:latin typeface="Arial Black" pitchFamily="34" charset="0"/>
                        <a:ea typeface="Times New Roman"/>
                        <a:cs typeface="Times New Roman"/>
                      </a:endParaRPr>
                    </a:p>
                    <a:p>
                      <a:pPr marL="0" marR="0">
                        <a:lnSpc>
                          <a:spcPct val="100000"/>
                        </a:lnSpc>
                        <a:spcBef>
                          <a:spcPts val="1000"/>
                        </a:spcBef>
                        <a:spcAft>
                          <a:spcPts val="1000"/>
                        </a:spcAft>
                      </a:pPr>
                      <a:r>
                        <a:rPr lang="en-ZA" sz="800" dirty="0">
                          <a:latin typeface="Arial Black" pitchFamily="34" charset="0"/>
                          <a:ea typeface="Times New Roman"/>
                          <a:cs typeface="Times New Roman"/>
                        </a:rPr>
                        <a:t>Q2:</a:t>
                      </a:r>
                      <a:r>
                        <a:rPr lang="en-ZA" sz="800" baseline="0" dirty="0">
                          <a:latin typeface="Arial Black" pitchFamily="34" charset="0"/>
                          <a:ea typeface="Times New Roman"/>
                          <a:cs typeface="Times New Roman"/>
                        </a:rPr>
                        <a:t> 18 municipalities audited (cumulative)</a:t>
                      </a:r>
                    </a:p>
                    <a:p>
                      <a:pPr marL="0" marR="0">
                        <a:lnSpc>
                          <a:spcPct val="100000"/>
                        </a:lnSpc>
                        <a:spcBef>
                          <a:spcPts val="1000"/>
                        </a:spcBef>
                        <a:spcAft>
                          <a:spcPts val="1000"/>
                        </a:spcAft>
                      </a:pPr>
                      <a:endParaRPr lang="en-ZA" sz="800" baseline="0" dirty="0">
                        <a:latin typeface="Arial Black" pitchFamily="34" charset="0"/>
                        <a:ea typeface="Times New Roman"/>
                        <a:cs typeface="Times New Roman"/>
                      </a:endParaRPr>
                    </a:p>
                    <a:p>
                      <a:pPr marL="0" marR="0">
                        <a:lnSpc>
                          <a:spcPct val="100000"/>
                        </a:lnSpc>
                        <a:spcBef>
                          <a:spcPts val="1000"/>
                        </a:spcBef>
                        <a:spcAft>
                          <a:spcPts val="1000"/>
                        </a:spcAft>
                      </a:pPr>
                      <a:r>
                        <a:rPr lang="en-ZA" sz="800" baseline="0" dirty="0">
                          <a:latin typeface="Arial Black" pitchFamily="34" charset="0"/>
                          <a:ea typeface="Times New Roman"/>
                          <a:cs typeface="Times New Roman"/>
                        </a:rPr>
                        <a:t>Q3: 30 municipalities audited (cumulative)</a:t>
                      </a:r>
                    </a:p>
                    <a:p>
                      <a:pPr marL="0" marR="0">
                        <a:lnSpc>
                          <a:spcPct val="100000"/>
                        </a:lnSpc>
                        <a:spcBef>
                          <a:spcPts val="1000"/>
                        </a:spcBef>
                        <a:spcAft>
                          <a:spcPts val="1000"/>
                        </a:spcAft>
                      </a:pPr>
                      <a:r>
                        <a:rPr lang="en-ZA" sz="800" baseline="0" dirty="0">
                          <a:latin typeface="Arial Black" pitchFamily="34" charset="0"/>
                          <a:ea typeface="Times New Roman"/>
                          <a:cs typeface="Times New Roman"/>
                        </a:rPr>
                        <a:t>Q4: </a:t>
                      </a:r>
                      <a:r>
                        <a:rPr lang="en-US" sz="800" baseline="0" dirty="0">
                          <a:latin typeface="Arial Black" pitchFamily="34" charset="0"/>
                          <a:ea typeface="Times New Roman"/>
                          <a:cs typeface="Times New Roman"/>
                        </a:rPr>
                        <a:t>0</a:t>
                      </a:r>
                      <a:endParaRPr lang="en-US" sz="800" dirty="0">
                        <a:latin typeface="Arial Black" pitchFamily="34" charset="0"/>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Q1: +2 </a:t>
                      </a: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Q2: +3</a:t>
                      </a: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Q3: +5</a:t>
                      </a: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Q4:</a:t>
                      </a:r>
                      <a:r>
                        <a:rPr lang="en-GB" sz="800" kern="1200" baseline="0" dirty="0">
                          <a:solidFill>
                            <a:schemeClr val="tx1"/>
                          </a:solidFill>
                          <a:latin typeface="Arial Black" pitchFamily="34" charset="0"/>
                          <a:ea typeface="Calibri"/>
                          <a:cs typeface="Times New Roman"/>
                        </a:rPr>
                        <a:t> </a:t>
                      </a:r>
                      <a:r>
                        <a:rPr lang="en-GB" sz="800" kern="1200" dirty="0">
                          <a:solidFill>
                            <a:schemeClr val="tx1"/>
                          </a:solidFill>
                          <a:latin typeface="Arial Black" pitchFamily="34" charset="0"/>
                          <a:ea typeface="Calibri"/>
                          <a:cs typeface="Times New Roman"/>
                        </a:rPr>
                        <a:t>1 municipality not audited</a:t>
                      </a:r>
                      <a:endParaRPr lang="en-ZA" sz="800" kern="1200" dirty="0">
                        <a:solidFill>
                          <a:schemeClr val="tx1"/>
                        </a:solidFill>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tx1"/>
                          </a:solidFill>
                          <a:latin typeface="Arial Black" pitchFamily="34" charset="0"/>
                          <a:ea typeface="Calibri"/>
                          <a:cs typeface="Times New Roman"/>
                        </a:rPr>
                        <a:t>The municipality which was not audited was already audited in 2018/19 financial year as an additional municipality </a:t>
                      </a:r>
                      <a:endParaRPr lang="en-ZA" sz="800" kern="1200" dirty="0">
                        <a:solidFill>
                          <a:schemeClr val="tx1"/>
                        </a:solidFill>
                        <a:latin typeface="Arial Black"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834021264"/>
              </p:ext>
            </p:extLst>
          </p:nvPr>
        </p:nvGraphicFramePr>
        <p:xfrm>
          <a:off x="0" y="1074874"/>
          <a:ext cx="9144001" cy="5821684"/>
        </p:xfrm>
        <a:graphic>
          <a:graphicData uri="http://schemas.openxmlformats.org/drawingml/2006/table">
            <a:tbl>
              <a:tblPr firstRow="1" bandRow="1">
                <a:tableStyleId>{5C22544A-7EE6-4342-B048-85BDC9FD1C3A}</a:tableStyleId>
              </a:tblPr>
              <a:tblGrid>
                <a:gridCol w="1327205">
                  <a:extLst>
                    <a:ext uri="{9D8B030D-6E8A-4147-A177-3AD203B41FA5}">
                      <a16:colId xmlns:a16="http://schemas.microsoft.com/office/drawing/2014/main" xmlns="" val="20000"/>
                    </a:ext>
                  </a:extLst>
                </a:gridCol>
                <a:gridCol w="1084555">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376264">
                  <a:extLst>
                    <a:ext uri="{9D8B030D-6E8A-4147-A177-3AD203B41FA5}">
                      <a16:colId xmlns:a16="http://schemas.microsoft.com/office/drawing/2014/main" xmlns="" val="20003"/>
                    </a:ext>
                  </a:extLst>
                </a:gridCol>
                <a:gridCol w="1512168">
                  <a:extLst>
                    <a:ext uri="{9D8B030D-6E8A-4147-A177-3AD203B41FA5}">
                      <a16:colId xmlns:a16="http://schemas.microsoft.com/office/drawing/2014/main" xmlns="" val="20004"/>
                    </a:ext>
                  </a:extLst>
                </a:gridCol>
                <a:gridCol w="1115617">
                  <a:extLst>
                    <a:ext uri="{9D8B030D-6E8A-4147-A177-3AD203B41FA5}">
                      <a16:colId xmlns:a16="http://schemas.microsoft.com/office/drawing/2014/main" xmlns="" val="20005"/>
                    </a:ext>
                  </a:extLst>
                </a:gridCol>
              </a:tblGrid>
              <a:tr h="352897">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785205">
                <a:tc rowSpan="2">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Ensure access to and efficient effective delivery of quality Emergency Medical Services (EMS)</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Number of provinces that are monitored for compliance with the EMS regulations</a:t>
                      </a:r>
                      <a:endParaRPr lang="en-US" sz="900" dirty="0">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900" kern="1200" baseline="0" dirty="0">
                          <a:solidFill>
                            <a:schemeClr val="dk1"/>
                          </a:solidFill>
                          <a:latin typeface="Arial Black" pitchFamily="34" charset="0"/>
                          <a:ea typeface="Calibri"/>
                          <a:cs typeface="Times New Roman"/>
                        </a:rPr>
                        <a:t>Q1: Checklist compiled and circulated to 9 provincial </a:t>
                      </a:r>
                      <a:r>
                        <a:rPr lang="en-US" sz="900" kern="1200" baseline="0" dirty="0" err="1">
                          <a:solidFill>
                            <a:schemeClr val="dk1"/>
                          </a:solidFill>
                          <a:latin typeface="Arial Black" pitchFamily="34" charset="0"/>
                          <a:ea typeface="Calibri"/>
                          <a:cs typeface="Times New Roman"/>
                        </a:rPr>
                        <a:t>DoH</a:t>
                      </a:r>
                      <a:r>
                        <a:rPr lang="en-US" sz="900" kern="1200" baseline="0" dirty="0">
                          <a:solidFill>
                            <a:schemeClr val="dk1"/>
                          </a:solidFill>
                          <a:latin typeface="Arial Black" pitchFamily="34" charset="0"/>
                          <a:ea typeface="Calibri"/>
                          <a:cs typeface="Times New Roman"/>
                        </a:rPr>
                        <a:t> to monitor compliance with EMS regulations</a:t>
                      </a:r>
                    </a:p>
                    <a:p>
                      <a:pPr marL="0" marR="0" algn="l" defTabSz="914400" rtl="0" eaLnBrk="1" latinLnBrk="0" hangingPunct="1">
                        <a:lnSpc>
                          <a:spcPct val="100000"/>
                        </a:lnSpc>
                        <a:spcBef>
                          <a:spcPts val="0"/>
                        </a:spcBef>
                        <a:spcAft>
                          <a:spcPts val="0"/>
                        </a:spcAft>
                      </a:pPr>
                      <a:endParaRPr lang="en-US" sz="900" kern="1200" baseline="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900" kern="1200" baseline="0" dirty="0">
                          <a:solidFill>
                            <a:schemeClr val="dk1"/>
                          </a:solidFill>
                          <a:latin typeface="Arial Black" pitchFamily="34" charset="0"/>
                          <a:ea typeface="Calibri"/>
                          <a:cs typeface="Times New Roman"/>
                        </a:rPr>
                        <a:t>Q2: Provincial EMS Checklist reports </a:t>
                      </a:r>
                      <a:r>
                        <a:rPr lang="en-US" sz="900" kern="1200" baseline="0" dirty="0" err="1">
                          <a:solidFill>
                            <a:schemeClr val="dk1"/>
                          </a:solidFill>
                          <a:latin typeface="Arial Black" pitchFamily="34" charset="0"/>
                          <a:ea typeface="Calibri"/>
                          <a:cs typeface="Times New Roman"/>
                        </a:rPr>
                        <a:t>analysed</a:t>
                      </a:r>
                      <a:r>
                        <a:rPr lang="en-US" sz="900" kern="1200" baseline="0" dirty="0">
                          <a:solidFill>
                            <a:schemeClr val="dk1"/>
                          </a:solidFill>
                          <a:latin typeface="Arial Black" pitchFamily="34" charset="0"/>
                          <a:ea typeface="Calibri"/>
                          <a:cs typeface="Times New Roman"/>
                        </a:rPr>
                        <a:t> and 9 x Provincial EMS improvement plans developed</a:t>
                      </a:r>
                    </a:p>
                    <a:p>
                      <a:pPr marL="0" marR="0" algn="l" defTabSz="914400" rtl="0" eaLnBrk="1" latinLnBrk="0" hangingPunct="1">
                        <a:lnSpc>
                          <a:spcPct val="100000"/>
                        </a:lnSpc>
                        <a:spcBef>
                          <a:spcPts val="0"/>
                        </a:spcBef>
                        <a:spcAft>
                          <a:spcPts val="0"/>
                        </a:spcAft>
                      </a:pPr>
                      <a:endParaRPr lang="en-US" sz="900" kern="1200" baseline="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900" kern="1200" baseline="0" dirty="0">
                          <a:solidFill>
                            <a:schemeClr val="dk1"/>
                          </a:solidFill>
                          <a:latin typeface="Arial Black" pitchFamily="34" charset="0"/>
                          <a:ea typeface="Calibri"/>
                          <a:cs typeface="Times New Roman"/>
                        </a:rPr>
                        <a:t>Q3: Draft National report presented to National Committee on EMS</a:t>
                      </a:r>
                    </a:p>
                    <a:p>
                      <a:pPr marL="0" marR="0" algn="l" defTabSz="914400" rtl="0" eaLnBrk="1" latinLnBrk="0" hangingPunct="1">
                        <a:lnSpc>
                          <a:spcPct val="100000"/>
                        </a:lnSpc>
                        <a:spcBef>
                          <a:spcPts val="0"/>
                        </a:spcBef>
                        <a:spcAft>
                          <a:spcPts val="0"/>
                        </a:spcAft>
                      </a:pPr>
                      <a:endParaRPr lang="en-US" sz="900" kern="1200" baseline="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US" sz="900" kern="1200" baseline="0" dirty="0">
                          <a:solidFill>
                            <a:schemeClr val="dk1"/>
                          </a:solidFill>
                          <a:latin typeface="Arial Black" pitchFamily="34" charset="0"/>
                          <a:ea typeface="Calibri"/>
                          <a:cs typeface="Times New Roman"/>
                        </a:rPr>
                        <a:t>Q4:National Report submitted to DG and disseminated to 9 provincial Heads of Departments together with their revised EMS Improvement Plan</a:t>
                      </a:r>
                    </a:p>
                  </a:txBody>
                  <a:tcPr marL="68580" marR="68580" marT="0" marB="0"/>
                </a:tc>
                <a:tc>
                  <a:txBody>
                    <a:bodyPr/>
                    <a:lstStyle/>
                    <a:p>
                      <a:pPr marL="0" marR="0">
                        <a:lnSpc>
                          <a:spcPct val="100000"/>
                        </a:lnSpc>
                        <a:spcBef>
                          <a:spcPts val="0"/>
                        </a:spcBef>
                        <a:spcAft>
                          <a:spcPts val="1000"/>
                        </a:spcAft>
                      </a:pPr>
                      <a:r>
                        <a:rPr lang="en-ZA" sz="900" kern="1200" baseline="0" dirty="0">
                          <a:solidFill>
                            <a:schemeClr val="dk1"/>
                          </a:solidFill>
                          <a:latin typeface="Arial Black" pitchFamily="34" charset="0"/>
                          <a:ea typeface="Calibri"/>
                          <a:cs typeface="Times New Roman"/>
                        </a:rPr>
                        <a:t>Q1: Checklist compiled and circulated to 9 provincial DOH EMS Managers</a:t>
                      </a:r>
                    </a:p>
                    <a:p>
                      <a:pPr marL="0" marR="0">
                        <a:lnSpc>
                          <a:spcPct val="100000"/>
                        </a:lnSpc>
                        <a:spcBef>
                          <a:spcPts val="0"/>
                        </a:spcBef>
                        <a:spcAft>
                          <a:spcPts val="1000"/>
                        </a:spcAft>
                      </a:pPr>
                      <a:endParaRPr lang="en-ZA" sz="900" kern="1200" baseline="0" dirty="0">
                        <a:solidFill>
                          <a:schemeClr val="dk1"/>
                        </a:solidFill>
                        <a:latin typeface="Arial Black" pitchFamily="34" charset="0"/>
                        <a:ea typeface="Calibri"/>
                        <a:cs typeface="Times New Roman"/>
                      </a:endParaRPr>
                    </a:p>
                    <a:p>
                      <a:pPr marL="0" marR="0">
                        <a:lnSpc>
                          <a:spcPct val="100000"/>
                        </a:lnSpc>
                        <a:spcBef>
                          <a:spcPts val="0"/>
                        </a:spcBef>
                        <a:spcAft>
                          <a:spcPts val="1000"/>
                        </a:spcAft>
                      </a:pPr>
                      <a:r>
                        <a:rPr lang="en-ZA" sz="900" kern="1200" baseline="0" dirty="0">
                          <a:solidFill>
                            <a:schemeClr val="dk1"/>
                          </a:solidFill>
                          <a:latin typeface="Arial Black" pitchFamily="34" charset="0"/>
                          <a:ea typeface="Calibri"/>
                          <a:cs typeface="Times New Roman"/>
                        </a:rPr>
                        <a:t>Q2: Provincial reports analyzed and improvement plans developed</a:t>
                      </a:r>
                    </a:p>
                    <a:p>
                      <a:pPr marL="0" marR="0">
                        <a:lnSpc>
                          <a:spcPct val="100000"/>
                        </a:lnSpc>
                        <a:spcBef>
                          <a:spcPts val="0"/>
                        </a:spcBef>
                        <a:spcAft>
                          <a:spcPts val="1000"/>
                        </a:spcAft>
                      </a:pPr>
                      <a:endParaRPr lang="en-ZA" sz="900" kern="1200" baseline="0" dirty="0">
                        <a:solidFill>
                          <a:schemeClr val="dk1"/>
                        </a:solidFill>
                        <a:latin typeface="Arial Black" pitchFamily="34" charset="0"/>
                        <a:ea typeface="Calibri"/>
                        <a:cs typeface="Times New Roman"/>
                      </a:endParaRPr>
                    </a:p>
                    <a:p>
                      <a:pPr marL="0" marR="0">
                        <a:lnSpc>
                          <a:spcPct val="100000"/>
                        </a:lnSpc>
                        <a:spcBef>
                          <a:spcPts val="0"/>
                        </a:spcBef>
                        <a:spcAft>
                          <a:spcPts val="1000"/>
                        </a:spcAft>
                      </a:pPr>
                      <a:r>
                        <a:rPr lang="en-ZA" sz="900" kern="1200" baseline="0" dirty="0">
                          <a:solidFill>
                            <a:schemeClr val="dk1"/>
                          </a:solidFill>
                          <a:latin typeface="Arial Black" pitchFamily="34" charset="0"/>
                          <a:ea typeface="Calibri"/>
                          <a:cs typeface="Times New Roman"/>
                        </a:rPr>
                        <a:t>Q3: </a:t>
                      </a:r>
                      <a:r>
                        <a:rPr lang="en-US" sz="900" kern="1200" baseline="0" dirty="0">
                          <a:solidFill>
                            <a:schemeClr val="dk1"/>
                          </a:solidFill>
                          <a:latin typeface="Arial Black" pitchFamily="34" charset="0"/>
                          <a:ea typeface="Calibri"/>
                          <a:cs typeface="Times New Roman"/>
                        </a:rPr>
                        <a:t>Draft National report presented to National Committee on EMS</a:t>
                      </a:r>
                      <a:endParaRPr lang="en-ZA" sz="900" kern="1200" baseline="0" dirty="0">
                        <a:solidFill>
                          <a:schemeClr val="dk1"/>
                        </a:solidFill>
                        <a:latin typeface="Arial Black" pitchFamily="34" charset="0"/>
                        <a:ea typeface="Calibri"/>
                        <a:cs typeface="Times New Roman"/>
                      </a:endParaRPr>
                    </a:p>
                    <a:p>
                      <a:pPr marL="0" marR="0">
                        <a:lnSpc>
                          <a:spcPct val="100000"/>
                        </a:lnSpc>
                        <a:spcBef>
                          <a:spcPts val="0"/>
                        </a:spcBef>
                        <a:spcAft>
                          <a:spcPts val="1000"/>
                        </a:spcAft>
                      </a:pPr>
                      <a:endParaRPr lang="en-ZA" sz="900" kern="1200" baseline="0" dirty="0">
                        <a:solidFill>
                          <a:schemeClr val="dk1"/>
                        </a:solidFill>
                        <a:latin typeface="Arial Black" pitchFamily="34" charset="0"/>
                        <a:ea typeface="Calibri"/>
                        <a:cs typeface="Times New Roman"/>
                      </a:endParaRPr>
                    </a:p>
                    <a:p>
                      <a:pPr marL="0" marR="0">
                        <a:lnSpc>
                          <a:spcPct val="100000"/>
                        </a:lnSpc>
                        <a:spcBef>
                          <a:spcPts val="0"/>
                        </a:spcBef>
                        <a:spcAft>
                          <a:spcPts val="1000"/>
                        </a:spcAft>
                      </a:pPr>
                      <a:r>
                        <a:rPr lang="en-ZA" sz="900" kern="1200" baseline="0" dirty="0">
                          <a:solidFill>
                            <a:schemeClr val="dk1"/>
                          </a:solidFill>
                          <a:latin typeface="Arial Black" pitchFamily="34" charset="0"/>
                          <a:ea typeface="Calibri"/>
                          <a:cs typeface="Times New Roman"/>
                        </a:rPr>
                        <a:t>Q4: </a:t>
                      </a:r>
                      <a:r>
                        <a:rPr lang="en-US" sz="900" kern="1200" baseline="0" dirty="0">
                          <a:solidFill>
                            <a:schemeClr val="dk1"/>
                          </a:solidFill>
                          <a:latin typeface="Arial Black" pitchFamily="34" charset="0"/>
                          <a:ea typeface="Calibri"/>
                          <a:cs typeface="Times New Roman"/>
                        </a:rPr>
                        <a:t>Report submitted to DG and disseminated to 9 provincial Heads of Department with their revised EMS improvement plan</a:t>
                      </a:r>
                      <a:endParaRPr lang="en-ZA" sz="900" kern="1200" baseline="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baseline="0" dirty="0">
                          <a:solidFill>
                            <a:schemeClr val="dk1"/>
                          </a:solidFill>
                          <a:latin typeface="Arial Black" pitchFamily="34" charset="0"/>
                          <a:ea typeface="Calibri"/>
                          <a:cs typeface="Times New Roman"/>
                        </a:rPr>
                        <a:t>Q1 - Q4: None</a:t>
                      </a:r>
                    </a:p>
                    <a:p>
                      <a:pPr marL="0" marR="0" algn="l" defTabSz="914400" rtl="0" eaLnBrk="1" latinLnBrk="0" hangingPunct="1">
                        <a:lnSpc>
                          <a:spcPct val="100000"/>
                        </a:lnSpc>
                        <a:spcBef>
                          <a:spcPts val="0"/>
                        </a:spcBef>
                        <a:spcAft>
                          <a:spcPts val="0"/>
                        </a:spcAft>
                      </a:pPr>
                      <a:r>
                        <a:rPr lang="en-GB" sz="900" kern="1200" baseline="0" dirty="0">
                          <a:solidFill>
                            <a:schemeClr val="dk1"/>
                          </a:solidFill>
                          <a:latin typeface="Arial Black" pitchFamily="34" charset="0"/>
                          <a:ea typeface="Calibri"/>
                          <a:cs typeface="Times New Roman"/>
                        </a:rPr>
                        <a:t> </a:t>
                      </a:r>
                      <a:endParaRPr lang="en-ZA" sz="900" kern="1200" baseline="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baseline="0" dirty="0">
                          <a:solidFill>
                            <a:schemeClr val="dk1"/>
                          </a:solidFill>
                          <a:latin typeface="Arial Black" pitchFamily="34" charset="0"/>
                          <a:ea typeface="Calibri"/>
                          <a:cs typeface="Times New Roman"/>
                        </a:rPr>
                        <a:t>N/A- target achieved</a:t>
                      </a:r>
                      <a:endParaRPr lang="en-ZA" sz="900" kern="1200" baseline="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375113">
                <a:tc vMerge="1">
                  <a:txBody>
                    <a:bodyPr/>
                    <a:lstStyle/>
                    <a:p>
                      <a:endParaRPr lang="en-US"/>
                    </a:p>
                  </a:txBody>
                  <a:tcPr/>
                </a:tc>
                <a:tc>
                  <a:txBody>
                    <a:bodyPr/>
                    <a:lstStyle/>
                    <a:p>
                      <a:pPr marL="0" marR="0">
                        <a:lnSpc>
                          <a:spcPct val="100000"/>
                        </a:lnSpc>
                        <a:spcBef>
                          <a:spcPts val="0"/>
                        </a:spcBef>
                        <a:spcAft>
                          <a:spcPts val="1000"/>
                        </a:spcAft>
                      </a:pPr>
                      <a:r>
                        <a:rPr lang="en-ZA" sz="900">
                          <a:latin typeface="Arial Black" pitchFamily="34" charset="0"/>
                          <a:ea typeface="Calibri"/>
                          <a:cs typeface="Times New Roman"/>
                        </a:rPr>
                        <a:t>Ideal EMS framework developed</a:t>
                      </a:r>
                      <a:endParaRPr lang="en-US" sz="900">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ZA" sz="900" kern="1200" baseline="0" dirty="0">
                          <a:solidFill>
                            <a:schemeClr val="dk1"/>
                          </a:solidFill>
                          <a:latin typeface="Arial Black" pitchFamily="34" charset="0"/>
                          <a:ea typeface="Calibri"/>
                          <a:cs typeface="Times New Roman"/>
                        </a:rPr>
                        <a:t>Q1: Ideal EMS framework drafted </a:t>
                      </a:r>
                    </a:p>
                    <a:p>
                      <a:pPr marL="0" marR="0" algn="l" defTabSz="914400" rtl="0" eaLnBrk="1" latinLnBrk="0" hangingPunct="1">
                        <a:lnSpc>
                          <a:spcPct val="100000"/>
                        </a:lnSpc>
                        <a:spcBef>
                          <a:spcPts val="0"/>
                        </a:spcBef>
                        <a:spcAft>
                          <a:spcPts val="0"/>
                        </a:spcAft>
                      </a:pPr>
                      <a:r>
                        <a:rPr lang="en-ZA" sz="900" kern="1200" baseline="0" dirty="0">
                          <a:solidFill>
                            <a:schemeClr val="dk1"/>
                          </a:solidFill>
                          <a:latin typeface="Arial Black" pitchFamily="34" charset="0"/>
                          <a:ea typeface="Calibri"/>
                          <a:cs typeface="Times New Roman"/>
                        </a:rPr>
                        <a:t>Q2: Draft Ideal EMS Framework presented to NCEMS and other key stakeholders </a:t>
                      </a:r>
                    </a:p>
                    <a:p>
                      <a:pPr marL="0" marR="0" algn="l" defTabSz="914400" rtl="0" eaLnBrk="1" latinLnBrk="0" hangingPunct="1">
                        <a:lnSpc>
                          <a:spcPct val="100000"/>
                        </a:lnSpc>
                        <a:spcBef>
                          <a:spcPts val="0"/>
                        </a:spcBef>
                        <a:spcAft>
                          <a:spcPts val="0"/>
                        </a:spcAft>
                      </a:pPr>
                      <a:r>
                        <a:rPr lang="en-ZA" sz="900" kern="1200" baseline="0" dirty="0">
                          <a:solidFill>
                            <a:schemeClr val="dk1"/>
                          </a:solidFill>
                          <a:latin typeface="Arial Black" pitchFamily="34" charset="0"/>
                          <a:ea typeface="Calibri"/>
                          <a:cs typeface="Times New Roman"/>
                        </a:rPr>
                        <a:t>Q3: Ideal EMS Framework revised based on feedback from all stakeholders  </a:t>
                      </a:r>
                    </a:p>
                    <a:p>
                      <a:pPr marL="0" marR="0" algn="l" defTabSz="914400" rtl="0" eaLnBrk="1" latinLnBrk="0" hangingPunct="1">
                        <a:lnSpc>
                          <a:spcPct val="100000"/>
                        </a:lnSpc>
                        <a:spcBef>
                          <a:spcPts val="0"/>
                        </a:spcBef>
                        <a:spcAft>
                          <a:spcPts val="0"/>
                        </a:spcAft>
                      </a:pPr>
                      <a:r>
                        <a:rPr lang="en-ZA" sz="900" kern="1200" baseline="0" dirty="0">
                          <a:solidFill>
                            <a:schemeClr val="dk1"/>
                          </a:solidFill>
                          <a:latin typeface="Arial Black" pitchFamily="34" charset="0"/>
                          <a:ea typeface="Calibri"/>
                          <a:cs typeface="Times New Roman"/>
                        </a:rPr>
                        <a:t>Q4: I</a:t>
                      </a:r>
                      <a:r>
                        <a:rPr lang="en-US" sz="900" kern="1200" baseline="0" dirty="0">
                          <a:solidFill>
                            <a:schemeClr val="dk1"/>
                          </a:solidFill>
                          <a:latin typeface="Arial Black" pitchFamily="34" charset="0"/>
                          <a:ea typeface="Calibri"/>
                          <a:cs typeface="Times New Roman"/>
                        </a:rPr>
                        <a:t>deal EMS Framework presented to Tech NHC for approval </a:t>
                      </a:r>
                      <a:endParaRPr lang="en-ZA" sz="900" kern="1200" baseline="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1000"/>
                        </a:spcAft>
                      </a:pPr>
                      <a:r>
                        <a:rPr lang="en-ZA" sz="900" kern="1200" baseline="0" dirty="0">
                          <a:solidFill>
                            <a:schemeClr val="dk1"/>
                          </a:solidFill>
                          <a:latin typeface="Arial Black" pitchFamily="34" charset="0"/>
                          <a:ea typeface="Calibri"/>
                          <a:cs typeface="Times New Roman"/>
                        </a:rPr>
                        <a:t>Q1: Ideal EMS Framework drafted</a:t>
                      </a:r>
                    </a:p>
                    <a:p>
                      <a:pPr marL="0" marR="0">
                        <a:lnSpc>
                          <a:spcPct val="100000"/>
                        </a:lnSpc>
                        <a:spcBef>
                          <a:spcPts val="0"/>
                        </a:spcBef>
                        <a:spcAft>
                          <a:spcPts val="1000"/>
                        </a:spcAft>
                      </a:pPr>
                      <a:r>
                        <a:rPr lang="en-ZA" sz="900" kern="1200" baseline="0" dirty="0">
                          <a:solidFill>
                            <a:schemeClr val="dk1"/>
                          </a:solidFill>
                          <a:latin typeface="Arial Black" pitchFamily="34" charset="0"/>
                          <a:ea typeface="Calibri"/>
                          <a:cs typeface="Times New Roman"/>
                        </a:rPr>
                        <a:t>Q2: Draft Ideal EMS Framework presented to NCEMS and other key stakeholders</a:t>
                      </a:r>
                    </a:p>
                    <a:p>
                      <a:pPr marL="0" marR="0">
                        <a:lnSpc>
                          <a:spcPct val="100000"/>
                        </a:lnSpc>
                        <a:spcBef>
                          <a:spcPts val="0"/>
                        </a:spcBef>
                        <a:spcAft>
                          <a:spcPts val="1000"/>
                        </a:spcAft>
                      </a:pPr>
                      <a:r>
                        <a:rPr lang="en-ZA" sz="900" kern="1200" baseline="0" dirty="0">
                          <a:solidFill>
                            <a:schemeClr val="dk1"/>
                          </a:solidFill>
                          <a:latin typeface="Arial Black" pitchFamily="34" charset="0"/>
                          <a:ea typeface="Calibri"/>
                          <a:cs typeface="Times New Roman"/>
                        </a:rPr>
                        <a:t>Q3: </a:t>
                      </a:r>
                      <a:r>
                        <a:rPr lang="en-US" sz="900" kern="1200" baseline="0" dirty="0">
                          <a:solidFill>
                            <a:schemeClr val="dk1"/>
                          </a:solidFill>
                          <a:latin typeface="Arial Black" pitchFamily="34" charset="0"/>
                          <a:ea typeface="Calibri"/>
                          <a:cs typeface="Times New Roman"/>
                        </a:rPr>
                        <a:t>Ideal EMS Framework based on feedback from all stakeholders</a:t>
                      </a:r>
                      <a:endParaRPr lang="en-ZA" sz="900" kern="1200" baseline="0" dirty="0">
                        <a:solidFill>
                          <a:schemeClr val="dk1"/>
                        </a:solidFill>
                        <a:latin typeface="Arial Black" pitchFamily="34" charset="0"/>
                        <a:ea typeface="Calibri"/>
                        <a:cs typeface="Times New Roman"/>
                      </a:endParaRPr>
                    </a:p>
                    <a:p>
                      <a:pPr marL="0" marR="0">
                        <a:lnSpc>
                          <a:spcPct val="100000"/>
                        </a:lnSpc>
                        <a:spcBef>
                          <a:spcPts val="0"/>
                        </a:spcBef>
                        <a:spcAft>
                          <a:spcPts val="1000"/>
                        </a:spcAft>
                      </a:pPr>
                      <a:r>
                        <a:rPr lang="en-ZA" sz="900" kern="1200" baseline="0" dirty="0">
                          <a:solidFill>
                            <a:schemeClr val="dk1"/>
                          </a:solidFill>
                          <a:latin typeface="Arial Black" pitchFamily="34" charset="0"/>
                          <a:ea typeface="Calibri"/>
                          <a:cs typeface="Times New Roman"/>
                        </a:rPr>
                        <a:t>Q4: </a:t>
                      </a:r>
                      <a:r>
                        <a:rPr lang="en-US" sz="900" kern="1200" baseline="0" dirty="0">
                          <a:solidFill>
                            <a:schemeClr val="dk1"/>
                          </a:solidFill>
                          <a:latin typeface="Arial Black" pitchFamily="34" charset="0"/>
                          <a:ea typeface="Calibri"/>
                          <a:cs typeface="Times New Roman"/>
                        </a:rPr>
                        <a:t>Ideal EMS Framework submitted to DG requesting presentation to TechNHC, The Ideal EMS Framework was circulated to TechNHC in preparation for the TechNHC meeting</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baseline="0" dirty="0">
                          <a:solidFill>
                            <a:schemeClr val="dk1"/>
                          </a:solidFill>
                          <a:latin typeface="Arial Black" pitchFamily="34" charset="0"/>
                          <a:ea typeface="Calibri"/>
                          <a:cs typeface="Times New Roman"/>
                        </a:rPr>
                        <a:t>Q1 - Q4: None</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900" kern="1200" baseline="0" dirty="0">
                          <a:solidFill>
                            <a:schemeClr val="dk1"/>
                          </a:solidFill>
                          <a:latin typeface="Arial Black" pitchFamily="34" charset="0"/>
                          <a:ea typeface="Calibri"/>
                          <a:cs typeface="Times New Roman"/>
                        </a:rPr>
                        <a:t>N/A- target achieved</a:t>
                      </a:r>
                      <a:endParaRPr lang="en-ZA" sz="900" kern="1200" baseline="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charset="0"/>
              </a:rPr>
              <a:t>Programme 4: Primary Health Care</a:t>
            </a:r>
            <a:br>
              <a:rPr lang="en-GB" sz="2400" b="1" dirty="0">
                <a:solidFill>
                  <a:schemeClr val="bg1"/>
                </a:solidFill>
                <a:latin typeface="Arial Black" pitchFamily="34" charset="0"/>
                <a:cs typeface="Arial" charset="0"/>
              </a:rPr>
            </a:br>
            <a:endParaRPr lang="en-GB" sz="2400" b="1" dirty="0">
              <a:solidFill>
                <a:schemeClr val="bg1"/>
              </a:solidFill>
              <a:latin typeface="Arial Black" pitchFamily="34" charset="0"/>
              <a:cs typeface="Arial" pitchFamily="34" charset="0"/>
            </a:endParaRPr>
          </a:p>
        </p:txBody>
      </p:sp>
      <p:sp>
        <p:nvSpPr>
          <p:cNvPr id="4" name="Rectangle 3"/>
          <p:cNvSpPr/>
          <p:nvPr/>
        </p:nvSpPr>
        <p:spPr>
          <a:xfrm>
            <a:off x="8172400"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28</a:t>
            </a:fld>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6700" b="1" dirty="0">
                <a:solidFill>
                  <a:schemeClr val="bg1"/>
                </a:solidFill>
                <a:latin typeface="Arial Black" pitchFamily="34" charset="0"/>
                <a:cs typeface="Arial" pitchFamily="34" charset="0"/>
              </a:rPr>
              <a:t>Progress Report </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5" name="Rectangle 4"/>
          <p:cNvSpPr/>
          <p:nvPr/>
        </p:nvSpPr>
        <p:spPr>
          <a:xfrm>
            <a:off x="468313" y="1844675"/>
            <a:ext cx="8064500" cy="156966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5 :</a:t>
            </a:r>
            <a:r>
              <a:rPr lang="en-ZA" sz="2400" b="1" dirty="0">
                <a:solidFill>
                  <a:schemeClr val="bg1"/>
                </a:solidFill>
                <a:latin typeface="Arial Black" pitchFamily="34" charset="0"/>
              </a:rPr>
              <a:t> </a:t>
            </a:r>
            <a:r>
              <a:rPr lang="en-ZA" sz="2400" b="1" dirty="0">
                <a:solidFill>
                  <a:schemeClr val="tx1"/>
                </a:solidFill>
                <a:latin typeface="Arial Black" pitchFamily="34" charset="0"/>
              </a:rPr>
              <a:t>HOSPITAL SYSTEMS</a:t>
            </a:r>
          </a:p>
          <a:p>
            <a:pPr algn="ctr">
              <a:defRPr/>
            </a:pPr>
            <a:r>
              <a:rPr lang="en-ZA" sz="2400" b="1" dirty="0">
                <a:solidFill>
                  <a:schemeClr val="tx1"/>
                </a:solidFill>
                <a:latin typeface="Arial Black"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Progress Report </a:t>
            </a:r>
          </a:p>
        </p:txBody>
      </p:sp>
      <p:sp>
        <p:nvSpPr>
          <p:cNvPr id="5" name="Rectangle 4"/>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1 : ADMINISTRATION</a:t>
            </a:r>
          </a:p>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3060549245"/>
              </p:ext>
            </p:extLst>
          </p:nvPr>
        </p:nvGraphicFramePr>
        <p:xfrm>
          <a:off x="0" y="1052736"/>
          <a:ext cx="9144000" cy="4937191"/>
        </p:xfrm>
        <a:graphic>
          <a:graphicData uri="http://schemas.openxmlformats.org/drawingml/2006/table">
            <a:tbl>
              <a:tblPr firstRow="1" bandRow="1">
                <a:tableStyleId>{5C22544A-7EE6-4342-B048-85BDC9FD1C3A}</a:tableStyleId>
              </a:tblPr>
              <a:tblGrid>
                <a:gridCol w="125963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1512168">
                  <a:extLst>
                    <a:ext uri="{9D8B030D-6E8A-4147-A177-3AD203B41FA5}">
                      <a16:colId xmlns:a16="http://schemas.microsoft.com/office/drawing/2014/main" xmlns="" val="20004"/>
                    </a:ext>
                  </a:extLst>
                </a:gridCol>
                <a:gridCol w="1259632">
                  <a:extLst>
                    <a:ext uri="{9D8B030D-6E8A-4147-A177-3AD203B41FA5}">
                      <a16:colId xmlns:a16="http://schemas.microsoft.com/office/drawing/2014/main" xmlns="" val="20005"/>
                    </a:ext>
                  </a:extLst>
                </a:gridCol>
              </a:tblGrid>
              <a:tr h="288032">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797747">
                <a:tc>
                  <a:txBody>
                    <a:bodyPr/>
                    <a:lstStyle/>
                    <a:p>
                      <a:pPr marL="0" marR="0">
                        <a:lnSpc>
                          <a:spcPct val="100000"/>
                        </a:lnSpc>
                        <a:spcBef>
                          <a:spcPts val="0"/>
                        </a:spcBef>
                        <a:spcAft>
                          <a:spcPts val="0"/>
                        </a:spcAft>
                      </a:pPr>
                      <a:r>
                        <a:rPr lang="en-ZA" sz="800" dirty="0">
                          <a:latin typeface="Arial Black" pitchFamily="34" charset="0"/>
                          <a:ea typeface="Calibri"/>
                          <a:cs typeface="Times New Roman"/>
                        </a:rPr>
                        <a:t>Improve quality of services at Hospitals through the Ideal Hospitals Programme</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ZA" sz="800" dirty="0">
                          <a:latin typeface="Arial Black" pitchFamily="34" charset="0"/>
                          <a:ea typeface="Calibri"/>
                          <a:cs typeface="Times New Roman"/>
                        </a:rPr>
                        <a:t>Number of regional and tertiary hospitals assessed using the Ideal Hospital Framework</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800" dirty="0">
                          <a:latin typeface="Arial Black" pitchFamily="34" charset="0"/>
                          <a:ea typeface="Calibri"/>
                          <a:cs typeface="Times New Roman"/>
                        </a:rPr>
                        <a:t>Q1: 11 regional and  5 tertiary</a:t>
                      </a:r>
                      <a:r>
                        <a:rPr lang="en-US" sz="800" baseline="0" dirty="0">
                          <a:latin typeface="Arial Black" pitchFamily="34" charset="0"/>
                          <a:ea typeface="Calibri"/>
                          <a:cs typeface="Times New Roman"/>
                        </a:rPr>
                        <a:t> hospitals assessed</a:t>
                      </a: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ea typeface="Calibri"/>
                          <a:cs typeface="Times New Roman"/>
                        </a:rPr>
                        <a:t>Q2: 22 regional and  9 tertiary</a:t>
                      </a:r>
                      <a:r>
                        <a:rPr lang="en-US" sz="800" baseline="0" dirty="0">
                          <a:latin typeface="Arial Black" pitchFamily="34" charset="0"/>
                          <a:ea typeface="Calibri"/>
                          <a:cs typeface="Times New Roman"/>
                        </a:rPr>
                        <a:t> hospitals assessed (cumulative)</a:t>
                      </a:r>
                      <a:endParaRPr lang="en-US" sz="800" dirty="0">
                        <a:latin typeface="Arial Black" pitchFamily="34" charset="0"/>
                        <a:ea typeface="Calibri"/>
                        <a:cs typeface="Times New Roman"/>
                      </a:endParaRPr>
                    </a:p>
                    <a:p>
                      <a:pPr marL="0" marR="0">
                        <a:lnSpc>
                          <a:spcPct val="100000"/>
                        </a:lnSpc>
                        <a:spcBef>
                          <a:spcPts val="0"/>
                        </a:spcBef>
                        <a:spcAft>
                          <a:spcPts val="0"/>
                        </a:spcAft>
                      </a:pP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ea typeface="Calibri"/>
                          <a:cs typeface="Times New Roman"/>
                        </a:rPr>
                        <a:t>Q3: 33 regional and  13 tertiary</a:t>
                      </a:r>
                      <a:r>
                        <a:rPr lang="en-US" sz="800" baseline="0" dirty="0">
                          <a:latin typeface="Arial Black" pitchFamily="34" charset="0"/>
                          <a:ea typeface="Calibri"/>
                          <a:cs typeface="Times New Roman"/>
                        </a:rPr>
                        <a:t> hospitals assessed (cumulative)</a:t>
                      </a:r>
                      <a:endParaRPr lang="en-US" sz="800" dirty="0">
                        <a:latin typeface="Arial Black" pitchFamily="34" charset="0"/>
                        <a:ea typeface="Calibri"/>
                        <a:cs typeface="Times New Roman"/>
                      </a:endParaRPr>
                    </a:p>
                    <a:p>
                      <a:pPr marL="0" marR="0">
                        <a:lnSpc>
                          <a:spcPct val="100000"/>
                        </a:lnSpc>
                        <a:spcBef>
                          <a:spcPts val="0"/>
                        </a:spcBef>
                        <a:spcAft>
                          <a:spcPts val="0"/>
                        </a:spcAft>
                      </a:pPr>
                      <a:endParaRPr lang="en-US" sz="800" dirty="0">
                        <a:latin typeface="Arial Black"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Black" pitchFamily="34" charset="0"/>
                          <a:ea typeface="Calibri"/>
                          <a:cs typeface="Times New Roman"/>
                        </a:rPr>
                        <a:t>Q4/Annual: 44 regional and  17 tertiary</a:t>
                      </a:r>
                      <a:r>
                        <a:rPr lang="en-US" sz="800" baseline="0" dirty="0">
                          <a:latin typeface="Arial Black" pitchFamily="34" charset="0"/>
                          <a:ea typeface="Calibri"/>
                          <a:cs typeface="Times New Roman"/>
                        </a:rPr>
                        <a:t> hospitals assessed (cumulative)</a:t>
                      </a:r>
                      <a:endParaRPr lang="en-US" sz="800" dirty="0">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ZA" sz="800" dirty="0">
                          <a:latin typeface="Arial Black" pitchFamily="34" charset="0"/>
                          <a:ea typeface="Calibri"/>
                          <a:cs typeface="Times New Roman"/>
                        </a:rPr>
                        <a:t>Q1: 8 Regional Hospitals and 4 Tertiary hospitals assessed</a:t>
                      </a:r>
                    </a:p>
                    <a:p>
                      <a:pPr marL="0" marR="0">
                        <a:lnSpc>
                          <a:spcPct val="100000"/>
                        </a:lnSpc>
                        <a:spcBef>
                          <a:spcPts val="0"/>
                        </a:spcBef>
                        <a:spcAft>
                          <a:spcPts val="0"/>
                        </a:spcAft>
                      </a:pPr>
                      <a:endParaRPr lang="en-ZA" sz="800" dirty="0">
                        <a:latin typeface="Arial Black" pitchFamily="34" charset="0"/>
                        <a:ea typeface="Times New Roman"/>
                        <a:cs typeface="Times New Roman"/>
                      </a:endParaRPr>
                    </a:p>
                    <a:p>
                      <a:pPr marL="0" marR="0">
                        <a:lnSpc>
                          <a:spcPct val="100000"/>
                        </a:lnSpc>
                        <a:spcBef>
                          <a:spcPts val="0"/>
                        </a:spcBef>
                        <a:spcAft>
                          <a:spcPts val="0"/>
                        </a:spcAft>
                      </a:pPr>
                      <a:r>
                        <a:rPr lang="en-ZA" sz="800" dirty="0">
                          <a:latin typeface="Arial Black" pitchFamily="34" charset="0"/>
                          <a:ea typeface="Times New Roman"/>
                          <a:cs typeface="Times New Roman"/>
                        </a:rPr>
                        <a:t>Q2: 16 regional</a:t>
                      </a:r>
                      <a:r>
                        <a:rPr lang="en-ZA" sz="800" baseline="0" dirty="0">
                          <a:latin typeface="Arial Black" pitchFamily="34" charset="0"/>
                          <a:ea typeface="Times New Roman"/>
                          <a:cs typeface="Times New Roman"/>
                        </a:rPr>
                        <a:t> hospitals and 6 tertiary hospitals</a:t>
                      </a:r>
                    </a:p>
                    <a:p>
                      <a:pPr marL="0" marR="0">
                        <a:lnSpc>
                          <a:spcPct val="100000"/>
                        </a:lnSpc>
                        <a:spcBef>
                          <a:spcPts val="0"/>
                        </a:spcBef>
                        <a:spcAft>
                          <a:spcPts val="0"/>
                        </a:spcAft>
                      </a:pPr>
                      <a:endParaRPr lang="en-ZA" sz="800" baseline="0" dirty="0">
                        <a:latin typeface="Arial Black" pitchFamily="34" charset="0"/>
                        <a:ea typeface="Times New Roman"/>
                        <a:cs typeface="Times New Roman"/>
                      </a:endParaRPr>
                    </a:p>
                    <a:p>
                      <a:pPr marL="0" marR="0">
                        <a:lnSpc>
                          <a:spcPct val="100000"/>
                        </a:lnSpc>
                        <a:spcBef>
                          <a:spcPts val="0"/>
                        </a:spcBef>
                        <a:spcAft>
                          <a:spcPts val="0"/>
                        </a:spcAft>
                      </a:pPr>
                      <a:endParaRPr lang="en-ZA" sz="800" baseline="0" dirty="0">
                        <a:latin typeface="Arial Black" pitchFamily="34" charset="0"/>
                        <a:ea typeface="Times New Roman"/>
                        <a:cs typeface="Times New Roman"/>
                      </a:endParaRPr>
                    </a:p>
                    <a:p>
                      <a:pPr marL="0" marR="0">
                        <a:lnSpc>
                          <a:spcPct val="100000"/>
                        </a:lnSpc>
                        <a:spcBef>
                          <a:spcPts val="0"/>
                        </a:spcBef>
                        <a:spcAft>
                          <a:spcPts val="0"/>
                        </a:spcAft>
                      </a:pPr>
                      <a:r>
                        <a:rPr lang="en-ZA" sz="800" baseline="0" dirty="0">
                          <a:latin typeface="Arial Black" pitchFamily="34" charset="0"/>
                          <a:ea typeface="Times New Roman"/>
                          <a:cs typeface="Times New Roman"/>
                        </a:rPr>
                        <a:t>Q3: </a:t>
                      </a:r>
                      <a:r>
                        <a:rPr lang="en-US" sz="800" baseline="0" dirty="0">
                          <a:latin typeface="Arial Black" pitchFamily="34" charset="0"/>
                          <a:ea typeface="Times New Roman"/>
                          <a:cs typeface="Times New Roman"/>
                        </a:rPr>
                        <a:t>33 Regional and 10 Tertiary Hospitals assessed</a:t>
                      </a:r>
                      <a:endParaRPr lang="en-ZA" sz="800" baseline="0" dirty="0">
                        <a:latin typeface="Arial Black" pitchFamily="34" charset="0"/>
                        <a:ea typeface="Times New Roman"/>
                        <a:cs typeface="Times New Roman"/>
                      </a:endParaRPr>
                    </a:p>
                    <a:p>
                      <a:pPr marL="0" marR="0">
                        <a:lnSpc>
                          <a:spcPct val="100000"/>
                        </a:lnSpc>
                        <a:spcBef>
                          <a:spcPts val="0"/>
                        </a:spcBef>
                        <a:spcAft>
                          <a:spcPts val="0"/>
                        </a:spcAft>
                      </a:pPr>
                      <a:endParaRPr lang="en-ZA" sz="800" baseline="0" dirty="0">
                        <a:latin typeface="Arial Black" pitchFamily="34" charset="0"/>
                        <a:ea typeface="Times New Roman"/>
                        <a:cs typeface="Times New Roman"/>
                      </a:endParaRPr>
                    </a:p>
                    <a:p>
                      <a:pPr marL="0" marR="0">
                        <a:lnSpc>
                          <a:spcPct val="100000"/>
                        </a:lnSpc>
                        <a:spcBef>
                          <a:spcPts val="0"/>
                        </a:spcBef>
                        <a:spcAft>
                          <a:spcPts val="0"/>
                        </a:spcAft>
                      </a:pPr>
                      <a:endParaRPr lang="en-ZA" sz="800" baseline="0" dirty="0">
                        <a:latin typeface="Arial Black" pitchFamily="34" charset="0"/>
                        <a:ea typeface="Times New Roman"/>
                        <a:cs typeface="Times New Roman"/>
                      </a:endParaRPr>
                    </a:p>
                    <a:p>
                      <a:pPr marL="0" marR="0">
                        <a:lnSpc>
                          <a:spcPct val="100000"/>
                        </a:lnSpc>
                        <a:spcBef>
                          <a:spcPts val="0"/>
                        </a:spcBef>
                        <a:spcAft>
                          <a:spcPts val="0"/>
                        </a:spcAft>
                      </a:pPr>
                      <a:r>
                        <a:rPr lang="en-ZA" sz="800" baseline="0" dirty="0">
                          <a:latin typeface="Arial Black" pitchFamily="34" charset="0"/>
                          <a:ea typeface="Times New Roman"/>
                          <a:cs typeface="Times New Roman"/>
                        </a:rPr>
                        <a:t>Q4: </a:t>
                      </a:r>
                      <a:r>
                        <a:rPr lang="en-US" sz="800" baseline="0" dirty="0">
                          <a:latin typeface="Arial Black" pitchFamily="34" charset="0"/>
                          <a:ea typeface="Times New Roman"/>
                          <a:cs typeface="Times New Roman"/>
                        </a:rPr>
                        <a:t>37 Regional and 12 Tertiary Hospitals assessed</a:t>
                      </a:r>
                      <a:endParaRPr lang="en-US" sz="8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-3 r</a:t>
                      </a:r>
                      <a:r>
                        <a:rPr lang="en-ZA" sz="800" dirty="0">
                          <a:latin typeface="Arial Black" pitchFamily="34" charset="0"/>
                          <a:ea typeface="Calibri"/>
                          <a:cs typeface="Times New Roman"/>
                        </a:rPr>
                        <a:t>egional hospitals and -1 Tertiary hospital </a:t>
                      </a: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Q2: -6 r</a:t>
                      </a:r>
                      <a:r>
                        <a:rPr lang="en-ZA" sz="800" dirty="0">
                          <a:latin typeface="Arial Black" pitchFamily="34" charset="0"/>
                          <a:ea typeface="Calibri"/>
                          <a:cs typeface="Times New Roman"/>
                        </a:rPr>
                        <a:t>egional hospitals and -3 Tertiary hospitals </a:t>
                      </a: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Q3: -</a:t>
                      </a:r>
                      <a:r>
                        <a:rPr lang="en-ZA" sz="800" dirty="0">
                          <a:latin typeface="Arial Black" pitchFamily="34" charset="0"/>
                          <a:ea typeface="Calibri"/>
                          <a:cs typeface="Times New Roman"/>
                        </a:rPr>
                        <a:t>3 Tertiary hospitals </a:t>
                      </a: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Q4: -7 r</a:t>
                      </a:r>
                      <a:r>
                        <a:rPr lang="en-ZA" sz="800" dirty="0">
                          <a:latin typeface="Arial Black" pitchFamily="34" charset="0"/>
                          <a:ea typeface="Calibri"/>
                          <a:cs typeface="Times New Roman"/>
                        </a:rPr>
                        <a:t>egional hospitals and -5 Tertiary hospitals </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Some Provincial </a:t>
                      </a:r>
                      <a:r>
                        <a:rPr lang="en-GB" sz="800" kern="1200" dirty="0" err="1">
                          <a:solidFill>
                            <a:schemeClr val="dk1"/>
                          </a:solidFill>
                          <a:latin typeface="Arial Black" pitchFamily="34" charset="0"/>
                          <a:ea typeface="Calibri"/>
                          <a:cs typeface="Times New Roman"/>
                        </a:rPr>
                        <a:t>DoH</a:t>
                      </a:r>
                      <a:r>
                        <a:rPr lang="en-GB" sz="800" kern="1200" dirty="0">
                          <a:solidFill>
                            <a:schemeClr val="dk1"/>
                          </a:solidFill>
                          <a:latin typeface="Arial Black" pitchFamily="34" charset="0"/>
                          <a:ea typeface="Calibri"/>
                          <a:cs typeface="Times New Roman"/>
                        </a:rPr>
                        <a:t> did not have this indicator in their APP which</a:t>
                      </a:r>
                      <a:r>
                        <a:rPr lang="en-GB" sz="800" kern="1200" dirty="0">
                          <a:solidFill>
                            <a:schemeClr val="dk1"/>
                          </a:solidFill>
                          <a:highlight>
                            <a:srgbClr val="FFFF00"/>
                          </a:highlight>
                          <a:latin typeface="Arial Black" pitchFamily="34" charset="0"/>
                          <a:ea typeface="Calibri"/>
                          <a:cs typeface="Times New Roman"/>
                        </a:rPr>
                        <a:t> </a:t>
                      </a:r>
                      <a:r>
                        <a:rPr lang="en-GB" sz="800" kern="1200" dirty="0">
                          <a:solidFill>
                            <a:schemeClr val="dk1"/>
                          </a:solidFill>
                          <a:latin typeface="Arial Black" pitchFamily="34" charset="0"/>
                          <a:ea typeface="Calibri"/>
                          <a:cs typeface="Times New Roman"/>
                        </a:rPr>
                        <a:t>made it difficult</a:t>
                      </a:r>
                      <a:r>
                        <a:rPr lang="en-GB" sz="800" kern="1200" baseline="0" dirty="0">
                          <a:solidFill>
                            <a:schemeClr val="dk1"/>
                          </a:solidFill>
                          <a:latin typeface="Arial Black" pitchFamily="34" charset="0"/>
                          <a:ea typeface="Calibri"/>
                          <a:cs typeface="Times New Roman"/>
                        </a:rPr>
                        <a:t> for them to implement it during the year</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2065997">
                <a:tc>
                  <a:txBody>
                    <a:bodyPr/>
                    <a:lstStyle/>
                    <a:p>
                      <a:pPr marL="0" marR="0">
                        <a:lnSpc>
                          <a:spcPct val="100000"/>
                        </a:lnSpc>
                        <a:spcBef>
                          <a:spcPts val="0"/>
                        </a:spcBef>
                        <a:spcAft>
                          <a:spcPts val="0"/>
                        </a:spcAft>
                      </a:pPr>
                      <a:r>
                        <a:rPr lang="en-ZA" sz="800" dirty="0">
                          <a:latin typeface="Arial Black" pitchFamily="34" charset="0"/>
                          <a:ea typeface="Calibri"/>
                          <a:cs typeface="Times New Roman"/>
                        </a:rPr>
                        <a:t>Strengthen local decision making and accountability of central hospitals to facilitate semi-autonomy</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ZA" sz="800" u="none" strike="noStrike" dirty="0">
                          <a:latin typeface="Arial Black" pitchFamily="34" charset="0"/>
                          <a:ea typeface="Calibri"/>
                          <a:cs typeface="Times New Roman"/>
                        </a:rPr>
                        <a:t>Number of central hospital organisational structures compliant  with Guidelines on Organisational Structures for Central Hospital</a:t>
                      </a:r>
                      <a:r>
                        <a:rPr lang="en-US" sz="800" dirty="0">
                          <a:latin typeface="Arial Black" pitchFamily="34" charset="0"/>
                          <a:ea typeface="Calibri"/>
                          <a:cs typeface="Times New Roman"/>
                        </a:rPr>
                        <a:t> </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Times New Roman"/>
                        </a:rPr>
                        <a:t>Q1: Current </a:t>
                      </a:r>
                      <a:r>
                        <a:rPr lang="en-US" sz="800" kern="1200" dirty="0" err="1">
                          <a:solidFill>
                            <a:srgbClr val="000000"/>
                          </a:solidFill>
                          <a:latin typeface="Arial Black" pitchFamily="34" charset="0"/>
                          <a:ea typeface="Times New Roman"/>
                          <a:cs typeface="Times New Roman"/>
                        </a:rPr>
                        <a:t>organisational</a:t>
                      </a:r>
                      <a:r>
                        <a:rPr lang="en-US" sz="800" kern="1200" dirty="0">
                          <a:solidFill>
                            <a:srgbClr val="000000"/>
                          </a:solidFill>
                          <a:latin typeface="Arial Black" pitchFamily="34" charset="0"/>
                          <a:ea typeface="Times New Roman"/>
                          <a:cs typeface="Times New Roman"/>
                        </a:rPr>
                        <a:t> structure baselines reports completed</a:t>
                      </a:r>
                      <a:r>
                        <a:rPr lang="en-US" sz="800" kern="1200" baseline="0" dirty="0">
                          <a:solidFill>
                            <a:srgbClr val="000000"/>
                          </a:solidFill>
                          <a:latin typeface="Arial Black" pitchFamily="34" charset="0"/>
                          <a:ea typeface="Times New Roman"/>
                          <a:cs typeface="Times New Roman"/>
                        </a:rPr>
                        <a:t> for 10 central reports</a:t>
                      </a:r>
                      <a:endParaRPr lang="en-US"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Times New Roman"/>
                        </a:rPr>
                        <a:t>Q2: reports produced for 10 central hospitals to measure compliance with the approved Guidelines on </a:t>
                      </a:r>
                      <a:r>
                        <a:rPr lang="en-US" sz="800" kern="1200" dirty="0" err="1">
                          <a:solidFill>
                            <a:srgbClr val="000000"/>
                          </a:solidFill>
                          <a:latin typeface="Arial Black" pitchFamily="34" charset="0"/>
                          <a:ea typeface="Times New Roman"/>
                          <a:cs typeface="Times New Roman"/>
                        </a:rPr>
                        <a:t>Organisational</a:t>
                      </a:r>
                      <a:r>
                        <a:rPr lang="en-US" sz="800" kern="1200" dirty="0">
                          <a:solidFill>
                            <a:srgbClr val="000000"/>
                          </a:solidFill>
                          <a:latin typeface="Arial Black" pitchFamily="34" charset="0"/>
                          <a:ea typeface="Times New Roman"/>
                          <a:cs typeface="Times New Roman"/>
                        </a:rPr>
                        <a:t> Structure</a:t>
                      </a:r>
                      <a:r>
                        <a:rPr lang="en-US" sz="800" kern="1200" baseline="0" dirty="0">
                          <a:solidFill>
                            <a:srgbClr val="000000"/>
                          </a:solidFill>
                          <a:latin typeface="Arial Black" pitchFamily="34" charset="0"/>
                          <a:ea typeface="Times New Roman"/>
                          <a:cs typeface="Times New Roman"/>
                        </a:rPr>
                        <a:t> for Central hospitals </a:t>
                      </a:r>
                      <a:endParaRPr lang="en-US"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Times New Roman"/>
                        </a:rPr>
                        <a:t>Q3: Costed implementation plans drafted and presented to Tech NHC</a:t>
                      </a:r>
                    </a:p>
                    <a:p>
                      <a:pPr marL="0" marR="0">
                        <a:lnSpc>
                          <a:spcPct val="100000"/>
                        </a:lnSpc>
                        <a:spcBef>
                          <a:spcPts val="0"/>
                        </a:spcBef>
                        <a:spcAft>
                          <a:spcPts val="0"/>
                        </a:spcAft>
                      </a:pPr>
                      <a:endParaRPr lang="en-ZA"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Times New Roman"/>
                        </a:rPr>
                        <a:t>Q4/Annual:</a:t>
                      </a:r>
                      <a:r>
                        <a:rPr lang="en-US" sz="800" kern="1200" baseline="0" dirty="0">
                          <a:solidFill>
                            <a:srgbClr val="000000"/>
                          </a:solidFill>
                          <a:latin typeface="Arial Black" pitchFamily="34" charset="0"/>
                          <a:ea typeface="Times New Roman"/>
                          <a:cs typeface="Times New Roman"/>
                        </a:rPr>
                        <a:t> I</a:t>
                      </a:r>
                      <a:r>
                        <a:rPr lang="en-US" sz="800" kern="1200" dirty="0">
                          <a:solidFill>
                            <a:srgbClr val="000000"/>
                          </a:solidFill>
                          <a:latin typeface="Arial Black" pitchFamily="34" charset="0"/>
                          <a:ea typeface="Times New Roman"/>
                          <a:cs typeface="Times New Roman"/>
                        </a:rPr>
                        <a:t>mplementation plan for improvement</a:t>
                      </a:r>
                      <a:r>
                        <a:rPr lang="en-US" sz="800" kern="1200" baseline="0" dirty="0">
                          <a:solidFill>
                            <a:srgbClr val="000000"/>
                          </a:solidFill>
                          <a:latin typeface="Arial Black" pitchFamily="34" charset="0"/>
                          <a:ea typeface="Times New Roman"/>
                          <a:cs typeface="Times New Roman"/>
                        </a:rPr>
                        <a:t> of central hospitals </a:t>
                      </a:r>
                      <a:r>
                        <a:rPr lang="en-US" sz="800" kern="1200" dirty="0">
                          <a:solidFill>
                            <a:srgbClr val="000000"/>
                          </a:solidFill>
                          <a:latin typeface="Arial Black" pitchFamily="34" charset="0"/>
                          <a:ea typeface="Times New Roman"/>
                          <a:cs typeface="Times New Roman"/>
                        </a:rPr>
                        <a:t>developed,</a:t>
                      </a:r>
                      <a:r>
                        <a:rPr lang="en-US" sz="800" kern="1200" baseline="0" dirty="0">
                          <a:solidFill>
                            <a:srgbClr val="000000"/>
                          </a:solidFill>
                          <a:latin typeface="Arial Black" pitchFamily="34" charset="0"/>
                          <a:ea typeface="Times New Roman"/>
                          <a:cs typeface="Times New Roman"/>
                        </a:rPr>
                        <a:t> costed and presented to Tech NHC</a:t>
                      </a:r>
                      <a:endParaRPr lang="en-US"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Times New Roman"/>
                        </a:rPr>
                        <a:t>Q1: The guidelines were presented to the National Hospital Coordinating Committee on 13 and 14 March 2019 for further input before presenting to the TechNHC for approval</a:t>
                      </a:r>
                    </a:p>
                    <a:p>
                      <a:pPr marL="0" marR="0">
                        <a:lnSpc>
                          <a:spcPct val="100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Times New Roman"/>
                        </a:rPr>
                        <a:t>Q2: The guidelines for the organograms of central hospitals are ready to be presented to the Tech-NHC, before reports of hospital can be produced to measure compliance</a:t>
                      </a:r>
                    </a:p>
                    <a:p>
                      <a:pPr marL="0" marR="0">
                        <a:lnSpc>
                          <a:spcPct val="100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Times New Roman"/>
                        </a:rPr>
                        <a:t>Q3:  Draft costed Implementation plan developed</a:t>
                      </a:r>
                    </a:p>
                    <a:p>
                      <a:pPr marL="0" marR="0">
                        <a:lnSpc>
                          <a:spcPct val="100000"/>
                        </a:lnSpc>
                        <a:spcBef>
                          <a:spcPts val="0"/>
                        </a:spcBef>
                        <a:spcAft>
                          <a:spcPts val="0"/>
                        </a:spcAft>
                      </a:pPr>
                      <a:endParaRPr lang="en-US" sz="800" kern="1200" dirty="0">
                        <a:solidFill>
                          <a:srgbClr val="000000"/>
                        </a:solidFill>
                        <a:highlight>
                          <a:srgbClr val="FFFF00"/>
                        </a:highlight>
                        <a:latin typeface="Arial Black" pitchFamily="34" charset="0"/>
                        <a:ea typeface="Times New Roman"/>
                        <a:cs typeface="Times New Roman"/>
                      </a:endParaRPr>
                    </a:p>
                    <a:p>
                      <a:pPr marL="0" marR="0">
                        <a:lnSpc>
                          <a:spcPct val="100000"/>
                        </a:lnSpc>
                        <a:spcBef>
                          <a:spcPts val="0"/>
                        </a:spcBef>
                        <a:spcAft>
                          <a:spcPts val="0"/>
                        </a:spcAft>
                      </a:pPr>
                      <a:endParaRPr lang="en-US" sz="8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Times New Roman"/>
                        </a:rPr>
                        <a:t>Q4: Draft costed implementation plan developed</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Q1: No</a:t>
                      </a:r>
                      <a:r>
                        <a:rPr lang="en-ZA" sz="800" kern="1200" baseline="0" dirty="0">
                          <a:solidFill>
                            <a:schemeClr val="dk1"/>
                          </a:solidFill>
                          <a:latin typeface="Arial Black" pitchFamily="34" charset="0"/>
                          <a:ea typeface="Calibri"/>
                          <a:cs typeface="Times New Roman"/>
                        </a:rPr>
                        <a:t> organisational structure baselines report completed</a:t>
                      </a: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Q2: No reports</a:t>
                      </a:r>
                      <a:r>
                        <a:rPr lang="en-ZA" sz="800" kern="1200" baseline="0" dirty="0">
                          <a:solidFill>
                            <a:schemeClr val="dk1"/>
                          </a:solidFill>
                          <a:latin typeface="Arial Black" pitchFamily="34" charset="0"/>
                          <a:ea typeface="Calibri"/>
                          <a:cs typeface="Times New Roman"/>
                        </a:rPr>
                        <a:t> produced for 10 central hospitals</a:t>
                      </a: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r>
                        <a:rPr lang="en-ZA" sz="800" kern="1200" dirty="0">
                          <a:solidFill>
                            <a:schemeClr val="dk1"/>
                          </a:solidFill>
                          <a:latin typeface="Arial Black" pitchFamily="34" charset="0"/>
                          <a:ea typeface="Calibri"/>
                          <a:cs typeface="Times New Roman"/>
                        </a:rPr>
                        <a:t>Q3 &amp; Q4: draft</a:t>
                      </a:r>
                      <a:r>
                        <a:rPr lang="en-ZA" sz="800" kern="1200" baseline="0" dirty="0">
                          <a:solidFill>
                            <a:schemeClr val="dk1"/>
                          </a:solidFill>
                          <a:latin typeface="Arial Black" pitchFamily="34" charset="0"/>
                          <a:ea typeface="Calibri"/>
                          <a:cs typeface="Times New Roman"/>
                        </a:rPr>
                        <a:t> costed implementation plan not presented to Tech NHC</a:t>
                      </a:r>
                      <a:endParaRPr lang="en-ZA" sz="800" kern="1200" dirty="0">
                        <a:solidFill>
                          <a:schemeClr val="dk1"/>
                        </a:solidFill>
                        <a:latin typeface="Arial Black" pitchFamily="34" charset="0"/>
                        <a:ea typeface="Calibri"/>
                        <a:cs typeface="Times New Roman"/>
                      </a:endParaRPr>
                    </a:p>
                    <a:p>
                      <a:pPr marL="0" marR="0" algn="l" defTabSz="914400" rtl="0" eaLnBrk="1" latinLnBrk="0" hangingPunct="1">
                        <a:lnSpc>
                          <a:spcPct val="100000"/>
                        </a:lnSpc>
                        <a:spcBef>
                          <a:spcPts val="0"/>
                        </a:spcBef>
                        <a:spcAft>
                          <a:spcPts val="0"/>
                        </a:spcAft>
                      </a:pP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chemeClr val="dk1"/>
                          </a:solidFill>
                          <a:latin typeface="Arial Black" pitchFamily="34" charset="0"/>
                          <a:ea typeface="Calibri"/>
                          <a:cs typeface="Times New Roman"/>
                        </a:rPr>
                        <a:t>The draft guidelines were not approved by the </a:t>
                      </a:r>
                      <a:r>
                        <a:rPr lang="en-GB" sz="800" kern="1200" dirty="0" err="1">
                          <a:solidFill>
                            <a:schemeClr val="dk1"/>
                          </a:solidFill>
                          <a:latin typeface="Arial Black" pitchFamily="34" charset="0"/>
                          <a:ea typeface="Calibri"/>
                          <a:cs typeface="Times New Roman"/>
                        </a:rPr>
                        <a:t>TechNHC</a:t>
                      </a:r>
                      <a:r>
                        <a:rPr lang="en-GB" sz="800" kern="1200" dirty="0">
                          <a:solidFill>
                            <a:schemeClr val="dk1"/>
                          </a:solidFill>
                          <a:latin typeface="Arial Black" pitchFamily="34" charset="0"/>
                          <a:ea typeface="Calibri"/>
                          <a:cs typeface="Times New Roman"/>
                        </a:rPr>
                        <a:t>, and as such the implementation plan for the same guidelines could not be costed. The costed plans can only be worked on once the draft guidelines are approved </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
        <p:nvSpPr>
          <p:cNvPr id="3" name="Rectangle 2"/>
          <p:cNvSpPr txBox="1">
            <a:spLocks noChangeArrowheads="1"/>
          </p:cNvSpPr>
          <p:nvPr/>
        </p:nvSpPr>
        <p:spPr>
          <a:xfrm>
            <a:off x="0" y="116632"/>
            <a:ext cx="7380312" cy="802506"/>
          </a:xfrm>
          <a:prstGeom prst="rect">
            <a:avLst/>
          </a:prstGeom>
        </p:spPr>
        <p:txBody>
          <a:bodyPr tIns="45720" rIns="91440" bIns="45720" anchor="b">
            <a:normAutofit fontScale="47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6000" b="1" dirty="0">
                <a:solidFill>
                  <a:schemeClr val="bg1"/>
                </a:solidFill>
                <a:latin typeface="Arial Black" pitchFamily="34" charset="0"/>
              </a:rPr>
              <a:t>Programme 5:</a:t>
            </a:r>
            <a:r>
              <a:rPr lang="en-ZA" sz="6000" b="1" dirty="0">
                <a:solidFill>
                  <a:schemeClr val="bg1"/>
                </a:solidFill>
                <a:latin typeface="Arial Black" pitchFamily="34" charset="0"/>
              </a:rPr>
              <a:t> Hospitals Systems </a:t>
            </a:r>
            <a:endParaRPr lang="en-GB" sz="60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30</a:t>
            </a:fld>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2855933249"/>
              </p:ext>
            </p:extLst>
          </p:nvPr>
        </p:nvGraphicFramePr>
        <p:xfrm>
          <a:off x="0" y="1052737"/>
          <a:ext cx="9144000" cy="5530346"/>
        </p:xfrm>
        <a:graphic>
          <a:graphicData uri="http://schemas.openxmlformats.org/drawingml/2006/table">
            <a:tbl>
              <a:tblPr firstRow="1" bandRow="1">
                <a:tableStyleId>{5C22544A-7EE6-4342-B048-85BDC9FD1C3A}</a:tableStyleId>
              </a:tblPr>
              <a:tblGrid>
                <a:gridCol w="1403648">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691680">
                  <a:extLst>
                    <a:ext uri="{9D8B030D-6E8A-4147-A177-3AD203B41FA5}">
                      <a16:colId xmlns:a16="http://schemas.microsoft.com/office/drawing/2014/main" xmlns="" val="20005"/>
                    </a:ext>
                  </a:extLst>
                </a:gridCol>
              </a:tblGrid>
              <a:tr h="301374">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995436">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To build new and improve quality of existing health infrastructure in South Africa  </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Number of facilities that comply with infrastructure Norms and Standards</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Annual</a:t>
                      </a:r>
                      <a:r>
                        <a:rPr lang="en-ZA" sz="900" baseline="0" dirty="0">
                          <a:latin typeface="Arial Black" pitchFamily="34" charset="0"/>
                          <a:ea typeface="Calibri"/>
                          <a:cs typeface="Times New Roman"/>
                        </a:rPr>
                        <a:t> : </a:t>
                      </a:r>
                      <a:r>
                        <a:rPr lang="en-ZA" sz="900" dirty="0">
                          <a:latin typeface="Arial Black" pitchFamily="34" charset="0"/>
                          <a:ea typeface="Calibri"/>
                          <a:cs typeface="Times New Roman"/>
                        </a:rPr>
                        <a:t>37 facilities compliant with Infrastructure Norms and Standards</a:t>
                      </a:r>
                      <a:endParaRPr lang="en-US" sz="900" dirty="0">
                        <a:latin typeface="Arial Black" pitchFamily="34" charset="0"/>
                        <a:ea typeface="Times New Roman"/>
                        <a:cs typeface="Times New Roman"/>
                      </a:endParaRPr>
                    </a:p>
                  </a:txBody>
                  <a:tcPr marL="68580" marR="68580" marT="0" marB="0"/>
                </a:tc>
                <a:tc>
                  <a:txBody>
                    <a:bodyPr/>
                    <a:lstStyle/>
                    <a:p>
                      <a:pPr marL="0" marR="0" algn="just">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Q1 + Q2: Design review of the targeted 37 are in progress and in different stages of the review</a:t>
                      </a:r>
                    </a:p>
                    <a:p>
                      <a:pPr marL="0" marR="0" algn="just">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Q3:  37 facilities are in various stages of peer review</a:t>
                      </a:r>
                    </a:p>
                    <a:p>
                      <a:pPr marL="0" marR="0" algn="just">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Q4: </a:t>
                      </a:r>
                      <a:r>
                        <a:rPr lang="en-US" sz="900" kern="1200" dirty="0">
                          <a:solidFill>
                            <a:schemeClr val="dk1"/>
                          </a:solidFill>
                          <a:latin typeface="Arial Black" pitchFamily="34" charset="0"/>
                          <a:ea typeface="Calibri"/>
                          <a:cs typeface="Times New Roman"/>
                        </a:rPr>
                        <a:t>37 facilities compliant with infrastructure Norms and Standards</a:t>
                      </a:r>
                    </a:p>
                  </a:txBody>
                  <a:tcPr marL="68580" marR="68580" marT="0" marB="0">
                    <a:solidFill>
                      <a:schemeClr val="accent1">
                        <a:lumMod val="20000"/>
                        <a:lumOff val="80000"/>
                      </a:schemeClr>
                    </a:solidFill>
                  </a:tcPr>
                </a:tc>
                <a:tc>
                  <a:txBody>
                    <a:bodyPr/>
                    <a:lstStyle/>
                    <a:p>
                      <a:pPr marL="0" marR="0">
                        <a:lnSpc>
                          <a:spcPct val="115000"/>
                        </a:lnSpc>
                        <a:spcBef>
                          <a:spcPts val="1000"/>
                        </a:spcBef>
                        <a:spcAft>
                          <a:spcPts val="1000"/>
                        </a:spcAft>
                      </a:pPr>
                      <a:r>
                        <a:rPr lang="en-ZA" sz="900" dirty="0">
                          <a:latin typeface="Arial Black" pitchFamily="34" charset="0"/>
                          <a:ea typeface="Calibri"/>
                          <a:cs typeface="Times New Roman"/>
                        </a:rPr>
                        <a:t>Q1-Q4: None</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1000"/>
                        </a:spcAft>
                      </a:pPr>
                      <a:r>
                        <a:rPr lang="en-ZA" sz="900" dirty="0">
                          <a:latin typeface="Arial Black" pitchFamily="34" charset="0"/>
                          <a:ea typeface="Calibri"/>
                          <a:cs typeface="Times New Roman"/>
                        </a:rPr>
                        <a:t>N/A</a:t>
                      </a:r>
                      <a:r>
                        <a:rPr lang="en-ZA" sz="900" baseline="0" dirty="0">
                          <a:latin typeface="Arial Black" pitchFamily="34" charset="0"/>
                          <a:ea typeface="Calibri"/>
                          <a:cs typeface="Times New Roman"/>
                        </a:rPr>
                        <a:t> – target achieved</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324204">
                <a:tc>
                  <a:txBody>
                    <a:bodyPr/>
                    <a:lstStyle/>
                    <a:p>
                      <a:pPr>
                        <a:lnSpc>
                          <a:spcPct val="100000"/>
                        </a:lnSpc>
                      </a:pPr>
                      <a:endParaRPr lang="en-US" sz="900" dirty="0">
                        <a:latin typeface="Arial Black" pitchFamily="34" charset="0"/>
                      </a:endParaRPr>
                    </a:p>
                  </a:txBody>
                  <a:tcPr/>
                </a:tc>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Number of clinics and Community Health Centres constructed or revitalised</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Annual;</a:t>
                      </a:r>
                      <a:r>
                        <a:rPr lang="en-ZA" sz="900" baseline="0" dirty="0">
                          <a:latin typeface="Arial Black" pitchFamily="34" charset="0"/>
                          <a:ea typeface="Calibri"/>
                          <a:cs typeface="Times New Roman"/>
                        </a:rPr>
                        <a:t> </a:t>
                      </a:r>
                      <a:r>
                        <a:rPr lang="en-ZA" sz="900" dirty="0">
                          <a:latin typeface="Arial Black" pitchFamily="34" charset="0"/>
                          <a:ea typeface="Calibri"/>
                          <a:cs typeface="Times New Roman"/>
                        </a:rPr>
                        <a:t>60 Clinics and CHCs Constructed or Revitalised (23 constructed and 37 revitalised)</a:t>
                      </a:r>
                      <a:endParaRPr lang="en-US" sz="900" dirty="0">
                        <a:latin typeface="Arial Black" pitchFamily="34" charset="0"/>
                        <a:ea typeface="Times New Roman"/>
                        <a:cs typeface="Times New Roman"/>
                      </a:endParaRPr>
                    </a:p>
                  </a:txBody>
                  <a:tcPr marL="68580" marR="68580" marT="0" marB="0"/>
                </a:tc>
                <a:tc>
                  <a:txBody>
                    <a:bodyPr/>
                    <a:lstStyle/>
                    <a:p>
                      <a:pPr marL="0" marR="0" algn="just">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Q1 + Q2: 2 clinics and 1 CHC completed while others are in different stages of construction</a:t>
                      </a:r>
                    </a:p>
                    <a:p>
                      <a:pPr marL="0" marR="0" algn="just">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Q3: 7 clinics have reach practical completing stage while 13 are in different stages of construction and 16 have been revitalized while 21 are in various stages of construction</a:t>
                      </a:r>
                    </a:p>
                    <a:p>
                      <a:pPr marL="0" marR="0" algn="just">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Q4: </a:t>
                      </a:r>
                      <a:r>
                        <a:rPr lang="en-US" sz="900" kern="1200" dirty="0">
                          <a:solidFill>
                            <a:schemeClr val="dk1"/>
                          </a:solidFill>
                          <a:latin typeface="Arial Black" pitchFamily="34" charset="0"/>
                          <a:ea typeface="Calibri"/>
                          <a:cs typeface="Times New Roman"/>
                        </a:rPr>
                        <a:t>41 clinics and CHCs constructed or revitalised</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ZA" sz="900" dirty="0">
                          <a:latin typeface="Arial Black" pitchFamily="34" charset="0"/>
                          <a:ea typeface="Calibri"/>
                          <a:cs typeface="Times New Roman"/>
                        </a:rPr>
                        <a:t>Annual:-19 </a:t>
                      </a:r>
                      <a:r>
                        <a:rPr lang="en-US" sz="900" kern="1200" dirty="0">
                          <a:solidFill>
                            <a:schemeClr val="dk1"/>
                          </a:solidFill>
                          <a:latin typeface="Arial Black" pitchFamily="34" charset="0"/>
                          <a:ea typeface="Calibri"/>
                          <a:cs typeface="Times New Roman"/>
                        </a:rPr>
                        <a:t>clinics and CHCs not constructed or revitalised</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Calibri"/>
                          <a:cs typeface="Times New Roman"/>
                        </a:rPr>
                        <a:t>19 projects failed to reach Practical Completion stage as was projected due to poor</a:t>
                      </a:r>
                      <a:r>
                        <a:rPr lang="en-US" sz="900" baseline="0" dirty="0">
                          <a:latin typeface="Arial Black" pitchFamily="34" charset="0"/>
                          <a:ea typeface="Calibri"/>
                          <a:cs typeface="Times New Roman"/>
                        </a:rPr>
                        <a:t> </a:t>
                      </a:r>
                      <a:r>
                        <a:rPr lang="en-US" sz="900" dirty="0">
                          <a:latin typeface="Arial Black" pitchFamily="34" charset="0"/>
                          <a:ea typeface="Calibri"/>
                          <a:cs typeface="Times New Roman"/>
                        </a:rPr>
                        <a:t>performance of the contractors which lead to termination of contract and other the practical completion time were extended. There was also a delay in procurement of medical equipment</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1411433">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To build new and improve quality of existing health infrastructure in South Africa  </a:t>
                      </a:r>
                      <a:endParaRPr lang="en-US" sz="900" dirty="0">
                        <a:latin typeface="Arial Black" pitchFamily="34" charset="0"/>
                        <a:ea typeface="Times New Roman"/>
                        <a:cs typeface="Times New Roman"/>
                      </a:endParaRPr>
                    </a:p>
                  </a:txBody>
                  <a:tcPr/>
                </a:tc>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Number of hospitals constructed</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Annual: 1 hospital constructed</a:t>
                      </a:r>
                      <a:endParaRPr lang="en-US" sz="900" dirty="0">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1000"/>
                        </a:spcAft>
                      </a:pPr>
                      <a:r>
                        <a:rPr lang="en-US" sz="900" kern="1200" dirty="0">
                          <a:solidFill>
                            <a:schemeClr val="dk1"/>
                          </a:solidFill>
                          <a:latin typeface="Arial Black" pitchFamily="34" charset="0"/>
                          <a:ea typeface="Calibri"/>
                          <a:cs typeface="Times New Roman"/>
                        </a:rPr>
                        <a:t>Q1 + Q2: One hospital ( i.e. </a:t>
                      </a:r>
                      <a:r>
                        <a:rPr lang="en-US" sz="900" kern="1200" dirty="0" err="1">
                          <a:solidFill>
                            <a:schemeClr val="dk1"/>
                          </a:solidFill>
                          <a:latin typeface="Arial Black" pitchFamily="34" charset="0"/>
                          <a:ea typeface="Calibri"/>
                          <a:cs typeface="Times New Roman"/>
                        </a:rPr>
                        <a:t>Dr</a:t>
                      </a:r>
                      <a:r>
                        <a:rPr lang="en-US" sz="900" kern="1200" dirty="0">
                          <a:solidFill>
                            <a:schemeClr val="dk1"/>
                          </a:solidFill>
                          <a:latin typeface="Arial Black" pitchFamily="34" charset="0"/>
                          <a:ea typeface="Calibri"/>
                          <a:cs typeface="Times New Roman"/>
                        </a:rPr>
                        <a:t> </a:t>
                      </a:r>
                      <a:r>
                        <a:rPr lang="en-US" sz="900" kern="1200" dirty="0" err="1">
                          <a:solidFill>
                            <a:schemeClr val="dk1"/>
                          </a:solidFill>
                          <a:latin typeface="Arial Black" pitchFamily="34" charset="0"/>
                          <a:ea typeface="Calibri"/>
                          <a:cs typeface="Times New Roman"/>
                        </a:rPr>
                        <a:t>Pixley</a:t>
                      </a:r>
                      <a:r>
                        <a:rPr lang="en-US" sz="900" kern="1200" dirty="0">
                          <a:solidFill>
                            <a:schemeClr val="dk1"/>
                          </a:solidFill>
                          <a:latin typeface="Arial Black" pitchFamily="34" charset="0"/>
                          <a:ea typeface="Calibri"/>
                          <a:cs typeface="Times New Roman"/>
                        </a:rPr>
                        <a:t> </a:t>
                      </a:r>
                      <a:r>
                        <a:rPr lang="en-US" sz="900" kern="1200" dirty="0" err="1">
                          <a:solidFill>
                            <a:schemeClr val="dk1"/>
                          </a:solidFill>
                          <a:latin typeface="Arial Black" pitchFamily="34" charset="0"/>
                          <a:ea typeface="Calibri"/>
                          <a:cs typeface="Times New Roman"/>
                        </a:rPr>
                        <a:t>ka</a:t>
                      </a:r>
                      <a:r>
                        <a:rPr lang="en-US" sz="900" kern="1200" dirty="0">
                          <a:solidFill>
                            <a:schemeClr val="dk1"/>
                          </a:solidFill>
                          <a:latin typeface="Arial Black" pitchFamily="34" charset="0"/>
                          <a:ea typeface="Calibri"/>
                          <a:cs typeface="Times New Roman"/>
                        </a:rPr>
                        <a:t> </a:t>
                      </a:r>
                      <a:r>
                        <a:rPr lang="en-US" sz="900" kern="1200" dirty="0" err="1">
                          <a:solidFill>
                            <a:schemeClr val="dk1"/>
                          </a:solidFill>
                          <a:latin typeface="Arial Black" pitchFamily="34" charset="0"/>
                          <a:ea typeface="Calibri"/>
                          <a:cs typeface="Times New Roman"/>
                        </a:rPr>
                        <a:t>Seme</a:t>
                      </a:r>
                      <a:r>
                        <a:rPr lang="en-US" sz="900" kern="1200" dirty="0">
                          <a:solidFill>
                            <a:schemeClr val="dk1"/>
                          </a:solidFill>
                          <a:latin typeface="Arial Black" pitchFamily="34" charset="0"/>
                          <a:ea typeface="Calibri"/>
                          <a:cs typeface="Times New Roman"/>
                        </a:rPr>
                        <a:t> hospital) is in construction stage</a:t>
                      </a:r>
                    </a:p>
                    <a:p>
                      <a:pPr marL="0" marR="0" algn="l" defTabSz="914400" rtl="0" eaLnBrk="1" latinLnBrk="0" hangingPunct="1">
                        <a:lnSpc>
                          <a:spcPct val="100000"/>
                        </a:lnSpc>
                        <a:spcBef>
                          <a:spcPts val="0"/>
                        </a:spcBef>
                        <a:spcAft>
                          <a:spcPts val="1000"/>
                        </a:spcAft>
                      </a:pPr>
                      <a:r>
                        <a:rPr lang="en-US" sz="900" kern="1200" dirty="0">
                          <a:solidFill>
                            <a:schemeClr val="dk1"/>
                          </a:solidFill>
                          <a:latin typeface="Arial Black" pitchFamily="34" charset="0"/>
                          <a:ea typeface="Calibri"/>
                          <a:cs typeface="Times New Roman"/>
                        </a:rPr>
                        <a:t>Q3: one hospital is still in construction and expected to reach practical completion stage in 2020.</a:t>
                      </a:r>
                    </a:p>
                    <a:p>
                      <a:pPr marL="0" marR="0" algn="l" defTabSz="914400" rtl="0" eaLnBrk="1" latinLnBrk="0" hangingPunct="1">
                        <a:lnSpc>
                          <a:spcPct val="100000"/>
                        </a:lnSpc>
                        <a:spcBef>
                          <a:spcPts val="0"/>
                        </a:spcBef>
                        <a:spcAft>
                          <a:spcPts val="1000"/>
                        </a:spcAft>
                      </a:pPr>
                      <a:r>
                        <a:rPr lang="en-US" sz="900" kern="1200" dirty="0">
                          <a:solidFill>
                            <a:schemeClr val="dk1"/>
                          </a:solidFill>
                          <a:latin typeface="Arial Black" pitchFamily="34" charset="0"/>
                          <a:ea typeface="Calibri"/>
                          <a:cs typeface="Times New Roman"/>
                        </a:rPr>
                        <a:t>Q4: 1 hospital construction project not yet completely finished</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US" sz="900" dirty="0">
                          <a:latin typeface="Arial Black" pitchFamily="34" charset="0"/>
                          <a:ea typeface="Times New Roman"/>
                          <a:cs typeface="Times New Roman"/>
                        </a:rPr>
                        <a:t>Annual: </a:t>
                      </a:r>
                      <a:r>
                        <a:rPr lang="en-ZA" sz="900" dirty="0">
                          <a:latin typeface="Arial Black" pitchFamily="34" charset="0"/>
                          <a:ea typeface="Calibri"/>
                          <a:cs typeface="Times New Roman"/>
                        </a:rPr>
                        <a:t>-1 hospital construction</a:t>
                      </a:r>
                      <a:r>
                        <a:rPr lang="en-ZA" sz="900" baseline="0" dirty="0">
                          <a:latin typeface="Arial Black" pitchFamily="34" charset="0"/>
                          <a:ea typeface="Calibri"/>
                          <a:cs typeface="Times New Roman"/>
                        </a:rPr>
                        <a:t> still ongoing</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Times New Roman"/>
                          <a:cs typeface="Times New Roman"/>
                        </a:rPr>
                        <a:t>Q4: </a:t>
                      </a:r>
                      <a:r>
                        <a:rPr lang="en-US" sz="900" dirty="0">
                          <a:latin typeface="Arial Black" pitchFamily="34" charset="0"/>
                          <a:ea typeface="Calibri"/>
                          <a:cs typeface="Times New Roman"/>
                        </a:rPr>
                        <a:t>There was an extension of time on the Practical Completion date for </a:t>
                      </a:r>
                      <a:r>
                        <a:rPr lang="en-US" sz="900" dirty="0" err="1">
                          <a:latin typeface="Arial Black" pitchFamily="34" charset="0"/>
                          <a:ea typeface="Calibri"/>
                          <a:cs typeface="Times New Roman"/>
                        </a:rPr>
                        <a:t>Dr</a:t>
                      </a:r>
                      <a:r>
                        <a:rPr lang="en-US" sz="900" dirty="0">
                          <a:latin typeface="Arial Black" pitchFamily="34" charset="0"/>
                          <a:ea typeface="Calibri"/>
                          <a:cs typeface="Times New Roman"/>
                        </a:rPr>
                        <a:t> </a:t>
                      </a:r>
                      <a:r>
                        <a:rPr lang="en-US" sz="900" dirty="0" err="1">
                          <a:latin typeface="Arial Black" pitchFamily="34" charset="0"/>
                          <a:ea typeface="Calibri"/>
                          <a:cs typeface="Times New Roman"/>
                        </a:rPr>
                        <a:t>Pixley</a:t>
                      </a:r>
                      <a:r>
                        <a:rPr lang="en-US" sz="900" dirty="0">
                          <a:latin typeface="Arial Black" pitchFamily="34" charset="0"/>
                          <a:ea typeface="Calibri"/>
                          <a:cs typeface="Times New Roman"/>
                        </a:rPr>
                        <a:t> </a:t>
                      </a:r>
                      <a:r>
                        <a:rPr lang="en-US" sz="900" dirty="0" err="1">
                          <a:latin typeface="Arial Black" pitchFamily="34" charset="0"/>
                          <a:ea typeface="Calibri"/>
                          <a:cs typeface="Times New Roman"/>
                        </a:rPr>
                        <a:t>Ka</a:t>
                      </a:r>
                      <a:r>
                        <a:rPr lang="en-US" sz="900" dirty="0">
                          <a:latin typeface="Arial Black" pitchFamily="34" charset="0"/>
                          <a:ea typeface="Calibri"/>
                          <a:cs typeface="Times New Roman"/>
                        </a:rPr>
                        <a:t> </a:t>
                      </a:r>
                      <a:r>
                        <a:rPr lang="en-US" sz="900" dirty="0" err="1">
                          <a:latin typeface="Arial Black" pitchFamily="34" charset="0"/>
                          <a:ea typeface="Calibri"/>
                          <a:cs typeface="Times New Roman"/>
                        </a:rPr>
                        <a:t>Seme</a:t>
                      </a:r>
                      <a:r>
                        <a:rPr lang="en-US" sz="900" dirty="0">
                          <a:latin typeface="Arial Black" pitchFamily="34" charset="0"/>
                          <a:ea typeface="Calibri"/>
                          <a:cs typeface="Times New Roman"/>
                        </a:rPr>
                        <a:t> Hospital in the KZN to a new date in 2020.</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905842501"/>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6000" b="1" dirty="0">
                <a:solidFill>
                  <a:schemeClr val="bg1"/>
                </a:solidFill>
                <a:latin typeface="Arial Black" pitchFamily="34" charset="0"/>
              </a:rPr>
              <a:t>Programme 5:</a:t>
            </a:r>
            <a:r>
              <a:rPr lang="en-ZA" sz="6000" b="1" dirty="0">
                <a:solidFill>
                  <a:schemeClr val="bg1"/>
                </a:solidFill>
                <a:latin typeface="Arial Black" pitchFamily="34" charset="0"/>
              </a:rPr>
              <a:t> Hospitals Systems </a:t>
            </a:r>
            <a:endParaRPr lang="en-GB" sz="60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31</a:t>
            </a:fld>
            <a:endParaRPr lang="en-US" sz="1200" dirty="0"/>
          </a:p>
        </p:txBody>
      </p:sp>
    </p:spTree>
    <p:extLst>
      <p:ext uri="{BB962C8B-B14F-4D97-AF65-F5344CB8AC3E}">
        <p14:creationId xmlns:p14="http://schemas.microsoft.com/office/powerpoint/2010/main" xmlns="" val="1233615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2966198782"/>
              </p:ext>
            </p:extLst>
          </p:nvPr>
        </p:nvGraphicFramePr>
        <p:xfrm>
          <a:off x="0" y="1031021"/>
          <a:ext cx="9144000" cy="5295999"/>
        </p:xfrm>
        <a:graphic>
          <a:graphicData uri="http://schemas.openxmlformats.org/drawingml/2006/table">
            <a:tbl>
              <a:tblPr firstRow="1" bandRow="1">
                <a:tableStyleId>{5C22544A-7EE6-4342-B048-85BDC9FD1C3A}</a:tableStyleId>
              </a:tblPr>
              <a:tblGrid>
                <a:gridCol w="971600">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2520280">
                  <a:extLst>
                    <a:ext uri="{9D8B030D-6E8A-4147-A177-3AD203B41FA5}">
                      <a16:colId xmlns:a16="http://schemas.microsoft.com/office/drawing/2014/main" xmlns="" val="20003"/>
                    </a:ext>
                  </a:extLst>
                </a:gridCol>
                <a:gridCol w="1512168">
                  <a:extLst>
                    <a:ext uri="{9D8B030D-6E8A-4147-A177-3AD203B41FA5}">
                      <a16:colId xmlns:a16="http://schemas.microsoft.com/office/drawing/2014/main" xmlns="" val="20004"/>
                    </a:ext>
                  </a:extLst>
                </a:gridCol>
                <a:gridCol w="1547664">
                  <a:extLst>
                    <a:ext uri="{9D8B030D-6E8A-4147-A177-3AD203B41FA5}">
                      <a16:colId xmlns:a16="http://schemas.microsoft.com/office/drawing/2014/main" xmlns="" val="20005"/>
                    </a:ext>
                  </a:extLst>
                </a:gridCol>
              </a:tblGrid>
              <a:tr h="429613">
                <a:tc>
                  <a:txBody>
                    <a:bodyPr/>
                    <a:lstStyle/>
                    <a:p>
                      <a:pPr marL="0" algn="l" defTabSz="914400" rtl="0" eaLnBrk="1" latinLnBrk="0" hangingPunct="1">
                        <a:lnSpc>
                          <a:spcPct val="100000"/>
                        </a:lnSpc>
                      </a:pPr>
                      <a:r>
                        <a:rPr lang="en-US" sz="10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105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algn="l" defTabSz="914400" rtl="0" eaLnBrk="1" latinLnBrk="0" hangingPunct="1">
                        <a:lnSpc>
                          <a:spcPct val="100000"/>
                        </a:lnSpc>
                      </a:pPr>
                      <a:r>
                        <a:rPr lang="en-US" sz="1050" b="1" kern="1200" dirty="0">
                          <a:solidFill>
                            <a:schemeClr val="lt1"/>
                          </a:solidFill>
                          <a:latin typeface="Arial Black" pitchFamily="34" charset="0"/>
                          <a:ea typeface="+mn-ea"/>
                          <a:cs typeface="+mn-cs"/>
                        </a:rPr>
                        <a:t>Quarter Performance</a:t>
                      </a:r>
                    </a:p>
                    <a:p>
                      <a:pPr marL="0" algn="l" defTabSz="914400" rtl="0" eaLnBrk="1" latinLnBrk="0" hangingPunct="1">
                        <a:lnSpc>
                          <a:spcPct val="100000"/>
                        </a:lnSpc>
                      </a:pPr>
                      <a:endParaRPr lang="en-US" sz="1050" b="1" kern="1200" dirty="0">
                        <a:solidFill>
                          <a:schemeClr val="lt1"/>
                        </a:solidFill>
                        <a:latin typeface="Arial Black" pitchFamily="34" charset="0"/>
                        <a:ea typeface="+mn-ea"/>
                        <a:cs typeface="+mn-cs"/>
                      </a:endParaRPr>
                    </a:p>
                  </a:txBody>
                  <a:tcPr marL="91438" marR="91438" marT="45722" marB="45722"/>
                </a:tc>
                <a:tc>
                  <a:txBody>
                    <a:bodyPr/>
                    <a:lstStyle/>
                    <a:p>
                      <a:pPr marL="0" algn="l" defTabSz="914400" rtl="0" eaLnBrk="1" latinLnBrk="0" hangingPunct="1">
                        <a:lnSpc>
                          <a:spcPct val="100000"/>
                        </a:lnSpc>
                        <a:spcAft>
                          <a:spcPts val="0"/>
                        </a:spcAft>
                      </a:pPr>
                      <a:r>
                        <a:rPr lang="en-ZA" sz="105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1050" b="1" kern="1200" dirty="0">
                          <a:solidFill>
                            <a:schemeClr val="bg1"/>
                          </a:solidFill>
                          <a:latin typeface="Arial Black" pitchFamily="34" charset="0"/>
                          <a:ea typeface="+mn-ea"/>
                          <a:cs typeface="+mn-cs"/>
                        </a:rPr>
                        <a:t>Reason for deviation</a:t>
                      </a:r>
                      <a:endParaRPr lang="en-ZA" sz="1050" b="1" kern="1200" dirty="0">
                        <a:solidFill>
                          <a:schemeClr val="bg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960254">
                <a:tc>
                  <a:txBody>
                    <a:bodyPr/>
                    <a:lstStyle/>
                    <a:p>
                      <a:pPr>
                        <a:lnSpc>
                          <a:spcPct val="100000"/>
                        </a:lnSpc>
                      </a:pPr>
                      <a:endParaRPr lang="en-US" sz="800" dirty="0">
                        <a:latin typeface="Arial Black" pitchFamily="34" charset="0"/>
                      </a:endParaRPr>
                    </a:p>
                  </a:txBody>
                  <a:tcPr/>
                </a:tc>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Number of facilities maintained - repaired and or refurbished through In Kind Grant in Districts</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ZA" sz="900" dirty="0">
                          <a:latin typeface="Arial Black" pitchFamily="34" charset="0"/>
                          <a:ea typeface="Calibri"/>
                          <a:cs typeface="Times New Roman"/>
                        </a:rPr>
                        <a:t>Annual:</a:t>
                      </a:r>
                      <a:r>
                        <a:rPr lang="en-ZA" sz="900" baseline="0" dirty="0">
                          <a:latin typeface="Arial Black" pitchFamily="34" charset="0"/>
                          <a:ea typeface="Calibri"/>
                          <a:cs typeface="Times New Roman"/>
                        </a:rPr>
                        <a:t> </a:t>
                      </a:r>
                      <a:r>
                        <a:rPr lang="en-ZA" sz="900" dirty="0">
                          <a:latin typeface="Arial Black" pitchFamily="34" charset="0"/>
                          <a:ea typeface="Calibri"/>
                          <a:cs typeface="Times New Roman"/>
                        </a:rPr>
                        <a:t>45 facilities maintained, repaired and or refurbished</a:t>
                      </a:r>
                      <a:endParaRPr lang="en-US" sz="900" dirty="0">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1000"/>
                        </a:spcAft>
                      </a:pPr>
                      <a:r>
                        <a:rPr lang="en-US" sz="900" kern="1200" dirty="0">
                          <a:solidFill>
                            <a:schemeClr val="dk1"/>
                          </a:solidFill>
                          <a:latin typeface="Arial Black" pitchFamily="34" charset="0"/>
                          <a:ea typeface="Calibri"/>
                          <a:cs typeface="Times New Roman"/>
                        </a:rPr>
                        <a:t>Q1 + Q2: 2 facilities maintained while others are in different stages of construction</a:t>
                      </a:r>
                    </a:p>
                    <a:p>
                      <a:pPr marL="0" marR="0" algn="l" defTabSz="914400" rtl="0" eaLnBrk="1" latinLnBrk="0" hangingPunct="1">
                        <a:lnSpc>
                          <a:spcPct val="100000"/>
                        </a:lnSpc>
                        <a:spcBef>
                          <a:spcPts val="0"/>
                        </a:spcBef>
                        <a:spcAft>
                          <a:spcPts val="1000"/>
                        </a:spcAft>
                      </a:pPr>
                      <a:r>
                        <a:rPr lang="en-US" sz="900" kern="1200" dirty="0">
                          <a:solidFill>
                            <a:schemeClr val="dk1"/>
                          </a:solidFill>
                          <a:latin typeface="Arial Black" pitchFamily="34" charset="0"/>
                          <a:ea typeface="Calibri"/>
                          <a:cs typeface="Times New Roman"/>
                        </a:rPr>
                        <a:t>Q3: 10 facilities were maintained while 35 were still in various stages of construction</a:t>
                      </a:r>
                    </a:p>
                    <a:p>
                      <a:pPr marL="0" marR="0" algn="l" defTabSz="914400" rtl="0" eaLnBrk="1" latinLnBrk="0" hangingPunct="1">
                        <a:lnSpc>
                          <a:spcPct val="100000"/>
                        </a:lnSpc>
                        <a:spcBef>
                          <a:spcPts val="0"/>
                        </a:spcBef>
                        <a:spcAft>
                          <a:spcPts val="1000"/>
                        </a:spcAft>
                      </a:pPr>
                      <a:r>
                        <a:rPr lang="en-US" sz="900" kern="1200" dirty="0">
                          <a:solidFill>
                            <a:schemeClr val="dk1"/>
                          </a:solidFill>
                          <a:latin typeface="Arial Black" pitchFamily="34" charset="0"/>
                          <a:ea typeface="Calibri"/>
                          <a:cs typeface="Times New Roman"/>
                        </a:rPr>
                        <a:t>Q4: 39 facilities maintained, repaired and/or refurbished  through In Kind Grant in Districts</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ZA" sz="900" dirty="0">
                          <a:latin typeface="Arial Black" pitchFamily="34" charset="0"/>
                          <a:ea typeface="Calibri"/>
                          <a:cs typeface="Times New Roman"/>
                        </a:rPr>
                        <a:t>Annual: -6 facilities not maintained, repaired and or refurbished</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Times New Roman"/>
                          <a:cs typeface="Times New Roman"/>
                        </a:rPr>
                        <a:t>Q4: </a:t>
                      </a:r>
                      <a:r>
                        <a:rPr lang="en-US" sz="900" dirty="0">
                          <a:latin typeface="Arial Black" pitchFamily="34" charset="0"/>
                          <a:ea typeface="Calibri"/>
                          <a:cs typeface="Times New Roman"/>
                        </a:rPr>
                        <a:t>6 projects failed to reach Practical Completion stage as was projected due performance of contractors. Some of the projects that are at 98% to complete was affected by lock-down.</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5"/>
                  </a:ext>
                </a:extLst>
              </a:tr>
              <a:tr h="1126862">
                <a:tc>
                  <a:txBody>
                    <a:bodyPr/>
                    <a:lstStyle/>
                    <a:p>
                      <a:pPr>
                        <a:lnSpc>
                          <a:spcPct val="100000"/>
                        </a:lnSpc>
                      </a:pPr>
                      <a:endParaRPr lang="en-US" sz="800" dirty="0">
                        <a:latin typeface="Arial Black" pitchFamily="34" charset="0"/>
                      </a:endParaRPr>
                    </a:p>
                  </a:txBody>
                  <a:tcPr/>
                </a:tc>
                <a:tc>
                  <a:txBody>
                    <a:bodyPr/>
                    <a:lstStyle/>
                    <a:p>
                      <a:pPr marL="0" marR="0" algn="l" defTabSz="914400" rtl="0" eaLnBrk="1" latinLnBrk="0" hangingPunct="1">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Number of hospitals revitalised</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Annual:</a:t>
                      </a:r>
                      <a:r>
                        <a:rPr lang="en-ZA" sz="900" kern="1200" baseline="0" dirty="0">
                          <a:solidFill>
                            <a:schemeClr val="dk1"/>
                          </a:solidFill>
                          <a:latin typeface="Arial Black" pitchFamily="34" charset="0"/>
                          <a:ea typeface="Calibri"/>
                          <a:cs typeface="Times New Roman"/>
                        </a:rPr>
                        <a:t> </a:t>
                      </a:r>
                      <a:r>
                        <a:rPr lang="en-ZA" sz="900" kern="1200" dirty="0">
                          <a:solidFill>
                            <a:schemeClr val="dk1"/>
                          </a:solidFill>
                          <a:latin typeface="Arial Black" pitchFamily="34" charset="0"/>
                          <a:ea typeface="Calibri"/>
                          <a:cs typeface="Times New Roman"/>
                        </a:rPr>
                        <a:t>36 hospitals revitalised</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Q1 + Q2: 36 hospitals at different stages of revitalisation</a:t>
                      </a: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Q3:  36 facilities are still in various stages of construction</a:t>
                      </a: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Q4: 20 hospitals revitalised</a:t>
                      </a:r>
                      <a:endParaRPr lang="en-US"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nSpc>
                          <a:spcPct val="115000"/>
                        </a:lnSpc>
                        <a:spcBef>
                          <a:spcPts val="1000"/>
                        </a:spcBef>
                        <a:spcAft>
                          <a:spcPts val="1000"/>
                        </a:spcAft>
                      </a:pPr>
                      <a:r>
                        <a:rPr lang="en-ZA" sz="900" dirty="0">
                          <a:latin typeface="Arial Black" pitchFamily="34" charset="0"/>
                          <a:ea typeface="Calibri"/>
                          <a:cs typeface="Times New Roman"/>
                        </a:rPr>
                        <a:t>Q1-Q3: no deviation since this is annual target</a:t>
                      </a:r>
                    </a:p>
                    <a:p>
                      <a:pPr marL="0" marR="0" lvl="0" indent="0" algn="l" defTabSz="914400" rtl="0" eaLnBrk="1" fontAlgn="auto" latinLnBrk="0" hangingPunct="1">
                        <a:lnSpc>
                          <a:spcPct val="115000"/>
                        </a:lnSpc>
                        <a:spcBef>
                          <a:spcPts val="1000"/>
                        </a:spcBef>
                        <a:spcAft>
                          <a:spcPts val="1000"/>
                        </a:spcAft>
                        <a:buClrTx/>
                        <a:buSzTx/>
                        <a:buFontTx/>
                        <a:buNone/>
                        <a:tabLst/>
                        <a:defRPr/>
                      </a:pPr>
                      <a:r>
                        <a:rPr lang="en-US" sz="900" dirty="0">
                          <a:latin typeface="Arial Black" pitchFamily="34" charset="0"/>
                          <a:ea typeface="Times New Roman"/>
                          <a:cs typeface="Times New Roman"/>
                        </a:rPr>
                        <a:t>Q4: </a:t>
                      </a:r>
                      <a:r>
                        <a:rPr lang="en-ZA" sz="900" kern="1200" dirty="0">
                          <a:solidFill>
                            <a:schemeClr val="dk1"/>
                          </a:solidFill>
                          <a:latin typeface="Arial Black" pitchFamily="34" charset="0"/>
                          <a:ea typeface="Calibri"/>
                          <a:cs typeface="Times New Roman"/>
                        </a:rPr>
                        <a:t>-16 hospitals not revitalised</a:t>
                      </a:r>
                      <a:endParaRPr lang="en-US"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1000"/>
                        </a:spcAft>
                      </a:pPr>
                      <a:r>
                        <a:rPr lang="en-ZA" sz="900" dirty="0">
                          <a:latin typeface="Arial Black" pitchFamily="34" charset="0"/>
                          <a:ea typeface="Calibri"/>
                          <a:cs typeface="Times New Roman"/>
                        </a:rPr>
                        <a:t>Q1-Q3: Not applicable</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Times New Roman"/>
                          <a:cs typeface="Times New Roman"/>
                        </a:rPr>
                        <a:t>Q4: </a:t>
                      </a:r>
                      <a:r>
                        <a:rPr lang="en-US" sz="900" kern="1200" dirty="0">
                          <a:solidFill>
                            <a:schemeClr val="dk1"/>
                          </a:solidFill>
                          <a:latin typeface="Arial Black" pitchFamily="34" charset="0"/>
                          <a:ea typeface="Calibri"/>
                          <a:cs typeface="Times New Roman"/>
                        </a:rPr>
                        <a:t>16 projects failed to reach Practical Com16 projects failed to reach Practical Completion stage as was projected due to performance of contractors.</a:t>
                      </a:r>
                    </a:p>
                  </a:txBody>
                  <a:tcPr marL="68580" marR="68580" marT="0" marB="0">
                    <a:solidFill>
                      <a:schemeClr val="accent1">
                        <a:lumMod val="20000"/>
                        <a:lumOff val="80000"/>
                      </a:schemeClr>
                    </a:solidFill>
                  </a:tcPr>
                </a:tc>
                <a:extLst>
                  <a:ext uri="{0D108BD9-81ED-4DB2-BD59-A6C34878D82A}">
                    <a16:rowId xmlns:a16="http://schemas.microsoft.com/office/drawing/2014/main" xmlns="" val="10006"/>
                  </a:ext>
                </a:extLst>
              </a:tr>
              <a:tr h="1388557">
                <a:tc>
                  <a:txBody>
                    <a:bodyPr/>
                    <a:lstStyle/>
                    <a:p>
                      <a:pPr>
                        <a:lnSpc>
                          <a:spcPct val="100000"/>
                        </a:lnSpc>
                      </a:pPr>
                      <a:endParaRPr lang="en-US" sz="800" dirty="0">
                        <a:latin typeface="Arial Black" pitchFamily="34" charset="0"/>
                      </a:endParaRPr>
                    </a:p>
                  </a:txBody>
                  <a:tcPr/>
                </a:tc>
                <a:tc>
                  <a:txBody>
                    <a:bodyPr/>
                    <a:lstStyle/>
                    <a:p>
                      <a:pPr marL="0" marR="0" algn="l" defTabSz="914400" rtl="0" eaLnBrk="1" latinLnBrk="0" hangingPunct="1">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Number of facilities maintained - repaired and or refurbished through Equitable Share and HFRG in Districts</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1000"/>
                        </a:spcAft>
                      </a:pPr>
                      <a:r>
                        <a:rPr lang="en-ZA" sz="900" kern="1200" dirty="0">
                          <a:solidFill>
                            <a:schemeClr val="dk1"/>
                          </a:solidFill>
                          <a:latin typeface="Arial Black" pitchFamily="34" charset="0"/>
                          <a:ea typeface="Calibri"/>
                          <a:cs typeface="Times New Roman"/>
                        </a:rPr>
                        <a:t>Annual: 100 facilities maintained, repaired and/or refurbished through Equitable Share and HFRG in Districts</a:t>
                      </a: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Q1 + Q2: 28 facilities maintained while others are in different stages of construction</a:t>
                      </a: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Q3: 34 facilities have been maintained while 66 are still in various stages of construction</a:t>
                      </a:r>
                    </a:p>
                    <a:p>
                      <a:pPr marL="0" marR="0" algn="l" defTabSz="914400" rtl="0" eaLnBrk="1" latinLnBrk="0" hangingPunct="1">
                        <a:lnSpc>
                          <a:spcPct val="100000"/>
                        </a:lnSpc>
                        <a:spcBef>
                          <a:spcPts val="1000"/>
                        </a:spcBef>
                        <a:spcAft>
                          <a:spcPts val="1000"/>
                        </a:spcAft>
                      </a:pPr>
                      <a:r>
                        <a:rPr lang="en-ZA" sz="900" kern="1200" dirty="0">
                          <a:solidFill>
                            <a:schemeClr val="dk1"/>
                          </a:solidFill>
                          <a:latin typeface="Arial Black" pitchFamily="34" charset="0"/>
                          <a:ea typeface="Calibri"/>
                          <a:cs typeface="Times New Roman"/>
                        </a:rPr>
                        <a:t>Q4:</a:t>
                      </a:r>
                      <a:r>
                        <a:rPr lang="en-ZA" sz="900" kern="1200" baseline="0" dirty="0">
                          <a:solidFill>
                            <a:schemeClr val="dk1"/>
                          </a:solidFill>
                          <a:latin typeface="Arial Black" pitchFamily="34" charset="0"/>
                          <a:ea typeface="Calibri"/>
                          <a:cs typeface="Times New Roman"/>
                        </a:rPr>
                        <a:t> </a:t>
                      </a:r>
                      <a:r>
                        <a:rPr lang="en-US" sz="900" kern="1200" baseline="0" dirty="0">
                          <a:solidFill>
                            <a:schemeClr val="dk1"/>
                          </a:solidFill>
                          <a:latin typeface="Arial Black" pitchFamily="34" charset="0"/>
                          <a:ea typeface="Calibri"/>
                          <a:cs typeface="Times New Roman"/>
                        </a:rPr>
                        <a:t>100 facilities maintained, repaired and/or refurbished through Equitable Share and HFRG in Districts </a:t>
                      </a:r>
                      <a:endParaRPr lang="en-US"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nSpc>
                          <a:spcPct val="115000"/>
                        </a:lnSpc>
                        <a:spcBef>
                          <a:spcPts val="1000"/>
                        </a:spcBef>
                        <a:spcAft>
                          <a:spcPts val="1000"/>
                        </a:spcAft>
                      </a:pPr>
                      <a:r>
                        <a:rPr lang="en-ZA" sz="900" dirty="0">
                          <a:latin typeface="Arial Black" pitchFamily="34" charset="0"/>
                          <a:ea typeface="Calibri"/>
                          <a:cs typeface="Times New Roman"/>
                        </a:rPr>
                        <a:t>Q1-Q4: None</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1000"/>
                        </a:spcAft>
                      </a:pPr>
                      <a:r>
                        <a:rPr lang="en-ZA" sz="900" dirty="0">
                          <a:latin typeface="Arial Black" pitchFamily="34" charset="0"/>
                          <a:ea typeface="Calibri"/>
                          <a:cs typeface="Times New Roman"/>
                        </a:rPr>
                        <a:t>Q1-Q4: Not applicable</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139745144"/>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rPr>
              <a:t>Programme 5:</a:t>
            </a:r>
            <a:r>
              <a:rPr lang="en-ZA" sz="7200" b="1" dirty="0">
                <a:solidFill>
                  <a:schemeClr val="bg1"/>
                </a:solidFill>
                <a:latin typeface="Arial Black" pitchFamily="34" charset="0"/>
              </a:rPr>
              <a:t> Hospitals Systems </a:t>
            </a:r>
            <a:endParaRPr lang="en-GB" sz="72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32</a:t>
            </a:fld>
            <a:endParaRPr lang="en-US" sz="1200" dirty="0"/>
          </a:p>
        </p:txBody>
      </p:sp>
    </p:spTree>
    <p:extLst>
      <p:ext uri="{BB962C8B-B14F-4D97-AF65-F5344CB8AC3E}">
        <p14:creationId xmlns:p14="http://schemas.microsoft.com/office/powerpoint/2010/main" xmlns="" val="4220458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33</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pitchFamily="34" charset="0"/>
              </a:rPr>
              <a:t>Progress Report </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6" name="Rectangle 5"/>
          <p:cNvSpPr/>
          <p:nvPr/>
        </p:nvSpPr>
        <p:spPr>
          <a:xfrm>
            <a:off x="428625" y="1857375"/>
            <a:ext cx="8064500" cy="19389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6:</a:t>
            </a:r>
            <a:r>
              <a:rPr lang="en-GB" sz="2400" b="1" dirty="0">
                <a:solidFill>
                  <a:schemeClr val="bg1"/>
                </a:solidFill>
                <a:latin typeface="Arial Black" pitchFamily="34" charset="0"/>
                <a:cs typeface="Arial" charset="0"/>
              </a:rPr>
              <a:t> </a:t>
            </a:r>
            <a:r>
              <a:rPr lang="en-GB" sz="2400" b="1" dirty="0">
                <a:solidFill>
                  <a:schemeClr val="tx1"/>
                </a:solidFill>
                <a:latin typeface="Arial Black" pitchFamily="34" charset="0"/>
                <a:cs typeface="Arial" charset="0"/>
              </a:rPr>
              <a:t>HEALTH SYSTEM GOVERNANCE AND HUMAN RESOURCES</a:t>
            </a: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34</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2436178322"/>
              </p:ext>
            </p:extLst>
          </p:nvPr>
        </p:nvGraphicFramePr>
        <p:xfrm>
          <a:off x="0" y="1052737"/>
          <a:ext cx="9144000" cy="3978628"/>
        </p:xfrm>
        <a:graphic>
          <a:graphicData uri="http://schemas.openxmlformats.org/drawingml/2006/table">
            <a:tbl>
              <a:tblPr firstRow="1" bandRow="1">
                <a:tableStyleId>{5C22544A-7EE6-4342-B048-85BDC9FD1C3A}</a:tableStyleId>
              </a:tblPr>
              <a:tblGrid>
                <a:gridCol w="1403648">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547664">
                  <a:extLst>
                    <a:ext uri="{9D8B030D-6E8A-4147-A177-3AD203B41FA5}">
                      <a16:colId xmlns:a16="http://schemas.microsoft.com/office/drawing/2014/main" xmlns="" val="20005"/>
                    </a:ext>
                  </a:extLst>
                </a:gridCol>
              </a:tblGrid>
              <a:tr h="260956">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731970">
                <a:tc>
                  <a:txBody>
                    <a:bodyPr/>
                    <a:lstStyle/>
                    <a:p>
                      <a:pPr marL="0" marR="0">
                        <a:lnSpc>
                          <a:spcPct val="100000"/>
                        </a:lnSpc>
                        <a:spcBef>
                          <a:spcPts val="0"/>
                        </a:spcBef>
                        <a:spcAft>
                          <a:spcPts val="1000"/>
                        </a:spcAft>
                      </a:pPr>
                      <a:r>
                        <a:rPr lang="en-US" sz="900" dirty="0">
                          <a:latin typeface="Arial Black" pitchFamily="34" charset="0"/>
                          <a:ea typeface="Times New Roman"/>
                          <a:cs typeface="Times New Roman"/>
                        </a:rPr>
                        <a:t>To establish the National Public Health Institutes of South Africa for coordinated and integrated disease and injury surveillance</a:t>
                      </a:r>
                    </a:p>
                  </a:txBody>
                  <a:tcPr marL="68580" marR="68580" marT="0" marB="0"/>
                </a:tc>
                <a:tc>
                  <a:txBody>
                    <a:bodyPr/>
                    <a:lstStyle/>
                    <a:p>
                      <a:pPr marL="0" marR="0">
                        <a:lnSpc>
                          <a:spcPct val="100000"/>
                        </a:lnSpc>
                        <a:spcBef>
                          <a:spcPts val="0"/>
                        </a:spcBef>
                        <a:spcAft>
                          <a:spcPts val="1000"/>
                        </a:spcAft>
                      </a:pPr>
                      <a:r>
                        <a:rPr lang="en-US" sz="900" dirty="0">
                          <a:latin typeface="Arial Black" pitchFamily="34" charset="0"/>
                          <a:ea typeface="Times New Roman"/>
                          <a:cs typeface="Times New Roman"/>
                        </a:rPr>
                        <a:t>Legal framework to establish National Public Health Institutes of South Africa (NAPHISA)</a:t>
                      </a:r>
                    </a:p>
                  </a:txBody>
                  <a:tcPr marL="68580" marR="68580" marT="0" marB="0"/>
                </a:tc>
                <a:tc>
                  <a:txBody>
                    <a:bodyPr/>
                    <a:lstStyle/>
                    <a:p>
                      <a:r>
                        <a:rPr lang="en-ZA" sz="1000" kern="1200" dirty="0">
                          <a:solidFill>
                            <a:schemeClr val="dk1"/>
                          </a:solidFill>
                          <a:latin typeface="Arial Black" pitchFamily="34" charset="0"/>
                          <a:ea typeface="Times New Roman"/>
                          <a:cs typeface="Times New Roman"/>
                        </a:rPr>
                        <a:t>Q3: NAPHISA listed</a:t>
                      </a:r>
                    </a:p>
                    <a:p>
                      <a:r>
                        <a:rPr lang="en-ZA" sz="1000" kern="1200" dirty="0">
                          <a:solidFill>
                            <a:schemeClr val="dk1"/>
                          </a:solidFill>
                          <a:latin typeface="Arial Black" pitchFamily="34" charset="0"/>
                          <a:ea typeface="Times New Roman"/>
                          <a:cs typeface="Times New Roman"/>
                        </a:rPr>
                        <a:t>as a schedule 3A</a:t>
                      </a:r>
                    </a:p>
                    <a:p>
                      <a:r>
                        <a:rPr lang="en-ZA" sz="1000" kern="1200" dirty="0">
                          <a:solidFill>
                            <a:schemeClr val="dk1"/>
                          </a:solidFill>
                          <a:latin typeface="Arial Black" pitchFamily="34" charset="0"/>
                          <a:ea typeface="Times New Roman"/>
                          <a:cs typeface="Times New Roman"/>
                        </a:rPr>
                        <a:t>Public Entity</a:t>
                      </a:r>
                    </a:p>
                    <a:p>
                      <a:endParaRPr lang="en-ZA" sz="1000" kern="1200" dirty="0">
                        <a:solidFill>
                          <a:schemeClr val="dk1"/>
                        </a:solidFill>
                        <a:latin typeface="Arial Black" pitchFamily="34" charset="0"/>
                        <a:ea typeface="Times New Roman"/>
                        <a:cs typeface="Times New Roman"/>
                      </a:endParaRPr>
                    </a:p>
                    <a:p>
                      <a:r>
                        <a:rPr lang="en-ZA" sz="1000" kern="1200" dirty="0">
                          <a:solidFill>
                            <a:schemeClr val="dk1"/>
                          </a:solidFill>
                          <a:latin typeface="Arial Black" pitchFamily="34" charset="0"/>
                          <a:ea typeface="Times New Roman"/>
                          <a:cs typeface="Times New Roman"/>
                        </a:rPr>
                        <a:t>Q4: NAPHISA Board</a:t>
                      </a:r>
                    </a:p>
                    <a:p>
                      <a:r>
                        <a:rPr lang="en-ZA" sz="1000" kern="1200" dirty="0">
                          <a:solidFill>
                            <a:schemeClr val="dk1"/>
                          </a:solidFill>
                          <a:latin typeface="Arial Black" pitchFamily="34" charset="0"/>
                          <a:ea typeface="Times New Roman"/>
                          <a:cs typeface="Times New Roman"/>
                        </a:rPr>
                        <a:t>Appointed</a:t>
                      </a:r>
                      <a:endParaRPr lang="en-US" sz="10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US" sz="900" dirty="0">
                          <a:latin typeface="Arial Black" pitchFamily="34" charset="0"/>
                          <a:ea typeface="Times New Roman"/>
                          <a:cs typeface="Times New Roman"/>
                        </a:rPr>
                        <a:t>Q3: </a:t>
                      </a:r>
                      <a:r>
                        <a:rPr lang="en-GB" sz="900" dirty="0">
                          <a:latin typeface="Arial Black" pitchFamily="34" charset="0"/>
                          <a:ea typeface="Times New Roman"/>
                          <a:cs typeface="Times New Roman"/>
                        </a:rPr>
                        <a:t>The Bill  was revived on 26 November 2019 by the National Assembly</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Times New Roman"/>
                          <a:cs typeface="Times New Roman"/>
                        </a:rPr>
                        <a:t>Q3: NAPHISA has not yet listed as Public Entity</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Times New Roman"/>
                          <a:cs typeface="Times New Roman"/>
                        </a:rPr>
                        <a:t>Q4: </a:t>
                      </a:r>
                      <a:r>
                        <a:rPr lang="en-ZA" sz="900" dirty="0">
                          <a:latin typeface="Arial Black" pitchFamily="34" charset="0"/>
                          <a:ea typeface="Calibri"/>
                          <a:cs typeface="Times New Roman"/>
                        </a:rPr>
                        <a:t>NAPHISA Board not appointed</a:t>
                      </a:r>
                      <a:endParaRPr lang="en-US" sz="900" dirty="0">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Times New Roman"/>
                          <a:cs typeface="Times New Roman"/>
                        </a:rPr>
                        <a:t>National Public Health Institute of South Africa Bill (B16-2017) lapsed in the National Assembly on 07 May 2019, in terms of National Assembly Rule. </a:t>
                      </a:r>
                      <a:r>
                        <a:rPr lang="en-GB" sz="900" dirty="0">
                          <a:latin typeface="Arial Black" pitchFamily="34" charset="0"/>
                          <a:ea typeface="Times New Roman"/>
                          <a:cs typeface="Times New Roman"/>
                        </a:rPr>
                        <a:t>The Bill was expected to be placed on the Order Paper (Schedule) when Parliament resumes in 2020, for adoption</a:t>
                      </a:r>
                      <a:r>
                        <a:rPr lang="en-US" sz="900" dirty="0">
                          <a:latin typeface="Arial Black" pitchFamily="34" charset="0"/>
                          <a:ea typeface="Times New Roman"/>
                          <a:cs typeface="Times New Roman"/>
                        </a:rPr>
                        <a:t> 333 (2)</a:t>
                      </a: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095306">
                <a:tc>
                  <a:txBody>
                    <a:bodyPr/>
                    <a:lstStyle/>
                    <a:p>
                      <a:pPr marL="0" marR="0">
                        <a:lnSpc>
                          <a:spcPct val="100000"/>
                        </a:lnSpc>
                        <a:spcBef>
                          <a:spcPts val="0"/>
                        </a:spcBef>
                        <a:spcAft>
                          <a:spcPts val="1000"/>
                        </a:spcAft>
                      </a:pPr>
                      <a:r>
                        <a:rPr lang="en-US" sz="900" dirty="0">
                          <a:latin typeface="Arial Black" pitchFamily="34" charset="0"/>
                          <a:ea typeface="Times New Roman"/>
                          <a:cs typeface="Times New Roman"/>
                        </a:rPr>
                        <a:t>Improve oversight and Corporate Governance</a:t>
                      </a:r>
                      <a:br>
                        <a:rPr lang="en-US" sz="900" dirty="0">
                          <a:latin typeface="Arial Black" pitchFamily="34" charset="0"/>
                          <a:ea typeface="Times New Roman"/>
                          <a:cs typeface="Times New Roman"/>
                        </a:rPr>
                      </a:br>
                      <a:r>
                        <a:rPr lang="en-US" sz="900" dirty="0">
                          <a:latin typeface="Arial Black" pitchFamily="34" charset="0"/>
                          <a:ea typeface="Times New Roman"/>
                          <a:cs typeface="Times New Roman"/>
                        </a:rPr>
                        <a:t>practices by establishing effective governance</a:t>
                      </a:r>
                      <a:br>
                        <a:rPr lang="en-US" sz="900" dirty="0">
                          <a:latin typeface="Arial Black" pitchFamily="34" charset="0"/>
                          <a:ea typeface="Times New Roman"/>
                          <a:cs typeface="Times New Roman"/>
                        </a:rPr>
                      </a:br>
                      <a:r>
                        <a:rPr lang="en-US" sz="900" dirty="0">
                          <a:latin typeface="Arial Black" pitchFamily="34" charset="0"/>
                          <a:ea typeface="Times New Roman"/>
                          <a:cs typeface="Times New Roman"/>
                        </a:rPr>
                        <a:t>structures, policies and tools</a:t>
                      </a:r>
                    </a:p>
                  </a:txBody>
                  <a:tcPr marL="68580" marR="68580" marT="0" marB="0"/>
                </a:tc>
                <a:tc>
                  <a:txBody>
                    <a:bodyPr/>
                    <a:lstStyle/>
                    <a:p>
                      <a:pPr marL="0" marR="0">
                        <a:lnSpc>
                          <a:spcPct val="100000"/>
                        </a:lnSpc>
                        <a:spcBef>
                          <a:spcPts val="0"/>
                        </a:spcBef>
                        <a:spcAft>
                          <a:spcPts val="1000"/>
                        </a:spcAft>
                      </a:pPr>
                      <a:r>
                        <a:rPr lang="en-US" sz="900" dirty="0">
                          <a:latin typeface="Arial Black" pitchFamily="34" charset="0"/>
                          <a:ea typeface="Times New Roman"/>
                          <a:cs typeface="Times New Roman"/>
                        </a:rPr>
                        <a:t>Governance monitoring system implemented to strengthen oversight and corporate governance</a:t>
                      </a:r>
                    </a:p>
                  </a:txBody>
                  <a:tcPr marL="68580" marR="68580" marT="0" marB="0"/>
                </a:tc>
                <a:tc>
                  <a:txBody>
                    <a:bodyPr/>
                    <a:lstStyle/>
                    <a:p>
                      <a:pPr marL="0" marR="0">
                        <a:lnSpc>
                          <a:spcPct val="115000"/>
                        </a:lnSpc>
                        <a:spcBef>
                          <a:spcPts val="0"/>
                        </a:spcBef>
                        <a:spcAft>
                          <a:spcPts val="1000"/>
                        </a:spcAft>
                      </a:pPr>
                      <a:r>
                        <a:rPr lang="en-US" sz="1000" dirty="0">
                          <a:latin typeface="Arial Black" pitchFamily="34" charset="0"/>
                          <a:ea typeface="Times New Roman"/>
                          <a:cs typeface="Times New Roman"/>
                        </a:rPr>
                        <a:t>Q1: 10 bi-annual reports for the second half of 2018/19 produced</a:t>
                      </a:r>
                    </a:p>
                    <a:p>
                      <a:pPr marL="0" marR="0">
                        <a:lnSpc>
                          <a:spcPct val="115000"/>
                        </a:lnSpc>
                        <a:spcBef>
                          <a:spcPts val="0"/>
                        </a:spcBef>
                        <a:spcAft>
                          <a:spcPts val="1000"/>
                        </a:spcAft>
                      </a:pPr>
                      <a:r>
                        <a:rPr lang="en-US" sz="1000" dirty="0">
                          <a:latin typeface="Arial Black" pitchFamily="34" charset="0"/>
                          <a:ea typeface="Times New Roman"/>
                          <a:cs typeface="Times New Roman"/>
                        </a:rPr>
                        <a:t>Q3: 10 bi-annual reports for the first half of 2019/20 produced</a:t>
                      </a:r>
                    </a:p>
                  </a:txBody>
                  <a:tcPr marL="68580" marR="68580" marT="0" marB="0"/>
                </a:tc>
                <a:tc>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US" sz="900" dirty="0">
                          <a:latin typeface="Arial Black" pitchFamily="34" charset="0"/>
                          <a:ea typeface="Times New Roman"/>
                          <a:cs typeface="Times New Roman"/>
                        </a:rPr>
                        <a:t>Q1: Report</a:t>
                      </a:r>
                      <a:r>
                        <a:rPr lang="en-US" sz="900" baseline="0" dirty="0">
                          <a:latin typeface="Arial Black" pitchFamily="34" charset="0"/>
                          <a:ea typeface="Times New Roman"/>
                          <a:cs typeface="Times New Roman"/>
                        </a:rPr>
                        <a:t> produced with 10 biannual reports for the second half of 2018/19 </a:t>
                      </a:r>
                    </a:p>
                    <a:p>
                      <a:pPr marL="0" marR="0">
                        <a:lnSpc>
                          <a:spcPct val="100000"/>
                        </a:lnSpc>
                        <a:spcBef>
                          <a:spcPts val="0"/>
                        </a:spcBef>
                        <a:spcAft>
                          <a:spcPts val="1000"/>
                        </a:spcAft>
                      </a:pPr>
                      <a:endParaRPr lang="en-US" sz="900" dirty="0">
                        <a:latin typeface="Arial Black" pitchFamily="34" charset="0"/>
                        <a:ea typeface="Times New Roman"/>
                        <a:cs typeface="Times New Roman"/>
                      </a:endParaRPr>
                    </a:p>
                    <a:p>
                      <a:pPr marL="0" marR="0">
                        <a:lnSpc>
                          <a:spcPct val="100000"/>
                        </a:lnSpc>
                        <a:spcBef>
                          <a:spcPts val="0"/>
                        </a:spcBef>
                        <a:spcAft>
                          <a:spcPts val="1000"/>
                        </a:spcAft>
                      </a:pPr>
                      <a:r>
                        <a:rPr lang="en-US" sz="900" dirty="0">
                          <a:latin typeface="Arial Black" pitchFamily="34" charset="0"/>
                          <a:ea typeface="Times New Roman"/>
                          <a:cs typeface="Times New Roman"/>
                        </a:rPr>
                        <a:t>Q3: 10 bi-annual reports for the first half of 2019/20 produced</a:t>
                      </a:r>
                    </a:p>
                    <a:p>
                      <a:pPr marL="0" marR="0">
                        <a:lnSpc>
                          <a:spcPct val="100000"/>
                        </a:lnSpc>
                        <a:spcBef>
                          <a:spcPts val="0"/>
                        </a:spcBef>
                        <a:spcAft>
                          <a:spcPts val="1000"/>
                        </a:spcAft>
                      </a:pP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GB" sz="900" kern="1200" dirty="0">
                          <a:solidFill>
                            <a:schemeClr val="dk1"/>
                          </a:solidFill>
                          <a:latin typeface="Arial Black" pitchFamily="34" charset="0"/>
                          <a:ea typeface="Times New Roman"/>
                          <a:cs typeface="Times New Roman"/>
                        </a:rPr>
                        <a:t>Q1: None</a:t>
                      </a:r>
                    </a:p>
                    <a:p>
                      <a:pPr marL="0" marR="0">
                        <a:lnSpc>
                          <a:spcPct val="115000"/>
                        </a:lnSpc>
                        <a:spcBef>
                          <a:spcPts val="0"/>
                        </a:spcBef>
                        <a:spcAft>
                          <a:spcPts val="1000"/>
                        </a:spcAft>
                      </a:pPr>
                      <a:endParaRPr lang="en-US" sz="900" dirty="0">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1000"/>
                        </a:spcAft>
                      </a:pPr>
                      <a:endParaRPr lang="en-US" sz="9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1000"/>
                        </a:spcAft>
                      </a:pPr>
                      <a:r>
                        <a:rPr lang="en-GB" sz="900" kern="1200" dirty="0">
                          <a:solidFill>
                            <a:schemeClr val="dk1"/>
                          </a:solidFill>
                          <a:latin typeface="Arial Black" pitchFamily="34" charset="0"/>
                          <a:ea typeface="Times New Roman"/>
                          <a:cs typeface="Times New Roman"/>
                        </a:rPr>
                        <a:t>Q3: None</a:t>
                      </a:r>
                    </a:p>
                    <a:p>
                      <a:pPr marL="0" marR="0">
                        <a:lnSpc>
                          <a:spcPct val="115000"/>
                        </a:lnSpc>
                        <a:spcBef>
                          <a:spcPts val="0"/>
                        </a:spcBef>
                        <a:spcAft>
                          <a:spcPts val="1000"/>
                        </a:spcAft>
                      </a:pP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ZA" sz="900" kern="1200" dirty="0">
                          <a:solidFill>
                            <a:schemeClr val="dk1"/>
                          </a:solidFill>
                          <a:latin typeface="Arial Black" pitchFamily="34" charset="0"/>
                          <a:ea typeface="Times New Roman"/>
                          <a:cs typeface="Times New Roman"/>
                        </a:rPr>
                        <a:t>N/A-</a:t>
                      </a:r>
                      <a:r>
                        <a:rPr lang="en-ZA" sz="900" kern="1200" baseline="0" dirty="0">
                          <a:solidFill>
                            <a:schemeClr val="dk1"/>
                          </a:solidFill>
                          <a:latin typeface="Arial Black" pitchFamily="34" charset="0"/>
                          <a:ea typeface="Times New Roman"/>
                          <a:cs typeface="Times New Roman"/>
                        </a:rPr>
                        <a:t> target achieved</a:t>
                      </a:r>
                      <a:endParaRPr lang="en-US" sz="900" dirty="0">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0736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35</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304258140"/>
              </p:ext>
            </p:extLst>
          </p:nvPr>
        </p:nvGraphicFramePr>
        <p:xfrm>
          <a:off x="0" y="1052737"/>
          <a:ext cx="9144000" cy="5982521"/>
        </p:xfrm>
        <a:graphic>
          <a:graphicData uri="http://schemas.openxmlformats.org/drawingml/2006/table">
            <a:tbl>
              <a:tblPr firstRow="1" bandRow="1">
                <a:tableStyleId>{5C22544A-7EE6-4342-B048-85BDC9FD1C3A}</a:tableStyleId>
              </a:tblPr>
              <a:tblGrid>
                <a:gridCol w="1403648">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475656">
                  <a:extLst>
                    <a:ext uri="{9D8B030D-6E8A-4147-A177-3AD203B41FA5}">
                      <a16:colId xmlns:a16="http://schemas.microsoft.com/office/drawing/2014/main" xmlns="" val="20005"/>
                    </a:ext>
                  </a:extLst>
                </a:gridCol>
              </a:tblGrid>
              <a:tr h="288031">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3495614">
                <a:tc>
                  <a:txBody>
                    <a:bodyPr/>
                    <a:lstStyle/>
                    <a:p>
                      <a:pPr marL="0" marR="0">
                        <a:lnSpc>
                          <a:spcPct val="100000"/>
                        </a:lnSpc>
                        <a:spcBef>
                          <a:spcPts val="0"/>
                        </a:spcBef>
                        <a:spcAft>
                          <a:spcPts val="1000"/>
                        </a:spcAft>
                      </a:pPr>
                      <a:r>
                        <a:rPr lang="en-US" sz="800" dirty="0">
                          <a:latin typeface="Arial Black" pitchFamily="34" charset="0"/>
                          <a:ea typeface="Times New Roman"/>
                          <a:cs typeface="Times New Roman"/>
                        </a:rPr>
                        <a:t>Ensure integrated and  coordinated governance and management oversight of public entities and statutory professional councils</a:t>
                      </a:r>
                    </a:p>
                  </a:txBody>
                  <a:tcPr marL="68580" marR="68580" marT="0" marB="0"/>
                </a:tc>
                <a:tc>
                  <a:txBody>
                    <a:bodyPr/>
                    <a:lstStyle/>
                    <a:p>
                      <a:pPr marL="0" marR="0">
                        <a:lnSpc>
                          <a:spcPct val="100000"/>
                        </a:lnSpc>
                        <a:spcBef>
                          <a:spcPts val="0"/>
                        </a:spcBef>
                        <a:spcAft>
                          <a:spcPts val="1000"/>
                        </a:spcAft>
                      </a:pPr>
                      <a:r>
                        <a:rPr lang="en-US" sz="800">
                          <a:latin typeface="Arial Black" pitchFamily="34" charset="0"/>
                          <a:ea typeface="Times New Roman"/>
                          <a:cs typeface="Times New Roman"/>
                        </a:rPr>
                        <a:t>Handbook for departmental representatives serving on public health entities boards and statutory professional councils implemented</a:t>
                      </a:r>
                    </a:p>
                  </a:txBody>
                  <a:tcPr marL="68580" marR="68580" marT="0" marB="0"/>
                </a:tc>
                <a:tc>
                  <a:txBody>
                    <a:bodyPr/>
                    <a:lstStyle/>
                    <a:p>
                      <a:pPr marL="0" marR="0">
                        <a:lnSpc>
                          <a:spcPct val="115000"/>
                        </a:lnSpc>
                        <a:spcBef>
                          <a:spcPts val="0"/>
                        </a:spcBef>
                        <a:spcAft>
                          <a:spcPts val="1000"/>
                        </a:spcAft>
                      </a:pPr>
                      <a:r>
                        <a:rPr lang="en-US" sz="800" kern="1200" dirty="0">
                          <a:solidFill>
                            <a:schemeClr val="dk1"/>
                          </a:solidFill>
                          <a:latin typeface="Arial Black" pitchFamily="34" charset="0"/>
                          <a:ea typeface="Times New Roman"/>
                          <a:cs typeface="Times New Roman"/>
                        </a:rPr>
                        <a:t>Q1: Handbook for departmental representatives serving on public health entities boards and statutory professional councils consulted with stakeholder</a:t>
                      </a:r>
                    </a:p>
                    <a:p>
                      <a:r>
                        <a:rPr lang="en-US" sz="800" kern="1200" dirty="0">
                          <a:solidFill>
                            <a:schemeClr val="dk1"/>
                          </a:solidFill>
                          <a:latin typeface="Arial Black" pitchFamily="34" charset="0"/>
                          <a:ea typeface="Times New Roman"/>
                          <a:cs typeface="Times New Roman"/>
                        </a:rPr>
                        <a:t>Q2: </a:t>
                      </a:r>
                      <a:r>
                        <a:rPr lang="en-ZA" sz="800" kern="1200" dirty="0">
                          <a:solidFill>
                            <a:schemeClr val="dk1"/>
                          </a:solidFill>
                          <a:latin typeface="Arial Black" pitchFamily="34" charset="0"/>
                          <a:ea typeface="Times New Roman"/>
                          <a:cs typeface="Times New Roman"/>
                        </a:rPr>
                        <a:t>Handbook for</a:t>
                      </a:r>
                    </a:p>
                    <a:p>
                      <a:r>
                        <a:rPr lang="en-ZA" sz="800" kern="1200" dirty="0">
                          <a:solidFill>
                            <a:schemeClr val="dk1"/>
                          </a:solidFill>
                          <a:latin typeface="Arial Black" pitchFamily="34" charset="0"/>
                          <a:ea typeface="Times New Roman"/>
                          <a:cs typeface="Times New Roman"/>
                        </a:rPr>
                        <a:t>departmental</a:t>
                      </a:r>
                    </a:p>
                    <a:p>
                      <a:r>
                        <a:rPr lang="en-ZA" sz="800" kern="1200" dirty="0">
                          <a:solidFill>
                            <a:schemeClr val="dk1"/>
                          </a:solidFill>
                          <a:latin typeface="Arial Black" pitchFamily="34" charset="0"/>
                          <a:ea typeface="Times New Roman"/>
                          <a:cs typeface="Times New Roman"/>
                        </a:rPr>
                        <a:t>representatives</a:t>
                      </a:r>
                    </a:p>
                    <a:p>
                      <a:r>
                        <a:rPr lang="en-ZA" sz="800" kern="1200" dirty="0">
                          <a:solidFill>
                            <a:schemeClr val="dk1"/>
                          </a:solidFill>
                          <a:latin typeface="Arial Black" pitchFamily="34" charset="0"/>
                          <a:ea typeface="Times New Roman"/>
                          <a:cs typeface="Times New Roman"/>
                        </a:rPr>
                        <a:t>serving on public</a:t>
                      </a:r>
                    </a:p>
                    <a:p>
                      <a:r>
                        <a:rPr lang="en-ZA" sz="800" kern="1200" dirty="0">
                          <a:solidFill>
                            <a:schemeClr val="dk1"/>
                          </a:solidFill>
                          <a:latin typeface="Arial Black" pitchFamily="34" charset="0"/>
                          <a:ea typeface="Times New Roman"/>
                          <a:cs typeface="Times New Roman"/>
                        </a:rPr>
                        <a:t>health entities</a:t>
                      </a:r>
                    </a:p>
                    <a:p>
                      <a:r>
                        <a:rPr lang="en-ZA" sz="800" kern="1200" dirty="0">
                          <a:solidFill>
                            <a:schemeClr val="dk1"/>
                          </a:solidFill>
                          <a:latin typeface="Arial Black" pitchFamily="34" charset="0"/>
                          <a:ea typeface="Times New Roman"/>
                          <a:cs typeface="Times New Roman"/>
                        </a:rPr>
                        <a:t>boards and statutory</a:t>
                      </a:r>
                    </a:p>
                    <a:p>
                      <a:r>
                        <a:rPr lang="en-ZA" sz="800" kern="1200" dirty="0">
                          <a:solidFill>
                            <a:schemeClr val="dk1"/>
                          </a:solidFill>
                          <a:latin typeface="Arial Black" pitchFamily="34" charset="0"/>
                          <a:ea typeface="Times New Roman"/>
                          <a:cs typeface="Times New Roman"/>
                        </a:rPr>
                        <a:t>professional</a:t>
                      </a:r>
                    </a:p>
                    <a:p>
                      <a:r>
                        <a:rPr lang="en-ZA" sz="800" kern="1200" dirty="0">
                          <a:solidFill>
                            <a:schemeClr val="dk1"/>
                          </a:solidFill>
                          <a:latin typeface="Arial Black" pitchFamily="34" charset="0"/>
                          <a:ea typeface="Times New Roman"/>
                          <a:cs typeface="Times New Roman"/>
                        </a:rPr>
                        <a:t>councils reviewed to</a:t>
                      </a:r>
                    </a:p>
                    <a:p>
                      <a:r>
                        <a:rPr lang="en-ZA" sz="800" kern="1200" dirty="0">
                          <a:solidFill>
                            <a:schemeClr val="dk1"/>
                          </a:solidFill>
                          <a:latin typeface="Arial Black" pitchFamily="34" charset="0"/>
                          <a:ea typeface="Times New Roman"/>
                          <a:cs typeface="Times New Roman"/>
                        </a:rPr>
                        <a:t>incorporate</a:t>
                      </a:r>
                    </a:p>
                    <a:p>
                      <a:r>
                        <a:rPr lang="en-ZA" sz="800" kern="1200" dirty="0">
                          <a:solidFill>
                            <a:schemeClr val="dk1"/>
                          </a:solidFill>
                          <a:latin typeface="Arial Black" pitchFamily="34" charset="0"/>
                          <a:ea typeface="Times New Roman"/>
                          <a:cs typeface="Times New Roman"/>
                        </a:rPr>
                        <a:t>comments received</a:t>
                      </a:r>
                    </a:p>
                    <a:p>
                      <a:r>
                        <a:rPr lang="en-ZA" sz="800" kern="1200" dirty="0">
                          <a:solidFill>
                            <a:schemeClr val="dk1"/>
                          </a:solidFill>
                          <a:latin typeface="Arial Black" pitchFamily="34" charset="0"/>
                          <a:ea typeface="Times New Roman"/>
                          <a:cs typeface="Times New Roman"/>
                        </a:rPr>
                        <a:t>from stakeholders</a:t>
                      </a:r>
                    </a:p>
                    <a:p>
                      <a:endParaRPr lang="en-US" sz="800" kern="1200" dirty="0">
                        <a:solidFill>
                          <a:schemeClr val="dk1"/>
                        </a:solidFill>
                        <a:latin typeface="Arial Black" pitchFamily="34" charset="0"/>
                        <a:ea typeface="Times New Roman"/>
                        <a:cs typeface="Times New Roman"/>
                      </a:endParaRPr>
                    </a:p>
                    <a:p>
                      <a:r>
                        <a:rPr lang="en-US" sz="800" kern="1200" dirty="0">
                          <a:solidFill>
                            <a:schemeClr val="dk1"/>
                          </a:solidFill>
                          <a:latin typeface="Arial Black" pitchFamily="34" charset="0"/>
                          <a:ea typeface="Times New Roman"/>
                          <a:cs typeface="Times New Roman"/>
                        </a:rPr>
                        <a:t>Q3: </a:t>
                      </a:r>
                      <a:r>
                        <a:rPr lang="en-ZA" sz="800" kern="1200" dirty="0">
                          <a:solidFill>
                            <a:schemeClr val="dk1"/>
                          </a:solidFill>
                          <a:latin typeface="Arial Black" pitchFamily="34" charset="0"/>
                          <a:ea typeface="Times New Roman"/>
                          <a:cs typeface="Times New Roman"/>
                        </a:rPr>
                        <a:t>Handbook for</a:t>
                      </a:r>
                    </a:p>
                    <a:p>
                      <a:r>
                        <a:rPr lang="en-ZA" sz="800" kern="1200" dirty="0">
                          <a:solidFill>
                            <a:schemeClr val="dk1"/>
                          </a:solidFill>
                          <a:latin typeface="Arial Black" pitchFamily="34" charset="0"/>
                          <a:ea typeface="Times New Roman"/>
                          <a:cs typeface="Times New Roman"/>
                        </a:rPr>
                        <a:t>departmental</a:t>
                      </a:r>
                    </a:p>
                    <a:p>
                      <a:r>
                        <a:rPr lang="en-ZA" sz="800" kern="1200" dirty="0">
                          <a:solidFill>
                            <a:schemeClr val="dk1"/>
                          </a:solidFill>
                          <a:latin typeface="Arial Black" pitchFamily="34" charset="0"/>
                          <a:ea typeface="Times New Roman"/>
                          <a:cs typeface="Times New Roman"/>
                        </a:rPr>
                        <a:t>representatives</a:t>
                      </a:r>
                    </a:p>
                    <a:p>
                      <a:r>
                        <a:rPr lang="en-ZA" sz="800" kern="1200" dirty="0">
                          <a:solidFill>
                            <a:schemeClr val="dk1"/>
                          </a:solidFill>
                          <a:latin typeface="Arial Black" pitchFamily="34" charset="0"/>
                          <a:ea typeface="Times New Roman"/>
                          <a:cs typeface="Times New Roman"/>
                        </a:rPr>
                        <a:t>serving on public</a:t>
                      </a:r>
                    </a:p>
                    <a:p>
                      <a:r>
                        <a:rPr lang="en-ZA" sz="800" kern="1200" dirty="0">
                          <a:solidFill>
                            <a:schemeClr val="dk1"/>
                          </a:solidFill>
                          <a:latin typeface="Arial Black" pitchFamily="34" charset="0"/>
                          <a:ea typeface="Times New Roman"/>
                          <a:cs typeface="Times New Roman"/>
                        </a:rPr>
                        <a:t>health entities</a:t>
                      </a:r>
                    </a:p>
                    <a:p>
                      <a:r>
                        <a:rPr lang="en-ZA" sz="800" kern="1200" dirty="0">
                          <a:solidFill>
                            <a:schemeClr val="dk1"/>
                          </a:solidFill>
                          <a:latin typeface="Arial Black" pitchFamily="34" charset="0"/>
                          <a:ea typeface="Times New Roman"/>
                          <a:cs typeface="Times New Roman"/>
                        </a:rPr>
                        <a:t>boards and</a:t>
                      </a:r>
                    </a:p>
                    <a:p>
                      <a:r>
                        <a:rPr lang="en-ZA" sz="800" kern="1200" dirty="0">
                          <a:solidFill>
                            <a:schemeClr val="dk1"/>
                          </a:solidFill>
                          <a:latin typeface="Arial Black" pitchFamily="34" charset="0"/>
                          <a:ea typeface="Times New Roman"/>
                          <a:cs typeface="Times New Roman"/>
                        </a:rPr>
                        <a:t>statutory</a:t>
                      </a:r>
                    </a:p>
                    <a:p>
                      <a:r>
                        <a:rPr lang="en-ZA" sz="800" kern="1200" dirty="0">
                          <a:solidFill>
                            <a:schemeClr val="dk1"/>
                          </a:solidFill>
                          <a:latin typeface="Arial Black" pitchFamily="34" charset="0"/>
                          <a:ea typeface="Times New Roman"/>
                          <a:cs typeface="Times New Roman"/>
                        </a:rPr>
                        <a:t>professional</a:t>
                      </a:r>
                    </a:p>
                    <a:p>
                      <a:r>
                        <a:rPr lang="en-ZA" sz="800" kern="1200" dirty="0">
                          <a:solidFill>
                            <a:schemeClr val="dk1"/>
                          </a:solidFill>
                          <a:latin typeface="Arial Black" pitchFamily="34" charset="0"/>
                          <a:ea typeface="Times New Roman"/>
                          <a:cs typeface="Times New Roman"/>
                        </a:rPr>
                        <a:t>councils</a:t>
                      </a:r>
                    </a:p>
                    <a:p>
                      <a:r>
                        <a:rPr lang="en-ZA" sz="800" kern="1200" dirty="0">
                          <a:solidFill>
                            <a:schemeClr val="dk1"/>
                          </a:solidFill>
                          <a:latin typeface="Arial Black" pitchFamily="34" charset="0"/>
                          <a:ea typeface="Times New Roman"/>
                          <a:cs typeface="Times New Roman"/>
                        </a:rPr>
                        <a:t>approved and</a:t>
                      </a:r>
                    </a:p>
                    <a:p>
                      <a:r>
                        <a:rPr lang="en-ZA" sz="800" kern="1200" dirty="0">
                          <a:solidFill>
                            <a:schemeClr val="dk1"/>
                          </a:solidFill>
                          <a:latin typeface="Arial Black" pitchFamily="34" charset="0"/>
                          <a:ea typeface="Times New Roman"/>
                          <a:cs typeface="Times New Roman"/>
                        </a:rPr>
                        <a:t>Disseminated</a:t>
                      </a:r>
                    </a:p>
                    <a:p>
                      <a:endParaRPr lang="en-US"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Arial Black" pitchFamily="34" charset="0"/>
                          <a:ea typeface="Times New Roman"/>
                          <a:cs typeface="Times New Roman"/>
                        </a:rPr>
                        <a:t>Q4: Handbook for Departmental representatives serving on public health entities boards and statutory professional councils Implemented</a:t>
                      </a:r>
                    </a:p>
                    <a:p>
                      <a:endParaRPr lang="en-US" sz="8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1000"/>
                        </a:spcAft>
                      </a:pPr>
                      <a:r>
                        <a:rPr lang="en-US" sz="800" kern="1200" dirty="0">
                          <a:solidFill>
                            <a:schemeClr val="dk1"/>
                          </a:solidFill>
                          <a:latin typeface="Arial Black" pitchFamily="34" charset="0"/>
                          <a:ea typeface="Times New Roman"/>
                          <a:cs typeface="Times New Roman"/>
                        </a:rPr>
                        <a:t>Q1: Handbook for departmental representatives drafted on public health entities boards and statutory professional councils not consulted</a:t>
                      </a:r>
                    </a:p>
                    <a:p>
                      <a:pPr marL="0" marR="0">
                        <a:lnSpc>
                          <a:spcPct val="100000"/>
                        </a:lnSpc>
                        <a:spcBef>
                          <a:spcPts val="0"/>
                        </a:spcBef>
                        <a:spcAft>
                          <a:spcPts val="1000"/>
                        </a:spcAft>
                      </a:pPr>
                      <a:endParaRPr lang="en-ZA"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r>
                        <a:rPr lang="en-US" sz="800" kern="1200" dirty="0">
                          <a:solidFill>
                            <a:schemeClr val="dk1"/>
                          </a:solidFill>
                          <a:latin typeface="Arial Black" pitchFamily="34" charset="0"/>
                          <a:ea typeface="Times New Roman"/>
                          <a:cs typeface="Times New Roman"/>
                        </a:rPr>
                        <a:t>Q2: Handbook circulated to stakeholders for consultation</a:t>
                      </a:r>
                    </a:p>
                    <a:p>
                      <a:pPr marL="0" marR="0">
                        <a:lnSpc>
                          <a:spcPct val="100000"/>
                        </a:lnSpc>
                        <a:spcBef>
                          <a:spcPts val="0"/>
                        </a:spcBef>
                        <a:spcAft>
                          <a:spcPts val="100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endParaRPr lang="en-ZA"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endParaRPr lang="en-ZA"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r>
                        <a:rPr lang="en-US" sz="800" kern="1200" dirty="0">
                          <a:solidFill>
                            <a:schemeClr val="dk1"/>
                          </a:solidFill>
                          <a:latin typeface="Arial Black" pitchFamily="34" charset="0"/>
                          <a:ea typeface="Times New Roman"/>
                          <a:cs typeface="Times New Roman"/>
                        </a:rPr>
                        <a:t>Q3:  Handbook for departmental representatives serving on public health entities boards and statutory professional councils reviewed and finalized. No comments were received from stakeholders.</a:t>
                      </a:r>
                    </a:p>
                    <a:p>
                      <a:pPr marL="0" marR="0">
                        <a:lnSpc>
                          <a:spcPct val="100000"/>
                        </a:lnSpc>
                        <a:spcBef>
                          <a:spcPts val="0"/>
                        </a:spcBef>
                        <a:spcAft>
                          <a:spcPts val="1000"/>
                        </a:spcAft>
                      </a:pPr>
                      <a:endParaRPr lang="en-ZA"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endParaRPr lang="en-US" sz="800" kern="1200" dirty="0">
                        <a:solidFill>
                          <a:schemeClr val="dk1"/>
                        </a:solidFill>
                        <a:latin typeface="Arial Black" pitchFamily="34" charset="0"/>
                        <a:ea typeface="Times New Roman"/>
                        <a:cs typeface="Times New Roman"/>
                      </a:endParaRPr>
                    </a:p>
                    <a:p>
                      <a:pPr marL="0" marR="0">
                        <a:lnSpc>
                          <a:spcPct val="100000"/>
                        </a:lnSpc>
                        <a:spcBef>
                          <a:spcPts val="0"/>
                        </a:spcBef>
                        <a:spcAft>
                          <a:spcPts val="1000"/>
                        </a:spcAft>
                      </a:pPr>
                      <a:r>
                        <a:rPr lang="en-US" sz="800" kern="1200" dirty="0">
                          <a:solidFill>
                            <a:schemeClr val="dk1"/>
                          </a:solidFill>
                          <a:latin typeface="Arial Black" pitchFamily="34" charset="0"/>
                          <a:ea typeface="Times New Roman"/>
                          <a:cs typeface="Times New Roman"/>
                        </a:rPr>
                        <a:t>Q4: Handbook for departmental representatives serving on public health entities boards and statutory professional councils reviewed for alignment with the training material on corporate governance and board effectiveness developed for boards in accordance with the King Code on corporate governance</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800" kern="1200" dirty="0">
                          <a:solidFill>
                            <a:schemeClr val="dk1"/>
                          </a:solidFill>
                          <a:latin typeface="Arial Black" pitchFamily="34" charset="0"/>
                          <a:ea typeface="Times New Roman"/>
                          <a:cs typeface="Times New Roman"/>
                        </a:rPr>
                        <a:t>Q1: </a:t>
                      </a:r>
                      <a:r>
                        <a:rPr lang="en-US" sz="800" dirty="0">
                          <a:latin typeface="Arial Black" pitchFamily="34" charset="0"/>
                          <a:ea typeface="Times New Roman"/>
                          <a:cs typeface="Times New Roman"/>
                        </a:rPr>
                        <a:t>Draft handbook has not been consulted with stakeholder</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800" dirty="0">
                          <a:latin typeface="Arial Black" pitchFamily="34" charset="0"/>
                          <a:ea typeface="Times New Roman"/>
                          <a:cs typeface="Times New Roman"/>
                        </a:rPr>
                        <a:t>Q2: Handbook not reviewed, pending comments from stakeholders</a:t>
                      </a:r>
                    </a:p>
                    <a:p>
                      <a:endParaRPr lang="en-US" sz="800" kern="1200" dirty="0">
                        <a:solidFill>
                          <a:schemeClr val="dk1"/>
                        </a:solidFill>
                        <a:latin typeface="Arial Black" pitchFamily="34" charset="0"/>
                        <a:ea typeface="Times New Roman"/>
                        <a:cs typeface="Times New Roman"/>
                      </a:endParaRPr>
                    </a:p>
                    <a:p>
                      <a:endParaRPr lang="en-US" sz="800" kern="1200" dirty="0">
                        <a:solidFill>
                          <a:schemeClr val="dk1"/>
                        </a:solidFill>
                        <a:latin typeface="Arial Black" pitchFamily="34" charset="0"/>
                        <a:ea typeface="Times New Roman"/>
                        <a:cs typeface="Times New Roman"/>
                      </a:endParaRPr>
                    </a:p>
                    <a:p>
                      <a:endParaRPr lang="en-US" sz="800" kern="1200" dirty="0">
                        <a:solidFill>
                          <a:schemeClr val="dk1"/>
                        </a:solidFill>
                        <a:latin typeface="Arial Black" pitchFamily="34" charset="0"/>
                        <a:ea typeface="Times New Roman"/>
                        <a:cs typeface="Times New Roman"/>
                      </a:endParaRPr>
                    </a:p>
                    <a:p>
                      <a:endParaRPr lang="en-US" sz="800" kern="1200" dirty="0">
                        <a:solidFill>
                          <a:schemeClr val="dk1"/>
                        </a:solidFill>
                        <a:latin typeface="Arial Black" pitchFamily="34" charset="0"/>
                        <a:ea typeface="Times New Roman"/>
                        <a:cs typeface="Times New Roman"/>
                      </a:endParaRPr>
                    </a:p>
                    <a:p>
                      <a:endParaRPr lang="en-US" sz="800" kern="1200" dirty="0">
                        <a:solidFill>
                          <a:schemeClr val="dk1"/>
                        </a:solidFill>
                        <a:latin typeface="Arial Black" pitchFamily="34" charset="0"/>
                        <a:ea typeface="Times New Roman"/>
                        <a:cs typeface="Times New Roman"/>
                      </a:endParaRPr>
                    </a:p>
                    <a:p>
                      <a:endParaRPr lang="en-US" sz="800" kern="1200" dirty="0">
                        <a:solidFill>
                          <a:schemeClr val="dk1"/>
                        </a:solidFill>
                        <a:latin typeface="Arial Black" pitchFamily="34" charset="0"/>
                        <a:ea typeface="Times New Roman"/>
                        <a:cs typeface="Times New Roman"/>
                      </a:endParaRPr>
                    </a:p>
                    <a:p>
                      <a:endParaRPr lang="en-US" sz="800" kern="1200" dirty="0">
                        <a:solidFill>
                          <a:schemeClr val="dk1"/>
                        </a:solidFill>
                        <a:latin typeface="Arial Black" pitchFamily="34" charset="0"/>
                        <a:ea typeface="Times New Roman"/>
                        <a:cs typeface="Times New Roman"/>
                      </a:endParaRPr>
                    </a:p>
                    <a:p>
                      <a:endParaRPr lang="en-US" sz="800" kern="1200" dirty="0">
                        <a:solidFill>
                          <a:schemeClr val="dk1"/>
                        </a:solidFill>
                        <a:latin typeface="Arial Black" pitchFamily="34" charset="0"/>
                        <a:ea typeface="Times New Roman"/>
                        <a:cs typeface="Times New Roman"/>
                      </a:endParaRPr>
                    </a:p>
                    <a:p>
                      <a:r>
                        <a:rPr lang="en-US" sz="800" kern="1200" dirty="0">
                          <a:solidFill>
                            <a:schemeClr val="dk1"/>
                          </a:solidFill>
                          <a:latin typeface="Arial Black" pitchFamily="34" charset="0"/>
                          <a:ea typeface="Times New Roman"/>
                          <a:cs typeface="Times New Roman"/>
                        </a:rPr>
                        <a:t>Q3: </a:t>
                      </a:r>
                      <a:r>
                        <a:rPr lang="en-ZA" sz="800" kern="1200" dirty="0">
                          <a:solidFill>
                            <a:schemeClr val="dk1"/>
                          </a:solidFill>
                          <a:latin typeface="Arial Black" pitchFamily="34" charset="0"/>
                          <a:ea typeface="Times New Roman"/>
                          <a:cs typeface="Times New Roman"/>
                        </a:rPr>
                        <a:t>Handbook for</a:t>
                      </a:r>
                    </a:p>
                    <a:p>
                      <a:r>
                        <a:rPr lang="en-ZA" sz="800" kern="1200" dirty="0">
                          <a:solidFill>
                            <a:schemeClr val="dk1"/>
                          </a:solidFill>
                          <a:latin typeface="Arial Black" pitchFamily="34" charset="0"/>
                          <a:ea typeface="Times New Roman"/>
                          <a:cs typeface="Times New Roman"/>
                        </a:rPr>
                        <a:t>departmental</a:t>
                      </a:r>
                    </a:p>
                    <a:p>
                      <a:r>
                        <a:rPr lang="en-ZA" sz="800" kern="1200" dirty="0">
                          <a:solidFill>
                            <a:schemeClr val="dk1"/>
                          </a:solidFill>
                          <a:latin typeface="Arial Black" pitchFamily="34" charset="0"/>
                          <a:ea typeface="Times New Roman"/>
                          <a:cs typeface="Times New Roman"/>
                        </a:rPr>
                        <a:t>representatives</a:t>
                      </a:r>
                    </a:p>
                    <a:p>
                      <a:r>
                        <a:rPr lang="en-ZA" sz="800" kern="1200" dirty="0">
                          <a:solidFill>
                            <a:schemeClr val="dk1"/>
                          </a:solidFill>
                          <a:latin typeface="Arial Black" pitchFamily="34" charset="0"/>
                          <a:ea typeface="Times New Roman"/>
                          <a:cs typeface="Times New Roman"/>
                        </a:rPr>
                        <a:t>serving on public</a:t>
                      </a:r>
                    </a:p>
                    <a:p>
                      <a:r>
                        <a:rPr lang="en-ZA" sz="800" kern="1200" dirty="0">
                          <a:solidFill>
                            <a:schemeClr val="dk1"/>
                          </a:solidFill>
                          <a:latin typeface="Arial Black" pitchFamily="34" charset="0"/>
                          <a:ea typeface="Times New Roman"/>
                          <a:cs typeface="Times New Roman"/>
                        </a:rPr>
                        <a:t>health entities</a:t>
                      </a:r>
                    </a:p>
                    <a:p>
                      <a:r>
                        <a:rPr lang="en-ZA" sz="800" kern="1200" dirty="0">
                          <a:solidFill>
                            <a:schemeClr val="dk1"/>
                          </a:solidFill>
                          <a:latin typeface="Arial Black" pitchFamily="34" charset="0"/>
                          <a:ea typeface="Times New Roman"/>
                          <a:cs typeface="Times New Roman"/>
                        </a:rPr>
                        <a:t>boards and</a:t>
                      </a:r>
                    </a:p>
                    <a:p>
                      <a:r>
                        <a:rPr lang="en-ZA" sz="800" kern="1200" dirty="0">
                          <a:solidFill>
                            <a:schemeClr val="dk1"/>
                          </a:solidFill>
                          <a:latin typeface="Arial Black" pitchFamily="34" charset="0"/>
                          <a:ea typeface="Times New Roman"/>
                          <a:cs typeface="Times New Roman"/>
                        </a:rPr>
                        <a:t>statutory</a:t>
                      </a:r>
                    </a:p>
                    <a:p>
                      <a:r>
                        <a:rPr lang="en-ZA" sz="800" kern="1200" dirty="0">
                          <a:solidFill>
                            <a:schemeClr val="dk1"/>
                          </a:solidFill>
                          <a:latin typeface="Arial Black" pitchFamily="34" charset="0"/>
                          <a:ea typeface="Times New Roman"/>
                          <a:cs typeface="Times New Roman"/>
                        </a:rPr>
                        <a:t>professional</a:t>
                      </a:r>
                    </a:p>
                    <a:p>
                      <a:r>
                        <a:rPr lang="en-ZA" sz="800" kern="1200" dirty="0">
                          <a:solidFill>
                            <a:schemeClr val="dk1"/>
                          </a:solidFill>
                          <a:latin typeface="Arial Black" pitchFamily="34" charset="0"/>
                          <a:ea typeface="Times New Roman"/>
                          <a:cs typeface="Times New Roman"/>
                        </a:rPr>
                        <a:t>Councils not yet</a:t>
                      </a:r>
                    </a:p>
                    <a:p>
                      <a:r>
                        <a:rPr lang="en-ZA" sz="800" kern="1200" dirty="0">
                          <a:solidFill>
                            <a:schemeClr val="dk1"/>
                          </a:solidFill>
                          <a:latin typeface="Arial Black" pitchFamily="34" charset="0"/>
                          <a:ea typeface="Times New Roman"/>
                          <a:cs typeface="Times New Roman"/>
                        </a:rPr>
                        <a:t>approved and</a:t>
                      </a:r>
                    </a:p>
                    <a:p>
                      <a:r>
                        <a:rPr lang="en-ZA" sz="800" kern="1200" dirty="0">
                          <a:solidFill>
                            <a:schemeClr val="dk1"/>
                          </a:solidFill>
                          <a:latin typeface="Arial Black" pitchFamily="34" charset="0"/>
                          <a:ea typeface="Times New Roman"/>
                          <a:cs typeface="Times New Roman"/>
                        </a:rPr>
                        <a:t>Disseminated</a:t>
                      </a:r>
                    </a:p>
                    <a:p>
                      <a:endParaRPr lang="en-US" sz="800" kern="1200" dirty="0">
                        <a:solidFill>
                          <a:schemeClr val="dk1"/>
                        </a:solidFill>
                        <a:latin typeface="Arial Black" pitchFamily="34" charset="0"/>
                        <a:ea typeface="Times New Roman"/>
                        <a:cs typeface="Times New Roman"/>
                      </a:endParaRPr>
                    </a:p>
                    <a:p>
                      <a:r>
                        <a:rPr lang="en-US" sz="800" kern="1200" dirty="0">
                          <a:solidFill>
                            <a:schemeClr val="dk1"/>
                          </a:solidFill>
                          <a:latin typeface="Arial Black" pitchFamily="34" charset="0"/>
                          <a:ea typeface="Times New Roman"/>
                          <a:cs typeface="Times New Roman"/>
                        </a:rPr>
                        <a:t>Q4: Handbook for departmental representatives serving on public health entities boards and statutory professional councils not implemented</a:t>
                      </a:r>
                    </a:p>
                    <a:p>
                      <a:endParaRPr lang="en-US"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800" dirty="0">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8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800" kern="1200" dirty="0">
                          <a:solidFill>
                            <a:schemeClr val="dk1"/>
                          </a:solidFill>
                          <a:latin typeface="Arial Black" pitchFamily="34" charset="0"/>
                          <a:ea typeface="Times New Roman"/>
                          <a:cs typeface="Times New Roman"/>
                        </a:rPr>
                        <a:t>Delays in reviewing the draft handbook for submission and approval. </a:t>
                      </a:r>
                      <a:r>
                        <a:rPr lang="en-GB" sz="800" kern="1200" dirty="0">
                          <a:solidFill>
                            <a:schemeClr val="dk1"/>
                          </a:solidFill>
                          <a:latin typeface="Arial Black" pitchFamily="34" charset="0"/>
                          <a:ea typeface="Times New Roman"/>
                          <a:cs typeface="Times New Roman"/>
                        </a:rPr>
                        <a:t>The draft handbook for departmental representatives serving on public health entities boards and statutory professional councils was delayed because it needed to be aligned to the training material produced for entities on "corporate governance and board effectiveness“ before implementation</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8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396195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36</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213661122"/>
              </p:ext>
            </p:extLst>
          </p:nvPr>
        </p:nvGraphicFramePr>
        <p:xfrm>
          <a:off x="0" y="918137"/>
          <a:ext cx="9144000" cy="5915049"/>
        </p:xfrm>
        <a:graphic>
          <a:graphicData uri="http://schemas.openxmlformats.org/drawingml/2006/table">
            <a:tbl>
              <a:tblPr firstRow="1" bandRow="1">
                <a:tableStyleId>{5C22544A-7EE6-4342-B048-85BDC9FD1C3A}</a:tableStyleId>
              </a:tblPr>
              <a:tblGrid>
                <a:gridCol w="1476075">
                  <a:extLst>
                    <a:ext uri="{9D8B030D-6E8A-4147-A177-3AD203B41FA5}">
                      <a16:colId xmlns:a16="http://schemas.microsoft.com/office/drawing/2014/main" xmlns="" val="20000"/>
                    </a:ext>
                  </a:extLst>
                </a:gridCol>
                <a:gridCol w="1151709">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2520280">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403648">
                  <a:extLst>
                    <a:ext uri="{9D8B030D-6E8A-4147-A177-3AD203B41FA5}">
                      <a16:colId xmlns:a16="http://schemas.microsoft.com/office/drawing/2014/main" xmlns="" val="20005"/>
                    </a:ext>
                  </a:extLst>
                </a:gridCol>
              </a:tblGrid>
              <a:tr h="291845">
                <a:tc>
                  <a:txBody>
                    <a:bodyPr/>
                    <a:lstStyle/>
                    <a:p>
                      <a:pPr marL="0" algn="l" defTabSz="914400" rtl="0" eaLnBrk="1" latinLnBrk="0" hangingPunct="1"/>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ts val="13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2503507">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Implement eHealth Strategy of South Africa through the development of patient information systems </a:t>
                      </a:r>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EHealth Strategy 2020-2025 Published </a:t>
                      </a:r>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Q1: eHealth Strategy 2020-2025 Draft produced</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dk1"/>
                          </a:solidFill>
                          <a:latin typeface="Arial Black" pitchFamily="34" charset="0"/>
                          <a:ea typeface="Times New Roman"/>
                          <a:cs typeface="Times New Roman"/>
                        </a:rPr>
                        <a:t>Q2: eHealth Strategy 2020-2025 further consultations held and incorporated</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dk1"/>
                          </a:solidFill>
                          <a:latin typeface="Arial Black" pitchFamily="34" charset="0"/>
                          <a:ea typeface="Times New Roman"/>
                          <a:cs typeface="Times New Roman"/>
                        </a:rPr>
                        <a:t>Q3: eHealth Strategy 2020-2025 revised, costing and finalization of strategy</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dk1"/>
                          </a:solidFill>
                          <a:latin typeface="Arial Black" pitchFamily="34" charset="0"/>
                          <a:ea typeface="Times New Roman"/>
                          <a:cs typeface="Times New Roman"/>
                        </a:rPr>
                        <a:t>Q4/Annual: eHealth Strategy 2020-2025 published</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Q1: All the comments and guidance provided by the National Health Council were integrated and the final draft Strategy was produced and approved on 14 May 2019</a:t>
                      </a:r>
                    </a:p>
                    <a:p>
                      <a:pPr marL="0" marR="0">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Q2: The National Digital Health Strategy was finalised and approved</a:t>
                      </a:r>
                    </a:p>
                    <a:p>
                      <a:pPr marL="0" marR="0">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Q3: The National Digital Health Strategy was finalised and approved. Development of the National Digital Health Strategy Implementation Plan commenced.</a:t>
                      </a:r>
                    </a:p>
                    <a:p>
                      <a:pPr marL="0" marR="0">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Q4: The National Digital Health Strategy 2019-2024 was published in the Department of Health website</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Q1- Q4 : None</a:t>
                      </a: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N/A-target achieved</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2444458">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Implement an Integrated monitoring and evaluation plan aligned to health outcomes and outputs contained in the Health Sector Strategy </a:t>
                      </a:r>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NHI Phase 1 Evaluation Conducted</a:t>
                      </a:r>
                    </a:p>
                  </a:txBody>
                  <a:tcPr marL="68580" marR="68580" marT="0" marB="0"/>
                </a:tc>
                <a:tc>
                  <a:txBody>
                    <a:bodyPr/>
                    <a:lstStyle/>
                    <a:p>
                      <a:pPr marL="0" marR="0">
                        <a:lnSpc>
                          <a:spcPct val="115000"/>
                        </a:lnSpc>
                        <a:spcBef>
                          <a:spcPts val="0"/>
                        </a:spcBef>
                        <a:spcAft>
                          <a:spcPts val="0"/>
                        </a:spcAft>
                      </a:pPr>
                      <a:r>
                        <a:rPr lang="en-US" sz="800" dirty="0">
                          <a:latin typeface="Arial Black" pitchFamily="34" charset="0"/>
                          <a:ea typeface="Times New Roman"/>
                          <a:cs typeface="Times New Roman"/>
                        </a:rPr>
                        <a:t>Q1: NHI Phase 1 evaluation report presented to key management and governance structures of the health sector</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dk1"/>
                          </a:solidFill>
                          <a:latin typeface="Arial Black" pitchFamily="34" charset="0"/>
                          <a:ea typeface="Times New Roman"/>
                          <a:cs typeface="Times New Roman"/>
                        </a:rPr>
                        <a:t>Q2: National </a:t>
                      </a:r>
                      <a:r>
                        <a:rPr lang="en-US" sz="800" kern="1200" dirty="0" err="1">
                          <a:solidFill>
                            <a:schemeClr val="dk1"/>
                          </a:solidFill>
                          <a:latin typeface="Arial Black" pitchFamily="34" charset="0"/>
                          <a:ea typeface="Times New Roman"/>
                          <a:cs typeface="Times New Roman"/>
                        </a:rPr>
                        <a:t>DoH</a:t>
                      </a:r>
                      <a:r>
                        <a:rPr lang="en-US" sz="800" kern="1200" dirty="0">
                          <a:solidFill>
                            <a:schemeClr val="dk1"/>
                          </a:solidFill>
                          <a:latin typeface="Arial Black" pitchFamily="34" charset="0"/>
                          <a:ea typeface="Times New Roman"/>
                          <a:cs typeface="Times New Roman"/>
                        </a:rPr>
                        <a:t> dissemination workshops of NHI Phase 1 evaluation report</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a:lnSpc>
                          <a:spcPct val="115000"/>
                        </a:lnSpc>
                        <a:spcBef>
                          <a:spcPts val="0"/>
                        </a:spcBef>
                        <a:spcAft>
                          <a:spcPts val="0"/>
                        </a:spcAft>
                      </a:pPr>
                      <a:r>
                        <a:rPr lang="en-US" sz="800" dirty="0">
                          <a:latin typeface="Arial Black" pitchFamily="34" charset="0"/>
                          <a:ea typeface="Times New Roman"/>
                          <a:cs typeface="Times New Roman"/>
                        </a:rPr>
                        <a:t>Q3: Provincial </a:t>
                      </a:r>
                      <a:r>
                        <a:rPr lang="en-US" sz="800" dirty="0" err="1">
                          <a:latin typeface="Arial Black" pitchFamily="34" charset="0"/>
                          <a:ea typeface="Times New Roman"/>
                          <a:cs typeface="Times New Roman"/>
                        </a:rPr>
                        <a:t>DoHs</a:t>
                      </a:r>
                      <a:r>
                        <a:rPr lang="en-US" sz="800" dirty="0">
                          <a:latin typeface="Arial Black" pitchFamily="34" charset="0"/>
                          <a:ea typeface="Times New Roman"/>
                          <a:cs typeface="Times New Roman"/>
                        </a:rPr>
                        <a:t> dissemination workshops of NHI Phase 1 evaluation report</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Q1: The final NHI Phase 1 evaluation report was circulated to nine provincial Departments of Health. 7 </a:t>
                      </a:r>
                      <a:r>
                        <a:rPr lang="en-US" sz="800" kern="1200" dirty="0" err="1">
                          <a:solidFill>
                            <a:schemeClr val="dk1"/>
                          </a:solidFill>
                          <a:latin typeface="Arial Black" pitchFamily="34" charset="0"/>
                          <a:ea typeface="Times New Roman"/>
                          <a:cs typeface="Times New Roman"/>
                        </a:rPr>
                        <a:t>PDoH</a:t>
                      </a:r>
                      <a:r>
                        <a:rPr lang="en-US" sz="800" kern="1200" dirty="0">
                          <a:solidFill>
                            <a:schemeClr val="dk1"/>
                          </a:solidFill>
                          <a:latin typeface="Arial Black" pitchFamily="34" charset="0"/>
                          <a:ea typeface="Times New Roman"/>
                          <a:cs typeface="Times New Roman"/>
                        </a:rPr>
                        <a:t> responded with comments on implications for implementation. </a:t>
                      </a:r>
                    </a:p>
                    <a:p>
                      <a:pPr marL="0" marR="0" algn="l" defTabSz="914400" rtl="0" eaLnBrk="1" latinLnBrk="0" hangingPunct="1">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Q2: The final report disseminated through the website of the Department of Health and to all provinces by electronic mail. The findings of the evaluation were released at Minister's media briefing in July 2019</a:t>
                      </a:r>
                    </a:p>
                    <a:p>
                      <a:pPr marL="0" marR="0" algn="l" defTabSz="914400" rtl="0" eaLnBrk="1" latinLnBrk="0" hangingPunct="1">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Q3: The key findings presented to the meeting of the Technical Committee of the National Health Council held on 16 and 17 October 2019. </a:t>
                      </a:r>
                    </a:p>
                    <a:p>
                      <a:pPr marL="0" marR="0" algn="l" defTabSz="914400" rtl="0" eaLnBrk="1" latinLnBrk="0" hangingPunct="1">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r>
                        <a:rPr lang="en-US" sz="800" kern="1200" dirty="0">
                          <a:solidFill>
                            <a:schemeClr val="dk1"/>
                          </a:solidFill>
                          <a:latin typeface="Arial Black" pitchFamily="34" charset="0"/>
                          <a:ea typeface="Times New Roman"/>
                          <a:cs typeface="Times New Roman"/>
                        </a:rPr>
                        <a:t>Q4: NHI Phase 1 NHI results further</a:t>
                      </a:r>
                      <a:r>
                        <a:rPr lang="en-US" sz="800" kern="1200" baseline="0" dirty="0">
                          <a:solidFill>
                            <a:schemeClr val="dk1"/>
                          </a:solidFill>
                          <a:latin typeface="Arial Black" pitchFamily="34" charset="0"/>
                          <a:ea typeface="Times New Roman"/>
                          <a:cs typeface="Times New Roman"/>
                        </a:rPr>
                        <a:t> </a:t>
                      </a:r>
                      <a:r>
                        <a:rPr lang="en-US" sz="800" kern="1200" dirty="0">
                          <a:solidFill>
                            <a:schemeClr val="dk1"/>
                          </a:solidFill>
                          <a:latin typeface="Arial Black" pitchFamily="34" charset="0"/>
                          <a:ea typeface="Times New Roman"/>
                          <a:cs typeface="Times New Roman"/>
                        </a:rPr>
                        <a:t>disseminated in district-based provincial workshops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Q1-Q4: None</a:t>
                      </a: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800" dirty="0">
                          <a:latin typeface="Arial Black" pitchFamily="34" charset="0"/>
                          <a:ea typeface="Times New Roman"/>
                          <a:cs typeface="Times New Roman"/>
                        </a:rPr>
                        <a:t>N/A-target achieved</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696111035"/>
                  </a:ext>
                </a:extLst>
              </a:tr>
            </a:tbl>
          </a:graphicData>
        </a:graphic>
      </p:graphicFrame>
    </p:spTree>
    <p:extLst>
      <p:ext uri="{BB962C8B-B14F-4D97-AF65-F5344CB8AC3E}">
        <p14:creationId xmlns:p14="http://schemas.microsoft.com/office/powerpoint/2010/main" xmlns="" val="4035341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083437802"/>
              </p:ext>
            </p:extLst>
          </p:nvPr>
        </p:nvGraphicFramePr>
        <p:xfrm>
          <a:off x="0" y="1052737"/>
          <a:ext cx="9144000" cy="5366136"/>
        </p:xfrm>
        <a:graphic>
          <a:graphicData uri="http://schemas.openxmlformats.org/drawingml/2006/table">
            <a:tbl>
              <a:tblPr firstRow="1" bandRow="1">
                <a:tableStyleId>{5C22544A-7EE6-4342-B048-85BDC9FD1C3A}</a:tableStyleId>
              </a:tblPr>
              <a:tblGrid>
                <a:gridCol w="1187624">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907704">
                  <a:extLst>
                    <a:ext uri="{9D8B030D-6E8A-4147-A177-3AD203B41FA5}">
                      <a16:colId xmlns:a16="http://schemas.microsoft.com/office/drawing/2014/main" xmlns="" val="20005"/>
                    </a:ext>
                  </a:extLst>
                </a:gridCol>
              </a:tblGrid>
              <a:tr h="288031">
                <a:tc>
                  <a:txBody>
                    <a:bodyPr/>
                    <a:lstStyle/>
                    <a:p>
                      <a:pPr marL="0" algn="l" defTabSz="914400" rtl="0" eaLnBrk="1" latinLnBrk="0" hangingPunct="1"/>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ts val="13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365681">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Plan, develop and manage Human Resources for Health (HRH) in South Africa</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National Human Resources for Health (HRH) Strategy 2020 - 2030 published</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Q1: Draft HRH strategy drafted</a:t>
                      </a:r>
                    </a:p>
                    <a:p>
                      <a:pPr marL="0" marR="0">
                        <a:lnSpc>
                          <a:spcPct val="115000"/>
                        </a:lnSpc>
                        <a:spcBef>
                          <a:spcPts val="0"/>
                        </a:spcBef>
                        <a:spcAft>
                          <a:spcPts val="0"/>
                        </a:spcAft>
                      </a:pPr>
                      <a:endParaRPr lang="en-ZA" sz="800" dirty="0">
                        <a:latin typeface="Arial Black" pitchFamily="34" charset="0"/>
                        <a:ea typeface="Times New Roman"/>
                        <a:cs typeface="Times New Roman"/>
                      </a:endParaRPr>
                    </a:p>
                    <a:p>
                      <a:pPr marL="0" marR="0">
                        <a:lnSpc>
                          <a:spcPct val="115000"/>
                        </a:lnSpc>
                        <a:spcBef>
                          <a:spcPts val="0"/>
                        </a:spcBef>
                        <a:spcAft>
                          <a:spcPts val="0"/>
                        </a:spcAft>
                      </a:pPr>
                      <a:endParaRPr lang="en-ZA" sz="800" dirty="0">
                        <a:latin typeface="Arial Black" pitchFamily="34" charset="0"/>
                        <a:ea typeface="Times New Roman"/>
                        <a:cs typeface="Times New Roman"/>
                      </a:endParaRP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dk1"/>
                          </a:solidFill>
                          <a:latin typeface="Arial Black" pitchFamily="34" charset="0"/>
                          <a:ea typeface="Calibri"/>
                          <a:cs typeface="Times New Roman"/>
                        </a:rPr>
                        <a:t>Q2: Updated draft HRH strategy presented to key management and governance structures of the health sector</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dk1"/>
                          </a:solidFill>
                          <a:latin typeface="Arial Black" pitchFamily="34" charset="0"/>
                          <a:ea typeface="Calibri"/>
                          <a:cs typeface="Times New Roman"/>
                        </a:rPr>
                        <a:t>Q3: Updated HRH strategy approved</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ZA" sz="800" kern="1200" dirty="0">
                        <a:solidFill>
                          <a:schemeClr val="dk1"/>
                        </a:solidFill>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Arial Black" pitchFamily="34" charset="0"/>
                          <a:ea typeface="Calibri"/>
                          <a:cs typeface="Times New Roman"/>
                        </a:rPr>
                        <a:t>Q4: HRH Strategy published</a:t>
                      </a:r>
                      <a:endParaRPr lang="en-ZA" sz="800" kern="1200" dirty="0">
                        <a:solidFill>
                          <a:schemeClr val="dk1"/>
                        </a:solidFill>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Q1: Drafting of HRH strategy in progress and aligned to time-frame as mapped out with Ministerial Task Team</a:t>
                      </a:r>
                    </a:p>
                    <a:p>
                      <a:pPr marL="0" marR="0">
                        <a:lnSpc>
                          <a:spcPct val="115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Q2: Draft chapters of the HRH Strategy presented at various forums - namely Tech NHC, NHC and HRH Stakeholders Indaba</a:t>
                      </a:r>
                    </a:p>
                    <a:p>
                      <a:pPr marL="0" marR="0">
                        <a:lnSpc>
                          <a:spcPct val="115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Q3: </a:t>
                      </a:r>
                      <a:r>
                        <a:rPr lang="en-US" sz="800" kern="1200" dirty="0">
                          <a:solidFill>
                            <a:schemeClr val="dk1"/>
                          </a:solidFill>
                          <a:latin typeface="Arial Black" pitchFamily="34" charset="0"/>
                          <a:ea typeface="Calibri"/>
                          <a:cs typeface="Times New Roman"/>
                        </a:rPr>
                        <a:t>Final draft HRH strategy produced</a:t>
                      </a:r>
                      <a:endParaRPr lang="en-ZA"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endParaRPr lang="en-ZA"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Q4: </a:t>
                      </a:r>
                      <a:r>
                        <a:rPr lang="en-US" sz="800" kern="1200" dirty="0">
                          <a:solidFill>
                            <a:schemeClr val="dk1"/>
                          </a:solidFill>
                          <a:latin typeface="Arial Black" pitchFamily="34" charset="0"/>
                          <a:ea typeface="Calibri"/>
                          <a:cs typeface="Times New Roman"/>
                        </a:rPr>
                        <a:t>Final draft HRH Strategy produced</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dk1"/>
                          </a:solidFill>
                          <a:latin typeface="Arial Black" pitchFamily="34" charset="0"/>
                          <a:ea typeface="Calibri"/>
                          <a:cs typeface="Times New Roman"/>
                        </a:rPr>
                        <a:t>Q1: </a:t>
                      </a:r>
                      <a:r>
                        <a:rPr lang="en-ZA" sz="800" dirty="0">
                          <a:latin typeface="Arial Black" pitchFamily="34" charset="0"/>
                          <a:ea typeface="Calibri"/>
                          <a:cs typeface="Times New Roman"/>
                        </a:rPr>
                        <a:t>None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dk1"/>
                          </a:solidFill>
                          <a:latin typeface="Arial Black" pitchFamily="34" charset="0"/>
                          <a:ea typeface="Times New Roman"/>
                          <a:cs typeface="Times New Roman"/>
                        </a:rPr>
                        <a:t>Q2: None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dk1"/>
                          </a:solidFill>
                          <a:latin typeface="Arial Black" pitchFamily="34" charset="0"/>
                          <a:ea typeface="Times New Roman"/>
                          <a:cs typeface="Times New Roman"/>
                        </a:rPr>
                        <a:t>Q3:</a:t>
                      </a:r>
                      <a:r>
                        <a:rPr lang="en-GB" sz="800" kern="1200" baseline="0" dirty="0">
                          <a:solidFill>
                            <a:schemeClr val="dk1"/>
                          </a:solidFill>
                          <a:latin typeface="Arial Black" pitchFamily="34" charset="0"/>
                          <a:ea typeface="Times New Roman"/>
                          <a:cs typeface="Times New Roman"/>
                        </a:rPr>
                        <a:t> </a:t>
                      </a:r>
                      <a:r>
                        <a:rPr lang="en-US" sz="800" kern="1200" dirty="0">
                          <a:solidFill>
                            <a:schemeClr val="dk1"/>
                          </a:solidFill>
                          <a:latin typeface="Arial Black" pitchFamily="34" charset="0"/>
                          <a:ea typeface="Calibri"/>
                          <a:cs typeface="Times New Roman"/>
                        </a:rPr>
                        <a:t>Updated HRH strategy not yet approved</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dk1"/>
                          </a:solidFill>
                          <a:latin typeface="Arial Black" pitchFamily="34" charset="0"/>
                          <a:ea typeface="Calibri"/>
                          <a:cs typeface="Times New Roman"/>
                        </a:rPr>
                        <a:t>Q4:</a:t>
                      </a:r>
                      <a:r>
                        <a:rPr lang="en-US" sz="800" kern="1200" baseline="0" dirty="0">
                          <a:solidFill>
                            <a:schemeClr val="dk1"/>
                          </a:solidFill>
                          <a:latin typeface="Arial Black" pitchFamily="34" charset="0"/>
                          <a:ea typeface="Calibri"/>
                          <a:cs typeface="Times New Roman"/>
                        </a:rPr>
                        <a:t> </a:t>
                      </a:r>
                      <a:r>
                        <a:rPr lang="en-ZA" sz="800" dirty="0">
                          <a:solidFill>
                            <a:schemeClr val="tx1"/>
                          </a:solidFill>
                          <a:latin typeface="Arial Black" pitchFamily="34" charset="0"/>
                          <a:ea typeface="Calibri"/>
                          <a:cs typeface="Times New Roman"/>
                        </a:rPr>
                        <a:t>HRH Strategy not published</a:t>
                      </a:r>
                      <a:endParaRPr lang="en-US" sz="8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Additional time was requested by the Ministerial Task Team to finalize the various components of the strategy. Final d</a:t>
                      </a:r>
                      <a:r>
                        <a:rPr lang="en-US" sz="800" dirty="0">
                          <a:latin typeface="Arial Black" pitchFamily="34" charset="0"/>
                          <a:ea typeface="Calibri"/>
                          <a:cs typeface="Times New Roman"/>
                        </a:rPr>
                        <a:t>raft Strategy not presented on time to NHC for approval due to Covid-19 pandemic as a more pressing priority</a:t>
                      </a:r>
                      <a:endParaRPr lang="en-US" sz="8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196669">
                <a:tc>
                  <a:txBody>
                    <a:bodyPr/>
                    <a:lstStyle/>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Number of PHC facilities having revised organisational structures as per normative guides</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ZA" sz="800" dirty="0">
                          <a:latin typeface="Arial Black" pitchFamily="34" charset="0"/>
                          <a:ea typeface="Calibri"/>
                          <a:cs typeface="Times New Roman"/>
                        </a:rPr>
                        <a:t>Q1: Normative guide consulted on with key stakeholders</a:t>
                      </a: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dk1"/>
                          </a:solidFill>
                          <a:latin typeface="Arial Black" pitchFamily="34" charset="0"/>
                          <a:ea typeface="Calibri"/>
                          <a:cs typeface="Times New Roman"/>
                        </a:rPr>
                        <a:t>Q2: Normative guide revised</a:t>
                      </a:r>
                      <a:endParaRPr lang="en-US" sz="8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endParaRPr lang="en-ZA" sz="800" dirty="0">
                        <a:latin typeface="Arial Black" pitchFamily="34" charset="0"/>
                        <a:ea typeface="Times New Roman"/>
                        <a:cs typeface="Times New Roman"/>
                      </a:endParaRPr>
                    </a:p>
                    <a:p>
                      <a:pPr marL="0" marR="0">
                        <a:lnSpc>
                          <a:spcPct val="115000"/>
                        </a:lnSpc>
                        <a:spcBef>
                          <a:spcPts val="0"/>
                        </a:spcBef>
                        <a:spcAft>
                          <a:spcPts val="0"/>
                        </a:spcAft>
                      </a:pPr>
                      <a:endParaRPr lang="en-US" sz="800" dirty="0">
                        <a:latin typeface="Arial Black" pitchFamily="34" charset="0"/>
                        <a:ea typeface="Times New Roman"/>
                        <a:cs typeface="Times New Roman"/>
                      </a:endParaRPr>
                    </a:p>
                    <a:p>
                      <a:pPr marL="0" marR="0">
                        <a:lnSpc>
                          <a:spcPct val="115000"/>
                        </a:lnSpc>
                        <a:spcBef>
                          <a:spcPts val="0"/>
                        </a:spcBef>
                        <a:spcAft>
                          <a:spcPts val="0"/>
                        </a:spcAft>
                      </a:pPr>
                      <a:r>
                        <a:rPr lang="en-US" sz="800" dirty="0">
                          <a:latin typeface="Arial Black" pitchFamily="34" charset="0"/>
                          <a:ea typeface="Times New Roman"/>
                          <a:cs typeface="Times New Roman"/>
                        </a:rPr>
                        <a:t>Q3:</a:t>
                      </a:r>
                      <a:r>
                        <a:rPr lang="en-US" sz="800" baseline="0" dirty="0">
                          <a:latin typeface="Arial Black" pitchFamily="34" charset="0"/>
                          <a:ea typeface="Times New Roman"/>
                          <a:cs typeface="Times New Roman"/>
                        </a:rPr>
                        <a:t> Normative guide </a:t>
                      </a:r>
                      <a:r>
                        <a:rPr lang="en-US" sz="800" baseline="0" dirty="0" err="1">
                          <a:latin typeface="Arial Black" pitchFamily="34" charset="0"/>
                          <a:ea typeface="Times New Roman"/>
                          <a:cs typeface="Times New Roman"/>
                        </a:rPr>
                        <a:t>finalised</a:t>
                      </a:r>
                      <a:r>
                        <a:rPr lang="en-US" sz="800" baseline="0" dirty="0">
                          <a:latin typeface="Arial Black" pitchFamily="34" charset="0"/>
                          <a:ea typeface="Times New Roman"/>
                          <a:cs typeface="Times New Roman"/>
                        </a:rPr>
                        <a:t> and PHC benchmarked</a:t>
                      </a:r>
                    </a:p>
                    <a:p>
                      <a:pPr marL="0" marR="0">
                        <a:lnSpc>
                          <a:spcPct val="115000"/>
                        </a:lnSpc>
                        <a:spcBef>
                          <a:spcPts val="0"/>
                        </a:spcBef>
                        <a:spcAft>
                          <a:spcPts val="0"/>
                        </a:spcAft>
                      </a:pPr>
                      <a:endParaRPr lang="en-US" sz="800" baseline="0" dirty="0">
                        <a:latin typeface="Arial Black" pitchFamily="34" charset="0"/>
                        <a:ea typeface="Times New Roman"/>
                        <a:cs typeface="Times New Roman"/>
                      </a:endParaRPr>
                    </a:p>
                    <a:p>
                      <a:pPr marL="0" marR="0">
                        <a:lnSpc>
                          <a:spcPct val="115000"/>
                        </a:lnSpc>
                        <a:spcBef>
                          <a:spcPts val="0"/>
                        </a:spcBef>
                        <a:spcAft>
                          <a:spcPts val="0"/>
                        </a:spcAft>
                      </a:pPr>
                      <a:r>
                        <a:rPr lang="en-ZA" sz="800" kern="1200" dirty="0">
                          <a:solidFill>
                            <a:schemeClr val="dk1"/>
                          </a:solidFill>
                          <a:latin typeface="Arial Black" pitchFamily="34" charset="0"/>
                          <a:ea typeface="Calibri"/>
                          <a:cs typeface="Times New Roman"/>
                        </a:rPr>
                        <a:t>Q4/Annual: </a:t>
                      </a:r>
                      <a:r>
                        <a:rPr lang="en-US" sz="800" kern="1200" dirty="0">
                          <a:solidFill>
                            <a:schemeClr val="dk1"/>
                          </a:solidFill>
                          <a:latin typeface="Arial Black" pitchFamily="34" charset="0"/>
                          <a:ea typeface="Calibri"/>
                          <a:cs typeface="Times New Roman"/>
                        </a:rPr>
                        <a:t>All PHC  facilities</a:t>
                      </a:r>
                    </a:p>
                    <a:p>
                      <a:pPr marL="0" marR="0">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with revised organizational</a:t>
                      </a:r>
                    </a:p>
                    <a:p>
                      <a:pPr marL="0" marR="0">
                        <a:lnSpc>
                          <a:spcPct val="115000"/>
                        </a:lnSpc>
                        <a:spcBef>
                          <a:spcPts val="0"/>
                        </a:spcBef>
                        <a:spcAft>
                          <a:spcPts val="0"/>
                        </a:spcAft>
                      </a:pPr>
                      <a:r>
                        <a:rPr lang="en-US" sz="800" kern="1200" dirty="0">
                          <a:solidFill>
                            <a:schemeClr val="dk1"/>
                          </a:solidFill>
                          <a:latin typeface="Arial Black" pitchFamily="34" charset="0"/>
                          <a:ea typeface="Calibri"/>
                          <a:cs typeface="Times New Roman"/>
                        </a:rPr>
                        <a:t>structures as per normative guides</a:t>
                      </a:r>
                    </a:p>
                  </a:txBody>
                  <a:tcPr marL="68580" marR="68580" marT="0" marB="0"/>
                </a:tc>
                <a:tc>
                  <a:txBody>
                    <a:bodyPr/>
                    <a:lstStyle/>
                    <a:p>
                      <a:pPr marL="0" marR="0">
                        <a:lnSpc>
                          <a:spcPct val="115000"/>
                        </a:lnSpc>
                        <a:spcBef>
                          <a:spcPts val="1000"/>
                        </a:spcBef>
                        <a:spcAft>
                          <a:spcPts val="0"/>
                        </a:spcAft>
                      </a:pPr>
                      <a:r>
                        <a:rPr lang="en-ZA" sz="800" kern="1200" dirty="0">
                          <a:solidFill>
                            <a:schemeClr val="dk1"/>
                          </a:solidFill>
                          <a:latin typeface="Arial Black" pitchFamily="34" charset="0"/>
                          <a:ea typeface="Calibri"/>
                          <a:cs typeface="Times New Roman"/>
                        </a:rPr>
                        <a:t>Q1: Normative guide consulted on with key stakeholders</a:t>
                      </a:r>
                    </a:p>
                    <a:p>
                      <a:pPr marL="0" marR="0">
                        <a:lnSpc>
                          <a:spcPct val="115000"/>
                        </a:lnSpc>
                        <a:spcBef>
                          <a:spcPts val="1000"/>
                        </a:spcBef>
                        <a:spcAft>
                          <a:spcPts val="0"/>
                        </a:spcAft>
                      </a:pPr>
                      <a:r>
                        <a:rPr lang="en-ZA" sz="800" kern="1200" dirty="0">
                          <a:solidFill>
                            <a:schemeClr val="dk1"/>
                          </a:solidFill>
                          <a:latin typeface="Arial Black" pitchFamily="34" charset="0"/>
                          <a:ea typeface="Calibri"/>
                          <a:cs typeface="Times New Roman"/>
                        </a:rPr>
                        <a:t>Q2: Consultative meetings held with key stakeholders to revise PHC facilities organisational structures as per normative guides</a:t>
                      </a:r>
                    </a:p>
                    <a:p>
                      <a:pPr marL="0" marR="0">
                        <a:lnSpc>
                          <a:spcPct val="115000"/>
                        </a:lnSpc>
                        <a:spcBef>
                          <a:spcPts val="1000"/>
                        </a:spcBef>
                        <a:spcAft>
                          <a:spcPts val="0"/>
                        </a:spcAft>
                      </a:pPr>
                      <a:r>
                        <a:rPr lang="en-ZA" sz="800" kern="1200" dirty="0">
                          <a:solidFill>
                            <a:schemeClr val="dk1"/>
                          </a:solidFill>
                          <a:latin typeface="Arial Black" pitchFamily="34" charset="0"/>
                          <a:ea typeface="Calibri"/>
                          <a:cs typeface="Times New Roman"/>
                        </a:rPr>
                        <a:t>Q3: </a:t>
                      </a:r>
                      <a:r>
                        <a:rPr lang="en-US" sz="800" kern="1200" dirty="0">
                          <a:solidFill>
                            <a:schemeClr val="dk1"/>
                          </a:solidFill>
                          <a:latin typeface="Arial Black" pitchFamily="34" charset="0"/>
                          <a:ea typeface="Calibri"/>
                          <a:cs typeface="Times New Roman"/>
                        </a:rPr>
                        <a:t>Benchmarking of the PHC normative guides conducted through National workshops.</a:t>
                      </a:r>
                      <a:endParaRPr lang="en-ZA" sz="800" kern="1200" dirty="0">
                        <a:solidFill>
                          <a:schemeClr val="dk1"/>
                        </a:solidFill>
                        <a:latin typeface="Arial Black" pitchFamily="34" charset="0"/>
                        <a:ea typeface="Calibri"/>
                        <a:cs typeface="Times New Roman"/>
                      </a:endParaRPr>
                    </a:p>
                    <a:p>
                      <a:pPr marL="0" marR="0">
                        <a:lnSpc>
                          <a:spcPct val="115000"/>
                        </a:lnSpc>
                        <a:spcBef>
                          <a:spcPts val="1000"/>
                        </a:spcBef>
                        <a:spcAft>
                          <a:spcPts val="0"/>
                        </a:spcAft>
                      </a:pPr>
                      <a:r>
                        <a:rPr lang="en-ZA" sz="800" kern="1200" dirty="0">
                          <a:solidFill>
                            <a:schemeClr val="dk1"/>
                          </a:solidFill>
                          <a:latin typeface="Arial Black" pitchFamily="34" charset="0"/>
                          <a:ea typeface="Calibri"/>
                          <a:cs typeface="Times New Roman"/>
                        </a:rPr>
                        <a:t>Q4: Revised PHC Organizational Structures available as per normative guides.</a:t>
                      </a:r>
                      <a:endParaRPr lang="en-US"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Q1: None</a:t>
                      </a: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dk1"/>
                          </a:solidFill>
                          <a:latin typeface="Arial Black" pitchFamily="34" charset="0"/>
                          <a:ea typeface="Times New Roman"/>
                          <a:cs typeface="Times New Roman"/>
                        </a:rPr>
                        <a:t>Q2: None</a:t>
                      </a: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endParaRPr lang="en-GB" sz="800" kern="1200" dirty="0">
                        <a:solidFill>
                          <a:schemeClr val="dk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Q3: </a:t>
                      </a:r>
                      <a:r>
                        <a:rPr lang="en-US" sz="800" kern="1200" dirty="0">
                          <a:solidFill>
                            <a:schemeClr val="dk1"/>
                          </a:solidFill>
                          <a:latin typeface="Arial Black" pitchFamily="34" charset="0"/>
                          <a:ea typeface="Times New Roman"/>
                          <a:cs typeface="Times New Roman"/>
                        </a:rPr>
                        <a:t>None</a:t>
                      </a:r>
                    </a:p>
                    <a:p>
                      <a:pPr marL="0" marR="0" algn="l" defTabSz="914400" rtl="0" eaLnBrk="1" latinLnBrk="0" hangingPunct="1">
                        <a:lnSpc>
                          <a:spcPct val="115000"/>
                        </a:lnSpc>
                        <a:spcBef>
                          <a:spcPts val="0"/>
                        </a:spcBef>
                        <a:spcAft>
                          <a:spcPts val="0"/>
                        </a:spcAft>
                      </a:pPr>
                      <a:endParaRPr lang="en-US"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dk1"/>
                        </a:solidFill>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800" kern="1200" dirty="0">
                          <a:solidFill>
                            <a:schemeClr val="dk1"/>
                          </a:solidFill>
                          <a:latin typeface="Arial Black" pitchFamily="34" charset="0"/>
                          <a:ea typeface="Times New Roman"/>
                          <a:cs typeface="Times New Roman"/>
                        </a:rPr>
                        <a:t>Q4:</a:t>
                      </a:r>
                      <a:r>
                        <a:rPr lang="en-US" sz="800" kern="1200" baseline="0" dirty="0">
                          <a:solidFill>
                            <a:schemeClr val="dk1"/>
                          </a:solidFill>
                          <a:latin typeface="Arial Black" pitchFamily="34" charset="0"/>
                          <a:ea typeface="Times New Roman"/>
                          <a:cs typeface="Times New Roman"/>
                        </a:rPr>
                        <a:t> </a:t>
                      </a:r>
                      <a:r>
                        <a:rPr lang="en-ZA" sz="800" dirty="0">
                          <a:solidFill>
                            <a:schemeClr val="tx1"/>
                          </a:solidFill>
                          <a:latin typeface="Arial Black" pitchFamily="34" charset="0"/>
                          <a:ea typeface="Calibri"/>
                          <a:cs typeface="Times New Roman"/>
                        </a:rPr>
                        <a:t>Revised structures not finalized</a:t>
                      </a:r>
                      <a:endParaRPr lang="en-US" sz="8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dk1"/>
                          </a:solidFill>
                          <a:latin typeface="Arial Black" pitchFamily="34" charset="0"/>
                          <a:ea typeface="Times New Roman"/>
                          <a:cs typeface="Times New Roman"/>
                        </a:rPr>
                        <a:t>The Provincial </a:t>
                      </a:r>
                      <a:r>
                        <a:rPr lang="en-GB" sz="800" kern="1200" dirty="0" err="1">
                          <a:solidFill>
                            <a:schemeClr val="dk1"/>
                          </a:solidFill>
                          <a:latin typeface="Arial Black" pitchFamily="34" charset="0"/>
                          <a:ea typeface="Times New Roman"/>
                          <a:cs typeface="Times New Roman"/>
                        </a:rPr>
                        <a:t>DoH</a:t>
                      </a:r>
                      <a:r>
                        <a:rPr lang="en-GB" sz="800" kern="1200" dirty="0">
                          <a:solidFill>
                            <a:schemeClr val="dk1"/>
                          </a:solidFill>
                          <a:latin typeface="Arial Black" pitchFamily="34" charset="0"/>
                          <a:ea typeface="Times New Roman"/>
                          <a:cs typeface="Times New Roman"/>
                        </a:rPr>
                        <a:t> needed to follow the DPSA process of determining staffing establishments, which was delayed</a:t>
                      </a: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92487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2970858203"/>
              </p:ext>
            </p:extLst>
          </p:nvPr>
        </p:nvGraphicFramePr>
        <p:xfrm>
          <a:off x="0" y="1052737"/>
          <a:ext cx="9144000" cy="4772982"/>
        </p:xfrm>
        <a:graphic>
          <a:graphicData uri="http://schemas.openxmlformats.org/drawingml/2006/table">
            <a:tbl>
              <a:tblPr firstRow="1" bandRow="1">
                <a:tableStyleId>{5C22544A-7EE6-4342-B048-85BDC9FD1C3A}</a:tableStyleId>
              </a:tblPr>
              <a:tblGrid>
                <a:gridCol w="1476075">
                  <a:extLst>
                    <a:ext uri="{9D8B030D-6E8A-4147-A177-3AD203B41FA5}">
                      <a16:colId xmlns:a16="http://schemas.microsoft.com/office/drawing/2014/main" xmlns="" val="20000"/>
                    </a:ext>
                  </a:extLst>
                </a:gridCol>
                <a:gridCol w="1223717">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331640">
                  <a:extLst>
                    <a:ext uri="{9D8B030D-6E8A-4147-A177-3AD203B41FA5}">
                      <a16:colId xmlns:a16="http://schemas.microsoft.com/office/drawing/2014/main" xmlns="" val="20005"/>
                    </a:ext>
                  </a:extLst>
                </a:gridCol>
              </a:tblGrid>
              <a:tr h="360039">
                <a:tc>
                  <a:txBody>
                    <a:bodyPr/>
                    <a:lstStyle/>
                    <a:p>
                      <a:pPr marL="0" algn="l" defTabSz="914400" rtl="0" eaLnBrk="1" latinLnBrk="0" hangingPunct="1"/>
                      <a:r>
                        <a:rPr lang="en-US" sz="9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ts val="13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196669">
                <a:tc>
                  <a:txBody>
                    <a:bodyPr/>
                    <a:lstStyle/>
                    <a:p>
                      <a:pPr marL="0" marR="0">
                        <a:lnSpc>
                          <a:spcPct val="115000"/>
                        </a:lnSpc>
                        <a:spcBef>
                          <a:spcPts val="0"/>
                        </a:spcBef>
                        <a:spcAft>
                          <a:spcPts val="0"/>
                        </a:spcAft>
                      </a:pPr>
                      <a:r>
                        <a:rPr lang="en-ZA" sz="900" dirty="0">
                          <a:effectLst/>
                          <a:latin typeface="Arial Black" pitchFamily="34" charset="0"/>
                          <a:ea typeface="Calibri"/>
                          <a:cs typeface="Times New Roman"/>
                        </a:rPr>
                        <a:t>Plan, develop and manage Human Resources for Health (HRH) in South Africa</a:t>
                      </a:r>
                      <a:endParaRPr lang="en-US" sz="900" dirty="0">
                        <a:effectLst/>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ZA" sz="900" dirty="0">
                          <a:effectLst/>
                          <a:latin typeface="Arial Black" pitchFamily="34" charset="0"/>
                          <a:ea typeface="Calibri"/>
                          <a:cs typeface="Times New Roman"/>
                        </a:rPr>
                        <a:t>HR Regulations for Section 52 of the National Health Act of 2003 developed and implemented</a:t>
                      </a:r>
                      <a:endParaRPr lang="en-US" sz="900" dirty="0">
                        <a:effectLst/>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latin typeface="Arial Black" pitchFamily="34" charset="0"/>
                          <a:ea typeface="Calibri"/>
                          <a:cs typeface="Times New Roman"/>
                        </a:rPr>
                        <a:t>Q1: </a:t>
                      </a:r>
                      <a:r>
                        <a:rPr lang="en-ZA" sz="900" dirty="0">
                          <a:latin typeface="Arial Black" pitchFamily="34" charset="0"/>
                          <a:ea typeface="Calibri"/>
                          <a:cs typeface="Times New Roman"/>
                        </a:rPr>
                        <a:t>Consultation workshop held with Provincial </a:t>
                      </a:r>
                      <a:r>
                        <a:rPr lang="en-ZA" sz="900" dirty="0" err="1">
                          <a:latin typeface="Arial Black" pitchFamily="34" charset="0"/>
                          <a:ea typeface="Calibri"/>
                          <a:cs typeface="Times New Roman"/>
                        </a:rPr>
                        <a:t>DoH</a:t>
                      </a:r>
                      <a:r>
                        <a:rPr lang="en-ZA" sz="900" dirty="0">
                          <a:latin typeface="Arial Black" pitchFamily="34" charset="0"/>
                          <a:ea typeface="Calibri"/>
                          <a:cs typeface="Times New Roman"/>
                        </a:rPr>
                        <a:t> to draft HR Regulations for section 52 of the National Health Act of 2003</a:t>
                      </a:r>
                    </a:p>
                    <a:p>
                      <a:pPr marL="0" marR="0">
                        <a:lnSpc>
                          <a:spcPct val="115000"/>
                        </a:lnSpc>
                        <a:spcBef>
                          <a:spcPts val="0"/>
                        </a:spcBef>
                        <a:spcAft>
                          <a:spcPts val="0"/>
                        </a:spcAft>
                      </a:pPr>
                      <a:endParaRPr lang="en-US" sz="900" dirty="0">
                        <a:latin typeface="Arial Black" pitchFamily="34" charset="0"/>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chemeClr val="dk1"/>
                          </a:solidFill>
                          <a:latin typeface="Arial Black" pitchFamily="34" charset="0"/>
                          <a:ea typeface="Calibri"/>
                          <a:cs typeface="Times New Roman"/>
                        </a:rPr>
                        <a:t>Q2: </a:t>
                      </a:r>
                      <a:r>
                        <a:rPr lang="en-ZA" sz="900" kern="1200" dirty="0">
                          <a:solidFill>
                            <a:schemeClr val="dk1"/>
                          </a:solidFill>
                          <a:latin typeface="Arial Black" pitchFamily="34" charset="0"/>
                          <a:ea typeface="Calibri"/>
                          <a:cs typeface="Times New Roman"/>
                        </a:rPr>
                        <a:t>Consultation workshop held with National </a:t>
                      </a:r>
                      <a:r>
                        <a:rPr lang="en-ZA" sz="900" kern="1200" dirty="0" err="1">
                          <a:solidFill>
                            <a:schemeClr val="dk1"/>
                          </a:solidFill>
                          <a:latin typeface="Arial Black" pitchFamily="34" charset="0"/>
                          <a:ea typeface="Calibri"/>
                          <a:cs typeface="Times New Roman"/>
                        </a:rPr>
                        <a:t>DoH</a:t>
                      </a:r>
                      <a:r>
                        <a:rPr lang="en-ZA" sz="900" kern="1200" dirty="0">
                          <a:solidFill>
                            <a:schemeClr val="dk1"/>
                          </a:solidFill>
                          <a:latin typeface="Arial Black" pitchFamily="34" charset="0"/>
                          <a:ea typeface="Calibri"/>
                          <a:cs typeface="Times New Roman"/>
                        </a:rPr>
                        <a:t> to draft HR Regulations for section 52 of the National Health Act of 2003, No. 61</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chemeClr val="dk1"/>
                        </a:solidFill>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chemeClr val="dk1"/>
                          </a:solidFill>
                          <a:latin typeface="Arial Black" pitchFamily="34" charset="0"/>
                          <a:ea typeface="Calibri"/>
                          <a:cs typeface="Times New Roman"/>
                        </a:rPr>
                        <a:t>Q3:</a:t>
                      </a:r>
                      <a:r>
                        <a:rPr lang="en-US" sz="900" kern="1200" baseline="0" dirty="0">
                          <a:solidFill>
                            <a:schemeClr val="dk1"/>
                          </a:solidFill>
                          <a:latin typeface="Arial Black" pitchFamily="34" charset="0"/>
                          <a:ea typeface="Calibri"/>
                          <a:cs typeface="Times New Roman"/>
                        </a:rPr>
                        <a:t> Updated Draft HR Regulations presented to key stakeholders for their comments</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kern="1200" baseline="0" dirty="0">
                        <a:solidFill>
                          <a:schemeClr val="dk1"/>
                        </a:solidFill>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chemeClr val="dk1"/>
                          </a:solidFill>
                          <a:effectLst/>
                          <a:latin typeface="Arial Black" pitchFamily="34" charset="0"/>
                          <a:ea typeface="Calibri"/>
                          <a:cs typeface="Times New Roman"/>
                        </a:rPr>
                        <a:t>Q4/Annual: HR Regulations drafted for section 52 of the National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chemeClr val="dk1"/>
                          </a:solidFill>
                          <a:effectLst/>
                          <a:latin typeface="Arial Black" pitchFamily="34" charset="0"/>
                          <a:ea typeface="Calibri"/>
                          <a:cs typeface="Times New Roman"/>
                        </a:rPr>
                        <a:t>Health Act of 2003</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chemeClr val="dk1"/>
                        </a:solidFill>
                        <a:latin typeface="Arial Black" pitchFamily="34" charset="0"/>
                        <a:ea typeface="Calibri"/>
                        <a:cs typeface="Times New Roman"/>
                      </a:endParaRPr>
                    </a:p>
                    <a:p>
                      <a:pPr marL="0" marR="0">
                        <a:lnSpc>
                          <a:spcPct val="115000"/>
                        </a:lnSpc>
                        <a:spcBef>
                          <a:spcPts val="0"/>
                        </a:spcBef>
                        <a:spcAft>
                          <a:spcPts val="0"/>
                        </a:spcAft>
                      </a:pPr>
                      <a:endParaRPr lang="en-US" sz="900" dirty="0">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900" kern="1200" dirty="0">
                          <a:solidFill>
                            <a:schemeClr val="dk1"/>
                          </a:solidFill>
                          <a:effectLst/>
                          <a:latin typeface="Arial Black" pitchFamily="34" charset="0"/>
                          <a:ea typeface="Calibri"/>
                          <a:cs typeface="Times New Roman"/>
                        </a:rPr>
                        <a:t>Q1: Consultation workshop held with Provincial </a:t>
                      </a:r>
                      <a:r>
                        <a:rPr lang="en-US" sz="900" kern="1200" dirty="0" err="1">
                          <a:solidFill>
                            <a:schemeClr val="dk1"/>
                          </a:solidFill>
                          <a:effectLst/>
                          <a:latin typeface="Arial Black" pitchFamily="34" charset="0"/>
                          <a:ea typeface="Calibri"/>
                          <a:cs typeface="Times New Roman"/>
                        </a:rPr>
                        <a:t>DoH</a:t>
                      </a:r>
                      <a:r>
                        <a:rPr lang="en-US" sz="900" kern="1200" dirty="0">
                          <a:solidFill>
                            <a:schemeClr val="dk1"/>
                          </a:solidFill>
                          <a:effectLst/>
                          <a:latin typeface="Arial Black" pitchFamily="34" charset="0"/>
                          <a:ea typeface="Calibri"/>
                          <a:cs typeface="Times New Roman"/>
                        </a:rPr>
                        <a:t> to draft HR Regulations for section 52 of the National Health Act of 2003</a:t>
                      </a:r>
                    </a:p>
                    <a:p>
                      <a:pPr marL="0" marR="0" algn="l" defTabSz="914400" rtl="0" eaLnBrk="1" latinLnBrk="0" hangingPunct="1">
                        <a:lnSpc>
                          <a:spcPct val="115000"/>
                        </a:lnSpc>
                        <a:spcBef>
                          <a:spcPts val="0"/>
                        </a:spcBef>
                        <a:spcAft>
                          <a:spcPts val="0"/>
                        </a:spcAft>
                      </a:pPr>
                      <a:endParaRPr lang="en-US" sz="900" kern="1200" dirty="0">
                        <a:solidFill>
                          <a:schemeClr val="dk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US" sz="900" kern="1200" dirty="0">
                          <a:solidFill>
                            <a:schemeClr val="dk1"/>
                          </a:solidFill>
                          <a:effectLst/>
                          <a:latin typeface="Arial Black" pitchFamily="34" charset="0"/>
                          <a:ea typeface="Calibri"/>
                          <a:cs typeface="Times New Roman"/>
                        </a:rPr>
                        <a:t>Q2: Consultation workshop held with Key Stakeholders to draft HR Regulations for section 52 of the National Health Act of 2003, No. 61 </a:t>
                      </a:r>
                    </a:p>
                    <a:p>
                      <a:pPr marL="0" marR="0" algn="l" defTabSz="914400" rtl="0" eaLnBrk="1" latinLnBrk="0" hangingPunct="1">
                        <a:lnSpc>
                          <a:spcPct val="115000"/>
                        </a:lnSpc>
                        <a:spcBef>
                          <a:spcPts val="0"/>
                        </a:spcBef>
                        <a:spcAft>
                          <a:spcPts val="0"/>
                        </a:spcAft>
                      </a:pPr>
                      <a:endParaRPr lang="en-US" sz="900" kern="1200" dirty="0">
                        <a:solidFill>
                          <a:schemeClr val="dk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US" sz="900" kern="1200" dirty="0">
                        <a:solidFill>
                          <a:schemeClr val="dk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US" sz="900" kern="1200" dirty="0">
                          <a:solidFill>
                            <a:schemeClr val="dk1"/>
                          </a:solidFill>
                          <a:effectLst/>
                          <a:latin typeface="Arial Black" pitchFamily="34" charset="0"/>
                          <a:ea typeface="Calibri"/>
                          <a:cs typeface="Times New Roman"/>
                        </a:rPr>
                        <a:t>Q3: HR Regulations draft for section 52 of the National Health Act of 2003 sent to the State Law Advisors</a:t>
                      </a:r>
                    </a:p>
                    <a:p>
                      <a:pPr marL="0" marR="0" algn="l" defTabSz="914400" rtl="0" eaLnBrk="1" latinLnBrk="0" hangingPunct="1">
                        <a:lnSpc>
                          <a:spcPct val="115000"/>
                        </a:lnSpc>
                        <a:spcBef>
                          <a:spcPts val="0"/>
                        </a:spcBef>
                        <a:spcAft>
                          <a:spcPts val="0"/>
                        </a:spcAft>
                      </a:pPr>
                      <a:endParaRPr lang="en-US" sz="900" kern="1200" dirty="0">
                        <a:solidFill>
                          <a:schemeClr val="dk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US" sz="900" kern="1200" dirty="0">
                          <a:solidFill>
                            <a:schemeClr val="dk1"/>
                          </a:solidFill>
                          <a:effectLst/>
                          <a:latin typeface="Arial Black" pitchFamily="34" charset="0"/>
                          <a:ea typeface="Calibri"/>
                          <a:cs typeface="Times New Roman"/>
                        </a:rPr>
                        <a:t>Q4: Updated HR Regulations draft for section 52 of the National Health Act of 2003 available</a:t>
                      </a:r>
                    </a:p>
                    <a:p>
                      <a:pPr marL="0" marR="0" algn="l" defTabSz="914400" rtl="0" eaLnBrk="1" latinLnBrk="0" hangingPunct="1">
                        <a:lnSpc>
                          <a:spcPct val="115000"/>
                        </a:lnSpc>
                        <a:spcBef>
                          <a:spcPts val="0"/>
                        </a:spcBef>
                        <a:spcAft>
                          <a:spcPts val="0"/>
                        </a:spcAft>
                      </a:pPr>
                      <a:endParaRPr lang="en-ZA" sz="900" kern="1200" dirty="0">
                        <a:solidFill>
                          <a:schemeClr val="dk1"/>
                        </a:solidFill>
                        <a:effectLst/>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900" kern="1200" dirty="0">
                          <a:solidFill>
                            <a:schemeClr val="dk1"/>
                          </a:solidFill>
                          <a:effectLst/>
                          <a:latin typeface="Arial Black" pitchFamily="34" charset="0"/>
                          <a:ea typeface="Calibri"/>
                          <a:cs typeface="Times New Roman"/>
                        </a:rPr>
                        <a:t>Q1-</a:t>
                      </a:r>
                      <a:r>
                        <a:rPr lang="en-ZA" sz="900" kern="1200" dirty="0">
                          <a:solidFill>
                            <a:schemeClr val="dk1"/>
                          </a:solidFill>
                          <a:effectLst/>
                          <a:latin typeface="Arial Black" pitchFamily="34" charset="0"/>
                          <a:ea typeface="Calibri"/>
                          <a:cs typeface="Times New Roman"/>
                        </a:rPr>
                        <a:t>Q4: None</a:t>
                      </a:r>
                    </a:p>
                    <a:p>
                      <a:pPr marL="0" marR="0" algn="l" defTabSz="914400" rtl="0" eaLnBrk="1" latinLnBrk="0" hangingPunct="1">
                        <a:lnSpc>
                          <a:spcPct val="115000"/>
                        </a:lnSpc>
                        <a:spcBef>
                          <a:spcPts val="0"/>
                        </a:spcBef>
                        <a:spcAft>
                          <a:spcPts val="0"/>
                        </a:spcAft>
                      </a:pPr>
                      <a:endParaRPr lang="en-US" sz="900" kern="1200" dirty="0">
                        <a:solidFill>
                          <a:schemeClr val="dk1"/>
                        </a:solidFill>
                        <a:effectLst/>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ZA" sz="900" kern="1200" dirty="0">
                          <a:solidFill>
                            <a:schemeClr val="dk1"/>
                          </a:solidFill>
                          <a:effectLst/>
                          <a:latin typeface="Arial Black" pitchFamily="34" charset="0"/>
                          <a:ea typeface="Calibri"/>
                          <a:cs typeface="Times New Roman"/>
                        </a:rPr>
                        <a:t>N/A- target achieved</a:t>
                      </a:r>
                      <a:endParaRPr lang="en-US" sz="900" dirty="0">
                        <a:effectLst/>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endParaRPr lang="en-ZA" sz="900" kern="1200" dirty="0">
                        <a:solidFill>
                          <a:schemeClr val="dk1"/>
                        </a:solidFill>
                        <a:effectLst/>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160005785"/>
                  </a:ext>
                </a:extLst>
              </a:tr>
            </a:tbl>
          </a:graphicData>
        </a:graphic>
      </p:graphicFrame>
    </p:spTree>
    <p:extLst>
      <p:ext uri="{BB962C8B-B14F-4D97-AF65-F5344CB8AC3E}">
        <p14:creationId xmlns:p14="http://schemas.microsoft.com/office/powerpoint/2010/main" xmlns="" val="1352372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1701630361"/>
              </p:ext>
            </p:extLst>
          </p:nvPr>
        </p:nvGraphicFramePr>
        <p:xfrm>
          <a:off x="0" y="1052737"/>
          <a:ext cx="9144000" cy="5390891"/>
        </p:xfrm>
        <a:graphic>
          <a:graphicData uri="http://schemas.openxmlformats.org/drawingml/2006/table">
            <a:tbl>
              <a:tblPr firstRow="1" bandRow="1">
                <a:tableStyleId>{5C22544A-7EE6-4342-B048-85BDC9FD1C3A}</a:tableStyleId>
              </a:tblPr>
              <a:tblGrid>
                <a:gridCol w="1187624">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763688">
                  <a:extLst>
                    <a:ext uri="{9D8B030D-6E8A-4147-A177-3AD203B41FA5}">
                      <a16:colId xmlns:a16="http://schemas.microsoft.com/office/drawing/2014/main" xmlns="" val="20005"/>
                    </a:ext>
                  </a:extLst>
                </a:gridCol>
              </a:tblGrid>
              <a:tr h="360039">
                <a:tc>
                  <a:txBody>
                    <a:bodyPr/>
                    <a:lstStyle/>
                    <a:p>
                      <a:pPr marL="0" algn="l" defTabSz="914400" rtl="0" eaLnBrk="1" latinLnBrk="0" hangingPunct="1"/>
                      <a:r>
                        <a:rPr lang="en-US" sz="8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algn="l" defTabSz="914400" rtl="0" eaLnBrk="1" latinLnBrk="0" hangingPunct="1"/>
                      <a:r>
                        <a:rPr lang="en-US" sz="800" b="1" kern="1200" dirty="0">
                          <a:solidFill>
                            <a:schemeClr val="lt1"/>
                          </a:solidFill>
                          <a:latin typeface="Arial Black" pitchFamily="34" charset="0"/>
                          <a:ea typeface="+mn-ea"/>
                          <a:cs typeface="+mn-cs"/>
                        </a:rPr>
                        <a:t>Quarter Performance</a:t>
                      </a:r>
                    </a:p>
                    <a:p>
                      <a:pPr marL="0" algn="l" defTabSz="914400" rtl="0" eaLnBrk="1" latinLnBrk="0" hangingPunct="1"/>
                      <a:endParaRPr lang="en-US" sz="800" b="1" kern="1200" dirty="0">
                        <a:solidFill>
                          <a:schemeClr val="lt1"/>
                        </a:solidFill>
                        <a:latin typeface="Arial Black" pitchFamily="34" charset="0"/>
                        <a:ea typeface="+mn-ea"/>
                        <a:cs typeface="+mn-cs"/>
                      </a:endParaRP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ts val="13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944216">
                <a:tc>
                  <a:txBody>
                    <a:bodyPr/>
                    <a:lstStyle/>
                    <a:p>
                      <a:pPr marL="0" marR="0">
                        <a:lnSpc>
                          <a:spcPct val="115000"/>
                        </a:lnSpc>
                        <a:spcBef>
                          <a:spcPts val="0"/>
                        </a:spcBef>
                        <a:spcAft>
                          <a:spcPts val="0"/>
                        </a:spcAft>
                      </a:pPr>
                      <a:r>
                        <a:rPr lang="en-ZA" sz="800" dirty="0">
                          <a:solidFill>
                            <a:schemeClr val="tx1"/>
                          </a:solidFill>
                          <a:effectLst/>
                          <a:latin typeface="Arial Black" pitchFamily="34" charset="0"/>
                          <a:ea typeface="Calibri"/>
                          <a:cs typeface="Times New Roman"/>
                        </a:rPr>
                        <a:t>Plan, develop and manage Human Resources for Health (HRH) in South Africa</a:t>
                      </a:r>
                      <a:endParaRPr lang="en-US" sz="800" dirty="0">
                        <a:solidFill>
                          <a:schemeClr val="tx1"/>
                        </a:solidFill>
                        <a:effectLst/>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ZA" sz="800" dirty="0">
                          <a:solidFill>
                            <a:schemeClr val="tx1"/>
                          </a:solidFill>
                          <a:effectLst/>
                          <a:latin typeface="Arial Black" pitchFamily="34" charset="0"/>
                          <a:ea typeface="Calibri"/>
                          <a:cs typeface="Times New Roman"/>
                        </a:rPr>
                        <a:t>Policy for community service reviewed</a:t>
                      </a:r>
                      <a:endParaRPr lang="en-US" sz="800" dirty="0">
                        <a:solidFill>
                          <a:schemeClr val="tx1"/>
                        </a:solidFill>
                        <a:effectLst/>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Q1: Stakeholder engagements to identify categories of health professionals</a:t>
                      </a:r>
                    </a:p>
                    <a:p>
                      <a:pPr marL="0" marR="0">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Q2: Recommendations</a:t>
                      </a:r>
                      <a:r>
                        <a:rPr lang="en-US" sz="800" kern="1200" baseline="0" dirty="0">
                          <a:solidFill>
                            <a:schemeClr val="tx1"/>
                          </a:solidFill>
                          <a:effectLst/>
                          <a:latin typeface="Arial Black" pitchFamily="34" charset="0"/>
                          <a:ea typeface="Calibri"/>
                          <a:cs typeface="Times New Roman"/>
                        </a:rPr>
                        <a:t> to HRH committee and Tech NHC</a:t>
                      </a:r>
                    </a:p>
                    <a:p>
                      <a:pPr marL="0" marR="0">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Q3: Feedback incorporated and recommendations presented to NHC</a:t>
                      </a:r>
                    </a:p>
                    <a:p>
                      <a:pPr marL="0" marR="0">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Q4: Draft policy for community service completed</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Q1: Engagement with Provincial HR Managers held</a:t>
                      </a:r>
                    </a:p>
                    <a:p>
                      <a:pPr marL="0" marR="0" algn="l" defTabSz="914400" rtl="0" eaLnBrk="1" latinLnBrk="0" hangingPunct="1">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Q2: Terms of reference for the review of the Community Service Policy have been drafted and submitted for approval</a:t>
                      </a:r>
                    </a:p>
                    <a:p>
                      <a:pPr marL="0" marR="0" algn="l" defTabSz="914400" rtl="0" eaLnBrk="1" latinLnBrk="0" hangingPunct="1">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Q3: Terms of Reference approved conditionally to further engage Provinces prior to commissioning the Policy review</a:t>
                      </a:r>
                    </a:p>
                    <a:p>
                      <a:pPr marL="0" marR="0" algn="l" defTabSz="914400" rtl="0" eaLnBrk="1" latinLnBrk="0" hangingPunct="1">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Q4: Terms of Reference finalised in consultation with the Provincial Departments of Health</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ZA" sz="800" kern="1200" dirty="0">
                          <a:solidFill>
                            <a:schemeClr val="tx1"/>
                          </a:solidFill>
                          <a:effectLst/>
                          <a:latin typeface="Arial Black" pitchFamily="34" charset="0"/>
                          <a:ea typeface="Calibri"/>
                          <a:cs typeface="Times New Roman"/>
                        </a:rPr>
                        <a:t>Q1: None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ZA" sz="800" kern="1200" dirty="0">
                        <a:solidFill>
                          <a:schemeClr val="tx1"/>
                        </a:solidFill>
                        <a:effectLst/>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tx1"/>
                          </a:solidFill>
                          <a:effectLst/>
                          <a:latin typeface="Arial Black" pitchFamily="34" charset="0"/>
                          <a:ea typeface="Calibri"/>
                          <a:cs typeface="Times New Roman"/>
                        </a:rPr>
                        <a:t>Q2: </a:t>
                      </a:r>
                      <a:r>
                        <a:rPr lang="en-ZA" sz="800" kern="1200" dirty="0">
                          <a:solidFill>
                            <a:schemeClr val="tx1"/>
                          </a:solidFill>
                          <a:latin typeface="Arial Black" pitchFamily="34" charset="0"/>
                          <a:ea typeface="Calibri"/>
                          <a:cs typeface="Times New Roman"/>
                        </a:rPr>
                        <a:t>Recommendation to the NHC Tech and NHRC not done</a:t>
                      </a:r>
                      <a:endParaRPr lang="en-US"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ZA"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ZA" sz="800" kern="1200" dirty="0">
                          <a:solidFill>
                            <a:schemeClr val="tx1"/>
                          </a:solidFill>
                          <a:effectLst/>
                          <a:latin typeface="Arial Black" pitchFamily="34" charset="0"/>
                          <a:ea typeface="Calibri"/>
                          <a:cs typeface="Times New Roman"/>
                        </a:rPr>
                        <a:t>Q3: </a:t>
                      </a:r>
                      <a:r>
                        <a:rPr lang="en-US" sz="800" kern="1200" dirty="0">
                          <a:solidFill>
                            <a:schemeClr val="tx1"/>
                          </a:solidFill>
                          <a:effectLst/>
                          <a:latin typeface="Arial Black" pitchFamily="34" charset="0"/>
                          <a:ea typeface="Calibri"/>
                          <a:cs typeface="Times New Roman"/>
                        </a:rPr>
                        <a:t>No feedback was incorporated as the policy review was still to be commissioned</a:t>
                      </a:r>
                    </a:p>
                    <a:p>
                      <a:pPr marL="0" marR="0" algn="l" defTabSz="914400" rtl="0" eaLnBrk="1" latinLnBrk="0" hangingPunct="1">
                        <a:lnSpc>
                          <a:spcPct val="115000"/>
                        </a:lnSpc>
                        <a:spcBef>
                          <a:spcPts val="0"/>
                        </a:spcBef>
                        <a:spcAft>
                          <a:spcPts val="0"/>
                        </a:spcAft>
                      </a:pPr>
                      <a:endParaRPr lang="en-ZA"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ZA" sz="800" kern="1200" dirty="0">
                        <a:solidFill>
                          <a:schemeClr val="tx1"/>
                        </a:solidFill>
                        <a:effectLst/>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tx1"/>
                          </a:solidFill>
                          <a:effectLst/>
                          <a:latin typeface="Arial Black" pitchFamily="34" charset="0"/>
                          <a:ea typeface="Calibri"/>
                          <a:cs typeface="Times New Roman"/>
                        </a:rPr>
                        <a:t>Q4: </a:t>
                      </a:r>
                      <a:r>
                        <a:rPr lang="en-US" sz="800" kern="1200" dirty="0">
                          <a:solidFill>
                            <a:schemeClr val="tx1"/>
                          </a:solidFill>
                          <a:effectLst/>
                          <a:latin typeface="Arial Black" pitchFamily="34" charset="0"/>
                          <a:ea typeface="Calibri"/>
                          <a:cs typeface="Times New Roman"/>
                        </a:rPr>
                        <a:t>Draft policy for community service not completed</a:t>
                      </a:r>
                    </a:p>
                    <a:p>
                      <a:pPr marL="0" marR="0" algn="l" defTabSz="914400" rtl="0" eaLnBrk="1" latinLnBrk="0" hangingPunct="1">
                        <a:lnSpc>
                          <a:spcPct val="115000"/>
                        </a:lnSpc>
                        <a:spcBef>
                          <a:spcPts val="0"/>
                        </a:spcBef>
                        <a:spcAft>
                          <a:spcPts val="0"/>
                        </a:spcAft>
                      </a:pPr>
                      <a:endParaRPr lang="en-ZA" sz="800" kern="1200" dirty="0">
                        <a:solidFill>
                          <a:schemeClr val="tx1"/>
                        </a:solidFill>
                        <a:effectLst/>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Arial Black" pitchFamily="34" charset="0"/>
                          <a:ea typeface="Calibri"/>
                          <a:cs typeface="Times New Roman"/>
                        </a:rPr>
                        <a:t>Enhanced stakeholder engagement on draft terms of reference was necessary and prioritised to ensure buy-in to minimize a risk of questionable  outcomes/results of the review. Funding allocated to the project was reprioritised during the last quarter of the financial year in line with finalised terms of reference that covers immense scope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ZA" sz="800" kern="1200" dirty="0">
                        <a:solidFill>
                          <a:schemeClr val="tx1"/>
                        </a:solidFill>
                        <a:effectLst/>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196669">
                <a:tc>
                  <a:txBody>
                    <a:bodyPr/>
                    <a:lstStyle/>
                    <a:p>
                      <a:pPr marL="0" marR="0">
                        <a:lnSpc>
                          <a:spcPct val="115000"/>
                        </a:lnSpc>
                        <a:spcBef>
                          <a:spcPts val="0"/>
                        </a:spcBef>
                        <a:spcAft>
                          <a:spcPts val="0"/>
                        </a:spcAft>
                      </a:pPr>
                      <a:r>
                        <a:rPr lang="en-ZA" sz="800" dirty="0">
                          <a:solidFill>
                            <a:schemeClr val="tx1"/>
                          </a:solidFill>
                          <a:effectLst/>
                          <a:latin typeface="Arial Black" pitchFamily="34" charset="0"/>
                          <a:ea typeface="Calibri"/>
                          <a:cs typeface="Times New Roman"/>
                        </a:rPr>
                        <a:t>Plan, develop and manage Human Resources for Health (HRH) in South Africa</a:t>
                      </a:r>
                      <a:endParaRPr lang="en-US" sz="800" dirty="0">
                        <a:solidFill>
                          <a:schemeClr val="tx1"/>
                        </a:solidFill>
                        <a:effectLst/>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ZA" sz="800" dirty="0">
                          <a:solidFill>
                            <a:schemeClr val="tx1"/>
                          </a:solidFill>
                          <a:effectLst/>
                          <a:latin typeface="Arial Black" pitchFamily="34" charset="0"/>
                          <a:ea typeface="Calibri"/>
                          <a:cs typeface="Times New Roman"/>
                        </a:rPr>
                        <a:t>User manual developed containing standardised PERSAL data definitions</a:t>
                      </a:r>
                      <a:endParaRPr lang="en-US" sz="800" dirty="0">
                        <a:solidFill>
                          <a:schemeClr val="tx1"/>
                        </a:solidFill>
                        <a:effectLst/>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Q1: Existing</a:t>
                      </a:r>
                      <a:r>
                        <a:rPr lang="en-US" sz="800" kern="1200" baseline="0" dirty="0">
                          <a:solidFill>
                            <a:schemeClr val="tx1"/>
                          </a:solidFill>
                          <a:effectLst/>
                          <a:latin typeface="Arial Black" pitchFamily="34" charset="0"/>
                          <a:ea typeface="Calibri"/>
                          <a:cs typeface="Times New Roman"/>
                        </a:rPr>
                        <a:t> manual reviewed and stakeholders consulted to obtain consensus</a:t>
                      </a:r>
                      <a:endParaRPr lang="en-US" sz="800" kern="1200" dirty="0">
                        <a:solidFill>
                          <a:schemeClr val="tx1"/>
                        </a:solidFill>
                        <a:effectLst/>
                        <a:latin typeface="Arial Black" pitchFamily="34" charset="0"/>
                        <a:ea typeface="Calibri"/>
                        <a:cs typeface="Times New Roman"/>
                      </a:endParaRPr>
                    </a:p>
                    <a:p>
                      <a:pPr marL="0" marR="0">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Q2: User manual</a:t>
                      </a:r>
                      <a:r>
                        <a:rPr lang="en-US" sz="800" kern="1200" baseline="0" dirty="0">
                          <a:solidFill>
                            <a:schemeClr val="tx1"/>
                          </a:solidFill>
                          <a:effectLst/>
                          <a:latin typeface="Arial Black" pitchFamily="34" charset="0"/>
                          <a:ea typeface="Calibri"/>
                          <a:cs typeface="Times New Roman"/>
                        </a:rPr>
                        <a:t> drafted, circulated for comments</a:t>
                      </a:r>
                      <a:endParaRPr lang="en-US" sz="800" kern="1200" dirty="0">
                        <a:solidFill>
                          <a:schemeClr val="tx1"/>
                        </a:solidFill>
                        <a:effectLst/>
                        <a:latin typeface="Arial Black" pitchFamily="34" charset="0"/>
                        <a:ea typeface="Calibri"/>
                        <a:cs typeface="Times New Roman"/>
                      </a:endParaRPr>
                    </a:p>
                    <a:p>
                      <a:pPr marL="0" marR="0">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Q3: User manual</a:t>
                      </a:r>
                      <a:r>
                        <a:rPr lang="en-US" sz="800" kern="1200" baseline="0" dirty="0">
                          <a:solidFill>
                            <a:schemeClr val="tx1"/>
                          </a:solidFill>
                          <a:effectLst/>
                          <a:latin typeface="Arial Black" pitchFamily="34" charset="0"/>
                          <a:ea typeface="Calibri"/>
                          <a:cs typeface="Times New Roman"/>
                        </a:rPr>
                        <a:t> reviewed based on feedback and presented to Tech NHC</a:t>
                      </a:r>
                      <a:endParaRPr lang="en-US" sz="800" kern="1200" dirty="0">
                        <a:solidFill>
                          <a:schemeClr val="tx1"/>
                        </a:solidFill>
                        <a:effectLst/>
                        <a:latin typeface="Arial Black" pitchFamily="34" charset="0"/>
                        <a:ea typeface="Calibri"/>
                        <a:cs typeface="Times New Roman"/>
                      </a:endParaRPr>
                    </a:p>
                    <a:p>
                      <a:pPr marL="0" marR="0">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Q4: User manual containing standardised PERSAL data definitions completed</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Q1: Engagement with Provincial HR Managers held</a:t>
                      </a:r>
                    </a:p>
                    <a:p>
                      <a:pPr marL="0" marR="0" algn="l" defTabSz="914400" rtl="0" eaLnBrk="1" latinLnBrk="0" hangingPunct="1">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Q2: Consulted National Treasury to give permission to adjust the PERSAL User Manual to enable Human Resource Practitioners to complete fields required to support HRH Planning and Management in the PERSAL System when capturing information</a:t>
                      </a:r>
                    </a:p>
                    <a:p>
                      <a:pPr marL="0" marR="0" algn="l" defTabSz="914400" rtl="0" eaLnBrk="1" latinLnBrk="0" hangingPunct="1">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Q3: Standardized User manual obtained from National Treasury and reviewed</a:t>
                      </a:r>
                    </a:p>
                    <a:p>
                      <a:pPr marL="0" marR="0" algn="l" defTabSz="914400" rtl="0" eaLnBrk="1" latinLnBrk="0" hangingPunct="1">
                        <a:lnSpc>
                          <a:spcPct val="115000"/>
                        </a:lnSpc>
                        <a:spcBef>
                          <a:spcPts val="0"/>
                        </a:spcBef>
                        <a:spcAft>
                          <a:spcPts val="0"/>
                        </a:spcAft>
                      </a:pPr>
                      <a:endParaRPr lang="en-US"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US" sz="800" kern="1200" dirty="0">
                          <a:solidFill>
                            <a:schemeClr val="tx1"/>
                          </a:solidFill>
                          <a:effectLst/>
                          <a:latin typeface="Arial Black" pitchFamily="34" charset="0"/>
                          <a:ea typeface="Calibri"/>
                          <a:cs typeface="Times New Roman"/>
                        </a:rPr>
                        <a:t>Q4: User Manual circulated to Human Resources Managers</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tx1"/>
                          </a:solidFill>
                          <a:effectLst/>
                          <a:latin typeface="Arial Black" pitchFamily="34" charset="0"/>
                          <a:ea typeface="Calibri"/>
                          <a:cs typeface="Times New Roman"/>
                        </a:rPr>
                        <a:t>Q1: M</a:t>
                      </a:r>
                      <a:r>
                        <a:rPr lang="en-ZA" sz="800" dirty="0">
                          <a:solidFill>
                            <a:schemeClr val="tx1"/>
                          </a:solidFill>
                          <a:latin typeface="Arial Black" pitchFamily="34" charset="0"/>
                          <a:ea typeface="Calibri"/>
                          <a:cs typeface="Times New Roman"/>
                        </a:rPr>
                        <a:t>anual not reviewed</a:t>
                      </a:r>
                      <a:endParaRPr lang="en-US" sz="800" dirty="0">
                        <a:solidFill>
                          <a:schemeClr val="tx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0"/>
                        </a:spcAft>
                      </a:pPr>
                      <a:endParaRPr lang="en-ZA" sz="800" kern="1200" dirty="0">
                        <a:solidFill>
                          <a:schemeClr val="tx1"/>
                        </a:solidFill>
                        <a:effectLst/>
                        <a:latin typeface="Arial Black" pitchFamily="34" charset="0"/>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ZA" sz="800" kern="1200" dirty="0">
                          <a:solidFill>
                            <a:schemeClr val="tx1"/>
                          </a:solidFill>
                          <a:effectLst/>
                          <a:latin typeface="Arial Black" pitchFamily="34" charset="0"/>
                          <a:ea typeface="Calibri"/>
                          <a:cs typeface="Times New Roman"/>
                        </a:rPr>
                        <a:t>Q2: </a:t>
                      </a:r>
                      <a:r>
                        <a:rPr lang="en-ZA" sz="800" kern="1200" dirty="0">
                          <a:solidFill>
                            <a:schemeClr val="tx1"/>
                          </a:solidFill>
                          <a:latin typeface="Arial Black" pitchFamily="34" charset="0"/>
                          <a:ea typeface="Calibri"/>
                          <a:cs typeface="Times New Roman"/>
                        </a:rPr>
                        <a:t>User Manual not drafted</a:t>
                      </a:r>
                      <a:endParaRPr lang="en-US"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endParaRPr lang="en-ZA"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ZA" sz="800" kern="1200" dirty="0">
                          <a:solidFill>
                            <a:schemeClr val="tx1"/>
                          </a:solidFill>
                          <a:effectLst/>
                          <a:latin typeface="Arial Black" pitchFamily="34" charset="0"/>
                          <a:ea typeface="Calibri"/>
                          <a:cs typeface="Times New Roman"/>
                        </a:rPr>
                        <a:t>Q3: </a:t>
                      </a:r>
                      <a:r>
                        <a:rPr lang="en-US" sz="800" kern="1200" dirty="0">
                          <a:solidFill>
                            <a:schemeClr val="tx1"/>
                          </a:solidFill>
                          <a:effectLst/>
                          <a:latin typeface="Arial Black" pitchFamily="34" charset="0"/>
                          <a:ea typeface="Calibri"/>
                          <a:cs typeface="Times New Roman"/>
                        </a:rPr>
                        <a:t>PERSAL User Manual was not presented to Tech NHC</a:t>
                      </a:r>
                    </a:p>
                    <a:p>
                      <a:pPr marL="0" marR="0" algn="l" defTabSz="914400" rtl="0" eaLnBrk="1" latinLnBrk="0" hangingPunct="1">
                        <a:lnSpc>
                          <a:spcPct val="115000"/>
                        </a:lnSpc>
                        <a:spcBef>
                          <a:spcPts val="0"/>
                        </a:spcBef>
                        <a:spcAft>
                          <a:spcPts val="0"/>
                        </a:spcAft>
                      </a:pPr>
                      <a:endParaRPr lang="en-ZA" sz="800" kern="1200" dirty="0">
                        <a:solidFill>
                          <a:schemeClr val="tx1"/>
                        </a:solidFill>
                        <a:effectLst/>
                        <a:latin typeface="Arial Black" pitchFamily="34" charset="0"/>
                        <a:ea typeface="Calibri"/>
                        <a:cs typeface="Times New Roman"/>
                      </a:endParaRPr>
                    </a:p>
                    <a:p>
                      <a:pPr marL="0" marR="0" algn="l" defTabSz="914400" rtl="0" eaLnBrk="1" latinLnBrk="0" hangingPunct="1">
                        <a:lnSpc>
                          <a:spcPct val="115000"/>
                        </a:lnSpc>
                        <a:spcBef>
                          <a:spcPts val="0"/>
                        </a:spcBef>
                        <a:spcAft>
                          <a:spcPts val="0"/>
                        </a:spcAft>
                      </a:pPr>
                      <a:r>
                        <a:rPr lang="en-ZA" sz="800" kern="1200" dirty="0">
                          <a:solidFill>
                            <a:schemeClr val="tx1"/>
                          </a:solidFill>
                          <a:effectLst/>
                          <a:latin typeface="Arial Black" pitchFamily="34" charset="0"/>
                          <a:ea typeface="Calibri"/>
                          <a:cs typeface="Times New Roman"/>
                        </a:rPr>
                        <a:t>Q4; User manual not  developed containing</a:t>
                      </a:r>
                    </a:p>
                    <a:p>
                      <a:pPr marL="0" marR="0" algn="l" defTabSz="914400" rtl="0" eaLnBrk="1" latinLnBrk="0" hangingPunct="1">
                        <a:lnSpc>
                          <a:spcPct val="115000"/>
                        </a:lnSpc>
                        <a:spcBef>
                          <a:spcPts val="0"/>
                        </a:spcBef>
                        <a:spcAft>
                          <a:spcPts val="0"/>
                        </a:spcAft>
                      </a:pPr>
                      <a:r>
                        <a:rPr lang="en-ZA" sz="800" kern="1200" dirty="0">
                          <a:solidFill>
                            <a:schemeClr val="tx1"/>
                          </a:solidFill>
                          <a:effectLst/>
                          <a:latin typeface="Arial Black" pitchFamily="34" charset="0"/>
                          <a:ea typeface="Calibri"/>
                          <a:cs typeface="Times New Roman"/>
                        </a:rPr>
                        <a:t>Standardised PERSAL data definitions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GB" sz="800" kern="1200" dirty="0">
                          <a:solidFill>
                            <a:schemeClr val="tx1"/>
                          </a:solidFill>
                          <a:effectLst/>
                          <a:latin typeface="Arial Black" pitchFamily="34" charset="0"/>
                          <a:ea typeface="Calibri"/>
                          <a:cs typeface="Times New Roman"/>
                        </a:rPr>
                        <a:t>A decision taken to focus on cleaning </a:t>
                      </a:r>
                      <a:r>
                        <a:rPr lang="en-GB" sz="800" kern="1200" dirty="0" err="1">
                          <a:solidFill>
                            <a:schemeClr val="tx1"/>
                          </a:solidFill>
                          <a:effectLst/>
                          <a:latin typeface="Arial Black" pitchFamily="34" charset="0"/>
                          <a:ea typeface="Calibri"/>
                          <a:cs typeface="Times New Roman"/>
                        </a:rPr>
                        <a:t>persal</a:t>
                      </a:r>
                      <a:r>
                        <a:rPr lang="en-GB" sz="800" kern="1200" dirty="0">
                          <a:solidFill>
                            <a:schemeClr val="tx1"/>
                          </a:solidFill>
                          <a:effectLst/>
                          <a:latin typeface="Arial Black" pitchFamily="34" charset="0"/>
                          <a:ea typeface="Calibri"/>
                          <a:cs typeface="Times New Roman"/>
                        </a:rPr>
                        <a:t> data to enhance accuracy of the Human Resources data </a:t>
                      </a:r>
                    </a:p>
                    <a:p>
                      <a:pPr marL="0" marR="0" algn="l" defTabSz="914400" rtl="0" eaLnBrk="1" latinLnBrk="0" hangingPunct="1">
                        <a:lnSpc>
                          <a:spcPct val="115000"/>
                        </a:lnSpc>
                        <a:spcBef>
                          <a:spcPts val="0"/>
                        </a:spcBef>
                        <a:spcAft>
                          <a:spcPts val="0"/>
                        </a:spcAft>
                      </a:pPr>
                      <a:endParaRPr lang="en-ZA" sz="800" kern="1200" dirty="0">
                        <a:solidFill>
                          <a:schemeClr val="tx1"/>
                        </a:solidFill>
                        <a:effectLst/>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76389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39189"/>
            <a:ext cx="6305354" cy="797523"/>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1: Administration</a:t>
            </a:r>
          </a:p>
        </p:txBody>
      </p:sp>
      <p:graphicFrame>
        <p:nvGraphicFramePr>
          <p:cNvPr id="5" name="Table 4"/>
          <p:cNvGraphicFramePr>
            <a:graphicFrameLocks noGrp="1"/>
          </p:cNvGraphicFramePr>
          <p:nvPr>
            <p:extLst>
              <p:ext uri="{D42A27DB-BD31-4B8C-83A1-F6EECF244321}">
                <p14:modId xmlns:p14="http://schemas.microsoft.com/office/powerpoint/2010/main" xmlns="" val="3603175724"/>
              </p:ext>
            </p:extLst>
          </p:nvPr>
        </p:nvGraphicFramePr>
        <p:xfrm>
          <a:off x="0" y="1052736"/>
          <a:ext cx="9144001" cy="4956100"/>
        </p:xfrm>
        <a:graphic>
          <a:graphicData uri="http://schemas.openxmlformats.org/drawingml/2006/table">
            <a:tbl>
              <a:tblPr firstRow="1" bandRow="1">
                <a:tableStyleId>{5C22544A-7EE6-4342-B048-85BDC9FD1C3A}</a:tableStyleId>
              </a:tblPr>
              <a:tblGrid>
                <a:gridCol w="1414004">
                  <a:extLst>
                    <a:ext uri="{9D8B030D-6E8A-4147-A177-3AD203B41FA5}">
                      <a16:colId xmlns:a16="http://schemas.microsoft.com/office/drawing/2014/main" xmlns="" val="20000"/>
                    </a:ext>
                  </a:extLst>
                </a:gridCol>
                <a:gridCol w="99775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2267745">
                  <a:extLst>
                    <a:ext uri="{9D8B030D-6E8A-4147-A177-3AD203B41FA5}">
                      <a16:colId xmlns:a16="http://schemas.microsoft.com/office/drawing/2014/main" xmlns="" val="20005"/>
                    </a:ext>
                  </a:extLst>
                </a:gridCol>
              </a:tblGrid>
              <a:tr h="360040">
                <a:tc>
                  <a:txBody>
                    <a:bodyPr/>
                    <a:lstStyle/>
                    <a:p>
                      <a:pPr algn="l"/>
                      <a:r>
                        <a:rPr lang="en-US" sz="900" dirty="0">
                          <a:latin typeface="Arial Black" pitchFamily="34" charset="0"/>
                        </a:rPr>
                        <a:t>Strategic Objective</a:t>
                      </a:r>
                    </a:p>
                  </a:txBody>
                  <a:tcPr marL="91438" marR="91438" marT="45722" marB="45722"/>
                </a:tc>
                <a:tc>
                  <a:txBody>
                    <a:bodyPr/>
                    <a:lstStyle/>
                    <a:p>
                      <a:pPr algn="l"/>
                      <a:r>
                        <a:rPr lang="en-US" sz="900" dirty="0">
                          <a:latin typeface="Arial Black" pitchFamily="34" charset="0"/>
                        </a:rPr>
                        <a:t>Indicator</a:t>
                      </a:r>
                    </a:p>
                  </a:txBody>
                  <a:tcPr marL="91438" marR="91438" marT="45722" marB="45722"/>
                </a:tc>
                <a:tc>
                  <a:txBody>
                    <a:bodyPr/>
                    <a:lstStyle/>
                    <a:p>
                      <a:pPr algn="l"/>
                      <a:r>
                        <a:rPr lang="en-US" sz="900" dirty="0">
                          <a:latin typeface="Arial Black" pitchFamily="34" charset="0"/>
                        </a:rPr>
                        <a:t>Target</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Black" pitchFamily="34" charset="0"/>
                        </a:rPr>
                        <a:t>Quarterly Performance</a:t>
                      </a:r>
                    </a:p>
                    <a:p>
                      <a:endParaRPr lang="en-US" sz="900" dirty="0">
                        <a:latin typeface="Arial Black" pitchFamily="34" charset="0"/>
                      </a:endParaRPr>
                    </a:p>
                  </a:txBody>
                  <a:tcPr marL="91438" marR="91438" marT="45722" marB="45722"/>
                </a:tc>
                <a:tc>
                  <a:txBody>
                    <a:bodyPr/>
                    <a:lstStyle/>
                    <a:p>
                      <a:r>
                        <a:rPr lang="en-US" sz="900" dirty="0">
                          <a:latin typeface="Arial Black" pitchFamily="34" charset="0"/>
                        </a:rPr>
                        <a:t>Deviation</a:t>
                      </a:r>
                    </a:p>
                  </a:txBody>
                  <a:tcPr marL="91438" marR="91438" marT="45722" marB="45722"/>
                </a:tc>
                <a:tc>
                  <a:txBody>
                    <a:bodyPr/>
                    <a:lstStyle/>
                    <a:p>
                      <a:r>
                        <a:rPr lang="en-US" sz="900" dirty="0">
                          <a:latin typeface="Arial Black" pitchFamily="34" charset="0"/>
                        </a:rPr>
                        <a:t>Reason for deviation</a:t>
                      </a:r>
                    </a:p>
                  </a:txBody>
                  <a:tcPr marL="91438" marR="91438" marT="45722" marB="45722"/>
                </a:tc>
                <a:extLst>
                  <a:ext uri="{0D108BD9-81ED-4DB2-BD59-A6C34878D82A}">
                    <a16:rowId xmlns:a16="http://schemas.microsoft.com/office/drawing/2014/main" xmlns="" val="10000"/>
                  </a:ext>
                </a:extLst>
              </a:tr>
              <a:tr h="932736">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800" b="0" i="0" u="none" strike="noStrike" dirty="0">
                          <a:solidFill>
                            <a:srgbClr val="000000"/>
                          </a:solidFill>
                          <a:latin typeface="Arial Black" pitchFamily="34" charset="0"/>
                        </a:rPr>
                        <a:t>APP: Ensure effective financial management and accountability by improving</a:t>
                      </a:r>
                      <a:r>
                        <a:rPr lang="en-GB" sz="800" kern="1200" dirty="0">
                          <a:solidFill>
                            <a:schemeClr val="dk1"/>
                          </a:solidFill>
                          <a:latin typeface="Arial Black" pitchFamily="34" charset="0"/>
                          <a:ea typeface="+mn-ea"/>
                          <a:cs typeface="+mn-cs"/>
                        </a:rPr>
                        <a:t> audit outcomes </a:t>
                      </a:r>
                      <a:r>
                        <a:rPr lang="en-ZA" sz="800" b="0" i="0" u="none" strike="noStrike" dirty="0">
                          <a:solidFill>
                            <a:srgbClr val="000000"/>
                          </a:solidFill>
                          <a:latin typeface="Arial Black" pitchFamily="34" charset="0"/>
                        </a:rPr>
                        <a:t>  </a:t>
                      </a:r>
                    </a:p>
                  </a:txBody>
                  <a:tcPr marL="0" marR="0" marT="0" marB="0">
                    <a:solidFill>
                      <a:schemeClr val="accent1">
                        <a:lumMod val="40000"/>
                        <a:lumOff val="60000"/>
                      </a:schemeClr>
                    </a:solidFill>
                  </a:tcPr>
                </a:tc>
                <a:tc>
                  <a:txBody>
                    <a:bodyPr/>
                    <a:lstStyle/>
                    <a:p>
                      <a:pPr algn="l" fontAlgn="b"/>
                      <a:r>
                        <a:rPr lang="en-ZA" sz="800" b="0" i="0" u="none" strike="noStrike" dirty="0">
                          <a:solidFill>
                            <a:srgbClr val="000000"/>
                          </a:solidFill>
                          <a:latin typeface="Arial Black" pitchFamily="34" charset="0"/>
                        </a:rPr>
                        <a:t>Audit opinion from Auditor-General</a:t>
                      </a:r>
                    </a:p>
                  </a:txBody>
                  <a:tcPr marL="0" marR="0" marT="0" marB="0">
                    <a:solidFill>
                      <a:schemeClr val="accent1">
                        <a:lumMod val="40000"/>
                        <a:lumOff val="60000"/>
                      </a:schemeClr>
                    </a:solidFill>
                  </a:tcPr>
                </a:tc>
                <a:tc>
                  <a:txBody>
                    <a:bodyPr/>
                    <a:lstStyle/>
                    <a:p>
                      <a:pPr marL="0" algn="l" defTabSz="914400" rtl="0" eaLnBrk="1" fontAlgn="b" latinLnBrk="0" hangingPunct="1"/>
                      <a:r>
                        <a:rPr lang="en-ZA" sz="800" b="0" i="0" u="none" strike="noStrike" kern="1200" dirty="0">
                          <a:solidFill>
                            <a:srgbClr val="000000"/>
                          </a:solidFill>
                          <a:latin typeface="Arial Black" pitchFamily="34" charset="0"/>
                          <a:ea typeface="+mn-ea"/>
                          <a:cs typeface="+mn-cs"/>
                        </a:rPr>
                        <a:t>Annual/Q2: Unqualified Audit Opinion for the NDOH for 2018/19</a:t>
                      </a:r>
                    </a:p>
                    <a:p>
                      <a:pPr marL="0" algn="l" defTabSz="914400" rtl="0" eaLnBrk="1" fontAlgn="b" latinLnBrk="0" hangingPunct="1"/>
                      <a:endParaRPr lang="en-ZA" sz="800" b="0" i="0" u="none" strike="noStrike" kern="1200" dirty="0">
                        <a:solidFill>
                          <a:srgbClr val="000000"/>
                        </a:solidFill>
                        <a:latin typeface="Arial Black" pitchFamily="34" charset="0"/>
                        <a:ea typeface="+mn-ea"/>
                        <a:cs typeface="+mn-cs"/>
                      </a:endParaRPr>
                    </a:p>
                    <a:p>
                      <a:pPr marL="0" algn="l" defTabSz="914400" rtl="0" eaLnBrk="1" fontAlgn="b" latinLnBrk="0" hangingPunct="1"/>
                      <a:endParaRPr lang="en-ZA" sz="800" b="0" i="0" u="none" strike="noStrike" kern="1200" dirty="0">
                        <a:solidFill>
                          <a:srgbClr val="000000"/>
                        </a:solidFill>
                        <a:latin typeface="Arial Black" pitchFamily="34" charset="0"/>
                        <a:ea typeface="+mn-ea"/>
                        <a:cs typeface="+mn-cs"/>
                      </a:endParaRPr>
                    </a:p>
                    <a:p>
                      <a:pPr marL="0" algn="l" defTabSz="914400" rtl="0" eaLnBrk="1" fontAlgn="b" latinLnBrk="0" hangingPunct="1"/>
                      <a:endParaRPr lang="en-ZA" sz="800" b="0" i="0" u="none" strike="noStrike" kern="1200" dirty="0">
                        <a:solidFill>
                          <a:srgbClr val="000000"/>
                        </a:solidFill>
                        <a:latin typeface="Arial Black" pitchFamily="34" charset="0"/>
                        <a:ea typeface="+mn-ea"/>
                        <a:cs typeface="+mn-cs"/>
                      </a:endParaRPr>
                    </a:p>
                  </a:txBody>
                  <a:tcPr marL="0" marR="0" marT="0" marB="0">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dirty="0">
                          <a:solidFill>
                            <a:srgbClr val="000000"/>
                          </a:solidFill>
                          <a:latin typeface="Arial Black" pitchFamily="34" charset="0"/>
                          <a:ea typeface="+mn-ea"/>
                          <a:cs typeface="+mn-cs"/>
                        </a:rPr>
                        <a:t>Annual/Q2: Unqualified audit opinion for the </a:t>
                      </a:r>
                      <a:r>
                        <a:rPr lang="en-ZA" sz="800" b="0" i="0" u="none" strike="noStrike" kern="1200" dirty="0" err="1">
                          <a:solidFill>
                            <a:srgbClr val="000000"/>
                          </a:solidFill>
                          <a:latin typeface="Arial Black" pitchFamily="34" charset="0"/>
                          <a:ea typeface="+mn-ea"/>
                          <a:cs typeface="+mn-cs"/>
                        </a:rPr>
                        <a:t>NDoH</a:t>
                      </a:r>
                      <a:r>
                        <a:rPr lang="en-ZA" sz="800" b="0" i="0" u="none" strike="noStrike" kern="1200" dirty="0">
                          <a:solidFill>
                            <a:srgbClr val="000000"/>
                          </a:solidFill>
                          <a:latin typeface="Arial Black" pitchFamily="34" charset="0"/>
                          <a:ea typeface="+mn-ea"/>
                          <a:cs typeface="+mn-cs"/>
                        </a:rPr>
                        <a:t> for</a:t>
                      </a:r>
                      <a:r>
                        <a:rPr lang="en-ZA" sz="800" b="0" i="0" u="none" strike="noStrike" kern="1200" baseline="0" dirty="0">
                          <a:solidFill>
                            <a:srgbClr val="000000"/>
                          </a:solidFill>
                          <a:latin typeface="Arial Black" pitchFamily="34" charset="0"/>
                          <a:ea typeface="+mn-ea"/>
                          <a:cs typeface="+mn-cs"/>
                        </a:rPr>
                        <a:t> 2018/19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baseline="0" dirty="0">
                        <a:solidFill>
                          <a:srgbClr val="000000"/>
                        </a:solidFill>
                        <a:latin typeface="Arial Black" pitchFamily="34" charset="0"/>
                        <a:ea typeface="+mn-ea"/>
                        <a:cs typeface="+mn-cs"/>
                      </a:endParaRPr>
                    </a:p>
                  </a:txBody>
                  <a:tcPr marL="68580" marR="68580" marT="0" marB="0">
                    <a:solidFill>
                      <a:schemeClr val="accent1">
                        <a:lumMod val="40000"/>
                        <a:lumOff val="60000"/>
                      </a:schemeClr>
                    </a:solidFill>
                  </a:tcPr>
                </a:tc>
                <a:tc>
                  <a:txBody>
                    <a:bodyPr/>
                    <a:lstStyle/>
                    <a:p>
                      <a:pPr marL="0" marR="0">
                        <a:lnSpc>
                          <a:spcPct val="115000"/>
                        </a:lnSpc>
                        <a:spcBef>
                          <a:spcPts val="1000"/>
                        </a:spcBef>
                        <a:spcAft>
                          <a:spcPts val="1000"/>
                        </a:spcAft>
                      </a:pPr>
                      <a:r>
                        <a:rPr lang="en-ZA" sz="800" dirty="0">
                          <a:latin typeface="Arial Black" pitchFamily="34" charset="0"/>
                          <a:ea typeface="Calibri"/>
                          <a:cs typeface="Times New Roman"/>
                        </a:rPr>
                        <a:t>None</a:t>
                      </a:r>
                      <a:endParaRPr lang="en-US" sz="800" dirty="0">
                        <a:latin typeface="Arial Black" pitchFamily="34" charset="0"/>
                        <a:ea typeface="Times New Roman"/>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ZA" sz="800" b="0" i="0" u="none" strike="noStrike" kern="1200" dirty="0">
                          <a:solidFill>
                            <a:srgbClr val="000000"/>
                          </a:solidFill>
                          <a:latin typeface="Arial Black" pitchFamily="34" charset="0"/>
                          <a:ea typeface="+mn-ea"/>
                          <a:cs typeface="+mn-cs"/>
                        </a:rPr>
                        <a:t>Not applicable (N/A)</a:t>
                      </a:r>
                      <a:endParaRPr lang="en-US"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0001"/>
                  </a:ext>
                </a:extLst>
              </a:tr>
              <a:tr h="1083488">
                <a:tc vMerge="1">
                  <a:txBody>
                    <a:bodyPr/>
                    <a:lstStyle/>
                    <a:p>
                      <a:pPr algn="l" fontAlgn="b"/>
                      <a:endParaRPr lang="en-ZA" sz="1600" b="0" i="0" u="none" strike="noStrike" dirty="0">
                        <a:solidFill>
                          <a:srgbClr val="000000"/>
                        </a:solidFill>
                        <a:latin typeface="Arial Black" pitchFamily="34" charset="0"/>
                      </a:endParaRPr>
                    </a:p>
                  </a:txBody>
                  <a:tcPr marL="0" marR="0" marT="0" marB="0" anchor="b"/>
                </a:tc>
                <a:tc>
                  <a:txBody>
                    <a:bodyPr/>
                    <a:lstStyle/>
                    <a:p>
                      <a:pPr algn="l" fontAlgn="b"/>
                      <a:r>
                        <a:rPr lang="en-US" sz="800" b="0" i="0" u="none" strike="noStrike" dirty="0">
                          <a:solidFill>
                            <a:schemeClr val="tx1"/>
                          </a:solidFill>
                          <a:latin typeface="Arial Black" pitchFamily="34" charset="0"/>
                        </a:rPr>
                        <a:t>Number of Provincial DoH that demonstrate improvements in Audit Outcomes or Opinions </a:t>
                      </a:r>
                      <a:endParaRPr lang="en-ZA" sz="800" b="0" i="0" u="none" strike="noStrike" dirty="0">
                        <a:solidFill>
                          <a:schemeClr val="tx1"/>
                        </a:solidFill>
                        <a:latin typeface="Arial Black" pitchFamily="34" charset="0"/>
                      </a:endParaRPr>
                    </a:p>
                  </a:txBody>
                  <a:tcPr marL="0" marR="0" marT="0" marB="0">
                    <a:solidFill>
                      <a:schemeClr val="accent1">
                        <a:lumMod val="40000"/>
                        <a:lumOff val="60000"/>
                      </a:schemeClr>
                    </a:solidFill>
                  </a:tcPr>
                </a:tc>
                <a:tc>
                  <a:txBody>
                    <a:bodyPr/>
                    <a:lstStyle/>
                    <a:p>
                      <a:pPr marL="0" algn="l" defTabSz="914400" rtl="0" eaLnBrk="1" fontAlgn="b" latinLnBrk="0" hangingPunct="1"/>
                      <a:r>
                        <a:rPr lang="en-ZA" sz="800" b="0" i="0" u="none" strike="noStrike" kern="1200" dirty="0">
                          <a:solidFill>
                            <a:schemeClr val="tx1"/>
                          </a:solidFill>
                          <a:latin typeface="Arial Black" pitchFamily="34" charset="0"/>
                          <a:ea typeface="+mn-ea"/>
                          <a:cs typeface="+mn-cs"/>
                        </a:rPr>
                        <a:t>Annual/Q2 :  5 Provincial DOH that demonstrate improvements</a:t>
                      </a:r>
                      <a:r>
                        <a:rPr lang="en-ZA" sz="800" b="0" i="0" u="none" strike="noStrike" kern="1200" baseline="0" dirty="0">
                          <a:solidFill>
                            <a:schemeClr val="tx1"/>
                          </a:solidFill>
                          <a:latin typeface="Arial Black" pitchFamily="34" charset="0"/>
                          <a:ea typeface="+mn-ea"/>
                          <a:cs typeface="+mn-cs"/>
                        </a:rPr>
                        <a:t> in Audit with no significant matters</a:t>
                      </a:r>
                      <a:endParaRPr lang="en-ZA" sz="800" b="0" i="0" u="none" strike="noStrike" kern="1200" dirty="0">
                        <a:solidFill>
                          <a:schemeClr val="tx1"/>
                        </a:solidFill>
                        <a:latin typeface="Arial Black" pitchFamily="34" charset="0"/>
                        <a:ea typeface="+mn-ea"/>
                        <a:cs typeface="+mn-cs"/>
                      </a:endParaRPr>
                    </a:p>
                    <a:p>
                      <a:pPr marL="0" algn="l" defTabSz="914400" rtl="0" eaLnBrk="1" fontAlgn="b" latinLnBrk="0" hangingPunct="1"/>
                      <a:endParaRPr lang="en-ZA" sz="800" b="0" i="0" u="none" strike="noStrike" kern="1200" dirty="0">
                        <a:solidFill>
                          <a:schemeClr val="tx1"/>
                        </a:solidFill>
                        <a:latin typeface="Arial Black" pitchFamily="34" charset="0"/>
                        <a:ea typeface="+mn-ea"/>
                        <a:cs typeface="+mn-cs"/>
                      </a:endParaRPr>
                    </a:p>
                    <a:p>
                      <a:pPr marL="0" algn="l" defTabSz="914400" rtl="0" eaLnBrk="1" fontAlgn="b" latinLnBrk="0" hangingPunct="1"/>
                      <a:endParaRPr lang="en-ZA" sz="800" b="0" i="0" u="none" strike="noStrike" kern="1200" dirty="0">
                        <a:solidFill>
                          <a:schemeClr val="tx1"/>
                        </a:solidFill>
                        <a:latin typeface="Arial Black" pitchFamily="34" charset="0"/>
                        <a:ea typeface="+mn-ea"/>
                        <a:cs typeface="+mn-cs"/>
                      </a:endParaRPr>
                    </a:p>
                  </a:txBody>
                  <a:tcPr marL="0" marR="0" marT="0" marB="0">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dirty="0">
                          <a:solidFill>
                            <a:schemeClr val="tx1"/>
                          </a:solidFill>
                          <a:latin typeface="Arial Black" pitchFamily="34" charset="0"/>
                          <a:ea typeface="+mn-ea"/>
                          <a:cs typeface="+mn-cs"/>
                        </a:rPr>
                        <a:t>Annual/Q2: 2 Provincial DOH (GP &amp; WC) demonstrated improvements</a:t>
                      </a:r>
                      <a:r>
                        <a:rPr lang="en-ZA" sz="800" b="0" i="0" u="none" strike="noStrike" kern="1200" baseline="0" dirty="0">
                          <a:solidFill>
                            <a:schemeClr val="tx1"/>
                          </a:solidFill>
                          <a:latin typeface="Arial Black" pitchFamily="34" charset="0"/>
                          <a:ea typeface="+mn-ea"/>
                          <a:cs typeface="+mn-cs"/>
                        </a:rPr>
                        <a:t> in Audit with no significant matters</a:t>
                      </a:r>
                      <a:endParaRPr lang="en-ZA" sz="800" b="0" i="0" u="none" strike="noStrike" kern="1200" dirty="0">
                        <a:solidFill>
                          <a:schemeClr val="tx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b="0" i="0" u="none" strike="noStrike" kern="1200" dirty="0">
                        <a:solidFill>
                          <a:schemeClr val="tx1"/>
                        </a:solidFill>
                        <a:latin typeface="Arial Black" pitchFamily="34" charset="0"/>
                        <a:ea typeface="+mn-ea"/>
                        <a:cs typeface="+mn-cs"/>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ZA" sz="800" b="0" i="0" u="none" strike="noStrike" kern="1200" dirty="0">
                          <a:solidFill>
                            <a:schemeClr val="tx1"/>
                          </a:solidFill>
                          <a:latin typeface="Arial Black" pitchFamily="34" charset="0"/>
                          <a:ea typeface="+mn-ea"/>
                          <a:cs typeface="+mn-cs"/>
                        </a:rPr>
                        <a:t>3 provinces received qualified audits</a:t>
                      </a:r>
                      <a:endParaRPr lang="en-US" sz="800" b="0" i="0" u="none" strike="noStrike" kern="1200" dirty="0">
                        <a:solidFill>
                          <a:schemeClr val="tx1"/>
                        </a:solidFill>
                        <a:latin typeface="Arial Black" pitchFamily="34" charset="0"/>
                        <a:ea typeface="+mn-ea"/>
                        <a:cs typeface="+mn-cs"/>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ZA" sz="800" b="0" i="0" u="none" strike="noStrike" kern="1200" dirty="0">
                          <a:solidFill>
                            <a:schemeClr val="tx1"/>
                          </a:solidFill>
                          <a:latin typeface="Arial Black" pitchFamily="34" charset="0"/>
                          <a:ea typeface="+mn-ea"/>
                          <a:cs typeface="+mn-cs"/>
                        </a:rPr>
                        <a:t>Eastern Cape and Mpumalanga qualified on contingent liabilities, Eastern Cape and Free State did not maintain the status quo as achieved previous years. Free State qualified based on goods and services,  the auditor was unable to confirm that goods and services had actually been received and accounted</a:t>
                      </a:r>
                      <a:endParaRPr lang="en-US" sz="800" b="0" i="0" u="none" strike="noStrike" kern="1200" dirty="0">
                        <a:solidFill>
                          <a:schemeClr val="tx1"/>
                        </a:solidFill>
                        <a:latin typeface="Arial Black" pitchFamily="34" charset="0"/>
                        <a:ea typeface="+mn-ea"/>
                        <a:cs typeface="+mn-cs"/>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0002"/>
                  </a:ext>
                </a:extLst>
              </a:tr>
              <a:tr h="1670354">
                <a:tc>
                  <a:txBody>
                    <a:bodyPr/>
                    <a:lstStyle/>
                    <a:p>
                      <a:pPr marL="0" marR="0" algn="l" defTabSz="914400" rtl="0" eaLnBrk="1" fontAlgn="b" latinLnBrk="0" hangingPunct="1">
                        <a:spcBef>
                          <a:spcPts val="0"/>
                        </a:spcBef>
                        <a:spcAft>
                          <a:spcPts val="0"/>
                        </a:spcAft>
                      </a:pPr>
                      <a:r>
                        <a:rPr lang="en-ZA" sz="800" b="0" i="0" u="none" strike="noStrike" kern="1200" dirty="0">
                          <a:solidFill>
                            <a:srgbClr val="000000"/>
                          </a:solidFill>
                          <a:latin typeface="Arial Black" pitchFamily="34" charset="0"/>
                          <a:ea typeface="+mn-ea"/>
                          <a:cs typeface="+mn-cs"/>
                        </a:rPr>
                        <a:t>Improve management of medico-legal claims and contain costs</a:t>
                      </a:r>
                      <a:endParaRPr lang="en-US" sz="800" b="0" i="0" u="none" strike="noStrike" kern="1200" dirty="0">
                        <a:solidFill>
                          <a:srgbClr val="000000"/>
                        </a:solidFill>
                        <a:latin typeface="Arial Black" pitchFamily="34" charset="0"/>
                        <a:ea typeface="+mn-ea"/>
                        <a:cs typeface="+mn-cs"/>
                      </a:endParaRPr>
                    </a:p>
                  </a:txBody>
                  <a:tcPr marL="68580" marR="68580" marT="0" marB="0">
                    <a:solidFill>
                      <a:schemeClr val="accent1">
                        <a:lumMod val="40000"/>
                        <a:lumOff val="60000"/>
                      </a:schemeClr>
                    </a:solidFill>
                  </a:tcPr>
                </a:tc>
                <a:tc>
                  <a:txBody>
                    <a:bodyPr/>
                    <a:lstStyle/>
                    <a:p>
                      <a:pPr marL="0" marR="0" algn="l" defTabSz="914400" rtl="0" eaLnBrk="1" fontAlgn="b" latinLnBrk="0" hangingPunct="1">
                        <a:spcBef>
                          <a:spcPts val="0"/>
                        </a:spcBef>
                        <a:spcAft>
                          <a:spcPts val="0"/>
                        </a:spcAft>
                      </a:pPr>
                      <a:r>
                        <a:rPr lang="en-ZA" sz="800" b="0" i="0" u="none" strike="noStrike" kern="1200" dirty="0">
                          <a:solidFill>
                            <a:schemeClr val="tx1"/>
                          </a:solidFill>
                          <a:latin typeface="Arial Black" pitchFamily="34" charset="0"/>
                          <a:ea typeface="+mn-ea"/>
                          <a:cs typeface="+mn-cs"/>
                        </a:rPr>
                        <a:t>Claim management system implemented to contain costs and streamline its management</a:t>
                      </a:r>
                      <a:endParaRPr lang="en-US" sz="800" b="0" i="0" u="none" strike="noStrike" kern="1200" dirty="0">
                        <a:solidFill>
                          <a:schemeClr val="tx1"/>
                        </a:solidFill>
                        <a:latin typeface="Arial Black" pitchFamily="34" charset="0"/>
                        <a:ea typeface="+mn-ea"/>
                        <a:cs typeface="+mn-cs"/>
                      </a:endParaRPr>
                    </a:p>
                  </a:txBody>
                  <a:tcPr marL="68580" marR="68580" marT="0" marB="0">
                    <a:solidFill>
                      <a:schemeClr val="accent1">
                        <a:lumMod val="40000"/>
                        <a:lumOff val="60000"/>
                      </a:schemeClr>
                    </a:solidFill>
                  </a:tcPr>
                </a:tc>
                <a:tc>
                  <a:txBody>
                    <a:bodyPr/>
                    <a:lstStyle/>
                    <a:p>
                      <a:pPr marL="0" marR="0" algn="l" defTabSz="914400" rtl="0" eaLnBrk="1" fontAlgn="b" latinLnBrk="0" hangingPunct="1">
                        <a:spcBef>
                          <a:spcPts val="0"/>
                        </a:spcBef>
                        <a:spcAft>
                          <a:spcPts val="0"/>
                        </a:spcAft>
                      </a:pPr>
                      <a:r>
                        <a:rPr lang="en-ZA" sz="800" b="0" i="0" u="none" strike="noStrike" kern="1200" dirty="0">
                          <a:solidFill>
                            <a:schemeClr val="tx1"/>
                          </a:solidFill>
                          <a:latin typeface="Arial Black" pitchFamily="34" charset="0"/>
                          <a:ea typeface="+mn-ea"/>
                          <a:cs typeface="+mn-cs"/>
                        </a:rPr>
                        <a:t>Q1: Business processes to manage medico-legal claims</a:t>
                      </a:r>
                      <a:r>
                        <a:rPr lang="en-ZA" sz="800" b="0" i="0" u="none" strike="noStrike" kern="1200" baseline="0" dirty="0">
                          <a:solidFill>
                            <a:schemeClr val="tx1"/>
                          </a:solidFill>
                          <a:latin typeface="Arial Black" pitchFamily="34" charset="0"/>
                          <a:ea typeface="+mn-ea"/>
                          <a:cs typeface="+mn-cs"/>
                        </a:rPr>
                        <a:t> submitted</a:t>
                      </a:r>
                      <a:endParaRPr lang="en-ZA" sz="800" b="0" i="0" u="none" strike="noStrike" kern="1200" dirty="0">
                        <a:solidFill>
                          <a:schemeClr val="tx1"/>
                        </a:solidFill>
                        <a:latin typeface="Arial Black" pitchFamily="34" charset="0"/>
                        <a:ea typeface="+mn-ea"/>
                        <a:cs typeface="+mn-cs"/>
                      </a:endParaRPr>
                    </a:p>
                    <a:p>
                      <a:pPr marL="0" marR="0" algn="l" defTabSz="914400" rtl="0" eaLnBrk="1" fontAlgn="b" latinLnBrk="0" hangingPunct="1">
                        <a:spcBef>
                          <a:spcPts val="0"/>
                        </a:spcBef>
                        <a:spcAft>
                          <a:spcPts val="0"/>
                        </a:spcAft>
                      </a:pPr>
                      <a:endParaRPr lang="en-ZA" sz="800" b="0" i="0" u="none" strike="noStrike" kern="1200" dirty="0">
                        <a:solidFill>
                          <a:schemeClr val="tx1"/>
                        </a:solidFill>
                        <a:latin typeface="Arial Black" pitchFamily="34" charset="0"/>
                        <a:ea typeface="+mn-ea"/>
                        <a:cs typeface="+mn-cs"/>
                      </a:endParaRPr>
                    </a:p>
                    <a:p>
                      <a:pPr marL="0" marR="0" algn="l" defTabSz="914400" rtl="0" eaLnBrk="1" fontAlgn="b" latinLnBrk="0" hangingPunct="1">
                        <a:spcBef>
                          <a:spcPts val="0"/>
                        </a:spcBef>
                        <a:spcAft>
                          <a:spcPts val="0"/>
                        </a:spcAft>
                      </a:pPr>
                      <a:r>
                        <a:rPr lang="en-ZA" sz="800" b="0" i="0" u="none" strike="noStrike" kern="1200" dirty="0">
                          <a:solidFill>
                            <a:schemeClr val="tx1"/>
                          </a:solidFill>
                          <a:latin typeface="Arial Black" pitchFamily="34" charset="0"/>
                          <a:ea typeface="+mn-ea"/>
                          <a:cs typeface="+mn-cs"/>
                        </a:rPr>
                        <a:t>Q2: Claim Management System piloted</a:t>
                      </a:r>
                    </a:p>
                    <a:p>
                      <a:pPr marL="0" marR="0" algn="l" defTabSz="914400" rtl="0" eaLnBrk="1" fontAlgn="b" latinLnBrk="0" hangingPunct="1">
                        <a:spcBef>
                          <a:spcPts val="0"/>
                        </a:spcBef>
                        <a:spcAft>
                          <a:spcPts val="0"/>
                        </a:spcAft>
                      </a:pPr>
                      <a:endParaRPr lang="en-ZA" sz="800" b="0" i="0" u="none" strike="noStrike" kern="1200" dirty="0">
                        <a:solidFill>
                          <a:schemeClr val="tx1"/>
                        </a:solidFill>
                        <a:latin typeface="Arial Black" pitchFamily="34" charset="0"/>
                        <a:ea typeface="+mn-ea"/>
                        <a:cs typeface="+mn-cs"/>
                      </a:endParaRPr>
                    </a:p>
                    <a:p>
                      <a:pPr marL="0" marR="0" algn="l" defTabSz="914400" rtl="0" eaLnBrk="1" fontAlgn="b" latinLnBrk="0" hangingPunct="1">
                        <a:spcBef>
                          <a:spcPts val="0"/>
                        </a:spcBef>
                        <a:spcAft>
                          <a:spcPts val="0"/>
                        </a:spcAft>
                      </a:pPr>
                      <a:endParaRPr lang="en-ZA" sz="800" b="0" i="0" u="none" strike="noStrike" kern="1200" dirty="0">
                        <a:solidFill>
                          <a:schemeClr val="tx1"/>
                        </a:solidFill>
                        <a:latin typeface="Arial Black" pitchFamily="34" charset="0"/>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r>
                        <a:rPr lang="en-ZA" sz="800" b="0" i="0" u="none" strike="noStrike" kern="1200" dirty="0">
                          <a:solidFill>
                            <a:schemeClr val="tx1"/>
                          </a:solidFill>
                          <a:latin typeface="Arial Black" pitchFamily="34" charset="0"/>
                          <a:ea typeface="+mn-ea"/>
                          <a:cs typeface="+mn-cs"/>
                        </a:rPr>
                        <a:t>Q3: </a:t>
                      </a:r>
                      <a:r>
                        <a:rPr lang="en-US" sz="800" b="0" i="0" u="none" strike="noStrike" kern="1200" dirty="0">
                          <a:solidFill>
                            <a:schemeClr val="tx1"/>
                          </a:solidFill>
                          <a:latin typeface="Arial Black" pitchFamily="34" charset="0"/>
                          <a:ea typeface="+mn-ea"/>
                          <a:cs typeface="+mn-cs"/>
                        </a:rPr>
                        <a:t>Claim management system implemented to manage claims in 4 provincial </a:t>
                      </a:r>
                      <a:r>
                        <a:rPr lang="en-US" sz="800" b="0" i="0" u="none" strike="noStrike" kern="1200" dirty="0" err="1">
                          <a:solidFill>
                            <a:schemeClr val="tx1"/>
                          </a:solidFill>
                          <a:latin typeface="Arial Black" pitchFamily="34" charset="0"/>
                          <a:ea typeface="+mn-ea"/>
                          <a:cs typeface="+mn-cs"/>
                        </a:rPr>
                        <a:t>DoH</a:t>
                      </a:r>
                      <a:endParaRPr lang="en-US" sz="800" b="0" i="0" u="none" strike="noStrike" kern="1200" dirty="0">
                        <a:solidFill>
                          <a:schemeClr val="tx1"/>
                        </a:solidFill>
                        <a:latin typeface="Arial Black" pitchFamily="34" charset="0"/>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800" b="0" i="0" u="none" strike="noStrike" kern="1200" dirty="0">
                        <a:solidFill>
                          <a:schemeClr val="tx1"/>
                        </a:solidFill>
                        <a:latin typeface="Arial Black" pitchFamily="34" charset="0"/>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latin typeface="Arial Black" pitchFamily="34" charset="0"/>
                          <a:ea typeface="+mn-ea"/>
                          <a:cs typeface="+mn-cs"/>
                        </a:rPr>
                        <a:t>Q4/</a:t>
                      </a:r>
                      <a:r>
                        <a:rPr lang="en-ZA" sz="800" b="0" i="0" u="none" strike="noStrike" kern="1200" dirty="0">
                          <a:solidFill>
                            <a:schemeClr val="tx1"/>
                          </a:solidFill>
                          <a:latin typeface="Arial Black" pitchFamily="34" charset="0"/>
                          <a:ea typeface="+mn-ea"/>
                          <a:cs typeface="+mn-cs"/>
                        </a:rPr>
                        <a:t>Annual: Claim management system implemented to manage medico-legal claims in all Provincial </a:t>
                      </a:r>
                      <a:r>
                        <a:rPr lang="en-ZA" sz="800" b="0" i="0" u="none" strike="noStrike" kern="1200" dirty="0" err="1">
                          <a:solidFill>
                            <a:schemeClr val="tx1"/>
                          </a:solidFill>
                          <a:latin typeface="Arial Black" pitchFamily="34" charset="0"/>
                          <a:ea typeface="+mn-ea"/>
                          <a:cs typeface="+mn-cs"/>
                        </a:rPr>
                        <a:t>DoH</a:t>
                      </a:r>
                      <a:endParaRPr lang="en-ZA" sz="800" b="0" i="0" u="none" strike="noStrike" kern="1200" dirty="0">
                        <a:solidFill>
                          <a:schemeClr val="tx1"/>
                        </a:solidFill>
                        <a:latin typeface="Arial Black" pitchFamily="34" charset="0"/>
                        <a:ea typeface="+mn-ea"/>
                        <a:cs typeface="+mn-cs"/>
                      </a:endParaRPr>
                    </a:p>
                    <a:p>
                      <a:pPr marL="0" marR="0" algn="l" defTabSz="914400" rtl="0" eaLnBrk="1" fontAlgn="b" latinLnBrk="0" hangingPunct="1">
                        <a:spcBef>
                          <a:spcPts val="0"/>
                        </a:spcBef>
                        <a:spcAft>
                          <a:spcPts val="0"/>
                        </a:spcAft>
                      </a:pPr>
                      <a:endParaRPr lang="en-US" sz="800" b="0" i="0" u="none" strike="noStrike" kern="1200" dirty="0">
                        <a:solidFill>
                          <a:schemeClr val="tx1"/>
                        </a:solidFill>
                        <a:latin typeface="Arial Black" pitchFamily="34" charset="0"/>
                        <a:ea typeface="+mn-ea"/>
                        <a:cs typeface="+mn-cs"/>
                      </a:endParaRP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dirty="0">
                          <a:solidFill>
                            <a:schemeClr val="tx1"/>
                          </a:solidFill>
                          <a:latin typeface="Arial Black" pitchFamily="34" charset="0"/>
                          <a:ea typeface="+mn-ea"/>
                          <a:cs typeface="+mn-cs"/>
                        </a:rPr>
                        <a:t>Q1: Business processes streamlined. A Register was developed</a:t>
                      </a:r>
                      <a:endParaRPr lang="en-US" sz="800" b="0" i="0" u="none" strike="noStrike" kern="1200" dirty="0">
                        <a:solidFill>
                          <a:schemeClr val="tx1"/>
                        </a:solidFill>
                        <a:latin typeface="Arial Black" pitchFamily="34" charset="0"/>
                        <a:ea typeface="+mn-ea"/>
                        <a:cs typeface="+mn-cs"/>
                      </a:endParaRPr>
                    </a:p>
                    <a:p>
                      <a:pPr marL="0" marR="0">
                        <a:spcBef>
                          <a:spcPts val="0"/>
                        </a:spcBef>
                        <a:spcAft>
                          <a:spcPts val="0"/>
                        </a:spcAft>
                      </a:pPr>
                      <a:r>
                        <a:rPr lang="en-ZA" sz="800" b="0" i="0" u="none" strike="noStrike" kern="1200" dirty="0">
                          <a:solidFill>
                            <a:schemeClr val="tx1"/>
                          </a:solidFill>
                          <a:latin typeface="Arial Black" pitchFamily="34" charset="0"/>
                          <a:ea typeface="+mn-ea"/>
                          <a:cs typeface="+mn-cs"/>
                        </a:rPr>
                        <a:t>Q2: The use of Case Management System by provincial </a:t>
                      </a:r>
                      <a:r>
                        <a:rPr lang="en-ZA" sz="800" b="0" i="0" u="none" strike="noStrike" kern="1200" dirty="0" err="1">
                          <a:solidFill>
                            <a:schemeClr val="tx1"/>
                          </a:solidFill>
                          <a:latin typeface="Arial Black" pitchFamily="34" charset="0"/>
                          <a:ea typeface="+mn-ea"/>
                          <a:cs typeface="+mn-cs"/>
                        </a:rPr>
                        <a:t>DoH</a:t>
                      </a:r>
                      <a:r>
                        <a:rPr lang="en-ZA" sz="800" b="0" i="0" u="none" strike="noStrike" kern="1200" dirty="0">
                          <a:solidFill>
                            <a:schemeClr val="tx1"/>
                          </a:solidFill>
                          <a:latin typeface="Arial Black" pitchFamily="34" charset="0"/>
                          <a:ea typeface="+mn-ea"/>
                          <a:cs typeface="+mn-cs"/>
                        </a:rPr>
                        <a:t> has been approved. Approval has been granted for investigation of suspicious medico-legal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dirty="0">
                          <a:solidFill>
                            <a:schemeClr val="tx1"/>
                          </a:solidFill>
                          <a:latin typeface="Arial Black" pitchFamily="34" charset="0"/>
                          <a:ea typeface="+mn-ea"/>
                          <a:cs typeface="+mn-cs"/>
                        </a:rPr>
                        <a:t>Q3: </a:t>
                      </a:r>
                      <a:r>
                        <a:rPr lang="en-US" sz="800" b="0" i="0" u="none" strike="noStrike" kern="1200" dirty="0">
                          <a:solidFill>
                            <a:schemeClr val="tx1"/>
                          </a:solidFill>
                          <a:latin typeface="Arial Black" pitchFamily="34" charset="0"/>
                          <a:ea typeface="+mn-ea"/>
                          <a:cs typeface="+mn-cs"/>
                        </a:rPr>
                        <a:t>Case Management System rolled out in KZN in December 2019.The SLA with the Service Provider has been signed in December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800" b="0" i="0" u="none" strike="noStrike" kern="1200" dirty="0">
                          <a:solidFill>
                            <a:schemeClr val="tx1"/>
                          </a:solidFill>
                          <a:latin typeface="Arial Black" pitchFamily="34" charset="0"/>
                          <a:ea typeface="+mn-ea"/>
                          <a:cs typeface="+mn-cs"/>
                        </a:rPr>
                        <a:t>Q4: </a:t>
                      </a:r>
                      <a:r>
                        <a:rPr lang="en-GB" sz="800" b="0" i="0" u="none" strike="noStrike" kern="1200" dirty="0">
                          <a:solidFill>
                            <a:schemeClr val="tx1"/>
                          </a:solidFill>
                          <a:latin typeface="Arial Black" pitchFamily="34" charset="0"/>
                          <a:ea typeface="+mn-ea"/>
                          <a:cs typeface="+mn-cs"/>
                        </a:rPr>
                        <a:t>Claim management system implemented to manage medico legal claims in 3 of 9 Provincial </a:t>
                      </a:r>
                      <a:r>
                        <a:rPr lang="en-GB" sz="800" b="0" i="0" u="none" strike="noStrike" kern="1200" dirty="0" err="1">
                          <a:solidFill>
                            <a:schemeClr val="tx1"/>
                          </a:solidFill>
                          <a:latin typeface="Arial Black" pitchFamily="34" charset="0"/>
                          <a:ea typeface="+mn-ea"/>
                          <a:cs typeface="+mn-cs"/>
                        </a:rPr>
                        <a:t>DoH</a:t>
                      </a:r>
                      <a:endParaRPr lang="en-ZA" sz="800" b="0" i="0" u="none" strike="noStrike" kern="1200" dirty="0">
                        <a:solidFill>
                          <a:schemeClr val="tx1"/>
                        </a:solidFill>
                        <a:latin typeface="Arial Black" pitchFamily="34" charset="0"/>
                        <a:ea typeface="+mn-ea"/>
                        <a:cs typeface="+mn-cs"/>
                      </a:endParaRPr>
                    </a:p>
                    <a:p>
                      <a:pPr marL="0" marR="0">
                        <a:spcBef>
                          <a:spcPts val="0"/>
                        </a:spcBef>
                        <a:spcAft>
                          <a:spcPts val="0"/>
                        </a:spcAft>
                      </a:pPr>
                      <a:endParaRPr lang="en-US" sz="800" b="0" i="0" u="none" strike="noStrike" kern="1200" dirty="0">
                        <a:solidFill>
                          <a:schemeClr val="tx1"/>
                        </a:solidFill>
                        <a:latin typeface="Arial Black" pitchFamily="34" charset="0"/>
                        <a:ea typeface="+mn-ea"/>
                        <a:cs typeface="+mn-cs"/>
                      </a:endParaRPr>
                    </a:p>
                  </a:txBody>
                  <a:tcPr marL="68580" marR="68580" marT="0" marB="0">
                    <a:solidFill>
                      <a:schemeClr val="accent1">
                        <a:lumMod val="40000"/>
                        <a:lumOff val="60000"/>
                      </a:schemeClr>
                    </a:solidFill>
                  </a:tcPr>
                </a:tc>
                <a:tc>
                  <a:txBody>
                    <a:bodyPr/>
                    <a:lstStyle/>
                    <a:p>
                      <a:pPr marL="0" marR="0">
                        <a:lnSpc>
                          <a:spcPct val="115000"/>
                        </a:lnSpc>
                        <a:spcBef>
                          <a:spcPts val="1000"/>
                        </a:spcBef>
                        <a:spcAft>
                          <a:spcPts val="1000"/>
                        </a:spcAft>
                      </a:pPr>
                      <a:r>
                        <a:rPr lang="en-ZA" sz="800" b="0" i="0" u="none" strike="noStrike" kern="1200" dirty="0">
                          <a:solidFill>
                            <a:schemeClr val="tx1"/>
                          </a:solidFill>
                          <a:latin typeface="Arial Black" pitchFamily="34" charset="0"/>
                          <a:ea typeface="+mn-ea"/>
                          <a:cs typeface="+mn-cs"/>
                        </a:rPr>
                        <a:t>6 Provincial</a:t>
                      </a:r>
                      <a:r>
                        <a:rPr lang="en-ZA" sz="800" b="0" i="0" u="none" strike="noStrike" kern="1200" baseline="0" dirty="0">
                          <a:solidFill>
                            <a:schemeClr val="tx1"/>
                          </a:solidFill>
                          <a:latin typeface="Arial Black" pitchFamily="34" charset="0"/>
                          <a:ea typeface="+mn-ea"/>
                          <a:cs typeface="+mn-cs"/>
                        </a:rPr>
                        <a:t> </a:t>
                      </a:r>
                      <a:r>
                        <a:rPr lang="en-ZA" sz="800" b="0" i="0" u="none" strike="noStrike" kern="1200" baseline="0" dirty="0" err="1">
                          <a:solidFill>
                            <a:schemeClr val="tx1"/>
                          </a:solidFill>
                          <a:latin typeface="Arial Black" pitchFamily="34" charset="0"/>
                          <a:ea typeface="+mn-ea"/>
                          <a:cs typeface="+mn-cs"/>
                        </a:rPr>
                        <a:t>DoH</a:t>
                      </a:r>
                      <a:r>
                        <a:rPr lang="en-ZA" sz="800" b="0" i="0" u="none" strike="noStrike" kern="1200" baseline="0" dirty="0">
                          <a:solidFill>
                            <a:schemeClr val="tx1"/>
                          </a:solidFill>
                          <a:latin typeface="Arial Black" pitchFamily="34" charset="0"/>
                          <a:ea typeface="+mn-ea"/>
                          <a:cs typeface="+mn-cs"/>
                        </a:rPr>
                        <a:t> did not implement medic-legal claim management system </a:t>
                      </a:r>
                      <a:endParaRPr lang="en-US" sz="800" dirty="0">
                        <a:solidFill>
                          <a:schemeClr val="tx1"/>
                        </a:solidFill>
                        <a:latin typeface="Arial Black" pitchFamily="34" charset="0"/>
                        <a:ea typeface="Times New Roman"/>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GB" sz="800" b="0" i="0" u="none" strike="noStrike" kern="1200" dirty="0">
                          <a:solidFill>
                            <a:schemeClr val="tx1"/>
                          </a:solidFill>
                          <a:latin typeface="Arial Black" pitchFamily="34" charset="0"/>
                          <a:ea typeface="+mn-ea"/>
                          <a:cs typeface="+mn-cs"/>
                        </a:rPr>
                        <a:t>The late approval for the Case Management System led to  delayed capturing of the claims data and data cleaning in some Provincial </a:t>
                      </a:r>
                      <a:r>
                        <a:rPr lang="en-GB" sz="800" b="0" i="0" u="none" strike="noStrike" kern="1200" dirty="0" err="1">
                          <a:solidFill>
                            <a:schemeClr val="tx1"/>
                          </a:solidFill>
                          <a:latin typeface="Arial Black" pitchFamily="34" charset="0"/>
                          <a:ea typeface="+mn-ea"/>
                          <a:cs typeface="+mn-cs"/>
                        </a:rPr>
                        <a:t>DoH</a:t>
                      </a:r>
                      <a:r>
                        <a:rPr lang="en-GB" sz="800" b="0" i="0" u="none" strike="noStrike" kern="1200" dirty="0">
                          <a:solidFill>
                            <a:schemeClr val="tx1"/>
                          </a:solidFill>
                          <a:latin typeface="Arial Black" pitchFamily="34" charset="0"/>
                          <a:ea typeface="+mn-ea"/>
                          <a:cs typeface="+mn-cs"/>
                        </a:rPr>
                        <a:t> in the developed register </a:t>
                      </a:r>
                    </a:p>
                    <a:p>
                      <a:pPr marL="0" marR="0">
                        <a:spcBef>
                          <a:spcPts val="0"/>
                        </a:spcBef>
                        <a:spcAft>
                          <a:spcPts val="0"/>
                        </a:spcAft>
                      </a:pPr>
                      <a:endParaRPr lang="en-US" sz="800" b="0" i="0" u="none" strike="noStrike" kern="1200" dirty="0">
                        <a:solidFill>
                          <a:schemeClr val="tx1"/>
                        </a:solidFill>
                        <a:latin typeface="Arial Black" pitchFamily="34" charset="0"/>
                        <a:ea typeface="+mn-ea"/>
                        <a:cs typeface="+mn-cs"/>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198926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659553375"/>
              </p:ext>
            </p:extLst>
          </p:nvPr>
        </p:nvGraphicFramePr>
        <p:xfrm>
          <a:off x="-7790" y="1133192"/>
          <a:ext cx="9144000" cy="4519008"/>
        </p:xfrm>
        <a:graphic>
          <a:graphicData uri="http://schemas.openxmlformats.org/drawingml/2006/table">
            <a:tbl>
              <a:tblPr firstRow="1" bandRow="1">
                <a:tableStyleId>{5C22544A-7EE6-4342-B048-85BDC9FD1C3A}</a:tableStyleId>
              </a:tblPr>
              <a:tblGrid>
                <a:gridCol w="1699470">
                  <a:extLst>
                    <a:ext uri="{9D8B030D-6E8A-4147-A177-3AD203B41FA5}">
                      <a16:colId xmlns:a16="http://schemas.microsoft.com/office/drawing/2014/main" xmlns="" val="20000"/>
                    </a:ext>
                  </a:extLst>
                </a:gridCol>
                <a:gridCol w="1072330">
                  <a:extLst>
                    <a:ext uri="{9D8B030D-6E8A-4147-A177-3AD203B41FA5}">
                      <a16:colId xmlns:a16="http://schemas.microsoft.com/office/drawing/2014/main" xmlns="" val="20001"/>
                    </a:ext>
                  </a:extLst>
                </a:gridCol>
                <a:gridCol w="1591966">
                  <a:extLst>
                    <a:ext uri="{9D8B030D-6E8A-4147-A177-3AD203B41FA5}">
                      <a16:colId xmlns:a16="http://schemas.microsoft.com/office/drawing/2014/main" xmlns="" val="20002"/>
                    </a:ext>
                  </a:extLst>
                </a:gridCol>
                <a:gridCol w="2376264">
                  <a:extLst>
                    <a:ext uri="{9D8B030D-6E8A-4147-A177-3AD203B41FA5}">
                      <a16:colId xmlns:a16="http://schemas.microsoft.com/office/drawing/2014/main" xmlns="" val="20003"/>
                    </a:ext>
                  </a:extLst>
                </a:gridCol>
                <a:gridCol w="1288354">
                  <a:extLst>
                    <a:ext uri="{9D8B030D-6E8A-4147-A177-3AD203B41FA5}">
                      <a16:colId xmlns:a16="http://schemas.microsoft.com/office/drawing/2014/main" xmlns="" val="20004"/>
                    </a:ext>
                  </a:extLst>
                </a:gridCol>
                <a:gridCol w="1115616">
                  <a:extLst>
                    <a:ext uri="{9D8B030D-6E8A-4147-A177-3AD203B41FA5}">
                      <a16:colId xmlns:a16="http://schemas.microsoft.com/office/drawing/2014/main" xmlns="" val="20005"/>
                    </a:ext>
                  </a:extLst>
                </a:gridCol>
              </a:tblGrid>
              <a:tr h="589914">
                <a:tc>
                  <a:txBody>
                    <a:bodyPr/>
                    <a:lstStyle/>
                    <a:p>
                      <a:pPr marL="0" algn="l" defTabSz="914400" rtl="0" eaLnBrk="1" latinLnBrk="0" hangingPunct="1"/>
                      <a:r>
                        <a:rPr lang="en-US" sz="9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ts val="13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633886">
                <a:tc>
                  <a:txBody>
                    <a:bodyPr/>
                    <a:lstStyle/>
                    <a:p>
                      <a:pPr marL="0" marR="0">
                        <a:lnSpc>
                          <a:spcPct val="115000"/>
                        </a:lnSpc>
                        <a:spcBef>
                          <a:spcPts val="1000"/>
                        </a:spcBef>
                        <a:spcAft>
                          <a:spcPts val="1000"/>
                        </a:spcAft>
                      </a:pPr>
                      <a:r>
                        <a:rPr lang="en-ZA" sz="900" dirty="0">
                          <a:latin typeface="Arial Black" pitchFamily="34" charset="0"/>
                          <a:ea typeface="Calibri"/>
                          <a:cs typeface="Times New Roman"/>
                        </a:rPr>
                        <a:t>Increase  production of Human Resources for Health to strengthen capacity in the health system through the implementation of the expanded clinical training platform that is Primary Health Care oriented</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ZA" sz="900" dirty="0">
                          <a:latin typeface="Arial Black" pitchFamily="34" charset="0"/>
                          <a:ea typeface="Calibri"/>
                          <a:cs typeface="Times New Roman"/>
                        </a:rPr>
                        <a:t>Number of Cuban trained medical students placed for their final year training at South African universities</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900" dirty="0">
                          <a:latin typeface="Arial Black" pitchFamily="34" charset="0"/>
                          <a:ea typeface="Calibri"/>
                          <a:cs typeface="Times New Roman"/>
                        </a:rPr>
                        <a:t>Q2: 650 Cuban trained medical students placed for their final year training at South African universities</a:t>
                      </a:r>
                    </a:p>
                  </a:txBody>
                  <a:tcPr marL="68580" marR="68580" marT="0" marB="0"/>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ZA" sz="900" kern="1200" dirty="0">
                          <a:solidFill>
                            <a:schemeClr val="dk1"/>
                          </a:solidFill>
                          <a:latin typeface="Arial Black" pitchFamily="34" charset="0"/>
                          <a:ea typeface="Calibri"/>
                          <a:cs typeface="Times New Roman"/>
                        </a:rPr>
                        <a:t>Q1/Annual: A total of 647 students that returned from Cuba have been placed and are doing the six months orientation programme</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1000"/>
                        </a:spcBef>
                        <a:spcAft>
                          <a:spcPts val="1000"/>
                        </a:spcAft>
                      </a:pPr>
                      <a:r>
                        <a:rPr lang="en-GB" sz="900" kern="1200" dirty="0">
                          <a:solidFill>
                            <a:schemeClr val="dk1"/>
                          </a:solidFill>
                          <a:latin typeface="Arial Black" pitchFamily="34" charset="0"/>
                          <a:ea typeface="Calibri"/>
                          <a:cs typeface="Times New Roman"/>
                        </a:rPr>
                        <a:t>Q2: -3 students</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1000"/>
                        </a:spcBef>
                        <a:spcAft>
                          <a:spcPts val="1000"/>
                        </a:spcAft>
                      </a:pPr>
                      <a:r>
                        <a:rPr lang="en-GB" sz="900" kern="1200" dirty="0">
                          <a:solidFill>
                            <a:schemeClr val="dk1"/>
                          </a:solidFill>
                          <a:latin typeface="Arial Black" pitchFamily="34" charset="0"/>
                          <a:ea typeface="Calibri"/>
                          <a:cs typeface="Times New Roman"/>
                        </a:rPr>
                        <a:t>3 students did not pass their 5th year of study in Cuba</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960493">
                <a:tc>
                  <a:txBody>
                    <a:bodyPr/>
                    <a:lstStyle/>
                    <a:p>
                      <a:pPr marL="0" marR="0">
                        <a:lnSpc>
                          <a:spcPct val="115000"/>
                        </a:lnSpc>
                        <a:spcBef>
                          <a:spcPts val="1000"/>
                        </a:spcBef>
                        <a:spcAft>
                          <a:spcPts val="1000"/>
                        </a:spcAft>
                      </a:pPr>
                      <a:r>
                        <a:rPr lang="en-ZA" sz="900" dirty="0">
                          <a:latin typeface="Arial Black" pitchFamily="34" charset="0"/>
                          <a:ea typeface="Calibri"/>
                          <a:cs typeface="Times New Roman"/>
                        </a:rPr>
                        <a:t>Improve the Human Resource planning by strengthening the placement process for medical interns and community service personnel</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ZA" sz="900" dirty="0">
                          <a:latin typeface="Arial Black" pitchFamily="34" charset="0"/>
                          <a:ea typeface="Calibri"/>
                          <a:cs typeface="Times New Roman"/>
                        </a:rPr>
                        <a:t>Percentage Medical Interns and Community service personnel who studied at South African universities allocated in health facilities</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1000"/>
                        </a:spcBef>
                        <a:spcAft>
                          <a:spcPts val="1000"/>
                        </a:spcAft>
                      </a:pPr>
                      <a:r>
                        <a:rPr lang="en-US" sz="900" dirty="0">
                          <a:latin typeface="Arial Black" pitchFamily="34" charset="0"/>
                          <a:ea typeface="Calibri"/>
                          <a:cs typeface="Times New Roman"/>
                        </a:rPr>
                        <a:t>Q3: 100% of South African Medical Interns and Community service personnel who  studied at SA Universities allocated for placement by October</a:t>
                      </a:r>
                    </a:p>
                  </a:txBody>
                  <a:tcPr marL="68580" marR="68580" marT="0" marB="0"/>
                </a:tc>
                <a:tc>
                  <a:txBody>
                    <a:bodyPr/>
                    <a:lstStyle/>
                    <a:p>
                      <a:pPr marL="0" marR="0">
                        <a:lnSpc>
                          <a:spcPct val="115000"/>
                        </a:lnSpc>
                        <a:spcBef>
                          <a:spcPts val="1000"/>
                        </a:spcBef>
                        <a:spcAft>
                          <a:spcPts val="1000"/>
                        </a:spcAft>
                      </a:pPr>
                      <a:r>
                        <a:rPr lang="en-ZA" sz="900" dirty="0">
                          <a:latin typeface="Arial Black" pitchFamily="34" charset="0"/>
                          <a:ea typeface="Calibri"/>
                          <a:cs typeface="Times New Roman"/>
                        </a:rPr>
                        <a:t>Q1: Projected data of final year South African students studying in SA universities eligible for allocation to medical internship and community service posts loaded. Funded posts for medical internship and community service loaded on the online system</a:t>
                      </a:r>
                    </a:p>
                    <a:p>
                      <a:pPr marL="0" marR="0" indent="0" algn="l" defTabSz="914400" rtl="0" eaLnBrk="1" fontAlgn="auto" latinLnBrk="0" hangingPunct="1">
                        <a:lnSpc>
                          <a:spcPct val="115000"/>
                        </a:lnSpc>
                        <a:spcBef>
                          <a:spcPts val="1000"/>
                        </a:spcBef>
                        <a:spcAft>
                          <a:spcPts val="1000"/>
                        </a:spcAft>
                        <a:buClrTx/>
                        <a:buSzTx/>
                        <a:buFontTx/>
                        <a:buNone/>
                        <a:tabLst/>
                        <a:defRPr/>
                      </a:pPr>
                      <a:r>
                        <a:rPr lang="en-ZA" sz="900" dirty="0">
                          <a:latin typeface="Arial Black" pitchFamily="34" charset="0"/>
                          <a:ea typeface="Times New Roman"/>
                          <a:cs typeface="Times New Roman"/>
                        </a:rPr>
                        <a:t>Q3: </a:t>
                      </a:r>
                      <a:r>
                        <a:rPr lang="en-US" sz="900" dirty="0">
                          <a:latin typeface="Arial Black" pitchFamily="34" charset="0"/>
                          <a:ea typeface="Calibri"/>
                          <a:cs typeface="Times New Roman"/>
                        </a:rPr>
                        <a:t>100% of South African Medical Interns and Community service personnel who  studied at SA Universities allocated for placement by October </a:t>
                      </a:r>
                      <a:endParaRPr lang="en-ZA"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1000"/>
                        </a:spcBef>
                        <a:spcAft>
                          <a:spcPts val="1000"/>
                        </a:spcAft>
                      </a:pPr>
                      <a:r>
                        <a:rPr lang="en-GB" sz="900" kern="1200" dirty="0">
                          <a:solidFill>
                            <a:schemeClr val="dk1"/>
                          </a:solidFill>
                          <a:latin typeface="Arial Black" pitchFamily="34" charset="0"/>
                          <a:ea typeface="Calibri"/>
                          <a:cs typeface="Times New Roman"/>
                        </a:rPr>
                        <a:t>None</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1000"/>
                        </a:spcBef>
                        <a:spcAft>
                          <a:spcPts val="1000"/>
                        </a:spcAft>
                      </a:pPr>
                      <a:r>
                        <a:rPr lang="en-GB" sz="900" kern="1200" dirty="0">
                          <a:solidFill>
                            <a:schemeClr val="dk1"/>
                          </a:solidFill>
                          <a:latin typeface="Arial Black" pitchFamily="34" charset="0"/>
                          <a:ea typeface="Calibri"/>
                          <a:cs typeface="Times New Roman"/>
                        </a:rPr>
                        <a:t>N/A- target achieved</a:t>
                      </a:r>
                      <a:endParaRPr lang="en-ZA" sz="9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097875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4262543104"/>
              </p:ext>
            </p:extLst>
          </p:nvPr>
        </p:nvGraphicFramePr>
        <p:xfrm>
          <a:off x="0" y="836713"/>
          <a:ext cx="9144000" cy="5498980"/>
        </p:xfrm>
        <a:graphic>
          <a:graphicData uri="http://schemas.openxmlformats.org/drawingml/2006/table">
            <a:tbl>
              <a:tblPr firstRow="1" bandRow="1">
                <a:tableStyleId>{5C22544A-7EE6-4342-B048-85BDC9FD1C3A}</a:tableStyleId>
              </a:tblPr>
              <a:tblGrid>
                <a:gridCol w="1403648">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2088232">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331640">
                  <a:extLst>
                    <a:ext uri="{9D8B030D-6E8A-4147-A177-3AD203B41FA5}">
                      <a16:colId xmlns:a16="http://schemas.microsoft.com/office/drawing/2014/main" xmlns="" val="20005"/>
                    </a:ext>
                  </a:extLst>
                </a:gridCol>
              </a:tblGrid>
              <a:tr h="333000">
                <a:tc>
                  <a:txBody>
                    <a:bodyPr/>
                    <a:lstStyle/>
                    <a:p>
                      <a:pPr marL="0" algn="l" defTabSz="914400" rtl="0" eaLnBrk="1" latinLnBrk="0" hangingPunct="1"/>
                      <a:r>
                        <a:rPr lang="en-US" sz="7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7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7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ts val="1300"/>
                        </a:lnSpc>
                        <a:spcAft>
                          <a:spcPts val="0"/>
                        </a:spcAft>
                      </a:pPr>
                      <a:r>
                        <a:rPr lang="en-GB" sz="700" b="1" kern="1200" dirty="0">
                          <a:solidFill>
                            <a:schemeClr val="lt1"/>
                          </a:solidFill>
                          <a:latin typeface="Arial Black" pitchFamily="34" charset="0"/>
                          <a:ea typeface="+mn-ea"/>
                          <a:cs typeface="+mn-cs"/>
                        </a:rPr>
                        <a:t>Reason for deviation</a:t>
                      </a:r>
                      <a:endParaRPr lang="en-ZA" sz="7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2979367">
                <a:tc>
                  <a:txBody>
                    <a:bodyPr/>
                    <a:lstStyle/>
                    <a:p>
                      <a:pPr marL="0" marR="0">
                        <a:lnSpc>
                          <a:spcPct val="115000"/>
                        </a:lnSpc>
                        <a:spcBef>
                          <a:spcPts val="0"/>
                        </a:spcBef>
                        <a:spcAft>
                          <a:spcPts val="1000"/>
                        </a:spcAft>
                      </a:pPr>
                      <a:r>
                        <a:rPr lang="en-ZA" sz="800" dirty="0">
                          <a:latin typeface="Arial Black" pitchFamily="34" charset="0"/>
                          <a:ea typeface="Calibri"/>
                          <a:cs typeface="Times New Roman"/>
                        </a:rPr>
                        <a:t>Strengthen Nursing Education Training and Practice through implementation of the objectives of the  Nursing Strategy</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ZA" sz="800" dirty="0">
                          <a:latin typeface="Arial Black" pitchFamily="34" charset="0"/>
                          <a:ea typeface="Calibri"/>
                          <a:cs typeface="Times New Roman"/>
                        </a:rPr>
                        <a:t>Number of nursing colleges accredited to offer the new qualification programmes </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800" dirty="0">
                          <a:latin typeface="Arial Black" pitchFamily="34" charset="0"/>
                          <a:ea typeface="Calibri"/>
                          <a:cs typeface="Times New Roman"/>
                        </a:rPr>
                        <a:t>Q1: 5 nursing colleges supported and evaluated against</a:t>
                      </a:r>
                      <a:r>
                        <a:rPr lang="en-US" sz="800" baseline="0" dirty="0">
                          <a:latin typeface="Arial Black" pitchFamily="34" charset="0"/>
                          <a:ea typeface="Calibri"/>
                          <a:cs typeface="Times New Roman"/>
                        </a:rPr>
                        <a:t> the Higher Education accreditation tool to determine state of readiness</a:t>
                      </a:r>
                      <a:endParaRPr lang="en-US" sz="800" dirty="0">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US" sz="800" dirty="0">
                          <a:latin typeface="Arial Black" pitchFamily="34" charset="0"/>
                          <a:ea typeface="Calibri"/>
                          <a:cs typeface="Times New Roman"/>
                        </a:rPr>
                        <a:t>Q2:5 nursing colleges supported and evaluated against</a:t>
                      </a:r>
                      <a:r>
                        <a:rPr lang="en-US" sz="800" baseline="0" dirty="0">
                          <a:latin typeface="Arial Black" pitchFamily="34" charset="0"/>
                          <a:ea typeface="Calibri"/>
                          <a:cs typeface="Times New Roman"/>
                        </a:rPr>
                        <a:t> the Higher Education accreditation tool to determine state of readiness</a:t>
                      </a:r>
                      <a:endParaRPr lang="en-US" sz="800" dirty="0">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US" sz="800" dirty="0">
                          <a:latin typeface="Arial Black" pitchFamily="34" charset="0"/>
                          <a:ea typeface="Calibri"/>
                          <a:cs typeface="Times New Roman"/>
                        </a:rPr>
                        <a:t>Q3: Filed visits</a:t>
                      </a:r>
                      <a:r>
                        <a:rPr lang="en-US" sz="800" baseline="0" dirty="0">
                          <a:latin typeface="Arial Black" pitchFamily="34" charset="0"/>
                          <a:ea typeface="Calibri"/>
                          <a:cs typeface="Times New Roman"/>
                        </a:rPr>
                        <a:t> conducted to 10 </a:t>
                      </a:r>
                      <a:r>
                        <a:rPr lang="en-US" sz="800" dirty="0">
                          <a:latin typeface="Arial Black" pitchFamily="34" charset="0"/>
                          <a:ea typeface="Calibri"/>
                          <a:cs typeface="Times New Roman"/>
                        </a:rPr>
                        <a:t>nursing colleges to ensure students are selected based on</a:t>
                      </a:r>
                      <a:r>
                        <a:rPr lang="en-US" sz="800" baseline="0" dirty="0">
                          <a:latin typeface="Arial Black" pitchFamily="34" charset="0"/>
                          <a:ea typeface="Calibri"/>
                          <a:cs typeface="Times New Roman"/>
                        </a:rPr>
                        <a:t> the newly </a:t>
                      </a:r>
                      <a:r>
                        <a:rPr lang="en-US" sz="800" baseline="0" dirty="0" err="1">
                          <a:latin typeface="Arial Black" pitchFamily="34" charset="0"/>
                          <a:ea typeface="Calibri"/>
                          <a:cs typeface="Times New Roman"/>
                        </a:rPr>
                        <a:t>standardised</a:t>
                      </a:r>
                      <a:r>
                        <a:rPr lang="en-US" sz="800" baseline="0" dirty="0">
                          <a:latin typeface="Arial Black" pitchFamily="34" charset="0"/>
                          <a:ea typeface="Calibri"/>
                          <a:cs typeface="Times New Roman"/>
                        </a:rPr>
                        <a:t> recruitment and selection criteria for the new 3 year diploma</a:t>
                      </a:r>
                      <a:endParaRPr lang="en-US" sz="800" dirty="0">
                        <a:latin typeface="Arial Black" pitchFamily="34" charset="0"/>
                        <a:ea typeface="Calibri"/>
                        <a:cs typeface="Times New Roman"/>
                      </a:endParaRPr>
                    </a:p>
                    <a:p>
                      <a:pPr marL="0" marR="0">
                        <a:lnSpc>
                          <a:spcPct val="115000"/>
                        </a:lnSpc>
                        <a:spcBef>
                          <a:spcPts val="0"/>
                        </a:spcBef>
                        <a:spcAft>
                          <a:spcPts val="1000"/>
                        </a:spcAft>
                      </a:pPr>
                      <a:r>
                        <a:rPr lang="en-US" sz="800" dirty="0">
                          <a:latin typeface="Arial Black" pitchFamily="34" charset="0"/>
                          <a:ea typeface="Calibri"/>
                          <a:cs typeface="Times New Roman"/>
                        </a:rPr>
                        <a:t>Q4/Annual: All 10 Nursing Colleges commencing with the 2020 academic year</a:t>
                      </a:r>
                    </a:p>
                  </a:txBody>
                  <a:tcPr marL="68580" marR="68580" marT="0" marB="0"/>
                </a:tc>
                <a:tc>
                  <a:txBody>
                    <a:bodyPr/>
                    <a:lstStyle/>
                    <a:p>
                      <a:pPr marL="0" marR="0">
                        <a:lnSpc>
                          <a:spcPct val="115000"/>
                        </a:lnSpc>
                        <a:spcBef>
                          <a:spcPts val="0"/>
                        </a:spcBef>
                        <a:spcAft>
                          <a:spcPts val="1000"/>
                        </a:spcAft>
                      </a:pPr>
                      <a:r>
                        <a:rPr lang="en-ZA" sz="800" dirty="0">
                          <a:latin typeface="Arial Black" pitchFamily="34" charset="0"/>
                          <a:ea typeface="Calibri"/>
                          <a:cs typeface="Times New Roman"/>
                        </a:rPr>
                        <a:t>Q1: 5 nursing colleges supported and evaluated against the Higher education tool to determine state of readiness</a:t>
                      </a:r>
                    </a:p>
                    <a:p>
                      <a:pPr marL="0" marR="0" indent="0" algn="l" defTabSz="914400" rtl="0" eaLnBrk="1" fontAlgn="auto" latinLnBrk="0" hangingPunct="1">
                        <a:lnSpc>
                          <a:spcPct val="115000"/>
                        </a:lnSpc>
                        <a:spcBef>
                          <a:spcPts val="0"/>
                        </a:spcBef>
                        <a:spcAft>
                          <a:spcPts val="1000"/>
                        </a:spcAft>
                        <a:buClrTx/>
                        <a:buSzTx/>
                        <a:buFontTx/>
                        <a:buNone/>
                        <a:tabLst/>
                        <a:defRPr/>
                      </a:pPr>
                      <a:endParaRPr lang="en-ZA" sz="800" dirty="0">
                        <a:latin typeface="Arial Black" pitchFamily="34" charset="0"/>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ZA" sz="800" dirty="0">
                          <a:latin typeface="Arial Black" pitchFamily="34" charset="0"/>
                          <a:ea typeface="Calibri"/>
                          <a:cs typeface="Times New Roman"/>
                        </a:rPr>
                        <a:t>Q2:</a:t>
                      </a:r>
                      <a:r>
                        <a:rPr lang="en-ZA" sz="800" baseline="0" dirty="0">
                          <a:latin typeface="Arial Black" pitchFamily="34" charset="0"/>
                          <a:ea typeface="Calibri"/>
                          <a:cs typeface="Times New Roman"/>
                        </a:rPr>
                        <a:t> 5</a:t>
                      </a:r>
                      <a:r>
                        <a:rPr lang="en-ZA" sz="800" dirty="0">
                          <a:latin typeface="Arial Black" pitchFamily="34" charset="0"/>
                          <a:ea typeface="Calibri"/>
                          <a:cs typeface="Times New Roman"/>
                        </a:rPr>
                        <a:t> nursing colleges supported and evaluated against the Higher education tool to determine state of readiness</a:t>
                      </a:r>
                    </a:p>
                    <a:p>
                      <a:pPr marL="0" marR="0" indent="0" algn="l" defTabSz="914400" rtl="0" eaLnBrk="1" fontAlgn="auto" latinLnBrk="0" hangingPunct="1">
                        <a:lnSpc>
                          <a:spcPct val="115000"/>
                        </a:lnSpc>
                        <a:spcBef>
                          <a:spcPts val="0"/>
                        </a:spcBef>
                        <a:spcAft>
                          <a:spcPts val="1000"/>
                        </a:spcAft>
                        <a:buClrTx/>
                        <a:buSzTx/>
                        <a:buFontTx/>
                        <a:buNone/>
                        <a:tabLst/>
                        <a:defRPr/>
                      </a:pPr>
                      <a:endParaRPr lang="en-ZA" sz="800" dirty="0">
                        <a:latin typeface="Arial Black" pitchFamily="34" charset="0"/>
                        <a:ea typeface="Times New Roman"/>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ZA" sz="800" dirty="0">
                          <a:latin typeface="Arial Black" pitchFamily="34" charset="0"/>
                          <a:ea typeface="Times New Roman"/>
                          <a:cs typeface="Times New Roman"/>
                        </a:rPr>
                        <a:t>Q3: </a:t>
                      </a:r>
                      <a:r>
                        <a:rPr lang="en-US" sz="800" dirty="0">
                          <a:latin typeface="Arial Black" pitchFamily="34" charset="0"/>
                          <a:ea typeface="Times New Roman"/>
                          <a:cs typeface="Times New Roman"/>
                        </a:rPr>
                        <a:t>Nil field visits were conducted</a:t>
                      </a:r>
                      <a:endParaRPr lang="en-ZA" sz="800" dirty="0">
                        <a:latin typeface="Arial Black" pitchFamily="34" charset="0"/>
                        <a:ea typeface="Times New Roman"/>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endParaRPr lang="en-ZA" sz="800" dirty="0">
                        <a:latin typeface="Arial Black" pitchFamily="34" charset="0"/>
                        <a:ea typeface="Times New Roman"/>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endParaRPr lang="en-ZA" sz="800" dirty="0">
                        <a:latin typeface="Arial Black" pitchFamily="34" charset="0"/>
                        <a:ea typeface="Times New Roman"/>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ZA" sz="800" dirty="0">
                          <a:latin typeface="Arial Black" pitchFamily="34" charset="0"/>
                          <a:ea typeface="Times New Roman"/>
                          <a:cs typeface="Times New Roman"/>
                        </a:rPr>
                        <a:t>Q4: </a:t>
                      </a:r>
                      <a:r>
                        <a:rPr lang="en-US" sz="800" dirty="0">
                          <a:latin typeface="Arial Black" pitchFamily="34" charset="0"/>
                          <a:ea typeface="Times New Roman"/>
                          <a:cs typeface="Times New Roman"/>
                        </a:rPr>
                        <a:t>All 10 public nursing colleges were designated to offer new Nursing Programs per Government Gazette, but only 6 Nursing Colleges were fully accredited to commence with new Nursing programs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GB" sz="800" kern="1200" dirty="0">
                          <a:solidFill>
                            <a:schemeClr val="tx1"/>
                          </a:solidFill>
                          <a:latin typeface="Arial Black" pitchFamily="34" charset="0"/>
                          <a:ea typeface="Calibri"/>
                          <a:cs typeface="Times New Roman"/>
                        </a:rPr>
                        <a:t>Q1-Q2: None</a:t>
                      </a:r>
                    </a:p>
                    <a:p>
                      <a:pPr marL="0" marR="0" algn="l" defTabSz="914400" rtl="0" eaLnBrk="1" latinLnBrk="0" hangingPunct="1">
                        <a:lnSpc>
                          <a:spcPct val="115000"/>
                        </a:lnSpc>
                        <a:spcBef>
                          <a:spcPts val="0"/>
                        </a:spcBef>
                        <a:spcAft>
                          <a:spcPts val="100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r>
                        <a:rPr lang="en-GB" sz="800" kern="1200" dirty="0">
                          <a:solidFill>
                            <a:schemeClr val="tx1"/>
                          </a:solidFill>
                          <a:latin typeface="Arial Black" pitchFamily="34" charset="0"/>
                          <a:ea typeface="Calibri"/>
                          <a:cs typeface="Times New Roman"/>
                        </a:rPr>
                        <a:t>Q3: </a:t>
                      </a:r>
                      <a:r>
                        <a:rPr lang="en-US" sz="800" kern="1200" dirty="0">
                          <a:solidFill>
                            <a:schemeClr val="tx1"/>
                          </a:solidFill>
                          <a:latin typeface="Arial Black" pitchFamily="34" charset="0"/>
                          <a:ea typeface="Calibri"/>
                          <a:cs typeface="Times New Roman"/>
                        </a:rPr>
                        <a:t>0 field visits to 10 nursing colleges conducted</a:t>
                      </a: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endParaRPr lang="en-GB"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r>
                        <a:rPr lang="en-GB" sz="800" kern="1200" dirty="0">
                          <a:solidFill>
                            <a:schemeClr val="tx1"/>
                          </a:solidFill>
                          <a:latin typeface="Arial Black" pitchFamily="34" charset="0"/>
                          <a:ea typeface="Calibri"/>
                          <a:cs typeface="Times New Roman"/>
                        </a:rPr>
                        <a:t>Q4: 4 nursing colleges were not fully accredited</a:t>
                      </a:r>
                      <a:endParaRPr lang="en-ZA" sz="800" kern="1200" dirty="0">
                        <a:solidFill>
                          <a:schemeClr val="tx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GB" sz="800" kern="1200" dirty="0">
                          <a:solidFill>
                            <a:schemeClr val="tx1"/>
                          </a:solidFill>
                          <a:latin typeface="Arial Black" pitchFamily="34" charset="0"/>
                          <a:ea typeface="Calibri"/>
                          <a:cs typeface="Times New Roman"/>
                        </a:rPr>
                        <a:t>Q3: </a:t>
                      </a:r>
                      <a:r>
                        <a:rPr lang="en-US" sz="800" kern="1200" dirty="0">
                          <a:solidFill>
                            <a:schemeClr val="tx1"/>
                          </a:solidFill>
                          <a:latin typeface="Arial Black" pitchFamily="34" charset="0"/>
                          <a:ea typeface="Calibri"/>
                          <a:cs typeface="Times New Roman"/>
                        </a:rPr>
                        <a:t>Recruitment and selection processes could not be finalized by colleges, as the </a:t>
                      </a:r>
                      <a:r>
                        <a:rPr lang="en-GB" sz="800" kern="1200" dirty="0">
                          <a:solidFill>
                            <a:schemeClr val="tx1"/>
                          </a:solidFill>
                          <a:latin typeface="Arial Black" pitchFamily="34" charset="0"/>
                          <a:ea typeface="Calibri"/>
                          <a:cs typeface="Times New Roman"/>
                        </a:rPr>
                        <a:t>designation of Colleges by Minister of Higher Education, Science and Technology and Accreditation of Colleges by SANC &amp; CHE </a:t>
                      </a:r>
                      <a:r>
                        <a:rPr lang="en-US" sz="800" kern="1200" dirty="0">
                          <a:solidFill>
                            <a:schemeClr val="tx1"/>
                          </a:solidFill>
                          <a:latin typeface="Arial Black" pitchFamily="34" charset="0"/>
                          <a:ea typeface="Calibri"/>
                          <a:cs typeface="Times New Roman"/>
                        </a:rPr>
                        <a:t>were not completed in time:</a:t>
                      </a:r>
                      <a:endParaRPr lang="en-ZA" sz="800" kern="1200" dirty="0">
                        <a:solidFill>
                          <a:schemeClr val="tx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381140">
                <a:tc>
                  <a:txBody>
                    <a:bodyPr/>
                    <a:lstStyle/>
                    <a:p>
                      <a:pPr marL="0" marR="0">
                        <a:lnSpc>
                          <a:spcPct val="115000"/>
                        </a:lnSpc>
                        <a:spcBef>
                          <a:spcPts val="0"/>
                        </a:spcBef>
                        <a:spcAft>
                          <a:spcPts val="0"/>
                        </a:spcAft>
                      </a:pP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ZA" sz="800" dirty="0">
                          <a:latin typeface="Arial Black" pitchFamily="34" charset="0"/>
                          <a:ea typeface="Calibri"/>
                          <a:cs typeface="Times New Roman"/>
                        </a:rPr>
                        <a:t>Nursing Strategy 2020 -2025 approved</a:t>
                      </a:r>
                      <a:endParaRPr lang="en-US" sz="8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ZA" sz="800" kern="1200" dirty="0">
                          <a:solidFill>
                            <a:schemeClr val="dk1"/>
                          </a:solidFill>
                          <a:latin typeface="Arial Black" pitchFamily="34" charset="0"/>
                          <a:ea typeface="Calibri"/>
                          <a:cs typeface="Times New Roman"/>
                        </a:rPr>
                        <a:t>Q1: Nursing strategy</a:t>
                      </a:r>
                      <a:r>
                        <a:rPr lang="en-ZA" sz="800" kern="1200" baseline="0" dirty="0">
                          <a:solidFill>
                            <a:schemeClr val="dk1"/>
                          </a:solidFill>
                          <a:latin typeface="Arial Black" pitchFamily="34" charset="0"/>
                          <a:ea typeface="Calibri"/>
                          <a:cs typeface="Times New Roman"/>
                        </a:rPr>
                        <a:t> draft circulated to key stakeholders</a:t>
                      </a:r>
                      <a:endParaRPr lang="en-ZA" sz="800" kern="1200" dirty="0">
                        <a:solidFill>
                          <a:schemeClr val="dk1"/>
                        </a:solidFill>
                        <a:latin typeface="Arial Black" pitchFamily="34" charset="0"/>
                        <a:ea typeface="Calibri"/>
                        <a:cs typeface="Times New Roman"/>
                      </a:endParaRPr>
                    </a:p>
                    <a:p>
                      <a:pPr marL="0" marR="0">
                        <a:lnSpc>
                          <a:spcPct val="115000"/>
                        </a:lnSpc>
                        <a:spcBef>
                          <a:spcPts val="0"/>
                        </a:spcBef>
                        <a:spcAft>
                          <a:spcPts val="1000"/>
                        </a:spcAft>
                      </a:pPr>
                      <a:r>
                        <a:rPr lang="en-ZA" sz="800" kern="1200" dirty="0">
                          <a:solidFill>
                            <a:schemeClr val="dk1"/>
                          </a:solidFill>
                          <a:latin typeface="Arial Black" pitchFamily="34" charset="0"/>
                          <a:ea typeface="Calibri"/>
                          <a:cs typeface="Times New Roman"/>
                        </a:rPr>
                        <a:t>Q2: Draft nursing strategy (2020-2025)</a:t>
                      </a:r>
                      <a:r>
                        <a:rPr lang="en-ZA" sz="800" kern="1200" baseline="0" dirty="0">
                          <a:solidFill>
                            <a:schemeClr val="dk1"/>
                          </a:solidFill>
                          <a:latin typeface="Arial Black" pitchFamily="34" charset="0"/>
                          <a:ea typeface="Calibri"/>
                          <a:cs typeface="Times New Roman"/>
                        </a:rPr>
                        <a:t> reviewed</a:t>
                      </a:r>
                    </a:p>
                    <a:p>
                      <a:pPr marL="0" marR="0">
                        <a:lnSpc>
                          <a:spcPct val="115000"/>
                        </a:lnSpc>
                        <a:spcBef>
                          <a:spcPts val="0"/>
                        </a:spcBef>
                        <a:spcAft>
                          <a:spcPts val="1000"/>
                        </a:spcAft>
                      </a:pPr>
                      <a:r>
                        <a:rPr lang="en-ZA" sz="800" kern="1200" dirty="0">
                          <a:solidFill>
                            <a:schemeClr val="dk1"/>
                          </a:solidFill>
                          <a:latin typeface="Arial Black" pitchFamily="34" charset="0"/>
                          <a:ea typeface="Calibri"/>
                          <a:cs typeface="Times New Roman"/>
                        </a:rPr>
                        <a:t>Q4/Annual: Draft</a:t>
                      </a:r>
                      <a:r>
                        <a:rPr lang="en-ZA" sz="800" kern="1200" baseline="0" dirty="0">
                          <a:solidFill>
                            <a:schemeClr val="dk1"/>
                          </a:solidFill>
                          <a:latin typeface="Arial Black" pitchFamily="34" charset="0"/>
                          <a:ea typeface="Calibri"/>
                          <a:cs typeface="Times New Roman"/>
                        </a:rPr>
                        <a:t> Nursing strategy 92020-2025) approved </a:t>
                      </a:r>
                      <a:endParaRPr lang="en-ZA" sz="800" kern="1200" dirty="0">
                        <a:solidFill>
                          <a:schemeClr val="dk1"/>
                        </a:solidFill>
                        <a:latin typeface="Arial Black" pitchFamily="34" charset="0"/>
                        <a:ea typeface="Calibri"/>
                        <a:cs typeface="Times New Roman"/>
                      </a:endParaRPr>
                    </a:p>
                  </a:txBody>
                  <a:tcPr marL="68580" marR="68580" marT="0" marB="0"/>
                </a:tc>
                <a:tc>
                  <a:txBody>
                    <a:bodyPr/>
                    <a:lstStyle/>
                    <a:p>
                      <a:pPr marL="0" marR="0" fontAlgn="t">
                        <a:spcBef>
                          <a:spcPts val="0"/>
                        </a:spcBef>
                        <a:spcAft>
                          <a:spcPts val="1000"/>
                        </a:spcAft>
                      </a:pPr>
                      <a:r>
                        <a:rPr lang="en-ZA" sz="800" kern="1200" dirty="0">
                          <a:solidFill>
                            <a:schemeClr val="dk1"/>
                          </a:solidFill>
                          <a:latin typeface="Arial Black" pitchFamily="34" charset="0"/>
                          <a:ea typeface="Calibri"/>
                          <a:cs typeface="Times New Roman"/>
                        </a:rPr>
                        <a:t>Q1: Nursing Strategy draft circulated to key stakeholders</a:t>
                      </a:r>
                    </a:p>
                    <a:p>
                      <a:pPr marL="0" marR="0" fontAlgn="t">
                        <a:spcBef>
                          <a:spcPts val="0"/>
                        </a:spcBef>
                        <a:spcAft>
                          <a:spcPts val="1000"/>
                        </a:spcAft>
                      </a:pPr>
                      <a:endParaRPr lang="en-ZA" sz="800" kern="1200" dirty="0">
                        <a:solidFill>
                          <a:schemeClr val="dk1"/>
                        </a:solidFill>
                        <a:latin typeface="Arial Black" pitchFamily="34" charset="0"/>
                        <a:ea typeface="Calibri"/>
                        <a:cs typeface="Times New Roman"/>
                      </a:endParaRPr>
                    </a:p>
                    <a:p>
                      <a:pPr marL="0" marR="0" fontAlgn="t">
                        <a:spcBef>
                          <a:spcPts val="0"/>
                        </a:spcBef>
                        <a:spcAft>
                          <a:spcPts val="1000"/>
                        </a:spcAft>
                      </a:pPr>
                      <a:r>
                        <a:rPr lang="en-ZA" sz="800" kern="1200" dirty="0">
                          <a:solidFill>
                            <a:schemeClr val="dk1"/>
                          </a:solidFill>
                          <a:latin typeface="Arial Black" pitchFamily="34" charset="0"/>
                          <a:ea typeface="Calibri"/>
                          <a:cs typeface="Times New Roman"/>
                        </a:rPr>
                        <a:t>Q2: Draft Nursing Strategy (2020- 2025) reviewed</a:t>
                      </a:r>
                    </a:p>
                    <a:p>
                      <a:pPr marL="0" marR="0" fontAlgn="t">
                        <a:spcBef>
                          <a:spcPts val="0"/>
                        </a:spcBef>
                        <a:spcAft>
                          <a:spcPts val="1000"/>
                        </a:spcAft>
                      </a:pPr>
                      <a:r>
                        <a:rPr lang="en-ZA" sz="800" kern="1200" dirty="0">
                          <a:solidFill>
                            <a:schemeClr val="dk1"/>
                          </a:solidFill>
                          <a:latin typeface="Arial Black" pitchFamily="34" charset="0"/>
                          <a:ea typeface="Calibri"/>
                          <a:cs typeface="Times New Roman"/>
                        </a:rPr>
                        <a:t>Q4: </a:t>
                      </a:r>
                      <a:r>
                        <a:rPr lang="en-US" sz="800" kern="1200" dirty="0">
                          <a:solidFill>
                            <a:schemeClr val="dk1"/>
                          </a:solidFill>
                          <a:latin typeface="Arial Black" pitchFamily="34" charset="0"/>
                          <a:ea typeface="Calibri"/>
                          <a:cs typeface="Times New Roman"/>
                        </a:rPr>
                        <a:t>Draft Nursing Strategy available and ready to be taken through the approval process.</a:t>
                      </a:r>
                      <a:endParaRPr lang="en-ZA" sz="8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ZA" sz="800" kern="1200" dirty="0">
                          <a:solidFill>
                            <a:schemeClr val="tx1"/>
                          </a:solidFill>
                          <a:latin typeface="Arial Black" pitchFamily="34" charset="0"/>
                          <a:ea typeface="Calibri"/>
                          <a:cs typeface="Times New Roman"/>
                        </a:rPr>
                        <a:t>Q1-Q2: None</a:t>
                      </a:r>
                    </a:p>
                    <a:p>
                      <a:pPr marL="0" marR="0" algn="l" defTabSz="914400" rtl="0" eaLnBrk="1" latinLnBrk="0" hangingPunct="1">
                        <a:lnSpc>
                          <a:spcPct val="115000"/>
                        </a:lnSpc>
                        <a:spcBef>
                          <a:spcPts val="0"/>
                        </a:spcBef>
                        <a:spcAft>
                          <a:spcPts val="1000"/>
                        </a:spcAft>
                      </a:pPr>
                      <a:endParaRPr lang="en-ZA"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endParaRPr lang="en-ZA"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endParaRPr lang="en-ZA" sz="800" kern="1200" dirty="0">
                        <a:solidFill>
                          <a:schemeClr val="tx1"/>
                        </a:solidFill>
                        <a:latin typeface="Arial Black" pitchFamily="34" charset="0"/>
                        <a:ea typeface="Calibri"/>
                        <a:cs typeface="Times New Roman"/>
                      </a:endParaRPr>
                    </a:p>
                    <a:p>
                      <a:pPr marL="0" marR="0" algn="l" defTabSz="914400" rtl="0" eaLnBrk="1" latinLnBrk="0" hangingPunct="1">
                        <a:lnSpc>
                          <a:spcPct val="115000"/>
                        </a:lnSpc>
                        <a:spcBef>
                          <a:spcPts val="0"/>
                        </a:spcBef>
                        <a:spcAft>
                          <a:spcPts val="1000"/>
                        </a:spcAft>
                      </a:pPr>
                      <a:r>
                        <a:rPr lang="en-ZA" sz="800" kern="1200" dirty="0">
                          <a:solidFill>
                            <a:schemeClr val="tx1"/>
                          </a:solidFill>
                          <a:latin typeface="Arial Black" pitchFamily="34" charset="0"/>
                          <a:ea typeface="Calibri"/>
                          <a:cs typeface="Times New Roman"/>
                        </a:rPr>
                        <a:t>Q4: Nursing Strategy 2020-2025 not Approved </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US" sz="800" kern="1200" dirty="0">
                          <a:solidFill>
                            <a:schemeClr val="tx1"/>
                          </a:solidFill>
                          <a:latin typeface="Arial Black" pitchFamily="34" charset="0"/>
                          <a:ea typeface="Calibri"/>
                          <a:cs typeface="Times New Roman"/>
                        </a:rPr>
                        <a:t>State of Disaster as announced by State President in March 2020, which led to discontinuation of regular approval functions at NDoH</a:t>
                      </a:r>
                      <a:endParaRPr lang="en-ZA" sz="800" kern="1200" dirty="0">
                        <a:solidFill>
                          <a:schemeClr val="tx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864433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a:solidFill>
                  <a:schemeClr val="bg1"/>
                </a:solidFill>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802968150"/>
              </p:ext>
            </p:extLst>
          </p:nvPr>
        </p:nvGraphicFramePr>
        <p:xfrm>
          <a:off x="0" y="836713"/>
          <a:ext cx="9144000" cy="5126353"/>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3203848">
                  <a:extLst>
                    <a:ext uri="{9D8B030D-6E8A-4147-A177-3AD203B41FA5}">
                      <a16:colId xmlns:a16="http://schemas.microsoft.com/office/drawing/2014/main" xmlns="" val="20005"/>
                    </a:ext>
                  </a:extLst>
                </a:gridCol>
              </a:tblGrid>
              <a:tr h="360039">
                <a:tc>
                  <a:txBody>
                    <a:bodyPr/>
                    <a:lstStyle/>
                    <a:p>
                      <a:pPr marL="0" algn="l" defTabSz="914400" rtl="0" eaLnBrk="1" latinLnBrk="0" hangingPunct="1"/>
                      <a:r>
                        <a:rPr lang="en-US" sz="900" b="1" kern="1200" dirty="0">
                          <a:solidFill>
                            <a:schemeClr val="lt1"/>
                          </a:solidFill>
                          <a:latin typeface="Arial Black" pitchFamily="34" charset="0"/>
                          <a:ea typeface="+mn-ea"/>
                          <a:cs typeface="+mn-cs"/>
                        </a:rPr>
                        <a:t>Strategic Objective</a:t>
                      </a:r>
                    </a:p>
                  </a:txBody>
                  <a:tcPr marL="91438" marR="91438"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ts val="13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097443">
                <a:tc>
                  <a:txBody>
                    <a:bodyPr/>
                    <a:lstStyle/>
                    <a:p>
                      <a:pPr marL="0" marR="0">
                        <a:lnSpc>
                          <a:spcPct val="115000"/>
                        </a:lnSpc>
                        <a:spcBef>
                          <a:spcPts val="0"/>
                        </a:spcBef>
                        <a:spcAft>
                          <a:spcPts val="1000"/>
                        </a:spcAft>
                      </a:pPr>
                      <a:r>
                        <a:rPr lang="en-ZA" sz="900" dirty="0">
                          <a:latin typeface="Arial Black" pitchFamily="34" charset="0"/>
                          <a:ea typeface="Calibri"/>
                          <a:cs typeface="Times New Roman"/>
                        </a:rPr>
                        <a:t>Eliminate  the backlog of blood alcohol  tests and toxicology tests by 2019/20 </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900" dirty="0">
                          <a:solidFill>
                            <a:srgbClr val="000000"/>
                          </a:solidFill>
                          <a:latin typeface="Arial Black" pitchFamily="34" charset="0"/>
                          <a:ea typeface="Times New Roman"/>
                          <a:cs typeface="Times New Roman"/>
                        </a:rPr>
                        <a:t>Percentage backlog for blood alcohol tests eliminated</a:t>
                      </a:r>
                      <a:endParaRPr lang="en-US" sz="9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900" dirty="0">
                          <a:solidFill>
                            <a:srgbClr val="000000"/>
                          </a:solidFill>
                          <a:latin typeface="Arial Black" pitchFamily="34" charset="0"/>
                          <a:ea typeface="Times New Roman"/>
                          <a:cs typeface="Times New Roman"/>
                        </a:rPr>
                        <a:t>Q1:25% backlog  for blood alcohol tests eliminated</a:t>
                      </a:r>
                    </a:p>
                    <a:p>
                      <a:pPr marL="0" marR="0">
                        <a:lnSpc>
                          <a:spcPct val="115000"/>
                        </a:lnSpc>
                        <a:spcBef>
                          <a:spcPts val="0"/>
                        </a:spcBef>
                        <a:spcAft>
                          <a:spcPts val="1000"/>
                        </a:spcAft>
                      </a:pPr>
                      <a:r>
                        <a:rPr lang="en-US" sz="900" dirty="0">
                          <a:solidFill>
                            <a:srgbClr val="000000"/>
                          </a:solidFill>
                          <a:latin typeface="Arial Black" pitchFamily="34" charset="0"/>
                          <a:ea typeface="Times New Roman"/>
                          <a:cs typeface="Times New Roman"/>
                        </a:rPr>
                        <a:t>Q2: 50% backlog  for blood alcohol tests eliminated</a:t>
                      </a:r>
                    </a:p>
                    <a:p>
                      <a:pPr marL="0" marR="0">
                        <a:lnSpc>
                          <a:spcPct val="115000"/>
                        </a:lnSpc>
                        <a:spcBef>
                          <a:spcPts val="0"/>
                        </a:spcBef>
                        <a:spcAft>
                          <a:spcPts val="1000"/>
                        </a:spcAft>
                      </a:pPr>
                      <a:r>
                        <a:rPr lang="en-US" sz="900" dirty="0">
                          <a:solidFill>
                            <a:srgbClr val="000000"/>
                          </a:solidFill>
                          <a:latin typeface="Arial Black" pitchFamily="34" charset="0"/>
                          <a:ea typeface="Times New Roman"/>
                          <a:cs typeface="Times New Roman"/>
                        </a:rPr>
                        <a:t>Q3: 75% backlog  for blood alcohol tests eliminated</a:t>
                      </a:r>
                    </a:p>
                    <a:p>
                      <a:pPr marL="0" marR="0">
                        <a:lnSpc>
                          <a:spcPct val="115000"/>
                        </a:lnSpc>
                        <a:spcBef>
                          <a:spcPts val="0"/>
                        </a:spcBef>
                        <a:spcAft>
                          <a:spcPts val="1000"/>
                        </a:spcAft>
                      </a:pPr>
                      <a:r>
                        <a:rPr lang="en-US" sz="900" dirty="0">
                          <a:solidFill>
                            <a:srgbClr val="000000"/>
                          </a:solidFill>
                          <a:latin typeface="Arial Black" pitchFamily="34" charset="0"/>
                          <a:ea typeface="Times New Roman"/>
                          <a:cs typeface="Times New Roman"/>
                        </a:rPr>
                        <a:t>Q4/Annual: 100% backlog  for blood alcohol tests eliminated</a:t>
                      </a:r>
                    </a:p>
                  </a:txBody>
                  <a:tcPr marL="68580" marR="68580" marT="0" marB="0"/>
                </a:tc>
                <a:tc>
                  <a:txBody>
                    <a:bodyPr/>
                    <a:lstStyle/>
                    <a:p>
                      <a:pPr marL="0" marR="0" fontAlgn="t">
                        <a:lnSpc>
                          <a:spcPct val="115000"/>
                        </a:lnSpc>
                        <a:spcBef>
                          <a:spcPts val="0"/>
                        </a:spcBef>
                        <a:spcAft>
                          <a:spcPts val="1000"/>
                        </a:spcAft>
                      </a:pPr>
                      <a:r>
                        <a:rPr lang="en-ZA" sz="900" dirty="0">
                          <a:latin typeface="Arial Black" pitchFamily="34" charset="0"/>
                          <a:ea typeface="Calibri"/>
                          <a:cs typeface="Times New Roman"/>
                        </a:rPr>
                        <a:t>Q1: 75.42%</a:t>
                      </a:r>
                    </a:p>
                    <a:p>
                      <a:pPr marL="0" marR="0" fontAlgn="t">
                        <a:lnSpc>
                          <a:spcPct val="115000"/>
                        </a:lnSpc>
                        <a:spcBef>
                          <a:spcPts val="0"/>
                        </a:spcBef>
                        <a:spcAft>
                          <a:spcPts val="1000"/>
                        </a:spcAft>
                      </a:pPr>
                      <a:endParaRPr lang="en-ZA" sz="900" dirty="0">
                        <a:latin typeface="Arial Black" pitchFamily="34" charset="0"/>
                        <a:ea typeface="Calibri"/>
                        <a:cs typeface="Times New Roman"/>
                      </a:endParaRPr>
                    </a:p>
                    <a:p>
                      <a:pPr marL="0" marR="0" fontAlgn="t">
                        <a:lnSpc>
                          <a:spcPct val="115000"/>
                        </a:lnSpc>
                        <a:spcBef>
                          <a:spcPts val="0"/>
                        </a:spcBef>
                        <a:spcAft>
                          <a:spcPts val="1000"/>
                        </a:spcAft>
                      </a:pPr>
                      <a:r>
                        <a:rPr lang="en-ZA" sz="900" dirty="0">
                          <a:latin typeface="Arial Black" pitchFamily="34" charset="0"/>
                          <a:ea typeface="Calibri"/>
                          <a:cs typeface="Times New Roman"/>
                        </a:rPr>
                        <a:t>Q2:</a:t>
                      </a:r>
                      <a:r>
                        <a:rPr lang="en-ZA" sz="900" baseline="0" dirty="0">
                          <a:latin typeface="Arial Black" pitchFamily="34" charset="0"/>
                          <a:ea typeface="Calibri"/>
                          <a:cs typeface="Times New Roman"/>
                        </a:rPr>
                        <a:t> </a:t>
                      </a:r>
                      <a:r>
                        <a:rPr lang="en-ZA" sz="900" dirty="0">
                          <a:latin typeface="Arial Black" pitchFamily="34" charset="0"/>
                          <a:ea typeface="Calibri"/>
                          <a:cs typeface="Times New Roman"/>
                        </a:rPr>
                        <a:t>90.17%</a:t>
                      </a:r>
                    </a:p>
                    <a:p>
                      <a:pPr marL="0" marR="0" fontAlgn="t">
                        <a:lnSpc>
                          <a:spcPct val="115000"/>
                        </a:lnSpc>
                        <a:spcBef>
                          <a:spcPts val="0"/>
                        </a:spcBef>
                        <a:spcAft>
                          <a:spcPts val="1000"/>
                        </a:spcAft>
                      </a:pPr>
                      <a:endParaRPr lang="en-ZA" sz="900" dirty="0">
                        <a:latin typeface="Arial Black" pitchFamily="34" charset="0"/>
                        <a:ea typeface="Times New Roman"/>
                        <a:cs typeface="Times New Roman"/>
                      </a:endParaRPr>
                    </a:p>
                    <a:p>
                      <a:pPr marL="0" marR="0" fontAlgn="t">
                        <a:lnSpc>
                          <a:spcPct val="115000"/>
                        </a:lnSpc>
                        <a:spcBef>
                          <a:spcPts val="0"/>
                        </a:spcBef>
                        <a:spcAft>
                          <a:spcPts val="1000"/>
                        </a:spcAft>
                      </a:pPr>
                      <a:r>
                        <a:rPr lang="en-ZA" sz="900" dirty="0">
                          <a:latin typeface="Arial Black" pitchFamily="34" charset="0"/>
                          <a:ea typeface="Times New Roman"/>
                          <a:cs typeface="Times New Roman"/>
                        </a:rPr>
                        <a:t>Q3: 99.23%</a:t>
                      </a:r>
                    </a:p>
                    <a:p>
                      <a:pPr marL="0" marR="0" fontAlgn="t">
                        <a:lnSpc>
                          <a:spcPct val="115000"/>
                        </a:lnSpc>
                        <a:spcBef>
                          <a:spcPts val="0"/>
                        </a:spcBef>
                        <a:spcAft>
                          <a:spcPts val="1000"/>
                        </a:spcAft>
                      </a:pPr>
                      <a:endParaRPr lang="en-ZA" sz="900" dirty="0">
                        <a:latin typeface="Arial Black" pitchFamily="34" charset="0"/>
                        <a:ea typeface="Times New Roman"/>
                        <a:cs typeface="Times New Roman"/>
                      </a:endParaRPr>
                    </a:p>
                    <a:p>
                      <a:pPr marL="0" marR="0" fontAlgn="t">
                        <a:lnSpc>
                          <a:spcPct val="115000"/>
                        </a:lnSpc>
                        <a:spcBef>
                          <a:spcPts val="0"/>
                        </a:spcBef>
                        <a:spcAft>
                          <a:spcPts val="1000"/>
                        </a:spcAft>
                      </a:pPr>
                      <a:r>
                        <a:rPr lang="en-ZA" sz="900" dirty="0">
                          <a:latin typeface="Arial Black" pitchFamily="34" charset="0"/>
                          <a:ea typeface="Times New Roman"/>
                          <a:cs typeface="Times New Roman"/>
                        </a:rPr>
                        <a:t>Q4: 100%</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Q1: +50.42%</a:t>
                      </a:r>
                    </a:p>
                    <a:p>
                      <a:pPr marL="0" marR="0" algn="l" defTabSz="914400" rtl="0" eaLnBrk="1" latinLnBrk="0" hangingPunct="1">
                        <a:lnSpc>
                          <a:spcPct val="115000"/>
                        </a:lnSpc>
                        <a:spcBef>
                          <a:spcPts val="0"/>
                        </a:spcBef>
                        <a:spcAft>
                          <a:spcPts val="1000"/>
                        </a:spcAft>
                      </a:pPr>
                      <a:endParaRPr lang="en-GB" sz="900" kern="1200" dirty="0">
                        <a:solidFill>
                          <a:schemeClr val="tx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Q2: +40.17%</a:t>
                      </a:r>
                    </a:p>
                    <a:p>
                      <a:pPr marL="0" marR="0" algn="l" defTabSz="914400" rtl="0" eaLnBrk="1" latinLnBrk="0" hangingPunct="1">
                        <a:lnSpc>
                          <a:spcPct val="115000"/>
                        </a:lnSpc>
                        <a:spcBef>
                          <a:spcPts val="0"/>
                        </a:spcBef>
                        <a:spcAft>
                          <a:spcPts val="1000"/>
                        </a:spcAft>
                      </a:pPr>
                      <a:endParaRPr lang="en-GB" sz="900" kern="1200" dirty="0">
                        <a:solidFill>
                          <a:schemeClr val="tx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Q3: +24.23%</a:t>
                      </a:r>
                    </a:p>
                    <a:p>
                      <a:pPr marL="0" marR="0" algn="l" defTabSz="914400" rtl="0" eaLnBrk="1" latinLnBrk="0" hangingPunct="1">
                        <a:lnSpc>
                          <a:spcPct val="115000"/>
                        </a:lnSpc>
                        <a:spcBef>
                          <a:spcPts val="0"/>
                        </a:spcBef>
                        <a:spcAft>
                          <a:spcPts val="1000"/>
                        </a:spcAft>
                      </a:pPr>
                      <a:endParaRPr lang="en-GB" sz="900" kern="1200" dirty="0">
                        <a:solidFill>
                          <a:schemeClr val="tx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Q4</a:t>
                      </a:r>
                      <a:r>
                        <a:rPr lang="en-GB" sz="900" kern="1200" baseline="0" dirty="0">
                          <a:solidFill>
                            <a:schemeClr val="tx1"/>
                          </a:solidFill>
                          <a:latin typeface="Arial Black" pitchFamily="34" charset="0"/>
                          <a:ea typeface="Times New Roman"/>
                          <a:cs typeface="Times New Roman"/>
                        </a:rPr>
                        <a:t>: </a:t>
                      </a:r>
                      <a:r>
                        <a:rPr lang="en-GB" sz="900" kern="1200" dirty="0">
                          <a:solidFill>
                            <a:schemeClr val="tx1"/>
                          </a:solidFill>
                          <a:latin typeface="Arial Black" pitchFamily="34" charset="0"/>
                          <a:ea typeface="Times New Roman"/>
                          <a:cs typeface="Times New Roman"/>
                        </a:rPr>
                        <a:t>None</a:t>
                      </a:r>
                      <a:endParaRPr lang="en-ZA" sz="900" kern="12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Q1-Q4: None</a:t>
                      </a:r>
                      <a:endParaRPr lang="en-ZA" sz="900" kern="12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2292665">
                <a:tc>
                  <a:txBody>
                    <a:bodyPr/>
                    <a:lstStyle/>
                    <a:p>
                      <a:pPr marL="0" marR="0">
                        <a:lnSpc>
                          <a:spcPct val="115000"/>
                        </a:lnSpc>
                        <a:spcBef>
                          <a:spcPts val="0"/>
                        </a:spcBef>
                        <a:spcAft>
                          <a:spcPts val="0"/>
                        </a:spcAft>
                      </a:pPr>
                      <a:endParaRPr lang="en-US" sz="900" dirty="0">
                        <a:latin typeface="Arial Black" pitchFamily="34" charset="0"/>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900" dirty="0">
                          <a:solidFill>
                            <a:srgbClr val="000000"/>
                          </a:solidFill>
                          <a:latin typeface="Arial Black" pitchFamily="34" charset="0"/>
                          <a:ea typeface="Times New Roman"/>
                          <a:cs typeface="Times New Roman"/>
                        </a:rPr>
                        <a:t>Percentage backlog for toxicology tests eliminated</a:t>
                      </a:r>
                      <a:endParaRPr lang="en-US" sz="900" dirty="0">
                        <a:latin typeface="Arial Black" pitchFamily="34" charset="0"/>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Calibri"/>
                          <a:cs typeface="Times New Roman"/>
                        </a:rPr>
                        <a:t>Q1: 20% backlog for toxicology tests eliminated</a:t>
                      </a:r>
                    </a:p>
                    <a:p>
                      <a:pPr marL="0" marR="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Calibri"/>
                          <a:cs typeface="Times New Roman"/>
                        </a:rPr>
                        <a:t>Q2: 40% backlog for toxicology tests eliminated</a:t>
                      </a:r>
                    </a:p>
                    <a:p>
                      <a:pPr marL="0" marR="0" indent="0" algn="l" defTabSz="914400" rtl="0" eaLnBrk="1" fontAlgn="auto" latinLnBrk="0" hangingPunct="1">
                        <a:lnSpc>
                          <a:spcPct val="115000"/>
                        </a:lnSpc>
                        <a:spcBef>
                          <a:spcPts val="0"/>
                        </a:spcBef>
                        <a:spcAft>
                          <a:spcPts val="1000"/>
                        </a:spcAft>
                        <a:buClrTx/>
                        <a:buSzTx/>
                        <a:buFontTx/>
                        <a:buNone/>
                        <a:tabLst/>
                        <a:defRPr/>
                      </a:pPr>
                      <a:r>
                        <a:rPr lang="en-US" sz="900" dirty="0">
                          <a:latin typeface="Arial Black" pitchFamily="34" charset="0"/>
                          <a:ea typeface="Calibri"/>
                          <a:cs typeface="Times New Roman"/>
                        </a:rPr>
                        <a:t>Q3: 60% backlog for toxicology tests eliminated</a:t>
                      </a:r>
                    </a:p>
                    <a:p>
                      <a:pPr marL="0" marR="0">
                        <a:lnSpc>
                          <a:spcPct val="115000"/>
                        </a:lnSpc>
                        <a:spcBef>
                          <a:spcPts val="0"/>
                        </a:spcBef>
                        <a:spcAft>
                          <a:spcPts val="1000"/>
                        </a:spcAft>
                      </a:pPr>
                      <a:r>
                        <a:rPr lang="en-US" sz="900" dirty="0">
                          <a:latin typeface="Arial Black" pitchFamily="34" charset="0"/>
                          <a:ea typeface="Calibri"/>
                          <a:cs typeface="Times New Roman"/>
                        </a:rPr>
                        <a:t>Q4: 70% backlog for toxicology tests eliminated</a:t>
                      </a:r>
                    </a:p>
                  </a:txBody>
                  <a:tcPr marL="68580" marR="68580" marT="0" marB="0"/>
                </a:tc>
                <a:tc>
                  <a:txBody>
                    <a:bodyPr/>
                    <a:lstStyle/>
                    <a:p>
                      <a:pPr marL="0" marR="0">
                        <a:lnSpc>
                          <a:spcPct val="115000"/>
                        </a:lnSpc>
                        <a:spcBef>
                          <a:spcPts val="0"/>
                        </a:spcBef>
                        <a:spcAft>
                          <a:spcPts val="1000"/>
                        </a:spcAft>
                      </a:pPr>
                      <a:r>
                        <a:rPr lang="en-ZA" sz="900" dirty="0">
                          <a:latin typeface="Arial Black" pitchFamily="34" charset="0"/>
                          <a:ea typeface="Calibri"/>
                          <a:cs typeface="Times New Roman"/>
                        </a:rPr>
                        <a:t>Q1: 42.98%</a:t>
                      </a:r>
                    </a:p>
                    <a:p>
                      <a:pPr marL="0" marR="0">
                        <a:lnSpc>
                          <a:spcPct val="115000"/>
                        </a:lnSpc>
                        <a:spcBef>
                          <a:spcPts val="0"/>
                        </a:spcBef>
                        <a:spcAft>
                          <a:spcPts val="1000"/>
                        </a:spcAft>
                      </a:pPr>
                      <a:endParaRPr lang="en-ZA" sz="900" dirty="0">
                        <a:latin typeface="Arial Black" pitchFamily="34" charset="0"/>
                        <a:ea typeface="Calibri"/>
                        <a:cs typeface="Times New Roman"/>
                      </a:endParaRPr>
                    </a:p>
                    <a:p>
                      <a:pPr marL="0" marR="0">
                        <a:lnSpc>
                          <a:spcPct val="115000"/>
                        </a:lnSpc>
                        <a:spcBef>
                          <a:spcPts val="0"/>
                        </a:spcBef>
                        <a:spcAft>
                          <a:spcPts val="1000"/>
                        </a:spcAft>
                      </a:pPr>
                      <a:r>
                        <a:rPr lang="en-ZA" sz="900" dirty="0">
                          <a:latin typeface="Arial Black" pitchFamily="34" charset="0"/>
                          <a:ea typeface="Calibri"/>
                          <a:cs typeface="Times New Roman"/>
                        </a:rPr>
                        <a:t>Q2: 43.3%</a:t>
                      </a:r>
                    </a:p>
                    <a:p>
                      <a:pPr marL="0" marR="0">
                        <a:lnSpc>
                          <a:spcPct val="115000"/>
                        </a:lnSpc>
                        <a:spcBef>
                          <a:spcPts val="0"/>
                        </a:spcBef>
                        <a:spcAft>
                          <a:spcPts val="1000"/>
                        </a:spcAft>
                      </a:pPr>
                      <a:endParaRPr lang="en-ZA" sz="900" dirty="0">
                        <a:latin typeface="Arial Black" pitchFamily="34" charset="0"/>
                        <a:ea typeface="Times New Roman"/>
                        <a:cs typeface="Times New Roman"/>
                      </a:endParaRPr>
                    </a:p>
                    <a:p>
                      <a:pPr marL="0" marR="0">
                        <a:lnSpc>
                          <a:spcPct val="115000"/>
                        </a:lnSpc>
                        <a:spcBef>
                          <a:spcPts val="0"/>
                        </a:spcBef>
                        <a:spcAft>
                          <a:spcPts val="1000"/>
                        </a:spcAft>
                      </a:pPr>
                      <a:r>
                        <a:rPr lang="en-ZA" sz="900" dirty="0">
                          <a:latin typeface="Arial Black" pitchFamily="34" charset="0"/>
                          <a:ea typeface="Times New Roman"/>
                          <a:cs typeface="Times New Roman"/>
                        </a:rPr>
                        <a:t>Q3:</a:t>
                      </a:r>
                      <a:r>
                        <a:rPr lang="en-ZA" sz="900" baseline="0" dirty="0">
                          <a:latin typeface="Arial Black" pitchFamily="34" charset="0"/>
                          <a:ea typeface="Times New Roman"/>
                          <a:cs typeface="Times New Roman"/>
                        </a:rPr>
                        <a:t> 44.1%</a:t>
                      </a:r>
                      <a:endParaRPr lang="en-ZA" sz="900" dirty="0">
                        <a:latin typeface="Arial Black" pitchFamily="34" charset="0"/>
                        <a:ea typeface="Times New Roman"/>
                        <a:cs typeface="Times New Roman"/>
                      </a:endParaRPr>
                    </a:p>
                    <a:p>
                      <a:pPr marL="0" marR="0">
                        <a:lnSpc>
                          <a:spcPct val="115000"/>
                        </a:lnSpc>
                        <a:spcBef>
                          <a:spcPts val="0"/>
                        </a:spcBef>
                        <a:spcAft>
                          <a:spcPts val="1000"/>
                        </a:spcAft>
                      </a:pPr>
                      <a:endParaRPr lang="en-ZA" sz="900" dirty="0">
                        <a:latin typeface="Arial Black" pitchFamily="34" charset="0"/>
                        <a:ea typeface="Times New Roman"/>
                        <a:cs typeface="Times New Roman"/>
                      </a:endParaRPr>
                    </a:p>
                    <a:p>
                      <a:pPr marL="0" marR="0">
                        <a:lnSpc>
                          <a:spcPct val="115000"/>
                        </a:lnSpc>
                        <a:spcBef>
                          <a:spcPts val="0"/>
                        </a:spcBef>
                        <a:spcAft>
                          <a:spcPts val="1000"/>
                        </a:spcAft>
                      </a:pPr>
                      <a:r>
                        <a:rPr lang="en-ZA" sz="900" dirty="0">
                          <a:latin typeface="Arial Black" pitchFamily="34" charset="0"/>
                          <a:ea typeface="Times New Roman"/>
                          <a:cs typeface="Times New Roman"/>
                        </a:rPr>
                        <a:t>Q4: 44.5%</a:t>
                      </a:r>
                      <a:endParaRPr lang="en-US" sz="900" dirty="0">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Q1: +22.89%</a:t>
                      </a:r>
                    </a:p>
                    <a:p>
                      <a:pPr marL="0" marR="0" algn="l" defTabSz="914400" rtl="0" eaLnBrk="1" latinLnBrk="0" hangingPunct="1">
                        <a:lnSpc>
                          <a:spcPct val="115000"/>
                        </a:lnSpc>
                        <a:spcBef>
                          <a:spcPts val="0"/>
                        </a:spcBef>
                        <a:spcAft>
                          <a:spcPts val="1000"/>
                        </a:spcAft>
                      </a:pPr>
                      <a:endParaRPr lang="en-GB" sz="900" kern="1200" dirty="0">
                        <a:solidFill>
                          <a:schemeClr val="tx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Q2: +3.3%</a:t>
                      </a:r>
                    </a:p>
                    <a:p>
                      <a:pPr marL="0" marR="0" algn="l" defTabSz="914400" rtl="0" eaLnBrk="1" latinLnBrk="0" hangingPunct="1">
                        <a:lnSpc>
                          <a:spcPct val="115000"/>
                        </a:lnSpc>
                        <a:spcBef>
                          <a:spcPts val="0"/>
                        </a:spcBef>
                        <a:spcAft>
                          <a:spcPts val="1000"/>
                        </a:spcAft>
                      </a:pPr>
                      <a:endParaRPr lang="en-GB" sz="900" kern="1200" dirty="0">
                        <a:solidFill>
                          <a:schemeClr val="tx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Q3: -15.9%</a:t>
                      </a:r>
                    </a:p>
                    <a:p>
                      <a:pPr marL="0" marR="0" algn="l" defTabSz="914400" rtl="0" eaLnBrk="1" latinLnBrk="0" hangingPunct="1">
                        <a:lnSpc>
                          <a:spcPct val="115000"/>
                        </a:lnSpc>
                        <a:spcBef>
                          <a:spcPts val="0"/>
                        </a:spcBef>
                        <a:spcAft>
                          <a:spcPts val="1000"/>
                        </a:spcAft>
                      </a:pPr>
                      <a:endParaRPr lang="en-GB" sz="900" kern="1200" dirty="0">
                        <a:solidFill>
                          <a:schemeClr val="tx1"/>
                        </a:solidFill>
                        <a:latin typeface="Arial Black" pitchFamily="34" charset="0"/>
                        <a:ea typeface="Times New Roman"/>
                        <a:cs typeface="Times New Roman"/>
                      </a:endParaRPr>
                    </a:p>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Q4</a:t>
                      </a:r>
                      <a:r>
                        <a:rPr lang="en-GB" sz="900" kern="1200" baseline="0" dirty="0">
                          <a:solidFill>
                            <a:schemeClr val="tx1"/>
                          </a:solidFill>
                          <a:latin typeface="Arial Black" pitchFamily="34" charset="0"/>
                          <a:ea typeface="Times New Roman"/>
                          <a:cs typeface="Times New Roman"/>
                        </a:rPr>
                        <a:t>: </a:t>
                      </a:r>
                      <a:r>
                        <a:rPr lang="en-GB" sz="900" kern="1200" dirty="0">
                          <a:solidFill>
                            <a:schemeClr val="tx1"/>
                          </a:solidFill>
                          <a:latin typeface="Arial Black" pitchFamily="34" charset="0"/>
                          <a:ea typeface="Times New Roman"/>
                          <a:cs typeface="Times New Roman"/>
                        </a:rPr>
                        <a:t>-25.5%</a:t>
                      </a:r>
                      <a:endParaRPr lang="en-ZA" sz="900" kern="12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GB" sz="900" kern="1200" dirty="0">
                          <a:solidFill>
                            <a:schemeClr val="tx1"/>
                          </a:solidFill>
                          <a:latin typeface="Arial Black" pitchFamily="34" charset="0"/>
                          <a:ea typeface="Times New Roman"/>
                          <a:cs typeface="Times New Roman"/>
                        </a:rPr>
                        <a:t>Only urgent requests were prioritised due to equipment breakdowns and delays in repairs. Some staff members stopped working due to their Hep B vaccinations not given in time. Vacant post for Head of toxicology in Johannesburg laboratory</a:t>
                      </a:r>
                    </a:p>
                    <a:p>
                      <a:pPr marL="0" marR="0" algn="l" defTabSz="914400" rtl="0" eaLnBrk="1" latinLnBrk="0" hangingPunct="1">
                        <a:lnSpc>
                          <a:spcPct val="115000"/>
                        </a:lnSpc>
                        <a:spcBef>
                          <a:spcPts val="0"/>
                        </a:spcBef>
                        <a:spcAft>
                          <a:spcPts val="1000"/>
                        </a:spcAft>
                      </a:pPr>
                      <a:endParaRPr lang="en-ZA" sz="900" kern="1200" dirty="0">
                        <a:solidFill>
                          <a:schemeClr val="tx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428395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535638" cy="759619"/>
          </a:xfrm>
        </p:spPr>
        <p:txBody>
          <a:bodyPr/>
          <a:lstStyle/>
          <a:p>
            <a:r>
              <a:rPr lang="en-US" sz="2000" dirty="0"/>
              <a:t>Consolidated 2019/20 Annual Performance Plan </a:t>
            </a:r>
            <a:br>
              <a:rPr lang="en-US" sz="2000" dirty="0"/>
            </a:br>
            <a:r>
              <a:rPr lang="en-US" sz="2000" dirty="0"/>
              <a:t>Q1-Q4 Report</a:t>
            </a:r>
          </a:p>
        </p:txBody>
      </p:sp>
      <p:graphicFrame>
        <p:nvGraphicFramePr>
          <p:cNvPr id="4" name="Content Placeholder 3"/>
          <p:cNvGraphicFramePr>
            <a:graphicFrameLocks noGrp="1"/>
          </p:cNvGraphicFramePr>
          <p:nvPr>
            <p:ph idx="1"/>
          </p:nvPr>
        </p:nvGraphicFramePr>
        <p:xfrm>
          <a:off x="323528" y="1196752"/>
          <a:ext cx="8568952" cy="4320481"/>
        </p:xfrm>
        <a:graphic>
          <a:graphicData uri="http://schemas.openxmlformats.org/drawingml/2006/table">
            <a:tbl>
              <a:tblPr firstRow="1" bandRow="1">
                <a:tableStyleId>{5C22544A-7EE6-4342-B048-85BDC9FD1C3A}</a:tableStyleId>
              </a:tblPr>
              <a:tblGrid>
                <a:gridCol w="641779">
                  <a:extLst>
                    <a:ext uri="{9D8B030D-6E8A-4147-A177-3AD203B41FA5}">
                      <a16:colId xmlns:a16="http://schemas.microsoft.com/office/drawing/2014/main" xmlns="" val="2639143403"/>
                    </a:ext>
                  </a:extLst>
                </a:gridCol>
                <a:gridCol w="3534685">
                  <a:extLst>
                    <a:ext uri="{9D8B030D-6E8A-4147-A177-3AD203B41FA5}">
                      <a16:colId xmlns:a16="http://schemas.microsoft.com/office/drawing/2014/main" xmlns="" val="2480286868"/>
                    </a:ext>
                  </a:extLst>
                </a:gridCol>
                <a:gridCol w="1563901">
                  <a:extLst>
                    <a:ext uri="{9D8B030D-6E8A-4147-A177-3AD203B41FA5}">
                      <a16:colId xmlns:a16="http://schemas.microsoft.com/office/drawing/2014/main" xmlns="" val="807549859"/>
                    </a:ext>
                  </a:extLst>
                </a:gridCol>
                <a:gridCol w="1449947">
                  <a:extLst>
                    <a:ext uri="{9D8B030D-6E8A-4147-A177-3AD203B41FA5}">
                      <a16:colId xmlns:a16="http://schemas.microsoft.com/office/drawing/2014/main" xmlns="" val="689675980"/>
                    </a:ext>
                  </a:extLst>
                </a:gridCol>
                <a:gridCol w="1378640">
                  <a:extLst>
                    <a:ext uri="{9D8B030D-6E8A-4147-A177-3AD203B41FA5}">
                      <a16:colId xmlns:a16="http://schemas.microsoft.com/office/drawing/2014/main" xmlns="" val="1100036356"/>
                    </a:ext>
                  </a:extLst>
                </a:gridCol>
              </a:tblGrid>
              <a:tr h="602315">
                <a:tc gridSpan="2">
                  <a:txBody>
                    <a:bodyPr/>
                    <a:lstStyle/>
                    <a:p>
                      <a:r>
                        <a:rPr lang="en-US" sz="2000" dirty="0"/>
                        <a:t>Programme</a:t>
                      </a:r>
                    </a:p>
                  </a:txBody>
                  <a:tcPr/>
                </a:tc>
                <a:tc hMerge="1">
                  <a:txBody>
                    <a:bodyPr/>
                    <a:lstStyle/>
                    <a:p>
                      <a:endParaRPr lang="en-US" dirty="0"/>
                    </a:p>
                  </a:txBody>
                  <a:tcPr/>
                </a:tc>
                <a:tc>
                  <a:txBody>
                    <a:bodyPr/>
                    <a:lstStyle/>
                    <a:p>
                      <a:pPr marL="0" marR="0" algn="ctr">
                        <a:lnSpc>
                          <a:spcPct val="107000"/>
                        </a:lnSpc>
                        <a:spcBef>
                          <a:spcPts val="0"/>
                        </a:spcBef>
                        <a:spcAft>
                          <a:spcPts val="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Total # of targets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Achieved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 achieved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74318653"/>
                  </a:ext>
                </a:extLst>
              </a:tr>
              <a:tr h="424358">
                <a:tc>
                  <a:txBody>
                    <a:bodyPr/>
                    <a:lstStyle/>
                    <a:p>
                      <a:r>
                        <a:rPr lang="en-US" dirty="0"/>
                        <a:t>1</a:t>
                      </a:r>
                    </a:p>
                  </a:txBody>
                  <a:tcPr/>
                </a:tc>
                <a:tc>
                  <a:txBody>
                    <a:bodyPr/>
                    <a:lstStyle/>
                    <a:p>
                      <a:r>
                        <a:rPr lang="en-US" dirty="0"/>
                        <a:t>Administration</a:t>
                      </a:r>
                    </a:p>
                  </a:txBody>
                  <a:tcPr/>
                </a:tc>
                <a:tc>
                  <a:txBody>
                    <a:bodyPr/>
                    <a:lstStyle/>
                    <a:p>
                      <a:pPr marL="0" marR="0" algn="ctr">
                        <a:lnSpc>
                          <a:spcPct val="107000"/>
                        </a:lnSpc>
                        <a:spcBef>
                          <a:spcPts val="0"/>
                        </a:spcBef>
                        <a:spcAft>
                          <a:spcPts val="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49520903"/>
                  </a:ext>
                </a:extLst>
              </a:tr>
              <a:tr h="424358">
                <a:tc>
                  <a:txBody>
                    <a:bodyPr/>
                    <a:lstStyle/>
                    <a:p>
                      <a:r>
                        <a:rPr lang="en-US" dirty="0"/>
                        <a:t>2</a:t>
                      </a:r>
                    </a:p>
                  </a:txBody>
                  <a:tcPr/>
                </a:tc>
                <a:tc>
                  <a:txBody>
                    <a:bodyPr/>
                    <a:lstStyle/>
                    <a:p>
                      <a:r>
                        <a:rPr lang="en-US" dirty="0"/>
                        <a:t>National Health Insurance</a:t>
                      </a:r>
                    </a:p>
                  </a:txBody>
                  <a:tcPr/>
                </a:tc>
                <a:tc>
                  <a:txBody>
                    <a:bodyPr/>
                    <a:lstStyle/>
                    <a:p>
                      <a:pPr marL="0" marR="0" algn="ctr">
                        <a:lnSpc>
                          <a:spcPct val="107000"/>
                        </a:lnSpc>
                        <a:spcBef>
                          <a:spcPts val="0"/>
                        </a:spcBef>
                        <a:spcAft>
                          <a:spcPts val="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53379981"/>
                  </a:ext>
                </a:extLst>
              </a:tr>
              <a:tr h="673578">
                <a:tc>
                  <a:txBody>
                    <a:bodyPr/>
                    <a:lstStyle/>
                    <a:p>
                      <a:r>
                        <a:rPr lang="en-US" dirty="0"/>
                        <a:t>3</a:t>
                      </a:r>
                    </a:p>
                  </a:txBody>
                  <a:tcPr/>
                </a:tc>
                <a:tc>
                  <a:txBody>
                    <a:bodyPr/>
                    <a:lstStyle/>
                    <a:p>
                      <a:r>
                        <a:rPr lang="en-US" dirty="0"/>
                        <a:t>Communicable and Non-Communicable Diseases </a:t>
                      </a:r>
                    </a:p>
                  </a:txBody>
                  <a:tcPr/>
                </a:tc>
                <a:tc>
                  <a:txBody>
                    <a:bodyPr/>
                    <a:lstStyle/>
                    <a:p>
                      <a:pPr marL="0" marR="0" algn="ctr">
                        <a:lnSpc>
                          <a:spcPct val="107000"/>
                        </a:lnSpc>
                        <a:spcBef>
                          <a:spcPts val="0"/>
                        </a:spcBef>
                        <a:spcAft>
                          <a:spcPts val="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6357460"/>
                  </a:ext>
                </a:extLst>
              </a:tr>
              <a:tr h="424358">
                <a:tc>
                  <a:txBody>
                    <a:bodyPr/>
                    <a:lstStyle/>
                    <a:p>
                      <a:r>
                        <a:rPr lang="en-US" dirty="0"/>
                        <a:t>4</a:t>
                      </a:r>
                    </a:p>
                  </a:txBody>
                  <a:tcPr/>
                </a:tc>
                <a:tc>
                  <a:txBody>
                    <a:bodyPr/>
                    <a:lstStyle/>
                    <a:p>
                      <a:r>
                        <a:rPr lang="en-US" dirty="0"/>
                        <a:t>Primary Health Care</a:t>
                      </a:r>
                    </a:p>
                  </a:txBody>
                  <a:tcPr/>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7470365"/>
                  </a:ext>
                </a:extLst>
              </a:tr>
              <a:tr h="673578">
                <a:tc>
                  <a:txBody>
                    <a:bodyPr/>
                    <a:lstStyle/>
                    <a:p>
                      <a:r>
                        <a:rPr lang="en-US" dirty="0"/>
                        <a:t>5</a:t>
                      </a:r>
                    </a:p>
                  </a:txBody>
                  <a:tcPr/>
                </a:tc>
                <a:tc>
                  <a:txBody>
                    <a:bodyPr/>
                    <a:lstStyle/>
                    <a:p>
                      <a:r>
                        <a:rPr lang="en-US" dirty="0"/>
                        <a:t>Hospital Management; Tertiary Health Planning and Policy</a:t>
                      </a:r>
                    </a:p>
                  </a:txBody>
                  <a:tcPr/>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86624246"/>
                  </a:ext>
                </a:extLst>
              </a:tr>
              <a:tr h="673578">
                <a:tc>
                  <a:txBody>
                    <a:bodyPr/>
                    <a:lstStyle/>
                    <a:p>
                      <a:r>
                        <a:rPr lang="en-US" dirty="0"/>
                        <a:t>6</a:t>
                      </a:r>
                    </a:p>
                  </a:txBody>
                  <a:tcPr/>
                </a:tc>
                <a:tc>
                  <a:txBody>
                    <a:bodyPr/>
                    <a:lstStyle/>
                    <a:p>
                      <a:r>
                        <a:rPr lang="en-US" dirty="0"/>
                        <a:t>Health System Governance and Human Resources</a:t>
                      </a:r>
                    </a:p>
                  </a:txBody>
                  <a:tcPr/>
                </a:tc>
                <a:tc>
                  <a:txBody>
                    <a:bodyPr/>
                    <a:lstStyle/>
                    <a:p>
                      <a:pPr marL="0" marR="0" algn="ctr">
                        <a:lnSpc>
                          <a:spcPct val="107000"/>
                        </a:lnSpc>
                        <a:spcBef>
                          <a:spcPts val="0"/>
                        </a:spcBef>
                        <a:spcAft>
                          <a:spcPts val="0"/>
                        </a:spcAft>
                      </a:pPr>
                      <a:r>
                        <a:rPr lang="en-ZA" sz="1600">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12667696"/>
                  </a:ext>
                </a:extLst>
              </a:tr>
              <a:tr h="424358">
                <a:tc>
                  <a:txBody>
                    <a:bodyPr/>
                    <a:lstStyle/>
                    <a:p>
                      <a:endParaRPr lang="en-US" dirty="0"/>
                    </a:p>
                  </a:txBody>
                  <a:tcPr/>
                </a:tc>
                <a:tc>
                  <a:txBody>
                    <a:bodyPr/>
                    <a:lstStyle/>
                    <a:p>
                      <a:r>
                        <a:rPr lang="en-US" b="1" dirty="0"/>
                        <a:t>Totals</a:t>
                      </a:r>
                    </a:p>
                  </a:txBody>
                  <a:tcPr/>
                </a:tc>
                <a:tc>
                  <a:txBody>
                    <a:bodyPr/>
                    <a:lstStyle/>
                    <a:p>
                      <a:pPr marL="0" marR="0" algn="ctr">
                        <a:lnSpc>
                          <a:spcPct val="107000"/>
                        </a:lnSpc>
                        <a:spcBef>
                          <a:spcPts val="0"/>
                        </a:spcBef>
                        <a:spcAft>
                          <a:spcPts val="0"/>
                        </a:spcAft>
                      </a:pPr>
                      <a:r>
                        <a:rPr lang="en-ZA" sz="1600" b="1">
                          <a:effectLst/>
                          <a:latin typeface="Arial" panose="020B0604020202020204" pitchFamily="34" charset="0"/>
                          <a:ea typeface="Calibri" panose="020F0502020204030204" pitchFamily="34" charset="0"/>
                          <a:cs typeface="Times New Roman" panose="02020603050405020304" pitchFamily="18" charset="0"/>
                        </a:rPr>
                        <a:t>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b="1">
                          <a:effectLst/>
                          <a:latin typeface="Arial" panose="020B0604020202020204" pitchFamily="34" charset="0"/>
                          <a:ea typeface="Calibri" panose="020F0502020204030204" pitchFamily="34" charset="0"/>
                          <a:cs typeface="Times New Roman" panose="02020603050405020304" pitchFamily="18" charset="0"/>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2307626"/>
                  </a:ext>
                </a:extLst>
              </a:tr>
            </a:tbl>
          </a:graphicData>
        </a:graphic>
      </p:graphicFrame>
    </p:spTree>
    <p:extLst>
      <p:ext uri="{BB962C8B-B14F-4D97-AF65-F5344CB8AC3E}">
        <p14:creationId xmlns:p14="http://schemas.microsoft.com/office/powerpoint/2010/main" xmlns="" val="2713323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3779838" y="6137275"/>
            <a:ext cx="4752975" cy="720725"/>
          </a:xfrm>
          <a:prstGeom prst="rect">
            <a:avLst/>
          </a:prstGeom>
          <a:noFill/>
          <a:ln>
            <a:miter lim="800000"/>
            <a:headEnd/>
            <a:tailEnd/>
          </a:ln>
        </p:spPr>
        <p:txBody>
          <a:bodyPr/>
          <a:lstStyle/>
          <a:p>
            <a:pPr algn="r" eaLnBrk="1" hangingPunct="1"/>
            <a:fld id="{15BBD11B-E81C-4BAB-8E5A-3A27A28C6EAF}" type="slidenum">
              <a:rPr lang="en-ZA" altLang="en-US" sz="1200" smtClean="0">
                <a:latin typeface="Arial" charset="0"/>
                <a:cs typeface="Arial" charset="0"/>
              </a:rPr>
              <a:pPr algn="r" eaLnBrk="1" hangingPunct="1"/>
              <a:t>44</a:t>
            </a:fld>
            <a:r>
              <a:rPr lang="en-ZA" altLang="en-US" sz="1200">
                <a:latin typeface="Arial" charset="0"/>
                <a:cs typeface="Arial" charset="0"/>
              </a:rPr>
              <a:t> </a:t>
            </a:r>
          </a:p>
        </p:txBody>
      </p:sp>
      <p:sp>
        <p:nvSpPr>
          <p:cNvPr id="23555" name="Rectangle 2"/>
          <p:cNvSpPr txBox="1">
            <a:spLocks noChangeArrowheads="1"/>
          </p:cNvSpPr>
          <p:nvPr/>
        </p:nvSpPr>
        <p:spPr bwMode="auto">
          <a:xfrm>
            <a:off x="0" y="-71438"/>
            <a:ext cx="7885113" cy="990601"/>
          </a:xfrm>
          <a:prstGeom prst="rect">
            <a:avLst/>
          </a:prstGeom>
          <a:noFill/>
          <a:ln w="9525">
            <a:noFill/>
            <a:miter lim="800000"/>
            <a:headEnd/>
            <a:tailEnd/>
          </a:ln>
        </p:spPr>
        <p:txBody>
          <a:bodyPr anchor="b"/>
          <a:lstStyle/>
          <a:p>
            <a:pPr algn="just">
              <a:lnSpc>
                <a:spcPct val="107000"/>
              </a:lnSpc>
            </a:pPr>
            <a:r>
              <a:rPr lang="en-GB" sz="20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Strategies to overcome areas of under performance</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1"/>
          <p:cNvSpPr txBox="1">
            <a:spLocks noChangeArrowheads="1"/>
          </p:cNvSpPr>
          <p:nvPr/>
        </p:nvSpPr>
        <p:spPr bwMode="auto">
          <a:xfrm>
            <a:off x="179512" y="1052736"/>
            <a:ext cx="9144000" cy="8925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defRPr/>
            </a:pPr>
            <a:r>
              <a:rPr lang="en-ZA" sz="1500" dirty="0"/>
              <a:t>The overall </a:t>
            </a:r>
            <a:r>
              <a:rPr lang="en-ZA" sz="1500" dirty="0" err="1"/>
              <a:t>NDoH</a:t>
            </a:r>
            <a:r>
              <a:rPr lang="en-ZA" sz="1500" dirty="0"/>
              <a:t> performance was affected by labour impasse related to occupational health and safety in the </a:t>
            </a:r>
            <a:r>
              <a:rPr lang="en-ZA" sz="1500" dirty="0" err="1"/>
              <a:t>Civitas</a:t>
            </a:r>
            <a:r>
              <a:rPr lang="en-ZA" sz="1500" dirty="0"/>
              <a:t> Building during FY 2019/20. The issue is being resolved, and the new lease agreement has been signed for relocation to a new building</a:t>
            </a:r>
          </a:p>
          <a:p>
            <a:pPr algn="just">
              <a:defRPr/>
            </a:pPr>
            <a:r>
              <a:rPr lang="en-ZA" b="1" dirty="0"/>
              <a:t>Specific Programme Interventions</a:t>
            </a:r>
            <a:r>
              <a:rPr lang="en-ZA" dirty="0"/>
              <a:t>:</a:t>
            </a:r>
          </a:p>
          <a:p>
            <a:pPr marL="914400" lvl="1" indent="-457200" algn="just">
              <a:lnSpc>
                <a:spcPct val="150000"/>
              </a:lnSpc>
              <a:buFont typeface="+mj-lt"/>
              <a:buAutoNum type="alphaLcParenR"/>
              <a:defRPr/>
            </a:pPr>
            <a:r>
              <a:rPr lang="en-ZA" sz="1500" dirty="0"/>
              <a:t>The </a:t>
            </a:r>
            <a:r>
              <a:rPr lang="en-ZA" sz="1500" dirty="0" err="1"/>
              <a:t>NDoH</a:t>
            </a:r>
            <a:r>
              <a:rPr lang="en-ZA" sz="1500" dirty="0"/>
              <a:t> provides support on a continuous basis to all provincial </a:t>
            </a:r>
            <a:r>
              <a:rPr lang="en-ZA" sz="1500" dirty="0" err="1"/>
              <a:t>DoH</a:t>
            </a:r>
            <a:r>
              <a:rPr lang="en-ZA" sz="1500" dirty="0"/>
              <a:t> through development of Audit Improvement Plans to deal with audit findings and ensure internal controls are maintained. </a:t>
            </a:r>
          </a:p>
          <a:p>
            <a:pPr marL="914400" lvl="1" indent="-457200" algn="just">
              <a:lnSpc>
                <a:spcPct val="150000"/>
              </a:lnSpc>
              <a:buFont typeface="+mj-lt"/>
              <a:buAutoNum type="alphaLcParenR"/>
              <a:defRPr/>
            </a:pPr>
            <a:r>
              <a:rPr lang="en-US" altLang="en-US" sz="1500" dirty="0"/>
              <a:t>The Case Management System for medico-legal claims is being rolled out in the 2020/2021 financial year</a:t>
            </a:r>
          </a:p>
          <a:p>
            <a:pPr marL="914400" lvl="1" indent="-457200" algn="just">
              <a:lnSpc>
                <a:spcPct val="150000"/>
              </a:lnSpc>
              <a:buFont typeface="+mj-lt"/>
              <a:buAutoNum type="alphaLcParenR"/>
              <a:defRPr/>
            </a:pPr>
            <a:r>
              <a:rPr lang="en-US" altLang="en-US" sz="1500" dirty="0"/>
              <a:t>Parliamentary processes for the NHI Bill period was extended, and still ongoing</a:t>
            </a:r>
          </a:p>
          <a:p>
            <a:pPr marL="914400" lvl="1" indent="-457200" algn="just">
              <a:lnSpc>
                <a:spcPct val="150000"/>
              </a:lnSpc>
              <a:buFont typeface="+mj-lt"/>
              <a:buAutoNum type="alphaLcParenR"/>
              <a:defRPr/>
            </a:pPr>
            <a:r>
              <a:rPr lang="en-US" altLang="en-US" sz="1500" dirty="0"/>
              <a:t>The work on training on the accelerated implementation of NHI will continue in 2020</a:t>
            </a:r>
          </a:p>
          <a:p>
            <a:pPr marL="914400" lvl="1" indent="-457200" algn="just">
              <a:lnSpc>
                <a:spcPct val="150000"/>
              </a:lnSpc>
              <a:buFont typeface="+mj-lt"/>
              <a:buAutoNum type="alphaLcParenR"/>
              <a:defRPr/>
            </a:pPr>
            <a:r>
              <a:rPr lang="en-US" altLang="en-US" sz="1500" dirty="0"/>
              <a:t> DHMO will be handled as part of the NHI Bill development process</a:t>
            </a:r>
          </a:p>
          <a:p>
            <a:pPr marL="914400" lvl="1" indent="-457200" algn="just">
              <a:lnSpc>
                <a:spcPct val="150000"/>
              </a:lnSpc>
              <a:buFont typeface="+mj-lt"/>
              <a:buAutoNum type="alphaLcParenR"/>
              <a:defRPr/>
            </a:pPr>
            <a:r>
              <a:rPr lang="en-US" altLang="en-US" sz="1600" dirty="0"/>
              <a:t>To improve medical male circumcisions, the Transversal Contract will be expanded in the 27 PEPFAR-supported districts for  the 10-14 years age group;     </a:t>
            </a:r>
            <a:endParaRPr lang="en-US" altLang="en-US" sz="1500" dirty="0"/>
          </a:p>
          <a:p>
            <a:pPr marL="914400" lvl="1" indent="-457200" algn="just">
              <a:lnSpc>
                <a:spcPct val="150000"/>
              </a:lnSpc>
              <a:buFont typeface="+mj-lt"/>
              <a:buAutoNum type="alphaLcParenR"/>
              <a:defRPr/>
            </a:pPr>
            <a:endParaRPr lang="en-US" altLang="en-US" sz="1500" dirty="0"/>
          </a:p>
          <a:p>
            <a:pPr marL="914400" lvl="1" indent="-457200" algn="just">
              <a:lnSpc>
                <a:spcPct val="150000"/>
              </a:lnSpc>
              <a:buFont typeface="+mj-lt"/>
              <a:buAutoNum type="alphaLcParenR"/>
              <a:defRPr/>
            </a:pPr>
            <a:endParaRPr lang="en-US" altLang="en-US" sz="1500" dirty="0"/>
          </a:p>
          <a:p>
            <a:pPr marL="457200" indent="-457200" algn="just">
              <a:buFont typeface="Wingdings" panose="05000000000000000000" pitchFamily="2" charset="2"/>
              <a:buChar char="§"/>
              <a:defRPr/>
            </a:pPr>
            <a:endParaRPr lang="en-US" sz="1050" dirty="0">
              <a:solidFill>
                <a:schemeClr val="dk1"/>
              </a:solidFill>
              <a:latin typeface="Arial Black" pitchFamily="34" charset="0"/>
              <a:ea typeface="Calibri"/>
              <a:cs typeface="Times New Roman"/>
            </a:endParaRPr>
          </a:p>
          <a:p>
            <a:pPr marL="457200" indent="-457200" algn="just">
              <a:buFont typeface="Wingdings" panose="05000000000000000000" pitchFamily="2" charset="2"/>
              <a:buChar char="§"/>
              <a:defRPr/>
            </a:pPr>
            <a:endParaRPr lang="en-US" altLang="en-US" sz="1050" dirty="0">
              <a:solidFill>
                <a:prstClr val="black"/>
              </a:solidFill>
            </a:endParaRPr>
          </a:p>
          <a:p>
            <a:pPr marL="457200" indent="-457200" algn="just">
              <a:buFont typeface="Wingdings" panose="05000000000000000000" pitchFamily="2" charset="2"/>
              <a:buChar char="§"/>
              <a:defRPr/>
            </a:pPr>
            <a:endParaRPr lang="en-US" altLang="en-US" sz="1050" dirty="0">
              <a:solidFill>
                <a:prstClr val="black"/>
              </a:solidFill>
            </a:endParaRPr>
          </a:p>
          <a:p>
            <a:pPr marL="457200" indent="-457200" algn="jus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xmlns="" val="484329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3779838" y="6137275"/>
            <a:ext cx="4752975" cy="720725"/>
          </a:xfrm>
          <a:prstGeom prst="rect">
            <a:avLst/>
          </a:prstGeom>
          <a:noFill/>
          <a:ln>
            <a:miter lim="800000"/>
            <a:headEnd/>
            <a:tailEnd/>
          </a:ln>
        </p:spPr>
        <p:txBody>
          <a:bodyPr/>
          <a:lstStyle/>
          <a:p>
            <a:pPr algn="r" eaLnBrk="1" hangingPunct="1"/>
            <a:fld id="{15BBD11B-E81C-4BAB-8E5A-3A27A28C6EAF}" type="slidenum">
              <a:rPr lang="en-ZA" altLang="en-US" sz="1200" smtClean="0">
                <a:latin typeface="Arial" charset="0"/>
                <a:cs typeface="Arial" charset="0"/>
              </a:rPr>
              <a:pPr algn="r" eaLnBrk="1" hangingPunct="1"/>
              <a:t>45</a:t>
            </a:fld>
            <a:r>
              <a:rPr lang="en-ZA" altLang="en-US" sz="1200">
                <a:latin typeface="Arial" charset="0"/>
                <a:cs typeface="Arial" charset="0"/>
              </a:rPr>
              <a:t> </a:t>
            </a:r>
          </a:p>
        </p:txBody>
      </p:sp>
      <p:sp>
        <p:nvSpPr>
          <p:cNvPr id="23555" name="Rectangle 2"/>
          <p:cNvSpPr txBox="1">
            <a:spLocks noChangeArrowheads="1"/>
          </p:cNvSpPr>
          <p:nvPr/>
        </p:nvSpPr>
        <p:spPr bwMode="auto">
          <a:xfrm>
            <a:off x="0" y="-224705"/>
            <a:ext cx="7885113" cy="990601"/>
          </a:xfrm>
          <a:prstGeom prst="rect">
            <a:avLst/>
          </a:prstGeom>
          <a:noFill/>
          <a:ln w="9525">
            <a:noFill/>
            <a:miter lim="800000"/>
            <a:headEnd/>
            <a:tailEnd/>
          </a:ln>
        </p:spPr>
        <p:txBody>
          <a:bodyPr anchor="b"/>
          <a:lstStyle/>
          <a:p>
            <a:pPr algn="just">
              <a:lnSpc>
                <a:spcPct val="107000"/>
              </a:lnSpc>
            </a:pPr>
            <a:r>
              <a:rPr lang="en-GB" sz="20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Strategies to overcome areas of </a:t>
            </a:r>
            <a:r>
              <a:rPr lang="en-GB" sz="2000" b="1">
                <a:solidFill>
                  <a:schemeClr val="bg1"/>
                </a:solidFill>
                <a:latin typeface="Arial" panose="020B0604020202020204" pitchFamily="34" charset="0"/>
                <a:ea typeface="Times New Roman" panose="02020603050405020304" pitchFamily="18" charset="0"/>
                <a:cs typeface="Times New Roman" panose="02020603050405020304" pitchFamily="18" charset="0"/>
              </a:rPr>
              <a:t>under performance`</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1"/>
          <p:cNvSpPr txBox="1">
            <a:spLocks noChangeArrowheads="1"/>
          </p:cNvSpPr>
          <p:nvPr/>
        </p:nvSpPr>
        <p:spPr bwMode="auto">
          <a:xfrm>
            <a:off x="-108520" y="764704"/>
            <a:ext cx="9360024" cy="9248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n-ZA" sz="1500" dirty="0"/>
          </a:p>
          <a:p>
            <a:pPr algn="just">
              <a:defRPr/>
            </a:pPr>
            <a:r>
              <a:rPr lang="en-ZA" b="1" dirty="0"/>
              <a:t> Specific Programme Interventions (continued…)</a:t>
            </a:r>
            <a:r>
              <a:rPr lang="en-ZA" dirty="0"/>
              <a:t>:</a:t>
            </a:r>
          </a:p>
          <a:p>
            <a:pPr lvl="1" algn="just">
              <a:lnSpc>
                <a:spcPct val="150000"/>
              </a:lnSpc>
              <a:defRPr/>
            </a:pPr>
            <a:r>
              <a:rPr lang="en-US" altLang="en-US" sz="1400" dirty="0"/>
              <a:t> …the number of service providers in the 27 non PEPFAR-supported districts will be increased from 3 to 12 to ensure sufficient capacity; and surgical aid with be introduced to ensure mass circumcisions and eliminate adverse events.</a:t>
            </a:r>
          </a:p>
          <a:p>
            <a:pPr lvl="1" algn="just">
              <a:lnSpc>
                <a:spcPct val="150000"/>
              </a:lnSpc>
              <a:defRPr/>
            </a:pPr>
            <a:r>
              <a:rPr lang="en-US" sz="1400" dirty="0"/>
              <a:t>g) </a:t>
            </a:r>
            <a:r>
              <a:rPr lang="en-GB" sz="1400" dirty="0"/>
              <a:t>The FCL services will prioritise the outstanding cases on the Criminal Justice Service Reform Committee list in the 2020/21 financial year.  </a:t>
            </a:r>
            <a:endParaRPr lang="en-ZA" sz="1400" dirty="0"/>
          </a:p>
          <a:p>
            <a:pPr lvl="1" algn="just">
              <a:lnSpc>
                <a:spcPct val="150000"/>
              </a:lnSpc>
              <a:defRPr/>
            </a:pPr>
            <a:r>
              <a:rPr lang="en-ZA" sz="1400" dirty="0">
                <a:ea typeface="Times New Roman"/>
              </a:rPr>
              <a:t>h) </a:t>
            </a:r>
            <a:r>
              <a:rPr lang="en-US" sz="1400" dirty="0">
                <a:ea typeface="Times New Roman"/>
              </a:rPr>
              <a:t>National Public Health Institute of South Africa (</a:t>
            </a:r>
            <a:r>
              <a:rPr lang="en-US" altLang="en-US" sz="1400" dirty="0"/>
              <a:t>NAPHISA)</a:t>
            </a:r>
            <a:r>
              <a:rPr lang="en-US" sz="1400" dirty="0">
                <a:ea typeface="Times New Roman"/>
              </a:rPr>
              <a:t> Bill was delayed. However</a:t>
            </a:r>
            <a:r>
              <a:rPr lang="en-US" altLang="en-US" sz="1400" dirty="0"/>
              <a:t>, it will be established as a Public Entity and its board appointed after promulgation of the NAPHISA Act going forward</a:t>
            </a:r>
          </a:p>
          <a:p>
            <a:pPr marL="857250" lvl="1" indent="-400050" algn="just">
              <a:lnSpc>
                <a:spcPct val="150000"/>
              </a:lnSpc>
              <a:buAutoNum type="romanLcParenR"/>
              <a:defRPr/>
            </a:pPr>
            <a:r>
              <a:rPr lang="en-US" sz="1400" dirty="0"/>
              <a:t>Provincial health departments were encouraged to secure a budget in the next financial year for training sessions of clinic committee members</a:t>
            </a:r>
          </a:p>
          <a:p>
            <a:pPr lvl="1" algn="just">
              <a:lnSpc>
                <a:spcPct val="150000"/>
              </a:lnSpc>
              <a:defRPr/>
            </a:pPr>
            <a:r>
              <a:rPr lang="en-US" sz="1400" dirty="0">
                <a:ea typeface="Calibri"/>
              </a:rPr>
              <a:t>j) Provinces were urged to second personnel from existing staff to constitute mental health teams. </a:t>
            </a:r>
          </a:p>
          <a:p>
            <a:pPr lvl="1" algn="just">
              <a:lnSpc>
                <a:spcPct val="150000"/>
              </a:lnSpc>
              <a:defRPr/>
            </a:pPr>
            <a:r>
              <a:rPr lang="en-US" sz="1400" dirty="0">
                <a:ea typeface="Times New Roman" panose="02020603050405020304" pitchFamily="18" charset="0"/>
                <a:cs typeface="Times New Roman" panose="02020603050405020304" pitchFamily="18" charset="0"/>
              </a:rPr>
              <a:t>k) </a:t>
            </a:r>
            <a:r>
              <a:rPr lang="en-ZA" sz="1400" dirty="0">
                <a:ea typeface="Times New Roman" panose="02020603050405020304" pitchFamily="18" charset="0"/>
                <a:cs typeface="Times New Roman" panose="02020603050405020304" pitchFamily="18" charset="0"/>
              </a:rPr>
              <a:t>HRH and </a:t>
            </a:r>
            <a:r>
              <a:rPr lang="en-GB" sz="1400" dirty="0">
                <a:ea typeface="Calibri" panose="020F0502020204030204" pitchFamily="34" charset="0"/>
                <a:cs typeface="Times New Roman" panose="02020603050405020304" pitchFamily="18" charset="0"/>
              </a:rPr>
              <a:t>Nursing </a:t>
            </a:r>
            <a:r>
              <a:rPr lang="en-ZA" sz="1400" dirty="0">
                <a:ea typeface="Times New Roman" panose="02020603050405020304" pitchFamily="18" charset="0"/>
                <a:cs typeface="Times New Roman" panose="02020603050405020304" pitchFamily="18" charset="0"/>
              </a:rPr>
              <a:t>Strategic plans are </a:t>
            </a:r>
            <a:r>
              <a:rPr lang="en-GB" sz="1400" dirty="0">
                <a:ea typeface="Times New Roman" panose="02020603050405020304" pitchFamily="18" charset="0"/>
                <a:cs typeface="Times New Roman" panose="02020603050405020304" pitchFamily="18" charset="0"/>
              </a:rPr>
              <a:t>being fast-tracked for approval by NHC for in 2020/21 financial year, an organisational design (with competencies outlined) to deliver on the HRH strategy will be finalised and vacant posts filled. </a:t>
            </a:r>
          </a:p>
          <a:p>
            <a:pPr lvl="1" algn="just">
              <a:lnSpc>
                <a:spcPct val="150000"/>
              </a:lnSpc>
              <a:defRPr/>
            </a:pPr>
            <a:r>
              <a:rPr lang="en-GB" sz="1400" dirty="0">
                <a:ea typeface="Times New Roman" panose="02020603050405020304" pitchFamily="18" charset="0"/>
                <a:cs typeface="Times New Roman" panose="02020603050405020304" pitchFamily="18" charset="0"/>
              </a:rPr>
              <a:t>l) 4 Nursing colleges have submitted their programmes for accreditation by both SANC and CHE </a:t>
            </a:r>
            <a:r>
              <a:rPr lang="en-ZA" sz="1400" dirty="0">
                <a:ea typeface="Times New Roman" panose="02020603050405020304" pitchFamily="18" charset="0"/>
                <a:cs typeface="Times New Roman" panose="02020603050405020304" pitchFamily="18" charset="0"/>
              </a:rPr>
              <a:t>in 2020/21</a:t>
            </a:r>
            <a:endParaRPr lang="en-US" sz="1400" dirty="0">
              <a:ea typeface="Calibri"/>
            </a:endParaRPr>
          </a:p>
          <a:p>
            <a:pPr marL="914400" lvl="1" indent="-457200" algn="just">
              <a:lnSpc>
                <a:spcPct val="150000"/>
              </a:lnSpc>
              <a:buFont typeface="+mj-lt"/>
              <a:buAutoNum type="alphaLcParenR"/>
              <a:defRPr/>
            </a:pPr>
            <a:endParaRPr lang="en-US" altLang="en-US" sz="1500" dirty="0"/>
          </a:p>
          <a:p>
            <a:pPr marL="914400" lvl="1" indent="-457200" algn="just">
              <a:lnSpc>
                <a:spcPct val="150000"/>
              </a:lnSpc>
              <a:buFont typeface="+mj-lt"/>
              <a:buAutoNum type="alphaLcParenR"/>
              <a:defRPr/>
            </a:pPr>
            <a:endParaRPr lang="en-US" altLang="en-US" sz="1500" dirty="0"/>
          </a:p>
          <a:p>
            <a:pPr marL="914400" lvl="1" indent="-457200" algn="just">
              <a:lnSpc>
                <a:spcPct val="150000"/>
              </a:lnSpc>
              <a:buFont typeface="+mj-lt"/>
              <a:buAutoNum type="alphaLcParenR"/>
              <a:defRPr/>
            </a:pPr>
            <a:endParaRPr lang="en-US" altLang="en-US" sz="1500" dirty="0"/>
          </a:p>
          <a:p>
            <a:pPr marL="457200" indent="-457200" algn="just">
              <a:buFont typeface="Wingdings" panose="05000000000000000000" pitchFamily="2" charset="2"/>
              <a:buChar char="§"/>
              <a:defRPr/>
            </a:pPr>
            <a:endParaRPr lang="en-US" sz="1050" dirty="0">
              <a:solidFill>
                <a:schemeClr val="dk1"/>
              </a:solidFill>
              <a:latin typeface="Arial Black" pitchFamily="34" charset="0"/>
              <a:ea typeface="Calibri"/>
              <a:cs typeface="Times New Roman"/>
            </a:endParaRPr>
          </a:p>
          <a:p>
            <a:pPr marL="457200" indent="-457200" algn="just">
              <a:buFont typeface="Wingdings" panose="05000000000000000000" pitchFamily="2" charset="2"/>
              <a:buChar char="§"/>
              <a:defRPr/>
            </a:pPr>
            <a:endParaRPr lang="en-US" altLang="en-US" sz="1050" dirty="0">
              <a:solidFill>
                <a:prstClr val="black"/>
              </a:solidFill>
            </a:endParaRPr>
          </a:p>
          <a:p>
            <a:pPr marL="457200" indent="-457200" algn="just">
              <a:buFont typeface="Wingdings" panose="05000000000000000000" pitchFamily="2" charset="2"/>
              <a:buChar char="§"/>
              <a:defRPr/>
            </a:pPr>
            <a:endParaRPr lang="en-US" altLang="en-US" sz="1050" dirty="0">
              <a:solidFill>
                <a:prstClr val="black"/>
              </a:solidFill>
            </a:endParaRPr>
          </a:p>
          <a:p>
            <a:pPr marL="457200" indent="-457200" algn="jus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xmlns="" val="622360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2204863"/>
            <a:ext cx="8496944" cy="3960441"/>
          </a:xfrm>
        </p:spPr>
        <p:txBody>
          <a:bodyPr/>
          <a:lstStyle/>
          <a:p>
            <a:pPr marL="0" indent="0" algn="ctr">
              <a:buNone/>
            </a:pPr>
            <a:r>
              <a:rPr lang="en-ZA" sz="4800" b="1" dirty="0"/>
              <a:t>2019/20 </a:t>
            </a:r>
          </a:p>
          <a:p>
            <a:pPr marL="0" indent="0" algn="ctr">
              <a:buNone/>
            </a:pPr>
            <a:r>
              <a:rPr lang="en-ZA" sz="4800" b="1" dirty="0"/>
              <a:t>FINANCIAL PERFORMANCE</a:t>
            </a:r>
            <a:endParaRPr lang="en-US" sz="4800" b="1" dirty="0"/>
          </a:p>
        </p:txBody>
      </p:sp>
    </p:spTree>
    <p:extLst>
      <p:ext uri="{BB962C8B-B14F-4D97-AF65-F5344CB8AC3E}">
        <p14:creationId xmlns:p14="http://schemas.microsoft.com/office/powerpoint/2010/main" xmlns="" val="4111688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endParaRPr lang="en-US" sz="2400" b="1" dirty="0">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47</a:t>
            </a:fld>
            <a:r>
              <a:rPr lang="en-ZA" dirty="0"/>
              <a:t> </a:t>
            </a:r>
          </a:p>
        </p:txBody>
      </p:sp>
      <p:sp>
        <p:nvSpPr>
          <p:cNvPr id="9" name="Rectangle 2"/>
          <p:cNvSpPr txBox="1">
            <a:spLocks noChangeArrowheads="1"/>
          </p:cNvSpPr>
          <p:nvPr/>
        </p:nvSpPr>
        <p:spPr>
          <a:xfrm>
            <a:off x="683568" y="42731"/>
            <a:ext cx="5562600" cy="65849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          </a:t>
            </a:r>
            <a:r>
              <a:rPr lang="en-GB" sz="2800" b="1" dirty="0">
                <a:solidFill>
                  <a:schemeClr val="bg1"/>
                </a:solidFill>
                <a:latin typeface="Arial" pitchFamily="34" charset="0"/>
                <a:cs typeface="Arial" pitchFamily="34" charset="0"/>
              </a:rPr>
              <a:t>Summary per Programme</a:t>
            </a:r>
          </a:p>
        </p:txBody>
      </p:sp>
      <p:sp>
        <p:nvSpPr>
          <p:cNvPr id="11" name="Rectangle 10"/>
          <p:cNvSpPr/>
          <p:nvPr/>
        </p:nvSpPr>
        <p:spPr>
          <a:xfrm>
            <a:off x="2290768" y="1265016"/>
            <a:ext cx="4572000" cy="400110"/>
          </a:xfrm>
          <a:prstGeom prst="rect">
            <a:avLst/>
          </a:prstGeom>
        </p:spPr>
        <p:txBody>
          <a:bodyPr wrap="square">
            <a:spAutoFit/>
          </a:bodyPr>
          <a:lstStyle/>
          <a:p>
            <a:pPr algn="ctr"/>
            <a:r>
              <a:rPr lang="en-ZA" sz="2000" b="1" dirty="0">
                <a:latin typeface="Arial "/>
                <a:ea typeface="Trebuchet MS Bold" charset="0"/>
                <a:cs typeface="Trebuchet MS Bold" charset="0"/>
                <a:sym typeface="Trebuchet MS Bold" charset="0"/>
              </a:rPr>
              <a:t>Expenditure as at 31 March 2020</a:t>
            </a:r>
          </a:p>
        </p:txBody>
      </p:sp>
      <p:graphicFrame>
        <p:nvGraphicFramePr>
          <p:cNvPr id="5" name="Table 4"/>
          <p:cNvGraphicFramePr>
            <a:graphicFrameLocks noGrp="1"/>
          </p:cNvGraphicFramePr>
          <p:nvPr/>
        </p:nvGraphicFramePr>
        <p:xfrm>
          <a:off x="827583" y="2060851"/>
          <a:ext cx="7704858" cy="3225503"/>
        </p:xfrm>
        <a:graphic>
          <a:graphicData uri="http://schemas.openxmlformats.org/drawingml/2006/table">
            <a:tbl>
              <a:tblPr/>
              <a:tblGrid>
                <a:gridCol w="3136491">
                  <a:extLst>
                    <a:ext uri="{9D8B030D-6E8A-4147-A177-3AD203B41FA5}">
                      <a16:colId xmlns:a16="http://schemas.microsoft.com/office/drawing/2014/main" xmlns="" val="1735987126"/>
                    </a:ext>
                  </a:extLst>
                </a:gridCol>
                <a:gridCol w="1397784">
                  <a:extLst>
                    <a:ext uri="{9D8B030D-6E8A-4147-A177-3AD203B41FA5}">
                      <a16:colId xmlns:a16="http://schemas.microsoft.com/office/drawing/2014/main" xmlns="" val="2427533480"/>
                    </a:ext>
                  </a:extLst>
                </a:gridCol>
                <a:gridCol w="1298374">
                  <a:extLst>
                    <a:ext uri="{9D8B030D-6E8A-4147-A177-3AD203B41FA5}">
                      <a16:colId xmlns:a16="http://schemas.microsoft.com/office/drawing/2014/main" xmlns="" val="1250963752"/>
                    </a:ext>
                  </a:extLst>
                </a:gridCol>
                <a:gridCol w="985809">
                  <a:extLst>
                    <a:ext uri="{9D8B030D-6E8A-4147-A177-3AD203B41FA5}">
                      <a16:colId xmlns:a16="http://schemas.microsoft.com/office/drawing/2014/main" xmlns="" val="2060323001"/>
                    </a:ext>
                  </a:extLst>
                </a:gridCol>
                <a:gridCol w="886400">
                  <a:extLst>
                    <a:ext uri="{9D8B030D-6E8A-4147-A177-3AD203B41FA5}">
                      <a16:colId xmlns:a16="http://schemas.microsoft.com/office/drawing/2014/main" xmlns="" val="1197119728"/>
                    </a:ext>
                  </a:extLst>
                </a:gridCol>
              </a:tblGrid>
              <a:tr h="546357">
                <a:tc rowSpan="2">
                  <a:txBody>
                    <a:bodyPr/>
                    <a:lstStyle/>
                    <a:p>
                      <a:pPr algn="ctr" fontAlgn="ctr"/>
                      <a:r>
                        <a:rPr lang="en-ZA" sz="1600" b="1" i="0" u="none" strike="noStrike" dirty="0">
                          <a:solidFill>
                            <a:srgbClr val="000000"/>
                          </a:solidFill>
                          <a:effectLst/>
                          <a:latin typeface="Arial" panose="020B0604020202020204" pitchFamily="34" charset="0"/>
                        </a:rPr>
                        <a:t>Subprogramme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1600" b="1" i="0" u="none" strike="noStrike" dirty="0">
                          <a:solidFill>
                            <a:srgbClr val="000000"/>
                          </a:solidFill>
                          <a:effectLst/>
                          <a:latin typeface="Arial" panose="020B0604020202020204" pitchFamily="34" charset="0"/>
                        </a:rPr>
                        <a:t> Final appropriation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1600" b="1" i="0" u="none" strike="noStrike" dirty="0">
                          <a:solidFill>
                            <a:srgbClr val="000000"/>
                          </a:solidFill>
                          <a:effectLst/>
                          <a:latin typeface="Arial" panose="020B0604020202020204" pitchFamily="34" charset="0"/>
                        </a:rPr>
                        <a:t>Actual Expenditure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1600" b="1" i="0" u="none" strike="noStrike" dirty="0">
                          <a:solidFill>
                            <a:srgbClr val="000000"/>
                          </a:solidFill>
                          <a:effectLst/>
                          <a:latin typeface="Arial" panose="020B0604020202020204" pitchFamily="34" charset="0"/>
                        </a:rPr>
                        <a:t>Unspent Funds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ctr" fontAlgn="ctr"/>
                      <a:r>
                        <a:rPr lang="en-ZA" sz="1600" b="1" i="0" u="none" strike="noStrike" dirty="0">
                          <a:solidFill>
                            <a:srgbClr val="000000"/>
                          </a:solidFill>
                          <a:effectLst/>
                          <a:latin typeface="Arial" panose="020B0604020202020204" pitchFamily="34" charset="0"/>
                        </a:rPr>
                        <a:t>% Spent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638547887"/>
                  </a:ext>
                </a:extLst>
              </a:tr>
              <a:tr h="273178">
                <a:tc vMerge="1">
                  <a:txBody>
                    <a:bodyPr/>
                    <a:lstStyle/>
                    <a:p>
                      <a:endParaRPr lang="en-ZA"/>
                    </a:p>
                  </a:txBody>
                  <a:tcPr/>
                </a:tc>
                <a:tc>
                  <a:txBody>
                    <a:bodyPr/>
                    <a:lstStyle/>
                    <a:p>
                      <a:pPr algn="ctr" fontAlgn="ctr"/>
                      <a:r>
                        <a:rPr lang="en-ZA" sz="1600" b="1" i="0" u="none" strike="noStrike" dirty="0">
                          <a:solidFill>
                            <a:srgbClr val="000000"/>
                          </a:solidFill>
                          <a:effectLst/>
                          <a:latin typeface="Arial" panose="020B0604020202020204" pitchFamily="34" charset="0"/>
                        </a:rPr>
                        <a:t> R'000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600" b="1" i="0" u="none" strike="noStrike" dirty="0">
                          <a:solidFill>
                            <a:srgbClr val="000000"/>
                          </a:solidFill>
                          <a:effectLst/>
                          <a:latin typeface="Arial" panose="020B0604020202020204" pitchFamily="34" charset="0"/>
                        </a:rPr>
                        <a:t>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600" b="1" i="0" u="none" strike="noStrike" dirty="0">
                          <a:solidFill>
                            <a:srgbClr val="000000"/>
                          </a:solidFill>
                          <a:effectLst/>
                          <a:latin typeface="Arial" panose="020B0604020202020204" pitchFamily="34" charset="0"/>
                        </a:rPr>
                        <a:t>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extLst>
                  <a:ext uri="{0D108BD9-81ED-4DB2-BD59-A6C34878D82A}">
                    <a16:rowId xmlns:a16="http://schemas.microsoft.com/office/drawing/2014/main" xmlns="" val="2036050848"/>
                  </a:ext>
                </a:extLst>
              </a:tr>
              <a:tr h="273178">
                <a:tc>
                  <a:txBody>
                    <a:bodyPr/>
                    <a:lstStyle/>
                    <a:p>
                      <a:pPr algn="l" fontAlgn="b"/>
                      <a:r>
                        <a:rPr lang="en-ZA" sz="1600" b="0" i="0" u="none" strike="noStrike" dirty="0">
                          <a:solidFill>
                            <a:srgbClr val="000000"/>
                          </a:solidFill>
                          <a:effectLst/>
                          <a:latin typeface="Arial" panose="020B0604020202020204" pitchFamily="34" charset="0"/>
                        </a:rPr>
                        <a:t>ADMINISTRATION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588,743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542,426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46,317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92.13%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96327169"/>
                  </a:ext>
                </a:extLst>
              </a:tr>
              <a:tr h="273178">
                <a:tc>
                  <a:txBody>
                    <a:bodyPr/>
                    <a:lstStyle/>
                    <a:p>
                      <a:pPr algn="l" fontAlgn="b"/>
                      <a:r>
                        <a:rPr lang="en-ZA" sz="1600" b="0" i="0" u="none" strike="noStrike" dirty="0">
                          <a:solidFill>
                            <a:srgbClr val="000000"/>
                          </a:solidFill>
                          <a:effectLst/>
                          <a:latin typeface="Arial" panose="020B0604020202020204" pitchFamily="34" charset="0"/>
                        </a:rPr>
                        <a:t>NATIONAL HEALTH INSURANCE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1,999,789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1,840,046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159,743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92.01%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02292446"/>
                  </a:ext>
                </a:extLst>
              </a:tr>
              <a:tr h="546357">
                <a:tc>
                  <a:txBody>
                    <a:bodyPr/>
                    <a:lstStyle/>
                    <a:p>
                      <a:pPr algn="l" fontAlgn="b"/>
                      <a:r>
                        <a:rPr lang="en-ZA" sz="1600" b="0" i="0" u="none" strike="noStrike" dirty="0">
                          <a:solidFill>
                            <a:srgbClr val="000000"/>
                          </a:solidFill>
                          <a:effectLst/>
                          <a:latin typeface="Arial" panose="020B0604020202020204" pitchFamily="34" charset="0"/>
                        </a:rPr>
                        <a:t>COMMUNICABLE AND NON-COMMUNICABLE DISEASES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22,851,142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22,713,688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137,454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99.40%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65803329"/>
                  </a:ext>
                </a:extLst>
              </a:tr>
              <a:tr h="273178">
                <a:tc>
                  <a:txBody>
                    <a:bodyPr/>
                    <a:lstStyle/>
                    <a:p>
                      <a:pPr algn="l" fontAlgn="b"/>
                      <a:r>
                        <a:rPr lang="en-ZA" sz="1600" b="0" i="0" u="none" strike="noStrike" dirty="0">
                          <a:solidFill>
                            <a:srgbClr val="000000"/>
                          </a:solidFill>
                          <a:effectLst/>
                          <a:latin typeface="Arial" panose="020B0604020202020204" pitchFamily="34" charset="0"/>
                        </a:rPr>
                        <a:t>PRIMARY HEALTH CARE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219,651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216,857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2,794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98.73%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80778834"/>
                  </a:ext>
                </a:extLst>
              </a:tr>
              <a:tr h="273178">
                <a:tc>
                  <a:txBody>
                    <a:bodyPr/>
                    <a:lstStyle/>
                    <a:p>
                      <a:pPr algn="l" fontAlgn="b"/>
                      <a:r>
                        <a:rPr lang="en-ZA" sz="1600" b="0" i="0" u="none" strike="noStrike" dirty="0">
                          <a:solidFill>
                            <a:srgbClr val="000000"/>
                          </a:solidFill>
                          <a:effectLst/>
                          <a:latin typeface="Arial" panose="020B0604020202020204" pitchFamily="34" charset="0"/>
                        </a:rPr>
                        <a:t>HOSPITAL SYSTEMS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20,432,634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20,413,709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18,925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99.91%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04957935"/>
                  </a:ext>
                </a:extLst>
              </a:tr>
              <a:tr h="493721">
                <a:tc>
                  <a:txBody>
                    <a:bodyPr/>
                    <a:lstStyle/>
                    <a:p>
                      <a:pPr algn="l" fontAlgn="b"/>
                      <a:r>
                        <a:rPr lang="en-ZA" sz="1600" b="0" i="0" u="none" strike="noStrike" dirty="0">
                          <a:solidFill>
                            <a:srgbClr val="000000"/>
                          </a:solidFill>
                          <a:effectLst/>
                          <a:latin typeface="Arial" panose="020B0604020202020204" pitchFamily="34" charset="0"/>
                        </a:rPr>
                        <a:t>HEALTH SYSTEM GOVERN-ANCE &amp; HUMAN RESOURCES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5,103,204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5,046,221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56,983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98.88%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92960011"/>
                  </a:ext>
                </a:extLst>
              </a:tr>
              <a:tr h="273178">
                <a:tc>
                  <a:txBody>
                    <a:bodyPr/>
                    <a:lstStyle/>
                    <a:p>
                      <a:pPr algn="l" fontAlgn="b"/>
                      <a:r>
                        <a:rPr lang="en-ZA" sz="1600" b="1" i="0" u="none" strike="noStrike" dirty="0">
                          <a:solidFill>
                            <a:srgbClr val="000000"/>
                          </a:solidFill>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600" b="1" i="0" u="none" strike="noStrike" dirty="0">
                          <a:solidFill>
                            <a:srgbClr val="000000"/>
                          </a:solidFill>
                          <a:effectLst/>
                          <a:latin typeface="Arial" panose="020B0604020202020204" pitchFamily="34" charset="0"/>
                        </a:rPr>
                        <a:t>    51,195,163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600" b="1" i="0" u="none" strike="noStrike" dirty="0">
                          <a:solidFill>
                            <a:srgbClr val="000000"/>
                          </a:solidFill>
                          <a:effectLst/>
                          <a:latin typeface="Arial" panose="020B0604020202020204" pitchFamily="34" charset="0"/>
                        </a:rPr>
                        <a:t>  50,772,947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600" b="1" i="0" u="none" strike="noStrike" dirty="0">
                          <a:solidFill>
                            <a:srgbClr val="000000"/>
                          </a:solidFill>
                          <a:effectLst/>
                          <a:latin typeface="Arial" panose="020B0604020202020204" pitchFamily="34" charset="0"/>
                        </a:rPr>
                        <a:t>  422,216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600" b="1" i="0" u="none" strike="noStrike" dirty="0">
                          <a:solidFill>
                            <a:srgbClr val="000000"/>
                          </a:solidFill>
                          <a:effectLst/>
                          <a:latin typeface="Arial" panose="020B0604020202020204" pitchFamily="34" charset="0"/>
                        </a:rPr>
                        <a:t>99.18%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030193794"/>
                  </a:ext>
                </a:extLst>
              </a:tr>
            </a:tbl>
          </a:graphicData>
        </a:graphic>
      </p:graphicFrame>
    </p:spTree>
    <p:extLst>
      <p:ext uri="{BB962C8B-B14F-4D97-AF65-F5344CB8AC3E}">
        <p14:creationId xmlns:p14="http://schemas.microsoft.com/office/powerpoint/2010/main" xmlns="" val="798506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600" y="5951039"/>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         Summary per    </a:t>
            </a:r>
          </a:p>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         Economic Classification</a:t>
            </a:r>
          </a:p>
        </p:txBody>
      </p:sp>
      <p:sp>
        <p:nvSpPr>
          <p:cNvPr id="6" name="Rectangle 5"/>
          <p:cNvSpPr/>
          <p:nvPr/>
        </p:nvSpPr>
        <p:spPr>
          <a:xfrm>
            <a:off x="2051720" y="1369858"/>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2020</a:t>
            </a:r>
          </a:p>
        </p:txBody>
      </p:sp>
      <p:graphicFrame>
        <p:nvGraphicFramePr>
          <p:cNvPr id="5" name="Table 4"/>
          <p:cNvGraphicFramePr>
            <a:graphicFrameLocks noGrp="1"/>
          </p:cNvGraphicFramePr>
          <p:nvPr/>
        </p:nvGraphicFramePr>
        <p:xfrm>
          <a:off x="827585" y="2348882"/>
          <a:ext cx="7704855" cy="2997342"/>
        </p:xfrm>
        <a:graphic>
          <a:graphicData uri="http://schemas.openxmlformats.org/drawingml/2006/table">
            <a:tbl>
              <a:tblPr/>
              <a:tblGrid>
                <a:gridCol w="3136489">
                  <a:extLst>
                    <a:ext uri="{9D8B030D-6E8A-4147-A177-3AD203B41FA5}">
                      <a16:colId xmlns:a16="http://schemas.microsoft.com/office/drawing/2014/main" xmlns="" val="622649018"/>
                    </a:ext>
                  </a:extLst>
                </a:gridCol>
                <a:gridCol w="1397784">
                  <a:extLst>
                    <a:ext uri="{9D8B030D-6E8A-4147-A177-3AD203B41FA5}">
                      <a16:colId xmlns:a16="http://schemas.microsoft.com/office/drawing/2014/main" xmlns="" val="4015122792"/>
                    </a:ext>
                  </a:extLst>
                </a:gridCol>
                <a:gridCol w="1295507">
                  <a:extLst>
                    <a:ext uri="{9D8B030D-6E8A-4147-A177-3AD203B41FA5}">
                      <a16:colId xmlns:a16="http://schemas.microsoft.com/office/drawing/2014/main" xmlns="" val="238816856"/>
                    </a:ext>
                  </a:extLst>
                </a:gridCol>
                <a:gridCol w="988676">
                  <a:extLst>
                    <a:ext uri="{9D8B030D-6E8A-4147-A177-3AD203B41FA5}">
                      <a16:colId xmlns:a16="http://schemas.microsoft.com/office/drawing/2014/main" xmlns="" val="1918003553"/>
                    </a:ext>
                  </a:extLst>
                </a:gridCol>
                <a:gridCol w="886399">
                  <a:extLst>
                    <a:ext uri="{9D8B030D-6E8A-4147-A177-3AD203B41FA5}">
                      <a16:colId xmlns:a16="http://schemas.microsoft.com/office/drawing/2014/main" xmlns="" val="627695560"/>
                    </a:ext>
                  </a:extLst>
                </a:gridCol>
              </a:tblGrid>
              <a:tr h="666076">
                <a:tc rowSpan="2">
                  <a:txBody>
                    <a:bodyPr/>
                    <a:lstStyle/>
                    <a:p>
                      <a:pPr algn="ctr" fontAlgn="ctr"/>
                      <a:r>
                        <a:rPr lang="en-ZA" sz="1600" b="1" i="0" u="none" strike="noStrike" dirty="0">
                          <a:solidFill>
                            <a:srgbClr val="000000"/>
                          </a:solidFill>
                          <a:effectLst/>
                          <a:latin typeface="Arial" panose="020B0604020202020204" pitchFamily="34" charset="0"/>
                        </a:rPr>
                        <a:t>Economic Classification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1600" b="1" i="0" u="none" strike="noStrike" dirty="0">
                          <a:solidFill>
                            <a:srgbClr val="000000"/>
                          </a:solidFill>
                          <a:effectLst/>
                          <a:latin typeface="Arial" panose="020B0604020202020204" pitchFamily="34" charset="0"/>
                        </a:rPr>
                        <a:t> Final appropriation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1600" b="1" i="0" u="none" strike="noStrike" dirty="0">
                          <a:solidFill>
                            <a:srgbClr val="000000"/>
                          </a:solidFill>
                          <a:effectLst/>
                          <a:latin typeface="Arial" panose="020B0604020202020204" pitchFamily="34" charset="0"/>
                        </a:rPr>
                        <a:t>Actual Expenditure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1600" b="1" i="0" u="none" strike="noStrike" dirty="0">
                          <a:solidFill>
                            <a:srgbClr val="000000"/>
                          </a:solidFill>
                          <a:effectLst/>
                          <a:latin typeface="Arial" panose="020B0604020202020204" pitchFamily="34" charset="0"/>
                        </a:rPr>
                        <a:t>Unspent Funds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ctr" fontAlgn="ctr"/>
                      <a:r>
                        <a:rPr lang="en-ZA" sz="1600" b="1" i="0" u="none" strike="noStrike" dirty="0">
                          <a:solidFill>
                            <a:srgbClr val="000000"/>
                          </a:solidFill>
                          <a:effectLst/>
                          <a:latin typeface="Arial" panose="020B0604020202020204" pitchFamily="34" charset="0"/>
                        </a:rPr>
                        <a:t>% Spent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883370208"/>
                  </a:ext>
                </a:extLst>
              </a:tr>
              <a:tr h="333038">
                <a:tc vMerge="1">
                  <a:txBody>
                    <a:bodyPr/>
                    <a:lstStyle/>
                    <a:p>
                      <a:endParaRPr lang="en-ZA"/>
                    </a:p>
                  </a:txBody>
                  <a:tcPr/>
                </a:tc>
                <a:tc>
                  <a:txBody>
                    <a:bodyPr/>
                    <a:lstStyle/>
                    <a:p>
                      <a:pPr algn="ctr" fontAlgn="ctr"/>
                      <a:r>
                        <a:rPr lang="en-ZA" sz="1600" b="1" i="0" u="none" strike="noStrike" dirty="0">
                          <a:solidFill>
                            <a:srgbClr val="000000"/>
                          </a:solidFill>
                          <a:effectLst/>
                          <a:latin typeface="Arial" panose="020B0604020202020204" pitchFamily="34" charset="0"/>
                        </a:rPr>
                        <a:t> R'000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600" b="1" i="0" u="none" strike="noStrike" dirty="0">
                          <a:solidFill>
                            <a:srgbClr val="000000"/>
                          </a:solidFill>
                          <a:effectLst/>
                          <a:latin typeface="Arial" panose="020B0604020202020204" pitchFamily="34" charset="0"/>
                        </a:rPr>
                        <a:t>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600" b="1" i="0" u="none" strike="noStrike" dirty="0">
                          <a:solidFill>
                            <a:srgbClr val="000000"/>
                          </a:solidFill>
                          <a:effectLst/>
                          <a:latin typeface="Arial" panose="020B0604020202020204" pitchFamily="34" charset="0"/>
                        </a:rPr>
                        <a:t>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extLst>
                  <a:ext uri="{0D108BD9-81ED-4DB2-BD59-A6C34878D82A}">
                    <a16:rowId xmlns:a16="http://schemas.microsoft.com/office/drawing/2014/main" xmlns="" val="4035469642"/>
                  </a:ext>
                </a:extLst>
              </a:tr>
              <a:tr h="333038">
                <a:tc>
                  <a:txBody>
                    <a:bodyPr/>
                    <a:lstStyle/>
                    <a:p>
                      <a:pPr algn="l" fontAlgn="b"/>
                      <a:r>
                        <a:rPr lang="en-ZA" sz="1600" b="0" i="0" u="none" strike="noStrike" dirty="0">
                          <a:solidFill>
                            <a:srgbClr val="000000"/>
                          </a:solidFill>
                          <a:effectLst/>
                          <a:latin typeface="Arial" panose="020B0604020202020204" pitchFamily="34" charset="0"/>
                        </a:rPr>
                        <a:t>Compensation of Employees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859,340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830,928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28,412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96.69%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16422032"/>
                  </a:ext>
                </a:extLst>
              </a:tr>
              <a:tr h="333038">
                <a:tc>
                  <a:txBody>
                    <a:bodyPr/>
                    <a:lstStyle/>
                    <a:p>
                      <a:pPr algn="l" fontAlgn="b"/>
                      <a:r>
                        <a:rPr lang="en-ZA" sz="1600" b="0" i="0" u="none" strike="noStrike" dirty="0">
                          <a:solidFill>
                            <a:srgbClr val="000000"/>
                          </a:solidFill>
                          <a:effectLst/>
                          <a:latin typeface="Arial" panose="020B0604020202020204" pitchFamily="34" charset="0"/>
                        </a:rPr>
                        <a:t>Goods and Services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1,629,353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1,284,017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345,336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78.81%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92912338"/>
                  </a:ext>
                </a:extLst>
              </a:tr>
              <a:tr h="333038">
                <a:tc>
                  <a:txBody>
                    <a:bodyPr/>
                    <a:lstStyle/>
                    <a:p>
                      <a:pPr algn="l" fontAlgn="b"/>
                      <a:r>
                        <a:rPr lang="en-ZA" sz="1600" b="0" i="0" u="none" strike="noStrike" dirty="0">
                          <a:solidFill>
                            <a:srgbClr val="000000"/>
                          </a:solidFill>
                          <a:effectLst/>
                          <a:latin typeface="Arial" panose="020B0604020202020204" pitchFamily="34" charset="0"/>
                        </a:rPr>
                        <a:t>Transfers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47,871,303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47,863,455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7,848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99.98%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61321172"/>
                  </a:ext>
                </a:extLst>
              </a:tr>
              <a:tr h="333038">
                <a:tc>
                  <a:txBody>
                    <a:bodyPr/>
                    <a:lstStyle/>
                    <a:p>
                      <a:pPr algn="l" fontAlgn="b"/>
                      <a:r>
                        <a:rPr lang="en-ZA" sz="1600" b="0" i="0" u="none" strike="noStrike" dirty="0">
                          <a:solidFill>
                            <a:srgbClr val="000000"/>
                          </a:solidFill>
                          <a:effectLst/>
                          <a:latin typeface="Arial" panose="020B0604020202020204" pitchFamily="34" charset="0"/>
                        </a:rPr>
                        <a:t>Capital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835,167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794,547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40,620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95.14%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28108313"/>
                  </a:ext>
                </a:extLst>
              </a:tr>
              <a:tr h="333038">
                <a:tc>
                  <a:txBody>
                    <a:bodyPr/>
                    <a:lstStyle/>
                    <a:p>
                      <a:pPr algn="l" fontAlgn="b"/>
                      <a:r>
                        <a:rPr lang="en-ZA" sz="1600" b="0" i="0" u="none" strike="noStrike" dirty="0">
                          <a:solidFill>
                            <a:srgbClr val="000000"/>
                          </a:solidFill>
                          <a:effectLst/>
                          <a:latin typeface="Arial" panose="020B0604020202020204" pitchFamily="34" charset="0"/>
                        </a:rPr>
                        <a:t>Losses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38533045"/>
                  </a:ext>
                </a:extLst>
              </a:tr>
              <a:tr h="333038">
                <a:tc>
                  <a:txBody>
                    <a:bodyPr/>
                    <a:lstStyle/>
                    <a:p>
                      <a:pPr algn="l" fontAlgn="b"/>
                      <a:r>
                        <a:rPr lang="en-ZA" sz="1600" b="1" i="0" u="none" strike="noStrike" dirty="0">
                          <a:solidFill>
                            <a:srgbClr val="000000"/>
                          </a:solidFill>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600" b="1" i="0" u="none" strike="noStrike" dirty="0">
                          <a:solidFill>
                            <a:srgbClr val="000000"/>
                          </a:solidFill>
                          <a:effectLst/>
                          <a:latin typeface="Arial" panose="020B0604020202020204" pitchFamily="34" charset="0"/>
                        </a:rPr>
                        <a:t>    51,195,163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600" b="1" i="0" u="none" strike="noStrike" dirty="0">
                          <a:solidFill>
                            <a:srgbClr val="000000"/>
                          </a:solidFill>
                          <a:effectLst/>
                          <a:latin typeface="Arial" panose="020B0604020202020204" pitchFamily="34" charset="0"/>
                        </a:rPr>
                        <a:t>  50,772,947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600" b="1" i="0" u="none" strike="noStrike" dirty="0">
                          <a:solidFill>
                            <a:srgbClr val="000000"/>
                          </a:solidFill>
                          <a:effectLst/>
                          <a:latin typeface="Arial" panose="020B0604020202020204" pitchFamily="34" charset="0"/>
                        </a:rPr>
                        <a:t>  422,216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ZA" sz="1600" b="1" i="0" u="none" strike="noStrike" dirty="0">
                          <a:solidFill>
                            <a:srgbClr val="000000"/>
                          </a:solidFill>
                          <a:effectLst/>
                          <a:latin typeface="Arial" panose="020B0604020202020204" pitchFamily="34" charset="0"/>
                        </a:rPr>
                        <a:t>99.18%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965418223"/>
                  </a:ext>
                </a:extLst>
              </a:tr>
            </a:tbl>
          </a:graphicData>
        </a:graphic>
      </p:graphicFrame>
    </p:spTree>
    <p:extLst>
      <p:ext uri="{BB962C8B-B14F-4D97-AF65-F5344CB8AC3E}">
        <p14:creationId xmlns:p14="http://schemas.microsoft.com/office/powerpoint/2010/main" xmlns="" val="290865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Rectangle 4"/>
          <p:cNvSpPr/>
          <p:nvPr/>
        </p:nvSpPr>
        <p:spPr>
          <a:xfrm>
            <a:off x="251520" y="1243748"/>
            <a:ext cx="8568952" cy="4465838"/>
          </a:xfrm>
          <a:prstGeom prst="rect">
            <a:avLst/>
          </a:prstGeom>
        </p:spPr>
        <p:txBody>
          <a:bodyPr wrap="square">
            <a:spAutoFit/>
          </a:bodyPr>
          <a:lstStyle/>
          <a:p>
            <a:pPr lvl="0" algn="just">
              <a:lnSpc>
                <a:spcPct val="115000"/>
              </a:lnSpc>
            </a:pPr>
            <a:r>
              <a:rPr lang="en-US" sz="1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Compensation of Employees:</a:t>
            </a:r>
          </a:p>
          <a:p>
            <a:pPr lvl="0" algn="just">
              <a:lnSpc>
                <a:spcPct val="115000"/>
              </a:lnSpc>
            </a:pPr>
            <a:r>
              <a:rPr lang="en-US" sz="1400" b="1" u="sng" dirty="0">
                <a:solidFill>
                  <a:srgbClr val="000000"/>
                </a:solidFill>
                <a:latin typeface="Arial" panose="020B0604020202020204" pitchFamily="34" charset="0"/>
                <a:ea typeface="Calibri" panose="020F0502020204030204" pitchFamily="34" charset="0"/>
                <a:cs typeface="Arial" panose="020B0604020202020204" pitchFamily="34" charset="0"/>
              </a:rPr>
              <a:t>Programmes 2, 3 and 6</a:t>
            </a:r>
            <a:endParaRPr lang="en-Z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Z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Vacant posts are not being filled.</a:t>
            </a:r>
            <a:endParaRPr lang="en-ZA" sz="1400" b="1" u="sng" dirty="0">
              <a:solidFill>
                <a:srgbClr val="000000"/>
              </a:solidFill>
              <a:latin typeface="Arial" panose="020B0604020202020204" pitchFamily="34" charset="0"/>
              <a:cs typeface="Arial" panose="020B0604020202020204" pitchFamily="34" charset="0"/>
            </a:endParaRPr>
          </a:p>
          <a:p>
            <a:pPr lvl="0" algn="just"/>
            <a:endParaRPr lang="en-ZA" sz="1400" b="1" u="sng" dirty="0">
              <a:solidFill>
                <a:prstClr val="black"/>
              </a:solidFill>
              <a:latin typeface="Arial" panose="020B0604020202020204" pitchFamily="34" charset="0"/>
              <a:cs typeface="Arial" panose="020B0604020202020204" pitchFamily="34" charset="0"/>
            </a:endParaRPr>
          </a:p>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b="1" u="sng" dirty="0">
                <a:solidFill>
                  <a:prstClr val="black"/>
                </a:solidFill>
                <a:latin typeface="Arial" panose="020B0604020202020204" pitchFamily="34" charset="0"/>
                <a:cs typeface="Arial" panose="020B0604020202020204" pitchFamily="34" charset="0"/>
              </a:rPr>
              <a:t>Goods &amp; Services</a:t>
            </a:r>
            <a:r>
              <a:rPr lang="en-GB" sz="1400" b="1" dirty="0">
                <a:solidFill>
                  <a:prstClr val="white"/>
                </a:solidFill>
                <a:latin typeface="Arial" pitchFamily="34" charset="0"/>
                <a:cs typeface="Arial" pitchFamily="34" charset="0"/>
              </a:rPr>
              <a:t>P</a:t>
            </a:r>
            <a:r>
              <a:rPr lang="en-GB" sz="1400" dirty="0">
                <a:solidFill>
                  <a:prstClr val="white"/>
                </a:solidFill>
                <a:latin typeface="Arial" pitchFamily="34" charset="0"/>
                <a:cs typeface="Arial" pitchFamily="34" charset="0"/>
              </a:rPr>
              <a:t>rogramme</a:t>
            </a:r>
            <a:r>
              <a:rPr lang="en-GB" sz="1400" b="1" dirty="0">
                <a:solidFill>
                  <a:prstClr val="white"/>
                </a:solidFill>
                <a:latin typeface="Arial" pitchFamily="34" charset="0"/>
                <a:cs typeface="Arial" pitchFamily="34" charset="0"/>
              </a:rPr>
              <a:t> 1:  Administration</a:t>
            </a:r>
            <a:endParaRPr lang="en-ZA" sz="1400" b="1" u="sng" dirty="0">
              <a:solidFill>
                <a:prstClr val="black"/>
              </a:solidFill>
              <a:latin typeface="Arial" panose="020B0604020202020204" pitchFamily="34" charset="0"/>
              <a:cs typeface="Arial" panose="020B0604020202020204" pitchFamily="34" charset="0"/>
            </a:endParaRPr>
          </a:p>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b="1" dirty="0">
                <a:latin typeface="Arial" panose="020B0604020202020204" pitchFamily="34" charset="0"/>
                <a:ea typeface="Calibri" panose="020F0502020204030204" pitchFamily="34" charset="0"/>
                <a:cs typeface="Arial" panose="020B0604020202020204" pitchFamily="34" charset="0"/>
              </a:rPr>
              <a:t>Programme 1:</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latin typeface="Arial" panose="020B0604020202020204" pitchFamily="34" charset="0"/>
                <a:ea typeface="Calibri" panose="020F0502020204030204" pitchFamily="34" charset="0"/>
                <a:cs typeface="Arial" panose="020B0604020202020204" pitchFamily="34" charset="0"/>
              </a:rPr>
              <a:t>Saving on annual membership fees due to rand/dollar exchange rate. </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latin typeface="Arial" panose="020B0604020202020204" pitchFamily="34" charset="0"/>
                <a:ea typeface="Calibri" panose="020F0502020204030204" pitchFamily="34" charset="0"/>
                <a:cs typeface="Arial" panose="020B0604020202020204" pitchFamily="34" charset="0"/>
              </a:rPr>
              <a:t>The last quarter's DIRCO accounts not received for payment timeously.  </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latin typeface="Arial" panose="020B0604020202020204" pitchFamily="34" charset="0"/>
                <a:ea typeface="Calibri" panose="020F0502020204030204" pitchFamily="34" charset="0"/>
                <a:cs typeface="Arial" panose="020B0604020202020204" pitchFamily="34" charset="0"/>
              </a:rPr>
              <a:t>Training, travels and events were cancelled due to COVID-19.  </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latin typeface="Arial" panose="020B0604020202020204" pitchFamily="34" charset="0"/>
                <a:ea typeface="Calibri" panose="020F0502020204030204" pitchFamily="34" charset="0"/>
                <a:cs typeface="Arial" panose="020B0604020202020204" pitchFamily="34" charset="0"/>
              </a:rPr>
              <a:t>Microsoft licences and Medico Legal invoices could not be paid in time due to lockdown.  </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latin typeface="Arial" panose="020B0604020202020204" pitchFamily="34" charset="0"/>
                <a:ea typeface="Calibri" panose="020F0502020204030204" pitchFamily="34" charset="0"/>
                <a:cs typeface="Arial" panose="020B0604020202020204" pitchFamily="34" charset="0"/>
              </a:rPr>
              <a:t>Less consumables are procured due to ongoing strike. </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latin typeface="Arial" panose="020B0604020202020204" pitchFamily="34" charset="0"/>
                <a:ea typeface="Calibri" panose="020F0502020204030204" pitchFamily="34" charset="0"/>
                <a:cs typeface="Arial" panose="020B0604020202020204" pitchFamily="34" charset="0"/>
              </a:rPr>
              <a:t>Disputed Property payments invoices and fourth quarter’s leases were not paid.</a:t>
            </a:r>
          </a:p>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b="1" dirty="0">
                <a:latin typeface="Arial" panose="020B0604020202020204" pitchFamily="34" charset="0"/>
                <a:ea typeface="Calibri" panose="020F0502020204030204" pitchFamily="34" charset="0"/>
                <a:cs typeface="Arial" panose="020B0604020202020204" pitchFamily="34" charset="0"/>
              </a:rPr>
              <a:t>Programme 2:</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latin typeface="Arial" panose="020B0604020202020204" pitchFamily="34" charset="0"/>
                <a:ea typeface="Calibri" panose="020F0502020204030204" pitchFamily="34" charset="0"/>
                <a:cs typeface="Arial" panose="020B0604020202020204" pitchFamily="34" charset="0"/>
              </a:rPr>
              <a:t>GP Contracting Capitation model could not be implemented during the financial year due to challenges experienced with the re-imbursement model.</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400" dirty="0">
                <a:latin typeface="Arial" panose="020B0604020202020204" pitchFamily="34" charset="0"/>
                <a:ea typeface="Calibri" panose="020F0502020204030204" pitchFamily="34" charset="0"/>
                <a:cs typeface="Arial" panose="020B0604020202020204" pitchFamily="34" charset="0"/>
              </a:rPr>
              <a:t>Implementation of the new Warehouse Management System is in process; difficulties were experienced with bidders, which were resolved  in latter half of 2019/2020.  Training was halted due to COVID-19.  50 Percent of the project was finalized, but paid in April 2020,  however the remaining portion could not be achieved as two provinces which were to be trained in March 2020 could not be visited due to travel restrictions because of COVID-19.</a:t>
            </a:r>
          </a:p>
        </p:txBody>
      </p:sp>
      <p:sp>
        <p:nvSpPr>
          <p:cNvPr id="6" name="TextBox 5"/>
          <p:cNvSpPr txBox="1"/>
          <p:nvPr/>
        </p:nvSpPr>
        <p:spPr>
          <a:xfrm>
            <a:off x="2267744" y="102610"/>
            <a:ext cx="4176464" cy="830997"/>
          </a:xfrm>
          <a:prstGeom prst="rect">
            <a:avLst/>
          </a:prstGeom>
          <a:noFill/>
        </p:spPr>
        <p:txBody>
          <a:bodyPr wrap="square" rtlCol="0">
            <a:spAutoFit/>
          </a:bodyPr>
          <a:lstStyle/>
          <a:p>
            <a:pPr lvl="0" algn="ctr"/>
            <a:r>
              <a:rPr lang="en-US" sz="2400" dirty="0">
                <a:solidFill>
                  <a:schemeClr val="bg1"/>
                </a:solidFill>
                <a:latin typeface="Trebuchet MS Bold" charset="0"/>
                <a:ea typeface="Trebuchet MS Bold" charset="0"/>
                <a:cs typeface="Trebuchet MS Bold" charset="0"/>
                <a:sym typeface="Trebuchet MS Bold" charset="0"/>
              </a:rPr>
              <a:t>Reasons for Deviations</a:t>
            </a:r>
          </a:p>
          <a:p>
            <a:pPr lvl="0" algn="ctr"/>
            <a:endParaRPr lang="en-US" sz="2400" dirty="0">
              <a:solidFill>
                <a:schemeClr val="bg1"/>
              </a:solidFill>
            </a:endParaRPr>
          </a:p>
        </p:txBody>
      </p:sp>
    </p:spTree>
    <p:extLst>
      <p:ext uri="{BB962C8B-B14F-4D97-AF65-F5344CB8AC3E}">
        <p14:creationId xmlns:p14="http://schemas.microsoft.com/office/powerpoint/2010/main" xmlns="" val="317220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6377362"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Progress Report </a:t>
            </a:r>
          </a:p>
        </p:txBody>
      </p:sp>
      <p:sp>
        <p:nvSpPr>
          <p:cNvPr id="6" name="Rectangle 5"/>
          <p:cNvSpPr/>
          <p:nvPr/>
        </p:nvSpPr>
        <p:spPr>
          <a:xfrm>
            <a:off x="468313" y="1844675"/>
            <a:ext cx="8064500" cy="19389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2 : NATIONAL HEALTH INSURANCE</a:t>
            </a:r>
          </a:p>
          <a:p>
            <a:pPr algn="ctr">
              <a:defRPr/>
            </a:pPr>
            <a:r>
              <a:rPr lang="en-ZA" sz="2400" b="1" dirty="0">
                <a:solidFill>
                  <a:schemeClr val="tx1"/>
                </a:solidFill>
                <a:latin typeface="Arial Black" pitchFamily="34"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02610"/>
            <a:ext cx="4176464" cy="830997"/>
          </a:xfrm>
          <a:prstGeom prst="rect">
            <a:avLst/>
          </a:prstGeom>
          <a:noFill/>
        </p:spPr>
        <p:txBody>
          <a:bodyPr wrap="square" rtlCol="0">
            <a:spAutoFit/>
          </a:bodyPr>
          <a:lstStyle/>
          <a:p>
            <a:pPr lvl="0" algn="ctr"/>
            <a:r>
              <a:rPr lang="en-US" sz="2400" dirty="0">
                <a:solidFill>
                  <a:schemeClr val="bg1"/>
                </a:solidFill>
                <a:latin typeface="Trebuchet MS Bold" charset="0"/>
                <a:ea typeface="Trebuchet MS Bold" charset="0"/>
                <a:cs typeface="Trebuchet MS Bold" charset="0"/>
                <a:sym typeface="Trebuchet MS Bold" charset="0"/>
              </a:rPr>
              <a:t>Reasons for Deviations</a:t>
            </a:r>
          </a:p>
          <a:p>
            <a:pPr lvl="0" algn="ctr"/>
            <a:endParaRPr lang="en-US" sz="2400" dirty="0">
              <a:solidFill>
                <a:schemeClr val="bg1"/>
              </a:solidFill>
            </a:endParaRPr>
          </a:p>
        </p:txBody>
      </p:sp>
      <p:sp>
        <p:nvSpPr>
          <p:cNvPr id="3" name="Rectangle 2"/>
          <p:cNvSpPr/>
          <p:nvPr/>
        </p:nvSpPr>
        <p:spPr>
          <a:xfrm>
            <a:off x="755576" y="1166843"/>
            <a:ext cx="7848872" cy="3785652"/>
          </a:xfrm>
          <a:prstGeom prst="rect">
            <a:avLst/>
          </a:prstGeom>
        </p:spPr>
        <p:txBody>
          <a:bodyPr wrap="square">
            <a:spAutoFit/>
          </a:bodyPr>
          <a:lstStyle/>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b="1" u="sng" dirty="0">
                <a:latin typeface="Arial" panose="020B0604020202020204" pitchFamily="34" charset="0"/>
                <a:ea typeface="Calibri" panose="020F0502020204030204" pitchFamily="34" charset="0"/>
                <a:cs typeface="Arial" panose="020B0604020202020204" pitchFamily="34" charset="0"/>
              </a:rPr>
              <a:t>Goods &amp; Services (</a:t>
            </a:r>
            <a:r>
              <a:rPr lang="en-ZA" sz="1500" b="1" dirty="0">
                <a:latin typeface="Arial" panose="020B0604020202020204" pitchFamily="34" charset="0"/>
                <a:ea typeface="Calibri" panose="020F0502020204030204" pitchFamily="34" charset="0"/>
                <a:cs typeface="Arial" panose="020B0604020202020204" pitchFamily="34" charset="0"/>
              </a:rPr>
              <a:t>continue)</a:t>
            </a:r>
          </a:p>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b="1" dirty="0">
                <a:latin typeface="Arial" panose="020B0604020202020204" pitchFamily="34" charset="0"/>
                <a:ea typeface="Calibri" panose="020F0502020204030204" pitchFamily="34" charset="0"/>
                <a:cs typeface="Arial" panose="020B0604020202020204" pitchFamily="34" charset="0"/>
              </a:rPr>
              <a:t>Programme 3</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latin typeface="Arial" panose="020B0604020202020204" pitchFamily="34" charset="0"/>
                <a:ea typeface="Calibri" panose="020F0502020204030204" pitchFamily="34" charset="0"/>
                <a:cs typeface="Arial" panose="020B0604020202020204" pitchFamily="34" charset="0"/>
              </a:rPr>
              <a:t>Service provider for health communication campaigns is appointed and invoices are awaited. </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latin typeface="Arial" panose="020B0604020202020204" pitchFamily="34" charset="0"/>
                <a:ea typeface="Calibri" panose="020F0502020204030204" pitchFamily="34" charset="0"/>
                <a:cs typeface="Arial" panose="020B0604020202020204" pitchFamily="34" charset="0"/>
              </a:rPr>
              <a:t>Invoices for condoms received late in the financial year. </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latin typeface="Arial" panose="020B0604020202020204" pitchFamily="34" charset="0"/>
                <a:ea typeface="Calibri" panose="020F0502020204030204" pitchFamily="34" charset="0"/>
                <a:cs typeface="Arial" panose="020B0604020202020204" pitchFamily="34" charset="0"/>
              </a:rPr>
              <a:t>Annual TB day cancelled due to COVID-19.  </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latin typeface="Arial" panose="020B0604020202020204" pitchFamily="34" charset="0"/>
                <a:ea typeface="Calibri" panose="020F0502020204030204" pitchFamily="34" charset="0"/>
                <a:cs typeface="Arial" panose="020B0604020202020204" pitchFamily="34" charset="0"/>
              </a:rPr>
              <a:t>Goods ordered regarding COVID-19 could not be delivered due to suppliers being out of stock. </a:t>
            </a:r>
          </a:p>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b="1" dirty="0">
                <a:latin typeface="Arial" panose="020B0604020202020204" pitchFamily="34" charset="0"/>
                <a:ea typeface="Calibri" panose="020F0502020204030204" pitchFamily="34" charset="0"/>
                <a:cs typeface="Arial" panose="020B0604020202020204" pitchFamily="34" charset="0"/>
              </a:rPr>
              <a:t>Programme5</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latin typeface="Arial" panose="020B0604020202020204" pitchFamily="34" charset="0"/>
                <a:ea typeface="Calibri" panose="020F0502020204030204" pitchFamily="34" charset="0"/>
                <a:cs typeface="Arial" panose="020B0604020202020204" pitchFamily="34" charset="0"/>
              </a:rPr>
              <a:t>Health Facilities can only be equipped after projects are finalized.</a:t>
            </a:r>
          </a:p>
          <a:p>
            <a:pPr lvl="0" algn="just"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b="1" dirty="0">
                <a:latin typeface="Arial" panose="020B0604020202020204" pitchFamily="34" charset="0"/>
                <a:ea typeface="Calibri" panose="020F0502020204030204" pitchFamily="34" charset="0"/>
                <a:cs typeface="Arial" panose="020B0604020202020204" pitchFamily="34" charset="0"/>
              </a:rPr>
              <a:t>Programme 6</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latin typeface="Arial" panose="020B0604020202020204" pitchFamily="34" charset="0"/>
                <a:ea typeface="Calibri" panose="020F0502020204030204" pitchFamily="34" charset="0"/>
                <a:cs typeface="Arial" panose="020B0604020202020204" pitchFamily="34" charset="0"/>
              </a:rPr>
              <a:t>Underspending in Forensic Laboratories budget due to Durban Laboratory not having access to Logis and GroupWise due to cabling problems since September. Spending delayed in other Laboratories due to problems experienced with the new procurement system between July 2019 and September 2019.</a:t>
            </a:r>
          </a:p>
          <a:p>
            <a:pPr marL="285750" lvl="0" indent="-285750" algn="just" defTabSz="457200">
              <a:spcBef>
                <a:spcPct val="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1500" dirty="0">
                <a:latin typeface="Arial" panose="020B0604020202020204" pitchFamily="34" charset="0"/>
                <a:ea typeface="Calibri" panose="020F0502020204030204" pitchFamily="34" charset="0"/>
                <a:cs typeface="Arial" panose="020B0604020202020204" pitchFamily="34" charset="0"/>
              </a:rPr>
              <a:t>The Traditional Health Practitioners Council is not yet effective.</a:t>
            </a:r>
          </a:p>
        </p:txBody>
      </p:sp>
    </p:spTree>
    <p:extLst>
      <p:ext uri="{BB962C8B-B14F-4D97-AF65-F5344CB8AC3E}">
        <p14:creationId xmlns:p14="http://schemas.microsoft.com/office/powerpoint/2010/main" xmlns="" val="378893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02610"/>
            <a:ext cx="4176464" cy="830997"/>
          </a:xfrm>
          <a:prstGeom prst="rect">
            <a:avLst/>
          </a:prstGeom>
          <a:noFill/>
        </p:spPr>
        <p:txBody>
          <a:bodyPr wrap="square" rtlCol="0">
            <a:spAutoFit/>
          </a:bodyPr>
          <a:lstStyle/>
          <a:p>
            <a:pPr lvl="0" algn="ctr"/>
            <a:r>
              <a:rPr lang="en-US" sz="2400" dirty="0">
                <a:solidFill>
                  <a:schemeClr val="bg1"/>
                </a:solidFill>
                <a:latin typeface="Trebuchet MS Bold" charset="0"/>
                <a:ea typeface="Trebuchet MS Bold" charset="0"/>
                <a:cs typeface="Trebuchet MS Bold" charset="0"/>
                <a:sym typeface="Trebuchet MS Bold" charset="0"/>
              </a:rPr>
              <a:t>Reasons for Deviations</a:t>
            </a:r>
          </a:p>
          <a:p>
            <a:pPr lvl="0" algn="ctr"/>
            <a:endParaRPr lang="en-US" sz="2400" dirty="0">
              <a:solidFill>
                <a:schemeClr val="bg1"/>
              </a:solidFill>
            </a:endParaRPr>
          </a:p>
        </p:txBody>
      </p:sp>
      <p:sp>
        <p:nvSpPr>
          <p:cNvPr id="4" name="Rectangle 3"/>
          <p:cNvSpPr/>
          <p:nvPr/>
        </p:nvSpPr>
        <p:spPr>
          <a:xfrm>
            <a:off x="323528" y="1124744"/>
            <a:ext cx="8496944" cy="4939814"/>
          </a:xfrm>
          <a:prstGeom prst="rect">
            <a:avLst/>
          </a:prstGeom>
        </p:spPr>
        <p:txBody>
          <a:bodyPr wrap="square">
            <a:spAutoFit/>
          </a:bodyPr>
          <a:lstStyle/>
          <a:p>
            <a:pPr lvl="0" algn="just"/>
            <a:r>
              <a:rPr lang="en-ZA" sz="1450" b="1" u="sng" dirty="0">
                <a:solidFill>
                  <a:prstClr val="black"/>
                </a:solidFill>
                <a:latin typeface="Arial" panose="020B0604020202020204" pitchFamily="34" charset="0"/>
                <a:cs typeface="Arial" panose="020B0604020202020204" pitchFamily="34" charset="0"/>
              </a:rPr>
              <a:t>Transfers &amp; Subsidies</a:t>
            </a:r>
          </a:p>
          <a:p>
            <a:pPr lvl="0" algn="just"/>
            <a:r>
              <a:rPr lang="en-ZA" sz="1450" b="1" u="sng" dirty="0">
                <a:solidFill>
                  <a:prstClr val="black"/>
                </a:solidFill>
                <a:latin typeface="Arial" panose="020B0604020202020204" pitchFamily="34" charset="0"/>
                <a:cs typeface="Arial" panose="020B0604020202020204" pitchFamily="34" charset="0"/>
              </a:rPr>
              <a:t>Programme 3:</a:t>
            </a:r>
          </a:p>
          <a:p>
            <a:pPr marL="285750" lvl="0" indent="-285750" algn="just">
              <a:buFont typeface="Wingdings" panose="05000000000000000000" pitchFamily="2" charset="2"/>
              <a:buChar char="§"/>
            </a:pPr>
            <a:r>
              <a:rPr lang="en-ZA" sz="1450" dirty="0">
                <a:solidFill>
                  <a:prstClr val="black"/>
                </a:solidFill>
                <a:latin typeface="Arial" panose="020B0604020202020204" pitchFamily="34" charset="0"/>
                <a:cs typeface="Arial" panose="020B0604020202020204" pitchFamily="34" charset="0"/>
              </a:rPr>
              <a:t>Some NGO's did not apply for funding and one Service level agreement was rejected as NGO was not in agreement with offer made by Department.</a:t>
            </a:r>
            <a:endParaRPr lang="en-ZA" sz="1450" b="1" u="sng" dirty="0">
              <a:solidFill>
                <a:prstClr val="black"/>
              </a:solidFill>
              <a:latin typeface="Arial" panose="020B0604020202020204" pitchFamily="34" charset="0"/>
              <a:cs typeface="Arial" panose="020B0604020202020204" pitchFamily="34" charset="0"/>
            </a:endParaRPr>
          </a:p>
          <a:p>
            <a:pPr lvl="0" algn="just"/>
            <a:endParaRPr lang="en-ZA" sz="1450" b="1" u="sng" dirty="0">
              <a:solidFill>
                <a:prstClr val="black"/>
              </a:solidFill>
              <a:latin typeface="Arial" panose="020B0604020202020204" pitchFamily="34" charset="0"/>
              <a:cs typeface="Arial" panose="020B0604020202020204" pitchFamily="34" charset="0"/>
            </a:endParaRPr>
          </a:p>
          <a:p>
            <a:pPr lvl="0" algn="just"/>
            <a:r>
              <a:rPr lang="en-ZA" sz="1450" b="1" u="sng" dirty="0">
                <a:solidFill>
                  <a:prstClr val="black"/>
                </a:solidFill>
                <a:latin typeface="Arial" panose="020B0604020202020204" pitchFamily="34" charset="0"/>
                <a:cs typeface="Arial" panose="020B0604020202020204" pitchFamily="34" charset="0"/>
              </a:rPr>
              <a:t>Purchase of Capital Assets</a:t>
            </a:r>
          </a:p>
          <a:p>
            <a:pPr lvl="0" algn="just"/>
            <a:r>
              <a:rPr lang="en-ZA" sz="1450" b="1" u="sng" dirty="0">
                <a:solidFill>
                  <a:prstClr val="black"/>
                </a:solidFill>
                <a:latin typeface="Arial" panose="020B0604020202020204" pitchFamily="34" charset="0"/>
                <a:cs typeface="Arial" panose="020B0604020202020204" pitchFamily="34" charset="0"/>
              </a:rPr>
              <a:t>Programme 1:</a:t>
            </a:r>
          </a:p>
          <a:p>
            <a:pPr marL="285750" lvl="0" indent="-285750" algn="just">
              <a:buFont typeface="Wingdings" panose="05000000000000000000" pitchFamily="2" charset="2"/>
              <a:buChar char="§"/>
            </a:pPr>
            <a:r>
              <a:rPr lang="en-ZA" sz="1450" dirty="0">
                <a:solidFill>
                  <a:prstClr val="black"/>
                </a:solidFill>
                <a:latin typeface="Arial" panose="020B0604020202020204" pitchFamily="34" charset="0"/>
                <a:cs typeface="Arial" panose="020B0604020202020204" pitchFamily="34" charset="0"/>
              </a:rPr>
              <a:t>Upgrading of Security Systems of Civitas Building has been cancelled as a result of uncertainty of relocating from Civitas Building.  </a:t>
            </a:r>
          </a:p>
          <a:p>
            <a:pPr lvl="0" algn="just"/>
            <a:r>
              <a:rPr lang="en-ZA" sz="1450" b="1" dirty="0">
                <a:solidFill>
                  <a:prstClr val="black"/>
                </a:solidFill>
                <a:latin typeface="Arial" panose="020B0604020202020204" pitchFamily="34" charset="0"/>
                <a:cs typeface="Arial" panose="020B0604020202020204" pitchFamily="34" charset="0"/>
              </a:rPr>
              <a:t>Programme 2:</a:t>
            </a:r>
          </a:p>
          <a:p>
            <a:pPr marL="285750" lvl="0" indent="-285750" algn="just">
              <a:buFont typeface="Wingdings" panose="05000000000000000000" pitchFamily="2" charset="2"/>
              <a:buChar char="§"/>
            </a:pPr>
            <a:r>
              <a:rPr lang="en-ZA" sz="1450" dirty="0">
                <a:solidFill>
                  <a:prstClr val="black"/>
                </a:solidFill>
                <a:latin typeface="Arial" panose="020B0604020202020204" pitchFamily="34" charset="0"/>
                <a:cs typeface="Arial" panose="020B0604020202020204" pitchFamily="34" charset="0"/>
              </a:rPr>
              <a:t>The implementation of the National Surveillance Centre is put on hold, pending the relocation plan of the Department from the Civitas building.</a:t>
            </a:r>
          </a:p>
          <a:p>
            <a:pPr lvl="0" algn="just"/>
            <a:r>
              <a:rPr lang="en-ZA" sz="1450" b="1" dirty="0">
                <a:solidFill>
                  <a:prstClr val="black"/>
                </a:solidFill>
                <a:latin typeface="Arial" panose="020B0604020202020204" pitchFamily="34" charset="0"/>
                <a:cs typeface="Arial" panose="020B0604020202020204" pitchFamily="34" charset="0"/>
              </a:rPr>
              <a:t>Programme 3:</a:t>
            </a:r>
          </a:p>
          <a:p>
            <a:pPr marL="285750" lvl="0" indent="-285750" algn="just">
              <a:buFont typeface="Wingdings" panose="05000000000000000000" pitchFamily="2" charset="2"/>
              <a:buChar char="§"/>
            </a:pPr>
            <a:r>
              <a:rPr lang="en-ZA" sz="1450" dirty="0">
                <a:solidFill>
                  <a:prstClr val="black"/>
                </a:solidFill>
                <a:latin typeface="Arial" panose="020B0604020202020204" pitchFamily="34" charset="0"/>
                <a:cs typeface="Arial" panose="020B0604020202020204" pitchFamily="34" charset="0"/>
              </a:rPr>
              <a:t>Medical equipment needed for COVID-19 was not received and paid before year-end.</a:t>
            </a:r>
          </a:p>
          <a:p>
            <a:pPr lvl="0" algn="just"/>
            <a:r>
              <a:rPr lang="en-ZA" sz="1450" b="1" dirty="0">
                <a:solidFill>
                  <a:prstClr val="black"/>
                </a:solidFill>
                <a:latin typeface="Arial" panose="020B0604020202020204" pitchFamily="34" charset="0"/>
                <a:cs typeface="Arial" panose="020B0604020202020204" pitchFamily="34" charset="0"/>
              </a:rPr>
              <a:t>Programme 5:</a:t>
            </a:r>
          </a:p>
          <a:p>
            <a:pPr marL="285750" indent="-285750" algn="just">
              <a:buFont typeface="Wingdings" panose="05000000000000000000" pitchFamily="2" charset="2"/>
              <a:buChar char="§"/>
            </a:pPr>
            <a:r>
              <a:rPr lang="en-ZA" sz="1450" dirty="0">
                <a:solidFill>
                  <a:prstClr val="black"/>
                </a:solidFill>
                <a:latin typeface="Arial" panose="020B0604020202020204" pitchFamily="34" charset="0"/>
                <a:cs typeface="Arial" panose="020B0604020202020204" pitchFamily="34" charset="0"/>
              </a:rPr>
              <a:t>Refurbishments of health facilities are paid as and when projects reach a certain stage.</a:t>
            </a:r>
          </a:p>
          <a:p>
            <a:pPr algn="just"/>
            <a:r>
              <a:rPr lang="en-ZA" sz="1450" b="1" dirty="0">
                <a:solidFill>
                  <a:prstClr val="black"/>
                </a:solidFill>
                <a:latin typeface="Arial" panose="020B0604020202020204" pitchFamily="34" charset="0"/>
                <a:cs typeface="Arial" panose="020B0604020202020204" pitchFamily="34" charset="0"/>
              </a:rPr>
              <a:t>Programme 6:</a:t>
            </a:r>
          </a:p>
          <a:p>
            <a:pPr marL="285750" lvl="0" indent="-285750" algn="just">
              <a:buFont typeface="Wingdings" panose="05000000000000000000" pitchFamily="2" charset="2"/>
              <a:buChar char="§"/>
            </a:pPr>
            <a:r>
              <a:rPr lang="en-ZA" sz="1450" dirty="0">
                <a:solidFill>
                  <a:prstClr val="black"/>
                </a:solidFill>
                <a:latin typeface="Arial" panose="020B0604020202020204" pitchFamily="34" charset="0"/>
                <a:cs typeface="Arial" panose="020B0604020202020204" pitchFamily="34" charset="0"/>
              </a:rPr>
              <a:t>Tender processes are underway at the Forensic Laboratories for the procurement of Laboratory Equipment. </a:t>
            </a:r>
          </a:p>
          <a:p>
            <a:pPr marL="285750" lvl="0" indent="-285750" algn="just">
              <a:buFont typeface="Wingdings" panose="05000000000000000000" pitchFamily="2" charset="2"/>
              <a:buChar char="§"/>
            </a:pPr>
            <a:r>
              <a:rPr lang="en-ZA" sz="1450" dirty="0">
                <a:solidFill>
                  <a:prstClr val="black"/>
                </a:solidFill>
                <a:latin typeface="Arial" panose="020B0604020202020204" pitchFamily="34" charset="0"/>
                <a:cs typeface="Arial" panose="020B0604020202020204" pitchFamily="34" charset="0"/>
              </a:rPr>
              <a:t>Refurbishments of health facilities are paid as and when projects reach a certain stage.</a:t>
            </a:r>
          </a:p>
          <a:p>
            <a:pPr marL="285750" lvl="0" indent="-285750" algn="just">
              <a:buFont typeface="Wingdings" panose="05000000000000000000" pitchFamily="2" charset="2"/>
              <a:buChar char="§"/>
            </a:pPr>
            <a:r>
              <a:rPr lang="en-ZA" sz="1450" dirty="0">
                <a:solidFill>
                  <a:prstClr val="black"/>
                </a:solidFill>
                <a:latin typeface="Arial" panose="020B0604020202020204" pitchFamily="34" charset="0"/>
                <a:cs typeface="Arial" panose="020B0604020202020204" pitchFamily="34" charset="0"/>
              </a:rPr>
              <a:t>System problems prevented Forensic Chemistry Laboratories from procuring software.</a:t>
            </a:r>
          </a:p>
        </p:txBody>
      </p:sp>
    </p:spTree>
    <p:extLst>
      <p:ext uri="{BB962C8B-B14F-4D97-AF65-F5344CB8AC3E}">
        <p14:creationId xmlns:p14="http://schemas.microsoft.com/office/powerpoint/2010/main" xmlns="" val="1431875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F8F8EFA0-3356-4161-993F-AA1B40F5E299}" type="slidenum">
              <a:rPr lang="en-ZA" altLang="en-US" sz="1200" smtClean="0">
                <a:latin typeface="Arial" panose="020B0604020202020204" pitchFamily="34" charset="0"/>
                <a:cs typeface="Arial" panose="020B0604020202020204" pitchFamily="34" charset="0"/>
              </a:rPr>
              <a:pPr algn="r" eaLnBrk="1" hangingPunct="1"/>
              <a:t>52</a:t>
            </a:fld>
            <a:r>
              <a:rPr lang="en-ZA" altLang="en-US" sz="1200" dirty="0">
                <a:latin typeface="Arial" panose="020B0604020202020204" pitchFamily="34" charset="0"/>
                <a:cs typeface="Arial" panose="020B0604020202020204" pitchFamily="34" charset="0"/>
              </a:rPr>
              <a:t> </a:t>
            </a:r>
          </a:p>
        </p:txBody>
      </p:sp>
      <p:sp>
        <p:nvSpPr>
          <p:cNvPr id="12291" name="Rectangle 2"/>
          <p:cNvSpPr txBox="1">
            <a:spLocks noChangeArrowheads="1"/>
          </p:cNvSpPr>
          <p:nvPr/>
        </p:nvSpPr>
        <p:spPr bwMode="auto">
          <a:xfrm>
            <a:off x="395288" y="-71438"/>
            <a:ext cx="6480175"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a:solidFill>
                  <a:srgbClr val="FFFFFF"/>
                </a:solidFill>
              </a:rPr>
              <a:t>.</a:t>
            </a:r>
          </a:p>
        </p:txBody>
      </p:sp>
      <p:sp>
        <p:nvSpPr>
          <p:cNvPr id="12292" name="TextBox 1"/>
          <p:cNvSpPr txBox="1">
            <a:spLocks noChangeArrowheads="1"/>
          </p:cNvSpPr>
          <p:nvPr/>
        </p:nvSpPr>
        <p:spPr bwMode="auto">
          <a:xfrm>
            <a:off x="-25152" y="2276872"/>
            <a:ext cx="9144000"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Char char="q"/>
            </a:pPr>
            <a:endParaRPr lang="en-US" altLang="en-US" sz="1600" dirty="0">
              <a:solidFill>
                <a:srgbClr val="000000"/>
              </a:solidFill>
            </a:endParaRPr>
          </a:p>
          <a:p>
            <a:pPr algn="ctr"/>
            <a:r>
              <a:rPr lang="en-US" altLang="en-US" sz="4400" b="1" dirty="0"/>
              <a:t>SECTOR CONDITIONAL GRANTS</a:t>
            </a:r>
          </a:p>
          <a:p>
            <a:pPr lvl="1" algn="ctr" eaLnBrk="1" hangingPunct="1"/>
            <a:endParaRPr lang="en-US" altLang="en-US" sz="5400" b="1" dirty="0">
              <a:solidFill>
                <a:srgbClr val="000000"/>
              </a:solidFill>
            </a:endParaRPr>
          </a:p>
          <a:p>
            <a:pPr lvl="1" algn="ctr" eaLnBrk="1" hangingPunct="1"/>
            <a:r>
              <a:rPr lang="en-US" altLang="en-US" sz="2400" dirty="0">
                <a:solidFill>
                  <a:srgbClr val="000000"/>
                </a:solidFill>
              </a:rPr>
              <a:t>	</a:t>
            </a:r>
          </a:p>
        </p:txBody>
      </p:sp>
    </p:spTree>
    <p:extLst>
      <p:ext uri="{BB962C8B-B14F-4D97-AF65-F5344CB8AC3E}">
        <p14:creationId xmlns:p14="http://schemas.microsoft.com/office/powerpoint/2010/main" xmlns="" val="2008808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F8F8EFA0-3356-4161-993F-AA1B40F5E299}" type="slidenum">
              <a:rPr lang="en-ZA" altLang="en-US" sz="1200" smtClean="0">
                <a:latin typeface="Arial" panose="020B0604020202020204" pitchFamily="34" charset="0"/>
                <a:cs typeface="Arial" panose="020B0604020202020204" pitchFamily="34" charset="0"/>
              </a:rPr>
              <a:pPr algn="r" eaLnBrk="1" hangingPunct="1"/>
              <a:t>53</a:t>
            </a:fld>
            <a:r>
              <a:rPr lang="en-ZA" altLang="en-US" sz="1200" dirty="0">
                <a:latin typeface="Arial" panose="020B0604020202020204" pitchFamily="34" charset="0"/>
                <a:cs typeface="Arial" panose="020B0604020202020204" pitchFamily="34" charset="0"/>
              </a:rPr>
              <a:t> </a:t>
            </a:r>
          </a:p>
        </p:txBody>
      </p:sp>
      <p:sp>
        <p:nvSpPr>
          <p:cNvPr id="12291" name="Rectangle 2"/>
          <p:cNvSpPr txBox="1">
            <a:spLocks noChangeArrowheads="1"/>
          </p:cNvSpPr>
          <p:nvPr/>
        </p:nvSpPr>
        <p:spPr bwMode="auto">
          <a:xfrm>
            <a:off x="395288" y="-71438"/>
            <a:ext cx="6480175"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[Direct Grants Overview]</a:t>
            </a:r>
          </a:p>
        </p:txBody>
      </p:sp>
      <p:sp>
        <p:nvSpPr>
          <p:cNvPr id="12292" name="TextBox 1"/>
          <p:cNvSpPr txBox="1">
            <a:spLocks noChangeArrowheads="1"/>
          </p:cNvSpPr>
          <p:nvPr/>
        </p:nvSpPr>
        <p:spPr bwMode="auto">
          <a:xfrm>
            <a:off x="0" y="765175"/>
            <a:ext cx="9144000" cy="580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algn="just">
              <a:buFont typeface="Wingdings" panose="05000000000000000000" pitchFamily="2" charset="2"/>
              <a:buChar char="q"/>
            </a:pPr>
            <a:r>
              <a:rPr lang="en-US" altLang="en-US" sz="2000"/>
              <a:t> The Conditional Grants expenditure as at 31 March 2020</a:t>
            </a:r>
          </a:p>
          <a:p>
            <a:pPr lvl="1" algn="just">
              <a:buFont typeface="Wingdings" panose="05000000000000000000" pitchFamily="2" charset="2"/>
              <a:buChar char="Ø"/>
            </a:pPr>
            <a:r>
              <a:rPr lang="en-US" altLang="en-US" sz="2000"/>
              <a:t>  Total CG spending is at  98,7% or R45,7 bn against total adjusted</a:t>
            </a:r>
          </a:p>
          <a:p>
            <a:pPr lvl="1" algn="just"/>
            <a:r>
              <a:rPr lang="en-US" altLang="en-US" sz="2000"/>
              <a:t>     budget of R46.3 bn as compared to  97.9% or R 40,8 bn spent same</a:t>
            </a:r>
          </a:p>
          <a:p>
            <a:pPr lvl="1" algn="just"/>
            <a:r>
              <a:rPr lang="en-US" altLang="en-US" sz="2000"/>
              <a:t>     period last year which is slight under spending which is within</a:t>
            </a:r>
          </a:p>
          <a:p>
            <a:pPr lvl="1" algn="just"/>
            <a:r>
              <a:rPr lang="en-US" altLang="en-US" sz="2000"/>
              <a:t>     acceptable norm. </a:t>
            </a:r>
          </a:p>
          <a:p>
            <a:pPr lvl="1" algn="just"/>
            <a:endParaRPr lang="en-US" altLang="en-US" sz="2000"/>
          </a:p>
          <a:p>
            <a:pPr lvl="1" algn="just">
              <a:buFont typeface="Wingdings" panose="05000000000000000000" pitchFamily="2" charset="2"/>
              <a:buChar char="Ø"/>
            </a:pPr>
            <a:r>
              <a:rPr lang="en-US" altLang="en-US" sz="2000"/>
              <a:t>  However,  major contributors to under spending are:</a:t>
            </a:r>
          </a:p>
          <a:p>
            <a:pPr lvl="2" algn="just">
              <a:buFont typeface="Arial" panose="020B0604020202020204" pitchFamily="34" charset="0"/>
              <a:buChar char="•"/>
            </a:pPr>
            <a:r>
              <a:rPr lang="en-US" altLang="en-US" sz="2000"/>
              <a:t> HFRG spent 96,9% due to delays in project implementation.</a:t>
            </a:r>
          </a:p>
          <a:p>
            <a:pPr lvl="2" algn="just">
              <a:buFont typeface="Arial" panose="020B0604020202020204" pitchFamily="34" charset="0"/>
              <a:buChar char="•"/>
            </a:pPr>
            <a:r>
              <a:rPr lang="en-US" altLang="en-US" sz="2000"/>
              <a:t> NHI spent 90,5% due to delays in implementation of the business</a:t>
            </a:r>
          </a:p>
          <a:p>
            <a:pPr lvl="2" algn="just"/>
            <a:r>
              <a:rPr lang="en-US" altLang="en-US" sz="2000"/>
              <a:t>  plans</a:t>
            </a:r>
          </a:p>
          <a:p>
            <a:pPr lvl="2" algn="just"/>
            <a:endParaRPr lang="en-US" altLang="en-US" sz="2400" b="1" i="1"/>
          </a:p>
          <a:p>
            <a:pPr lvl="1" algn="just">
              <a:buFont typeface="Wingdings" panose="05000000000000000000" pitchFamily="2" charset="2"/>
              <a:buChar char="Ø"/>
            </a:pPr>
            <a:r>
              <a:rPr lang="en-US" altLang="en-US" sz="2000"/>
              <a:t>  HPVG, HIVG, NTSG &amp; HPTDG spent 99,9%,  99,2%, 98,8% and 99,1%</a:t>
            </a:r>
          </a:p>
          <a:p>
            <a:pPr lvl="1" algn="just"/>
            <a:r>
              <a:rPr lang="en-US" altLang="en-US" sz="2000"/>
              <a:t>     respectively and are within the acceptable  norm.</a:t>
            </a:r>
          </a:p>
          <a:p>
            <a:pPr lvl="1" algn="just">
              <a:buFont typeface="Wingdings" panose="05000000000000000000" pitchFamily="2" charset="2"/>
              <a:buChar char="Ø"/>
            </a:pPr>
            <a:r>
              <a:rPr lang="en-US" altLang="en-US" sz="2000"/>
              <a:t>  HRCG  spent 101,2% which is above the norm due to WC overspending</a:t>
            </a:r>
          </a:p>
          <a:p>
            <a:pPr lvl="1" algn="just"/>
            <a:r>
              <a:rPr lang="en-US" altLang="en-US" sz="2000"/>
              <a:t>     and awaiting finalization of year end procedures. </a:t>
            </a: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spTree>
    <p:extLst>
      <p:ext uri="{BB962C8B-B14F-4D97-AF65-F5344CB8AC3E}">
        <p14:creationId xmlns:p14="http://schemas.microsoft.com/office/powerpoint/2010/main" xmlns="" val="4292145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AA33925A-0E2A-4951-A455-755A6046C9F1}" type="slidenum">
              <a:rPr lang="en-ZA" altLang="en-US" sz="1200" smtClean="0">
                <a:latin typeface="Arial" panose="020B0604020202020204" pitchFamily="34" charset="0"/>
                <a:cs typeface="Arial" panose="020B0604020202020204" pitchFamily="34" charset="0"/>
              </a:rPr>
              <a:pPr algn="r" eaLnBrk="1" hangingPunct="1"/>
              <a:t>54</a:t>
            </a:fld>
            <a:r>
              <a:rPr lang="en-ZA" altLang="en-US" sz="1200" dirty="0">
                <a:latin typeface="Arial" panose="020B0604020202020204" pitchFamily="34" charset="0"/>
                <a:cs typeface="Arial" panose="020B0604020202020204" pitchFamily="34" charset="0"/>
              </a:rPr>
              <a:t> </a:t>
            </a:r>
          </a:p>
        </p:txBody>
      </p:sp>
      <p:sp>
        <p:nvSpPr>
          <p:cNvPr id="13315" name="Rectangle 2"/>
          <p:cNvSpPr txBox="1">
            <a:spLocks noChangeArrowheads="1"/>
          </p:cNvSpPr>
          <p:nvPr/>
        </p:nvSpPr>
        <p:spPr bwMode="auto">
          <a:xfrm>
            <a:off x="395288" y="-71438"/>
            <a:ext cx="6480175"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[DIRECT GRANTS SUMMARY]</a:t>
            </a:r>
          </a:p>
        </p:txBody>
      </p:sp>
      <p:sp>
        <p:nvSpPr>
          <p:cNvPr id="13316"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13317"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6975"/>
            <a:ext cx="9144000"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79354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2723CC04-B7C6-45E9-B4EE-F979523C8657}" type="slidenum">
              <a:rPr lang="en-ZA" altLang="en-US" sz="1200" smtClean="0">
                <a:latin typeface="Arial" panose="020B0604020202020204" pitchFamily="34" charset="0"/>
                <a:cs typeface="Arial" panose="020B0604020202020204" pitchFamily="34" charset="0"/>
              </a:rPr>
              <a:pPr algn="r" eaLnBrk="1" hangingPunct="1"/>
              <a:t>55</a:t>
            </a:fld>
            <a:r>
              <a:rPr lang="en-ZA" altLang="en-US" sz="1200" dirty="0">
                <a:latin typeface="Arial" panose="020B0604020202020204" pitchFamily="34" charset="0"/>
                <a:cs typeface="Arial" panose="020B0604020202020204" pitchFamily="34" charset="0"/>
              </a:rPr>
              <a:t> </a:t>
            </a:r>
          </a:p>
        </p:txBody>
      </p:sp>
      <p:sp>
        <p:nvSpPr>
          <p:cNvPr id="14339" name="Rectangle 2"/>
          <p:cNvSpPr txBox="1">
            <a:spLocks noChangeArrowheads="1"/>
          </p:cNvSpPr>
          <p:nvPr/>
        </p:nvSpPr>
        <p:spPr bwMode="auto">
          <a:xfrm>
            <a:off x="395288" y="-71438"/>
            <a:ext cx="6480175"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[DIRECT GRANTS PER PROVINCE]</a:t>
            </a:r>
          </a:p>
        </p:txBody>
      </p:sp>
      <p:sp>
        <p:nvSpPr>
          <p:cNvPr id="14340"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14341"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33475"/>
            <a:ext cx="9144000"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7432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9E33D62C-F3F7-424C-981C-2EE3002785CE}" type="slidenum">
              <a:rPr lang="en-ZA" altLang="en-US" sz="1200" smtClean="0">
                <a:latin typeface="Arial" panose="020B0604020202020204" pitchFamily="34" charset="0"/>
                <a:cs typeface="Arial" panose="020B0604020202020204" pitchFamily="34" charset="0"/>
              </a:rPr>
              <a:pPr algn="r" eaLnBrk="1" hangingPunct="1"/>
              <a:t>56</a:t>
            </a:fld>
            <a:r>
              <a:rPr lang="en-ZA" altLang="en-US" sz="1200" dirty="0">
                <a:latin typeface="Arial" panose="020B0604020202020204" pitchFamily="34" charset="0"/>
                <a:cs typeface="Arial" panose="020B0604020202020204" pitchFamily="34" charset="0"/>
              </a:rPr>
              <a:t> </a:t>
            </a:r>
          </a:p>
        </p:txBody>
      </p:sp>
      <p:sp>
        <p:nvSpPr>
          <p:cNvPr id="15363" name="Rectangle 2"/>
          <p:cNvSpPr txBox="1">
            <a:spLocks noChangeArrowheads="1"/>
          </p:cNvSpPr>
          <p:nvPr/>
        </p:nvSpPr>
        <p:spPr bwMode="auto">
          <a:xfrm>
            <a:off x="539750" y="-38100"/>
            <a:ext cx="64801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[Indirect Grant Overview]</a:t>
            </a:r>
          </a:p>
        </p:txBody>
      </p:sp>
      <p:sp>
        <p:nvSpPr>
          <p:cNvPr id="15364" name="TextBox 1"/>
          <p:cNvSpPr txBox="1">
            <a:spLocks noChangeArrowheads="1"/>
          </p:cNvSpPr>
          <p:nvPr/>
        </p:nvSpPr>
        <p:spPr bwMode="auto">
          <a:xfrm>
            <a:off x="0" y="952500"/>
            <a:ext cx="9144000" cy="477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943100" indent="-3429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algn="just">
              <a:buFont typeface="Wingdings" panose="05000000000000000000" pitchFamily="2" charset="2"/>
              <a:buChar char="q"/>
            </a:pPr>
            <a:r>
              <a:rPr lang="en-US" altLang="en-US" sz="2000"/>
              <a:t> The Conditional Grants exp. as at 31 March 2020</a:t>
            </a:r>
          </a:p>
          <a:p>
            <a:pPr lvl="1" algn="just">
              <a:buFont typeface="Wingdings" panose="05000000000000000000" pitchFamily="2" charset="2"/>
              <a:buChar char="Ø"/>
            </a:pPr>
            <a:r>
              <a:rPr lang="en-US" altLang="en-US" sz="2000"/>
              <a:t>  Total CG spending is at  89,5% or R1,4 bn against total adjusted</a:t>
            </a:r>
          </a:p>
          <a:p>
            <a:pPr lvl="1" algn="just"/>
            <a:r>
              <a:rPr lang="en-US" altLang="en-US" sz="2000"/>
              <a:t>     budget of R1,5 bn which is below the acceptable norm. </a:t>
            </a:r>
          </a:p>
          <a:p>
            <a:pPr lvl="1" algn="just">
              <a:buFont typeface="Wingdings" panose="05000000000000000000" pitchFamily="2" charset="2"/>
              <a:buChar char="Ø"/>
            </a:pPr>
            <a:r>
              <a:rPr lang="en-US" altLang="en-US" sz="2000"/>
              <a:t>  However,  major contributors to under spending are:</a:t>
            </a:r>
          </a:p>
          <a:p>
            <a:pPr lvl="2" algn="just">
              <a:buFont typeface="Wingdings" panose="05000000000000000000" pitchFamily="2" charset="2"/>
              <a:buChar char="§"/>
            </a:pPr>
            <a:r>
              <a:rPr lang="en-US" altLang="en-US" sz="2000"/>
              <a:t> Personal Services Component (GP Contr: Capitation) – the model was not implemented during the year due to lack of capacity for reimbursement of the health practitioners. </a:t>
            </a:r>
          </a:p>
          <a:p>
            <a:pPr lvl="2" algn="just">
              <a:buFont typeface="Wingdings" panose="05000000000000000000" pitchFamily="2" charset="2"/>
              <a:buChar char="§"/>
            </a:pPr>
            <a:r>
              <a:rPr lang="en-US" altLang="en-US" sz="2000"/>
              <a:t>Non-Personal Services Component</a:t>
            </a:r>
          </a:p>
          <a:p>
            <a:pPr lvl="3" algn="just">
              <a:buFont typeface="Wingdings" panose="05000000000000000000" pitchFamily="2" charset="2"/>
              <a:buChar char="ü"/>
            </a:pPr>
            <a:r>
              <a:rPr lang="en-US" altLang="en-US" sz="2000"/>
              <a:t> CCMDD – delays in submission of invoices by service providers</a:t>
            </a:r>
          </a:p>
          <a:p>
            <a:pPr lvl="3" algn="just">
              <a:buFont typeface="Wingdings" panose="05000000000000000000" pitchFamily="2" charset="2"/>
              <a:buChar char="ü"/>
            </a:pPr>
            <a:r>
              <a:rPr lang="en-US" altLang="en-US" sz="2000"/>
              <a:t> Information systems &amp; Ideal Clinic – expiry of contract for equipment however deviation was obtained later in quarter four and supplier could not deliver within financial year. </a:t>
            </a:r>
            <a:endParaRPr lang="en-US" altLang="en-US" sz="2300">
              <a:solidFill>
                <a:srgbClr val="000000"/>
              </a:solidFill>
            </a:endParaRPr>
          </a:p>
          <a:p>
            <a:pPr lvl="1" eaLnBrk="1" hangingPunct="1"/>
            <a:r>
              <a:rPr lang="en-US" altLang="en-US" sz="2400">
                <a:solidFill>
                  <a:srgbClr val="000000"/>
                </a:solidFill>
              </a:rPr>
              <a:t>	</a:t>
            </a:r>
          </a:p>
        </p:txBody>
      </p:sp>
    </p:spTree>
    <p:extLst>
      <p:ext uri="{BB962C8B-B14F-4D97-AF65-F5344CB8AC3E}">
        <p14:creationId xmlns:p14="http://schemas.microsoft.com/office/powerpoint/2010/main" xmlns="" val="2262434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161181BE-A3E7-4E1F-84AD-3EB479011101}" type="slidenum">
              <a:rPr lang="en-ZA" altLang="en-US" sz="1200" smtClean="0">
                <a:latin typeface="Arial" panose="020B0604020202020204" pitchFamily="34" charset="0"/>
                <a:cs typeface="Arial" panose="020B0604020202020204" pitchFamily="34" charset="0"/>
              </a:rPr>
              <a:pPr algn="r" eaLnBrk="1" hangingPunct="1"/>
              <a:t>57</a:t>
            </a:fld>
            <a:r>
              <a:rPr lang="en-ZA" altLang="en-US" sz="1200" dirty="0">
                <a:latin typeface="Arial" panose="020B0604020202020204" pitchFamily="34" charset="0"/>
                <a:cs typeface="Arial" panose="020B0604020202020204" pitchFamily="34" charset="0"/>
              </a:rPr>
              <a:t> </a:t>
            </a:r>
          </a:p>
        </p:txBody>
      </p:sp>
      <p:sp>
        <p:nvSpPr>
          <p:cNvPr id="16387" name="Rectangle 2"/>
          <p:cNvSpPr txBox="1">
            <a:spLocks noChangeArrowheads="1"/>
          </p:cNvSpPr>
          <p:nvPr/>
        </p:nvSpPr>
        <p:spPr bwMode="auto">
          <a:xfrm>
            <a:off x="0" y="-71438"/>
            <a:ext cx="8101013"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[NATIONAL HEALTH INSURANCE INDIRECT GRANT]</a:t>
            </a:r>
          </a:p>
        </p:txBody>
      </p:sp>
      <p:sp>
        <p:nvSpPr>
          <p:cNvPr id="16388"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16389"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196975"/>
            <a:ext cx="88566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20927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66F26D43-DB01-4BEF-8AD1-CB66212849A2}" type="slidenum">
              <a:rPr lang="en-ZA" altLang="en-US" sz="1200" smtClean="0">
                <a:latin typeface="Arial" panose="020B0604020202020204" pitchFamily="34" charset="0"/>
                <a:cs typeface="Arial" panose="020B0604020202020204" pitchFamily="34" charset="0"/>
              </a:rPr>
              <a:pPr algn="r" eaLnBrk="1" hangingPunct="1"/>
              <a:t>58</a:t>
            </a:fld>
            <a:r>
              <a:rPr lang="en-ZA" altLang="en-US" sz="1200" dirty="0">
                <a:latin typeface="Arial" panose="020B0604020202020204" pitchFamily="34" charset="0"/>
                <a:cs typeface="Arial" panose="020B0604020202020204" pitchFamily="34" charset="0"/>
              </a:rPr>
              <a:t> </a:t>
            </a:r>
          </a:p>
        </p:txBody>
      </p:sp>
      <p:sp>
        <p:nvSpPr>
          <p:cNvPr id="19459" name="Rectangle 2"/>
          <p:cNvSpPr txBox="1">
            <a:spLocks noChangeArrowheads="1"/>
          </p:cNvSpPr>
          <p:nvPr/>
        </p:nvSpPr>
        <p:spPr bwMode="auto">
          <a:xfrm>
            <a:off x="0" y="-71438"/>
            <a:ext cx="7092950"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[NATIONAL TERTIARY SERVICES GRANT (01)]</a:t>
            </a:r>
          </a:p>
        </p:txBody>
      </p:sp>
      <p:sp>
        <p:nvSpPr>
          <p:cNvPr id="19460"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19461"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6975"/>
            <a:ext cx="9144000" cy="453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7194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C78232B2-D515-44A8-9D85-1B81B68E8CAE}" type="slidenum">
              <a:rPr lang="en-ZA" altLang="en-US" sz="1200" smtClean="0">
                <a:latin typeface="Arial" panose="020B0604020202020204" pitchFamily="34" charset="0"/>
                <a:cs typeface="Arial" panose="020B0604020202020204" pitchFamily="34" charset="0"/>
              </a:rPr>
              <a:pPr algn="r" eaLnBrk="1" hangingPunct="1"/>
              <a:t>59</a:t>
            </a:fld>
            <a:r>
              <a:rPr lang="en-ZA" altLang="en-US" sz="1200" dirty="0">
                <a:latin typeface="Arial" panose="020B0604020202020204" pitchFamily="34" charset="0"/>
                <a:cs typeface="Arial" panose="020B0604020202020204" pitchFamily="34" charset="0"/>
              </a:rPr>
              <a:t> </a:t>
            </a:r>
          </a:p>
        </p:txBody>
      </p:sp>
      <p:sp>
        <p:nvSpPr>
          <p:cNvPr id="20483" name="Rectangle 2"/>
          <p:cNvSpPr txBox="1">
            <a:spLocks noChangeArrowheads="1"/>
          </p:cNvSpPr>
          <p:nvPr/>
        </p:nvSpPr>
        <p:spPr bwMode="auto">
          <a:xfrm>
            <a:off x="179388" y="-71438"/>
            <a:ext cx="7129462"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[NATIONAL TERTIARY SERVICES GRANT (02)]</a:t>
            </a:r>
          </a:p>
        </p:txBody>
      </p:sp>
      <p:sp>
        <p:nvSpPr>
          <p:cNvPr id="6" name="TextBox 1"/>
          <p:cNvSpPr txBox="1">
            <a:spLocks noChangeArrowheads="1"/>
          </p:cNvSpPr>
          <p:nvPr/>
        </p:nvSpPr>
        <p:spPr bwMode="auto">
          <a:xfrm>
            <a:off x="0" y="952500"/>
            <a:ext cx="9144000" cy="552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spending is 98,8% and has improved from 96,7% spent in 2018/19 and is within the acceptable norm.</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All provinces spent within the acceptable norm with the exception of GP &amp; NW that underspent.</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underspending is attributable to delays in procurement processes which resulted in delays in supplier delivery and payment of equipment.  </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b="1" dirty="0">
                <a:solidFill>
                  <a:prstClr val="black"/>
                </a:solidFill>
              </a:rPr>
              <a:t>RA –</a:t>
            </a:r>
            <a:r>
              <a:rPr lang="en-US" altLang="en-US" sz="2000" dirty="0">
                <a:solidFill>
                  <a:prstClr val="black"/>
                </a:solidFill>
              </a:rPr>
              <a:t> Rollover requests made for EC, GP &amp; NW and supported. Awaiting approval. </a:t>
            </a:r>
            <a:endParaRPr lang="en-US" altLang="en-US" sz="2400" dirty="0">
              <a:solidFill>
                <a:prstClr val="black"/>
              </a:solidFill>
            </a:endParaRPr>
          </a:p>
          <a:p>
            <a:pPr eaLnBrk="1" fontAlgn="auto" hangingPunct="1">
              <a:spcBef>
                <a:spcPts val="0"/>
              </a:spcBef>
              <a:spcAft>
                <a:spcPts val="0"/>
              </a:spcAft>
              <a:buFont typeface="Wingdings" panose="05000000000000000000" pitchFamily="2" charset="2"/>
              <a:buChar char="§"/>
              <a:defRPr/>
            </a:pPr>
            <a:endParaRPr lang="en-US" altLang="en-US" sz="24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xmlns="" val="239211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pitchFamily="34" charset="0"/>
              </a:rPr>
              <a:t>Programme 2:</a:t>
            </a:r>
            <a:r>
              <a:rPr lang="en-ZA" sz="2400" b="1" dirty="0">
                <a:solidFill>
                  <a:schemeClr val="bg1"/>
                </a:solidFill>
                <a:latin typeface="Arial Black" pitchFamily="34" charset="0"/>
                <a:cs typeface="Arial" pitchFamily="34" charset="0"/>
              </a:rPr>
              <a:t> National Health Insurance</a:t>
            </a:r>
            <a:endParaRPr lang="en-GB" sz="2400" b="1" dirty="0">
              <a:solidFill>
                <a:schemeClr val="bg1"/>
              </a:solidFill>
              <a:latin typeface="Arial Black"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140717545"/>
              </p:ext>
            </p:extLst>
          </p:nvPr>
        </p:nvGraphicFramePr>
        <p:xfrm>
          <a:off x="-11681" y="1052736"/>
          <a:ext cx="9144000" cy="4174452"/>
        </p:xfrm>
        <a:graphic>
          <a:graphicData uri="http://schemas.openxmlformats.org/drawingml/2006/table">
            <a:tbl>
              <a:tblPr firstRow="1" bandRow="1">
                <a:tableStyleId>{5C22544A-7EE6-4342-B048-85BDC9FD1C3A}</a:tableStyleId>
              </a:tblPr>
              <a:tblGrid>
                <a:gridCol w="1068222">
                  <a:extLst>
                    <a:ext uri="{9D8B030D-6E8A-4147-A177-3AD203B41FA5}">
                      <a16:colId xmlns:a16="http://schemas.microsoft.com/office/drawing/2014/main" xmlns="" val="20000"/>
                    </a:ext>
                  </a:extLst>
                </a:gridCol>
                <a:gridCol w="983498">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3168352">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403648">
                  <a:extLst>
                    <a:ext uri="{9D8B030D-6E8A-4147-A177-3AD203B41FA5}">
                      <a16:colId xmlns:a16="http://schemas.microsoft.com/office/drawing/2014/main" xmlns="" val="20005"/>
                    </a:ext>
                  </a:extLst>
                </a:gridCol>
              </a:tblGrid>
              <a:tr h="360040">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Strategic Objective</a:t>
                      </a:r>
                    </a:p>
                  </a:txBody>
                  <a:tcPr marL="91441" marR="91441"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9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9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900" b="1" kern="1200" dirty="0">
                          <a:solidFill>
                            <a:schemeClr val="lt1"/>
                          </a:solidFill>
                          <a:latin typeface="Arial Black" pitchFamily="34" charset="0"/>
                          <a:ea typeface="+mn-ea"/>
                          <a:cs typeface="+mn-cs"/>
                        </a:rPr>
                        <a:t>Reason for deviation</a:t>
                      </a:r>
                      <a:endParaRPr lang="en-ZA" sz="9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578485">
                <a:tc rowSpan="2">
                  <a:txBody>
                    <a:bodyPr/>
                    <a:lstStyle/>
                    <a:p>
                      <a:pPr algn="l" fontAlgn="b">
                        <a:lnSpc>
                          <a:spcPct val="100000"/>
                        </a:lnSpc>
                      </a:pPr>
                      <a:r>
                        <a:rPr lang="en-US" sz="800" kern="1200" dirty="0">
                          <a:solidFill>
                            <a:schemeClr val="dk1"/>
                          </a:solidFill>
                          <a:latin typeface="Arial Black" pitchFamily="34" charset="0"/>
                          <a:ea typeface="+mn-ea"/>
                          <a:cs typeface="+mn-cs"/>
                        </a:rPr>
                        <a:t>Achieve Universal Health Coverage through the phased implementation of  National Health Insurance (NHI) </a:t>
                      </a:r>
                      <a:endParaRPr lang="en-ZA" sz="800" b="0" i="0" u="none" strike="noStrike" dirty="0">
                        <a:solidFill>
                          <a:srgbClr val="000000"/>
                        </a:solidFill>
                        <a:latin typeface="Arial Black" pitchFamily="34" charset="0"/>
                      </a:endParaRPr>
                    </a:p>
                  </a:txBody>
                  <a:tcPr marL="0" marR="0" marT="0" marB="0"/>
                </a:tc>
                <a:tc>
                  <a:txBody>
                    <a:bodyPr/>
                    <a:lstStyle/>
                    <a:p>
                      <a:pPr>
                        <a:lnSpc>
                          <a:spcPct val="100000"/>
                        </a:lnSpc>
                        <a:spcAft>
                          <a:spcPts val="0"/>
                        </a:spcAft>
                      </a:pPr>
                      <a:r>
                        <a:rPr lang="en-US" sz="800" dirty="0">
                          <a:solidFill>
                            <a:srgbClr val="000000"/>
                          </a:solidFill>
                          <a:latin typeface="Arial Black" pitchFamily="34" charset="0"/>
                          <a:ea typeface="Times New Roman"/>
                          <a:cs typeface="Arial"/>
                        </a:rPr>
                        <a:t>Legislation for NHI</a:t>
                      </a:r>
                      <a:endParaRPr lang="en-ZA" sz="800" dirty="0">
                        <a:solidFill>
                          <a:srgbClr val="000000"/>
                        </a:solidFill>
                        <a:latin typeface="Arial Black" pitchFamily="34" charset="0"/>
                        <a:ea typeface="Times New Roman"/>
                        <a:cs typeface="Calibri"/>
                      </a:endParaRPr>
                    </a:p>
                  </a:txBody>
                  <a:tcPr marL="68581" marR="68581" marT="0" marB="0"/>
                </a:tc>
                <a:tc>
                  <a:txBody>
                    <a:bodyPr/>
                    <a:lstStyle/>
                    <a:p>
                      <a:pPr>
                        <a:lnSpc>
                          <a:spcPct val="100000"/>
                        </a:lnSpc>
                        <a:spcAft>
                          <a:spcPts val="0"/>
                        </a:spcAft>
                      </a:pPr>
                      <a:r>
                        <a:rPr lang="en-US" sz="800" kern="1200" dirty="0">
                          <a:solidFill>
                            <a:srgbClr val="000000"/>
                          </a:solidFill>
                          <a:latin typeface="Arial Black" pitchFamily="34" charset="0"/>
                          <a:ea typeface="Times New Roman"/>
                          <a:cs typeface="Arial"/>
                        </a:rPr>
                        <a:t>Q2: Bill adopted by Cabinet</a:t>
                      </a:r>
                    </a:p>
                    <a:p>
                      <a:pPr>
                        <a:lnSpc>
                          <a:spcPct val="100000"/>
                        </a:lnSpc>
                        <a:spcAft>
                          <a:spcPts val="0"/>
                        </a:spcAft>
                      </a:pPr>
                      <a:endParaRPr lang="en-US" sz="800" kern="1200" dirty="0">
                        <a:solidFill>
                          <a:srgbClr val="000000"/>
                        </a:solidFill>
                        <a:latin typeface="Arial Black" pitchFamily="34" charset="0"/>
                        <a:ea typeface="Times New Roman"/>
                        <a:cs typeface="Arial"/>
                      </a:endParaRPr>
                    </a:p>
                    <a:p>
                      <a:pPr>
                        <a:lnSpc>
                          <a:spcPct val="100000"/>
                        </a:lnSpc>
                        <a:spcAft>
                          <a:spcPts val="0"/>
                        </a:spcAft>
                      </a:pPr>
                      <a:r>
                        <a:rPr lang="en-US" sz="800" kern="1200" dirty="0">
                          <a:solidFill>
                            <a:srgbClr val="000000"/>
                          </a:solidFill>
                          <a:latin typeface="Arial Black" pitchFamily="34" charset="0"/>
                          <a:ea typeface="Times New Roman"/>
                          <a:cs typeface="Arial"/>
                        </a:rPr>
                        <a:t>Q3: Parliamentary process commences and</a:t>
                      </a:r>
                    </a:p>
                    <a:p>
                      <a:pPr>
                        <a:lnSpc>
                          <a:spcPct val="100000"/>
                        </a:lnSpc>
                        <a:spcAft>
                          <a:spcPts val="0"/>
                        </a:spcAft>
                      </a:pPr>
                      <a:r>
                        <a:rPr lang="en-US" sz="800" kern="1200" dirty="0">
                          <a:solidFill>
                            <a:srgbClr val="000000"/>
                          </a:solidFill>
                          <a:latin typeface="Arial Black" pitchFamily="34" charset="0"/>
                          <a:ea typeface="Times New Roman"/>
                          <a:cs typeface="Arial"/>
                        </a:rPr>
                        <a:t>public hearings supported</a:t>
                      </a:r>
                    </a:p>
                    <a:p>
                      <a:pPr>
                        <a:lnSpc>
                          <a:spcPct val="100000"/>
                        </a:lnSpc>
                        <a:spcAft>
                          <a:spcPts val="0"/>
                        </a:spcAft>
                      </a:pPr>
                      <a:endParaRPr lang="en-US" sz="800" kern="1200" dirty="0">
                        <a:solidFill>
                          <a:srgbClr val="000000"/>
                        </a:solidFill>
                        <a:latin typeface="Arial Black" pitchFamily="34" charset="0"/>
                        <a:ea typeface="Times New Roman"/>
                        <a:cs typeface="Arial"/>
                      </a:endParaRPr>
                    </a:p>
                    <a:p>
                      <a:pPr>
                        <a:lnSpc>
                          <a:spcPct val="100000"/>
                        </a:lnSpc>
                        <a:spcAft>
                          <a:spcPts val="0"/>
                        </a:spcAft>
                      </a:pPr>
                      <a:r>
                        <a:rPr lang="en-US" sz="800" kern="1200" dirty="0">
                          <a:solidFill>
                            <a:srgbClr val="000000"/>
                          </a:solidFill>
                          <a:latin typeface="Arial Black" pitchFamily="34" charset="0"/>
                          <a:ea typeface="Times New Roman"/>
                          <a:cs typeface="Arial"/>
                        </a:rPr>
                        <a:t>Q4/Annual: Proclamation of the NHI Act</a:t>
                      </a:r>
                    </a:p>
                    <a:p>
                      <a:pPr marL="0" algn="l" defTabSz="914400" rtl="0" eaLnBrk="1" latinLnBrk="0" hangingPunct="1">
                        <a:lnSpc>
                          <a:spcPct val="100000"/>
                        </a:lnSpc>
                        <a:spcAft>
                          <a:spcPts val="0"/>
                        </a:spcAft>
                      </a:pPr>
                      <a:endParaRPr lang="en-US" sz="800" kern="1200" dirty="0">
                        <a:solidFill>
                          <a:srgbClr val="000000"/>
                        </a:solidFill>
                        <a:latin typeface="Arial Black" pitchFamily="34" charset="0"/>
                        <a:ea typeface="Times New Roman"/>
                        <a:cs typeface="Arial"/>
                      </a:endParaRPr>
                    </a:p>
                  </a:txBody>
                  <a:tcPr marL="68581" marR="68581" marT="0" marB="0"/>
                </a:tc>
                <a:tc>
                  <a:txBody>
                    <a:bodyPr/>
                    <a:lstStyle/>
                    <a:p>
                      <a:pPr marL="0" marR="0">
                        <a:lnSpc>
                          <a:spcPct val="100000"/>
                        </a:lnSpc>
                        <a:spcBef>
                          <a:spcPts val="0"/>
                        </a:spcBef>
                        <a:spcAft>
                          <a:spcPts val="0"/>
                        </a:spcAft>
                      </a:pPr>
                      <a:r>
                        <a:rPr lang="en-ZA" sz="800" kern="1200" dirty="0">
                          <a:solidFill>
                            <a:srgbClr val="000000"/>
                          </a:solidFill>
                          <a:latin typeface="Arial Black" pitchFamily="34" charset="0"/>
                          <a:ea typeface="Times New Roman"/>
                          <a:cs typeface="Arial"/>
                        </a:rPr>
                        <a:t>Q2: On 10 July 2019 Cabinet approved the revised National Health Insurance Bill to be tabled in Parliament</a:t>
                      </a:r>
                    </a:p>
                    <a:p>
                      <a:pPr marL="0" marR="0">
                        <a:lnSpc>
                          <a:spcPct val="100000"/>
                        </a:lnSpc>
                        <a:spcBef>
                          <a:spcPts val="0"/>
                        </a:spcBef>
                        <a:spcAft>
                          <a:spcPts val="0"/>
                        </a:spcAft>
                      </a:pPr>
                      <a:endParaRPr lang="en-ZA" sz="800" kern="1200" dirty="0">
                        <a:solidFill>
                          <a:srgbClr val="000000"/>
                        </a:solidFill>
                        <a:latin typeface="Arial Black" pitchFamily="34" charset="0"/>
                        <a:ea typeface="Times New Roman"/>
                        <a:cs typeface="Arial"/>
                      </a:endParaRPr>
                    </a:p>
                    <a:p>
                      <a:pPr marL="0" marR="0">
                        <a:lnSpc>
                          <a:spcPct val="100000"/>
                        </a:lnSpc>
                        <a:spcBef>
                          <a:spcPts val="0"/>
                        </a:spcBef>
                        <a:spcAft>
                          <a:spcPts val="0"/>
                        </a:spcAft>
                      </a:pPr>
                      <a:r>
                        <a:rPr lang="en-ZA" sz="800" kern="1200" dirty="0">
                          <a:solidFill>
                            <a:srgbClr val="000000"/>
                          </a:solidFill>
                          <a:latin typeface="Arial Black" pitchFamily="34" charset="0"/>
                          <a:ea typeface="Times New Roman"/>
                          <a:cs typeface="Arial"/>
                        </a:rPr>
                        <a:t>Q3: </a:t>
                      </a:r>
                      <a:r>
                        <a:rPr lang="en-US" sz="800" kern="1200" dirty="0">
                          <a:solidFill>
                            <a:srgbClr val="000000"/>
                          </a:solidFill>
                          <a:latin typeface="Arial Black" pitchFamily="34" charset="0"/>
                          <a:ea typeface="Times New Roman"/>
                          <a:cs typeface="Arial"/>
                        </a:rPr>
                        <a:t>Parliamentary public hearings commenced in provinces as organized by the Portfolio Committee on Health; and the NDoH attended all the hearings on an observer status </a:t>
                      </a:r>
                    </a:p>
                    <a:p>
                      <a:pPr marL="0" marR="0">
                        <a:lnSpc>
                          <a:spcPct val="100000"/>
                        </a:lnSpc>
                        <a:spcBef>
                          <a:spcPts val="0"/>
                        </a:spcBef>
                        <a:spcAft>
                          <a:spcPts val="0"/>
                        </a:spcAft>
                      </a:pPr>
                      <a:endParaRPr lang="en-US" sz="800" kern="1200" dirty="0">
                        <a:solidFill>
                          <a:srgbClr val="000000"/>
                        </a:solidFill>
                        <a:latin typeface="Arial Black" pitchFamily="34" charset="0"/>
                        <a:ea typeface="Times New Roman"/>
                        <a:cs typeface="Arial"/>
                      </a:endParaRPr>
                    </a:p>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Arial"/>
                        </a:rPr>
                        <a:t>Q4: The Department attended the 4 and 9 public hearings in January 2020 and in February 2020 respectively. The public hearings were </a:t>
                      </a:r>
                      <a:r>
                        <a:rPr lang="en-US" sz="800" kern="1200" dirty="0" err="1">
                          <a:solidFill>
                            <a:srgbClr val="000000"/>
                          </a:solidFill>
                          <a:latin typeface="Arial Black" pitchFamily="34" charset="0"/>
                          <a:ea typeface="Times New Roman"/>
                          <a:cs typeface="Arial"/>
                        </a:rPr>
                        <a:t>organised</a:t>
                      </a:r>
                      <a:r>
                        <a:rPr lang="en-US" sz="800" kern="1200" dirty="0">
                          <a:solidFill>
                            <a:srgbClr val="000000"/>
                          </a:solidFill>
                          <a:latin typeface="Arial Black" pitchFamily="34" charset="0"/>
                          <a:ea typeface="Times New Roman"/>
                          <a:cs typeface="Arial"/>
                        </a:rPr>
                        <a:t> by the Portfolio Committee on Health in various Provinces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rgbClr val="000000"/>
                          </a:solidFill>
                          <a:latin typeface="Arial Black" pitchFamily="34" charset="0"/>
                          <a:ea typeface="Times New Roman"/>
                          <a:cs typeface="Arial"/>
                        </a:rPr>
                        <a:t>Q2:</a:t>
                      </a:r>
                      <a:r>
                        <a:rPr lang="en-ZA" sz="800" kern="1200" baseline="0" dirty="0">
                          <a:solidFill>
                            <a:srgbClr val="000000"/>
                          </a:solidFill>
                          <a:latin typeface="Arial Black" pitchFamily="34" charset="0"/>
                          <a:ea typeface="Times New Roman"/>
                          <a:cs typeface="Arial"/>
                        </a:rPr>
                        <a:t> None</a:t>
                      </a:r>
                    </a:p>
                    <a:p>
                      <a:pPr marL="0" marR="0" algn="l" defTabSz="914400" rtl="0" eaLnBrk="1" latinLnBrk="0" hangingPunct="1">
                        <a:lnSpc>
                          <a:spcPct val="100000"/>
                        </a:lnSpc>
                        <a:spcBef>
                          <a:spcPts val="0"/>
                        </a:spcBef>
                        <a:spcAft>
                          <a:spcPts val="0"/>
                        </a:spcAft>
                      </a:pPr>
                      <a:endParaRPr lang="en-ZA" sz="800" kern="1200" baseline="0" dirty="0">
                        <a:solidFill>
                          <a:srgbClr val="000000"/>
                        </a:solidFill>
                        <a:latin typeface="Arial Black" pitchFamily="34" charset="0"/>
                        <a:ea typeface="Times New Roman"/>
                        <a:cs typeface="Arial"/>
                      </a:endParaRPr>
                    </a:p>
                    <a:p>
                      <a:pPr marL="0" marR="0" algn="l" defTabSz="914400" rtl="0" eaLnBrk="1" latinLnBrk="0" hangingPunct="1">
                        <a:lnSpc>
                          <a:spcPct val="100000"/>
                        </a:lnSpc>
                        <a:spcBef>
                          <a:spcPts val="0"/>
                        </a:spcBef>
                        <a:spcAft>
                          <a:spcPts val="0"/>
                        </a:spcAft>
                      </a:pPr>
                      <a:endParaRPr lang="en-ZA" sz="800" kern="1200" baseline="0" dirty="0">
                        <a:solidFill>
                          <a:srgbClr val="000000"/>
                        </a:solidFill>
                        <a:latin typeface="Arial Black" pitchFamily="34" charset="0"/>
                        <a:ea typeface="Times New Roman"/>
                        <a:cs typeface="Arial"/>
                      </a:endParaRPr>
                    </a:p>
                    <a:p>
                      <a:pPr marL="0" marR="0" algn="l" defTabSz="914400" rtl="0" eaLnBrk="1" latinLnBrk="0" hangingPunct="1">
                        <a:lnSpc>
                          <a:spcPct val="100000"/>
                        </a:lnSpc>
                        <a:spcBef>
                          <a:spcPts val="0"/>
                        </a:spcBef>
                        <a:spcAft>
                          <a:spcPts val="0"/>
                        </a:spcAft>
                      </a:pPr>
                      <a:r>
                        <a:rPr lang="en-ZA" sz="800" kern="1200" baseline="0" dirty="0">
                          <a:solidFill>
                            <a:srgbClr val="000000"/>
                          </a:solidFill>
                          <a:latin typeface="Arial Black" pitchFamily="34" charset="0"/>
                          <a:ea typeface="Times New Roman"/>
                          <a:cs typeface="Arial"/>
                        </a:rPr>
                        <a:t>Q3: None</a:t>
                      </a:r>
                    </a:p>
                    <a:p>
                      <a:pPr marL="0" marR="0" algn="l" defTabSz="914400" rtl="0" eaLnBrk="1" latinLnBrk="0" hangingPunct="1">
                        <a:lnSpc>
                          <a:spcPct val="100000"/>
                        </a:lnSpc>
                        <a:spcBef>
                          <a:spcPts val="0"/>
                        </a:spcBef>
                        <a:spcAft>
                          <a:spcPts val="0"/>
                        </a:spcAft>
                      </a:pPr>
                      <a:endParaRPr lang="en-ZA" sz="800" kern="1200" baseline="0" dirty="0">
                        <a:solidFill>
                          <a:srgbClr val="000000"/>
                        </a:solidFill>
                        <a:latin typeface="Arial Black" pitchFamily="34" charset="0"/>
                        <a:ea typeface="Times New Roman"/>
                        <a:cs typeface="Arial"/>
                      </a:endParaRPr>
                    </a:p>
                    <a:p>
                      <a:pPr marL="0" marR="0" algn="l" defTabSz="914400" rtl="0" eaLnBrk="1" latinLnBrk="0" hangingPunct="1">
                        <a:lnSpc>
                          <a:spcPct val="100000"/>
                        </a:lnSpc>
                        <a:spcBef>
                          <a:spcPts val="0"/>
                        </a:spcBef>
                        <a:spcAft>
                          <a:spcPts val="0"/>
                        </a:spcAft>
                      </a:pPr>
                      <a:endParaRPr lang="en-ZA" sz="800" kern="1200" baseline="0" dirty="0">
                        <a:solidFill>
                          <a:srgbClr val="000000"/>
                        </a:solidFill>
                        <a:latin typeface="Arial Black" pitchFamily="34" charset="0"/>
                        <a:ea typeface="Times New Roman"/>
                        <a:cs typeface="Arial"/>
                      </a:endParaRPr>
                    </a:p>
                    <a:p>
                      <a:pPr marL="0" marR="0" algn="l" defTabSz="914400" rtl="0" eaLnBrk="1" latinLnBrk="0" hangingPunct="1">
                        <a:lnSpc>
                          <a:spcPct val="100000"/>
                        </a:lnSpc>
                        <a:spcBef>
                          <a:spcPts val="0"/>
                        </a:spcBef>
                        <a:spcAft>
                          <a:spcPts val="0"/>
                        </a:spcAft>
                      </a:pPr>
                      <a:r>
                        <a:rPr lang="en-ZA" sz="800" kern="1200" baseline="0" dirty="0">
                          <a:solidFill>
                            <a:srgbClr val="000000"/>
                          </a:solidFill>
                          <a:latin typeface="Arial Black" pitchFamily="34" charset="0"/>
                          <a:ea typeface="Times New Roman"/>
                          <a:cs typeface="Arial"/>
                        </a:rPr>
                        <a:t>Q4: Process has not reached the Proclamation of the NHI Act</a:t>
                      </a:r>
                      <a:endParaRPr lang="en-ZA" sz="800" kern="1200" dirty="0">
                        <a:solidFill>
                          <a:srgbClr val="000000"/>
                        </a:solidFill>
                        <a:latin typeface="Arial Black" pitchFamily="34" charset="0"/>
                        <a:ea typeface="Times New Roman"/>
                        <a:cs typeface="Arial"/>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rgbClr val="000000"/>
                          </a:solidFill>
                          <a:latin typeface="Arial Black" pitchFamily="34" charset="0"/>
                          <a:ea typeface="Times New Roman"/>
                          <a:cs typeface="Arial"/>
                        </a:rPr>
                        <a:t>Parliamentary processes on the NHI Bill delayed</a:t>
                      </a:r>
                      <a:r>
                        <a:rPr lang="en-GB" sz="800" kern="1200" baseline="0" dirty="0">
                          <a:solidFill>
                            <a:srgbClr val="000000"/>
                          </a:solidFill>
                          <a:latin typeface="Arial Black" pitchFamily="34" charset="0"/>
                          <a:ea typeface="Times New Roman"/>
                          <a:cs typeface="Arial"/>
                        </a:rPr>
                        <a:t> by COVID-19 pandemic; and </a:t>
                      </a:r>
                      <a:r>
                        <a:rPr lang="en-GB" sz="800" kern="1200" dirty="0">
                          <a:solidFill>
                            <a:srgbClr val="000000"/>
                          </a:solidFill>
                          <a:latin typeface="Arial Black" pitchFamily="34" charset="0"/>
                          <a:ea typeface="Times New Roman"/>
                          <a:cs typeface="Arial"/>
                        </a:rPr>
                        <a:t>still ongoing</a:t>
                      </a:r>
                      <a:endParaRPr lang="en-ZA" sz="800" kern="1200" dirty="0">
                        <a:solidFill>
                          <a:srgbClr val="000000"/>
                        </a:solidFill>
                        <a:latin typeface="Arial Black" pitchFamily="34" charset="0"/>
                        <a:ea typeface="Times New Roman"/>
                        <a:cs typeface="Arial"/>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2101802">
                <a:tc vMerge="1">
                  <a:txBody>
                    <a:bodyPr/>
                    <a:lstStyle/>
                    <a:p>
                      <a:endParaRPr lang="en-ZA" sz="900" b="1" dirty="0">
                        <a:latin typeface="Arial Black" pitchFamily="34" charset="0"/>
                        <a:ea typeface="Calibri"/>
                        <a:cs typeface="Times New Roman"/>
                      </a:endParaRPr>
                    </a:p>
                  </a:txBody>
                  <a:tcPr marL="68582" marR="68582" marT="0" marB="0"/>
                </a:tc>
                <a:tc>
                  <a:txBody>
                    <a:bodyPr/>
                    <a:lstStyle/>
                    <a:p>
                      <a:pPr marL="0" algn="l" defTabSz="914400" rtl="0" eaLnBrk="1" latinLnBrk="0" hangingPunct="1">
                        <a:lnSpc>
                          <a:spcPct val="100000"/>
                        </a:lnSpc>
                        <a:spcAft>
                          <a:spcPts val="0"/>
                        </a:spcAft>
                      </a:pPr>
                      <a:r>
                        <a:rPr lang="en-ZA" sz="800" kern="1200" dirty="0">
                          <a:solidFill>
                            <a:srgbClr val="000000"/>
                          </a:solidFill>
                          <a:latin typeface="Arial Black" pitchFamily="34" charset="0"/>
                          <a:ea typeface="Times New Roman"/>
                          <a:cs typeface="Arial"/>
                        </a:rPr>
                        <a:t>NHI Office Established</a:t>
                      </a:r>
                    </a:p>
                  </a:txBody>
                  <a:tcPr marL="68585" marR="6858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rgbClr val="000000"/>
                          </a:solidFill>
                          <a:latin typeface="Arial Black" pitchFamily="34" charset="0"/>
                          <a:ea typeface="Times New Roman"/>
                          <a:cs typeface="Arial"/>
                        </a:rPr>
                        <a:t>Q1: National </a:t>
                      </a:r>
                      <a:r>
                        <a:rPr lang="en-ZA" sz="800" kern="1200" dirty="0" err="1">
                          <a:solidFill>
                            <a:srgbClr val="000000"/>
                          </a:solidFill>
                          <a:latin typeface="Arial Black" pitchFamily="34" charset="0"/>
                          <a:ea typeface="Times New Roman"/>
                          <a:cs typeface="Arial"/>
                        </a:rPr>
                        <a:t>DoH</a:t>
                      </a:r>
                      <a:r>
                        <a:rPr lang="en-ZA" sz="800" kern="1200" baseline="0" dirty="0">
                          <a:solidFill>
                            <a:srgbClr val="000000"/>
                          </a:solidFill>
                          <a:latin typeface="Arial Black" pitchFamily="34" charset="0"/>
                          <a:ea typeface="Times New Roman"/>
                          <a:cs typeface="Arial"/>
                        </a:rPr>
                        <a:t> organisation structure reviewed. NHI Office defined</a:t>
                      </a:r>
                      <a:endParaRPr lang="en-ZA" sz="8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rgbClr val="000000"/>
                          </a:solidFill>
                          <a:latin typeface="Arial Black" pitchFamily="34" charset="0"/>
                          <a:ea typeface="Times New Roman"/>
                          <a:cs typeface="Arial"/>
                        </a:rPr>
                        <a:t>Q2: NHI Office established and key positions advertised</a:t>
                      </a: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rgbClr val="000000"/>
                          </a:solidFill>
                          <a:latin typeface="Arial Black" pitchFamily="34" charset="0"/>
                          <a:ea typeface="Times New Roman"/>
                          <a:cs typeface="Arial"/>
                        </a:rPr>
                        <a:t>Q3:key positions filled  </a:t>
                      </a: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rgbClr val="000000"/>
                          </a:solidFill>
                          <a:latin typeface="Arial Black" pitchFamily="34" charset="0"/>
                          <a:ea typeface="Times New Roman"/>
                          <a:cs typeface="Arial"/>
                        </a:rPr>
                        <a:t>Q4/ Annual: </a:t>
                      </a:r>
                      <a:r>
                        <a:rPr lang="en-ZA" sz="800" kern="1200" dirty="0">
                          <a:solidFill>
                            <a:schemeClr val="tx1"/>
                          </a:solidFill>
                          <a:latin typeface="Arial Black" pitchFamily="34" charset="0"/>
                          <a:ea typeface="Times New Roman"/>
                          <a:cs typeface="Arial"/>
                        </a:rPr>
                        <a:t>NHI Office established and key positions filled</a:t>
                      </a:r>
                    </a:p>
                    <a:p>
                      <a:pPr marL="0" marR="0" algn="l" defTabSz="914400" rtl="0" eaLnBrk="1" latinLnBrk="0" hangingPunct="1">
                        <a:lnSpc>
                          <a:spcPct val="100000"/>
                        </a:lnSpc>
                        <a:spcBef>
                          <a:spcPts val="0"/>
                        </a:spcBef>
                        <a:spcAft>
                          <a:spcPts val="0"/>
                        </a:spcAft>
                      </a:pPr>
                      <a:endParaRPr lang="en-ZA" sz="800" kern="1200" dirty="0">
                        <a:solidFill>
                          <a:srgbClr val="000000"/>
                        </a:solidFill>
                        <a:latin typeface="Arial Black" pitchFamily="34" charset="0"/>
                        <a:ea typeface="Times New Roman"/>
                        <a:cs typeface="Arial"/>
                      </a:endParaRPr>
                    </a:p>
                    <a:p>
                      <a:pPr marL="0" marR="0" algn="l" defTabSz="914400" rtl="0" eaLnBrk="1" latinLnBrk="0" hangingPunct="1">
                        <a:lnSpc>
                          <a:spcPct val="100000"/>
                        </a:lnSpc>
                        <a:spcBef>
                          <a:spcPts val="0"/>
                        </a:spcBef>
                        <a:spcAft>
                          <a:spcPts val="0"/>
                        </a:spcAft>
                      </a:pPr>
                      <a:endParaRPr lang="en-ZA" sz="800" kern="1200" dirty="0">
                        <a:solidFill>
                          <a:srgbClr val="000000"/>
                        </a:solidFill>
                        <a:latin typeface="Arial Black" pitchFamily="34" charset="0"/>
                        <a:ea typeface="Times New Roman"/>
                        <a:cs typeface="Arial"/>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ZA" sz="800" kern="1200" dirty="0">
                          <a:solidFill>
                            <a:srgbClr val="000000"/>
                          </a:solidFill>
                          <a:latin typeface="Arial Black" pitchFamily="34" charset="0"/>
                          <a:ea typeface="Times New Roman"/>
                          <a:cs typeface="Arial"/>
                        </a:rPr>
                        <a:t>Q1:  Review of the National Department of Health organisational structure done</a:t>
                      </a:r>
                      <a:r>
                        <a:rPr lang="en-ZA" sz="800" kern="1200" baseline="0" dirty="0">
                          <a:solidFill>
                            <a:srgbClr val="000000"/>
                          </a:solidFill>
                          <a:latin typeface="Arial Black" pitchFamily="34" charset="0"/>
                          <a:ea typeface="Times New Roman"/>
                          <a:cs typeface="Arial"/>
                        </a:rPr>
                        <a:t> but</a:t>
                      </a:r>
                      <a:r>
                        <a:rPr lang="en-ZA" sz="800" kern="1200" dirty="0">
                          <a:solidFill>
                            <a:srgbClr val="000000"/>
                          </a:solidFill>
                          <a:latin typeface="Arial Black" pitchFamily="34" charset="0"/>
                          <a:ea typeface="Times New Roman"/>
                          <a:cs typeface="Arial"/>
                        </a:rPr>
                        <a:t> not been finalised. Proposed interim structure of NHI office developed</a:t>
                      </a:r>
                      <a:endParaRPr lang="en-US" sz="800" kern="1200" dirty="0">
                        <a:solidFill>
                          <a:srgbClr val="000000"/>
                        </a:solidFill>
                        <a:latin typeface="Arial Black" pitchFamily="34" charset="0"/>
                        <a:ea typeface="Times New Roman"/>
                        <a:cs typeface="Arial"/>
                      </a:endParaRPr>
                    </a:p>
                    <a:p>
                      <a:pPr marL="0" marR="0">
                        <a:lnSpc>
                          <a:spcPct val="100000"/>
                        </a:lnSpc>
                        <a:spcBef>
                          <a:spcPts val="0"/>
                        </a:spcBef>
                        <a:spcAft>
                          <a:spcPts val="0"/>
                        </a:spcAft>
                      </a:pPr>
                      <a:endParaRPr lang="en-ZA" sz="800" kern="1200" dirty="0">
                        <a:solidFill>
                          <a:srgbClr val="000000"/>
                        </a:solidFill>
                        <a:latin typeface="Arial Black" pitchFamily="34" charset="0"/>
                        <a:ea typeface="Times New Roman"/>
                        <a:cs typeface="Arial"/>
                      </a:endParaRPr>
                    </a:p>
                    <a:p>
                      <a:pPr marL="0" marR="0">
                        <a:lnSpc>
                          <a:spcPct val="100000"/>
                        </a:lnSpc>
                        <a:spcBef>
                          <a:spcPts val="0"/>
                        </a:spcBef>
                        <a:spcAft>
                          <a:spcPts val="0"/>
                        </a:spcAft>
                      </a:pPr>
                      <a:r>
                        <a:rPr lang="en-ZA" sz="800" kern="1200" dirty="0">
                          <a:solidFill>
                            <a:srgbClr val="000000"/>
                          </a:solidFill>
                          <a:latin typeface="Arial Black" pitchFamily="34" charset="0"/>
                          <a:ea typeface="Times New Roman"/>
                          <a:cs typeface="Arial"/>
                        </a:rPr>
                        <a:t>Q2: Work to establish NHI office organogram in</a:t>
                      </a:r>
                      <a:r>
                        <a:rPr lang="en-ZA" sz="800" kern="1200" baseline="0" dirty="0">
                          <a:solidFill>
                            <a:srgbClr val="000000"/>
                          </a:solidFill>
                          <a:latin typeface="Arial Black" pitchFamily="34" charset="0"/>
                          <a:ea typeface="Times New Roman"/>
                          <a:cs typeface="Arial"/>
                        </a:rPr>
                        <a:t> progress with </a:t>
                      </a:r>
                      <a:r>
                        <a:rPr lang="en-ZA" sz="800" kern="1200" dirty="0">
                          <a:solidFill>
                            <a:srgbClr val="000000"/>
                          </a:solidFill>
                          <a:latin typeface="Arial Black" pitchFamily="34" charset="0"/>
                          <a:ea typeface="Times New Roman"/>
                          <a:cs typeface="Arial"/>
                        </a:rPr>
                        <a:t>identification of key positions and existing staff that</a:t>
                      </a:r>
                      <a:r>
                        <a:rPr lang="en-ZA" sz="800" kern="1200" baseline="0" dirty="0">
                          <a:solidFill>
                            <a:srgbClr val="000000"/>
                          </a:solidFill>
                          <a:latin typeface="Arial Black" pitchFamily="34" charset="0"/>
                          <a:ea typeface="Times New Roman"/>
                          <a:cs typeface="Arial"/>
                        </a:rPr>
                        <a:t> could be migrated t</a:t>
                      </a:r>
                      <a:r>
                        <a:rPr lang="en-ZA" sz="800" kern="1200" dirty="0">
                          <a:solidFill>
                            <a:srgbClr val="000000"/>
                          </a:solidFill>
                          <a:latin typeface="Arial Black" pitchFamily="34" charset="0"/>
                          <a:ea typeface="Times New Roman"/>
                          <a:cs typeface="Arial"/>
                        </a:rPr>
                        <a:t>o the NHI Unit. Department of Public Service Administration (DPSA) consulted</a:t>
                      </a:r>
                    </a:p>
                    <a:p>
                      <a:pPr marL="0" marR="0">
                        <a:lnSpc>
                          <a:spcPct val="100000"/>
                        </a:lnSpc>
                        <a:spcBef>
                          <a:spcPts val="0"/>
                        </a:spcBef>
                        <a:spcAft>
                          <a:spcPts val="0"/>
                        </a:spcAft>
                      </a:pPr>
                      <a:endParaRPr lang="en-ZA" sz="800" kern="1200" dirty="0">
                        <a:solidFill>
                          <a:srgbClr val="000000"/>
                        </a:solidFill>
                        <a:latin typeface="Arial Black" pitchFamily="34" charset="0"/>
                        <a:ea typeface="Times New Roman"/>
                        <a:cs typeface="Arial"/>
                      </a:endParaRPr>
                    </a:p>
                    <a:p>
                      <a:pPr marL="0" marR="0">
                        <a:lnSpc>
                          <a:spcPct val="100000"/>
                        </a:lnSpc>
                        <a:spcBef>
                          <a:spcPts val="0"/>
                        </a:spcBef>
                        <a:spcAft>
                          <a:spcPts val="0"/>
                        </a:spcAft>
                      </a:pPr>
                      <a:r>
                        <a:rPr lang="en-ZA" sz="800" kern="1200" dirty="0">
                          <a:solidFill>
                            <a:srgbClr val="000000"/>
                          </a:solidFill>
                          <a:latin typeface="Arial Black" pitchFamily="34" charset="0"/>
                          <a:ea typeface="Times New Roman"/>
                          <a:cs typeface="Arial"/>
                        </a:rPr>
                        <a:t>Q3: </a:t>
                      </a:r>
                      <a:r>
                        <a:rPr lang="en-US" sz="800" kern="1200" dirty="0">
                          <a:solidFill>
                            <a:srgbClr val="000000"/>
                          </a:solidFill>
                          <a:latin typeface="Arial Black" pitchFamily="34" charset="0"/>
                          <a:ea typeface="Times New Roman"/>
                          <a:cs typeface="Arial"/>
                        </a:rPr>
                        <a:t>Key positions to be migrated have been identified and considered by the Chief Financial Officer and the National Treasury. Initial discussions were held with DPSA</a:t>
                      </a:r>
                    </a:p>
                    <a:p>
                      <a:pPr marL="0" marR="0">
                        <a:lnSpc>
                          <a:spcPct val="100000"/>
                        </a:lnSpc>
                        <a:spcBef>
                          <a:spcPts val="0"/>
                        </a:spcBef>
                        <a:spcAft>
                          <a:spcPts val="0"/>
                        </a:spcAft>
                      </a:pPr>
                      <a:endParaRPr lang="en-US" sz="800" kern="1200" dirty="0">
                        <a:solidFill>
                          <a:srgbClr val="000000"/>
                        </a:solidFill>
                        <a:latin typeface="Arial Black" pitchFamily="34" charset="0"/>
                        <a:ea typeface="Times New Roman"/>
                        <a:cs typeface="Arial"/>
                      </a:endParaRPr>
                    </a:p>
                    <a:p>
                      <a:pPr marL="0" marR="0">
                        <a:lnSpc>
                          <a:spcPct val="100000"/>
                        </a:lnSpc>
                        <a:spcBef>
                          <a:spcPts val="0"/>
                        </a:spcBef>
                        <a:spcAft>
                          <a:spcPts val="0"/>
                        </a:spcAft>
                      </a:pPr>
                      <a:r>
                        <a:rPr lang="en-US" sz="800" kern="1200" dirty="0">
                          <a:solidFill>
                            <a:srgbClr val="000000"/>
                          </a:solidFill>
                          <a:latin typeface="Arial Black" pitchFamily="34" charset="0"/>
                          <a:ea typeface="Times New Roman"/>
                          <a:cs typeface="Arial"/>
                        </a:rPr>
                        <a:t>Q4: Key positions for the NHI fund have not yet been filled as envisaged</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kern="1200" dirty="0">
                          <a:solidFill>
                            <a:srgbClr val="000000"/>
                          </a:solidFill>
                          <a:latin typeface="Arial Black" pitchFamily="34" charset="0"/>
                          <a:ea typeface="Times New Roman"/>
                          <a:cs typeface="Arial"/>
                        </a:rPr>
                        <a:t>Q1: None</a:t>
                      </a:r>
                    </a:p>
                    <a:p>
                      <a:pPr marL="0" marR="0" algn="l" defTabSz="914400" rtl="0" eaLnBrk="1" latinLnBrk="0" hangingPunct="1">
                        <a:lnSpc>
                          <a:spcPct val="100000"/>
                        </a:lnSpc>
                        <a:spcBef>
                          <a:spcPts val="0"/>
                        </a:spcBef>
                        <a:spcAft>
                          <a:spcPts val="0"/>
                        </a:spcAft>
                      </a:pPr>
                      <a:endParaRPr lang="en-ZA" sz="8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rgbClr val="000000"/>
                          </a:solidFill>
                          <a:latin typeface="Arial Black" pitchFamily="34" charset="0"/>
                          <a:ea typeface="Times New Roman"/>
                          <a:cs typeface="Arial"/>
                        </a:rPr>
                        <a:t>Q2: NHI Office not fully established and key positions not advertised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rgbClr val="000000"/>
                          </a:solidFill>
                          <a:latin typeface="Arial Black" pitchFamily="34" charset="0"/>
                          <a:ea typeface="Times New Roman"/>
                          <a:cs typeface="Arial"/>
                        </a:rPr>
                        <a:t>Q3 &amp; Q4: key positions not  filled  </a:t>
                      </a:r>
                    </a:p>
                    <a:p>
                      <a:pPr marL="0" marR="0" algn="l" defTabSz="914400" rtl="0" eaLnBrk="1" latinLnBrk="0" hangingPunct="1">
                        <a:lnSpc>
                          <a:spcPct val="100000"/>
                        </a:lnSpc>
                        <a:spcBef>
                          <a:spcPts val="0"/>
                        </a:spcBef>
                        <a:spcAft>
                          <a:spcPts val="0"/>
                        </a:spcAft>
                      </a:pPr>
                      <a:endParaRPr lang="en-ZA" sz="800" kern="1200" dirty="0">
                        <a:solidFill>
                          <a:srgbClr val="000000"/>
                        </a:solidFill>
                        <a:latin typeface="Arial Black" pitchFamily="34" charset="0"/>
                        <a:ea typeface="Times New Roman"/>
                        <a:cs typeface="Arial"/>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kern="1200" dirty="0">
                          <a:solidFill>
                            <a:srgbClr val="000000"/>
                          </a:solidFill>
                          <a:latin typeface="Arial Black" pitchFamily="34" charset="0"/>
                          <a:ea typeface="Times New Roman"/>
                          <a:cs typeface="Arial"/>
                        </a:rPr>
                        <a:t>The process of benchmarking and configuration  of the envisaged NHI office as well as consultations took much longer than anticipated </a:t>
                      </a:r>
                      <a:endParaRPr lang="en-ZA" sz="800" kern="1200" dirty="0">
                        <a:solidFill>
                          <a:srgbClr val="000000"/>
                        </a:solidFill>
                        <a:latin typeface="Arial Black" pitchFamily="34" charset="0"/>
                        <a:ea typeface="Times New Roman"/>
                        <a:cs typeface="Arial"/>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AA96997D-5661-4F29-8D60-E319F9449093}" type="slidenum">
              <a:rPr lang="en-ZA" altLang="en-US" sz="1200" smtClean="0">
                <a:latin typeface="Arial" panose="020B0604020202020204" pitchFamily="34" charset="0"/>
                <a:cs typeface="Arial" panose="020B0604020202020204" pitchFamily="34" charset="0"/>
              </a:rPr>
              <a:pPr algn="r" eaLnBrk="1" hangingPunct="1"/>
              <a:t>60</a:t>
            </a:fld>
            <a:r>
              <a:rPr lang="en-ZA" altLang="en-US" sz="1200" dirty="0">
                <a:latin typeface="Arial" panose="020B0604020202020204" pitchFamily="34" charset="0"/>
                <a:cs typeface="Arial" panose="020B0604020202020204" pitchFamily="34" charset="0"/>
              </a:rPr>
              <a:t> </a:t>
            </a:r>
          </a:p>
        </p:txBody>
      </p:sp>
      <p:sp>
        <p:nvSpPr>
          <p:cNvPr id="21507" name="Rectangle 2"/>
          <p:cNvSpPr txBox="1">
            <a:spLocks noChangeArrowheads="1"/>
          </p:cNvSpPr>
          <p:nvPr/>
        </p:nvSpPr>
        <p:spPr bwMode="auto">
          <a:xfrm>
            <a:off x="0" y="-71438"/>
            <a:ext cx="7308850"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[HEALTH PROFESSIONS TRAINING GRANT (01)]</a:t>
            </a:r>
          </a:p>
        </p:txBody>
      </p:sp>
      <p:sp>
        <p:nvSpPr>
          <p:cNvPr id="21508"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21509"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25538"/>
            <a:ext cx="9144000" cy="467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59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CC084625-D824-4D29-949F-4B57FF53B7A1}" type="slidenum">
              <a:rPr lang="en-ZA" altLang="en-US" sz="1200" smtClean="0">
                <a:latin typeface="Arial" panose="020B0604020202020204" pitchFamily="34" charset="0"/>
                <a:cs typeface="Arial" panose="020B0604020202020204" pitchFamily="34" charset="0"/>
              </a:rPr>
              <a:pPr algn="r" eaLnBrk="1" hangingPunct="1"/>
              <a:t>61</a:t>
            </a:fld>
            <a:r>
              <a:rPr lang="en-ZA" altLang="en-US" sz="1200" dirty="0">
                <a:latin typeface="Arial" panose="020B0604020202020204" pitchFamily="34" charset="0"/>
                <a:cs typeface="Arial" panose="020B0604020202020204" pitchFamily="34" charset="0"/>
              </a:rPr>
              <a:t> </a:t>
            </a:r>
          </a:p>
        </p:txBody>
      </p:sp>
      <p:sp>
        <p:nvSpPr>
          <p:cNvPr id="22531" name="Rectangle 2"/>
          <p:cNvSpPr txBox="1">
            <a:spLocks noChangeArrowheads="1"/>
          </p:cNvSpPr>
          <p:nvPr/>
        </p:nvSpPr>
        <p:spPr bwMode="auto">
          <a:xfrm>
            <a:off x="0" y="-71438"/>
            <a:ext cx="7308850"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[HEALTH PROFESSIONS TRAINING GRANT (02)]</a:t>
            </a:r>
          </a:p>
        </p:txBody>
      </p:sp>
      <p:sp>
        <p:nvSpPr>
          <p:cNvPr id="6" name="TextBox 1"/>
          <p:cNvSpPr txBox="1">
            <a:spLocks noChangeArrowheads="1"/>
          </p:cNvSpPr>
          <p:nvPr/>
        </p:nvSpPr>
        <p:spPr bwMode="auto">
          <a:xfrm>
            <a:off x="0" y="952500"/>
            <a:ext cx="9144000" cy="490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spending is 99,1% and has improved from 97,3% spent in 2018/19 and is within the acceptable norm.</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All provinces spent within the acceptable norm with the exception of GP that underspent.</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underspending is attributable to delays in procurement of equipment.  </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b="1" dirty="0">
                <a:solidFill>
                  <a:prstClr val="black"/>
                </a:solidFill>
              </a:rPr>
              <a:t>RA –</a:t>
            </a:r>
            <a:r>
              <a:rPr lang="en-US" altLang="en-US" sz="2000" dirty="0">
                <a:solidFill>
                  <a:prstClr val="black"/>
                </a:solidFill>
              </a:rPr>
              <a:t> Rollover requests was made and supported. Awaiting approval. </a:t>
            </a:r>
            <a:endParaRPr lang="en-US" altLang="en-US" sz="2400" dirty="0">
              <a:solidFill>
                <a:prstClr val="black"/>
              </a:solidFill>
            </a:endParaRPr>
          </a:p>
          <a:p>
            <a:pPr eaLnBrk="1" fontAlgn="auto" hangingPunct="1">
              <a:spcBef>
                <a:spcPts val="0"/>
              </a:spcBef>
              <a:spcAft>
                <a:spcPts val="0"/>
              </a:spcAft>
              <a:buFont typeface="Wingdings" panose="05000000000000000000" pitchFamily="2" charset="2"/>
              <a:buChar char="§"/>
              <a:defRPr/>
            </a:pPr>
            <a:endParaRPr lang="en-US" altLang="en-US" sz="24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xmlns="" val="2526284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4CEEF110-DC26-445A-838F-890171EFCAB9}" type="slidenum">
              <a:rPr lang="en-ZA" altLang="en-US" sz="1200" smtClean="0">
                <a:latin typeface="Arial" panose="020B0604020202020204" pitchFamily="34" charset="0"/>
                <a:cs typeface="Arial" panose="020B0604020202020204" pitchFamily="34" charset="0"/>
              </a:rPr>
              <a:pPr algn="r" eaLnBrk="1" hangingPunct="1"/>
              <a:t>62</a:t>
            </a:fld>
            <a:r>
              <a:rPr lang="en-ZA" altLang="en-US" sz="1200" dirty="0">
                <a:latin typeface="Arial" panose="020B0604020202020204" pitchFamily="34" charset="0"/>
                <a:cs typeface="Arial" panose="020B0604020202020204" pitchFamily="34" charset="0"/>
              </a:rPr>
              <a:t> </a:t>
            </a:r>
          </a:p>
        </p:txBody>
      </p:sp>
      <p:sp>
        <p:nvSpPr>
          <p:cNvPr id="24579" name="Rectangle 2"/>
          <p:cNvSpPr txBox="1">
            <a:spLocks noChangeArrowheads="1"/>
          </p:cNvSpPr>
          <p:nvPr/>
        </p:nvSpPr>
        <p:spPr bwMode="auto">
          <a:xfrm>
            <a:off x="395288" y="-71438"/>
            <a:ext cx="6769100"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[HIV, TB, COS &amp; MALARIA GRANT (01)]</a:t>
            </a:r>
          </a:p>
        </p:txBody>
      </p:sp>
      <p:sp>
        <p:nvSpPr>
          <p:cNvPr id="24580"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24581"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87438"/>
            <a:ext cx="9144000" cy="468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9542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7FE58887-3C74-43A8-BFD4-9F7CE35D8385}" type="slidenum">
              <a:rPr lang="en-ZA" altLang="en-US" sz="1200" smtClean="0">
                <a:latin typeface="Arial" panose="020B0604020202020204" pitchFamily="34" charset="0"/>
                <a:cs typeface="Arial" panose="020B0604020202020204" pitchFamily="34" charset="0"/>
              </a:rPr>
              <a:pPr algn="r" eaLnBrk="1" hangingPunct="1"/>
              <a:t>63</a:t>
            </a:fld>
            <a:r>
              <a:rPr lang="en-ZA" altLang="en-US" sz="1200" dirty="0">
                <a:latin typeface="Arial" panose="020B0604020202020204" pitchFamily="34" charset="0"/>
                <a:cs typeface="Arial" panose="020B0604020202020204" pitchFamily="34" charset="0"/>
              </a:rPr>
              <a:t> </a:t>
            </a:r>
          </a:p>
        </p:txBody>
      </p:sp>
      <p:sp>
        <p:nvSpPr>
          <p:cNvPr id="25603" name="Rectangle 2"/>
          <p:cNvSpPr txBox="1">
            <a:spLocks noChangeArrowheads="1"/>
          </p:cNvSpPr>
          <p:nvPr/>
        </p:nvSpPr>
        <p:spPr bwMode="auto">
          <a:xfrm>
            <a:off x="395288" y="-71438"/>
            <a:ext cx="6480175"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[HIV, TB, COS &amp; MALARIA GRANT (02)]</a:t>
            </a:r>
          </a:p>
        </p:txBody>
      </p:sp>
      <p:sp>
        <p:nvSpPr>
          <p:cNvPr id="6" name="TextBox 1"/>
          <p:cNvSpPr txBox="1">
            <a:spLocks noChangeArrowheads="1"/>
          </p:cNvSpPr>
          <p:nvPr/>
        </p:nvSpPr>
        <p:spPr bwMode="auto">
          <a:xfrm>
            <a:off x="0" y="952500"/>
            <a:ext cx="9144000" cy="546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spending is 99,2% and has improved from 98,0% spent in 2018/19 and is within the acceptable norm.</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All provinces spent within the acceptable norm with the exception of FS &amp; GP that underspent.</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underspending is attributable to delays in procurement of 22 X-Ray machines for 24 </a:t>
            </a:r>
            <a:r>
              <a:rPr lang="en-US" altLang="en-US" sz="2000" dirty="0" err="1">
                <a:solidFill>
                  <a:prstClr val="black"/>
                </a:solidFill>
              </a:rPr>
              <a:t>hr</a:t>
            </a:r>
            <a:r>
              <a:rPr lang="en-US" altLang="en-US" sz="2000" dirty="0">
                <a:solidFill>
                  <a:prstClr val="black"/>
                </a:solidFill>
              </a:rPr>
              <a:t> clinics. Machines were delivered however the delays also related to installation (delays in room preparations). Poor performance of service providers for condoms and MMC contracts challenges.</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b="1" dirty="0">
                <a:solidFill>
                  <a:prstClr val="black"/>
                </a:solidFill>
              </a:rPr>
              <a:t>RA –</a:t>
            </a:r>
            <a:r>
              <a:rPr lang="en-US" altLang="en-US" sz="2000" dirty="0">
                <a:solidFill>
                  <a:prstClr val="black"/>
                </a:solidFill>
              </a:rPr>
              <a:t> Rollover requests was made and supported. Awaiting approval. </a:t>
            </a:r>
            <a:endParaRPr lang="en-US" altLang="en-US" sz="24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xmlns="" val="2420152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E5AF4ED6-05EA-43BF-8DFD-C7980F4DECDB}" type="slidenum">
              <a:rPr lang="en-ZA" altLang="en-US" sz="1200" smtClean="0">
                <a:latin typeface="Arial" panose="020B0604020202020204" pitchFamily="34" charset="0"/>
                <a:cs typeface="Arial" panose="020B0604020202020204" pitchFamily="34" charset="0"/>
              </a:rPr>
              <a:pPr algn="r" eaLnBrk="1" hangingPunct="1"/>
              <a:t>64</a:t>
            </a:fld>
            <a:r>
              <a:rPr lang="en-ZA" altLang="en-US" sz="1200" dirty="0">
                <a:latin typeface="Arial" panose="020B0604020202020204" pitchFamily="34" charset="0"/>
                <a:cs typeface="Arial" panose="020B0604020202020204" pitchFamily="34" charset="0"/>
              </a:rPr>
              <a:t> </a:t>
            </a:r>
          </a:p>
        </p:txBody>
      </p:sp>
      <p:sp>
        <p:nvSpPr>
          <p:cNvPr id="28675" name="Rectangle 2"/>
          <p:cNvSpPr txBox="1">
            <a:spLocks noChangeArrowheads="1"/>
          </p:cNvSpPr>
          <p:nvPr/>
        </p:nvSpPr>
        <p:spPr bwMode="auto">
          <a:xfrm>
            <a:off x="0" y="-71438"/>
            <a:ext cx="7596188"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[HEALTH FACILITY REVITALISATION GRANT (01)]</a:t>
            </a:r>
          </a:p>
        </p:txBody>
      </p:sp>
      <p:sp>
        <p:nvSpPr>
          <p:cNvPr id="28676"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28677"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33475"/>
            <a:ext cx="9144000"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8037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4F4F906A-5D6E-47A9-A933-83F79082435F}" type="slidenum">
              <a:rPr lang="en-ZA" altLang="en-US" sz="1200" smtClean="0">
                <a:latin typeface="Arial" panose="020B0604020202020204" pitchFamily="34" charset="0"/>
                <a:cs typeface="Arial" panose="020B0604020202020204" pitchFamily="34" charset="0"/>
              </a:rPr>
              <a:pPr algn="r" eaLnBrk="1" hangingPunct="1"/>
              <a:t>65</a:t>
            </a:fld>
            <a:r>
              <a:rPr lang="en-ZA" altLang="en-US" sz="1200" dirty="0">
                <a:latin typeface="Arial" panose="020B0604020202020204" pitchFamily="34" charset="0"/>
                <a:cs typeface="Arial" panose="020B0604020202020204" pitchFamily="34" charset="0"/>
              </a:rPr>
              <a:t> </a:t>
            </a:r>
          </a:p>
        </p:txBody>
      </p:sp>
      <p:sp>
        <p:nvSpPr>
          <p:cNvPr id="29699" name="Rectangle 2"/>
          <p:cNvSpPr txBox="1">
            <a:spLocks noChangeArrowheads="1"/>
          </p:cNvSpPr>
          <p:nvPr/>
        </p:nvSpPr>
        <p:spPr bwMode="auto">
          <a:xfrm>
            <a:off x="0" y="-71438"/>
            <a:ext cx="7524750"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[HEALTH FACILITY REVITALISATION GRANT (02)]</a:t>
            </a:r>
          </a:p>
        </p:txBody>
      </p:sp>
      <p:sp>
        <p:nvSpPr>
          <p:cNvPr id="6" name="TextBox 1"/>
          <p:cNvSpPr txBox="1">
            <a:spLocks noChangeArrowheads="1"/>
          </p:cNvSpPr>
          <p:nvPr/>
        </p:nvSpPr>
        <p:spPr bwMode="auto">
          <a:xfrm>
            <a:off x="0" y="952500"/>
            <a:ext cx="9144000" cy="577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spending is 96,9% and has improved from 96,7% spent in 2018/19 and is within the acceptable norm.</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All provinces spent within the acceptable norm with the exception of FS &amp; NW that underspent.</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underspending is attributable to delays in procurement of health technology, slow progress by contractors. Most of new projects did not take off due to delays in approval of clinical briefs, legal issues on some of projects and some had to be put off. Poor performance of contractors/consultants – pending litigations. Vacant positions not filled.</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b="1" dirty="0">
                <a:solidFill>
                  <a:prstClr val="black"/>
                </a:solidFill>
              </a:rPr>
              <a:t>RA –</a:t>
            </a:r>
            <a:r>
              <a:rPr lang="en-US" altLang="en-US" sz="2000" dirty="0">
                <a:solidFill>
                  <a:prstClr val="black"/>
                </a:solidFill>
              </a:rPr>
              <a:t> Rollover requests was made and supported. Awaiting approval. </a:t>
            </a:r>
            <a:endParaRPr lang="en-US" altLang="en-US" sz="24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xmlns="" val="20627186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1E0367ED-DEDC-4616-ACF4-ECD79CD68865}" type="slidenum">
              <a:rPr lang="en-ZA" altLang="en-US" sz="1200" smtClean="0">
                <a:latin typeface="Arial" panose="020B0604020202020204" pitchFamily="34" charset="0"/>
                <a:cs typeface="Arial" panose="020B0604020202020204" pitchFamily="34" charset="0"/>
              </a:rPr>
              <a:pPr algn="r" eaLnBrk="1" hangingPunct="1"/>
              <a:t>66</a:t>
            </a:fld>
            <a:r>
              <a:rPr lang="en-ZA" altLang="en-US" sz="1200" dirty="0">
                <a:latin typeface="Arial" panose="020B0604020202020204" pitchFamily="34" charset="0"/>
                <a:cs typeface="Arial" panose="020B0604020202020204" pitchFamily="34" charset="0"/>
              </a:rPr>
              <a:t> </a:t>
            </a:r>
          </a:p>
        </p:txBody>
      </p:sp>
      <p:sp>
        <p:nvSpPr>
          <p:cNvPr id="31747" name="Rectangle 2"/>
          <p:cNvSpPr txBox="1">
            <a:spLocks noChangeArrowheads="1"/>
          </p:cNvSpPr>
          <p:nvPr/>
        </p:nvSpPr>
        <p:spPr bwMode="auto">
          <a:xfrm>
            <a:off x="250825" y="-71438"/>
            <a:ext cx="6913563"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[HUMAN PAPILLOMAVIRUS GRANT (01)]</a:t>
            </a:r>
          </a:p>
        </p:txBody>
      </p:sp>
      <p:sp>
        <p:nvSpPr>
          <p:cNvPr id="31748"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31749"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25538"/>
            <a:ext cx="9144000" cy="460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2615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B0CE7561-3BFC-4B47-A7E1-48C315F34B28}" type="slidenum">
              <a:rPr lang="en-ZA" altLang="en-US" sz="1200" smtClean="0">
                <a:latin typeface="Arial" panose="020B0604020202020204" pitchFamily="34" charset="0"/>
                <a:cs typeface="Arial" panose="020B0604020202020204" pitchFamily="34" charset="0"/>
              </a:rPr>
              <a:pPr algn="r" eaLnBrk="1" hangingPunct="1"/>
              <a:t>67</a:t>
            </a:fld>
            <a:r>
              <a:rPr lang="en-ZA" altLang="en-US" sz="1200" dirty="0">
                <a:latin typeface="Arial" panose="020B0604020202020204" pitchFamily="34" charset="0"/>
                <a:cs typeface="Arial" panose="020B0604020202020204" pitchFamily="34" charset="0"/>
              </a:rPr>
              <a:t> </a:t>
            </a:r>
          </a:p>
        </p:txBody>
      </p:sp>
      <p:sp>
        <p:nvSpPr>
          <p:cNvPr id="32771" name="Rectangle 2"/>
          <p:cNvSpPr txBox="1">
            <a:spLocks noChangeArrowheads="1"/>
          </p:cNvSpPr>
          <p:nvPr/>
        </p:nvSpPr>
        <p:spPr bwMode="auto">
          <a:xfrm>
            <a:off x="395288" y="-71438"/>
            <a:ext cx="6480175"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[HUMAN PAPILLOMAVIRUS GRANT (02)]</a:t>
            </a:r>
          </a:p>
        </p:txBody>
      </p:sp>
      <p:sp>
        <p:nvSpPr>
          <p:cNvPr id="6" name="TextBox 1"/>
          <p:cNvSpPr txBox="1">
            <a:spLocks noChangeArrowheads="1"/>
          </p:cNvSpPr>
          <p:nvPr/>
        </p:nvSpPr>
        <p:spPr bwMode="auto">
          <a:xfrm>
            <a:off x="0" y="952500"/>
            <a:ext cx="9144000" cy="330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spending is 99,9% and has improved from 87,9% spent in 2018/19 and is within the acceptable norm.</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All provinces spent within the acceptable norm</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xmlns="" val="1966366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EFC8D7EE-0BCB-4710-BD4B-C650211DE912}" type="slidenum">
              <a:rPr lang="en-ZA" altLang="en-US" sz="1200" smtClean="0">
                <a:latin typeface="Arial" panose="020B0604020202020204" pitchFamily="34" charset="0"/>
                <a:cs typeface="Arial" panose="020B0604020202020204" pitchFamily="34" charset="0"/>
              </a:rPr>
              <a:pPr algn="r" eaLnBrk="1" hangingPunct="1"/>
              <a:t>68</a:t>
            </a:fld>
            <a:r>
              <a:rPr lang="en-ZA" altLang="en-US" sz="1200" dirty="0">
                <a:latin typeface="Arial" panose="020B0604020202020204" pitchFamily="34" charset="0"/>
                <a:cs typeface="Arial" panose="020B0604020202020204" pitchFamily="34" charset="0"/>
              </a:rPr>
              <a:t> </a:t>
            </a:r>
          </a:p>
        </p:txBody>
      </p:sp>
      <p:sp>
        <p:nvSpPr>
          <p:cNvPr id="34819" name="Rectangle 2"/>
          <p:cNvSpPr txBox="1">
            <a:spLocks noChangeArrowheads="1"/>
          </p:cNvSpPr>
          <p:nvPr/>
        </p:nvSpPr>
        <p:spPr bwMode="auto">
          <a:xfrm>
            <a:off x="0" y="-71438"/>
            <a:ext cx="7667625"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[HUMAN RESOURCES CAPACITATION GRANT (01)]</a:t>
            </a:r>
          </a:p>
        </p:txBody>
      </p:sp>
      <p:sp>
        <p:nvSpPr>
          <p:cNvPr id="34820"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34821"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25538"/>
            <a:ext cx="9144000" cy="460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96974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82A3475C-7337-40EC-9401-996A4FE2AC3F}" type="slidenum">
              <a:rPr lang="en-ZA" altLang="en-US" sz="1200" smtClean="0">
                <a:latin typeface="Arial" panose="020B0604020202020204" pitchFamily="34" charset="0"/>
                <a:cs typeface="Arial" panose="020B0604020202020204" pitchFamily="34" charset="0"/>
              </a:rPr>
              <a:pPr algn="r" eaLnBrk="1" hangingPunct="1"/>
              <a:t>69</a:t>
            </a:fld>
            <a:r>
              <a:rPr lang="en-ZA" altLang="en-US" sz="1200" dirty="0">
                <a:latin typeface="Arial" panose="020B0604020202020204" pitchFamily="34" charset="0"/>
                <a:cs typeface="Arial" panose="020B0604020202020204" pitchFamily="34" charset="0"/>
              </a:rPr>
              <a:t> </a:t>
            </a:r>
          </a:p>
        </p:txBody>
      </p:sp>
      <p:sp>
        <p:nvSpPr>
          <p:cNvPr id="35843" name="Rectangle 2"/>
          <p:cNvSpPr txBox="1">
            <a:spLocks noChangeArrowheads="1"/>
          </p:cNvSpPr>
          <p:nvPr/>
        </p:nvSpPr>
        <p:spPr bwMode="auto">
          <a:xfrm>
            <a:off x="0" y="-71438"/>
            <a:ext cx="7667625"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[HUMAN RESOURCES CAPACITATION GRANT (02)]</a:t>
            </a:r>
          </a:p>
        </p:txBody>
      </p:sp>
      <p:sp>
        <p:nvSpPr>
          <p:cNvPr id="6" name="TextBox 1"/>
          <p:cNvSpPr txBox="1">
            <a:spLocks noChangeArrowheads="1"/>
          </p:cNvSpPr>
          <p:nvPr/>
        </p:nvSpPr>
        <p:spPr bwMode="auto">
          <a:xfrm>
            <a:off x="0" y="952500"/>
            <a:ext cx="9144000" cy="417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spending is 101,2% which is within the above the norm. This is the first year of the grant being direct grant as it was converted in-year.</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All provinces spent within the acceptable norm with the exception of WC that overspent.</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overspending is attributable to additional interns allocated to WC in-year and were not fully funded.  </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xmlns="" val="68423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pitchFamily="34" charset="0"/>
              </a:rPr>
              <a:t>Programme 2:</a:t>
            </a:r>
            <a:r>
              <a:rPr lang="en-ZA" sz="2400" b="1" dirty="0">
                <a:solidFill>
                  <a:schemeClr val="bg1"/>
                </a:solidFill>
                <a:latin typeface="Arial Black" pitchFamily="34" charset="0"/>
                <a:cs typeface="Arial" pitchFamily="34" charset="0"/>
              </a:rPr>
              <a:t> National Health Insurance</a:t>
            </a:r>
            <a:endParaRPr lang="en-GB" sz="2400" b="1" dirty="0">
              <a:solidFill>
                <a:schemeClr val="bg1"/>
              </a:solidFill>
              <a:latin typeface="Arial Black"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662667914"/>
              </p:ext>
            </p:extLst>
          </p:nvPr>
        </p:nvGraphicFramePr>
        <p:xfrm>
          <a:off x="0" y="1052737"/>
          <a:ext cx="9144000" cy="4446861"/>
        </p:xfrm>
        <a:graphic>
          <a:graphicData uri="http://schemas.openxmlformats.org/drawingml/2006/table">
            <a:tbl>
              <a:tblPr firstRow="1" bandRow="1">
                <a:tableStyleId>{5C22544A-7EE6-4342-B048-85BDC9FD1C3A}</a:tableStyleId>
              </a:tblPr>
              <a:tblGrid>
                <a:gridCol w="1068222">
                  <a:extLst>
                    <a:ext uri="{9D8B030D-6E8A-4147-A177-3AD203B41FA5}">
                      <a16:colId xmlns:a16="http://schemas.microsoft.com/office/drawing/2014/main" xmlns="" val="20000"/>
                    </a:ext>
                  </a:extLst>
                </a:gridCol>
                <a:gridCol w="1127514">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20002"/>
                    </a:ext>
                  </a:extLst>
                </a:gridCol>
                <a:gridCol w="2664296">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115616">
                  <a:extLst>
                    <a:ext uri="{9D8B030D-6E8A-4147-A177-3AD203B41FA5}">
                      <a16:colId xmlns:a16="http://schemas.microsoft.com/office/drawing/2014/main" xmlns="" val="20005"/>
                    </a:ext>
                  </a:extLst>
                </a:gridCol>
              </a:tblGrid>
              <a:tr h="360039">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41" marR="91441"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1733614">
                <a:tc rowSpan="2">
                  <a:txBody>
                    <a:bodyPr/>
                    <a:lstStyle/>
                    <a:p>
                      <a:pPr algn="l" fontAlgn="b">
                        <a:lnSpc>
                          <a:spcPct val="100000"/>
                        </a:lnSpc>
                      </a:pPr>
                      <a:r>
                        <a:rPr lang="en-US" sz="800" kern="1200" dirty="0">
                          <a:solidFill>
                            <a:schemeClr val="dk1"/>
                          </a:solidFill>
                          <a:latin typeface="Arial Black" pitchFamily="34" charset="0"/>
                          <a:ea typeface="+mn-ea"/>
                          <a:cs typeface="+mn-cs"/>
                        </a:rPr>
                        <a:t>Achieve Universal Health Coverage through the phased implementation of  National Health Insurance (NHI) </a:t>
                      </a:r>
                      <a:endParaRPr lang="en-ZA" sz="800" b="0" i="0" u="none" strike="noStrike" dirty="0">
                        <a:solidFill>
                          <a:srgbClr val="000000"/>
                        </a:solidFill>
                        <a:latin typeface="Arial Black" pitchFamily="34" charset="0"/>
                      </a:endParaRPr>
                    </a:p>
                  </a:txBody>
                  <a:tcPr marL="0" marR="0" marT="0" marB="0"/>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mn-ea"/>
                          <a:cs typeface="+mn-cs"/>
                        </a:rPr>
                        <a:t>Comprehensive package of District Health Services designed</a:t>
                      </a:r>
                      <a:endParaRPr lang="en-US" sz="800" kern="1200" dirty="0">
                        <a:solidFill>
                          <a:schemeClr val="dk1"/>
                        </a:solidFill>
                        <a:latin typeface="Arial Black" pitchFamily="34" charset="0"/>
                        <a:ea typeface="+mn-ea"/>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chemeClr val="dk1"/>
                          </a:solidFill>
                          <a:latin typeface="Arial Black" pitchFamily="34" charset="0"/>
                          <a:ea typeface="+mn-ea"/>
                          <a:cs typeface="+mn-cs"/>
                        </a:rPr>
                        <a:t>Q1:Comprehensive package for Primary Health Care facilities drafted</a:t>
                      </a:r>
                      <a:r>
                        <a:rPr lang="en-ZA" sz="800" kern="1200" baseline="0" dirty="0">
                          <a:solidFill>
                            <a:schemeClr val="dk1"/>
                          </a:solidFill>
                          <a:latin typeface="Arial Black" pitchFamily="34" charset="0"/>
                          <a:ea typeface="+mn-ea"/>
                          <a:cs typeface="+mn-cs"/>
                        </a:rPr>
                        <a:t> </a:t>
                      </a:r>
                      <a:endParaRPr lang="en-ZA" sz="800" kern="120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kern="120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chemeClr val="dk1"/>
                          </a:solidFill>
                          <a:latin typeface="Arial Black" pitchFamily="34" charset="0"/>
                          <a:ea typeface="+mn-ea"/>
                          <a:cs typeface="+mn-cs"/>
                        </a:rPr>
                        <a:t>Q2: Comprehensive package of District Hospitals</a:t>
                      </a:r>
                      <a:r>
                        <a:rPr lang="en-ZA" sz="800" kern="1200" baseline="0" dirty="0">
                          <a:solidFill>
                            <a:schemeClr val="dk1"/>
                          </a:solidFill>
                          <a:latin typeface="Arial Black" pitchFamily="34" charset="0"/>
                          <a:ea typeface="+mn-ea"/>
                          <a:cs typeface="+mn-cs"/>
                        </a:rPr>
                        <a:t> drafted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kern="120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kern="120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chemeClr val="dk1"/>
                          </a:solidFill>
                          <a:latin typeface="Arial Black" pitchFamily="34" charset="0"/>
                          <a:ea typeface="+mn-ea"/>
                          <a:cs typeface="+mn-cs"/>
                        </a:rPr>
                        <a:t>Q3: Comprehensive package for PHC</a:t>
                      </a:r>
                      <a:r>
                        <a:rPr lang="en-ZA" sz="800" kern="1200" baseline="0" dirty="0">
                          <a:solidFill>
                            <a:schemeClr val="dk1"/>
                          </a:solidFill>
                          <a:latin typeface="Arial Black" pitchFamily="34" charset="0"/>
                          <a:ea typeface="+mn-ea"/>
                          <a:cs typeface="+mn-cs"/>
                        </a:rPr>
                        <a:t> facilities and</a:t>
                      </a:r>
                      <a:r>
                        <a:rPr lang="en-ZA" sz="800" kern="1200" dirty="0">
                          <a:solidFill>
                            <a:schemeClr val="dk1"/>
                          </a:solidFill>
                          <a:latin typeface="Arial Black" pitchFamily="34" charset="0"/>
                          <a:ea typeface="+mn-ea"/>
                          <a:cs typeface="+mn-cs"/>
                        </a:rPr>
                        <a:t> District Hospitals</a:t>
                      </a:r>
                      <a:r>
                        <a:rPr lang="en-ZA" sz="800" kern="1200" baseline="0" dirty="0">
                          <a:solidFill>
                            <a:schemeClr val="dk1"/>
                          </a:solidFill>
                          <a:latin typeface="Arial Black" pitchFamily="34" charset="0"/>
                          <a:ea typeface="+mn-ea"/>
                          <a:cs typeface="+mn-cs"/>
                        </a:rPr>
                        <a:t> consulted with key stakeholders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800" kern="120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800" kern="1200" dirty="0">
                          <a:solidFill>
                            <a:schemeClr val="dk1"/>
                          </a:solidFill>
                          <a:latin typeface="Arial Black" pitchFamily="34" charset="0"/>
                          <a:ea typeface="+mn-ea"/>
                          <a:cs typeface="+mn-cs"/>
                        </a:rPr>
                        <a:t>Q4: Comprehensive package of District Health Services designed</a:t>
                      </a:r>
                    </a:p>
                  </a:txBody>
                  <a:tcPr marL="68580" marR="68580" marT="0" marB="0"/>
                </a:tc>
                <a:tc>
                  <a:txBody>
                    <a:bodyPr/>
                    <a:lstStyle/>
                    <a:p>
                      <a:pPr marL="0" marR="0">
                        <a:lnSpc>
                          <a:spcPct val="100000"/>
                        </a:lnSpc>
                        <a:spcBef>
                          <a:spcPts val="0"/>
                        </a:spcBef>
                        <a:spcAft>
                          <a:spcPts val="1000"/>
                        </a:spcAft>
                      </a:pPr>
                      <a:r>
                        <a:rPr lang="en-ZA" sz="800" kern="1200" dirty="0">
                          <a:solidFill>
                            <a:schemeClr val="dk1"/>
                          </a:solidFill>
                          <a:latin typeface="Arial Black" pitchFamily="34" charset="0"/>
                          <a:ea typeface="+mn-ea"/>
                          <a:cs typeface="+mn-cs"/>
                        </a:rPr>
                        <a:t>Q1: Consultations on Comprehensive National Health Insurance healthcare services package for Primary Health Care (PHC) within the district were underway</a:t>
                      </a:r>
                    </a:p>
                    <a:p>
                      <a:pPr marL="0" marR="0">
                        <a:lnSpc>
                          <a:spcPct val="100000"/>
                        </a:lnSpc>
                        <a:spcBef>
                          <a:spcPts val="0"/>
                        </a:spcBef>
                        <a:spcAft>
                          <a:spcPts val="1000"/>
                        </a:spcAft>
                      </a:pPr>
                      <a:r>
                        <a:rPr lang="en-ZA" sz="800" kern="1200" dirty="0">
                          <a:solidFill>
                            <a:schemeClr val="dk1"/>
                          </a:solidFill>
                          <a:latin typeface="Arial Black" pitchFamily="34" charset="0"/>
                          <a:ea typeface="+mn-ea"/>
                          <a:cs typeface="+mn-cs"/>
                        </a:rPr>
                        <a:t>Q2: Comprehensive package for District Hospitals has been drafted</a:t>
                      </a:r>
                    </a:p>
                    <a:p>
                      <a:pPr marL="0" marR="0">
                        <a:lnSpc>
                          <a:spcPct val="100000"/>
                        </a:lnSpc>
                        <a:spcBef>
                          <a:spcPts val="0"/>
                        </a:spcBef>
                        <a:spcAft>
                          <a:spcPts val="1000"/>
                        </a:spcAft>
                      </a:pPr>
                      <a:r>
                        <a:rPr lang="en-ZA" sz="800" kern="1200" dirty="0">
                          <a:solidFill>
                            <a:schemeClr val="dk1"/>
                          </a:solidFill>
                          <a:latin typeface="Arial Black" pitchFamily="34" charset="0"/>
                          <a:ea typeface="+mn-ea"/>
                          <a:cs typeface="+mn-cs"/>
                        </a:rPr>
                        <a:t>Q3: </a:t>
                      </a:r>
                      <a:r>
                        <a:rPr lang="en-US" sz="800" kern="1200" dirty="0">
                          <a:solidFill>
                            <a:schemeClr val="dk1"/>
                          </a:solidFill>
                          <a:latin typeface="Arial Black" pitchFamily="34" charset="0"/>
                          <a:ea typeface="+mn-ea"/>
                          <a:cs typeface="+mn-cs"/>
                        </a:rPr>
                        <a:t>The final draft for Comprehensive Package for Primary Health Care facilities and District Hospitals available</a:t>
                      </a:r>
                    </a:p>
                    <a:p>
                      <a:pPr marL="0" marR="0">
                        <a:lnSpc>
                          <a:spcPct val="100000"/>
                        </a:lnSpc>
                        <a:spcBef>
                          <a:spcPts val="0"/>
                        </a:spcBef>
                        <a:spcAft>
                          <a:spcPts val="1000"/>
                        </a:spcAft>
                      </a:pPr>
                      <a:r>
                        <a:rPr lang="en-US" sz="800" kern="1200" dirty="0">
                          <a:solidFill>
                            <a:schemeClr val="dk1"/>
                          </a:solidFill>
                          <a:latin typeface="Arial Black" pitchFamily="34" charset="0"/>
                          <a:ea typeface="+mn-ea"/>
                          <a:cs typeface="+mn-cs"/>
                        </a:rPr>
                        <a:t>Q4: A comprehensive package for District hospitals </a:t>
                      </a:r>
                      <a:r>
                        <a:rPr lang="en-US" sz="800" kern="1200" dirty="0" err="1">
                          <a:solidFill>
                            <a:schemeClr val="dk1"/>
                          </a:solidFill>
                          <a:latin typeface="Arial Black" pitchFamily="34" charset="0"/>
                          <a:ea typeface="+mn-ea"/>
                          <a:cs typeface="+mn-cs"/>
                        </a:rPr>
                        <a:t>finalised</a:t>
                      </a:r>
                      <a:endParaRPr lang="en-US" sz="800" kern="120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1000"/>
                        </a:spcAft>
                      </a:pPr>
                      <a:r>
                        <a:rPr lang="en-ZA" sz="800" kern="1200" dirty="0">
                          <a:solidFill>
                            <a:schemeClr val="tx1"/>
                          </a:solidFill>
                          <a:latin typeface="Arial Black" pitchFamily="34" charset="0"/>
                          <a:ea typeface="+mn-ea"/>
                          <a:cs typeface="+mn-cs"/>
                        </a:rPr>
                        <a:t>Q1 &amp;Q2: Drafting of PHC facilities package delayed</a:t>
                      </a:r>
                      <a:r>
                        <a:rPr lang="en-ZA" sz="800" kern="1200" baseline="0" dirty="0">
                          <a:solidFill>
                            <a:schemeClr val="tx1"/>
                          </a:solidFill>
                          <a:latin typeface="Arial Black" pitchFamily="34" charset="0"/>
                          <a:ea typeface="+mn-ea"/>
                          <a:cs typeface="+mn-cs"/>
                        </a:rPr>
                        <a:t> and commence in Q2</a:t>
                      </a:r>
                      <a:endParaRPr lang="en-ZA" sz="800" kern="1200" dirty="0">
                        <a:solidFill>
                          <a:schemeClr val="tx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1000"/>
                        </a:spcAft>
                      </a:pPr>
                      <a:r>
                        <a:rPr lang="en-ZA" sz="800" kern="1200" baseline="0" dirty="0">
                          <a:solidFill>
                            <a:schemeClr val="tx1"/>
                          </a:solidFill>
                          <a:latin typeface="Arial Black" pitchFamily="34" charset="0"/>
                          <a:ea typeface="+mn-ea"/>
                          <a:cs typeface="+mn-cs"/>
                        </a:rPr>
                        <a:t>N/A - Annual target achieved</a:t>
                      </a:r>
                      <a:endParaRPr lang="en-ZA" sz="800" kern="1200" dirty="0">
                        <a:solidFill>
                          <a:schemeClr val="tx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2136102">
                <a:tc vMerge="1">
                  <a:txBody>
                    <a:bodyPr/>
                    <a:lstStyle/>
                    <a:p>
                      <a:endParaRPr lang="en-ZA" sz="900" b="1" dirty="0">
                        <a:latin typeface="Arial Black" pitchFamily="34" charset="0"/>
                        <a:ea typeface="Calibri"/>
                        <a:cs typeface="Times New Roman"/>
                      </a:endParaRPr>
                    </a:p>
                  </a:txBody>
                  <a:tcPr marL="68582" marR="68582" marT="0" marB="0"/>
                </a:tc>
                <a:tc>
                  <a:txBody>
                    <a:bodyPr/>
                    <a:lstStyle/>
                    <a:p>
                      <a:pPr marL="0" marR="0">
                        <a:lnSpc>
                          <a:spcPct val="100000"/>
                        </a:lnSpc>
                        <a:spcBef>
                          <a:spcPts val="0"/>
                        </a:spcBef>
                        <a:spcAft>
                          <a:spcPts val="0"/>
                        </a:spcAft>
                      </a:pPr>
                      <a:r>
                        <a:rPr lang="en-ZA" sz="800" kern="1200" dirty="0">
                          <a:solidFill>
                            <a:schemeClr val="dk1"/>
                          </a:solidFill>
                          <a:latin typeface="Arial Black" pitchFamily="34" charset="0"/>
                          <a:ea typeface="+mn-ea"/>
                          <a:cs typeface="+mn-cs"/>
                        </a:rPr>
                        <a:t>Number of District Health contracting teams trained for accelerated implementation of NHI</a:t>
                      </a:r>
                      <a:endParaRPr lang="en-US" sz="800" kern="1200" dirty="0">
                        <a:solidFill>
                          <a:schemeClr val="dk1"/>
                        </a:solidFill>
                        <a:latin typeface="Arial Black" pitchFamily="34" charset="0"/>
                        <a:ea typeface="+mn-ea"/>
                        <a:cs typeface="+mn-cs"/>
                      </a:endParaRPr>
                    </a:p>
                  </a:txBody>
                  <a:tcPr marL="68580" marR="68580" marT="0" marB="0"/>
                </a:tc>
                <a:tc>
                  <a:txBody>
                    <a:bodyPr/>
                    <a:lstStyle/>
                    <a:p>
                      <a:pPr marL="0" marR="0">
                        <a:lnSpc>
                          <a:spcPct val="100000"/>
                        </a:lnSpc>
                        <a:spcBef>
                          <a:spcPts val="0"/>
                        </a:spcBef>
                        <a:spcAft>
                          <a:spcPts val="1000"/>
                        </a:spcAft>
                      </a:pPr>
                      <a:r>
                        <a:rPr lang="en-US" sz="800" kern="1200" dirty="0">
                          <a:solidFill>
                            <a:schemeClr val="dk1"/>
                          </a:solidFill>
                          <a:latin typeface="Arial Black" pitchFamily="34" charset="0"/>
                          <a:ea typeface="+mn-ea"/>
                          <a:cs typeface="+mn-cs"/>
                        </a:rPr>
                        <a:t>Q2: Training</a:t>
                      </a:r>
                      <a:r>
                        <a:rPr lang="en-US" sz="800" kern="1200" baseline="0" dirty="0">
                          <a:solidFill>
                            <a:schemeClr val="dk1"/>
                          </a:solidFill>
                          <a:latin typeface="Arial Black" pitchFamily="34" charset="0"/>
                          <a:ea typeface="+mn-ea"/>
                          <a:cs typeface="+mn-cs"/>
                        </a:rPr>
                        <a:t> plans developed and agreements concluded</a:t>
                      </a:r>
                      <a:endParaRPr lang="en-US" sz="800" kern="120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1000"/>
                        </a:spcAft>
                        <a:buClrTx/>
                        <a:buSzTx/>
                        <a:buFontTx/>
                        <a:buNone/>
                        <a:tabLst/>
                        <a:defRPr/>
                      </a:pPr>
                      <a:r>
                        <a:rPr lang="en-US" sz="800" kern="1200" dirty="0">
                          <a:solidFill>
                            <a:schemeClr val="dk1"/>
                          </a:solidFill>
                          <a:latin typeface="Arial Black" pitchFamily="34" charset="0"/>
                          <a:ea typeface="+mn-ea"/>
                          <a:cs typeface="+mn-cs"/>
                        </a:rPr>
                        <a:t>Q3: 26 </a:t>
                      </a:r>
                      <a:r>
                        <a:rPr lang="en-ZA" sz="800" kern="1200" dirty="0">
                          <a:solidFill>
                            <a:schemeClr val="dk1"/>
                          </a:solidFill>
                          <a:latin typeface="Arial Black" pitchFamily="34" charset="0"/>
                          <a:ea typeface="+mn-ea"/>
                          <a:cs typeface="+mn-cs"/>
                        </a:rPr>
                        <a:t>District health contracting teams trained for accelerated implementation of NHI</a:t>
                      </a:r>
                    </a:p>
                    <a:p>
                      <a:pPr marL="0" marR="0">
                        <a:lnSpc>
                          <a:spcPct val="100000"/>
                        </a:lnSpc>
                        <a:spcBef>
                          <a:spcPts val="0"/>
                        </a:spcBef>
                        <a:spcAft>
                          <a:spcPts val="1000"/>
                        </a:spcAft>
                      </a:pPr>
                      <a:r>
                        <a:rPr lang="en-US" sz="800" kern="1200" dirty="0">
                          <a:solidFill>
                            <a:schemeClr val="dk1"/>
                          </a:solidFill>
                          <a:latin typeface="Arial Black" pitchFamily="34" charset="0"/>
                          <a:ea typeface="+mn-ea"/>
                          <a:cs typeface="+mn-cs"/>
                        </a:rPr>
                        <a:t>Q4: 52 </a:t>
                      </a:r>
                      <a:r>
                        <a:rPr lang="en-ZA" sz="800" kern="1200" dirty="0">
                          <a:solidFill>
                            <a:schemeClr val="dk1"/>
                          </a:solidFill>
                          <a:latin typeface="Arial Black" pitchFamily="34" charset="0"/>
                          <a:ea typeface="+mn-ea"/>
                          <a:cs typeface="+mn-cs"/>
                        </a:rPr>
                        <a:t>District health contracting teams trained for accelerated implementation of NHI</a:t>
                      </a:r>
                    </a:p>
                  </a:txBody>
                  <a:tcPr marL="68580" marR="68580" marT="0" marB="0"/>
                </a:tc>
                <a:tc>
                  <a:txBody>
                    <a:bodyPr/>
                    <a:lstStyle/>
                    <a:p>
                      <a:pPr marL="0" marR="0">
                        <a:lnSpc>
                          <a:spcPct val="100000"/>
                        </a:lnSpc>
                        <a:spcBef>
                          <a:spcPts val="0"/>
                        </a:spcBef>
                        <a:spcAft>
                          <a:spcPts val="1000"/>
                        </a:spcAft>
                      </a:pPr>
                      <a:r>
                        <a:rPr lang="en-US" sz="800" kern="1200" dirty="0">
                          <a:solidFill>
                            <a:schemeClr val="dk1"/>
                          </a:solidFill>
                          <a:latin typeface="Arial Black" pitchFamily="34" charset="0"/>
                          <a:ea typeface="+mn-ea"/>
                          <a:cs typeface="+mn-cs"/>
                        </a:rPr>
                        <a:t>Q2: Training plans were developed and approved by National Health Council. The plans include local and international capacity building and training</a:t>
                      </a:r>
                    </a:p>
                    <a:p>
                      <a:pPr marL="0" marR="0">
                        <a:lnSpc>
                          <a:spcPct val="100000"/>
                        </a:lnSpc>
                        <a:spcBef>
                          <a:spcPts val="0"/>
                        </a:spcBef>
                        <a:spcAft>
                          <a:spcPts val="1000"/>
                        </a:spcAft>
                      </a:pPr>
                      <a:r>
                        <a:rPr lang="en-US" sz="800" kern="1200" dirty="0">
                          <a:solidFill>
                            <a:schemeClr val="dk1"/>
                          </a:solidFill>
                          <a:latin typeface="Arial Black" pitchFamily="34" charset="0"/>
                          <a:ea typeface="+mn-ea"/>
                          <a:cs typeface="+mn-cs"/>
                        </a:rPr>
                        <a:t>Q4: Capacity building of 31 officials ( 9 Provincial managers, 9 District managers, 9 MEC's and 4 National officials ) has been undertaken to gain insights into Contracting Units for PHCs (CUPs) and District Health Management Offices ( DHMO) in Thailand from 26 January to 02 February 2020</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1000"/>
                        </a:spcAft>
                      </a:pPr>
                      <a:r>
                        <a:rPr lang="en-ZA" sz="800" kern="1200" dirty="0">
                          <a:solidFill>
                            <a:schemeClr val="dk1"/>
                          </a:solidFill>
                          <a:latin typeface="Arial Black" pitchFamily="34" charset="0"/>
                          <a:ea typeface="+mn-ea"/>
                          <a:cs typeface="+mn-cs"/>
                        </a:rPr>
                        <a:t>Q2: None</a:t>
                      </a:r>
                    </a:p>
                    <a:p>
                      <a:pPr marL="0" marR="0" indent="0" algn="l" defTabSz="914400" rtl="0" eaLnBrk="1" fontAlgn="auto" latinLnBrk="0" hangingPunct="1">
                        <a:lnSpc>
                          <a:spcPct val="100000"/>
                        </a:lnSpc>
                        <a:spcBef>
                          <a:spcPts val="0"/>
                        </a:spcBef>
                        <a:spcAft>
                          <a:spcPts val="1000"/>
                        </a:spcAft>
                        <a:buClrTx/>
                        <a:buSzTx/>
                        <a:buFontTx/>
                        <a:buNone/>
                        <a:tabLst/>
                        <a:defRPr/>
                      </a:pPr>
                      <a:endParaRPr lang="en-ZA" sz="800" kern="120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1000"/>
                        </a:spcAft>
                        <a:buClrTx/>
                        <a:buSzTx/>
                        <a:buFontTx/>
                        <a:buNone/>
                        <a:tabLst/>
                        <a:defRPr/>
                      </a:pPr>
                      <a:endParaRPr lang="en-ZA" sz="800" kern="120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1000"/>
                        </a:spcAft>
                        <a:buClrTx/>
                        <a:buSzTx/>
                        <a:buFontTx/>
                        <a:buNone/>
                        <a:tabLst/>
                        <a:defRPr/>
                      </a:pPr>
                      <a:r>
                        <a:rPr lang="en-ZA" sz="800" kern="1200" dirty="0">
                          <a:solidFill>
                            <a:schemeClr val="dk1"/>
                          </a:solidFill>
                          <a:latin typeface="Arial Black" pitchFamily="34" charset="0"/>
                          <a:ea typeface="+mn-ea"/>
                          <a:cs typeface="+mn-cs"/>
                        </a:rPr>
                        <a:t>Q3 &amp; Q4: 0 out</a:t>
                      </a:r>
                      <a:r>
                        <a:rPr lang="en-ZA" sz="800" kern="1200" baseline="0" dirty="0">
                          <a:solidFill>
                            <a:schemeClr val="dk1"/>
                          </a:solidFill>
                          <a:latin typeface="Arial Black" pitchFamily="34" charset="0"/>
                          <a:ea typeface="+mn-ea"/>
                          <a:cs typeface="+mn-cs"/>
                        </a:rPr>
                        <a:t> of 78</a:t>
                      </a:r>
                      <a:r>
                        <a:rPr lang="en-ZA" sz="800" kern="1200" dirty="0">
                          <a:solidFill>
                            <a:schemeClr val="dk1"/>
                          </a:solidFill>
                          <a:latin typeface="Arial Black" pitchFamily="34" charset="0"/>
                          <a:ea typeface="+mn-ea"/>
                          <a:cs typeface="+mn-cs"/>
                        </a:rPr>
                        <a:t> district contract teams trained for accelerated implementation of NHI</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ZA" sz="800" kern="1200" dirty="0">
                          <a:solidFill>
                            <a:schemeClr val="dk1"/>
                          </a:solidFill>
                          <a:latin typeface="Arial Black" pitchFamily="34" charset="0"/>
                          <a:ea typeface="+mn-ea"/>
                          <a:cs typeface="+mn-cs"/>
                        </a:rPr>
                        <a:t>Training</a:t>
                      </a:r>
                      <a:r>
                        <a:rPr lang="en-ZA" sz="800" kern="1200" baseline="0" dirty="0">
                          <a:solidFill>
                            <a:schemeClr val="dk1"/>
                          </a:solidFill>
                          <a:latin typeface="Arial Black" pitchFamily="34" charset="0"/>
                          <a:ea typeface="+mn-ea"/>
                          <a:cs typeface="+mn-cs"/>
                        </a:rPr>
                        <a:t> targeted first on executives, accounting officers and senior managers as directed by NHC</a:t>
                      </a:r>
                      <a:endParaRPr lang="en-ZA" sz="800" kern="120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27B08419-28F4-488C-AA48-21B5C29C1BF2}" type="slidenum">
              <a:rPr lang="en-ZA" altLang="en-US" sz="1200" smtClean="0">
                <a:latin typeface="Arial" panose="020B0604020202020204" pitchFamily="34" charset="0"/>
                <a:cs typeface="Arial" panose="020B0604020202020204" pitchFamily="34" charset="0"/>
              </a:rPr>
              <a:pPr algn="r" eaLnBrk="1" hangingPunct="1"/>
              <a:t>70</a:t>
            </a:fld>
            <a:r>
              <a:rPr lang="en-ZA" altLang="en-US" sz="1200" dirty="0">
                <a:latin typeface="Arial" panose="020B0604020202020204" pitchFamily="34" charset="0"/>
                <a:cs typeface="Arial" panose="020B0604020202020204" pitchFamily="34" charset="0"/>
              </a:rPr>
              <a:t> </a:t>
            </a:r>
          </a:p>
        </p:txBody>
      </p:sp>
      <p:sp>
        <p:nvSpPr>
          <p:cNvPr id="37891" name="Rectangle 2"/>
          <p:cNvSpPr txBox="1">
            <a:spLocks noChangeArrowheads="1"/>
          </p:cNvSpPr>
          <p:nvPr/>
        </p:nvSpPr>
        <p:spPr bwMode="auto">
          <a:xfrm>
            <a:off x="107950" y="-71438"/>
            <a:ext cx="7056438"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[NATIONAL HEALTH INSURANCE GRANT (01)]</a:t>
            </a:r>
          </a:p>
        </p:txBody>
      </p:sp>
      <p:sp>
        <p:nvSpPr>
          <p:cNvPr id="37892" name="TextBox 1"/>
          <p:cNvSpPr txBox="1">
            <a:spLocks noChangeArrowheads="1"/>
          </p:cNvSpPr>
          <p:nvPr/>
        </p:nvSpPr>
        <p:spPr bwMode="auto">
          <a:xfrm>
            <a:off x="0" y="952500"/>
            <a:ext cx="91440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q"/>
            </a:pPr>
            <a:endParaRPr lang="en-US" altLang="en-US" sz="2000">
              <a:solidFill>
                <a:srgbClr val="000000"/>
              </a:solidFill>
            </a:endParaRPr>
          </a:p>
          <a:p>
            <a:pPr lvl="1" eaLnBrk="1" hangingPunct="1"/>
            <a:endParaRPr lang="en-US" altLang="en-US" sz="2300">
              <a:solidFill>
                <a:srgbClr val="000000"/>
              </a:solidFill>
            </a:endParaRPr>
          </a:p>
          <a:p>
            <a:pPr lvl="1" eaLnBrk="1" hangingPunct="1"/>
            <a:r>
              <a:rPr lang="en-US" altLang="en-US" sz="2400">
                <a:solidFill>
                  <a:srgbClr val="000000"/>
                </a:solidFill>
              </a:rPr>
              <a:t>	</a:t>
            </a:r>
          </a:p>
        </p:txBody>
      </p:sp>
      <p:pic>
        <p:nvPicPr>
          <p:cNvPr id="37893"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6975"/>
            <a:ext cx="9144000" cy="453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75541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3FF39149-69DA-4182-AE9A-D8397BF132C2}" type="slidenum">
              <a:rPr lang="en-ZA" altLang="en-US" sz="1200" smtClean="0">
                <a:latin typeface="Arial" panose="020B0604020202020204" pitchFamily="34" charset="0"/>
                <a:cs typeface="Arial" panose="020B0604020202020204" pitchFamily="34" charset="0"/>
              </a:rPr>
              <a:pPr algn="r" eaLnBrk="1" hangingPunct="1"/>
              <a:t>71</a:t>
            </a:fld>
            <a:r>
              <a:rPr lang="en-ZA" altLang="en-US" sz="1200" dirty="0">
                <a:latin typeface="Arial" panose="020B0604020202020204" pitchFamily="34" charset="0"/>
                <a:cs typeface="Arial" panose="020B0604020202020204" pitchFamily="34" charset="0"/>
              </a:rPr>
              <a:t> </a:t>
            </a:r>
          </a:p>
        </p:txBody>
      </p:sp>
      <p:sp>
        <p:nvSpPr>
          <p:cNvPr id="38915" name="Rectangle 2"/>
          <p:cNvSpPr txBox="1">
            <a:spLocks noChangeArrowheads="1"/>
          </p:cNvSpPr>
          <p:nvPr/>
        </p:nvSpPr>
        <p:spPr bwMode="auto">
          <a:xfrm>
            <a:off x="0" y="-71438"/>
            <a:ext cx="7164388"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FFFF"/>
                </a:solidFill>
              </a:rPr>
              <a:t>[NATIONAL HEALTH INSURANCE GRANT (02)]</a:t>
            </a:r>
          </a:p>
        </p:txBody>
      </p:sp>
      <p:sp>
        <p:nvSpPr>
          <p:cNvPr id="6" name="TextBox 1"/>
          <p:cNvSpPr txBox="1">
            <a:spLocks noChangeArrowheads="1"/>
          </p:cNvSpPr>
          <p:nvPr/>
        </p:nvSpPr>
        <p:spPr bwMode="auto">
          <a:xfrm>
            <a:off x="0" y="952500"/>
            <a:ext cx="9144000" cy="527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spending is 90,5% which is below the acceptable norm. This is the first year of the grant being direct grant as it was converted in-year.</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All provinces spent within the acceptable norm with the exception of FS &amp; KZN that grossly underspent.</a:t>
            </a:r>
          </a:p>
          <a:p>
            <a:pPr marL="457200" indent="-457200" algn="just" eaLnBrk="1" fontAlgn="auto" hangingPunct="1">
              <a:spcBef>
                <a:spcPts val="0"/>
              </a:spcBef>
              <a:spcAft>
                <a:spcPts val="0"/>
              </a:spcAft>
              <a:buFont typeface="Wingdings" panose="05000000000000000000" pitchFamily="2" charset="2"/>
              <a:buChar char="§"/>
              <a:defRPr/>
            </a:pPr>
            <a:endParaRPr lang="en-US" altLang="en-US" sz="2000" dirty="0">
              <a:solidFill>
                <a:prstClr val="black"/>
              </a:solidFill>
            </a:endParaRPr>
          </a:p>
          <a:p>
            <a:pPr marL="457200" indent="-457200" algn="just" eaLnBrk="1" fontAlgn="auto" hangingPunct="1">
              <a:spcBef>
                <a:spcPts val="0"/>
              </a:spcBef>
              <a:spcAft>
                <a:spcPts val="0"/>
              </a:spcAft>
              <a:buFont typeface="Wingdings" panose="05000000000000000000" pitchFamily="2" charset="2"/>
              <a:buChar char="§"/>
              <a:defRPr/>
            </a:pPr>
            <a:r>
              <a:rPr lang="en-US" altLang="en-US" sz="2000" dirty="0">
                <a:solidFill>
                  <a:prstClr val="black"/>
                </a:solidFill>
              </a:rPr>
              <a:t>The underspending is attributable to late contracting, method of payment change from BAS to </a:t>
            </a:r>
            <a:r>
              <a:rPr lang="en-US" altLang="en-US" sz="2000" dirty="0" err="1">
                <a:solidFill>
                  <a:prstClr val="black"/>
                </a:solidFill>
              </a:rPr>
              <a:t>Persal</a:t>
            </a:r>
            <a:r>
              <a:rPr lang="en-US" altLang="en-US" sz="2000" dirty="0">
                <a:solidFill>
                  <a:prstClr val="black"/>
                </a:solidFill>
              </a:rPr>
              <a:t> led to resignation of doctors due to delays in payment of claims. </a:t>
            </a:r>
            <a:endParaRPr lang="en-US" altLang="en-US" sz="2400" dirty="0">
              <a:solidFill>
                <a:prstClr val="black"/>
              </a:solidFill>
            </a:endParaRPr>
          </a:p>
          <a:p>
            <a:pPr algn="just"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buFont typeface="Wingdings" panose="05000000000000000000" pitchFamily="2" charset="2"/>
              <a:buChar char="§"/>
              <a:defRPr/>
            </a:pPr>
            <a:endParaRPr lang="en-US" altLang="en-US" sz="24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spTree>
    <p:extLst>
      <p:ext uri="{BB962C8B-B14F-4D97-AF65-F5344CB8AC3E}">
        <p14:creationId xmlns:p14="http://schemas.microsoft.com/office/powerpoint/2010/main" xmlns="" val="1912356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fld id="{3FF39149-69DA-4182-AE9A-D8397BF132C2}" type="slidenum">
              <a:rPr lang="en-ZA" altLang="en-US" sz="1200" smtClean="0">
                <a:latin typeface="Arial" panose="020B0604020202020204" pitchFamily="34" charset="0"/>
                <a:cs typeface="Arial" panose="020B0604020202020204" pitchFamily="34" charset="0"/>
              </a:rPr>
              <a:pPr algn="r" eaLnBrk="1" hangingPunct="1"/>
              <a:t>72</a:t>
            </a:fld>
            <a:r>
              <a:rPr lang="en-ZA" altLang="en-US" sz="1200" dirty="0">
                <a:latin typeface="Arial" panose="020B0604020202020204" pitchFamily="34" charset="0"/>
                <a:cs typeface="Arial" panose="020B0604020202020204" pitchFamily="34" charset="0"/>
              </a:rPr>
              <a:t> </a:t>
            </a:r>
          </a:p>
        </p:txBody>
      </p:sp>
      <p:sp>
        <p:nvSpPr>
          <p:cNvPr id="38915" name="Rectangle 2"/>
          <p:cNvSpPr txBox="1">
            <a:spLocks noChangeArrowheads="1"/>
          </p:cNvSpPr>
          <p:nvPr/>
        </p:nvSpPr>
        <p:spPr bwMode="auto">
          <a:xfrm>
            <a:off x="0" y="-71438"/>
            <a:ext cx="7164388"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dirty="0">
                <a:solidFill>
                  <a:srgbClr val="FFFFFF"/>
                </a:solidFill>
              </a:rPr>
              <a:t>[ROLLOVER REQUESTS &amp; RECOMMENDED]</a:t>
            </a:r>
          </a:p>
        </p:txBody>
      </p:sp>
      <p:sp>
        <p:nvSpPr>
          <p:cNvPr id="6" name="TextBox 1"/>
          <p:cNvSpPr txBox="1">
            <a:spLocks noChangeArrowheads="1"/>
          </p:cNvSpPr>
          <p:nvPr/>
        </p:nvSpPr>
        <p:spPr bwMode="auto">
          <a:xfrm>
            <a:off x="0" y="952500"/>
            <a:ext cx="9144000" cy="2139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gn="just" eaLnBrk="1" fontAlgn="auto" hangingPunct="1">
              <a:spcBef>
                <a:spcPts val="0"/>
              </a:spcBef>
              <a:spcAft>
                <a:spcPts val="0"/>
              </a:spcAft>
              <a:buFont typeface="+mj-lt"/>
              <a:buAutoNum type="arabicPeriod"/>
              <a:defRPr/>
            </a:pPr>
            <a:endParaRPr lang="en-US" altLang="en-US" sz="2000" dirty="0">
              <a:solidFill>
                <a:prstClr val="black"/>
              </a:solidFill>
            </a:endParaRPr>
          </a:p>
          <a:p>
            <a:pPr eaLnBrk="1" fontAlgn="auto" hangingPunct="1">
              <a:spcBef>
                <a:spcPts val="0"/>
              </a:spcBef>
              <a:spcAft>
                <a:spcPts val="0"/>
              </a:spcAft>
              <a:buFont typeface="Wingdings" panose="05000000000000000000" pitchFamily="2" charset="2"/>
              <a:buChar char="§"/>
              <a:defRPr/>
            </a:pPr>
            <a:endParaRPr lang="en-US" altLang="en-US" sz="2400" dirty="0">
              <a:solidFill>
                <a:prstClr val="black"/>
              </a:solidFill>
            </a:endParaRPr>
          </a:p>
          <a:p>
            <a:pPr eaLnBrk="1" fontAlgn="auto" hangingPunct="1">
              <a:spcBef>
                <a:spcPts val="0"/>
              </a:spcBef>
              <a:spcAft>
                <a:spcPts val="0"/>
              </a:spcAft>
              <a:defRPr/>
            </a:pPr>
            <a:endParaRPr lang="en-US" altLang="en-US" sz="24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eaLnBrk="1" fontAlgn="auto" hangingPunct="1">
              <a:spcBef>
                <a:spcPts val="0"/>
              </a:spcBef>
              <a:spcAft>
                <a:spcPts val="0"/>
              </a:spcAft>
              <a:defRPr/>
            </a:pPr>
            <a:endParaRPr lang="en-US" altLang="en-US" sz="900" dirty="0">
              <a:solidFill>
                <a:prstClr val="black"/>
              </a:solidFill>
            </a:endParaRPr>
          </a:p>
          <a:p>
            <a:pPr lvl="1" eaLnBrk="1" fontAlgn="auto" hangingPunct="1">
              <a:spcBef>
                <a:spcPts val="0"/>
              </a:spcBef>
              <a:spcAft>
                <a:spcPts val="0"/>
              </a:spcAft>
              <a:defRPr/>
            </a:pPr>
            <a:endParaRPr lang="en-US" altLang="en-US" sz="2300" dirty="0">
              <a:solidFill>
                <a:prstClr val="black"/>
              </a:solidFill>
            </a:endParaRPr>
          </a:p>
          <a:p>
            <a:pPr lvl="1" eaLnBrk="1" fontAlgn="auto" hangingPunct="1">
              <a:spcBef>
                <a:spcPts val="0"/>
              </a:spcBef>
              <a:spcAft>
                <a:spcPts val="0"/>
              </a:spcAft>
              <a:defRPr/>
            </a:pPr>
            <a:r>
              <a:rPr lang="en-US" altLang="en-US" sz="2400" dirty="0">
                <a:solidFill>
                  <a:prstClr val="black"/>
                </a:solidFill>
              </a:rPr>
              <a:t>	</a:t>
            </a:r>
          </a:p>
        </p:txBody>
      </p:sp>
      <p:pic>
        <p:nvPicPr>
          <p:cNvPr id="3" name="Picture 2"/>
          <p:cNvPicPr>
            <a:picLocks noChangeAspect="1"/>
          </p:cNvPicPr>
          <p:nvPr/>
        </p:nvPicPr>
        <p:blipFill>
          <a:blip r:embed="rId2" cstate="print"/>
          <a:stretch>
            <a:fillRect/>
          </a:stretch>
        </p:blipFill>
        <p:spPr>
          <a:xfrm>
            <a:off x="395536" y="1484784"/>
            <a:ext cx="8424936" cy="3816424"/>
          </a:xfrm>
          <a:prstGeom prst="rect">
            <a:avLst/>
          </a:prstGeom>
        </p:spPr>
      </p:pic>
    </p:spTree>
    <p:extLst>
      <p:ext uri="{BB962C8B-B14F-4D97-AF65-F5344CB8AC3E}">
        <p14:creationId xmlns:p14="http://schemas.microsoft.com/office/powerpoint/2010/main" xmlns="" val="34437929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73</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6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6" name="Rectangle 5"/>
          <p:cNvSpPr/>
          <p:nvPr/>
        </p:nvSpPr>
        <p:spPr>
          <a:xfrm>
            <a:off x="2443853" y="2644170"/>
            <a:ext cx="5484194" cy="1569660"/>
          </a:xfrm>
          <a:prstGeom prst="rect">
            <a:avLst/>
          </a:prstGeom>
        </p:spPr>
        <p:txBody>
          <a:bodyPr wrap="none">
            <a:spAutoFit/>
          </a:bodyPr>
          <a:lstStyle/>
          <a:p>
            <a:pPr>
              <a:buFont typeface="Arial" charset="0"/>
              <a:buNone/>
            </a:pPr>
            <a:r>
              <a:rPr lang="en-US" sz="9600" dirty="0">
                <a:latin typeface="Andalus" pitchFamily="18" charset="-78"/>
                <a:cs typeface="Andalus" pitchFamily="18" charset="-78"/>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pitchFamily="34" charset="0"/>
              </a:rPr>
              <a:t>Programme 2:</a:t>
            </a:r>
            <a:r>
              <a:rPr lang="en-ZA" sz="2400" b="1" dirty="0">
                <a:solidFill>
                  <a:schemeClr val="bg1"/>
                </a:solidFill>
                <a:latin typeface="Arial Black" pitchFamily="34" charset="0"/>
                <a:cs typeface="Arial" pitchFamily="34" charset="0"/>
              </a:rPr>
              <a:t> National Health Insurance</a:t>
            </a:r>
            <a:endParaRPr lang="en-GB" sz="2400" b="1" dirty="0">
              <a:solidFill>
                <a:schemeClr val="bg1"/>
              </a:solidFill>
              <a:latin typeface="Arial Black"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912977493"/>
              </p:ext>
            </p:extLst>
          </p:nvPr>
        </p:nvGraphicFramePr>
        <p:xfrm>
          <a:off x="0" y="1052737"/>
          <a:ext cx="9144000" cy="4027434"/>
        </p:xfrm>
        <a:graphic>
          <a:graphicData uri="http://schemas.openxmlformats.org/drawingml/2006/table">
            <a:tbl>
              <a:tblPr firstRow="1" bandRow="1">
                <a:tableStyleId>{5C22544A-7EE6-4342-B048-85BDC9FD1C3A}</a:tableStyleId>
              </a:tblPr>
              <a:tblGrid>
                <a:gridCol w="1039437">
                  <a:extLst>
                    <a:ext uri="{9D8B030D-6E8A-4147-A177-3AD203B41FA5}">
                      <a16:colId xmlns:a16="http://schemas.microsoft.com/office/drawing/2014/main" xmlns="" val="20000"/>
                    </a:ext>
                  </a:extLst>
                </a:gridCol>
                <a:gridCol w="1444331">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gridCol w="1728193">
                  <a:extLst>
                    <a:ext uri="{9D8B030D-6E8A-4147-A177-3AD203B41FA5}">
                      <a16:colId xmlns:a16="http://schemas.microsoft.com/office/drawing/2014/main" xmlns="" val="20004"/>
                    </a:ext>
                  </a:extLst>
                </a:gridCol>
                <a:gridCol w="1043607">
                  <a:extLst>
                    <a:ext uri="{9D8B030D-6E8A-4147-A177-3AD203B41FA5}">
                      <a16:colId xmlns:a16="http://schemas.microsoft.com/office/drawing/2014/main" xmlns="" val="20005"/>
                    </a:ext>
                  </a:extLst>
                </a:gridCol>
              </a:tblGrid>
              <a:tr h="288031">
                <a:tc>
                  <a:txBody>
                    <a:bodyPr/>
                    <a:lstStyle/>
                    <a:p>
                      <a:pPr marL="0" algn="l" defTabSz="914400" rtl="0" eaLnBrk="1" latinLnBrk="0" hangingPunct="1"/>
                      <a:r>
                        <a:rPr lang="en-US" sz="800" b="1" kern="1200" dirty="0">
                          <a:solidFill>
                            <a:schemeClr val="lt1"/>
                          </a:solidFill>
                          <a:latin typeface="Arial Black" pitchFamily="34" charset="0"/>
                          <a:ea typeface="+mn-ea"/>
                          <a:cs typeface="+mn-cs"/>
                        </a:rPr>
                        <a:t>Strategic Objective</a:t>
                      </a:r>
                    </a:p>
                  </a:txBody>
                  <a:tcPr marL="91441" marR="91441"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2256997">
                <a:tc>
                  <a:txBody>
                    <a:bodyPr/>
                    <a:lstStyle/>
                    <a:p>
                      <a:pPr marL="0" algn="l" defTabSz="914400" rtl="0" eaLnBrk="1" latinLnBrk="0" hangingPunct="1"/>
                      <a:r>
                        <a:rPr lang="en-US" sz="800" b="1" kern="1200" baseline="0" dirty="0">
                          <a:solidFill>
                            <a:schemeClr val="dk1"/>
                          </a:solidFill>
                          <a:latin typeface="Arial Black" pitchFamily="34" charset="0"/>
                          <a:ea typeface="+mn-ea"/>
                          <a:cs typeface="+mn-cs"/>
                        </a:rPr>
                        <a:t>Eliminate stock outs of essential medicines</a:t>
                      </a:r>
                      <a:endParaRPr lang="en-ZA" sz="800" b="1" kern="1200" baseline="0" dirty="0">
                        <a:solidFill>
                          <a:schemeClr val="dk1"/>
                        </a:solidFill>
                        <a:latin typeface="Arial Black" pitchFamily="34" charset="0"/>
                        <a:ea typeface="+mn-ea"/>
                        <a:cs typeface="+mn-cs"/>
                      </a:endParaRPr>
                    </a:p>
                  </a:txBody>
                  <a:tcPr marL="68582" marR="68582" marT="0" marB="0"/>
                </a:tc>
                <a:tc>
                  <a:txBody>
                    <a:bodyPr/>
                    <a:lstStyle/>
                    <a:p>
                      <a:pPr marL="0" algn="l" defTabSz="914400" rtl="0" eaLnBrk="1" latinLnBrk="0" hangingPunct="1"/>
                      <a:r>
                        <a:rPr lang="en-US" sz="800" b="1" kern="1200" baseline="0" dirty="0">
                          <a:solidFill>
                            <a:schemeClr val="dk1"/>
                          </a:solidFill>
                          <a:latin typeface="Arial Black" pitchFamily="34" charset="0"/>
                          <a:ea typeface="+mn-ea"/>
                          <a:cs typeface="+mn-cs"/>
                        </a:rPr>
                        <a:t>Total number of facilities</a:t>
                      </a:r>
                    </a:p>
                    <a:p>
                      <a:pPr marL="0" algn="l" defTabSz="914400" rtl="0" eaLnBrk="1" latinLnBrk="0" hangingPunct="1"/>
                      <a:r>
                        <a:rPr lang="en-US" sz="800" b="1" kern="1200" baseline="0" dirty="0">
                          <a:solidFill>
                            <a:schemeClr val="dk1"/>
                          </a:solidFill>
                          <a:latin typeface="Arial Black" pitchFamily="34" charset="0"/>
                          <a:ea typeface="+mn-ea"/>
                          <a:cs typeface="+mn-cs"/>
                        </a:rPr>
                        <a:t>reporting stock availability</a:t>
                      </a:r>
                    </a:p>
                    <a:p>
                      <a:pPr marL="0" algn="l" defTabSz="914400" rtl="0" eaLnBrk="1" latinLnBrk="0" hangingPunct="1"/>
                      <a:r>
                        <a:rPr lang="en-US" sz="800" b="1" kern="1200" baseline="0" dirty="0">
                          <a:solidFill>
                            <a:schemeClr val="dk1"/>
                          </a:solidFill>
                          <a:latin typeface="Arial Black" pitchFamily="34" charset="0"/>
                          <a:ea typeface="+mn-ea"/>
                          <a:cs typeface="+mn-cs"/>
                        </a:rPr>
                        <a:t>at national surveillance</a:t>
                      </a:r>
                    </a:p>
                    <a:p>
                      <a:pPr marL="0" algn="l" defTabSz="914400" rtl="0" eaLnBrk="1" latinLnBrk="0" hangingPunct="1"/>
                      <a:r>
                        <a:rPr lang="en-US" sz="800" b="1" kern="1200" baseline="0" dirty="0">
                          <a:solidFill>
                            <a:schemeClr val="dk1"/>
                          </a:solidFill>
                          <a:latin typeface="Arial Black" pitchFamily="34" charset="0"/>
                          <a:ea typeface="+mn-ea"/>
                          <a:cs typeface="+mn-cs"/>
                        </a:rPr>
                        <a:t>centre</a:t>
                      </a:r>
                      <a:endParaRPr lang="en-ZA" sz="800" b="1" kern="1200" baseline="0" dirty="0">
                        <a:solidFill>
                          <a:schemeClr val="dk1"/>
                        </a:solidFill>
                        <a:latin typeface="Arial Black" pitchFamily="34" charset="0"/>
                        <a:ea typeface="+mn-ea"/>
                        <a:cs typeface="+mn-cs"/>
                      </a:endParaRPr>
                    </a:p>
                  </a:txBody>
                  <a:tcPr marL="68582" marR="685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Q1: 3190 Clinics/CHC/CDC, 340 Hospitals, 44 Other medicine storage sites (cumulative)</a:t>
                      </a:r>
                      <a:endParaRPr lang="en-ZA" sz="800" b="1" kern="1200" baseline="0" dirty="0">
                        <a:solidFill>
                          <a:schemeClr val="dk1"/>
                        </a:solidFill>
                        <a:latin typeface="Arial Black" pitchFamily="34" charset="0"/>
                        <a:ea typeface="+mn-ea"/>
                        <a:cs typeface="+mn-cs"/>
                      </a:endParaRPr>
                    </a:p>
                    <a:p>
                      <a:pPr marL="0" algn="l" defTabSz="914400" rtl="0" eaLnBrk="1" latinLnBrk="0" hangingPunct="1"/>
                      <a:endParaRPr lang="en-US" sz="800" b="1"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Q2: 3227 Clinics/CHC/CDC, 350 Hospitals, 44 Other medicine storage sites (cumulative)</a:t>
                      </a:r>
                      <a:endParaRPr lang="en-ZA" sz="800" b="1" kern="1200" baseline="0" dirty="0">
                        <a:solidFill>
                          <a:schemeClr val="dk1"/>
                        </a:solidFill>
                        <a:latin typeface="Arial Black" pitchFamily="34" charset="0"/>
                        <a:ea typeface="+mn-ea"/>
                        <a:cs typeface="+mn-cs"/>
                      </a:endParaRPr>
                    </a:p>
                    <a:p>
                      <a:pPr marL="0" algn="l" defTabSz="914400" rtl="0" eaLnBrk="1" latinLnBrk="0" hangingPunct="1"/>
                      <a:endParaRPr lang="en-ZA" sz="800" b="1" kern="1200" baseline="0" dirty="0">
                        <a:solidFill>
                          <a:schemeClr val="dk1"/>
                        </a:solidFill>
                        <a:latin typeface="Arial Black" pitchFamily="34" charset="0"/>
                        <a:ea typeface="+mn-ea"/>
                        <a:cs typeface="+mn-cs"/>
                      </a:endParaRPr>
                    </a:p>
                    <a:p>
                      <a:pPr marL="0" algn="l" defTabSz="914400" rtl="0" eaLnBrk="1" latinLnBrk="0" hangingPunct="1"/>
                      <a:endParaRPr lang="en-US" sz="800" b="1"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Q3: 3263 Clinics/CHC/CDC, 365 Hospitals, 49 Other medicine storage sites (cumulative)</a:t>
                      </a:r>
                      <a:endParaRPr lang="en-ZA" sz="800" b="1" kern="1200" baseline="0" dirty="0">
                        <a:solidFill>
                          <a:schemeClr val="dk1"/>
                        </a:solidFill>
                        <a:latin typeface="Arial Black" pitchFamily="34" charset="0"/>
                        <a:ea typeface="+mn-ea"/>
                        <a:cs typeface="+mn-cs"/>
                      </a:endParaRPr>
                    </a:p>
                    <a:p>
                      <a:pPr marL="0" algn="l" defTabSz="914400" rtl="0" eaLnBrk="1" latinLnBrk="0" hangingPunct="1"/>
                      <a:endParaRPr lang="en-US" sz="800" b="1"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Q4/Annual: 3290 Clinics/CHC/CDC, 385 Hospitals, 50 Other medicine storage sites (cumulative)</a:t>
                      </a:r>
                      <a:endParaRPr lang="en-ZA" sz="800" b="1" kern="1200" baseline="0" dirty="0">
                        <a:solidFill>
                          <a:schemeClr val="dk1"/>
                        </a:solidFill>
                        <a:latin typeface="Arial Black" pitchFamily="34" charset="0"/>
                        <a:ea typeface="+mn-ea"/>
                        <a:cs typeface="+mn-cs"/>
                      </a:endParaRPr>
                    </a:p>
                    <a:p>
                      <a:pPr marL="0" algn="l" defTabSz="914400" rtl="0" eaLnBrk="1" latinLnBrk="0" hangingPunct="1"/>
                      <a:endParaRPr lang="en-US" sz="800" b="1" kern="1200" baseline="0" dirty="0">
                        <a:solidFill>
                          <a:schemeClr val="dk1"/>
                        </a:solidFill>
                        <a:latin typeface="Arial Black" pitchFamily="34" charset="0"/>
                        <a:ea typeface="+mn-ea"/>
                        <a:cs typeface="+mn-cs"/>
                      </a:endParaRPr>
                    </a:p>
                  </a:txBody>
                  <a:tcPr marL="68582" marR="68582" marT="0" marB="0"/>
                </a:tc>
                <a:tc>
                  <a:txBody>
                    <a:bodyPr/>
                    <a:lstStyle/>
                    <a:p>
                      <a:pPr marL="0" marR="0" algn="l" defTabSz="914400" rtl="0" eaLnBrk="1" latinLnBrk="0" hangingPunct="1">
                        <a:lnSpc>
                          <a:spcPct val="115000"/>
                        </a:lnSpc>
                        <a:spcBef>
                          <a:spcPts val="0"/>
                        </a:spcBef>
                        <a:spcAft>
                          <a:spcPts val="0"/>
                        </a:spcAft>
                      </a:pPr>
                      <a:r>
                        <a:rPr lang="en-US" sz="800" b="1" kern="1200" baseline="0" dirty="0">
                          <a:solidFill>
                            <a:schemeClr val="dk1"/>
                          </a:solidFill>
                          <a:latin typeface="Arial Black" pitchFamily="34" charset="0"/>
                          <a:ea typeface="+mn-ea"/>
                          <a:cs typeface="+mn-cs"/>
                        </a:rPr>
                        <a:t>Q1: 3247 Clinics/CHC/CDC</a:t>
                      </a:r>
                    </a:p>
                    <a:p>
                      <a:pPr marL="0" marR="0" algn="l" defTabSz="914400" rtl="0" eaLnBrk="1" latinLnBrk="0" hangingPunct="1">
                        <a:lnSpc>
                          <a:spcPct val="115000"/>
                        </a:lnSpc>
                        <a:spcBef>
                          <a:spcPts val="0"/>
                        </a:spcBef>
                        <a:spcAft>
                          <a:spcPts val="0"/>
                        </a:spcAft>
                      </a:pPr>
                      <a:r>
                        <a:rPr lang="en-US" sz="800" b="1" kern="1200" baseline="0" dirty="0">
                          <a:solidFill>
                            <a:schemeClr val="dk1"/>
                          </a:solidFill>
                          <a:latin typeface="Arial Black" pitchFamily="34" charset="0"/>
                          <a:ea typeface="+mn-ea"/>
                          <a:cs typeface="+mn-cs"/>
                        </a:rPr>
                        <a:t>351 Hospitals, 64 Other Medicine Storage Sites</a:t>
                      </a:r>
                    </a:p>
                    <a:p>
                      <a:pPr marL="0" marR="0" algn="l" defTabSz="914400" rtl="0" eaLnBrk="1" latinLnBrk="0" hangingPunct="1">
                        <a:lnSpc>
                          <a:spcPct val="115000"/>
                        </a:lnSpc>
                        <a:spcBef>
                          <a:spcPts val="0"/>
                        </a:spcBef>
                        <a:spcAft>
                          <a:spcPts val="0"/>
                        </a:spcAft>
                      </a:pPr>
                      <a:endParaRPr lang="en-US" sz="800" b="1" kern="1200" baseline="0" dirty="0">
                        <a:solidFill>
                          <a:schemeClr val="dk1"/>
                        </a:solidFill>
                        <a:latin typeface="Arial Black" pitchFamily="34" charset="0"/>
                        <a:ea typeface="+mn-ea"/>
                        <a:cs typeface="+mn-cs"/>
                      </a:endParaRPr>
                    </a:p>
                    <a:p>
                      <a:r>
                        <a:rPr lang="en-US" sz="800" b="1" kern="1200" baseline="0" dirty="0">
                          <a:solidFill>
                            <a:schemeClr val="dk1"/>
                          </a:solidFill>
                          <a:latin typeface="Arial Black" pitchFamily="34" charset="0"/>
                          <a:ea typeface="+mn-ea"/>
                          <a:cs typeface="+mn-cs"/>
                        </a:rPr>
                        <a:t>Q2: 3274 Clinics,</a:t>
                      </a:r>
                    </a:p>
                    <a:p>
                      <a:r>
                        <a:rPr lang="en-US" sz="800" b="1" kern="1200" baseline="0" dirty="0">
                          <a:solidFill>
                            <a:schemeClr val="dk1"/>
                          </a:solidFill>
                          <a:latin typeface="Arial Black" pitchFamily="34" charset="0"/>
                          <a:ea typeface="+mn-ea"/>
                          <a:cs typeface="+mn-cs"/>
                        </a:rPr>
                        <a:t>364 Hospitals, 67 Other medicine storage sites</a:t>
                      </a:r>
                    </a:p>
                    <a:p>
                      <a:endParaRPr lang="en-US" sz="800" b="1" kern="1200" baseline="0" dirty="0">
                        <a:solidFill>
                          <a:schemeClr val="dk1"/>
                        </a:solidFill>
                        <a:latin typeface="Arial Black" pitchFamily="34" charset="0"/>
                        <a:ea typeface="+mn-ea"/>
                        <a:cs typeface="+mn-cs"/>
                      </a:endParaRPr>
                    </a:p>
                    <a:p>
                      <a:endParaRPr lang="en-US" sz="800" b="1" kern="1200" baseline="0" dirty="0">
                        <a:solidFill>
                          <a:schemeClr val="dk1"/>
                        </a:solidFill>
                        <a:latin typeface="Arial Black" pitchFamily="34" charset="0"/>
                        <a:ea typeface="+mn-ea"/>
                        <a:cs typeface="+mn-cs"/>
                      </a:endParaRPr>
                    </a:p>
                    <a:p>
                      <a:r>
                        <a:rPr lang="en-US" sz="800" b="1" kern="1200" baseline="0" dirty="0">
                          <a:solidFill>
                            <a:schemeClr val="dk1"/>
                          </a:solidFill>
                          <a:latin typeface="Arial Black" pitchFamily="34" charset="0"/>
                          <a:ea typeface="+mn-ea"/>
                          <a:cs typeface="+mn-cs"/>
                        </a:rPr>
                        <a:t>Q3: 3287 Clinics/CHCs/CDC,</a:t>
                      </a:r>
                    </a:p>
                    <a:p>
                      <a:r>
                        <a:rPr lang="en-US" sz="800" b="1" kern="1200" baseline="0" dirty="0">
                          <a:solidFill>
                            <a:schemeClr val="dk1"/>
                          </a:solidFill>
                          <a:latin typeface="Arial Black" pitchFamily="34" charset="0"/>
                          <a:ea typeface="+mn-ea"/>
                          <a:cs typeface="+mn-cs"/>
                        </a:rPr>
                        <a:t>373 Hospitals, 91 Other medicine storage sites</a:t>
                      </a:r>
                    </a:p>
                    <a:p>
                      <a:endParaRPr lang="en-US" sz="800" b="1" kern="1200" baseline="0" dirty="0">
                        <a:solidFill>
                          <a:schemeClr val="dk1"/>
                        </a:solidFill>
                        <a:latin typeface="Arial Black" pitchFamily="34" charset="0"/>
                        <a:ea typeface="+mn-ea"/>
                        <a:cs typeface="+mn-cs"/>
                      </a:endParaRPr>
                    </a:p>
                    <a:p>
                      <a:endParaRPr lang="en-US" sz="800" b="1" kern="1200" baseline="0" dirty="0">
                        <a:solidFill>
                          <a:schemeClr val="dk1"/>
                        </a:solidFill>
                        <a:latin typeface="Arial Black" pitchFamily="34" charset="0"/>
                        <a:ea typeface="+mn-ea"/>
                        <a:cs typeface="+mn-cs"/>
                      </a:endParaRPr>
                    </a:p>
                    <a:p>
                      <a:r>
                        <a:rPr lang="en-US" sz="800" b="1" kern="1200" baseline="0" dirty="0">
                          <a:solidFill>
                            <a:schemeClr val="dk1"/>
                          </a:solidFill>
                          <a:latin typeface="Arial Black" pitchFamily="34" charset="0"/>
                          <a:ea typeface="+mn-ea"/>
                          <a:cs typeface="+mn-cs"/>
                        </a:rPr>
                        <a:t>Q4: 3300 Clinics/CHCs/CDC,</a:t>
                      </a:r>
                    </a:p>
                    <a:p>
                      <a:r>
                        <a:rPr lang="en-US" sz="800" b="1" kern="1200" baseline="0" dirty="0">
                          <a:solidFill>
                            <a:schemeClr val="dk1"/>
                          </a:solidFill>
                          <a:latin typeface="Arial Black" pitchFamily="34" charset="0"/>
                          <a:ea typeface="+mn-ea"/>
                          <a:cs typeface="+mn-cs"/>
                        </a:rPr>
                        <a:t>378 Hospitals, 94 Other medicine storage sites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ZA" sz="800" b="1" kern="1200" baseline="0" dirty="0">
                          <a:solidFill>
                            <a:schemeClr val="dk1"/>
                          </a:solidFill>
                          <a:latin typeface="Arial Black" pitchFamily="34" charset="0"/>
                          <a:ea typeface="+mn-ea"/>
                          <a:cs typeface="+mn-cs"/>
                        </a:rPr>
                        <a:t>Q1: + 57 </a:t>
                      </a:r>
                      <a:r>
                        <a:rPr lang="en-US" sz="800" b="1" kern="1200" baseline="0" dirty="0">
                          <a:solidFill>
                            <a:schemeClr val="dk1"/>
                          </a:solidFill>
                          <a:latin typeface="Arial Black" pitchFamily="34" charset="0"/>
                          <a:ea typeface="+mn-ea"/>
                          <a:cs typeface="+mn-cs"/>
                        </a:rPr>
                        <a:t>Clinics/CHC/CDC, </a:t>
                      </a:r>
                    </a:p>
                    <a:p>
                      <a:pPr marL="0" marR="0" algn="l" defTabSz="914400" rtl="0" eaLnBrk="1" latinLnBrk="0" hangingPunct="1">
                        <a:lnSpc>
                          <a:spcPct val="115000"/>
                        </a:lnSpc>
                        <a:spcBef>
                          <a:spcPts val="0"/>
                        </a:spcBef>
                        <a:spcAft>
                          <a:spcPts val="0"/>
                        </a:spcAft>
                      </a:pPr>
                      <a:r>
                        <a:rPr lang="en-US" sz="800" b="1" kern="1200" baseline="0" dirty="0">
                          <a:solidFill>
                            <a:schemeClr val="dk1"/>
                          </a:solidFill>
                          <a:latin typeface="Arial Black" pitchFamily="34" charset="0"/>
                          <a:ea typeface="+mn-ea"/>
                          <a:cs typeface="+mn-cs"/>
                        </a:rPr>
                        <a:t>11 Hospitals,24 Other medicine storage sites</a:t>
                      </a:r>
                    </a:p>
                    <a:p>
                      <a:pPr marL="0" marR="0" algn="l" defTabSz="914400" rtl="0" eaLnBrk="1" latinLnBrk="0" hangingPunct="1">
                        <a:lnSpc>
                          <a:spcPct val="115000"/>
                        </a:lnSpc>
                        <a:spcBef>
                          <a:spcPts val="0"/>
                        </a:spcBef>
                        <a:spcAft>
                          <a:spcPts val="0"/>
                        </a:spcAft>
                      </a:pPr>
                      <a:endParaRPr lang="en-ZA" sz="800" b="1"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r>
                        <a:rPr lang="en-ZA" sz="800" b="1" kern="1200" baseline="0" dirty="0">
                          <a:solidFill>
                            <a:schemeClr val="dk1"/>
                          </a:solidFill>
                          <a:latin typeface="Arial Black" pitchFamily="34" charset="0"/>
                          <a:ea typeface="+mn-ea"/>
                          <a:cs typeface="+mn-cs"/>
                        </a:rPr>
                        <a:t>Q2: + 57 </a:t>
                      </a:r>
                      <a:r>
                        <a:rPr lang="en-US" sz="800" b="1" kern="1200" baseline="0" dirty="0">
                          <a:solidFill>
                            <a:schemeClr val="dk1"/>
                          </a:solidFill>
                          <a:latin typeface="Arial Black" pitchFamily="34" charset="0"/>
                          <a:ea typeface="+mn-ea"/>
                          <a:cs typeface="+mn-cs"/>
                        </a:rPr>
                        <a:t>Clinics/CHC/CDC, </a:t>
                      </a:r>
                    </a:p>
                    <a:p>
                      <a:pPr marL="0" marR="0" algn="l" defTabSz="914400" rtl="0" eaLnBrk="1" latinLnBrk="0" hangingPunct="1">
                        <a:lnSpc>
                          <a:spcPct val="115000"/>
                        </a:lnSpc>
                        <a:spcBef>
                          <a:spcPts val="0"/>
                        </a:spcBef>
                        <a:spcAft>
                          <a:spcPts val="0"/>
                        </a:spcAft>
                      </a:pPr>
                      <a:r>
                        <a:rPr lang="en-US" sz="800" b="1" kern="1200" baseline="0" dirty="0">
                          <a:solidFill>
                            <a:schemeClr val="dk1"/>
                          </a:solidFill>
                          <a:latin typeface="Arial Black" pitchFamily="34" charset="0"/>
                          <a:ea typeface="+mn-ea"/>
                          <a:cs typeface="+mn-cs"/>
                        </a:rPr>
                        <a:t>14 Hospitals, 23 Other medicine storage sites</a:t>
                      </a:r>
                    </a:p>
                    <a:p>
                      <a:pPr marL="0" marR="0" algn="l" defTabSz="914400" rtl="0" eaLnBrk="1" latinLnBrk="0" hangingPunct="1">
                        <a:lnSpc>
                          <a:spcPct val="115000"/>
                        </a:lnSpc>
                        <a:spcBef>
                          <a:spcPts val="0"/>
                        </a:spcBef>
                        <a:spcAft>
                          <a:spcPts val="0"/>
                        </a:spcAft>
                      </a:pPr>
                      <a:endParaRPr lang="en-ZA" sz="800" b="1"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r>
                        <a:rPr lang="en-ZA" sz="800" b="1" kern="1200" baseline="0" dirty="0">
                          <a:solidFill>
                            <a:schemeClr val="dk1"/>
                          </a:solidFill>
                          <a:latin typeface="Arial Black" pitchFamily="34" charset="0"/>
                          <a:ea typeface="+mn-ea"/>
                          <a:cs typeface="+mn-cs"/>
                        </a:rPr>
                        <a:t>Q3: + 24 </a:t>
                      </a:r>
                      <a:r>
                        <a:rPr lang="en-US" sz="800" b="1" kern="1200" baseline="0" dirty="0">
                          <a:solidFill>
                            <a:schemeClr val="dk1"/>
                          </a:solidFill>
                          <a:latin typeface="Arial Black" pitchFamily="34" charset="0"/>
                          <a:ea typeface="+mn-ea"/>
                          <a:cs typeface="+mn-cs"/>
                        </a:rPr>
                        <a:t>Clinics/CHC/CDC, </a:t>
                      </a:r>
                    </a:p>
                    <a:p>
                      <a:pPr marL="0" marR="0" algn="l" defTabSz="914400" rtl="0" eaLnBrk="1" latinLnBrk="0" hangingPunct="1">
                        <a:lnSpc>
                          <a:spcPct val="115000"/>
                        </a:lnSpc>
                        <a:spcBef>
                          <a:spcPts val="0"/>
                        </a:spcBef>
                        <a:spcAft>
                          <a:spcPts val="0"/>
                        </a:spcAft>
                      </a:pPr>
                      <a:r>
                        <a:rPr lang="en-US" sz="800" b="1" kern="1200" baseline="0" dirty="0">
                          <a:solidFill>
                            <a:schemeClr val="dk1"/>
                          </a:solidFill>
                          <a:latin typeface="Arial Black" pitchFamily="34" charset="0"/>
                          <a:ea typeface="+mn-ea"/>
                          <a:cs typeface="+mn-cs"/>
                        </a:rPr>
                        <a:t>11 Hospitals, 24 Other medicine storage sites</a:t>
                      </a:r>
                    </a:p>
                    <a:p>
                      <a:pPr marL="0" marR="0" algn="l" defTabSz="914400" rtl="0" eaLnBrk="1" latinLnBrk="0" hangingPunct="1">
                        <a:lnSpc>
                          <a:spcPct val="115000"/>
                        </a:lnSpc>
                        <a:spcBef>
                          <a:spcPts val="0"/>
                        </a:spcBef>
                        <a:spcAft>
                          <a:spcPts val="1000"/>
                        </a:spcAft>
                      </a:pPr>
                      <a:endParaRPr lang="en-ZA" sz="800" b="1"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1000"/>
                        </a:spcAft>
                      </a:pPr>
                      <a:r>
                        <a:rPr lang="en-ZA" sz="800" b="1" kern="1200" baseline="0" dirty="0">
                          <a:solidFill>
                            <a:schemeClr val="dk1"/>
                          </a:solidFill>
                          <a:latin typeface="Arial Black" pitchFamily="34" charset="0"/>
                          <a:ea typeface="+mn-ea"/>
                          <a:cs typeface="+mn-cs"/>
                        </a:rPr>
                        <a:t>Q4: +10 Clinics/CHC/CDC, -7 Hospitals,  +44 Other medicine storage sites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GB" sz="800" b="1" kern="1200" baseline="0" dirty="0">
                          <a:solidFill>
                            <a:schemeClr val="dk1"/>
                          </a:solidFill>
                          <a:latin typeface="Arial Black" pitchFamily="34" charset="0"/>
                          <a:ea typeface="+mn-ea"/>
                          <a:cs typeface="+mn-cs"/>
                        </a:rPr>
                        <a:t>Target exceeded for PHC facilities and other medicine sites which compensated for the discrepancy of hospitals in the Master Facility List and target hospitals</a:t>
                      </a:r>
                      <a:endParaRPr lang="en-ZA" sz="800" b="1"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1342802">
                <a:tc>
                  <a:txBody>
                    <a:bodyPr/>
                    <a:lstStyle/>
                    <a:p>
                      <a:pPr marL="0" marR="0" algn="l" defTabSz="914400" rtl="0" eaLnBrk="1" latinLnBrk="0" hangingPunct="1">
                        <a:lnSpc>
                          <a:spcPct val="115000"/>
                        </a:lnSpc>
                        <a:spcBef>
                          <a:spcPts val="0"/>
                        </a:spcBef>
                        <a:spcAft>
                          <a:spcPts val="0"/>
                        </a:spcAft>
                      </a:pPr>
                      <a:endParaRPr lang="en-US" sz="800" b="1" kern="1200" baseline="0" dirty="0">
                        <a:solidFill>
                          <a:schemeClr val="dk1"/>
                        </a:solidFill>
                        <a:latin typeface="Arial Black" pitchFamily="34" charset="0"/>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800" b="1" kern="1200" baseline="0" dirty="0">
                          <a:solidFill>
                            <a:schemeClr val="dk1"/>
                          </a:solidFill>
                          <a:latin typeface="Arial Black" pitchFamily="34" charset="0"/>
                          <a:ea typeface="+mn-ea"/>
                          <a:cs typeface="+mn-cs"/>
                        </a:rPr>
                        <a:t>Early Warning System for medicine stock-out implemented in partnership with users of the service</a:t>
                      </a:r>
                    </a:p>
                  </a:txBody>
                  <a:tcPr marL="68580" marR="68580" marT="0" marB="0"/>
                </a:tc>
                <a:tc>
                  <a:txBody>
                    <a:bodyPr/>
                    <a:lstStyle/>
                    <a:p>
                      <a:pPr marL="0" marR="0" algn="l" defTabSz="914400" rtl="0" eaLnBrk="1" latinLnBrk="0" hangingPunct="1">
                        <a:lnSpc>
                          <a:spcPct val="115000"/>
                        </a:lnSpc>
                        <a:spcBef>
                          <a:spcPts val="0"/>
                        </a:spcBef>
                        <a:spcAft>
                          <a:spcPts val="1000"/>
                        </a:spcAft>
                      </a:pPr>
                      <a:r>
                        <a:rPr lang="en-US" sz="800" b="1" kern="1200" baseline="0" dirty="0">
                          <a:solidFill>
                            <a:schemeClr val="dk1"/>
                          </a:solidFill>
                          <a:latin typeface="Arial Black" pitchFamily="34" charset="0"/>
                          <a:ea typeface="+mn-ea"/>
                          <a:cs typeface="+mn-cs"/>
                        </a:rPr>
                        <a:t>Q2: Early warning system for medicines stock outs </a:t>
                      </a:r>
                      <a:r>
                        <a:rPr lang="en-US" sz="800" b="1" kern="1200" baseline="0" dirty="0" err="1">
                          <a:solidFill>
                            <a:schemeClr val="dk1"/>
                          </a:solidFill>
                          <a:latin typeface="Arial Black" pitchFamily="34" charset="0"/>
                          <a:ea typeface="+mn-ea"/>
                          <a:cs typeface="+mn-cs"/>
                        </a:rPr>
                        <a:t>conceptualised</a:t>
                      </a:r>
                      <a:endParaRPr lang="en-US" sz="800" b="1" kern="1200" baseline="0" dirty="0">
                        <a:solidFill>
                          <a:schemeClr val="dk1"/>
                        </a:solidFill>
                        <a:latin typeface="Arial Black" pitchFamily="34" charset="0"/>
                        <a:ea typeface="+mn-ea"/>
                        <a:cs typeface="+mn-cs"/>
                      </a:endParaRPr>
                    </a:p>
                    <a:p>
                      <a:pPr marL="0" marR="0" algn="l" defTabSz="914400" rtl="0" eaLnBrk="1" latinLnBrk="0" hangingPunct="1">
                        <a:lnSpc>
                          <a:spcPct val="115000"/>
                        </a:lnSpc>
                        <a:spcBef>
                          <a:spcPts val="0"/>
                        </a:spcBef>
                        <a:spcAft>
                          <a:spcPts val="1000"/>
                        </a:spcAft>
                      </a:pPr>
                      <a:r>
                        <a:rPr lang="en-US" sz="800" b="1" kern="1200" baseline="0" dirty="0">
                          <a:solidFill>
                            <a:schemeClr val="dk1"/>
                          </a:solidFill>
                          <a:latin typeface="Arial Black" pitchFamily="34" charset="0"/>
                          <a:ea typeface="+mn-ea"/>
                          <a:cs typeface="+mn-cs"/>
                        </a:rPr>
                        <a:t>Q3: Early warning system for medicines stock outs piloted</a:t>
                      </a:r>
                    </a:p>
                    <a:p>
                      <a:pPr marL="0" marR="0" algn="l" defTabSz="914400" rtl="0" eaLnBrk="1" latinLnBrk="0" hangingPunct="1">
                        <a:lnSpc>
                          <a:spcPct val="115000"/>
                        </a:lnSpc>
                        <a:spcBef>
                          <a:spcPts val="0"/>
                        </a:spcBef>
                        <a:spcAft>
                          <a:spcPts val="1000"/>
                        </a:spcAft>
                      </a:pPr>
                      <a:r>
                        <a:rPr lang="en-US" sz="800" b="1" kern="1200" baseline="0" dirty="0">
                          <a:solidFill>
                            <a:schemeClr val="dk1"/>
                          </a:solidFill>
                          <a:latin typeface="Arial Black" pitchFamily="34" charset="0"/>
                          <a:ea typeface="+mn-ea"/>
                          <a:cs typeface="+mn-cs"/>
                        </a:rPr>
                        <a:t>Q4: Early warning system for medicines stock outs implemented</a:t>
                      </a:r>
                    </a:p>
                  </a:txBody>
                  <a:tcPr marL="68580" marR="68580" marT="0" marB="0"/>
                </a:tc>
                <a:tc>
                  <a:txBody>
                    <a:bodyPr/>
                    <a:lstStyle/>
                    <a:p>
                      <a:pPr marL="0" marR="0" algn="l" defTabSz="914400" rtl="0" eaLnBrk="1" latinLnBrk="0" hangingPunct="1">
                        <a:lnSpc>
                          <a:spcPct val="115000"/>
                        </a:lnSpc>
                        <a:spcBef>
                          <a:spcPts val="0"/>
                        </a:spcBef>
                        <a:spcAft>
                          <a:spcPts val="1000"/>
                        </a:spcAft>
                      </a:pPr>
                      <a:r>
                        <a:rPr lang="en-US" sz="800" b="1" kern="1200" baseline="0" dirty="0">
                          <a:solidFill>
                            <a:schemeClr val="dk1"/>
                          </a:solidFill>
                          <a:latin typeface="Arial Black" pitchFamily="34" charset="0"/>
                          <a:ea typeface="+mn-ea"/>
                          <a:cs typeface="+mn-cs"/>
                        </a:rPr>
                        <a:t>Q2: Concept note for early warning system developed</a:t>
                      </a:r>
                    </a:p>
                    <a:p>
                      <a:pPr marL="0" marR="0" algn="l" defTabSz="914400" rtl="0" eaLnBrk="1" latinLnBrk="0" hangingPunct="1">
                        <a:lnSpc>
                          <a:spcPct val="115000"/>
                        </a:lnSpc>
                        <a:spcBef>
                          <a:spcPts val="0"/>
                        </a:spcBef>
                        <a:spcAft>
                          <a:spcPts val="1000"/>
                        </a:spcAft>
                      </a:pPr>
                      <a:r>
                        <a:rPr lang="en-US" sz="800" b="1" kern="1200" baseline="0" dirty="0">
                          <a:solidFill>
                            <a:schemeClr val="dk1"/>
                          </a:solidFill>
                          <a:latin typeface="Arial Black" pitchFamily="34" charset="0"/>
                          <a:ea typeface="+mn-ea"/>
                          <a:cs typeface="+mn-cs"/>
                        </a:rPr>
                        <a:t>Q3: Report on medicines stock out produced from electronic early warning system </a:t>
                      </a:r>
                    </a:p>
                    <a:p>
                      <a:pPr marL="0" marR="0" indent="0" algn="l" defTabSz="914400" rtl="0" eaLnBrk="1" fontAlgn="auto" latinLnBrk="0" hangingPunct="1">
                        <a:lnSpc>
                          <a:spcPct val="115000"/>
                        </a:lnSpc>
                        <a:spcBef>
                          <a:spcPts val="0"/>
                        </a:spcBef>
                        <a:spcAft>
                          <a:spcPts val="1000"/>
                        </a:spcAft>
                        <a:buClrTx/>
                        <a:buSzTx/>
                        <a:buFontTx/>
                        <a:buNone/>
                        <a:tabLst/>
                        <a:defRPr/>
                      </a:pPr>
                      <a:r>
                        <a:rPr lang="en-US" sz="800" b="1" kern="1200" baseline="0" dirty="0">
                          <a:solidFill>
                            <a:schemeClr val="dk1"/>
                          </a:solidFill>
                          <a:latin typeface="Arial Black" pitchFamily="34" charset="0"/>
                          <a:ea typeface="+mn-ea"/>
                          <a:cs typeface="+mn-cs"/>
                        </a:rPr>
                        <a:t>Q4/Annual: Early Warning system for medicine stock outs implemented</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ZA" sz="800" b="1" kern="1200" baseline="0" dirty="0">
                          <a:solidFill>
                            <a:schemeClr val="dk1"/>
                          </a:solidFill>
                          <a:latin typeface="Arial Black" pitchFamily="34" charset="0"/>
                          <a:ea typeface="+mn-ea"/>
                          <a:cs typeface="+mn-cs"/>
                        </a:rPr>
                        <a:t>None for all quarters</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1000"/>
                        </a:spcAft>
                      </a:pPr>
                      <a:r>
                        <a:rPr lang="en-GB" sz="800" b="1" kern="1200" baseline="0" dirty="0">
                          <a:solidFill>
                            <a:schemeClr val="dk1"/>
                          </a:solidFill>
                          <a:latin typeface="Arial Black" pitchFamily="34" charset="0"/>
                          <a:ea typeface="+mn-ea"/>
                          <a:cs typeface="+mn-cs"/>
                        </a:rPr>
                        <a:t>N/A - target achieved</a:t>
                      </a:r>
                      <a:endParaRPr lang="en-ZA" sz="800" b="1"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cs typeface="Arial" pitchFamily="34" charset="0"/>
              </a:rPr>
              <a:t>Programme 2:</a:t>
            </a:r>
            <a:r>
              <a:rPr lang="en-ZA" sz="2400" b="1" dirty="0">
                <a:solidFill>
                  <a:schemeClr val="bg1"/>
                </a:solidFill>
                <a:latin typeface="Arial Black" pitchFamily="34" charset="0"/>
                <a:cs typeface="Arial" pitchFamily="34" charset="0"/>
              </a:rPr>
              <a:t> National Health Insurance</a:t>
            </a:r>
            <a:endParaRPr lang="en-GB" sz="2400" b="1" dirty="0">
              <a:solidFill>
                <a:schemeClr val="bg1"/>
              </a:solidFill>
              <a:latin typeface="Arial Black"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700424935"/>
              </p:ext>
            </p:extLst>
          </p:nvPr>
        </p:nvGraphicFramePr>
        <p:xfrm>
          <a:off x="0" y="1052737"/>
          <a:ext cx="9144000" cy="3667471"/>
        </p:xfrm>
        <a:graphic>
          <a:graphicData uri="http://schemas.openxmlformats.org/drawingml/2006/table">
            <a:tbl>
              <a:tblPr firstRow="1" bandRow="1">
                <a:tableStyleId>{5C22544A-7EE6-4342-B048-85BDC9FD1C3A}</a:tableStyleId>
              </a:tblPr>
              <a:tblGrid>
                <a:gridCol w="1691680">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043608">
                  <a:extLst>
                    <a:ext uri="{9D8B030D-6E8A-4147-A177-3AD203B41FA5}">
                      <a16:colId xmlns:a16="http://schemas.microsoft.com/office/drawing/2014/main" xmlns="" val="20005"/>
                    </a:ext>
                  </a:extLst>
                </a:gridCol>
              </a:tblGrid>
              <a:tr h="360039">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Strategic Objective</a:t>
                      </a:r>
                    </a:p>
                  </a:txBody>
                  <a:tcPr marL="91441" marR="91441"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Performance Indicator</a:t>
                      </a:r>
                    </a:p>
                  </a:txBody>
                  <a:tcPr marL="91438" marR="91438" marT="45722" marB="45722"/>
                </a:tc>
                <a:tc>
                  <a:txBody>
                    <a:bodyPr/>
                    <a:lstStyle/>
                    <a:p>
                      <a:pPr marL="0" algn="l" defTabSz="914400" rtl="0" eaLnBrk="1" latinLnBrk="0" hangingPunct="1">
                        <a:lnSpc>
                          <a:spcPct val="100000"/>
                        </a:lnSpc>
                      </a:pPr>
                      <a:r>
                        <a:rPr lang="en-US" sz="800" b="1" kern="1200" dirty="0">
                          <a:solidFill>
                            <a:schemeClr val="lt1"/>
                          </a:solidFill>
                          <a:latin typeface="Arial Black" pitchFamily="34" charset="0"/>
                          <a:ea typeface="+mn-ea"/>
                          <a:cs typeface="+mn-cs"/>
                        </a:rPr>
                        <a:t>Planned Target 2019/20 </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Arial Black" pitchFamily="34" charset="0"/>
                          <a:ea typeface="+mn-ea"/>
                          <a:cs typeface="+mn-cs"/>
                        </a:rPr>
                        <a:t>Quarter Performance</a:t>
                      </a:r>
                    </a:p>
                  </a:txBody>
                  <a:tcPr marL="91438" marR="91438" marT="45722" marB="45722"/>
                </a:tc>
                <a:tc>
                  <a:txBody>
                    <a:bodyPr/>
                    <a:lstStyle/>
                    <a:p>
                      <a:pPr marL="0" algn="l" defTabSz="914400" rtl="0" eaLnBrk="1" latinLnBrk="0" hangingPunct="1">
                        <a:lnSpc>
                          <a:spcPct val="100000"/>
                        </a:lnSpc>
                        <a:spcAft>
                          <a:spcPts val="0"/>
                        </a:spcAft>
                      </a:pPr>
                      <a:r>
                        <a:rPr lang="en-ZA" sz="800" b="1" kern="1200" dirty="0">
                          <a:solidFill>
                            <a:schemeClr val="lt1"/>
                          </a:solidFill>
                          <a:latin typeface="Arial Black" pitchFamily="34" charset="0"/>
                          <a:ea typeface="+mn-ea"/>
                          <a:cs typeface="+mn-cs"/>
                        </a:rPr>
                        <a:t>Deviation from quarterly targets</a:t>
                      </a:r>
                    </a:p>
                  </a:txBody>
                  <a:tcPr marL="68580" marR="68580" marT="0" marB="0"/>
                </a:tc>
                <a:tc>
                  <a:txBody>
                    <a:bodyPr/>
                    <a:lstStyle/>
                    <a:p>
                      <a:pPr marL="0" algn="l" defTabSz="914400" rtl="0" eaLnBrk="1" latinLnBrk="0" hangingPunct="1">
                        <a:lnSpc>
                          <a:spcPct val="100000"/>
                        </a:lnSpc>
                        <a:spcAft>
                          <a:spcPts val="0"/>
                        </a:spcAft>
                      </a:pPr>
                      <a:r>
                        <a:rPr lang="en-GB" sz="800" b="1" kern="1200" dirty="0">
                          <a:solidFill>
                            <a:schemeClr val="lt1"/>
                          </a:solidFill>
                          <a:latin typeface="Arial Black" pitchFamily="34" charset="0"/>
                          <a:ea typeface="+mn-ea"/>
                          <a:cs typeface="+mn-cs"/>
                        </a:rPr>
                        <a:t>Reason for deviation</a:t>
                      </a:r>
                      <a:endParaRPr lang="en-ZA" sz="800" b="1" kern="1200" dirty="0">
                        <a:solidFill>
                          <a:schemeClr val="lt1"/>
                        </a:solidFill>
                        <a:latin typeface="Arial Black" pitchFamily="34" charset="0"/>
                        <a:ea typeface="+mn-ea"/>
                        <a:cs typeface="+mn-cs"/>
                      </a:endParaRPr>
                    </a:p>
                  </a:txBody>
                  <a:tcPr marL="68580" marR="68580" marT="0" marB="0"/>
                </a:tc>
                <a:extLst>
                  <a:ext uri="{0D108BD9-81ED-4DB2-BD59-A6C34878D82A}">
                    <a16:rowId xmlns:a16="http://schemas.microsoft.com/office/drawing/2014/main" xmlns="" val="10000"/>
                  </a:ext>
                </a:extLst>
              </a:tr>
              <a:tr h="2088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Eliminate stock outs of essential medicines</a:t>
                      </a:r>
                      <a:endParaRPr lang="en-ZA" sz="800" b="1"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800" b="1" kern="1200" baseline="0" dirty="0">
                          <a:solidFill>
                            <a:schemeClr val="dk1"/>
                          </a:solidFill>
                          <a:latin typeface="Arial Black" pitchFamily="34" charset="0"/>
                          <a:ea typeface="+mn-ea"/>
                          <a:cs typeface="+mn-cs"/>
                        </a:rPr>
                        <a:t>Number of facilities with Automated e-Prescription and e-Dispensing system implemented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Q2: Implementation plan for </a:t>
                      </a:r>
                      <a:r>
                        <a:rPr lang="en-US" sz="800" b="1" kern="1200" baseline="0" dirty="0" err="1">
                          <a:solidFill>
                            <a:schemeClr val="dk1"/>
                          </a:solidFill>
                          <a:latin typeface="Arial Black" pitchFamily="34" charset="0"/>
                          <a:ea typeface="+mn-ea"/>
                          <a:cs typeface="+mn-cs"/>
                        </a:rPr>
                        <a:t>ePrescription</a:t>
                      </a:r>
                      <a:r>
                        <a:rPr lang="en-US" sz="800" b="1" kern="1200" baseline="0" dirty="0">
                          <a:solidFill>
                            <a:schemeClr val="dk1"/>
                          </a:solidFill>
                          <a:latin typeface="Arial Black" pitchFamily="34" charset="0"/>
                          <a:ea typeface="+mn-ea"/>
                          <a:cs typeface="+mn-cs"/>
                        </a:rPr>
                        <a:t> and </a:t>
                      </a:r>
                      <a:r>
                        <a:rPr lang="en-US" sz="800" b="1" kern="1200" baseline="0" dirty="0" err="1">
                          <a:solidFill>
                            <a:schemeClr val="dk1"/>
                          </a:solidFill>
                          <a:latin typeface="Arial Black" pitchFamily="34" charset="0"/>
                          <a:ea typeface="+mn-ea"/>
                          <a:cs typeface="+mn-cs"/>
                        </a:rPr>
                        <a:t>eDispensing</a:t>
                      </a:r>
                      <a:r>
                        <a:rPr lang="en-US" sz="800" b="1" kern="1200" baseline="0" dirty="0">
                          <a:solidFill>
                            <a:schemeClr val="dk1"/>
                          </a:solidFill>
                          <a:latin typeface="Arial Black" pitchFamily="34" charset="0"/>
                          <a:ea typeface="+mn-ea"/>
                          <a:cs typeface="+mn-cs"/>
                        </a:rPr>
                        <a:t> system developed</a:t>
                      </a:r>
                    </a:p>
                    <a:p>
                      <a:pPr marL="0" marR="0" algn="l" defTabSz="914400" rtl="0" eaLnBrk="1" latinLnBrk="0" hangingPunct="1">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800" b="1" kern="1200" baseline="0" dirty="0">
                          <a:solidFill>
                            <a:schemeClr val="dk1"/>
                          </a:solidFill>
                          <a:latin typeface="Arial Black" pitchFamily="34" charset="0"/>
                          <a:ea typeface="+mn-ea"/>
                          <a:cs typeface="+mn-cs"/>
                        </a:rPr>
                        <a:t>Q3: 10 facilities with automated </a:t>
                      </a:r>
                      <a:r>
                        <a:rPr lang="en-US" sz="800" b="1" kern="1200" baseline="0" dirty="0" err="1">
                          <a:solidFill>
                            <a:schemeClr val="dk1"/>
                          </a:solidFill>
                          <a:latin typeface="Arial Black" pitchFamily="34" charset="0"/>
                          <a:ea typeface="+mn-ea"/>
                          <a:cs typeface="+mn-cs"/>
                        </a:rPr>
                        <a:t>ePrescription</a:t>
                      </a:r>
                      <a:r>
                        <a:rPr lang="en-US" sz="800" b="1" kern="1200" baseline="0" dirty="0">
                          <a:solidFill>
                            <a:schemeClr val="dk1"/>
                          </a:solidFill>
                          <a:latin typeface="Arial Black" pitchFamily="34" charset="0"/>
                          <a:ea typeface="+mn-ea"/>
                          <a:cs typeface="+mn-cs"/>
                        </a:rPr>
                        <a:t> and </a:t>
                      </a:r>
                      <a:r>
                        <a:rPr lang="en-US" sz="800" b="1" kern="1200" baseline="0" dirty="0" err="1">
                          <a:solidFill>
                            <a:schemeClr val="dk1"/>
                          </a:solidFill>
                          <a:latin typeface="Arial Black" pitchFamily="34" charset="0"/>
                          <a:ea typeface="+mn-ea"/>
                          <a:cs typeface="+mn-cs"/>
                        </a:rPr>
                        <a:t>eDispensing</a:t>
                      </a:r>
                      <a:r>
                        <a:rPr lang="en-US" sz="800" b="1" kern="1200" baseline="0" dirty="0">
                          <a:solidFill>
                            <a:schemeClr val="dk1"/>
                          </a:solidFill>
                          <a:latin typeface="Arial Black" pitchFamily="34" charset="0"/>
                          <a:ea typeface="+mn-ea"/>
                          <a:cs typeface="+mn-cs"/>
                        </a:rPr>
                        <a:t> system implemented</a:t>
                      </a:r>
                    </a:p>
                    <a:p>
                      <a:pPr marL="0" marR="0" algn="l" defTabSz="914400" rtl="0" eaLnBrk="1" latinLnBrk="0" hangingPunct="1">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800" b="1" kern="1200" baseline="0" dirty="0">
                          <a:solidFill>
                            <a:schemeClr val="dk1"/>
                          </a:solidFill>
                          <a:latin typeface="Arial Black" pitchFamily="34" charset="0"/>
                          <a:ea typeface="+mn-ea"/>
                          <a:cs typeface="+mn-cs"/>
                        </a:rPr>
                        <a:t>Q4/Annual: 25 of facilities with automated e-Prescription and e-Dispensing system implemented</a:t>
                      </a: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800" b="1" kern="1200" baseline="0" dirty="0">
                          <a:solidFill>
                            <a:schemeClr val="dk1"/>
                          </a:solidFill>
                          <a:latin typeface="Arial Black" pitchFamily="34" charset="0"/>
                          <a:ea typeface="+mn-ea"/>
                          <a:cs typeface="+mn-cs"/>
                        </a:rPr>
                        <a:t>Q2: Implementation plan for </a:t>
                      </a:r>
                      <a:r>
                        <a:rPr lang="en-US" sz="800" b="1" kern="1200" baseline="0" dirty="0" err="1">
                          <a:solidFill>
                            <a:schemeClr val="dk1"/>
                          </a:solidFill>
                          <a:latin typeface="Arial Black" pitchFamily="34" charset="0"/>
                          <a:ea typeface="+mn-ea"/>
                          <a:cs typeface="+mn-cs"/>
                        </a:rPr>
                        <a:t>ePrescription</a:t>
                      </a:r>
                      <a:r>
                        <a:rPr lang="en-US" sz="800" b="1" kern="1200" baseline="0" dirty="0">
                          <a:solidFill>
                            <a:schemeClr val="dk1"/>
                          </a:solidFill>
                          <a:latin typeface="Arial Black" pitchFamily="34" charset="0"/>
                          <a:ea typeface="+mn-ea"/>
                          <a:cs typeface="+mn-cs"/>
                        </a:rPr>
                        <a:t> and </a:t>
                      </a:r>
                      <a:r>
                        <a:rPr lang="en-US" sz="800" b="1" kern="1200" baseline="0" dirty="0" err="1">
                          <a:solidFill>
                            <a:schemeClr val="dk1"/>
                          </a:solidFill>
                          <a:latin typeface="Arial Black" pitchFamily="34" charset="0"/>
                          <a:ea typeface="+mn-ea"/>
                          <a:cs typeface="+mn-cs"/>
                        </a:rPr>
                        <a:t>eDispensing</a:t>
                      </a:r>
                      <a:r>
                        <a:rPr lang="en-US" sz="800" b="1" kern="1200" baseline="0" dirty="0">
                          <a:solidFill>
                            <a:schemeClr val="dk1"/>
                          </a:solidFill>
                          <a:latin typeface="Arial Black" pitchFamily="34" charset="0"/>
                          <a:ea typeface="+mn-ea"/>
                          <a:cs typeface="+mn-cs"/>
                        </a:rPr>
                        <a:t> system developed</a:t>
                      </a:r>
                    </a:p>
                    <a:p>
                      <a:pPr marL="0" marR="0" algn="l" defTabSz="914400" rtl="0" eaLnBrk="1" latinLnBrk="0" hangingPunct="1">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US" sz="800" b="1" kern="1200" baseline="0" dirty="0">
                          <a:solidFill>
                            <a:schemeClr val="dk1"/>
                          </a:solidFill>
                          <a:latin typeface="Arial Black" pitchFamily="34" charset="0"/>
                          <a:ea typeface="+mn-ea"/>
                          <a:cs typeface="+mn-cs"/>
                        </a:rPr>
                        <a:t>Q3: 10 facilities with </a:t>
                      </a:r>
                      <a:r>
                        <a:rPr lang="en-US" sz="800" b="1" kern="1200" baseline="0" dirty="0" err="1">
                          <a:solidFill>
                            <a:schemeClr val="dk1"/>
                          </a:solidFill>
                          <a:latin typeface="Arial Black" pitchFamily="34" charset="0"/>
                          <a:ea typeface="+mn-ea"/>
                          <a:cs typeface="+mn-cs"/>
                        </a:rPr>
                        <a:t>ePrescription</a:t>
                      </a:r>
                      <a:r>
                        <a:rPr lang="en-US" sz="800" b="1" kern="1200" baseline="0" dirty="0">
                          <a:solidFill>
                            <a:schemeClr val="dk1"/>
                          </a:solidFill>
                          <a:latin typeface="Arial Black" pitchFamily="34" charset="0"/>
                          <a:ea typeface="+mn-ea"/>
                          <a:cs typeface="+mn-cs"/>
                        </a:rPr>
                        <a:t> and </a:t>
                      </a:r>
                      <a:r>
                        <a:rPr lang="en-US" sz="800" b="1" kern="1200" baseline="0" dirty="0" err="1">
                          <a:solidFill>
                            <a:schemeClr val="dk1"/>
                          </a:solidFill>
                          <a:latin typeface="Arial Black" pitchFamily="34" charset="0"/>
                          <a:ea typeface="+mn-ea"/>
                          <a:cs typeface="+mn-cs"/>
                        </a:rPr>
                        <a:t>eDispensing</a:t>
                      </a:r>
                      <a:r>
                        <a:rPr lang="en-US" sz="800" b="1" kern="1200" baseline="0" dirty="0">
                          <a:solidFill>
                            <a:schemeClr val="dk1"/>
                          </a:solidFill>
                          <a:latin typeface="Arial Black" pitchFamily="34" charset="0"/>
                          <a:ea typeface="+mn-ea"/>
                          <a:cs typeface="+mn-cs"/>
                        </a:rPr>
                        <a:t> system implemented</a:t>
                      </a:r>
                    </a:p>
                    <a:p>
                      <a:pPr marL="0" marR="0" algn="l" defTabSz="914400" rtl="0" eaLnBrk="1" latinLnBrk="0" hangingPunct="1">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Q4: 25 facilities with automated </a:t>
                      </a:r>
                      <a:r>
                        <a:rPr lang="en-US" sz="800" b="1" kern="1200" baseline="0" dirty="0" err="1">
                          <a:solidFill>
                            <a:schemeClr val="dk1"/>
                          </a:solidFill>
                          <a:latin typeface="Arial Black" pitchFamily="34" charset="0"/>
                          <a:ea typeface="+mn-ea"/>
                          <a:cs typeface="+mn-cs"/>
                        </a:rPr>
                        <a:t>ePrescription</a:t>
                      </a:r>
                      <a:r>
                        <a:rPr lang="en-US" sz="800" b="1" kern="1200" baseline="0" dirty="0">
                          <a:solidFill>
                            <a:schemeClr val="dk1"/>
                          </a:solidFill>
                          <a:latin typeface="Arial Black" pitchFamily="34" charset="0"/>
                          <a:ea typeface="+mn-ea"/>
                          <a:cs typeface="+mn-cs"/>
                        </a:rPr>
                        <a:t> and </a:t>
                      </a:r>
                      <a:r>
                        <a:rPr lang="en-US" sz="800" b="1" kern="1200" baseline="0" dirty="0" err="1">
                          <a:solidFill>
                            <a:schemeClr val="dk1"/>
                          </a:solidFill>
                          <a:latin typeface="Arial Black" pitchFamily="34" charset="0"/>
                          <a:ea typeface="+mn-ea"/>
                          <a:cs typeface="+mn-cs"/>
                        </a:rPr>
                        <a:t>eDispensing</a:t>
                      </a:r>
                      <a:r>
                        <a:rPr lang="en-US" sz="800" b="1" kern="1200" baseline="0" dirty="0">
                          <a:solidFill>
                            <a:schemeClr val="dk1"/>
                          </a:solidFill>
                          <a:latin typeface="Arial Black" pitchFamily="34" charset="0"/>
                          <a:ea typeface="+mn-ea"/>
                          <a:cs typeface="+mn-cs"/>
                        </a:rPr>
                        <a:t> system implemented</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b="1" kern="1200" baseline="0" dirty="0">
                          <a:solidFill>
                            <a:schemeClr val="dk1"/>
                          </a:solidFill>
                          <a:latin typeface="Arial Black" pitchFamily="34" charset="0"/>
                          <a:ea typeface="+mn-ea"/>
                          <a:cs typeface="+mn-cs"/>
                        </a:rPr>
                        <a:t>None</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b="1" kern="1200" baseline="0" dirty="0">
                          <a:solidFill>
                            <a:schemeClr val="dk1"/>
                          </a:solidFill>
                          <a:latin typeface="Arial Black" pitchFamily="34" charset="0"/>
                          <a:ea typeface="+mn-ea"/>
                          <a:cs typeface="+mn-cs"/>
                        </a:rPr>
                        <a:t>N/A -target achieved</a:t>
                      </a:r>
                      <a:endParaRPr lang="en-ZA" sz="800" b="1"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603263">
                <a:tc>
                  <a:txBody>
                    <a:bodyPr/>
                    <a:lstStyle/>
                    <a:p>
                      <a:pPr marL="0" marR="0" algn="l" defTabSz="914400" rtl="0" eaLnBrk="1" latinLnBrk="0" hangingPunct="1">
                        <a:lnSpc>
                          <a:spcPct val="100000"/>
                        </a:lnSpc>
                        <a:spcBef>
                          <a:spcPts val="0"/>
                        </a:spcBef>
                        <a:spcAft>
                          <a:spcPts val="0"/>
                        </a:spcAft>
                      </a:pPr>
                      <a:endParaRPr lang="en-US" sz="800" b="1" kern="1200" baseline="0" dirty="0">
                        <a:solidFill>
                          <a:schemeClr val="dk1"/>
                        </a:solidFill>
                        <a:latin typeface="Arial Black" pitchFamily="34" charset="0"/>
                        <a:ea typeface="+mn-ea"/>
                        <a:cs typeface="+mn-cs"/>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800" b="1" kern="1200" baseline="0" dirty="0">
                          <a:solidFill>
                            <a:schemeClr val="dk1"/>
                          </a:solidFill>
                          <a:latin typeface="Arial Black" pitchFamily="34" charset="0"/>
                          <a:ea typeface="+mn-ea"/>
                          <a:cs typeface="+mn-cs"/>
                        </a:rPr>
                        <a:t>Electronic medicine catalogue implemented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Q2: Electronic medicine catalogue </a:t>
                      </a:r>
                      <a:r>
                        <a:rPr lang="en-US" sz="800" b="1" kern="1200" baseline="0" dirty="0" err="1">
                          <a:solidFill>
                            <a:schemeClr val="dk1"/>
                          </a:solidFill>
                          <a:latin typeface="Arial Black" pitchFamily="34" charset="0"/>
                          <a:ea typeface="+mn-ea"/>
                          <a:cs typeface="+mn-cs"/>
                        </a:rPr>
                        <a:t>conceptualised</a:t>
                      </a:r>
                      <a:r>
                        <a:rPr lang="en-US" sz="800" b="1" kern="1200" baseline="0" dirty="0">
                          <a:solidFill>
                            <a:schemeClr val="dk1"/>
                          </a:solidFill>
                          <a:latin typeface="Arial Black"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Q3: Electronic medicine catalogue piloted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kern="1200" baseline="0" dirty="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baseline="0" dirty="0">
                          <a:solidFill>
                            <a:schemeClr val="dk1"/>
                          </a:solidFill>
                          <a:latin typeface="Arial Black" pitchFamily="34" charset="0"/>
                          <a:ea typeface="+mn-ea"/>
                          <a:cs typeface="+mn-cs"/>
                        </a:rPr>
                        <a:t>Q4/Annual: Electronic medicine catalogue implemented</a:t>
                      </a:r>
                    </a:p>
                  </a:txBody>
                  <a:tcPr marL="68580" marR="68580" marT="0" marB="0"/>
                </a:tc>
                <a:tc>
                  <a:txBody>
                    <a:bodyPr/>
                    <a:lstStyle/>
                    <a:p>
                      <a:pPr marL="0" marR="0" algn="l" defTabSz="914400" rtl="0" eaLnBrk="1" latinLnBrk="0" hangingPunct="1">
                        <a:lnSpc>
                          <a:spcPct val="100000"/>
                        </a:lnSpc>
                        <a:spcBef>
                          <a:spcPts val="0"/>
                        </a:spcBef>
                        <a:spcAft>
                          <a:spcPts val="0"/>
                        </a:spcAft>
                      </a:pPr>
                      <a:r>
                        <a:rPr lang="en-ZA" sz="800" b="1" kern="1200" baseline="0" dirty="0">
                          <a:solidFill>
                            <a:schemeClr val="dk1"/>
                          </a:solidFill>
                          <a:latin typeface="Arial Black" pitchFamily="34" charset="0"/>
                          <a:ea typeface="+mn-ea"/>
                          <a:cs typeface="+mn-cs"/>
                        </a:rPr>
                        <a:t>Q2: Concept note for electronic medicine catalogue developed</a:t>
                      </a:r>
                    </a:p>
                    <a:p>
                      <a:pPr marL="0" marR="0" algn="l" defTabSz="914400" rtl="0" eaLnBrk="1" latinLnBrk="0" hangingPunct="1">
                        <a:lnSpc>
                          <a:spcPct val="100000"/>
                        </a:lnSpc>
                        <a:spcBef>
                          <a:spcPts val="0"/>
                        </a:spcBef>
                        <a:spcAft>
                          <a:spcPts val="0"/>
                        </a:spcAft>
                      </a:pPr>
                      <a:endParaRPr lang="en-ZA" sz="800" b="1"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ZA" sz="800" b="1" kern="1200" baseline="0" dirty="0">
                          <a:solidFill>
                            <a:schemeClr val="dk1"/>
                          </a:solidFill>
                          <a:latin typeface="Arial Black" pitchFamily="34" charset="0"/>
                          <a:ea typeface="+mn-ea"/>
                          <a:cs typeface="+mn-cs"/>
                        </a:rPr>
                        <a:t>Q3: Report produced  from electronic medicine catalogue</a:t>
                      </a:r>
                    </a:p>
                    <a:p>
                      <a:pPr marL="0" marR="0" algn="l" defTabSz="914400" rtl="0" eaLnBrk="1" latinLnBrk="0" hangingPunct="1">
                        <a:lnSpc>
                          <a:spcPct val="100000"/>
                        </a:lnSpc>
                        <a:spcBef>
                          <a:spcPts val="0"/>
                        </a:spcBef>
                        <a:spcAft>
                          <a:spcPts val="0"/>
                        </a:spcAft>
                      </a:pPr>
                      <a:endParaRPr lang="en-ZA" sz="800" b="1" kern="1200" baseline="0" dirty="0">
                        <a:solidFill>
                          <a:schemeClr val="dk1"/>
                        </a:solidFill>
                        <a:latin typeface="Arial Black" pitchFamily="34" charset="0"/>
                        <a:ea typeface="+mn-ea"/>
                        <a:cs typeface="+mn-cs"/>
                      </a:endParaRPr>
                    </a:p>
                    <a:p>
                      <a:pPr marL="0" marR="0" algn="l" defTabSz="914400" rtl="0" eaLnBrk="1" latinLnBrk="0" hangingPunct="1">
                        <a:lnSpc>
                          <a:spcPct val="100000"/>
                        </a:lnSpc>
                        <a:spcBef>
                          <a:spcPts val="0"/>
                        </a:spcBef>
                        <a:spcAft>
                          <a:spcPts val="0"/>
                        </a:spcAft>
                      </a:pPr>
                      <a:r>
                        <a:rPr lang="en-ZA" sz="800" b="1" kern="1200" baseline="0" dirty="0">
                          <a:solidFill>
                            <a:schemeClr val="dk1"/>
                          </a:solidFill>
                          <a:latin typeface="Arial Black" pitchFamily="34" charset="0"/>
                          <a:ea typeface="+mn-ea"/>
                          <a:cs typeface="+mn-cs"/>
                        </a:rPr>
                        <a:t>Q4: Electronic medicine catalogue implemented</a:t>
                      </a:r>
                    </a:p>
                    <a:p>
                      <a:pPr marL="0" marR="0" algn="l" defTabSz="914400" rtl="0" eaLnBrk="1" latinLnBrk="0" hangingPunct="1">
                        <a:lnSpc>
                          <a:spcPct val="100000"/>
                        </a:lnSpc>
                        <a:spcBef>
                          <a:spcPts val="0"/>
                        </a:spcBef>
                        <a:spcAft>
                          <a:spcPts val="0"/>
                        </a:spcAft>
                      </a:pPr>
                      <a:endParaRPr lang="en-ZA" sz="800" b="1"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ZA" sz="800" b="1" kern="1200" baseline="0" dirty="0">
                          <a:solidFill>
                            <a:schemeClr val="dk1"/>
                          </a:solidFill>
                          <a:latin typeface="Arial Black" pitchFamily="34" charset="0"/>
                          <a:ea typeface="+mn-ea"/>
                          <a:cs typeface="+mn-cs"/>
                        </a:rPr>
                        <a:t>None</a:t>
                      </a: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00000"/>
                        </a:lnSpc>
                        <a:spcBef>
                          <a:spcPts val="0"/>
                        </a:spcBef>
                        <a:spcAft>
                          <a:spcPts val="0"/>
                        </a:spcAft>
                      </a:pPr>
                      <a:r>
                        <a:rPr lang="en-GB" sz="800" b="1" kern="1200" baseline="0" dirty="0">
                          <a:solidFill>
                            <a:schemeClr val="dk1"/>
                          </a:solidFill>
                          <a:latin typeface="Arial Black" pitchFamily="34" charset="0"/>
                          <a:ea typeface="+mn-ea"/>
                          <a:cs typeface="+mn-cs"/>
                        </a:rPr>
                        <a:t>N/A - target achieved</a:t>
                      </a:r>
                      <a:endParaRPr lang="en-ZA" sz="800" b="1" kern="1200" baseline="0" dirty="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410C6DFB8A7E45B3184DF3EA43D440" ma:contentTypeVersion="13" ma:contentTypeDescription="Create a new document." ma:contentTypeScope="" ma:versionID="886d88acccf1d6b5ee2cf55a7dba9519">
  <xsd:schema xmlns:xsd="http://www.w3.org/2001/XMLSchema" xmlns:xs="http://www.w3.org/2001/XMLSchema" xmlns:p="http://schemas.microsoft.com/office/2006/metadata/properties" xmlns:ns3="0c89f6b8-11a8-405f-b922-e6600ee90d13" xmlns:ns4="348d5e26-c429-404e-a36d-c19a5c84663f" targetNamespace="http://schemas.microsoft.com/office/2006/metadata/properties" ma:root="true" ma:fieldsID="90cfc6b5358de61f5ec05ad7e3a3650b" ns3:_="" ns4:_="">
    <xsd:import namespace="0c89f6b8-11a8-405f-b922-e6600ee90d13"/>
    <xsd:import namespace="348d5e26-c429-404e-a36d-c19a5c8466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9f6b8-11a8-405f-b922-e6600ee90d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8d5e26-c429-404e-a36d-c19a5c8466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D389A4-0C86-4268-9E2A-1F5309A7C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9f6b8-11a8-405f-b922-e6600ee90d13"/>
    <ds:schemaRef ds:uri="348d5e26-c429-404e-a36d-c19a5c846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B3C746-42D8-448E-8C91-DD9807D021D0}">
  <ds:schemaRefs>
    <ds:schemaRef ds:uri="http://schemas.microsoft.com/sharepoint/v3/contenttype/forms"/>
  </ds:schemaRefs>
</ds:datastoreItem>
</file>

<file path=customXml/itemProps3.xml><?xml version="1.0" encoding="utf-8"?>
<ds:datastoreItem xmlns:ds="http://schemas.openxmlformats.org/officeDocument/2006/customXml" ds:itemID="{C22EE436-38A8-44D4-8453-0D04545CCAEE}">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348d5e26-c429-404e-a36d-c19a5c84663f"/>
    <ds:schemaRef ds:uri="0c89f6b8-11a8-405f-b922-e6600ee90d13"/>
    <ds:schemaRef ds:uri="http://purl.org/dc/elements/1.1/"/>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13055</Words>
  <Application>Microsoft Office PowerPoint</Application>
  <PresentationFormat>On-screen Show (4:3)</PresentationFormat>
  <Paragraphs>2391</Paragraphs>
  <Slides>73</Slides>
  <Notes>25</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Custom Design</vt:lpstr>
      <vt:lpstr>1 </vt:lpstr>
      <vt:lpstr>2 </vt:lpstr>
      <vt:lpstr>3 </vt:lpstr>
      <vt:lpstr>4 </vt:lpstr>
      <vt:lpstr>5 </vt:lpstr>
      <vt:lpstr>6 </vt:lpstr>
      <vt:lpstr>7 </vt:lpstr>
      <vt:lpstr>8 </vt:lpstr>
      <vt:lpstr>9 </vt:lpstr>
      <vt:lpstr>10 </vt:lpstr>
      <vt:lpstr>11 </vt:lpstr>
      <vt:lpstr>12 </vt:lpstr>
      <vt:lpstr>Slide 13</vt:lpstr>
      <vt:lpstr>Slide 14</vt:lpstr>
      <vt:lpstr>Slide 15</vt:lpstr>
      <vt:lpstr>Slide 16</vt:lpstr>
      <vt:lpstr>Slide 17</vt:lpstr>
      <vt:lpstr>Slide 18</vt:lpstr>
      <vt:lpstr>Slide 19</vt:lpstr>
      <vt:lpstr>20 </vt:lpstr>
      <vt:lpstr>21 </vt:lpstr>
      <vt:lpstr>22 </vt:lpstr>
      <vt:lpstr>23 </vt:lpstr>
      <vt:lpstr>24 </vt:lpstr>
      <vt:lpstr>25 </vt:lpstr>
      <vt:lpstr>26 </vt:lpstr>
      <vt:lpstr>27 </vt:lpstr>
      <vt:lpstr>Slide 28</vt:lpstr>
      <vt:lpstr>29 </vt:lpstr>
      <vt:lpstr>Slide 30</vt:lpstr>
      <vt:lpstr>Slide 31</vt:lpstr>
      <vt:lpstr>Slide 32</vt:lpstr>
      <vt:lpstr>33 </vt:lpstr>
      <vt:lpstr>34 </vt:lpstr>
      <vt:lpstr>35 </vt:lpstr>
      <vt:lpstr>36 </vt:lpstr>
      <vt:lpstr>37 </vt:lpstr>
      <vt:lpstr>38 </vt:lpstr>
      <vt:lpstr>39 </vt:lpstr>
      <vt:lpstr>40 </vt:lpstr>
      <vt:lpstr>41 </vt:lpstr>
      <vt:lpstr>42 </vt:lpstr>
      <vt:lpstr>Consolidated 2019/20 Annual Performance Plan  Q1-Q4 Report</vt:lpstr>
      <vt:lpstr>44 </vt:lpstr>
      <vt:lpstr>45 </vt:lpstr>
      <vt:lpstr>Slide 46</vt:lpstr>
      <vt:lpstr>47 </vt:lpstr>
      <vt:lpstr>48 </vt:lpstr>
      <vt:lpstr>49 </vt:lpstr>
      <vt:lpstr>Slide 50</vt:lpstr>
      <vt:lpstr>Slide 51</vt:lpstr>
      <vt:lpstr>52 </vt:lpstr>
      <vt:lpstr>53 </vt:lpstr>
      <vt:lpstr>54 </vt:lpstr>
      <vt:lpstr>55 </vt:lpstr>
      <vt:lpstr>56 </vt:lpstr>
      <vt:lpstr>57 </vt:lpstr>
      <vt:lpstr>58 </vt:lpstr>
      <vt:lpstr>59 </vt:lpstr>
      <vt:lpstr>60 </vt:lpstr>
      <vt:lpstr>61 </vt:lpstr>
      <vt:lpstr>62 </vt:lpstr>
      <vt:lpstr>63 </vt:lpstr>
      <vt:lpstr>64 </vt:lpstr>
      <vt:lpstr>65 </vt:lpstr>
      <vt:lpstr>66 </vt:lpstr>
      <vt:lpstr>67 </vt:lpstr>
      <vt:lpstr>68 </vt:lpstr>
      <vt:lpstr>69 </vt:lpstr>
      <vt:lpstr>70 </vt:lpstr>
      <vt:lpstr>71 </vt:lpstr>
      <vt:lpstr>72 </vt:lpstr>
      <vt:lpstr>73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Monique</cp:lastModifiedBy>
  <cp:revision>828</cp:revision>
  <dcterms:created xsi:type="dcterms:W3CDTF">2013-10-17T06:13:57Z</dcterms:created>
  <dcterms:modified xsi:type="dcterms:W3CDTF">2020-10-08T12:14:14Z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0x010100F4410C6DFB8A7E45B3184DF3EA43D440</vt:lpwstr>
  </property>
</Properties>
</file>