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18" r:id="rId2"/>
    <p:sldId id="301" r:id="rId3"/>
    <p:sldId id="299" r:id="rId4"/>
    <p:sldId id="309" r:id="rId5"/>
    <p:sldId id="319" r:id="rId6"/>
    <p:sldId id="316" r:id="rId7"/>
    <p:sldId id="320" r:id="rId8"/>
    <p:sldId id="321" r:id="rId9"/>
    <p:sldId id="288" r:id="rId10"/>
    <p:sldId id="306" r:id="rId11"/>
    <p:sldId id="317" r:id="rId12"/>
    <p:sldId id="300" r:id="rId13"/>
    <p:sldId id="315" r:id="rId14"/>
    <p:sldId id="311" r:id="rId15"/>
    <p:sldId id="322"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co Wiid" initials="H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90CD"/>
    <a:srgbClr val="0F1E35"/>
    <a:srgbClr val="091E37"/>
    <a:srgbClr val="CBD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3"/>
    <p:restoredTop sz="91655"/>
  </p:normalViewPr>
  <p:slideViewPr>
    <p:cSldViewPr snapToGrid="0" snapToObjects="1">
      <p:cViewPr varScale="1">
        <p:scale>
          <a:sx n="97" d="100"/>
          <a:sy n="97" d="100"/>
        </p:scale>
        <p:origin x="1296"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hencowiid\Dropbox\SmartFunder%20Founders\Alan%20&amp;%20Steve\Stats%202020080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hencowiid\Dropbox\Natshoot\SmartFunder%20Founders\Alan%20&amp;%20Steve\Stats%202020080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hencowiid\Dropbox\SmartFunder%20Founders\Alan%20&amp;%20Steve\Stats%202020080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hencowiid\Dropbox\SmartFunder%20Founders\Alan%20&amp;%20Steve\Stats%202020080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hencowiid\Dropbox\SmartFunder%20Founders\Alan%20&amp;%20Steve\Stats%2020200806.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Employee Gender Distribution</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B7D-2A48-B176-8F730FFAE2B9}"/>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B7D-2A48-B176-8F730FFAE2B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Sheet1!$A$17:$A$18</c:f>
              <c:strCache>
                <c:ptCount val="2"/>
                <c:pt idx="0">
                  <c:v>Female</c:v>
                </c:pt>
                <c:pt idx="1">
                  <c:v>Male</c:v>
                </c:pt>
              </c:strCache>
            </c:strRef>
          </c:cat>
          <c:val>
            <c:numRef>
              <c:f>Sheet1!$B$17:$B$18</c:f>
              <c:numCache>
                <c:formatCode>0.00%</c:formatCode>
                <c:ptCount val="2"/>
                <c:pt idx="0">
                  <c:v>0.74370000000000003</c:v>
                </c:pt>
                <c:pt idx="1">
                  <c:v>0.25629999999999997</c:v>
                </c:pt>
              </c:numCache>
            </c:numRef>
          </c:val>
          <c:extLst>
            <c:ext xmlns:c16="http://schemas.microsoft.com/office/drawing/2014/chart" uri="{C3380CC4-5D6E-409C-BE32-E72D297353CC}">
              <c16:uniqueId val="{00000004-7B7D-2A48-B176-8F730FFAE2B9}"/>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Employee income distribution</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285-5946-B80C-DBB96FBE2EC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285-5946-B80C-DBB96FBE2EC9}"/>
              </c:ext>
            </c:extLst>
          </c:dPt>
          <c:dLbls>
            <c:dLbl>
              <c:idx val="0"/>
              <c:layout>
                <c:manualLayout>
                  <c:x val="-6.3926444444444439E-2"/>
                  <c:y val="-0.3829815555555555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3772466666666665"/>
                      <c:h val="0.1421148888888889"/>
                    </c:manualLayout>
                  </c15:layout>
                </c:ext>
                <c:ext xmlns:c16="http://schemas.microsoft.com/office/drawing/2014/chart" uri="{C3380CC4-5D6E-409C-BE32-E72D297353CC}">
                  <c16:uniqueId val="{00000001-8285-5946-B80C-DBB96FBE2EC9}"/>
                </c:ext>
              </c:extLst>
            </c:dLbl>
            <c:dLbl>
              <c:idx val="1"/>
              <c:layout>
                <c:manualLayout>
                  <c:x val="0.13930966666666666"/>
                  <c:y val="0.2511273333333333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188384444444444"/>
                      <c:h val="0.1421148888888889"/>
                    </c:manualLayout>
                  </c15:layout>
                </c:ext>
                <c:ext xmlns:c16="http://schemas.microsoft.com/office/drawing/2014/chart" uri="{C3380CC4-5D6E-409C-BE32-E72D297353CC}">
                  <c16:uniqueId val="{00000003-8285-5946-B80C-DBB96FBE2EC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Sheet1!$A$62:$A$63</c:f>
              <c:strCache>
                <c:ptCount val="2"/>
                <c:pt idx="0">
                  <c:v>Less than R450 000</c:v>
                </c:pt>
                <c:pt idx="1">
                  <c:v>More than R450 000</c:v>
                </c:pt>
              </c:strCache>
            </c:strRef>
          </c:cat>
          <c:val>
            <c:numRef>
              <c:f>Sheet1!$B$62:$B$63</c:f>
              <c:numCache>
                <c:formatCode>General</c:formatCode>
                <c:ptCount val="2"/>
                <c:pt idx="0">
                  <c:v>2891</c:v>
                </c:pt>
                <c:pt idx="1">
                  <c:v>585</c:v>
                </c:pt>
              </c:numCache>
            </c:numRef>
          </c:val>
          <c:extLst>
            <c:ext xmlns:c16="http://schemas.microsoft.com/office/drawing/2014/chart" uri="{C3380CC4-5D6E-409C-BE32-E72D297353CC}">
              <c16:uniqueId val="{00000004-8285-5946-B80C-DBB96FBE2EC9}"/>
            </c:ext>
          </c:extLst>
        </c:ser>
        <c:ser>
          <c:idx val="0"/>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6-8285-5946-B80C-DBB96FBE2EC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8285-5946-B80C-DBB96FBE2EC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8285-5946-B80C-DBB96FBE2EC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8285-5946-B80C-DBB96FBE2EC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Sheet1!$A$62:$A$63</c:f>
              <c:strCache>
                <c:ptCount val="2"/>
                <c:pt idx="0">
                  <c:v>Less than R450 000</c:v>
                </c:pt>
                <c:pt idx="1">
                  <c:v>More than R450 000</c:v>
                </c:pt>
              </c:strCache>
            </c:strRef>
          </c:cat>
          <c:val>
            <c:numRef>
              <c:f>Sheet1!$B$42:$B$45</c:f>
              <c:numCache>
                <c:formatCode>0%</c:formatCode>
                <c:ptCount val="4"/>
                <c:pt idx="0">
                  <c:v>0.37209999999999999</c:v>
                </c:pt>
                <c:pt idx="1">
                  <c:v>0.30209999999999998</c:v>
                </c:pt>
                <c:pt idx="2">
                  <c:v>0.2712</c:v>
                </c:pt>
                <c:pt idx="3">
                  <c:v>5.4600000000000093E-2</c:v>
                </c:pt>
              </c:numCache>
            </c:numRef>
          </c:val>
          <c:extLst>
            <c:ext xmlns:c16="http://schemas.microsoft.com/office/drawing/2014/chart" uri="{C3380CC4-5D6E-409C-BE32-E72D297353CC}">
              <c16:uniqueId val="{0000000D-8285-5946-B80C-DBB96FBE2EC9}"/>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Employee age distribution</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0"/>
          <c:showCatName val="1"/>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Employee age distribution</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623-8341-9E38-7B750B00236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623-8341-9E38-7B750B00236A}"/>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623-8341-9E38-7B750B00236A}"/>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623-8341-9E38-7B750B00236A}"/>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623-8341-9E38-7B750B00236A}"/>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9623-8341-9E38-7B750B00236A}"/>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9623-8341-9E38-7B750B00236A}"/>
              </c:ext>
            </c:extLst>
          </c:dPt>
          <c:dLbls>
            <c:dLbl>
              <c:idx val="1"/>
              <c:layout>
                <c:manualLayout>
                  <c:x val="-0.10029866666666677"/>
                  <c:y val="0.1634537777777777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623-8341-9E38-7B750B00236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Sheet1!$A$22:$A$28</c:f>
              <c:strCache>
                <c:ptCount val="7"/>
                <c:pt idx="0">
                  <c:v>16 to 25</c:v>
                </c:pt>
                <c:pt idx="1">
                  <c:v>26 to 30</c:v>
                </c:pt>
                <c:pt idx="2">
                  <c:v>31 to 35</c:v>
                </c:pt>
                <c:pt idx="3">
                  <c:v>36 to 40</c:v>
                </c:pt>
                <c:pt idx="4">
                  <c:v>41 to 45</c:v>
                </c:pt>
                <c:pt idx="5">
                  <c:v>46 to 55</c:v>
                </c:pt>
                <c:pt idx="6">
                  <c:v>56 to 65</c:v>
                </c:pt>
              </c:strCache>
            </c:strRef>
          </c:cat>
          <c:val>
            <c:numRef>
              <c:f>Sheet1!$B$22:$B$28</c:f>
              <c:numCache>
                <c:formatCode>0.00%</c:formatCode>
                <c:ptCount val="7"/>
                <c:pt idx="0">
                  <c:v>1.66E-2</c:v>
                </c:pt>
                <c:pt idx="1">
                  <c:v>9.4E-2</c:v>
                </c:pt>
                <c:pt idx="2">
                  <c:v>0.24249999999999999</c:v>
                </c:pt>
                <c:pt idx="3">
                  <c:v>0.27350000000000002</c:v>
                </c:pt>
                <c:pt idx="4">
                  <c:v>0.20599999999999999</c:v>
                </c:pt>
                <c:pt idx="5">
                  <c:v>0.15540000000000001</c:v>
                </c:pt>
                <c:pt idx="6">
                  <c:v>1.2E-2</c:v>
                </c:pt>
              </c:numCache>
            </c:numRef>
          </c:val>
          <c:extLst>
            <c:ext xmlns:c16="http://schemas.microsoft.com/office/drawing/2014/chart" uri="{C3380CC4-5D6E-409C-BE32-E72D297353CC}">
              <c16:uniqueId val="{0000000E-9623-8341-9E38-7B750B00236A}"/>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Learner and Student distribution</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2F-C540-8737-34F9C8CA1F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2F-C540-8737-34F9C8CA1F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92F-C540-8737-34F9C8CA1F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92F-C540-8737-34F9C8CA1F9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Sheet1!$A$42:$A$45</c:f>
              <c:strCache>
                <c:ptCount val="4"/>
                <c:pt idx="0">
                  <c:v>Grade R - 3</c:v>
                </c:pt>
                <c:pt idx="1">
                  <c:v>Grade 4 - 7</c:v>
                </c:pt>
                <c:pt idx="2">
                  <c:v>Grade 8 - 12</c:v>
                </c:pt>
                <c:pt idx="3">
                  <c:v>NQF Level 1 - 10</c:v>
                </c:pt>
              </c:strCache>
            </c:strRef>
          </c:cat>
          <c:val>
            <c:numRef>
              <c:f>Sheet1!$B$42:$B$45</c:f>
              <c:numCache>
                <c:formatCode>0%</c:formatCode>
                <c:ptCount val="4"/>
                <c:pt idx="0">
                  <c:v>0.37209999999999999</c:v>
                </c:pt>
                <c:pt idx="1">
                  <c:v>0.30209999999999998</c:v>
                </c:pt>
                <c:pt idx="2">
                  <c:v>0.2712</c:v>
                </c:pt>
                <c:pt idx="3">
                  <c:v>5.4600000000000093E-2</c:v>
                </c:pt>
              </c:numCache>
            </c:numRef>
          </c:val>
          <c:extLst>
            <c:ext xmlns:c16="http://schemas.microsoft.com/office/drawing/2014/chart" uri="{C3380CC4-5D6E-409C-BE32-E72D297353CC}">
              <c16:uniqueId val="{00000008-892F-C540-8737-34F9C8CA1F99}"/>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E5F70-BF0F-8B46-A322-6053A9B03627}"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62FB2639-6FEF-3346-8220-921BB80B5107}">
      <dgm:prSet phldrT="[Text]" custT="1"/>
      <dgm:spPr>
        <a:solidFill>
          <a:srgbClr val="4890CD"/>
        </a:solidFill>
      </dgm:spPr>
      <dgm:t>
        <a:bodyPr/>
        <a:lstStyle/>
        <a:p>
          <a:r>
            <a:rPr lang="en-US" sz="900" b="1" dirty="0" err="1">
              <a:latin typeface="Arial" charset="0"/>
              <a:ea typeface="Arial" charset="0"/>
              <a:cs typeface="Arial" charset="0"/>
            </a:rPr>
            <a:t>SmartFunder</a:t>
          </a:r>
          <a:endParaRPr lang="en-US" sz="900" b="1" dirty="0">
            <a:latin typeface="Arial" charset="0"/>
            <a:ea typeface="Arial" charset="0"/>
            <a:cs typeface="Arial" charset="0"/>
          </a:endParaRPr>
        </a:p>
        <a:p>
          <a:r>
            <a:rPr lang="en-US" sz="1050" b="1" dirty="0">
              <a:latin typeface="Arial" charset="0"/>
              <a:ea typeface="Arial" charset="0"/>
              <a:cs typeface="Arial" charset="0"/>
            </a:rPr>
            <a:t>Compliance</a:t>
          </a:r>
        </a:p>
        <a:p>
          <a:r>
            <a:rPr lang="en-US" sz="1050" b="1" dirty="0">
              <a:latin typeface="Arial" charset="0"/>
              <a:ea typeface="Arial" charset="0"/>
              <a:cs typeface="Arial" charset="0"/>
            </a:rPr>
            <a:t>Platform</a:t>
          </a:r>
        </a:p>
      </dgm:t>
    </dgm:pt>
    <dgm:pt modelId="{639D6B4B-48C6-0B4F-B85B-B1A0DDDEE71F}" type="parTrans" cxnId="{FD8029A0-FAC9-7541-AB85-CB6D4D230AE7}">
      <dgm:prSet/>
      <dgm:spPr/>
      <dgm:t>
        <a:bodyPr/>
        <a:lstStyle/>
        <a:p>
          <a:endParaRPr lang="en-US"/>
        </a:p>
      </dgm:t>
    </dgm:pt>
    <dgm:pt modelId="{57724759-587F-0F4A-B7EB-39F8BA26E45C}" type="sibTrans" cxnId="{FD8029A0-FAC9-7541-AB85-CB6D4D230AE7}">
      <dgm:prSet/>
      <dgm:spPr/>
      <dgm:t>
        <a:bodyPr/>
        <a:lstStyle/>
        <a:p>
          <a:endParaRPr lang="en-US"/>
        </a:p>
      </dgm:t>
    </dgm:pt>
    <dgm:pt modelId="{6BDD877A-77D7-584F-AE06-3B5896B53E1E}">
      <dgm:prSet phldrT="[Text]"/>
      <dgm:spPr>
        <a:solidFill>
          <a:srgbClr val="091E37"/>
        </a:solidFill>
      </dgm:spPr>
      <dgm:t>
        <a:bodyPr/>
        <a:lstStyle/>
        <a:p>
          <a:r>
            <a:rPr lang="en-US" dirty="0"/>
            <a:t>Employer</a:t>
          </a:r>
        </a:p>
      </dgm:t>
    </dgm:pt>
    <dgm:pt modelId="{9DE271B3-15AD-8A44-B1D0-B4692236664D}" type="parTrans" cxnId="{9C403E65-B475-2444-8E84-47B645433B11}">
      <dgm:prSet/>
      <dgm:spPr>
        <a:ln>
          <a:solidFill>
            <a:schemeClr val="bg1"/>
          </a:solidFill>
        </a:ln>
      </dgm:spPr>
      <dgm:t>
        <a:bodyPr/>
        <a:lstStyle/>
        <a:p>
          <a:endParaRPr lang="en-US"/>
        </a:p>
      </dgm:t>
    </dgm:pt>
    <dgm:pt modelId="{4FE9FE48-C3E2-DA4F-823C-15534A469F3B}" type="sibTrans" cxnId="{9C403E65-B475-2444-8E84-47B645433B11}">
      <dgm:prSet/>
      <dgm:spPr/>
      <dgm:t>
        <a:bodyPr/>
        <a:lstStyle/>
        <a:p>
          <a:endParaRPr lang="en-US"/>
        </a:p>
      </dgm:t>
    </dgm:pt>
    <dgm:pt modelId="{1045BBF8-4022-E94B-B1EA-1ACB1787F399}" type="pres">
      <dgm:prSet presAssocID="{059E5F70-BF0F-8B46-A322-6053A9B03627}" presName="cycle" presStyleCnt="0">
        <dgm:presLayoutVars>
          <dgm:chMax val="1"/>
          <dgm:dir/>
          <dgm:animLvl val="ctr"/>
          <dgm:resizeHandles val="exact"/>
        </dgm:presLayoutVars>
      </dgm:prSet>
      <dgm:spPr/>
    </dgm:pt>
    <dgm:pt modelId="{C19F6513-6C8F-9145-8550-0D569CCB5274}" type="pres">
      <dgm:prSet presAssocID="{62FB2639-6FEF-3346-8220-921BB80B5107}" presName="centerShape" presStyleLbl="node0" presStyleIdx="0" presStyleCnt="1" custScaleX="46778" custScaleY="43298" custLinFactNeighborX="25130" custLinFactNeighborY="76"/>
      <dgm:spPr/>
    </dgm:pt>
    <dgm:pt modelId="{38B7D91F-BF3A-A64A-A803-2DEB552DC4A3}" type="pres">
      <dgm:prSet presAssocID="{9DE271B3-15AD-8A44-B1D0-B4692236664D}" presName="Name9" presStyleLbl="parChTrans1D2" presStyleIdx="0" presStyleCnt="1"/>
      <dgm:spPr/>
    </dgm:pt>
    <dgm:pt modelId="{5EDB0731-F504-E94D-B682-D396AE7527A2}" type="pres">
      <dgm:prSet presAssocID="{9DE271B3-15AD-8A44-B1D0-B4692236664D}" presName="connTx" presStyleLbl="parChTrans1D2" presStyleIdx="0" presStyleCnt="1"/>
      <dgm:spPr/>
    </dgm:pt>
    <dgm:pt modelId="{EF654A29-699F-7B4A-8CC0-ADE067215991}" type="pres">
      <dgm:prSet presAssocID="{6BDD877A-77D7-584F-AE06-3B5896B53E1E}" presName="node" presStyleLbl="node1" presStyleIdx="0" presStyleCnt="1" custScaleX="46957" custScaleY="43550" custRadScaleRad="69072" custRadScaleInc="-24810">
        <dgm:presLayoutVars>
          <dgm:bulletEnabled val="1"/>
        </dgm:presLayoutVars>
      </dgm:prSet>
      <dgm:spPr/>
    </dgm:pt>
  </dgm:ptLst>
  <dgm:cxnLst>
    <dgm:cxn modelId="{99E34517-BD76-2A4E-9832-E22DEACCAEDB}" type="presOf" srcId="{9DE271B3-15AD-8A44-B1D0-B4692236664D}" destId="{5EDB0731-F504-E94D-B682-D396AE7527A2}" srcOrd="1" destOrd="0" presId="urn:microsoft.com/office/officeart/2005/8/layout/radial1"/>
    <dgm:cxn modelId="{39ADA220-B20F-944A-A86A-577F5E53637F}" type="presOf" srcId="{059E5F70-BF0F-8B46-A322-6053A9B03627}" destId="{1045BBF8-4022-E94B-B1EA-1ACB1787F399}" srcOrd="0" destOrd="0" presId="urn:microsoft.com/office/officeart/2005/8/layout/radial1"/>
    <dgm:cxn modelId="{C34E8552-4A2A-9D43-A281-8D08801BE882}" type="presOf" srcId="{9DE271B3-15AD-8A44-B1D0-B4692236664D}" destId="{38B7D91F-BF3A-A64A-A803-2DEB552DC4A3}" srcOrd="0" destOrd="0" presId="urn:microsoft.com/office/officeart/2005/8/layout/radial1"/>
    <dgm:cxn modelId="{9C403E65-B475-2444-8E84-47B645433B11}" srcId="{62FB2639-6FEF-3346-8220-921BB80B5107}" destId="{6BDD877A-77D7-584F-AE06-3B5896B53E1E}" srcOrd="0" destOrd="0" parTransId="{9DE271B3-15AD-8A44-B1D0-B4692236664D}" sibTransId="{4FE9FE48-C3E2-DA4F-823C-15534A469F3B}"/>
    <dgm:cxn modelId="{08D94E80-2C92-5F41-8D37-39F6A6A175AF}" type="presOf" srcId="{62FB2639-6FEF-3346-8220-921BB80B5107}" destId="{C19F6513-6C8F-9145-8550-0D569CCB5274}" srcOrd="0" destOrd="0" presId="urn:microsoft.com/office/officeart/2005/8/layout/radial1"/>
    <dgm:cxn modelId="{FD8029A0-FAC9-7541-AB85-CB6D4D230AE7}" srcId="{059E5F70-BF0F-8B46-A322-6053A9B03627}" destId="{62FB2639-6FEF-3346-8220-921BB80B5107}" srcOrd="0" destOrd="0" parTransId="{639D6B4B-48C6-0B4F-B85B-B1A0DDDEE71F}" sibTransId="{57724759-587F-0F4A-B7EB-39F8BA26E45C}"/>
    <dgm:cxn modelId="{44C42DF5-B3C4-FA43-9971-0B3BA9AECDE4}" type="presOf" srcId="{6BDD877A-77D7-584F-AE06-3B5896B53E1E}" destId="{EF654A29-699F-7B4A-8CC0-ADE067215991}" srcOrd="0" destOrd="0" presId="urn:microsoft.com/office/officeart/2005/8/layout/radial1"/>
    <dgm:cxn modelId="{FDC2F12E-D3B9-724D-BD56-52E4E5A217E4}" type="presParOf" srcId="{1045BBF8-4022-E94B-B1EA-1ACB1787F399}" destId="{C19F6513-6C8F-9145-8550-0D569CCB5274}" srcOrd="0" destOrd="0" presId="urn:microsoft.com/office/officeart/2005/8/layout/radial1"/>
    <dgm:cxn modelId="{BEE4262F-F0D2-7B48-B0D3-70EA65F2A337}" type="presParOf" srcId="{1045BBF8-4022-E94B-B1EA-1ACB1787F399}" destId="{38B7D91F-BF3A-A64A-A803-2DEB552DC4A3}" srcOrd="1" destOrd="0" presId="urn:microsoft.com/office/officeart/2005/8/layout/radial1"/>
    <dgm:cxn modelId="{A52AB0F1-EB29-104C-B164-E458BA69B241}" type="presParOf" srcId="{38B7D91F-BF3A-A64A-A803-2DEB552DC4A3}" destId="{5EDB0731-F504-E94D-B682-D396AE7527A2}" srcOrd="0" destOrd="0" presId="urn:microsoft.com/office/officeart/2005/8/layout/radial1"/>
    <dgm:cxn modelId="{C426CBE1-7716-CF49-BD4D-A56A10069DD4}" type="presParOf" srcId="{1045BBF8-4022-E94B-B1EA-1ACB1787F399}" destId="{EF654A29-699F-7B4A-8CC0-ADE067215991}" srcOrd="2"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F6513-6C8F-9145-8550-0D569CCB5274}">
      <dsp:nvSpPr>
        <dsp:cNvPr id="0" name=""/>
        <dsp:cNvSpPr/>
      </dsp:nvSpPr>
      <dsp:spPr>
        <a:xfrm>
          <a:off x="2191705" y="1606115"/>
          <a:ext cx="1103985" cy="1021855"/>
        </a:xfrm>
        <a:prstGeom prst="ellipse">
          <a:avLst/>
        </a:prstGeom>
        <a:solidFill>
          <a:srgbClr val="4890C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err="1">
              <a:latin typeface="Arial" charset="0"/>
              <a:ea typeface="Arial" charset="0"/>
              <a:cs typeface="Arial" charset="0"/>
            </a:rPr>
            <a:t>SmartFunder</a:t>
          </a:r>
          <a:endParaRPr lang="en-US" sz="900" b="1" kern="1200" dirty="0">
            <a:latin typeface="Arial" charset="0"/>
            <a:ea typeface="Arial" charset="0"/>
            <a:cs typeface="Arial" charset="0"/>
          </a:endParaRPr>
        </a:p>
        <a:p>
          <a:pPr marL="0" lvl="0" indent="0" algn="ctr" defTabSz="400050">
            <a:lnSpc>
              <a:spcPct val="90000"/>
            </a:lnSpc>
            <a:spcBef>
              <a:spcPct val="0"/>
            </a:spcBef>
            <a:spcAft>
              <a:spcPct val="35000"/>
            </a:spcAft>
            <a:buNone/>
          </a:pPr>
          <a:r>
            <a:rPr lang="en-US" sz="1050" b="1" kern="1200" dirty="0">
              <a:latin typeface="Arial" charset="0"/>
              <a:ea typeface="Arial" charset="0"/>
              <a:cs typeface="Arial" charset="0"/>
            </a:rPr>
            <a:t>Compliance</a:t>
          </a:r>
        </a:p>
        <a:p>
          <a:pPr marL="0" lvl="0" indent="0" algn="ctr" defTabSz="400050">
            <a:lnSpc>
              <a:spcPct val="90000"/>
            </a:lnSpc>
            <a:spcBef>
              <a:spcPct val="0"/>
            </a:spcBef>
            <a:spcAft>
              <a:spcPct val="35000"/>
            </a:spcAft>
            <a:buNone/>
          </a:pPr>
          <a:r>
            <a:rPr lang="en-US" sz="1050" b="1" kern="1200" dirty="0">
              <a:latin typeface="Arial" charset="0"/>
              <a:ea typeface="Arial" charset="0"/>
              <a:cs typeface="Arial" charset="0"/>
            </a:rPr>
            <a:t>Platform</a:t>
          </a:r>
        </a:p>
      </dsp:txBody>
      <dsp:txXfrm>
        <a:off x="2353380" y="1755762"/>
        <a:ext cx="780635" cy="722561"/>
      </dsp:txXfrm>
    </dsp:sp>
    <dsp:sp modelId="{38B7D91F-BF3A-A64A-A803-2DEB552DC4A3}">
      <dsp:nvSpPr>
        <dsp:cNvPr id="0" name=""/>
        <dsp:cNvSpPr/>
      </dsp:nvSpPr>
      <dsp:spPr>
        <a:xfrm rot="16120386">
          <a:off x="2490504" y="1331591"/>
          <a:ext cx="471798" cy="77611"/>
        </a:xfrm>
        <a:custGeom>
          <a:avLst/>
          <a:gdLst/>
          <a:ahLst/>
          <a:cxnLst/>
          <a:rect l="0" t="0" r="0" b="0"/>
          <a:pathLst>
            <a:path>
              <a:moveTo>
                <a:pt x="0" y="38805"/>
              </a:moveTo>
              <a:lnTo>
                <a:pt x="471798" y="38805"/>
              </a:lnTo>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14608" y="1358602"/>
        <a:ext cx="23589" cy="23589"/>
      </dsp:txXfrm>
    </dsp:sp>
    <dsp:sp modelId="{EF654A29-699F-7B4A-8CC0-ADE067215991}">
      <dsp:nvSpPr>
        <dsp:cNvPr id="0" name=""/>
        <dsp:cNvSpPr/>
      </dsp:nvSpPr>
      <dsp:spPr>
        <a:xfrm>
          <a:off x="2154935" y="106877"/>
          <a:ext cx="1108209" cy="1027802"/>
        </a:xfrm>
        <a:prstGeom prst="ellipse">
          <a:avLst/>
        </a:prstGeom>
        <a:solidFill>
          <a:srgbClr val="091E3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Employer</a:t>
          </a:r>
        </a:p>
      </dsp:txBody>
      <dsp:txXfrm>
        <a:off x="2317228" y="257395"/>
        <a:ext cx="783623" cy="72676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78B45A-C607-B44B-998B-3EFA3253B808}" type="datetime7">
              <a:rPr lang="en-ZA" smtClean="0"/>
              <a:t>Oct-20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106014-0D85-1143-ADAF-462E1BB523E9}" type="slidenum">
              <a:rPr lang="en-US" smtClean="0"/>
              <a:t>‹#›</a:t>
            </a:fld>
            <a:endParaRPr lang="en-US"/>
          </a:p>
        </p:txBody>
      </p:sp>
    </p:spTree>
    <p:extLst>
      <p:ext uri="{BB962C8B-B14F-4D97-AF65-F5344CB8AC3E}">
        <p14:creationId xmlns:p14="http://schemas.microsoft.com/office/powerpoint/2010/main" val="313757405"/>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52110-41B7-344D-8F16-96672D78E65D}" type="datetime7">
              <a:rPr lang="en-ZA" smtClean="0"/>
              <a:t>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E864D-D373-CB4E-BD9F-FB91EFC840D7}" type="slidenum">
              <a:rPr lang="en-US" smtClean="0"/>
              <a:t>‹#›</a:t>
            </a:fld>
            <a:endParaRPr lang="en-US"/>
          </a:p>
        </p:txBody>
      </p:sp>
    </p:spTree>
    <p:extLst>
      <p:ext uri="{BB962C8B-B14F-4D97-AF65-F5344CB8AC3E}">
        <p14:creationId xmlns:p14="http://schemas.microsoft.com/office/powerpoint/2010/main" val="1048846815"/>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96870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4629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29837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1320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0280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4950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2795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2765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0665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860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5872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5638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7752110-41B7-344D-8F16-96672D78E65D}" type="datetime7">
              <a:rPr lang="en-ZA" smtClean="0"/>
              <a:t>Oct-20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162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A2C7AC-03D8-E149-80DA-7BD130AC18F6}" type="datetime1">
              <a:rPr lang="en-ZA" smtClean="0"/>
              <a:t>2020/10/06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446E9-F188-2C4C-B9C8-EA05611FBDAA}" type="slidenum">
              <a:rPr lang="en-US" smtClean="0"/>
              <a:t>‹#›</a:t>
            </a:fld>
            <a:endParaRPr lang="en-US"/>
          </a:p>
        </p:txBody>
      </p:sp>
    </p:spTree>
    <p:extLst>
      <p:ext uri="{BB962C8B-B14F-4D97-AF65-F5344CB8AC3E}">
        <p14:creationId xmlns:p14="http://schemas.microsoft.com/office/powerpoint/2010/main" val="105526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94E60A-0B8A-F442-97CF-D8CE077668F5}" type="datetime1">
              <a:rPr lang="en-ZA" smtClean="0"/>
              <a:t>2020/10/06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446E9-F188-2C4C-B9C8-EA05611FBDAA}" type="slidenum">
              <a:rPr lang="en-US" smtClean="0"/>
              <a:t>‹#›</a:t>
            </a:fld>
            <a:endParaRPr lang="en-US"/>
          </a:p>
        </p:txBody>
      </p:sp>
    </p:spTree>
    <p:extLst>
      <p:ext uri="{BB962C8B-B14F-4D97-AF65-F5344CB8AC3E}">
        <p14:creationId xmlns:p14="http://schemas.microsoft.com/office/powerpoint/2010/main" val="109254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3D07E3-D717-9548-AE07-9D473DB4B309}" type="datetime1">
              <a:rPr lang="en-ZA" smtClean="0"/>
              <a:t>2020/10/06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446E9-F188-2C4C-B9C8-EA05611FBDAA}" type="slidenum">
              <a:rPr lang="en-US" smtClean="0"/>
              <a:t>‹#›</a:t>
            </a:fld>
            <a:endParaRPr lang="en-US"/>
          </a:p>
        </p:txBody>
      </p:sp>
    </p:spTree>
    <p:extLst>
      <p:ext uri="{BB962C8B-B14F-4D97-AF65-F5344CB8AC3E}">
        <p14:creationId xmlns:p14="http://schemas.microsoft.com/office/powerpoint/2010/main" val="138849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D7F867-6062-4F4E-AA19-AD411B412C4C}" type="datetime1">
              <a:rPr lang="en-ZA" smtClean="0"/>
              <a:t>2020/10/06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446E9-F188-2C4C-B9C8-EA05611FBDAA}" type="slidenum">
              <a:rPr lang="en-US" smtClean="0"/>
              <a:t>‹#›</a:t>
            </a:fld>
            <a:endParaRPr lang="en-US"/>
          </a:p>
        </p:txBody>
      </p:sp>
    </p:spTree>
    <p:extLst>
      <p:ext uri="{BB962C8B-B14F-4D97-AF65-F5344CB8AC3E}">
        <p14:creationId xmlns:p14="http://schemas.microsoft.com/office/powerpoint/2010/main" val="186052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020BC-5274-1440-AE05-380867639CA0}" type="datetime1">
              <a:rPr lang="en-ZA" smtClean="0"/>
              <a:t>2020/10/06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446E9-F188-2C4C-B9C8-EA05611FBDAA}" type="slidenum">
              <a:rPr lang="en-US" smtClean="0"/>
              <a:t>‹#›</a:t>
            </a:fld>
            <a:endParaRPr lang="en-US"/>
          </a:p>
        </p:txBody>
      </p:sp>
    </p:spTree>
    <p:extLst>
      <p:ext uri="{BB962C8B-B14F-4D97-AF65-F5344CB8AC3E}">
        <p14:creationId xmlns:p14="http://schemas.microsoft.com/office/powerpoint/2010/main" val="37400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209905-411D-EA48-9611-48FD6822C40D}" type="datetime1">
              <a:rPr lang="en-ZA" smtClean="0"/>
              <a:t>2020/10/06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446E9-F188-2C4C-B9C8-EA05611FBDAA}" type="slidenum">
              <a:rPr lang="en-US" smtClean="0"/>
              <a:t>‹#›</a:t>
            </a:fld>
            <a:endParaRPr lang="en-US"/>
          </a:p>
        </p:txBody>
      </p:sp>
    </p:spTree>
    <p:extLst>
      <p:ext uri="{BB962C8B-B14F-4D97-AF65-F5344CB8AC3E}">
        <p14:creationId xmlns:p14="http://schemas.microsoft.com/office/powerpoint/2010/main" val="23377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E8CC71-D119-8744-8F7D-9A4F4A2CED82}" type="datetime1">
              <a:rPr lang="en-ZA" smtClean="0"/>
              <a:t>2020/10/06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446E9-F188-2C4C-B9C8-EA05611FBDAA}" type="slidenum">
              <a:rPr lang="en-US" smtClean="0"/>
              <a:t>‹#›</a:t>
            </a:fld>
            <a:endParaRPr lang="en-US"/>
          </a:p>
        </p:txBody>
      </p:sp>
    </p:spTree>
    <p:extLst>
      <p:ext uri="{BB962C8B-B14F-4D97-AF65-F5344CB8AC3E}">
        <p14:creationId xmlns:p14="http://schemas.microsoft.com/office/powerpoint/2010/main" val="122898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5DAA21-ECE7-2B4C-956F-E450BB4A34DA}" type="datetime1">
              <a:rPr lang="en-ZA" smtClean="0"/>
              <a:t>2020/10/06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446E9-F188-2C4C-B9C8-EA05611FBDAA}" type="slidenum">
              <a:rPr lang="en-US" smtClean="0"/>
              <a:t>‹#›</a:t>
            </a:fld>
            <a:endParaRPr lang="en-US"/>
          </a:p>
        </p:txBody>
      </p:sp>
    </p:spTree>
    <p:extLst>
      <p:ext uri="{BB962C8B-B14F-4D97-AF65-F5344CB8AC3E}">
        <p14:creationId xmlns:p14="http://schemas.microsoft.com/office/powerpoint/2010/main" val="104611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8731F-D59E-9840-8D0A-C378DB6FFA7E}" type="datetime1">
              <a:rPr lang="en-ZA" smtClean="0"/>
              <a:t>2020/10/06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446E9-F188-2C4C-B9C8-EA05611FBDAA}" type="slidenum">
              <a:rPr lang="en-US" smtClean="0"/>
              <a:t>‹#›</a:t>
            </a:fld>
            <a:endParaRPr lang="en-US"/>
          </a:p>
        </p:txBody>
      </p:sp>
    </p:spTree>
    <p:extLst>
      <p:ext uri="{BB962C8B-B14F-4D97-AF65-F5344CB8AC3E}">
        <p14:creationId xmlns:p14="http://schemas.microsoft.com/office/powerpoint/2010/main" val="67701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77436-63F9-1740-96C3-851357405EB3}" type="datetime1">
              <a:rPr lang="en-ZA" smtClean="0"/>
              <a:t>2020/10/06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446E9-F188-2C4C-B9C8-EA05611FBDAA}" type="slidenum">
              <a:rPr lang="en-US" smtClean="0"/>
              <a:t>‹#›</a:t>
            </a:fld>
            <a:endParaRPr lang="en-US"/>
          </a:p>
        </p:txBody>
      </p:sp>
    </p:spTree>
    <p:extLst>
      <p:ext uri="{BB962C8B-B14F-4D97-AF65-F5344CB8AC3E}">
        <p14:creationId xmlns:p14="http://schemas.microsoft.com/office/powerpoint/2010/main" val="116743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6CF832-DC80-084F-8B46-76C9ED0FFBCB}" type="datetime1">
              <a:rPr lang="en-ZA" smtClean="0"/>
              <a:t>2020/10/06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446E9-F188-2C4C-B9C8-EA05611FBDAA}" type="slidenum">
              <a:rPr lang="en-US" smtClean="0"/>
              <a:t>‹#›</a:t>
            </a:fld>
            <a:endParaRPr lang="en-US"/>
          </a:p>
        </p:txBody>
      </p:sp>
    </p:spTree>
    <p:extLst>
      <p:ext uri="{BB962C8B-B14F-4D97-AF65-F5344CB8AC3E}">
        <p14:creationId xmlns:p14="http://schemas.microsoft.com/office/powerpoint/2010/main" val="160821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FDAC2-16AD-C945-9F20-67E18418B963}" type="datetime1">
              <a:rPr lang="en-ZA" smtClean="0"/>
              <a:t>2020/10/06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446E9-F188-2C4C-B9C8-EA05611FBDAA}" type="slidenum">
              <a:rPr lang="en-US" smtClean="0"/>
              <a:t>‹#›</a:t>
            </a:fld>
            <a:endParaRPr lang="en-US"/>
          </a:p>
        </p:txBody>
      </p:sp>
    </p:spTree>
    <p:extLst>
      <p:ext uri="{BB962C8B-B14F-4D97-AF65-F5344CB8AC3E}">
        <p14:creationId xmlns:p14="http://schemas.microsoft.com/office/powerpoint/2010/main" val="2146013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5.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C757F4-3FE6-47F9-B444-F06D4C2B7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66B744F-7C3A-45D3-8D1C-896D20DA62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264" y="145470"/>
            <a:ext cx="6021472" cy="1589670"/>
          </a:xfrm>
          <a:prstGeom prst="rect">
            <a:avLst/>
          </a:prstGeom>
        </p:spPr>
      </p:pic>
      <p:sp>
        <p:nvSpPr>
          <p:cNvPr id="13" name="TextBox 12">
            <a:extLst>
              <a:ext uri="{FF2B5EF4-FFF2-40B4-BE49-F238E27FC236}">
                <a16:creationId xmlns:a16="http://schemas.microsoft.com/office/drawing/2014/main" id="{6A919D2C-46DE-B744-801E-B5F3D6D126FD}"/>
              </a:ext>
            </a:extLst>
          </p:cNvPr>
          <p:cNvSpPr txBox="1"/>
          <p:nvPr/>
        </p:nvSpPr>
        <p:spPr>
          <a:xfrm>
            <a:off x="314437" y="1853242"/>
            <a:ext cx="6109558" cy="4708981"/>
          </a:xfrm>
          <a:prstGeom prst="rect">
            <a:avLst/>
          </a:prstGeom>
          <a:noFill/>
        </p:spPr>
        <p:txBody>
          <a:bodyPr wrap="none" rtlCol="0">
            <a:spAutoFit/>
          </a:bodyPr>
          <a:lstStyle/>
          <a:p>
            <a:r>
              <a:rPr lang="en-US" sz="2800" dirty="0">
                <a:solidFill>
                  <a:schemeClr val="bg1"/>
                </a:solidFill>
                <a:latin typeface="Nunito SemiBold" panose="00000700000000000000" pitchFamily="2" charset="0"/>
              </a:rPr>
              <a:t>Presentation to the Hon Members of the</a:t>
            </a:r>
          </a:p>
          <a:p>
            <a:r>
              <a:rPr lang="en-US" sz="2800" dirty="0">
                <a:solidFill>
                  <a:schemeClr val="bg1"/>
                </a:solidFill>
                <a:latin typeface="Nunito SemiBold" panose="00000700000000000000" pitchFamily="2" charset="0"/>
              </a:rPr>
              <a:t>Standing Committee on Finance</a:t>
            </a:r>
          </a:p>
          <a:p>
            <a:endParaRPr lang="en-US" sz="2800" dirty="0">
              <a:solidFill>
                <a:schemeClr val="bg1"/>
              </a:solidFill>
              <a:latin typeface="Nunito SemiBold" panose="00000700000000000000" pitchFamily="2" charset="0"/>
            </a:endParaRPr>
          </a:p>
          <a:p>
            <a:r>
              <a:rPr lang="en-US" sz="2800" dirty="0">
                <a:solidFill>
                  <a:schemeClr val="bg1"/>
                </a:solidFill>
                <a:latin typeface="Nunito SemiBold" panose="00000700000000000000" pitchFamily="2" charset="0"/>
              </a:rPr>
              <a:t>Parliament - 7 October 2020</a:t>
            </a:r>
          </a:p>
          <a:p>
            <a:endParaRPr lang="en-US" sz="2800" dirty="0">
              <a:solidFill>
                <a:schemeClr val="bg1"/>
              </a:solidFill>
              <a:latin typeface="Nunito SemiBold" panose="00000700000000000000" pitchFamily="2" charset="0"/>
            </a:endParaRPr>
          </a:p>
          <a:p>
            <a:endParaRPr lang="en-US" sz="2800" dirty="0">
              <a:solidFill>
                <a:schemeClr val="bg1"/>
              </a:solidFill>
              <a:latin typeface="Nunito SemiBold" panose="00000700000000000000" pitchFamily="2" charset="0"/>
            </a:endParaRPr>
          </a:p>
          <a:p>
            <a:r>
              <a:rPr lang="en-US" sz="2800" b="1" dirty="0">
                <a:solidFill>
                  <a:schemeClr val="bg1"/>
                </a:solidFill>
                <a:latin typeface="Nunito SemiBold" panose="00000700000000000000" pitchFamily="2" charset="0"/>
              </a:rPr>
              <a:t>Employer Provided Bursaries</a:t>
            </a:r>
            <a:endParaRPr lang="en-US" sz="2800" dirty="0">
              <a:solidFill>
                <a:schemeClr val="bg1"/>
              </a:solidFill>
              <a:latin typeface="Nunito SemiBold" panose="00000700000000000000" pitchFamily="2" charset="0"/>
            </a:endParaRPr>
          </a:p>
          <a:p>
            <a:endParaRPr lang="en-US" sz="2000" dirty="0">
              <a:solidFill>
                <a:schemeClr val="bg1"/>
              </a:solidFill>
              <a:latin typeface="Nunito SemiBold" panose="00000700000000000000" pitchFamily="2" charset="0"/>
            </a:endParaRPr>
          </a:p>
          <a:p>
            <a:r>
              <a:rPr lang="en-US" sz="2800" dirty="0">
                <a:solidFill>
                  <a:schemeClr val="bg1"/>
                </a:solidFill>
                <a:latin typeface="Nunito SemiBold" panose="00000700000000000000" pitchFamily="2" charset="0"/>
              </a:rPr>
              <a:t>Securing the future today through</a:t>
            </a:r>
          </a:p>
          <a:p>
            <a:r>
              <a:rPr lang="en-US" sz="2800" dirty="0">
                <a:solidFill>
                  <a:schemeClr val="bg1"/>
                </a:solidFill>
                <a:latin typeface="Nunito SemiBold" panose="00000700000000000000" pitchFamily="2" charset="0"/>
              </a:rPr>
              <a:t>Section 10(1)(q) compliant</a:t>
            </a:r>
          </a:p>
          <a:p>
            <a:r>
              <a:rPr lang="en-US" sz="2800" dirty="0">
                <a:solidFill>
                  <a:schemeClr val="bg1"/>
                </a:solidFill>
                <a:latin typeface="Nunito SemiBold" panose="00000700000000000000" pitchFamily="2" charset="0"/>
              </a:rPr>
              <a:t>Employer provided bursaries.</a:t>
            </a:r>
          </a:p>
        </p:txBody>
      </p:sp>
      <p:pic>
        <p:nvPicPr>
          <p:cNvPr id="6" name="Picture 5" descr="A picture containing sign, computer, clock&#10;&#10;Description automatically generated">
            <a:extLst>
              <a:ext uri="{FF2B5EF4-FFF2-40B4-BE49-F238E27FC236}">
                <a16:creationId xmlns:a16="http://schemas.microsoft.com/office/drawing/2014/main" id="{DB03A8BA-8ECB-E343-9D52-655F950EC5D6}"/>
              </a:ext>
            </a:extLst>
          </p:cNvPr>
          <p:cNvPicPr>
            <a:picLocks noChangeAspect="1"/>
          </p:cNvPicPr>
          <p:nvPr/>
        </p:nvPicPr>
        <p:blipFill>
          <a:blip r:embed="rId5"/>
          <a:stretch>
            <a:fillRect/>
          </a:stretch>
        </p:blipFill>
        <p:spPr>
          <a:xfrm>
            <a:off x="5812369" y="1735140"/>
            <a:ext cx="5660389" cy="4562569"/>
          </a:xfrm>
          <a:prstGeom prst="rect">
            <a:avLst/>
          </a:prstGeom>
        </p:spPr>
      </p:pic>
      <p:sp>
        <p:nvSpPr>
          <p:cNvPr id="7" name="TextBox 6">
            <a:extLst>
              <a:ext uri="{FF2B5EF4-FFF2-40B4-BE49-F238E27FC236}">
                <a16:creationId xmlns:a16="http://schemas.microsoft.com/office/drawing/2014/main" id="{F1325274-8817-534F-8CEF-02BCCDB476C5}"/>
              </a:ext>
            </a:extLst>
          </p:cNvPr>
          <p:cNvSpPr txBox="1"/>
          <p:nvPr/>
        </p:nvSpPr>
        <p:spPr>
          <a:xfrm>
            <a:off x="9819249" y="-29542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140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526D7-4182-D04C-8BF0-6FA15F29488D}"/>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rot="10800000" flipH="1">
            <a:off x="0" y="13162"/>
            <a:ext cx="12192000" cy="6858000"/>
          </a:xfrm>
          <a:prstGeom prst="rect">
            <a:avLst/>
          </a:prstGeom>
        </p:spPr>
      </p:pic>
      <p:sp>
        <p:nvSpPr>
          <p:cNvPr id="6" name="TextBox 5">
            <a:extLst>
              <a:ext uri="{FF2B5EF4-FFF2-40B4-BE49-F238E27FC236}">
                <a16:creationId xmlns:a16="http://schemas.microsoft.com/office/drawing/2014/main" id="{D68B7078-A9FD-48AD-891D-2A27D542DB40}"/>
              </a:ext>
            </a:extLst>
          </p:cNvPr>
          <p:cNvSpPr txBox="1"/>
          <p:nvPr/>
        </p:nvSpPr>
        <p:spPr>
          <a:xfrm>
            <a:off x="648000" y="492680"/>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pic>
        <p:nvPicPr>
          <p:cNvPr id="19" name="Picture 18">
            <a:extLst>
              <a:ext uri="{FF2B5EF4-FFF2-40B4-BE49-F238E27FC236}">
                <a16:creationId xmlns:a16="http://schemas.microsoft.com/office/drawing/2014/main" id="{B12ECB0F-2BBA-C346-BC5B-32DC1099D67B}"/>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49439" y="210235"/>
            <a:ext cx="9000000" cy="1080000"/>
          </a:xfrm>
          <a:prstGeom prst="rect">
            <a:avLst/>
          </a:prstGeom>
        </p:spPr>
      </p:pic>
      <p:pic>
        <p:nvPicPr>
          <p:cNvPr id="20" name="Picture 19">
            <a:extLst>
              <a:ext uri="{FF2B5EF4-FFF2-40B4-BE49-F238E27FC236}">
                <a16:creationId xmlns:a16="http://schemas.microsoft.com/office/drawing/2014/main" id="{15034AC6-BB4D-BD4B-A994-B02CD7CD5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3" y="426235"/>
            <a:ext cx="648000" cy="648000"/>
          </a:xfrm>
          <a:prstGeom prst="rect">
            <a:avLst/>
          </a:prstGeom>
        </p:spPr>
      </p:pic>
      <p:sp>
        <p:nvSpPr>
          <p:cNvPr id="21" name="TextBox 20">
            <a:extLst>
              <a:ext uri="{FF2B5EF4-FFF2-40B4-BE49-F238E27FC236}">
                <a16:creationId xmlns:a16="http://schemas.microsoft.com/office/drawing/2014/main" id="{4F82E66C-2517-0F43-B064-1969F8137167}"/>
              </a:ext>
            </a:extLst>
          </p:cNvPr>
          <p:cNvSpPr txBox="1"/>
          <p:nvPr/>
        </p:nvSpPr>
        <p:spPr>
          <a:xfrm>
            <a:off x="738484" y="550042"/>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cs typeface="Arial" charset="0"/>
              </a:rPr>
              <a:t>Positive Impact </a:t>
            </a:r>
            <a:r>
              <a:rPr lang="en-US" sz="2600">
                <a:solidFill>
                  <a:schemeClr val="bg1"/>
                </a:solidFill>
                <a:latin typeface="Nunito SemiBold" panose="00000700000000000000" pitchFamily="2" charset="0"/>
                <a:cs typeface="Arial" charset="0"/>
              </a:rPr>
              <a:t>Gaining Momentum - Demographics</a:t>
            </a:r>
            <a:endParaRPr lang="en-ZA" sz="2600" dirty="0">
              <a:solidFill>
                <a:schemeClr val="bg1"/>
              </a:solidFill>
              <a:latin typeface="Nunito SemiBold" panose="00000700000000000000" pitchFamily="2" charset="0"/>
            </a:endParaRPr>
          </a:p>
        </p:txBody>
      </p:sp>
      <p:graphicFrame>
        <p:nvGraphicFramePr>
          <p:cNvPr id="9" name="Chart 8">
            <a:extLst>
              <a:ext uri="{FF2B5EF4-FFF2-40B4-BE49-F238E27FC236}">
                <a16:creationId xmlns:a16="http://schemas.microsoft.com/office/drawing/2014/main" id="{F54EDB14-0514-5D4B-994D-73A678721D59}"/>
              </a:ext>
            </a:extLst>
          </p:cNvPr>
          <p:cNvGraphicFramePr>
            <a:graphicFrameLocks/>
          </p:cNvGraphicFramePr>
          <p:nvPr>
            <p:extLst>
              <p:ext uri="{D42A27DB-BD31-4B8C-83A1-F6EECF244321}">
                <p14:modId xmlns:p14="http://schemas.microsoft.com/office/powerpoint/2010/main" val="2456693379"/>
              </p:ext>
            </p:extLst>
          </p:nvPr>
        </p:nvGraphicFramePr>
        <p:xfrm>
          <a:off x="1050281" y="1630042"/>
          <a:ext cx="4500000" cy="45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89EAC5CC-2390-8F4F-82E7-AB3136D3ED34}"/>
              </a:ext>
            </a:extLst>
          </p:cNvPr>
          <p:cNvGraphicFramePr>
            <a:graphicFrameLocks/>
          </p:cNvGraphicFramePr>
          <p:nvPr>
            <p:extLst>
              <p:ext uri="{D42A27DB-BD31-4B8C-83A1-F6EECF244321}">
                <p14:modId xmlns:p14="http://schemas.microsoft.com/office/powerpoint/2010/main" val="656107030"/>
              </p:ext>
            </p:extLst>
          </p:nvPr>
        </p:nvGraphicFramePr>
        <p:xfrm>
          <a:off x="6600561" y="1630042"/>
          <a:ext cx="4500000" cy="450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195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0DC1A9-CE78-3749-8600-C46014EE0FDD}"/>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rot="10800000" flipH="1">
            <a:off x="0" y="13162"/>
            <a:ext cx="12192000" cy="6858000"/>
          </a:xfrm>
          <a:prstGeom prst="rect">
            <a:avLst/>
          </a:prstGeom>
        </p:spPr>
      </p:pic>
      <p:sp>
        <p:nvSpPr>
          <p:cNvPr id="6" name="TextBox 5">
            <a:extLst>
              <a:ext uri="{FF2B5EF4-FFF2-40B4-BE49-F238E27FC236}">
                <a16:creationId xmlns:a16="http://schemas.microsoft.com/office/drawing/2014/main" id="{D68B7078-A9FD-48AD-891D-2A27D542DB40}"/>
              </a:ext>
            </a:extLst>
          </p:cNvPr>
          <p:cNvSpPr txBox="1"/>
          <p:nvPr/>
        </p:nvSpPr>
        <p:spPr>
          <a:xfrm>
            <a:off x="648000" y="492680"/>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pic>
        <p:nvPicPr>
          <p:cNvPr id="19" name="Picture 18">
            <a:extLst>
              <a:ext uri="{FF2B5EF4-FFF2-40B4-BE49-F238E27FC236}">
                <a16:creationId xmlns:a16="http://schemas.microsoft.com/office/drawing/2014/main" id="{B12ECB0F-2BBA-C346-BC5B-32DC1099D67B}"/>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49439" y="210235"/>
            <a:ext cx="9000000" cy="1080000"/>
          </a:xfrm>
          <a:prstGeom prst="rect">
            <a:avLst/>
          </a:prstGeom>
        </p:spPr>
      </p:pic>
      <p:pic>
        <p:nvPicPr>
          <p:cNvPr id="20" name="Picture 19">
            <a:extLst>
              <a:ext uri="{FF2B5EF4-FFF2-40B4-BE49-F238E27FC236}">
                <a16:creationId xmlns:a16="http://schemas.microsoft.com/office/drawing/2014/main" id="{15034AC6-BB4D-BD4B-A994-B02CD7CD5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3" y="426235"/>
            <a:ext cx="648000" cy="648000"/>
          </a:xfrm>
          <a:prstGeom prst="rect">
            <a:avLst/>
          </a:prstGeom>
        </p:spPr>
      </p:pic>
      <p:sp>
        <p:nvSpPr>
          <p:cNvPr id="21" name="TextBox 20">
            <a:extLst>
              <a:ext uri="{FF2B5EF4-FFF2-40B4-BE49-F238E27FC236}">
                <a16:creationId xmlns:a16="http://schemas.microsoft.com/office/drawing/2014/main" id="{4F82E66C-2517-0F43-B064-1969F8137167}"/>
              </a:ext>
            </a:extLst>
          </p:cNvPr>
          <p:cNvSpPr txBox="1"/>
          <p:nvPr/>
        </p:nvSpPr>
        <p:spPr>
          <a:xfrm>
            <a:off x="738484" y="550042"/>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cs typeface="Arial" charset="0"/>
              </a:rPr>
              <a:t>Positive Impact Gaining Momentum - Demographics</a:t>
            </a:r>
            <a:endParaRPr lang="en-ZA" sz="2600" dirty="0">
              <a:solidFill>
                <a:schemeClr val="bg1"/>
              </a:solidFill>
              <a:latin typeface="Nunito SemiBold" panose="00000700000000000000" pitchFamily="2" charset="0"/>
            </a:endParaRPr>
          </a:p>
        </p:txBody>
      </p:sp>
      <p:graphicFrame>
        <p:nvGraphicFramePr>
          <p:cNvPr id="9" name="Chart 8">
            <a:extLst>
              <a:ext uri="{FF2B5EF4-FFF2-40B4-BE49-F238E27FC236}">
                <a16:creationId xmlns:a16="http://schemas.microsoft.com/office/drawing/2014/main" id="{7AD7AF5A-2545-004D-888F-C64126D033C8}"/>
              </a:ext>
            </a:extLst>
          </p:cNvPr>
          <p:cNvGraphicFramePr>
            <a:graphicFrameLocks/>
          </p:cNvGraphicFramePr>
          <p:nvPr/>
        </p:nvGraphicFramePr>
        <p:xfrm>
          <a:off x="2466333" y="1738570"/>
          <a:ext cx="7200000" cy="45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ABE49E3C-07C1-F247-85D3-1E801E2ADA5A}"/>
              </a:ext>
            </a:extLst>
          </p:cNvPr>
          <p:cNvGraphicFramePr>
            <a:graphicFrameLocks/>
          </p:cNvGraphicFramePr>
          <p:nvPr>
            <p:extLst>
              <p:ext uri="{D42A27DB-BD31-4B8C-83A1-F6EECF244321}">
                <p14:modId xmlns:p14="http://schemas.microsoft.com/office/powerpoint/2010/main" val="936322459"/>
              </p:ext>
            </p:extLst>
          </p:nvPr>
        </p:nvGraphicFramePr>
        <p:xfrm>
          <a:off x="6555334" y="1738570"/>
          <a:ext cx="4500000" cy="45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5A155F83-EF17-F243-BB72-2F57BA73684C}"/>
              </a:ext>
            </a:extLst>
          </p:cNvPr>
          <p:cNvGraphicFramePr>
            <a:graphicFrameLocks/>
          </p:cNvGraphicFramePr>
          <p:nvPr>
            <p:extLst>
              <p:ext uri="{D42A27DB-BD31-4B8C-83A1-F6EECF244321}">
                <p14:modId xmlns:p14="http://schemas.microsoft.com/office/powerpoint/2010/main" val="971135222"/>
              </p:ext>
            </p:extLst>
          </p:nvPr>
        </p:nvGraphicFramePr>
        <p:xfrm>
          <a:off x="961522" y="1722985"/>
          <a:ext cx="4500000" cy="450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1145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6B31F3-D46E-3D44-B12D-9CD3BABE5A69}"/>
              </a:ext>
            </a:extLst>
          </p:cNvPr>
          <p:cNvSpPr txBox="1"/>
          <p:nvPr/>
        </p:nvSpPr>
        <p:spPr>
          <a:xfrm>
            <a:off x="648000" y="452925"/>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pic>
        <p:nvPicPr>
          <p:cNvPr id="13" name="Picture 12">
            <a:extLst>
              <a:ext uri="{FF2B5EF4-FFF2-40B4-BE49-F238E27FC236}">
                <a16:creationId xmlns:a16="http://schemas.microsoft.com/office/drawing/2014/main" id="{D59EF9B7-FA76-B043-B026-DEB1168E380D}"/>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rot="10800000" flipH="1">
            <a:off x="0" y="13162"/>
            <a:ext cx="12192000" cy="6858000"/>
          </a:xfrm>
          <a:prstGeom prst="rect">
            <a:avLst/>
          </a:prstGeom>
        </p:spPr>
      </p:pic>
      <p:pic>
        <p:nvPicPr>
          <p:cNvPr id="8" name="Picture 7">
            <a:extLst>
              <a:ext uri="{FF2B5EF4-FFF2-40B4-BE49-F238E27FC236}">
                <a16:creationId xmlns:a16="http://schemas.microsoft.com/office/drawing/2014/main" id="{06EFB5BE-D912-3749-AF56-7A55079F01E4}"/>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49439" y="170480"/>
            <a:ext cx="9000000" cy="1080000"/>
          </a:xfrm>
          <a:prstGeom prst="rect">
            <a:avLst/>
          </a:prstGeom>
        </p:spPr>
      </p:pic>
      <p:pic>
        <p:nvPicPr>
          <p:cNvPr id="9" name="Picture 8">
            <a:extLst>
              <a:ext uri="{FF2B5EF4-FFF2-40B4-BE49-F238E27FC236}">
                <a16:creationId xmlns:a16="http://schemas.microsoft.com/office/drawing/2014/main" id="{FA058B8D-604A-1249-8C42-128E428DB0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3" y="386480"/>
            <a:ext cx="648000" cy="648000"/>
          </a:xfrm>
          <a:prstGeom prst="rect">
            <a:avLst/>
          </a:prstGeom>
        </p:spPr>
      </p:pic>
      <p:sp>
        <p:nvSpPr>
          <p:cNvPr id="11" name="TextBox 10">
            <a:extLst>
              <a:ext uri="{FF2B5EF4-FFF2-40B4-BE49-F238E27FC236}">
                <a16:creationId xmlns:a16="http://schemas.microsoft.com/office/drawing/2014/main" id="{6A478CD1-B01A-4E41-BFDE-5D69493C8076}"/>
              </a:ext>
            </a:extLst>
          </p:cNvPr>
          <p:cNvSpPr txBox="1"/>
          <p:nvPr/>
        </p:nvSpPr>
        <p:spPr>
          <a:xfrm>
            <a:off x="738484" y="510287"/>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cs typeface="Arial" charset="0"/>
              </a:rPr>
              <a:t>Positive Impact on the </a:t>
            </a:r>
            <a:r>
              <a:rPr lang="en-US" sz="2600">
                <a:solidFill>
                  <a:schemeClr val="bg1"/>
                </a:solidFill>
                <a:latin typeface="Nunito SemiBold" panose="00000700000000000000" pitchFamily="2" charset="0"/>
                <a:cs typeface="Arial" charset="0"/>
              </a:rPr>
              <a:t>Education Landscape</a:t>
            </a:r>
            <a:endParaRPr lang="en-ZA" sz="2600" dirty="0">
              <a:solidFill>
                <a:schemeClr val="bg1"/>
              </a:solidFill>
              <a:latin typeface="Nunito SemiBold" panose="00000700000000000000" pitchFamily="2" charset="0"/>
            </a:endParaRPr>
          </a:p>
        </p:txBody>
      </p:sp>
      <p:sp>
        <p:nvSpPr>
          <p:cNvPr id="10" name="TextBox 9">
            <a:extLst>
              <a:ext uri="{FF2B5EF4-FFF2-40B4-BE49-F238E27FC236}">
                <a16:creationId xmlns:a16="http://schemas.microsoft.com/office/drawing/2014/main" id="{A07C7351-66D5-8945-BEF1-2C353D2094A9}"/>
              </a:ext>
            </a:extLst>
          </p:cNvPr>
          <p:cNvSpPr txBox="1"/>
          <p:nvPr/>
        </p:nvSpPr>
        <p:spPr>
          <a:xfrm>
            <a:off x="585373" y="1334613"/>
            <a:ext cx="11278381" cy="3293209"/>
          </a:xfrm>
          <a:prstGeom prst="rect">
            <a:avLst/>
          </a:prstGeom>
          <a:noFill/>
        </p:spPr>
        <p:txBody>
          <a:bodyPr wrap="square" rtlCol="0">
            <a:spAutoFit/>
          </a:bodyPr>
          <a:lstStyle/>
          <a:p>
            <a:pPr algn="just">
              <a:lnSpc>
                <a:spcPct val="150000"/>
              </a:lnSpc>
            </a:pPr>
            <a:r>
              <a:rPr lang="en-US" sz="1600" b="1" dirty="0">
                <a:latin typeface="Nunito Bold" panose="00000800000000000000" pitchFamily="2" charset="0"/>
                <a:ea typeface="Arial" charset="0"/>
                <a:cs typeface="Arial" charset="0"/>
              </a:rPr>
              <a:t>Is section 10(1)(q) successful as an education funding initiative?</a:t>
            </a:r>
            <a:endParaRPr lang="en-US" sz="1600" dirty="0">
              <a:latin typeface="Nunito Bold" panose="00000800000000000000" pitchFamily="2" charset="0"/>
              <a:ea typeface="Arial" charset="0"/>
              <a:cs typeface="Arial" charset="0"/>
            </a:endParaRPr>
          </a:p>
          <a:p>
            <a:pPr algn="just">
              <a:lnSpc>
                <a:spcPct val="150000"/>
              </a:lnSpc>
            </a:pPr>
            <a:endParaRPr lang="en-US" sz="1600" dirty="0">
              <a:latin typeface="Nunito" panose="00000500000000000000" pitchFamily="2" charset="0"/>
              <a:ea typeface="Arial" charset="0"/>
              <a:cs typeface="Arial" charset="0"/>
            </a:endParaRPr>
          </a:p>
          <a:p>
            <a:pPr algn="just"/>
            <a:r>
              <a:rPr lang="en-US" sz="1600" dirty="0">
                <a:latin typeface="Nunito" panose="00000500000000000000" pitchFamily="2" charset="0"/>
                <a:ea typeface="Arial" charset="0"/>
                <a:cs typeface="Arial" charset="0"/>
              </a:rPr>
              <a:t>This is driving </a:t>
            </a:r>
            <a:r>
              <a:rPr lang="en-US" sz="1600" dirty="0" err="1">
                <a:latin typeface="Nunito" panose="00000500000000000000" pitchFamily="2" charset="0"/>
                <a:ea typeface="Arial" charset="0"/>
                <a:cs typeface="Arial" charset="0"/>
              </a:rPr>
              <a:t>behavioural</a:t>
            </a:r>
            <a:r>
              <a:rPr lang="en-US" sz="1600" dirty="0">
                <a:latin typeface="Nunito" panose="00000500000000000000" pitchFamily="2" charset="0"/>
                <a:ea typeface="Arial" charset="0"/>
                <a:cs typeface="Arial" charset="0"/>
              </a:rPr>
              <a:t> change, where employees </a:t>
            </a:r>
            <a:r>
              <a:rPr lang="en-US" sz="1600" dirty="0" err="1">
                <a:latin typeface="Nunito" panose="00000500000000000000" pitchFamily="2" charset="0"/>
                <a:ea typeface="Arial" charset="0"/>
                <a:cs typeface="Arial" charset="0"/>
              </a:rPr>
              <a:t>prioritise</a:t>
            </a:r>
            <a:r>
              <a:rPr lang="en-US" sz="1600" dirty="0">
                <a:latin typeface="Nunito" panose="00000500000000000000" pitchFamily="2" charset="0"/>
                <a:ea typeface="Arial" charset="0"/>
                <a:cs typeface="Arial" charset="0"/>
              </a:rPr>
              <a:t> paying school fees via payroll, improving collection rates at schools and thereby improving education at all levels, particularly in government schools. Given the fact that the only way to utilize this legislation is through properly implemented and controlled schemes at employers who need to use the correct non-taxable IRP5 codes, we trust that employees that make use of this will remain both loyal taxpayers through PAYE, as well as loyal school fee payers.</a:t>
            </a:r>
          </a:p>
          <a:p>
            <a:pPr algn="just"/>
            <a:endParaRPr lang="en-US" sz="1600" dirty="0">
              <a:latin typeface="Nunito" panose="00000500000000000000" pitchFamily="2" charset="0"/>
              <a:ea typeface="Arial" charset="0"/>
              <a:cs typeface="Arial" charset="0"/>
            </a:endParaRPr>
          </a:p>
          <a:p>
            <a:pPr algn="just"/>
            <a:r>
              <a:rPr lang="en-US" sz="1600" dirty="0">
                <a:latin typeface="Nunito" panose="00000500000000000000" pitchFamily="2" charset="0"/>
                <a:ea typeface="Arial" charset="0"/>
                <a:cs typeface="Arial" charset="0"/>
              </a:rPr>
              <a:t>Administrators with compliance platforms act as another guardian to ensure that there is no abuse of this legislation and </a:t>
            </a:r>
            <a:r>
              <a:rPr lang="en-US" sz="1600" dirty="0" err="1">
                <a:latin typeface="Nunito" panose="00000500000000000000" pitchFamily="2" charset="0"/>
                <a:ea typeface="Arial" charset="0"/>
                <a:cs typeface="Arial" charset="0"/>
              </a:rPr>
              <a:t>SmartFunder</a:t>
            </a:r>
            <a:r>
              <a:rPr lang="en-US" sz="1600" dirty="0">
                <a:latin typeface="Nunito" panose="00000500000000000000" pitchFamily="2" charset="0"/>
                <a:ea typeface="Arial" charset="0"/>
                <a:cs typeface="Arial" charset="0"/>
              </a:rPr>
              <a:t> requires employers to make payments directly to the educational institutions.</a:t>
            </a:r>
          </a:p>
          <a:p>
            <a:pPr algn="just"/>
            <a:endParaRPr lang="en-US" sz="1600" dirty="0">
              <a:latin typeface="Nunito" panose="00000500000000000000" pitchFamily="2" charset="0"/>
              <a:ea typeface="Arial" charset="0"/>
              <a:cs typeface="Arial" charset="0"/>
            </a:endParaRPr>
          </a:p>
          <a:p>
            <a:pPr algn="just"/>
            <a:r>
              <a:rPr lang="en-US" sz="1600" b="1" dirty="0">
                <a:latin typeface="Nunito" panose="00000500000000000000" pitchFamily="2" charset="0"/>
                <a:ea typeface="Arial" charset="0"/>
                <a:cs typeface="Arial" charset="0"/>
              </a:rPr>
              <a:t>Government has heeded the call for better education for all and Section 10(1)(q) is starting to deliver on a macro and micro level, where Government and employees are reaping the benefits of good policy in action.  </a:t>
            </a:r>
          </a:p>
        </p:txBody>
      </p:sp>
      <p:pic>
        <p:nvPicPr>
          <p:cNvPr id="14" name="Picture 13">
            <a:extLst>
              <a:ext uri="{FF2B5EF4-FFF2-40B4-BE49-F238E27FC236}">
                <a16:creationId xmlns:a16="http://schemas.microsoft.com/office/drawing/2014/main" id="{8695ECA7-1289-6D4D-B247-C21DBE03F6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5632" y="4809340"/>
            <a:ext cx="1346608" cy="1878180"/>
          </a:xfrm>
          <a:prstGeom prst="rect">
            <a:avLst/>
          </a:prstGeom>
        </p:spPr>
      </p:pic>
    </p:spTree>
    <p:extLst>
      <p:ext uri="{BB962C8B-B14F-4D97-AF65-F5344CB8AC3E}">
        <p14:creationId xmlns:p14="http://schemas.microsoft.com/office/powerpoint/2010/main" val="12861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C426D7-41FF-F744-9E77-71393C94B898}"/>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rot="10800000" flipH="1">
            <a:off x="0" y="13162"/>
            <a:ext cx="12192000" cy="6858000"/>
          </a:xfrm>
          <a:prstGeom prst="rect">
            <a:avLst/>
          </a:prstGeom>
        </p:spPr>
      </p:pic>
      <p:sp>
        <p:nvSpPr>
          <p:cNvPr id="6" name="TextBox 5">
            <a:extLst>
              <a:ext uri="{FF2B5EF4-FFF2-40B4-BE49-F238E27FC236}">
                <a16:creationId xmlns:a16="http://schemas.microsoft.com/office/drawing/2014/main" id="{D68B7078-A9FD-48AD-891D-2A27D542DB40}"/>
              </a:ext>
            </a:extLst>
          </p:cNvPr>
          <p:cNvSpPr txBox="1"/>
          <p:nvPr/>
        </p:nvSpPr>
        <p:spPr>
          <a:xfrm>
            <a:off x="648000" y="492680"/>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sp>
        <p:nvSpPr>
          <p:cNvPr id="15" name="TextBox 14">
            <a:extLst>
              <a:ext uri="{FF2B5EF4-FFF2-40B4-BE49-F238E27FC236}">
                <a16:creationId xmlns:a16="http://schemas.microsoft.com/office/drawing/2014/main" id="{776A8713-D4F4-8C43-A579-1BB2F79B5A62}"/>
              </a:ext>
            </a:extLst>
          </p:cNvPr>
          <p:cNvSpPr txBox="1"/>
          <p:nvPr/>
        </p:nvSpPr>
        <p:spPr>
          <a:xfrm>
            <a:off x="1124712" y="1348059"/>
            <a:ext cx="10415016" cy="5262979"/>
          </a:xfrm>
          <a:prstGeom prst="rect">
            <a:avLst/>
          </a:prstGeom>
          <a:noFill/>
        </p:spPr>
        <p:txBody>
          <a:bodyPr wrap="square" rtlCol="0">
            <a:spAutoFit/>
          </a:bodyPr>
          <a:lstStyle/>
          <a:p>
            <a:pPr algn="just">
              <a:lnSpc>
                <a:spcPct val="150000"/>
              </a:lnSpc>
            </a:pPr>
            <a:r>
              <a:rPr lang="en-US" sz="1600" b="1" dirty="0"/>
              <a:t>The consequence of the closure of the opportunity has various implications for the different stakeholders:</a:t>
            </a:r>
          </a:p>
          <a:p>
            <a:pPr algn="just">
              <a:lnSpc>
                <a:spcPct val="150000"/>
              </a:lnSpc>
            </a:pPr>
            <a:endParaRPr lang="en-US" sz="1600" b="1" dirty="0">
              <a:latin typeface="Nunito Bold" panose="00000800000000000000" pitchFamily="2" charset="0"/>
              <a:ea typeface="Arial" charset="0"/>
              <a:cs typeface="Arial" charset="0"/>
            </a:endParaRPr>
          </a:p>
          <a:p>
            <a:pPr marL="285750" indent="-285750" algn="just">
              <a:buFont typeface="Arial" panose="020B0604020202020204" pitchFamily="34" charset="0"/>
              <a:buChar char="•"/>
            </a:pPr>
            <a:r>
              <a:rPr lang="en-US" sz="1600" b="1" dirty="0"/>
              <a:t>Children </a:t>
            </a:r>
            <a:r>
              <a:rPr lang="en-US" sz="1600" dirty="0"/>
              <a:t>enjoy a better education due to the fact that parents using the benefit put the additional disposable income back into the education of their children (as per all of the testimonials). The children will thus directly suffer as they will have to revert to previous educational setups if this is taken away.</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extra disposable income that this generates </a:t>
            </a:r>
            <a:r>
              <a:rPr lang="en-US" sz="1600" b="1" dirty="0"/>
              <a:t>affords learners the opportunity to participate </a:t>
            </a:r>
            <a:r>
              <a:rPr lang="en-US" sz="1600" dirty="0"/>
              <a:t>in additional activities and necessities such as extra classes, safe transport and adequate stationery and school uniform. When this is taken away these activities and goods will be taken away from children.</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b="1" dirty="0"/>
              <a:t>Parents </a:t>
            </a:r>
            <a:r>
              <a:rPr lang="en-US" sz="1600" dirty="0"/>
              <a:t>have the opportunity to move their children to schools which are closer to their homes and part of their local community. When this is taken away children will have to attend more affordable schools which are further away. The children will be disrupted by having to move schools again, having become used to their new schools.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b="1" dirty="0"/>
              <a:t>Parents </a:t>
            </a:r>
            <a:r>
              <a:rPr lang="en-US" sz="1600" dirty="0"/>
              <a:t>use the extra disposable income to place their children with aftercare as a safe haven after school, in order to pick the children up when they have finished with their jobs. If this is taken away these children will be left vulnerable and no longer at a safe place after school.</a:t>
            </a:r>
          </a:p>
          <a:p>
            <a:pPr marL="285750" indent="-285750" algn="just">
              <a:buFont typeface="Arial" panose="020B0604020202020204" pitchFamily="34" charset="0"/>
              <a:buChar char="•"/>
            </a:pPr>
            <a:endParaRPr lang="en-US" sz="1600" dirty="0"/>
          </a:p>
          <a:p>
            <a:pPr marL="285750" indent="-285750" algn="just">
              <a:lnSpc>
                <a:spcPct val="100000"/>
              </a:lnSpc>
              <a:buFont typeface="Wingdings" charset="2"/>
              <a:buChar char="§"/>
            </a:pPr>
            <a:endParaRPr lang="en-US" sz="1600" dirty="0">
              <a:latin typeface="Nunito" panose="00000500000000000000" pitchFamily="2" charset="0"/>
              <a:ea typeface="Arial" charset="0"/>
              <a:cs typeface="Arial" charset="0"/>
            </a:endParaRPr>
          </a:p>
          <a:p>
            <a:pPr marL="285750" indent="-285750" algn="just">
              <a:lnSpc>
                <a:spcPct val="100000"/>
              </a:lnSpc>
              <a:buFont typeface="Wingdings" charset="2"/>
              <a:buChar char="§"/>
            </a:pPr>
            <a:endParaRPr lang="en-US" sz="1600" dirty="0">
              <a:latin typeface="Nunito" panose="00000500000000000000" pitchFamily="2" charset="0"/>
              <a:ea typeface="Arial" charset="0"/>
              <a:cs typeface="Arial" charset="0"/>
            </a:endParaRPr>
          </a:p>
        </p:txBody>
      </p:sp>
      <p:pic>
        <p:nvPicPr>
          <p:cNvPr id="19" name="Picture 18">
            <a:extLst>
              <a:ext uri="{FF2B5EF4-FFF2-40B4-BE49-F238E27FC236}">
                <a16:creationId xmlns:a16="http://schemas.microsoft.com/office/drawing/2014/main" id="{B12ECB0F-2BBA-C346-BC5B-32DC1099D67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49439" y="210235"/>
            <a:ext cx="9000000" cy="1080000"/>
          </a:xfrm>
          <a:prstGeom prst="rect">
            <a:avLst/>
          </a:prstGeom>
        </p:spPr>
      </p:pic>
      <p:pic>
        <p:nvPicPr>
          <p:cNvPr id="20" name="Picture 19">
            <a:extLst>
              <a:ext uri="{FF2B5EF4-FFF2-40B4-BE49-F238E27FC236}">
                <a16:creationId xmlns:a16="http://schemas.microsoft.com/office/drawing/2014/main" id="{15034AC6-BB4D-BD4B-A994-B02CD7CD5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3" y="426235"/>
            <a:ext cx="648000" cy="648000"/>
          </a:xfrm>
          <a:prstGeom prst="rect">
            <a:avLst/>
          </a:prstGeom>
        </p:spPr>
      </p:pic>
      <p:sp>
        <p:nvSpPr>
          <p:cNvPr id="21" name="TextBox 20">
            <a:extLst>
              <a:ext uri="{FF2B5EF4-FFF2-40B4-BE49-F238E27FC236}">
                <a16:creationId xmlns:a16="http://schemas.microsoft.com/office/drawing/2014/main" id="{4F82E66C-2517-0F43-B064-1969F8137167}"/>
              </a:ext>
            </a:extLst>
          </p:cNvPr>
          <p:cNvSpPr txBox="1"/>
          <p:nvPr/>
        </p:nvSpPr>
        <p:spPr>
          <a:xfrm>
            <a:off x="738484" y="550042"/>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cs typeface="Arial" charset="0"/>
              </a:rPr>
              <a:t>Consequences of the effective closure of the program</a:t>
            </a:r>
            <a:endParaRPr lang="en-ZA" sz="2600" dirty="0">
              <a:solidFill>
                <a:schemeClr val="bg1"/>
              </a:solidFill>
              <a:latin typeface="Nunito SemiBold" panose="00000700000000000000" pitchFamily="2" charset="0"/>
            </a:endParaRPr>
          </a:p>
        </p:txBody>
      </p:sp>
    </p:spTree>
    <p:extLst>
      <p:ext uri="{BB962C8B-B14F-4D97-AF65-F5344CB8AC3E}">
        <p14:creationId xmlns:p14="http://schemas.microsoft.com/office/powerpoint/2010/main" val="121577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C426D7-41FF-F744-9E77-71393C94B898}"/>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rot="10800000" flipH="1">
            <a:off x="0" y="0"/>
            <a:ext cx="12192000" cy="6858000"/>
          </a:xfrm>
          <a:prstGeom prst="rect">
            <a:avLst/>
          </a:prstGeom>
        </p:spPr>
      </p:pic>
      <p:sp>
        <p:nvSpPr>
          <p:cNvPr id="6" name="TextBox 5">
            <a:extLst>
              <a:ext uri="{FF2B5EF4-FFF2-40B4-BE49-F238E27FC236}">
                <a16:creationId xmlns:a16="http://schemas.microsoft.com/office/drawing/2014/main" id="{D68B7078-A9FD-48AD-891D-2A27D542DB40}"/>
              </a:ext>
            </a:extLst>
          </p:cNvPr>
          <p:cNvSpPr txBox="1"/>
          <p:nvPr/>
        </p:nvSpPr>
        <p:spPr>
          <a:xfrm>
            <a:off x="648000" y="492680"/>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sp>
        <p:nvSpPr>
          <p:cNvPr id="15" name="TextBox 14">
            <a:extLst>
              <a:ext uri="{FF2B5EF4-FFF2-40B4-BE49-F238E27FC236}">
                <a16:creationId xmlns:a16="http://schemas.microsoft.com/office/drawing/2014/main" id="{776A8713-D4F4-8C43-A579-1BB2F79B5A62}"/>
              </a:ext>
            </a:extLst>
          </p:cNvPr>
          <p:cNvSpPr txBox="1"/>
          <p:nvPr/>
        </p:nvSpPr>
        <p:spPr>
          <a:xfrm>
            <a:off x="1124712" y="1348059"/>
            <a:ext cx="10415016" cy="4524315"/>
          </a:xfrm>
          <a:prstGeom prst="rect">
            <a:avLst/>
          </a:prstGeom>
          <a:noFill/>
        </p:spPr>
        <p:txBody>
          <a:bodyPr wrap="square" rtlCol="0">
            <a:spAutoFit/>
          </a:bodyPr>
          <a:lstStyle/>
          <a:p>
            <a:pPr algn="just">
              <a:lnSpc>
                <a:spcPct val="150000"/>
              </a:lnSpc>
            </a:pPr>
            <a:r>
              <a:rPr lang="en-US" sz="1600" b="1" dirty="0"/>
              <a:t>The consequence of the closure of the opportunity has various implications for the different stakeholders (continued):</a:t>
            </a:r>
          </a:p>
          <a:p>
            <a:pPr algn="just">
              <a:lnSpc>
                <a:spcPct val="150000"/>
              </a:lnSpc>
            </a:pPr>
            <a:endParaRPr lang="en-US" sz="1600" b="1" dirty="0">
              <a:latin typeface="Nunito Bold" panose="00000800000000000000" pitchFamily="2" charset="0"/>
              <a:ea typeface="Arial" charset="0"/>
              <a:cs typeface="Arial" charset="0"/>
            </a:endParaRPr>
          </a:p>
          <a:p>
            <a:pPr marL="285750" indent="-285750" algn="just">
              <a:buFont typeface="Arial" panose="020B0604020202020204" pitchFamily="34" charset="0"/>
              <a:buChar char="•"/>
            </a:pPr>
            <a:r>
              <a:rPr lang="en-US" sz="1600" b="1" dirty="0"/>
              <a:t>Schools</a:t>
            </a:r>
            <a:r>
              <a:rPr lang="en-US" sz="1600" dirty="0"/>
              <a:t> are guaranteed of their fees as the </a:t>
            </a:r>
            <a:r>
              <a:rPr lang="en-US" sz="1600" b="1" dirty="0"/>
              <a:t>employer pays over the school fees directly </a:t>
            </a:r>
            <a:r>
              <a:rPr lang="en-US" sz="1600" dirty="0"/>
              <a:t>from the payroll of the employees. Schools have seen significant improvement in the payment of school fees, especially in recent tough economic conditions where parents who do not make use of this benefit have ceased paying their school fees. Schools (the vast majority of these being public schools, thus government) will once more be in the position that they have come to experience without this opportunity where parents have no incentive to keep paying school fees, end up with a budget deficit due to non-payment.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b="1" dirty="0"/>
              <a:t>Businesses </a:t>
            </a:r>
            <a:r>
              <a:rPr lang="en-US" sz="1600" dirty="0"/>
              <a:t>have helped their employees make use of this opportunity and will have to take this benefit which employees currently enjoy under law away from them, putting them under severe strain to compensate for the decrease in disposable income.</a:t>
            </a:r>
          </a:p>
          <a:p>
            <a:pPr marL="285750" indent="-285750" algn="just">
              <a:buFont typeface="Arial" panose="020B0604020202020204" pitchFamily="34" charset="0"/>
              <a:buChar char="•"/>
            </a:pPr>
            <a:endParaRPr lang="en-US" sz="1600" dirty="0"/>
          </a:p>
          <a:p>
            <a:pPr algn="just"/>
            <a:r>
              <a:rPr lang="en-US" sz="1600" dirty="0"/>
              <a:t>The question when a new bill is put forward is always how restitution will take place for these citizens which will have benefits taken away from them, which they are lawfully enjoying. Given the current economic situation which has taken its toll on both these citizens and their employers, there will be no restitution for these citizens as they will be worse off because of the change.</a:t>
            </a:r>
            <a:endParaRPr lang="en-US" sz="1600" dirty="0">
              <a:latin typeface="Nunito" panose="00000500000000000000" pitchFamily="2" charset="0"/>
              <a:ea typeface="Arial" charset="0"/>
              <a:cs typeface="Arial" charset="0"/>
            </a:endParaRPr>
          </a:p>
        </p:txBody>
      </p:sp>
      <p:pic>
        <p:nvPicPr>
          <p:cNvPr id="19" name="Picture 18">
            <a:extLst>
              <a:ext uri="{FF2B5EF4-FFF2-40B4-BE49-F238E27FC236}">
                <a16:creationId xmlns:a16="http://schemas.microsoft.com/office/drawing/2014/main" id="{B12ECB0F-2BBA-C346-BC5B-32DC1099D67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49439" y="210235"/>
            <a:ext cx="9000000" cy="1080000"/>
          </a:xfrm>
          <a:prstGeom prst="rect">
            <a:avLst/>
          </a:prstGeom>
        </p:spPr>
      </p:pic>
      <p:pic>
        <p:nvPicPr>
          <p:cNvPr id="20" name="Picture 19">
            <a:extLst>
              <a:ext uri="{FF2B5EF4-FFF2-40B4-BE49-F238E27FC236}">
                <a16:creationId xmlns:a16="http://schemas.microsoft.com/office/drawing/2014/main" id="{15034AC6-BB4D-BD4B-A994-B02CD7CD5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3" y="426235"/>
            <a:ext cx="648000" cy="648000"/>
          </a:xfrm>
          <a:prstGeom prst="rect">
            <a:avLst/>
          </a:prstGeom>
        </p:spPr>
      </p:pic>
      <p:sp>
        <p:nvSpPr>
          <p:cNvPr id="21" name="TextBox 20">
            <a:extLst>
              <a:ext uri="{FF2B5EF4-FFF2-40B4-BE49-F238E27FC236}">
                <a16:creationId xmlns:a16="http://schemas.microsoft.com/office/drawing/2014/main" id="{4F82E66C-2517-0F43-B064-1969F8137167}"/>
              </a:ext>
            </a:extLst>
          </p:cNvPr>
          <p:cNvSpPr txBox="1"/>
          <p:nvPr/>
        </p:nvSpPr>
        <p:spPr>
          <a:xfrm>
            <a:off x="738484" y="550042"/>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cs typeface="Arial" charset="0"/>
              </a:rPr>
              <a:t>Consequences of the effective closure of the program</a:t>
            </a:r>
            <a:endParaRPr lang="en-ZA" sz="2600" dirty="0">
              <a:solidFill>
                <a:schemeClr val="bg1"/>
              </a:solidFill>
              <a:latin typeface="Nunito SemiBold" panose="00000700000000000000" pitchFamily="2" charset="0"/>
            </a:endParaRPr>
          </a:p>
        </p:txBody>
      </p:sp>
    </p:spTree>
    <p:extLst>
      <p:ext uri="{BB962C8B-B14F-4D97-AF65-F5344CB8AC3E}">
        <p14:creationId xmlns:p14="http://schemas.microsoft.com/office/powerpoint/2010/main" val="355307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C426D7-41FF-F744-9E77-71393C94B898}"/>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rot="10800000" flipH="1">
            <a:off x="0" y="0"/>
            <a:ext cx="12192000" cy="6858000"/>
          </a:xfrm>
          <a:prstGeom prst="rect">
            <a:avLst/>
          </a:prstGeom>
        </p:spPr>
      </p:pic>
      <p:sp>
        <p:nvSpPr>
          <p:cNvPr id="6" name="TextBox 5">
            <a:extLst>
              <a:ext uri="{FF2B5EF4-FFF2-40B4-BE49-F238E27FC236}">
                <a16:creationId xmlns:a16="http://schemas.microsoft.com/office/drawing/2014/main" id="{D68B7078-A9FD-48AD-891D-2A27D542DB40}"/>
              </a:ext>
            </a:extLst>
          </p:cNvPr>
          <p:cNvSpPr txBox="1"/>
          <p:nvPr/>
        </p:nvSpPr>
        <p:spPr>
          <a:xfrm>
            <a:off x="648000" y="492680"/>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sp>
        <p:nvSpPr>
          <p:cNvPr id="15" name="TextBox 14">
            <a:extLst>
              <a:ext uri="{FF2B5EF4-FFF2-40B4-BE49-F238E27FC236}">
                <a16:creationId xmlns:a16="http://schemas.microsoft.com/office/drawing/2014/main" id="{776A8713-D4F4-8C43-A579-1BB2F79B5A62}"/>
              </a:ext>
            </a:extLst>
          </p:cNvPr>
          <p:cNvSpPr txBox="1"/>
          <p:nvPr/>
        </p:nvSpPr>
        <p:spPr>
          <a:xfrm>
            <a:off x="1124712" y="1215539"/>
            <a:ext cx="10071112" cy="5786199"/>
          </a:xfrm>
          <a:prstGeom prst="rect">
            <a:avLst/>
          </a:prstGeom>
          <a:noFill/>
        </p:spPr>
        <p:txBody>
          <a:bodyPr wrap="square" rtlCol="0">
            <a:spAutoFit/>
          </a:bodyPr>
          <a:lstStyle/>
          <a:p>
            <a:pPr marL="285750" indent="-285750" algn="just">
              <a:buFont typeface="Arial" panose="020B0604020202020204" pitchFamily="34" charset="0"/>
              <a:buChar char="•"/>
            </a:pPr>
            <a:r>
              <a:rPr lang="en-US" sz="1500" b="1" dirty="0"/>
              <a:t>This amazing Government initiative </a:t>
            </a:r>
            <a:r>
              <a:rPr lang="en-US" sz="1500" dirty="0"/>
              <a:t>has enabled the private sector to already channel </a:t>
            </a:r>
            <a:r>
              <a:rPr lang="en-US" sz="1500" b="1" dirty="0"/>
              <a:t>more than R200m towards education</a:t>
            </a:r>
            <a:r>
              <a:rPr lang="en-US" sz="1500" dirty="0"/>
              <a:t>, positively impacting the lives </a:t>
            </a:r>
            <a:r>
              <a:rPr lang="en-US" sz="1500" b="1" dirty="0"/>
              <a:t>of tens of thousands of employees, learners and students at all levels</a:t>
            </a:r>
            <a:r>
              <a:rPr lang="en-US" sz="1500" dirty="0"/>
              <a:t>.  </a:t>
            </a:r>
            <a:r>
              <a:rPr lang="en-US" sz="1500" dirty="0" err="1"/>
              <a:t>SmartFunder</a:t>
            </a:r>
            <a:r>
              <a:rPr lang="en-US" sz="1500" dirty="0"/>
              <a:t>, in particular, has helped to distribute funds to </a:t>
            </a:r>
            <a:r>
              <a:rPr lang="en-US" sz="1500" b="1" dirty="0"/>
              <a:t>more than 4 000 schools and tertiary educational institutions</a:t>
            </a:r>
            <a:r>
              <a:rPr lang="en-US" sz="1500" dirty="0"/>
              <a:t> on behalf of employers across South Africa through its transparent, tax compliant and safe compliance platform. </a:t>
            </a:r>
          </a:p>
          <a:p>
            <a:pPr marL="285750" indent="-285750" algn="just">
              <a:buFont typeface="Arial" panose="020B0604020202020204" pitchFamily="34" charset="0"/>
              <a:buChar char="•"/>
            </a:pPr>
            <a:endParaRPr lang="en-US" sz="1000" dirty="0"/>
          </a:p>
          <a:p>
            <a:pPr marL="285750" indent="-285750" algn="just">
              <a:buFont typeface="Arial" panose="020B0604020202020204" pitchFamily="34" charset="0"/>
              <a:buChar char="•"/>
            </a:pPr>
            <a:r>
              <a:rPr lang="en-US" sz="1500" b="1" dirty="0"/>
              <a:t>Government has heeded the call for better education for all and Section 10(1)(q) is starting to deliver on a macro and micro level, where Government and employees are reaping the benefits of good policy in action.  </a:t>
            </a:r>
          </a:p>
          <a:p>
            <a:pPr algn="just"/>
            <a:endParaRPr lang="en-US" sz="1000" dirty="0"/>
          </a:p>
          <a:p>
            <a:pPr algn="just"/>
            <a:r>
              <a:rPr lang="en-US" sz="1500" b="1" dirty="0"/>
              <a:t>Latest Proposals:</a:t>
            </a:r>
          </a:p>
          <a:p>
            <a:pPr algn="just"/>
            <a:r>
              <a:rPr lang="en-US" sz="1500" dirty="0"/>
              <a:t>In the explanatory memorandum it is stated that Government is worried about the increase in the number of salary sacrifice employer bursary schemes as well as the tax planning opportunities that result in a loss to the fiscus.  The latest proposals effectively close down the entire facility available.</a:t>
            </a:r>
          </a:p>
          <a:p>
            <a:pPr marL="285750" indent="-285750" algn="just">
              <a:buFont typeface="Arial" panose="020B0604020202020204" pitchFamily="34" charset="0"/>
              <a:buChar char="•"/>
            </a:pPr>
            <a:endParaRPr lang="en-US" sz="1000" dirty="0"/>
          </a:p>
          <a:p>
            <a:pPr algn="just"/>
            <a:r>
              <a:rPr lang="en-US" sz="1500" b="1" dirty="0"/>
              <a:t>Consequences:</a:t>
            </a:r>
          </a:p>
          <a:p>
            <a:pPr marL="342900" indent="-342900" algn="just">
              <a:buFont typeface="+mj-lt"/>
              <a:buAutoNum type="arabicPeriod"/>
            </a:pPr>
            <a:r>
              <a:rPr lang="en-US" sz="1500" dirty="0"/>
              <a:t>The consequence of the closure of the opportunity has significant implications for the different stakeholders given the fact that the majority of children benefitting from this initiative come from single mother households, supported by the fact that 74% of employees </a:t>
            </a:r>
            <a:r>
              <a:rPr lang="en-US" sz="1500" dirty="0" err="1"/>
              <a:t>utilising</a:t>
            </a:r>
            <a:r>
              <a:rPr lang="en-US" sz="1500" dirty="0"/>
              <a:t> this are female.</a:t>
            </a:r>
          </a:p>
          <a:p>
            <a:pPr marL="342900" indent="-342900" algn="just">
              <a:buFont typeface="+mj-lt"/>
              <a:buAutoNum type="arabicPeriod"/>
            </a:pPr>
            <a:r>
              <a:rPr lang="en-US" sz="1500" dirty="0"/>
              <a:t>83% of employees </a:t>
            </a:r>
            <a:r>
              <a:rPr lang="en-US" sz="1500" dirty="0" err="1"/>
              <a:t>utilising</a:t>
            </a:r>
            <a:r>
              <a:rPr lang="en-US" sz="1500" dirty="0"/>
              <a:t> this earn less than R450 000 per annum.</a:t>
            </a:r>
          </a:p>
          <a:p>
            <a:pPr algn="just"/>
            <a:endParaRPr lang="en-US" sz="1000" dirty="0"/>
          </a:p>
          <a:p>
            <a:pPr algn="just"/>
            <a:r>
              <a:rPr lang="en-US" sz="1500" b="1" dirty="0"/>
              <a:t>Recommendation:</a:t>
            </a:r>
          </a:p>
          <a:p>
            <a:pPr algn="just"/>
            <a:r>
              <a:rPr lang="en-US" sz="1500" dirty="0"/>
              <a:t>We therefore humbly recommend that instead of closing down the whole initiative, that these two requirements </a:t>
            </a:r>
            <a:r>
              <a:rPr lang="en-US" sz="1500" b="1" u="sng" dirty="0"/>
              <a:t>Abuse, mitigated by direct payments &amp; no reimbursement </a:t>
            </a:r>
            <a:r>
              <a:rPr lang="en-US" sz="1500" dirty="0"/>
              <a:t>rather be included as part of the legislation as it will ensure compliance and significantly reduce the effort required by SARS to police this as the flow of funds will then take the exact same format as medical aids and retirement products.</a:t>
            </a:r>
          </a:p>
          <a:p>
            <a:pPr algn="just"/>
            <a:endParaRPr lang="en-US" sz="600" dirty="0"/>
          </a:p>
          <a:p>
            <a:pPr marL="285750" indent="-285750" algn="just">
              <a:buFont typeface="Arial" panose="020B0604020202020204" pitchFamily="34" charset="0"/>
              <a:buChar char="•"/>
            </a:pPr>
            <a:r>
              <a:rPr lang="en-US" sz="1500" b="1" dirty="0"/>
              <a:t>THANK YOU Hon Members!</a:t>
            </a:r>
          </a:p>
        </p:txBody>
      </p:sp>
      <p:pic>
        <p:nvPicPr>
          <p:cNvPr id="19" name="Picture 18">
            <a:extLst>
              <a:ext uri="{FF2B5EF4-FFF2-40B4-BE49-F238E27FC236}">
                <a16:creationId xmlns:a16="http://schemas.microsoft.com/office/drawing/2014/main" id="{B12ECB0F-2BBA-C346-BC5B-32DC1099D67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49439" y="210235"/>
            <a:ext cx="9000000" cy="1080000"/>
          </a:xfrm>
          <a:prstGeom prst="rect">
            <a:avLst/>
          </a:prstGeom>
        </p:spPr>
      </p:pic>
      <p:pic>
        <p:nvPicPr>
          <p:cNvPr id="20" name="Picture 19">
            <a:extLst>
              <a:ext uri="{FF2B5EF4-FFF2-40B4-BE49-F238E27FC236}">
                <a16:creationId xmlns:a16="http://schemas.microsoft.com/office/drawing/2014/main" id="{15034AC6-BB4D-BD4B-A994-B02CD7CD5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3" y="426235"/>
            <a:ext cx="648000" cy="648000"/>
          </a:xfrm>
          <a:prstGeom prst="rect">
            <a:avLst/>
          </a:prstGeom>
        </p:spPr>
      </p:pic>
      <p:sp>
        <p:nvSpPr>
          <p:cNvPr id="21" name="TextBox 20">
            <a:extLst>
              <a:ext uri="{FF2B5EF4-FFF2-40B4-BE49-F238E27FC236}">
                <a16:creationId xmlns:a16="http://schemas.microsoft.com/office/drawing/2014/main" id="{4F82E66C-2517-0F43-B064-1969F8137167}"/>
              </a:ext>
            </a:extLst>
          </p:cNvPr>
          <p:cNvSpPr txBox="1"/>
          <p:nvPr/>
        </p:nvSpPr>
        <p:spPr>
          <a:xfrm>
            <a:off x="738484" y="550042"/>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cs typeface="Arial" charset="0"/>
              </a:rPr>
              <a:t>In Summary</a:t>
            </a:r>
            <a:endParaRPr lang="en-ZA" sz="2600" dirty="0">
              <a:solidFill>
                <a:schemeClr val="bg1"/>
              </a:solidFill>
              <a:latin typeface="Nunito SemiBold" panose="00000700000000000000" pitchFamily="2" charset="0"/>
            </a:endParaRPr>
          </a:p>
        </p:txBody>
      </p:sp>
    </p:spTree>
    <p:extLst>
      <p:ext uri="{BB962C8B-B14F-4D97-AF65-F5344CB8AC3E}">
        <p14:creationId xmlns:p14="http://schemas.microsoft.com/office/powerpoint/2010/main" val="160211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C757F4-3FE6-47F9-B444-F06D4C2B7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66B744F-7C3A-45D3-8D1C-896D20DA6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970" y="5565405"/>
            <a:ext cx="3916061" cy="1033841"/>
          </a:xfrm>
          <a:prstGeom prst="rect">
            <a:avLst/>
          </a:prstGeom>
        </p:spPr>
      </p:pic>
      <p:sp>
        <p:nvSpPr>
          <p:cNvPr id="10" name="Rectangle 9">
            <a:extLst>
              <a:ext uri="{FF2B5EF4-FFF2-40B4-BE49-F238E27FC236}">
                <a16:creationId xmlns:a16="http://schemas.microsoft.com/office/drawing/2014/main" id="{287E9FEE-1551-4326-8CF4-8AFA1EAA70B2}"/>
              </a:ext>
            </a:extLst>
          </p:cNvPr>
          <p:cNvSpPr/>
          <p:nvPr/>
        </p:nvSpPr>
        <p:spPr>
          <a:xfrm>
            <a:off x="3048000" y="2515415"/>
            <a:ext cx="6096000" cy="2408352"/>
          </a:xfrm>
          <a:prstGeom prst="rect">
            <a:avLst/>
          </a:prstGeom>
        </p:spPr>
        <p:txBody>
          <a:bodyPr>
            <a:spAutoFit/>
          </a:bodyPr>
          <a:lstStyle/>
          <a:p>
            <a:pPr algn="ctr">
              <a:lnSpc>
                <a:spcPts val="3600"/>
              </a:lnSpc>
            </a:pPr>
            <a:r>
              <a:rPr lang="en-US" sz="3200" dirty="0">
                <a:solidFill>
                  <a:schemeClr val="bg1"/>
                </a:solidFill>
                <a:latin typeface="Josefin Sans" pitchFamily="2" charset="0"/>
                <a:cs typeface="Arial" charset="0"/>
              </a:rPr>
              <a:t>www.smartfunder.co.za</a:t>
            </a:r>
          </a:p>
          <a:p>
            <a:pPr algn="ctr">
              <a:lnSpc>
                <a:spcPts val="3600"/>
              </a:lnSpc>
            </a:pPr>
            <a:endParaRPr lang="en-US" sz="3200" dirty="0">
              <a:solidFill>
                <a:schemeClr val="bg1"/>
              </a:solidFill>
              <a:latin typeface="Josefin Sans" pitchFamily="2" charset="0"/>
              <a:cs typeface="Arial" charset="0"/>
            </a:endParaRPr>
          </a:p>
          <a:p>
            <a:pPr algn="ctr">
              <a:lnSpc>
                <a:spcPts val="3600"/>
              </a:lnSpc>
            </a:pPr>
            <a:r>
              <a:rPr lang="en-US" sz="3200" dirty="0">
                <a:solidFill>
                  <a:schemeClr val="bg1"/>
                </a:solidFill>
                <a:latin typeface="Josefin Sans" pitchFamily="2" charset="0"/>
                <a:cs typeface="Arial" charset="0"/>
              </a:rPr>
              <a:t>info@smartfunder</a:t>
            </a:r>
            <a:r>
              <a:rPr lang="en-US" sz="3200" dirty="0">
                <a:solidFill>
                  <a:schemeClr val="bg1"/>
                </a:solidFill>
                <a:latin typeface="Josefin Sans" pitchFamily="2" charset="0"/>
                <a:ea typeface="Arial" charset="0"/>
                <a:cs typeface="Arial" charset="0"/>
              </a:rPr>
              <a:t>.co.za</a:t>
            </a:r>
          </a:p>
          <a:p>
            <a:pPr algn="ctr">
              <a:lnSpc>
                <a:spcPts val="3600"/>
              </a:lnSpc>
            </a:pPr>
            <a:endParaRPr lang="en-US" sz="3200" dirty="0"/>
          </a:p>
          <a:p>
            <a:pPr algn="ctr">
              <a:lnSpc>
                <a:spcPts val="3600"/>
              </a:lnSpc>
            </a:pPr>
            <a:r>
              <a:rPr lang="en-US" sz="3200" dirty="0">
                <a:solidFill>
                  <a:schemeClr val="bg1"/>
                </a:solidFill>
                <a:latin typeface="Josefin Sans" pitchFamily="2" charset="0"/>
                <a:ea typeface="Arial" charset="0"/>
                <a:cs typeface="Arial" charset="0"/>
              </a:rPr>
              <a:t>087 012 5325</a:t>
            </a:r>
          </a:p>
        </p:txBody>
      </p:sp>
      <p:pic>
        <p:nvPicPr>
          <p:cNvPr id="12" name="Picture 11">
            <a:extLst>
              <a:ext uri="{FF2B5EF4-FFF2-40B4-BE49-F238E27FC236}">
                <a16:creationId xmlns:a16="http://schemas.microsoft.com/office/drawing/2014/main" id="{9B9EE4C9-5ABF-4CA1-B827-FE37098D9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008" y="3467591"/>
            <a:ext cx="504000" cy="504000"/>
          </a:xfrm>
          <a:prstGeom prst="rect">
            <a:avLst/>
          </a:prstGeom>
        </p:spPr>
      </p:pic>
      <p:pic>
        <p:nvPicPr>
          <p:cNvPr id="14" name="Picture 13">
            <a:extLst>
              <a:ext uri="{FF2B5EF4-FFF2-40B4-BE49-F238E27FC236}">
                <a16:creationId xmlns:a16="http://schemas.microsoft.com/office/drawing/2014/main" id="{F485B4F1-B879-4E5B-84E4-1EB4F793E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8862" y="4343084"/>
            <a:ext cx="504000" cy="504000"/>
          </a:xfrm>
          <a:prstGeom prst="rect">
            <a:avLst/>
          </a:prstGeom>
        </p:spPr>
      </p:pic>
      <p:pic>
        <p:nvPicPr>
          <p:cNvPr id="16" name="Picture 15">
            <a:extLst>
              <a:ext uri="{FF2B5EF4-FFF2-40B4-BE49-F238E27FC236}">
                <a16:creationId xmlns:a16="http://schemas.microsoft.com/office/drawing/2014/main" id="{4646BADA-3668-40B9-9EF0-27EC555BA1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9935" y="2537953"/>
            <a:ext cx="576000" cy="576000"/>
          </a:xfrm>
          <a:prstGeom prst="rect">
            <a:avLst/>
          </a:prstGeom>
        </p:spPr>
      </p:pic>
      <p:sp>
        <p:nvSpPr>
          <p:cNvPr id="17" name="TextBox 16">
            <a:extLst>
              <a:ext uri="{FF2B5EF4-FFF2-40B4-BE49-F238E27FC236}">
                <a16:creationId xmlns:a16="http://schemas.microsoft.com/office/drawing/2014/main" id="{F529B9A4-7D59-450D-A5C1-BCDBED522BF8}"/>
              </a:ext>
            </a:extLst>
          </p:cNvPr>
          <p:cNvSpPr txBox="1"/>
          <p:nvPr/>
        </p:nvSpPr>
        <p:spPr>
          <a:xfrm>
            <a:off x="5024232" y="826490"/>
            <a:ext cx="2143536" cy="1107996"/>
          </a:xfrm>
          <a:prstGeom prst="rect">
            <a:avLst/>
          </a:prstGeom>
          <a:noFill/>
        </p:spPr>
        <p:txBody>
          <a:bodyPr wrap="none" rtlCol="0">
            <a:spAutoFit/>
          </a:bodyPr>
          <a:lstStyle/>
          <a:p>
            <a:r>
              <a:rPr lang="en-ZA" sz="6600" dirty="0">
                <a:solidFill>
                  <a:schemeClr val="bg1"/>
                </a:solidFill>
                <a:latin typeface="Josefin Sans" panose="00000500000000000000" pitchFamily="2" charset="0"/>
              </a:rPr>
              <a:t>Q&amp;A</a:t>
            </a:r>
          </a:p>
        </p:txBody>
      </p:sp>
    </p:spTree>
    <p:extLst>
      <p:ext uri="{BB962C8B-B14F-4D97-AF65-F5344CB8AC3E}">
        <p14:creationId xmlns:p14="http://schemas.microsoft.com/office/powerpoint/2010/main" val="389891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A01D1A-50D4-8C4D-9C8B-19BDA9B8A0CB}"/>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rot="10800000" flipH="1">
            <a:off x="0" y="13163"/>
            <a:ext cx="12192000" cy="6858000"/>
          </a:xfrm>
          <a:prstGeom prst="rect">
            <a:avLst/>
          </a:prstGeom>
        </p:spPr>
      </p:pic>
      <p:sp>
        <p:nvSpPr>
          <p:cNvPr id="3" name="TextBox 2">
            <a:extLst>
              <a:ext uri="{FF2B5EF4-FFF2-40B4-BE49-F238E27FC236}">
                <a16:creationId xmlns:a16="http://schemas.microsoft.com/office/drawing/2014/main" id="{40FD527D-C991-0041-A8A4-6739BB994C0B}"/>
              </a:ext>
            </a:extLst>
          </p:cNvPr>
          <p:cNvSpPr txBox="1"/>
          <p:nvPr/>
        </p:nvSpPr>
        <p:spPr>
          <a:xfrm>
            <a:off x="1048924" y="1462097"/>
            <a:ext cx="8013689" cy="4862870"/>
          </a:xfrm>
          <a:prstGeom prst="rect">
            <a:avLst/>
          </a:prstGeom>
          <a:noFill/>
        </p:spPr>
        <p:txBody>
          <a:bodyPr wrap="square" rtlCol="0">
            <a:spAutoFit/>
          </a:bodyPr>
          <a:lstStyle/>
          <a:p>
            <a:pPr algn="ctr"/>
            <a:r>
              <a:rPr lang="en-ZA" dirty="0">
                <a:latin typeface="Nunito SemiBold" panose="00000700000000000000" pitchFamily="2" charset="0"/>
              </a:rPr>
              <a:t>“Education is the great engine of personal development. </a:t>
            </a:r>
          </a:p>
          <a:p>
            <a:pPr algn="ctr"/>
            <a:r>
              <a:rPr lang="en-ZA" dirty="0">
                <a:latin typeface="Nunito SemiBold" panose="00000700000000000000" pitchFamily="2" charset="0"/>
              </a:rPr>
              <a:t>It is through education that the daughter of a peasant </a:t>
            </a:r>
          </a:p>
          <a:p>
            <a:pPr algn="ctr"/>
            <a:r>
              <a:rPr lang="en-ZA" dirty="0">
                <a:latin typeface="Nunito SemiBold" panose="00000700000000000000" pitchFamily="2" charset="0"/>
              </a:rPr>
              <a:t>can become a doctor, that the son of a mine worker can</a:t>
            </a:r>
          </a:p>
          <a:p>
            <a:pPr algn="ctr"/>
            <a:r>
              <a:rPr lang="en-ZA" dirty="0">
                <a:latin typeface="Nunito SemiBold" panose="00000700000000000000" pitchFamily="2" charset="0"/>
              </a:rPr>
              <a:t> become the head of the mine, that a child of farmworkers</a:t>
            </a:r>
          </a:p>
          <a:p>
            <a:pPr algn="ctr"/>
            <a:r>
              <a:rPr lang="en-ZA" dirty="0">
                <a:latin typeface="Nunito SemiBold" panose="00000700000000000000" pitchFamily="2" charset="0"/>
              </a:rPr>
              <a:t>can become the president of a great nation. </a:t>
            </a:r>
          </a:p>
          <a:p>
            <a:pPr algn="ctr"/>
            <a:r>
              <a:rPr lang="en-ZA" dirty="0">
                <a:latin typeface="Nunito SemiBold" panose="00000700000000000000" pitchFamily="2" charset="0"/>
              </a:rPr>
              <a:t>It is what we have, not what we are given, that </a:t>
            </a:r>
          </a:p>
          <a:p>
            <a:pPr algn="ctr"/>
            <a:r>
              <a:rPr lang="en-ZA" dirty="0">
                <a:latin typeface="Nunito SemiBold" panose="00000700000000000000" pitchFamily="2" charset="0"/>
              </a:rPr>
              <a:t>separates one person from another.” </a:t>
            </a:r>
          </a:p>
          <a:p>
            <a:pPr algn="ctr"/>
            <a:endParaRPr lang="en-ZA" dirty="0">
              <a:latin typeface="Nunito SemiBold" panose="00000700000000000000" pitchFamily="2" charset="0"/>
            </a:endParaRPr>
          </a:p>
          <a:p>
            <a:pPr algn="ctr"/>
            <a:r>
              <a:rPr lang="en-ZA" dirty="0">
                <a:latin typeface="Nunito SemiBold" panose="00000700000000000000" pitchFamily="2" charset="0"/>
              </a:rPr>
              <a:t>– Nelson Mandela</a:t>
            </a:r>
          </a:p>
          <a:p>
            <a:pPr algn="ctr"/>
            <a:endParaRPr lang="en-ZA" sz="2800" dirty="0">
              <a:latin typeface="Nunito SemiBold" panose="00000700000000000000" pitchFamily="2" charset="0"/>
            </a:endParaRPr>
          </a:p>
          <a:p>
            <a:pPr algn="ctr"/>
            <a:r>
              <a:rPr lang="en-ZA" sz="2300" dirty="0">
                <a:latin typeface="Nunito SemiBold" panose="00000700000000000000" pitchFamily="2" charset="0"/>
              </a:rPr>
              <a:t>This presentation highlights the sacrifices which parents across the country are making, from their own salaries, to educate the youth – the future leaders of our great nation.</a:t>
            </a:r>
          </a:p>
          <a:p>
            <a:pPr algn="ctr"/>
            <a:r>
              <a:rPr lang="en-ZA" sz="2300" dirty="0">
                <a:latin typeface="Nunito SemiBold" panose="00000700000000000000" pitchFamily="2" charset="0"/>
              </a:rPr>
              <a:t>Each one help one!</a:t>
            </a:r>
            <a:endParaRPr lang="en-US" sz="2300" dirty="0">
              <a:latin typeface="Nunito SemiBold" panose="00000700000000000000" pitchFamily="2" charset="0"/>
            </a:endParaRPr>
          </a:p>
          <a:p>
            <a:pPr algn="ctr"/>
            <a:endParaRPr lang="en-US" sz="2800" dirty="0">
              <a:latin typeface="Nunito SemiBold" panose="00000700000000000000" pitchFamily="2" charset="0"/>
            </a:endParaRPr>
          </a:p>
        </p:txBody>
      </p:sp>
      <p:pic>
        <p:nvPicPr>
          <p:cNvPr id="6" name="Picture 5">
            <a:extLst>
              <a:ext uri="{FF2B5EF4-FFF2-40B4-BE49-F238E27FC236}">
                <a16:creationId xmlns:a16="http://schemas.microsoft.com/office/drawing/2014/main" id="{2B153E56-6A90-9947-92A8-A62C8CCB0D08}"/>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49439" y="210235"/>
            <a:ext cx="9000000" cy="1080000"/>
          </a:xfrm>
          <a:prstGeom prst="rect">
            <a:avLst/>
          </a:prstGeom>
        </p:spPr>
      </p:pic>
      <p:pic>
        <p:nvPicPr>
          <p:cNvPr id="7" name="Picture 6">
            <a:extLst>
              <a:ext uri="{FF2B5EF4-FFF2-40B4-BE49-F238E27FC236}">
                <a16:creationId xmlns:a16="http://schemas.microsoft.com/office/drawing/2014/main" id="{6A31CB94-0399-4349-B5E7-D1700A3F41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3" y="426235"/>
            <a:ext cx="648000" cy="648000"/>
          </a:xfrm>
          <a:prstGeom prst="rect">
            <a:avLst/>
          </a:prstGeom>
        </p:spPr>
      </p:pic>
      <p:sp>
        <p:nvSpPr>
          <p:cNvPr id="8" name="TextBox 7">
            <a:extLst>
              <a:ext uri="{FF2B5EF4-FFF2-40B4-BE49-F238E27FC236}">
                <a16:creationId xmlns:a16="http://schemas.microsoft.com/office/drawing/2014/main" id="{D4322BBD-F48F-7C4F-9DCC-4D7A5927D2EF}"/>
              </a:ext>
            </a:extLst>
          </p:cNvPr>
          <p:cNvSpPr txBox="1"/>
          <p:nvPr/>
        </p:nvSpPr>
        <p:spPr>
          <a:xfrm>
            <a:off x="738484" y="550042"/>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cs typeface="Arial" charset="0"/>
              </a:rPr>
              <a:t>The driving force behind what we do</a:t>
            </a:r>
            <a:endParaRPr lang="en-ZA" sz="2600" dirty="0">
              <a:solidFill>
                <a:schemeClr val="bg1"/>
              </a:solidFill>
              <a:latin typeface="Nunito SemiBold" panose="00000700000000000000" pitchFamily="2" charset="0"/>
            </a:endParaRPr>
          </a:p>
        </p:txBody>
      </p:sp>
      <p:pic>
        <p:nvPicPr>
          <p:cNvPr id="9" name="Picture 8">
            <a:extLst>
              <a:ext uri="{FF2B5EF4-FFF2-40B4-BE49-F238E27FC236}">
                <a16:creationId xmlns:a16="http://schemas.microsoft.com/office/drawing/2014/main" id="{0675D89A-ED4B-DC47-813A-3E3636CC84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4778" y="3893532"/>
            <a:ext cx="2973270" cy="3100604"/>
          </a:xfrm>
          <a:prstGeom prst="rect">
            <a:avLst/>
          </a:prstGeom>
        </p:spPr>
      </p:pic>
    </p:spTree>
    <p:extLst>
      <p:ext uri="{BB962C8B-B14F-4D97-AF65-F5344CB8AC3E}">
        <p14:creationId xmlns:p14="http://schemas.microsoft.com/office/powerpoint/2010/main" val="195571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A44171-C446-6E46-BA4A-C070638537DE}"/>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rot="10800000" flipH="1">
            <a:off x="0" y="13162"/>
            <a:ext cx="12192000" cy="6858000"/>
          </a:xfrm>
          <a:prstGeom prst="rect">
            <a:avLst/>
          </a:prstGeom>
        </p:spPr>
      </p:pic>
      <p:sp>
        <p:nvSpPr>
          <p:cNvPr id="6" name="TextBox 5">
            <a:extLst>
              <a:ext uri="{FF2B5EF4-FFF2-40B4-BE49-F238E27FC236}">
                <a16:creationId xmlns:a16="http://schemas.microsoft.com/office/drawing/2014/main" id="{D68B7078-A9FD-48AD-891D-2A27D542DB40}"/>
              </a:ext>
            </a:extLst>
          </p:cNvPr>
          <p:cNvSpPr txBox="1"/>
          <p:nvPr/>
        </p:nvSpPr>
        <p:spPr>
          <a:xfrm>
            <a:off x="648000" y="492680"/>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sp>
        <p:nvSpPr>
          <p:cNvPr id="15" name="TextBox 14">
            <a:extLst>
              <a:ext uri="{FF2B5EF4-FFF2-40B4-BE49-F238E27FC236}">
                <a16:creationId xmlns:a16="http://schemas.microsoft.com/office/drawing/2014/main" id="{776A8713-D4F4-8C43-A579-1BB2F79B5A62}"/>
              </a:ext>
            </a:extLst>
          </p:cNvPr>
          <p:cNvSpPr txBox="1"/>
          <p:nvPr/>
        </p:nvSpPr>
        <p:spPr>
          <a:xfrm>
            <a:off x="1124712" y="1348059"/>
            <a:ext cx="10415016" cy="7617470"/>
          </a:xfrm>
          <a:prstGeom prst="rect">
            <a:avLst/>
          </a:prstGeom>
          <a:noFill/>
        </p:spPr>
        <p:txBody>
          <a:bodyPr wrap="square" rtlCol="0">
            <a:spAutoFit/>
          </a:bodyPr>
          <a:lstStyle/>
          <a:p>
            <a:pPr algn="just">
              <a:lnSpc>
                <a:spcPct val="150000"/>
              </a:lnSpc>
            </a:pPr>
            <a:r>
              <a:rPr lang="en-US" sz="1600" b="1" dirty="0">
                <a:latin typeface="Nunito Bold" panose="00000800000000000000" pitchFamily="2" charset="0"/>
                <a:ea typeface="Arial" charset="0"/>
                <a:cs typeface="Arial" charset="0"/>
              </a:rPr>
              <a:t>What is section 10(1)(q)?</a:t>
            </a:r>
            <a:endParaRPr lang="en-US" sz="1600" dirty="0">
              <a:latin typeface="Nunito" panose="00000500000000000000" pitchFamily="2" charset="0"/>
              <a:ea typeface="Arial" charset="0"/>
              <a:cs typeface="Arial" charset="0"/>
            </a:endParaRPr>
          </a:p>
          <a:p>
            <a:pPr marL="285750" indent="-285750" algn="just">
              <a:lnSpc>
                <a:spcPct val="100000"/>
              </a:lnSpc>
              <a:buFont typeface="Arial" panose="020B0604020202020204" pitchFamily="34" charset="0"/>
              <a:buChar char="•"/>
            </a:pPr>
            <a:endParaRPr lang="en-US" sz="1600" dirty="0">
              <a:latin typeface="Nunito" panose="00000500000000000000" pitchFamily="2" charset="0"/>
              <a:ea typeface="Arial" charset="0"/>
              <a:cs typeface="Arial" charset="0"/>
            </a:endParaRPr>
          </a:p>
          <a:p>
            <a:pPr marL="285750" indent="-285750" algn="just">
              <a:lnSpc>
                <a:spcPct val="100000"/>
              </a:lnSpc>
              <a:buFont typeface="Arial" panose="020B0604020202020204" pitchFamily="34" charset="0"/>
              <a:buChar char="•"/>
            </a:pPr>
            <a:r>
              <a:rPr lang="en-US" sz="1600" b="1" dirty="0">
                <a:latin typeface="Nunito" panose="00000500000000000000" pitchFamily="2" charset="0"/>
                <a:ea typeface="Arial" charset="0"/>
                <a:cs typeface="Arial" charset="0"/>
              </a:rPr>
              <a:t>Section 10(1)(q)</a:t>
            </a:r>
            <a:r>
              <a:rPr lang="en-US" sz="1600" dirty="0">
                <a:latin typeface="Nunito" panose="00000500000000000000" pitchFamily="2" charset="0"/>
                <a:ea typeface="Arial" charset="0"/>
                <a:cs typeface="Arial" charset="0"/>
              </a:rPr>
              <a:t> of the Income Tax Act is the the tax treatment rules for </a:t>
            </a:r>
            <a:r>
              <a:rPr lang="en-US" sz="1600" b="1" dirty="0">
                <a:latin typeface="Nunito" panose="00000500000000000000" pitchFamily="2" charset="0"/>
                <a:ea typeface="Arial" charset="0"/>
                <a:cs typeface="Arial" charset="0"/>
              </a:rPr>
              <a:t>employer provided bursaries for employees and relatives of employees </a:t>
            </a:r>
            <a:r>
              <a:rPr lang="en-US" sz="1600" dirty="0">
                <a:latin typeface="Nunito" panose="00000500000000000000" pitchFamily="2" charset="0"/>
                <a:ea typeface="Arial" charset="0"/>
                <a:cs typeface="Arial" charset="0"/>
              </a:rPr>
              <a:t>and has undergone quite a transformation since it was launched, making it one of the most powerful initiatives National Treasury has launched to assist the education funding landscape.</a:t>
            </a:r>
          </a:p>
          <a:p>
            <a:pPr marL="285750" indent="-285750" algn="just">
              <a:lnSpc>
                <a:spcPct val="100000"/>
              </a:lnSpc>
              <a:buFont typeface="Wingdings" charset="2"/>
              <a:buChar char="§"/>
            </a:pPr>
            <a:endParaRPr lang="en-US" sz="1100" dirty="0">
              <a:latin typeface="Nunito" panose="00000500000000000000" pitchFamily="2" charset="0"/>
              <a:ea typeface="Arial" charset="0"/>
              <a:cs typeface="Arial" charset="0"/>
            </a:endParaRPr>
          </a:p>
          <a:p>
            <a:pPr marL="285750" indent="-285750" algn="just">
              <a:buFont typeface="Wingdings" charset="2"/>
              <a:buChar char="§"/>
            </a:pPr>
            <a:r>
              <a:rPr lang="en-US" sz="1600" dirty="0">
                <a:latin typeface="Nunito" panose="00000500000000000000" pitchFamily="2" charset="0"/>
                <a:ea typeface="Arial" charset="0"/>
                <a:cs typeface="Arial" charset="0"/>
              </a:rPr>
              <a:t>In addition to other initiatives, Section 10(1)(q) of the Tax Act is another powerful mechanism whereby </a:t>
            </a:r>
            <a:r>
              <a:rPr lang="en-US" sz="1600" b="1" dirty="0">
                <a:latin typeface="Nunito" panose="00000500000000000000" pitchFamily="2" charset="0"/>
                <a:ea typeface="Arial" charset="0"/>
                <a:cs typeface="Arial" charset="0"/>
              </a:rPr>
              <a:t>companies can provide bursaries to their employees and their relatives under certain conditions. </a:t>
            </a:r>
            <a:r>
              <a:rPr lang="en-US" sz="1600" dirty="0">
                <a:latin typeface="Nunito" panose="00000500000000000000" pitchFamily="2" charset="0"/>
                <a:ea typeface="Arial" charset="0"/>
                <a:cs typeface="Arial" charset="0"/>
              </a:rPr>
              <a:t>This powerful incentive is gaining momentum in forging a closer relationship between the private sector and educational institutions, </a:t>
            </a:r>
            <a:r>
              <a:rPr lang="en-US" sz="1600" b="1" dirty="0">
                <a:latin typeface="Nunito" panose="00000500000000000000" pitchFamily="2" charset="0"/>
                <a:ea typeface="Arial" charset="0"/>
                <a:cs typeface="Arial" charset="0"/>
              </a:rPr>
              <a:t>decreasing the burden of Government being the main contributor to funding for education in South Africa.</a:t>
            </a:r>
          </a:p>
          <a:p>
            <a:pPr marL="285750" indent="-285750" algn="just">
              <a:buFont typeface="Wingdings" charset="2"/>
              <a:buChar char="§"/>
            </a:pPr>
            <a:endParaRPr lang="en-US" sz="1600" dirty="0">
              <a:latin typeface="Nunito" panose="00000500000000000000" pitchFamily="2" charset="0"/>
              <a:ea typeface="Arial" charset="0"/>
              <a:cs typeface="Arial" charset="0"/>
            </a:endParaRPr>
          </a:p>
          <a:p>
            <a:pPr marL="285750" indent="-285750" algn="just">
              <a:buFont typeface="Wingdings" charset="2"/>
              <a:buChar char="§"/>
            </a:pPr>
            <a:r>
              <a:rPr lang="en-US" sz="1600" dirty="0">
                <a:latin typeface="Nunito" panose="00000500000000000000" pitchFamily="2" charset="0"/>
                <a:ea typeface="Arial" charset="0"/>
                <a:cs typeface="Arial" charset="0"/>
              </a:rPr>
              <a:t>This </a:t>
            </a:r>
            <a:r>
              <a:rPr lang="en-US" sz="1600" b="1" dirty="0">
                <a:latin typeface="Nunito" panose="00000500000000000000" pitchFamily="2" charset="0"/>
                <a:ea typeface="Arial" charset="0"/>
                <a:cs typeface="Arial" charset="0"/>
              </a:rPr>
              <a:t>amazing Government initiative </a:t>
            </a:r>
            <a:r>
              <a:rPr lang="en-US" sz="1600" dirty="0">
                <a:latin typeface="Nunito" panose="00000500000000000000" pitchFamily="2" charset="0"/>
                <a:ea typeface="Arial" charset="0"/>
                <a:cs typeface="Arial" charset="0"/>
              </a:rPr>
              <a:t>has enabled the private sector to already channel </a:t>
            </a:r>
            <a:r>
              <a:rPr lang="en-US" sz="1600" b="1" dirty="0">
                <a:latin typeface="Nunito" panose="00000500000000000000" pitchFamily="2" charset="0"/>
                <a:ea typeface="Arial" charset="0"/>
                <a:cs typeface="Arial" charset="0"/>
              </a:rPr>
              <a:t>more than R200m towards education</a:t>
            </a:r>
            <a:r>
              <a:rPr lang="en-US" sz="1600" dirty="0">
                <a:latin typeface="Nunito" panose="00000500000000000000" pitchFamily="2" charset="0"/>
                <a:ea typeface="Arial" charset="0"/>
                <a:cs typeface="Arial" charset="0"/>
              </a:rPr>
              <a:t>, positively impacting the lives of </a:t>
            </a:r>
            <a:r>
              <a:rPr lang="en-US" b="1" dirty="0">
                <a:latin typeface="Nunito" panose="00000500000000000000" pitchFamily="2" charset="0"/>
                <a:ea typeface="Arial" charset="0"/>
                <a:cs typeface="Arial" charset="0"/>
              </a:rPr>
              <a:t>tens</a:t>
            </a:r>
            <a:r>
              <a:rPr lang="en-US" sz="1600" b="1" dirty="0">
                <a:latin typeface="Nunito" panose="00000500000000000000" pitchFamily="2" charset="0"/>
                <a:ea typeface="Arial" charset="0"/>
                <a:cs typeface="Arial" charset="0"/>
              </a:rPr>
              <a:t> of thousands of employees, learners and students at all levels</a:t>
            </a:r>
            <a:r>
              <a:rPr lang="en-US" sz="1600" dirty="0">
                <a:latin typeface="Nunito" panose="00000500000000000000" pitchFamily="2" charset="0"/>
                <a:ea typeface="Arial" charset="0"/>
                <a:cs typeface="Arial" charset="0"/>
              </a:rPr>
              <a:t>.  </a:t>
            </a:r>
            <a:r>
              <a:rPr lang="en-US" sz="1600" dirty="0" err="1">
                <a:latin typeface="Nunito" panose="00000500000000000000" pitchFamily="2" charset="0"/>
                <a:ea typeface="Arial" charset="0"/>
                <a:cs typeface="Arial" charset="0"/>
              </a:rPr>
              <a:t>SmartFunder</a:t>
            </a:r>
            <a:r>
              <a:rPr lang="en-US" sz="1600" dirty="0">
                <a:latin typeface="Nunito" panose="00000500000000000000" pitchFamily="2" charset="0"/>
                <a:ea typeface="Arial" charset="0"/>
                <a:cs typeface="Arial" charset="0"/>
              </a:rPr>
              <a:t>, in particular, has helped to distribute funds to </a:t>
            </a:r>
            <a:r>
              <a:rPr lang="en-US" sz="1600" b="1" dirty="0">
                <a:latin typeface="Nunito" panose="00000500000000000000" pitchFamily="2" charset="0"/>
                <a:ea typeface="Arial" charset="0"/>
                <a:cs typeface="Arial" charset="0"/>
              </a:rPr>
              <a:t>more</a:t>
            </a:r>
            <a:r>
              <a:rPr lang="en-US" sz="1600" dirty="0">
                <a:latin typeface="Nunito" panose="00000500000000000000" pitchFamily="2" charset="0"/>
                <a:ea typeface="Arial" charset="0"/>
                <a:cs typeface="Arial" charset="0"/>
              </a:rPr>
              <a:t> </a:t>
            </a:r>
            <a:r>
              <a:rPr lang="en-US" sz="1600" b="1" dirty="0">
                <a:latin typeface="Nunito" panose="00000500000000000000" pitchFamily="2" charset="0"/>
                <a:ea typeface="Arial" charset="0"/>
                <a:cs typeface="Arial" charset="0"/>
              </a:rPr>
              <a:t>than 4 000 schools and tertiary educational institutions </a:t>
            </a:r>
            <a:r>
              <a:rPr lang="en-US" sz="1600" dirty="0">
                <a:latin typeface="Nunito" panose="00000500000000000000" pitchFamily="2" charset="0"/>
                <a:ea typeface="Arial" charset="0"/>
                <a:cs typeface="Arial" charset="0"/>
              </a:rPr>
              <a:t>on behalf of employers across South Africa through its transparent, tax compliant and safe compliance platform. </a:t>
            </a:r>
          </a:p>
          <a:p>
            <a:pPr marL="285750" indent="-285750" algn="just">
              <a:buFont typeface="Wingdings" charset="2"/>
              <a:buChar char="§"/>
            </a:pPr>
            <a:endParaRPr lang="en-US" sz="1600" b="1" dirty="0">
              <a:latin typeface="Nunito" panose="00000500000000000000" pitchFamily="2" charset="0"/>
              <a:ea typeface="Arial" charset="0"/>
              <a:cs typeface="Arial" charset="0"/>
            </a:endParaRPr>
          </a:p>
          <a:p>
            <a:pPr marL="285750" indent="-285750" algn="just">
              <a:buFont typeface="Wingdings" charset="2"/>
              <a:buChar char="§"/>
            </a:pPr>
            <a:r>
              <a:rPr lang="en-US" sz="1600" b="1" dirty="0">
                <a:latin typeface="Nunito" panose="00000500000000000000" pitchFamily="2" charset="0"/>
                <a:ea typeface="Arial" charset="0"/>
                <a:cs typeface="Arial" charset="0"/>
              </a:rPr>
              <a:t>Government has heeded the call for better education for all and Section 10(1)(q) is starting to deliver on a macro and micro level, where Government and employees are reaping the benefits of good policy in action.  </a:t>
            </a:r>
          </a:p>
          <a:p>
            <a:pPr marL="285750" indent="-285750" algn="just">
              <a:buFont typeface="Wingdings" charset="2"/>
              <a:buChar char="§"/>
            </a:pPr>
            <a:endParaRPr lang="en-US" sz="1600" dirty="0">
              <a:latin typeface="Nunito" panose="00000500000000000000" pitchFamily="2" charset="0"/>
              <a:ea typeface="Arial" charset="0"/>
              <a:cs typeface="Arial" charset="0"/>
            </a:endParaRPr>
          </a:p>
          <a:p>
            <a:pPr marL="285750" indent="-285750" algn="just">
              <a:buFont typeface="Wingdings" charset="2"/>
              <a:buChar char="§"/>
            </a:pPr>
            <a:endParaRPr lang="en-US" sz="1600" dirty="0">
              <a:latin typeface="Nunito" panose="00000500000000000000" pitchFamily="2" charset="0"/>
              <a:ea typeface="Arial" charset="0"/>
              <a:cs typeface="Arial" charset="0"/>
            </a:endParaRPr>
          </a:p>
          <a:p>
            <a:pPr marL="285750" indent="-285750" algn="just">
              <a:buFont typeface="Wingdings" charset="2"/>
              <a:buChar char="§"/>
            </a:pPr>
            <a:endParaRPr lang="en-US" sz="1600" dirty="0">
              <a:latin typeface="Nunito" panose="00000500000000000000" pitchFamily="2" charset="0"/>
              <a:ea typeface="Arial" charset="0"/>
              <a:cs typeface="Arial" charset="0"/>
            </a:endParaRPr>
          </a:p>
          <a:p>
            <a:pPr marL="742950" lvl="1" indent="-285750" algn="just">
              <a:buFont typeface="Courier New" panose="02070309020205020404" pitchFamily="49" charset="0"/>
              <a:buChar char="o"/>
            </a:pPr>
            <a:endParaRPr lang="en-US" sz="1400" dirty="0">
              <a:latin typeface="Nunito" panose="00000500000000000000" pitchFamily="2" charset="0"/>
              <a:ea typeface="Arial" charset="0"/>
              <a:cs typeface="Arial" charset="0"/>
            </a:endParaRPr>
          </a:p>
          <a:p>
            <a:pPr marL="742950" lvl="1" indent="-285750" algn="just">
              <a:buFont typeface="Courier New" panose="02070309020205020404" pitchFamily="49" charset="0"/>
              <a:buChar char="o"/>
            </a:pPr>
            <a:endParaRPr lang="en-US" sz="1400" dirty="0">
              <a:latin typeface="Nunito" panose="00000500000000000000" pitchFamily="2" charset="0"/>
              <a:ea typeface="Arial" charset="0"/>
              <a:cs typeface="Arial" charset="0"/>
            </a:endParaRPr>
          </a:p>
          <a:p>
            <a:pPr marL="742950" lvl="1" indent="-285750" algn="just">
              <a:buFont typeface="Courier New" panose="02070309020205020404" pitchFamily="49" charset="0"/>
              <a:buChar char="o"/>
            </a:pPr>
            <a:endParaRPr lang="en-US" sz="1400" dirty="0">
              <a:latin typeface="Nunito" panose="00000500000000000000" pitchFamily="2" charset="0"/>
              <a:ea typeface="Arial" charset="0"/>
              <a:cs typeface="Arial" charset="0"/>
            </a:endParaRPr>
          </a:p>
          <a:p>
            <a:pPr marL="742950" lvl="1" indent="-285750" algn="just">
              <a:buFont typeface="Courier New" panose="02070309020205020404" pitchFamily="49" charset="0"/>
              <a:buChar char="o"/>
            </a:pPr>
            <a:endParaRPr lang="en-US" sz="1400" dirty="0">
              <a:latin typeface="Nunito" panose="00000500000000000000" pitchFamily="2" charset="0"/>
              <a:ea typeface="Arial" charset="0"/>
              <a:cs typeface="Arial" charset="0"/>
            </a:endParaRPr>
          </a:p>
          <a:p>
            <a:pPr marL="742950" lvl="1" indent="-285750" algn="just">
              <a:buFont typeface="Courier New" panose="02070309020205020404" pitchFamily="49" charset="0"/>
              <a:buChar char="o"/>
            </a:pPr>
            <a:endParaRPr lang="en-US" sz="1400" dirty="0">
              <a:latin typeface="Nunito" panose="00000500000000000000" pitchFamily="2" charset="0"/>
              <a:ea typeface="Arial" charset="0"/>
              <a:cs typeface="Arial" charset="0"/>
            </a:endParaRPr>
          </a:p>
          <a:p>
            <a:pPr marL="742950" lvl="1" indent="-285750" algn="just">
              <a:buFont typeface="Courier New" panose="02070309020205020404" pitchFamily="49" charset="0"/>
              <a:buChar char="o"/>
            </a:pPr>
            <a:endParaRPr lang="en-US" sz="1400" dirty="0">
              <a:latin typeface="Nunito" panose="00000500000000000000" pitchFamily="2" charset="0"/>
              <a:ea typeface="Arial" charset="0"/>
              <a:cs typeface="Arial" charset="0"/>
            </a:endParaRPr>
          </a:p>
          <a:p>
            <a:pPr marL="285750" indent="-285750" algn="just">
              <a:buFont typeface="Wingdings" charset="2"/>
              <a:buChar char="§"/>
            </a:pPr>
            <a:endParaRPr lang="en-US" sz="1600" dirty="0">
              <a:latin typeface="Nunito" panose="00000500000000000000" pitchFamily="2" charset="0"/>
              <a:ea typeface="Arial" charset="0"/>
              <a:cs typeface="Arial" charset="0"/>
            </a:endParaRPr>
          </a:p>
          <a:p>
            <a:pPr marL="285750" indent="-285750" algn="just">
              <a:buFont typeface="Wingdings" charset="2"/>
              <a:buChar char="§"/>
            </a:pPr>
            <a:endParaRPr lang="en-US" sz="1600" dirty="0">
              <a:latin typeface="Nunito" panose="00000500000000000000" pitchFamily="2" charset="0"/>
              <a:ea typeface="Arial" charset="0"/>
              <a:cs typeface="Arial" charset="0"/>
            </a:endParaRPr>
          </a:p>
          <a:p>
            <a:pPr marL="285750" indent="-285750" algn="just">
              <a:buFont typeface="Wingdings" charset="2"/>
              <a:buChar char="§"/>
            </a:pPr>
            <a:endParaRPr lang="en-US" sz="1600" dirty="0">
              <a:latin typeface="Nunito" panose="00000500000000000000" pitchFamily="2" charset="0"/>
              <a:ea typeface="Arial" charset="0"/>
              <a:cs typeface="Arial" charset="0"/>
            </a:endParaRPr>
          </a:p>
        </p:txBody>
      </p:sp>
      <p:pic>
        <p:nvPicPr>
          <p:cNvPr id="19" name="Picture 18">
            <a:extLst>
              <a:ext uri="{FF2B5EF4-FFF2-40B4-BE49-F238E27FC236}">
                <a16:creationId xmlns:a16="http://schemas.microsoft.com/office/drawing/2014/main" id="{B12ECB0F-2BBA-C346-BC5B-32DC1099D67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49439" y="210235"/>
            <a:ext cx="9000000" cy="1080000"/>
          </a:xfrm>
          <a:prstGeom prst="rect">
            <a:avLst/>
          </a:prstGeom>
        </p:spPr>
      </p:pic>
      <p:pic>
        <p:nvPicPr>
          <p:cNvPr id="20" name="Picture 19">
            <a:extLst>
              <a:ext uri="{FF2B5EF4-FFF2-40B4-BE49-F238E27FC236}">
                <a16:creationId xmlns:a16="http://schemas.microsoft.com/office/drawing/2014/main" id="{15034AC6-BB4D-BD4B-A994-B02CD7CD5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3" y="426235"/>
            <a:ext cx="648000" cy="648000"/>
          </a:xfrm>
          <a:prstGeom prst="rect">
            <a:avLst/>
          </a:prstGeom>
        </p:spPr>
      </p:pic>
      <p:sp>
        <p:nvSpPr>
          <p:cNvPr id="21" name="TextBox 20">
            <a:extLst>
              <a:ext uri="{FF2B5EF4-FFF2-40B4-BE49-F238E27FC236}">
                <a16:creationId xmlns:a16="http://schemas.microsoft.com/office/drawing/2014/main" id="{4F82E66C-2517-0F43-B064-1969F8137167}"/>
              </a:ext>
            </a:extLst>
          </p:cNvPr>
          <p:cNvSpPr txBox="1"/>
          <p:nvPr/>
        </p:nvSpPr>
        <p:spPr>
          <a:xfrm>
            <a:off x="738484" y="550042"/>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What is Section 10(1)(q) of the Income Tax Act?</a:t>
            </a:r>
            <a:endParaRPr lang="en-ZA" sz="2600" dirty="0">
              <a:solidFill>
                <a:schemeClr val="bg1"/>
              </a:solidFill>
              <a:latin typeface="Nunito SemiBold" panose="00000700000000000000" pitchFamily="2" charset="0"/>
            </a:endParaRPr>
          </a:p>
        </p:txBody>
      </p:sp>
    </p:spTree>
    <p:extLst>
      <p:ext uri="{BB962C8B-B14F-4D97-AF65-F5344CB8AC3E}">
        <p14:creationId xmlns:p14="http://schemas.microsoft.com/office/powerpoint/2010/main" val="3844218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C426D7-41FF-F744-9E77-71393C94B898}"/>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rot="10800000" flipH="1">
            <a:off x="0" y="13162"/>
            <a:ext cx="12192000" cy="6858000"/>
          </a:xfrm>
          <a:prstGeom prst="rect">
            <a:avLst/>
          </a:prstGeom>
        </p:spPr>
      </p:pic>
      <p:sp>
        <p:nvSpPr>
          <p:cNvPr id="6" name="TextBox 5">
            <a:extLst>
              <a:ext uri="{FF2B5EF4-FFF2-40B4-BE49-F238E27FC236}">
                <a16:creationId xmlns:a16="http://schemas.microsoft.com/office/drawing/2014/main" id="{D68B7078-A9FD-48AD-891D-2A27D542DB40}"/>
              </a:ext>
            </a:extLst>
          </p:cNvPr>
          <p:cNvSpPr txBox="1"/>
          <p:nvPr/>
        </p:nvSpPr>
        <p:spPr>
          <a:xfrm>
            <a:off x="648000" y="492680"/>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sp>
        <p:nvSpPr>
          <p:cNvPr id="15" name="TextBox 14">
            <a:extLst>
              <a:ext uri="{FF2B5EF4-FFF2-40B4-BE49-F238E27FC236}">
                <a16:creationId xmlns:a16="http://schemas.microsoft.com/office/drawing/2014/main" id="{776A8713-D4F4-8C43-A579-1BB2F79B5A62}"/>
              </a:ext>
            </a:extLst>
          </p:cNvPr>
          <p:cNvSpPr txBox="1"/>
          <p:nvPr/>
        </p:nvSpPr>
        <p:spPr>
          <a:xfrm>
            <a:off x="1124712" y="1348059"/>
            <a:ext cx="10415016" cy="5509200"/>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Budget Review 2020 – Closing a loophole of reclassification of ordinary remuneration to avoid abuse</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31 July TLAB published and comments called for by 31 August</a:t>
            </a:r>
          </a:p>
          <a:p>
            <a:endParaRPr lang="en-US" sz="1600" dirty="0"/>
          </a:p>
          <a:p>
            <a:pPr lvl="1"/>
            <a:r>
              <a:rPr lang="en-US" sz="1600" b="1" dirty="0"/>
              <a:t>EMPLOYER PROVIDED BURSARIES</a:t>
            </a:r>
            <a:endParaRPr lang="en-US" sz="1600" dirty="0"/>
          </a:p>
          <a:p>
            <a:pPr lvl="1"/>
            <a:r>
              <a:rPr lang="en-US" sz="1600" dirty="0"/>
              <a:t>[Applicable provisions: Sections 10(1)(</a:t>
            </a:r>
            <a:r>
              <a:rPr lang="en-US" sz="1600" i="1" dirty="0"/>
              <a:t>q</a:t>
            </a:r>
            <a:r>
              <a:rPr lang="en-US" sz="1600" dirty="0"/>
              <a:t>),10(1)(</a:t>
            </a:r>
            <a:r>
              <a:rPr lang="en-US" sz="1600" i="1" dirty="0" err="1"/>
              <a:t>q</a:t>
            </a:r>
            <a:r>
              <a:rPr lang="en-US" sz="1600" dirty="0" err="1"/>
              <a:t>A</a:t>
            </a:r>
            <a:r>
              <a:rPr lang="en-US" sz="1600" dirty="0"/>
              <a:t>) and 23(</a:t>
            </a:r>
            <a:r>
              <a:rPr lang="en-US" sz="1600" i="1" dirty="0"/>
              <a:t>s</a:t>
            </a:r>
            <a:r>
              <a:rPr lang="en-US" sz="1600" dirty="0"/>
              <a:t>) of the Act]</a:t>
            </a:r>
          </a:p>
          <a:p>
            <a:pPr lvl="1"/>
            <a:r>
              <a:rPr lang="en-US" sz="1600" dirty="0"/>
              <a:t> </a:t>
            </a:r>
          </a:p>
          <a:p>
            <a:pPr lvl="1"/>
            <a:r>
              <a:rPr lang="en-US" sz="1600" b="1" u="sng" dirty="0"/>
              <a:t>Proposed amendment</a:t>
            </a:r>
            <a:endParaRPr lang="en-US" sz="1600" dirty="0"/>
          </a:p>
          <a:p>
            <a:pPr lvl="1"/>
            <a:r>
              <a:rPr lang="en-US" sz="1600" b="1" i="1" dirty="0"/>
              <a:t>Reason for change</a:t>
            </a:r>
            <a:endParaRPr lang="en-US" sz="1600" b="1" dirty="0"/>
          </a:p>
          <a:p>
            <a:pPr lvl="1" algn="just"/>
            <a:r>
              <a:rPr lang="en-US" sz="1600" dirty="0"/>
              <a:t>In the explanatory memorandum it is stated that Government is worried about the increase in the number of salary sacrifice employer bursary schemes as well as the tax planning opportunities that result in a loss to the fiscus.  This has resulted in Government reviewing its policy position taken in 2006 of making the tax exemption available irrespective of whether a bursary or scholarship scheme contained an element of salary sacrifice.</a:t>
            </a:r>
          </a:p>
          <a:p>
            <a:pPr lvl="1" algn="just"/>
            <a:endParaRPr lang="en-US" sz="1600" dirty="0"/>
          </a:p>
          <a:p>
            <a:pPr lvl="1" algn="just"/>
            <a:r>
              <a:rPr lang="en-US" sz="1600" b="1" i="1" dirty="0"/>
              <a:t>Proposal</a:t>
            </a:r>
          </a:p>
          <a:p>
            <a:pPr lvl="1" algn="just"/>
            <a:r>
              <a:rPr lang="en-US" sz="1600" dirty="0"/>
              <a:t>In order to address these concerns, the following changes are proposed in the tax legislation:</a:t>
            </a:r>
          </a:p>
          <a:p>
            <a:pPr lvl="1" algn="just"/>
            <a:r>
              <a:rPr lang="en-US" sz="1600" dirty="0"/>
              <a:t>It is proposed that the exemption in respect of a bona fide bursary or scholarship granted by the employer to the relatives of the employee as contemplated in paragraph (ii) of the provisos to section 10(1)(q) and section 10(1)(</a:t>
            </a:r>
            <a:r>
              <a:rPr lang="en-US" sz="1600" dirty="0" err="1"/>
              <a:t>qA</a:t>
            </a:r>
            <a:r>
              <a:rPr lang="en-US" sz="1600" dirty="0"/>
              <a:t>), should only apply if that bona fide bursary or scholarship granted by the employer is not restricted only to the relatives of the employee, but is an open bursary or scholarship available and provided to members of the general public; and</a:t>
            </a:r>
          </a:p>
          <a:p>
            <a:r>
              <a:rPr lang="en-US" sz="1600" dirty="0"/>
              <a:t>   </a:t>
            </a:r>
          </a:p>
        </p:txBody>
      </p:sp>
      <p:pic>
        <p:nvPicPr>
          <p:cNvPr id="19" name="Picture 18">
            <a:extLst>
              <a:ext uri="{FF2B5EF4-FFF2-40B4-BE49-F238E27FC236}">
                <a16:creationId xmlns:a16="http://schemas.microsoft.com/office/drawing/2014/main" id="{B12ECB0F-2BBA-C346-BC5B-32DC1099D67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49439" y="210235"/>
            <a:ext cx="9000000" cy="1080000"/>
          </a:xfrm>
          <a:prstGeom prst="rect">
            <a:avLst/>
          </a:prstGeom>
        </p:spPr>
      </p:pic>
      <p:pic>
        <p:nvPicPr>
          <p:cNvPr id="20" name="Picture 19">
            <a:extLst>
              <a:ext uri="{FF2B5EF4-FFF2-40B4-BE49-F238E27FC236}">
                <a16:creationId xmlns:a16="http://schemas.microsoft.com/office/drawing/2014/main" id="{15034AC6-BB4D-BD4B-A994-B02CD7CD5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3" y="426235"/>
            <a:ext cx="648000" cy="648000"/>
          </a:xfrm>
          <a:prstGeom prst="rect">
            <a:avLst/>
          </a:prstGeom>
        </p:spPr>
      </p:pic>
      <p:sp>
        <p:nvSpPr>
          <p:cNvPr id="21" name="TextBox 20">
            <a:extLst>
              <a:ext uri="{FF2B5EF4-FFF2-40B4-BE49-F238E27FC236}">
                <a16:creationId xmlns:a16="http://schemas.microsoft.com/office/drawing/2014/main" id="{4F82E66C-2517-0F43-B064-1969F8137167}"/>
              </a:ext>
            </a:extLst>
          </p:cNvPr>
          <p:cNvSpPr txBox="1"/>
          <p:nvPr/>
        </p:nvSpPr>
        <p:spPr>
          <a:xfrm>
            <a:off x="738484" y="550042"/>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cs typeface="Arial" charset="0"/>
              </a:rPr>
              <a:t>Latest Developments</a:t>
            </a:r>
            <a:endParaRPr lang="en-ZA" sz="2600" dirty="0">
              <a:solidFill>
                <a:schemeClr val="bg1"/>
              </a:solidFill>
              <a:latin typeface="Nunito SemiBold" panose="00000700000000000000" pitchFamily="2" charset="0"/>
            </a:endParaRPr>
          </a:p>
        </p:txBody>
      </p:sp>
    </p:spTree>
    <p:extLst>
      <p:ext uri="{BB962C8B-B14F-4D97-AF65-F5344CB8AC3E}">
        <p14:creationId xmlns:p14="http://schemas.microsoft.com/office/powerpoint/2010/main" val="406178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C426D7-41FF-F744-9E77-71393C94B898}"/>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rot="10800000" flipH="1">
            <a:off x="0" y="13162"/>
            <a:ext cx="12192000" cy="6858000"/>
          </a:xfrm>
          <a:prstGeom prst="rect">
            <a:avLst/>
          </a:prstGeom>
        </p:spPr>
      </p:pic>
      <p:sp>
        <p:nvSpPr>
          <p:cNvPr id="6" name="TextBox 5">
            <a:extLst>
              <a:ext uri="{FF2B5EF4-FFF2-40B4-BE49-F238E27FC236}">
                <a16:creationId xmlns:a16="http://schemas.microsoft.com/office/drawing/2014/main" id="{D68B7078-A9FD-48AD-891D-2A27D542DB40}"/>
              </a:ext>
            </a:extLst>
          </p:cNvPr>
          <p:cNvSpPr txBox="1"/>
          <p:nvPr/>
        </p:nvSpPr>
        <p:spPr>
          <a:xfrm>
            <a:off x="648000" y="492680"/>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sp>
        <p:nvSpPr>
          <p:cNvPr id="15" name="TextBox 14">
            <a:extLst>
              <a:ext uri="{FF2B5EF4-FFF2-40B4-BE49-F238E27FC236}">
                <a16:creationId xmlns:a16="http://schemas.microsoft.com/office/drawing/2014/main" id="{776A8713-D4F4-8C43-A579-1BB2F79B5A62}"/>
              </a:ext>
            </a:extLst>
          </p:cNvPr>
          <p:cNvSpPr txBox="1"/>
          <p:nvPr/>
        </p:nvSpPr>
        <p:spPr>
          <a:xfrm>
            <a:off x="1124712" y="1348059"/>
            <a:ext cx="10415016" cy="5755422"/>
          </a:xfrm>
          <a:prstGeom prst="rect">
            <a:avLst/>
          </a:prstGeom>
          <a:noFill/>
        </p:spPr>
        <p:txBody>
          <a:bodyPr wrap="square" rtlCol="0">
            <a:spAutoFit/>
          </a:bodyPr>
          <a:lstStyle/>
          <a:p>
            <a:pPr lvl="1"/>
            <a:r>
              <a:rPr lang="en-US" sz="1600" b="1" i="1" dirty="0"/>
              <a:t>Proposal (continued)</a:t>
            </a:r>
          </a:p>
          <a:p>
            <a:pPr lvl="1"/>
            <a:r>
              <a:rPr lang="en-US" sz="1600" dirty="0"/>
              <a:t>It is proposed that the requirement that the applicability of the exemption is dependent on the fact that the employee’s remuneration package is not subject to an element of salary sacrifice, be reinstated.</a:t>
            </a:r>
          </a:p>
          <a:p>
            <a:pPr lvl="1"/>
            <a:r>
              <a:rPr lang="en-US" sz="1600" dirty="0"/>
              <a:t> </a:t>
            </a:r>
          </a:p>
          <a:p>
            <a:pPr lvl="1"/>
            <a:r>
              <a:rPr lang="en-US" sz="1600" dirty="0"/>
              <a:t>It is further proposed that, as a means of further encouraging employers to grant bursaries to relatives of employees without subjecting such bursary to an element of salary sacrifice, that the employer deduction in relation to said bursaries is only afforded if the bursary to the employee’s relative is not subject to an element of salary sacrifice.</a:t>
            </a:r>
          </a:p>
          <a:p>
            <a:pPr lvl="1"/>
            <a:r>
              <a:rPr lang="en-US" sz="1600" dirty="0"/>
              <a:t> </a:t>
            </a:r>
          </a:p>
          <a:p>
            <a:pPr lvl="1"/>
            <a:r>
              <a:rPr lang="en-US" sz="1600" b="1" i="1" dirty="0"/>
              <a:t>Effective date</a:t>
            </a:r>
            <a:endParaRPr lang="en-US" sz="1600" b="1" dirty="0"/>
          </a:p>
          <a:p>
            <a:pPr lvl="1"/>
            <a:r>
              <a:rPr lang="en-US" sz="1600" dirty="0"/>
              <a:t>The proposed amendments will come into operation on 1 March 2021 and apply in respect of years of assessment commencing on or after that date.</a:t>
            </a:r>
          </a:p>
          <a:p>
            <a:pPr algn="just"/>
            <a:endParaRPr lang="en-US" sz="1600" dirty="0"/>
          </a:p>
          <a:p>
            <a:pPr lvl="1" algn="just"/>
            <a:r>
              <a:rPr lang="en-US" sz="1600" dirty="0"/>
              <a:t>Effective closure of the program – taxed before the deduction</a:t>
            </a:r>
          </a:p>
          <a:p>
            <a:pPr marL="285750" indent="-285750" algn="just">
              <a:buFont typeface="Arial" panose="020B0604020202020204" pitchFamily="34" charset="0"/>
              <a:buChar char="•"/>
            </a:pPr>
            <a:endParaRPr lang="en-US" sz="1600" dirty="0"/>
          </a:p>
          <a:p>
            <a:pPr algn="just"/>
            <a:endParaRPr lang="en-US" sz="1600" dirty="0"/>
          </a:p>
          <a:p>
            <a:pPr marL="285750" indent="-285750" algn="just">
              <a:buFont typeface="Arial" panose="020B0604020202020204" pitchFamily="34" charset="0"/>
              <a:buChar char="•"/>
            </a:pPr>
            <a:r>
              <a:rPr lang="en-US" sz="1600" dirty="0"/>
              <a:t>9 September  - Treasury workshop Employee provided bursaries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b="1" dirty="0"/>
              <a:t>7 October - Public Hearings of the Standing Committee on Finance</a:t>
            </a:r>
          </a:p>
          <a:p>
            <a:pPr algn="just"/>
            <a:endParaRPr lang="en-US" sz="1600" b="1" dirty="0"/>
          </a:p>
          <a:p>
            <a:pPr marL="285750" indent="-285750" algn="just">
              <a:buFont typeface="Arial" panose="020B0604020202020204" pitchFamily="34" charset="0"/>
              <a:buChar char="•"/>
            </a:pPr>
            <a:r>
              <a:rPr lang="en-US" sz="1600" b="1" dirty="0"/>
              <a:t>17 November - Public Hearings of the Select Committee on Finance</a:t>
            </a:r>
          </a:p>
          <a:p>
            <a:pPr algn="just"/>
            <a:endParaRPr lang="en-US" sz="1600" dirty="0"/>
          </a:p>
          <a:p>
            <a:pPr marL="285750" indent="-285750" algn="just">
              <a:lnSpc>
                <a:spcPct val="100000"/>
              </a:lnSpc>
              <a:buFont typeface="Wingdings" charset="2"/>
              <a:buChar char="§"/>
            </a:pPr>
            <a:endParaRPr lang="en-US" sz="1600" dirty="0">
              <a:latin typeface="Nunito" panose="00000500000000000000" pitchFamily="2" charset="0"/>
              <a:ea typeface="Arial" charset="0"/>
              <a:cs typeface="Arial" charset="0"/>
            </a:endParaRPr>
          </a:p>
          <a:p>
            <a:pPr marL="285750" indent="-285750" algn="just">
              <a:lnSpc>
                <a:spcPct val="100000"/>
              </a:lnSpc>
              <a:buFont typeface="Wingdings" charset="2"/>
              <a:buChar char="§"/>
            </a:pPr>
            <a:endParaRPr lang="en-US" sz="1600" dirty="0">
              <a:latin typeface="Nunito" panose="00000500000000000000" pitchFamily="2" charset="0"/>
              <a:ea typeface="Arial" charset="0"/>
              <a:cs typeface="Arial" charset="0"/>
            </a:endParaRPr>
          </a:p>
        </p:txBody>
      </p:sp>
      <p:pic>
        <p:nvPicPr>
          <p:cNvPr id="19" name="Picture 18">
            <a:extLst>
              <a:ext uri="{FF2B5EF4-FFF2-40B4-BE49-F238E27FC236}">
                <a16:creationId xmlns:a16="http://schemas.microsoft.com/office/drawing/2014/main" id="{B12ECB0F-2BBA-C346-BC5B-32DC1099D67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49439" y="210235"/>
            <a:ext cx="9000000" cy="1080000"/>
          </a:xfrm>
          <a:prstGeom prst="rect">
            <a:avLst/>
          </a:prstGeom>
        </p:spPr>
      </p:pic>
      <p:pic>
        <p:nvPicPr>
          <p:cNvPr id="20" name="Picture 19">
            <a:extLst>
              <a:ext uri="{FF2B5EF4-FFF2-40B4-BE49-F238E27FC236}">
                <a16:creationId xmlns:a16="http://schemas.microsoft.com/office/drawing/2014/main" id="{15034AC6-BB4D-BD4B-A994-B02CD7CD5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3" y="426235"/>
            <a:ext cx="648000" cy="648000"/>
          </a:xfrm>
          <a:prstGeom prst="rect">
            <a:avLst/>
          </a:prstGeom>
        </p:spPr>
      </p:pic>
      <p:sp>
        <p:nvSpPr>
          <p:cNvPr id="21" name="TextBox 20">
            <a:extLst>
              <a:ext uri="{FF2B5EF4-FFF2-40B4-BE49-F238E27FC236}">
                <a16:creationId xmlns:a16="http://schemas.microsoft.com/office/drawing/2014/main" id="{4F82E66C-2517-0F43-B064-1969F8137167}"/>
              </a:ext>
            </a:extLst>
          </p:cNvPr>
          <p:cNvSpPr txBox="1"/>
          <p:nvPr/>
        </p:nvSpPr>
        <p:spPr>
          <a:xfrm>
            <a:off x="738484" y="550042"/>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cs typeface="Arial" charset="0"/>
              </a:rPr>
              <a:t>Latest Developments</a:t>
            </a:r>
            <a:endParaRPr lang="en-ZA" sz="2600" dirty="0">
              <a:solidFill>
                <a:schemeClr val="bg1"/>
              </a:solidFill>
              <a:latin typeface="Nunito SemiBold" panose="00000700000000000000" pitchFamily="2" charset="0"/>
            </a:endParaRPr>
          </a:p>
        </p:txBody>
      </p:sp>
    </p:spTree>
    <p:extLst>
      <p:ext uri="{BB962C8B-B14F-4D97-AF65-F5344CB8AC3E}">
        <p14:creationId xmlns:p14="http://schemas.microsoft.com/office/powerpoint/2010/main" val="350817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C426D7-41FF-F744-9E77-71393C94B898}"/>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rot="10800000" flipH="1">
            <a:off x="0" y="13162"/>
            <a:ext cx="12192000" cy="6858000"/>
          </a:xfrm>
          <a:prstGeom prst="rect">
            <a:avLst/>
          </a:prstGeom>
        </p:spPr>
      </p:pic>
      <p:sp>
        <p:nvSpPr>
          <p:cNvPr id="6" name="TextBox 5">
            <a:extLst>
              <a:ext uri="{FF2B5EF4-FFF2-40B4-BE49-F238E27FC236}">
                <a16:creationId xmlns:a16="http://schemas.microsoft.com/office/drawing/2014/main" id="{D68B7078-A9FD-48AD-891D-2A27D542DB40}"/>
              </a:ext>
            </a:extLst>
          </p:cNvPr>
          <p:cNvSpPr txBox="1"/>
          <p:nvPr/>
        </p:nvSpPr>
        <p:spPr>
          <a:xfrm>
            <a:off x="648000" y="492680"/>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sp>
        <p:nvSpPr>
          <p:cNvPr id="15" name="TextBox 14">
            <a:extLst>
              <a:ext uri="{FF2B5EF4-FFF2-40B4-BE49-F238E27FC236}">
                <a16:creationId xmlns:a16="http://schemas.microsoft.com/office/drawing/2014/main" id="{776A8713-D4F4-8C43-A579-1BB2F79B5A62}"/>
              </a:ext>
            </a:extLst>
          </p:cNvPr>
          <p:cNvSpPr txBox="1"/>
          <p:nvPr/>
        </p:nvSpPr>
        <p:spPr>
          <a:xfrm>
            <a:off x="1124712" y="1348059"/>
            <a:ext cx="10415016" cy="5640006"/>
          </a:xfrm>
          <a:prstGeom prst="rect">
            <a:avLst/>
          </a:prstGeom>
          <a:noFill/>
        </p:spPr>
        <p:txBody>
          <a:bodyPr wrap="square" rtlCol="0">
            <a:spAutoFit/>
          </a:bodyPr>
          <a:lstStyle/>
          <a:p>
            <a:pPr lvl="0"/>
            <a:r>
              <a:rPr lang="en-US" sz="1600" b="1" i="1" u="sng" dirty="0"/>
              <a:t>1.  Policy intent &amp; positive impact</a:t>
            </a:r>
            <a:endParaRPr lang="en-US" sz="1600" b="1" dirty="0">
              <a:latin typeface="Nunito" panose="00000500000000000000" pitchFamily="2" charset="0"/>
              <a:ea typeface="Arial" charset="0"/>
              <a:cs typeface="Arial" charset="0"/>
            </a:endParaRPr>
          </a:p>
          <a:p>
            <a:pPr marL="285750" indent="-285750" algn="just">
              <a:buFont typeface="Arial" panose="020B0604020202020204" pitchFamily="34" charset="0"/>
              <a:buChar char="•"/>
            </a:pPr>
            <a:r>
              <a:rPr lang="en-US" sz="1600" dirty="0">
                <a:latin typeface="Nunito" panose="00000500000000000000" pitchFamily="2" charset="0"/>
                <a:ea typeface="Arial" charset="0"/>
                <a:cs typeface="Arial" charset="0"/>
              </a:rPr>
              <a:t>2006 TLAB – Salary Sacrifice allowed for employer provided bursaries, stating the skills shortage in SA as reasoning.</a:t>
            </a:r>
          </a:p>
          <a:p>
            <a:pPr marL="285750" indent="-285750" algn="just">
              <a:buFont typeface="Wingdings" charset="2"/>
              <a:buChar char="§"/>
            </a:pPr>
            <a:endParaRPr lang="en-US" sz="1000" b="1" dirty="0">
              <a:latin typeface="Nunito" panose="00000500000000000000" pitchFamily="2" charset="0"/>
              <a:ea typeface="Arial" charset="0"/>
              <a:cs typeface="Arial" charset="0"/>
            </a:endParaRPr>
          </a:p>
          <a:p>
            <a:pPr marL="285750" indent="-285750" algn="just">
              <a:buFont typeface="Arial" panose="020B0604020202020204" pitchFamily="34" charset="0"/>
              <a:buChar char="•"/>
            </a:pPr>
            <a:r>
              <a:rPr lang="en-US" sz="1600" dirty="0">
                <a:latin typeface="Nunito" panose="00000500000000000000" pitchFamily="2" charset="0"/>
                <a:ea typeface="Arial" charset="0"/>
                <a:cs typeface="Arial" charset="0"/>
              </a:rPr>
              <a:t>National Treasury significantly increased the monetary thresholds from 2012 to 2017 to increase assistance to lower- and middle-income households, given the high cost of education.  Currently, an employee that earned R600k or less in the previous tax year, can structure R20k of his/her salary as a bursary for each relative at school and R60k for each relative attending a tertiary institution.</a:t>
            </a:r>
          </a:p>
          <a:p>
            <a:pPr marL="285750" indent="-285750" algn="just">
              <a:buFont typeface="Wingdings" charset="2"/>
              <a:buChar char="§"/>
            </a:pPr>
            <a:endParaRPr lang="en-US" sz="1600" dirty="0">
              <a:latin typeface="Nunito" panose="00000500000000000000" pitchFamily="2" charset="0"/>
              <a:ea typeface="Arial" charset="0"/>
              <a:cs typeface="Arial" charset="0"/>
            </a:endParaRPr>
          </a:p>
          <a:p>
            <a:pPr marL="285750" indent="-285750" algn="just">
              <a:buFont typeface="Wingdings" charset="2"/>
              <a:buChar char="§"/>
            </a:pPr>
            <a:endParaRPr lang="en-US" sz="1600" dirty="0">
              <a:latin typeface="Nunito" panose="00000500000000000000" pitchFamily="2" charset="0"/>
              <a:ea typeface="Arial" charset="0"/>
              <a:cs typeface="Arial" charset="0"/>
            </a:endParaRPr>
          </a:p>
          <a:p>
            <a:pPr marL="285750" indent="-285750" algn="just">
              <a:buFont typeface="Wingdings" charset="2"/>
              <a:buChar char="§"/>
            </a:pPr>
            <a:endParaRPr lang="en-US" sz="1600" dirty="0">
              <a:latin typeface="Nunito" panose="00000500000000000000" pitchFamily="2" charset="0"/>
              <a:ea typeface="Arial" charset="0"/>
              <a:cs typeface="Arial" charset="0"/>
            </a:endParaRPr>
          </a:p>
          <a:p>
            <a:pPr marL="285750" indent="-285750" algn="just">
              <a:buFont typeface="Wingdings" charset="2"/>
              <a:buChar char="§"/>
            </a:pPr>
            <a:endParaRPr lang="en-US" sz="1600" dirty="0">
              <a:latin typeface="Nunito" panose="00000500000000000000" pitchFamily="2" charset="0"/>
              <a:ea typeface="Arial" charset="0"/>
              <a:cs typeface="Arial" charset="0"/>
            </a:endParaRPr>
          </a:p>
          <a:p>
            <a:endParaRPr lang="en-US" sz="1050" b="1" i="1" dirty="0"/>
          </a:p>
          <a:p>
            <a:endParaRPr lang="en-US" sz="1600" b="1" i="1" u="sng" dirty="0"/>
          </a:p>
          <a:p>
            <a:endParaRPr lang="en-US" sz="1600" b="1" i="1" u="sng" dirty="0"/>
          </a:p>
          <a:p>
            <a:r>
              <a:rPr lang="en-US" sz="1600" b="1" i="1" u="sng" dirty="0"/>
              <a:t>2.  Salary sacrifice</a:t>
            </a:r>
          </a:p>
          <a:p>
            <a:pPr marL="285750" indent="-285750">
              <a:buFont typeface="Arial" panose="020B0604020202020204" pitchFamily="34" charset="0"/>
              <a:buChar char="•"/>
            </a:pPr>
            <a:r>
              <a:rPr lang="en-US" sz="1600" dirty="0">
                <a:latin typeface="Nunito" panose="00000500000000000000" pitchFamily="2" charset="0"/>
                <a:cs typeface="Arial" charset="0"/>
              </a:rPr>
              <a:t>200+ employers that we have recently surveyed indicated that they would be unable to assist their employees and their relatives without allowing for salary sacrifice.</a:t>
            </a:r>
          </a:p>
          <a:p>
            <a:pPr marL="285750" indent="-285750">
              <a:buFont typeface="Arial" panose="020B0604020202020204" pitchFamily="34" charset="0"/>
              <a:buChar char="•"/>
            </a:pPr>
            <a:endParaRPr lang="en-US" sz="1000" dirty="0">
              <a:latin typeface="Nunito" panose="00000500000000000000" pitchFamily="2" charset="0"/>
              <a:cs typeface="Arial" charset="0"/>
            </a:endParaRPr>
          </a:p>
          <a:p>
            <a:pPr marL="285750" indent="-285750">
              <a:buFont typeface="Arial" panose="020B0604020202020204" pitchFamily="34" charset="0"/>
              <a:buChar char="•"/>
            </a:pPr>
            <a:r>
              <a:rPr lang="en-US" sz="1600" dirty="0">
                <a:latin typeface="Nunito" panose="00000500000000000000" pitchFamily="2" charset="0"/>
                <a:cs typeface="Arial" charset="0"/>
              </a:rPr>
              <a:t>In the 2019 calendar year, the loss to the fiscus due to salary sacrifice, for all 200+ companies that we are the compliance partner for was only R11.5m, </a:t>
            </a:r>
            <a:r>
              <a:rPr lang="en-US" sz="1600" b="1" dirty="0">
                <a:latin typeface="Nunito" panose="00000500000000000000" pitchFamily="2" charset="0"/>
                <a:cs typeface="Arial" charset="0"/>
              </a:rPr>
              <a:t>assisting 3 037 learners</a:t>
            </a:r>
            <a:r>
              <a:rPr lang="en-US" sz="1600" dirty="0">
                <a:latin typeface="Nunito" panose="00000500000000000000" pitchFamily="2" charset="0"/>
                <a:cs typeface="Arial" charset="0"/>
              </a:rPr>
              <a:t>.</a:t>
            </a:r>
          </a:p>
          <a:p>
            <a:pPr marL="285750" indent="-285750">
              <a:buFont typeface="Arial" panose="020B0604020202020204" pitchFamily="34" charset="0"/>
              <a:buChar char="•"/>
            </a:pPr>
            <a:endParaRPr lang="en-US" sz="1000" dirty="0">
              <a:latin typeface="Nunito" panose="00000500000000000000" pitchFamily="2" charset="0"/>
              <a:cs typeface="Arial" charset="0"/>
            </a:endParaRPr>
          </a:p>
          <a:p>
            <a:pPr marL="285750" indent="-285750">
              <a:buFont typeface="Arial" panose="020B0604020202020204" pitchFamily="34" charset="0"/>
              <a:buChar char="•"/>
            </a:pPr>
            <a:r>
              <a:rPr lang="en-US" sz="1600" b="1" dirty="0">
                <a:latin typeface="Nunito" panose="00000500000000000000" pitchFamily="2" charset="0"/>
                <a:cs typeface="Arial" charset="0"/>
              </a:rPr>
              <a:t>Th</a:t>
            </a:r>
            <a:r>
              <a:rPr lang="en-US" sz="1600" dirty="0">
                <a:latin typeface="Nunito" panose="00000500000000000000" pitchFamily="2" charset="0"/>
                <a:cs typeface="Arial" charset="0"/>
              </a:rPr>
              <a:t>is </a:t>
            </a:r>
            <a:r>
              <a:rPr lang="en-US" sz="1600" b="1" dirty="0">
                <a:latin typeface="Nunito" panose="00000500000000000000" pitchFamily="2" charset="0"/>
                <a:cs typeface="Arial" charset="0"/>
              </a:rPr>
              <a:t>has been </a:t>
            </a:r>
            <a:r>
              <a:rPr lang="en-US" sz="1600" dirty="0">
                <a:latin typeface="Nunito" panose="00000500000000000000" pitchFamily="2" charset="0"/>
                <a:cs typeface="Arial" charset="0"/>
              </a:rPr>
              <a:t>an extremely cost-effective measure to assist in funding the education for more than 8 000 learners and students </a:t>
            </a:r>
            <a:r>
              <a:rPr lang="en-US" sz="1600" b="1" dirty="0">
                <a:latin typeface="Nunito" panose="00000500000000000000" pitchFamily="2" charset="0"/>
                <a:cs typeface="Arial" charset="0"/>
              </a:rPr>
              <a:t>when considering the ever increasing educational obligations of the state.</a:t>
            </a:r>
          </a:p>
          <a:p>
            <a:endParaRPr lang="en-US" sz="1600" dirty="0"/>
          </a:p>
        </p:txBody>
      </p:sp>
      <p:pic>
        <p:nvPicPr>
          <p:cNvPr id="19" name="Picture 18">
            <a:extLst>
              <a:ext uri="{FF2B5EF4-FFF2-40B4-BE49-F238E27FC236}">
                <a16:creationId xmlns:a16="http://schemas.microsoft.com/office/drawing/2014/main" id="{B12ECB0F-2BBA-C346-BC5B-32DC1099D67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49439" y="210235"/>
            <a:ext cx="9000000" cy="1080000"/>
          </a:xfrm>
          <a:prstGeom prst="rect">
            <a:avLst/>
          </a:prstGeom>
        </p:spPr>
      </p:pic>
      <p:pic>
        <p:nvPicPr>
          <p:cNvPr id="20" name="Picture 19">
            <a:extLst>
              <a:ext uri="{FF2B5EF4-FFF2-40B4-BE49-F238E27FC236}">
                <a16:creationId xmlns:a16="http://schemas.microsoft.com/office/drawing/2014/main" id="{15034AC6-BB4D-BD4B-A994-B02CD7CD5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3" y="426235"/>
            <a:ext cx="648000" cy="648000"/>
          </a:xfrm>
          <a:prstGeom prst="rect">
            <a:avLst/>
          </a:prstGeom>
        </p:spPr>
      </p:pic>
      <p:sp>
        <p:nvSpPr>
          <p:cNvPr id="21" name="TextBox 20">
            <a:extLst>
              <a:ext uri="{FF2B5EF4-FFF2-40B4-BE49-F238E27FC236}">
                <a16:creationId xmlns:a16="http://schemas.microsoft.com/office/drawing/2014/main" id="{4F82E66C-2517-0F43-B064-1969F8137167}"/>
              </a:ext>
            </a:extLst>
          </p:cNvPr>
          <p:cNvSpPr txBox="1"/>
          <p:nvPr/>
        </p:nvSpPr>
        <p:spPr>
          <a:xfrm>
            <a:off x="738484" y="550042"/>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cs typeface="Arial" charset="0"/>
              </a:rPr>
              <a:t>Issues identified and proposed solutions</a:t>
            </a:r>
            <a:endParaRPr lang="en-ZA" sz="2600" dirty="0">
              <a:solidFill>
                <a:schemeClr val="bg1"/>
              </a:solidFill>
              <a:latin typeface="Nunito SemiBold" panose="00000700000000000000" pitchFamily="2" charset="0"/>
            </a:endParaRPr>
          </a:p>
        </p:txBody>
      </p:sp>
      <p:graphicFrame>
        <p:nvGraphicFramePr>
          <p:cNvPr id="8" name="Table 7">
            <a:extLst>
              <a:ext uri="{FF2B5EF4-FFF2-40B4-BE49-F238E27FC236}">
                <a16:creationId xmlns:a16="http://schemas.microsoft.com/office/drawing/2014/main" id="{FC346903-F6E8-F84E-B333-F7964B6874C7}"/>
              </a:ext>
            </a:extLst>
          </p:cNvPr>
          <p:cNvGraphicFramePr>
            <a:graphicFrameLocks noGrp="1"/>
          </p:cNvGraphicFramePr>
          <p:nvPr>
            <p:extLst>
              <p:ext uri="{D42A27DB-BD31-4B8C-83A1-F6EECF244321}">
                <p14:modId xmlns:p14="http://schemas.microsoft.com/office/powerpoint/2010/main" val="3157684509"/>
              </p:ext>
            </p:extLst>
          </p:nvPr>
        </p:nvGraphicFramePr>
        <p:xfrm>
          <a:off x="1835912" y="3228195"/>
          <a:ext cx="9289417" cy="1007958"/>
        </p:xfrm>
        <a:graphic>
          <a:graphicData uri="http://schemas.openxmlformats.org/drawingml/2006/table">
            <a:tbl>
              <a:tblPr/>
              <a:tblGrid>
                <a:gridCol w="3032869">
                  <a:extLst>
                    <a:ext uri="{9D8B030D-6E8A-4147-A177-3AD203B41FA5}">
                      <a16:colId xmlns:a16="http://schemas.microsoft.com/office/drawing/2014/main" val="20000"/>
                    </a:ext>
                  </a:extLst>
                </a:gridCol>
                <a:gridCol w="1508711">
                  <a:extLst>
                    <a:ext uri="{9D8B030D-6E8A-4147-A177-3AD203B41FA5}">
                      <a16:colId xmlns:a16="http://schemas.microsoft.com/office/drawing/2014/main" val="20001"/>
                    </a:ext>
                  </a:extLst>
                </a:gridCol>
                <a:gridCol w="1508711">
                  <a:extLst>
                    <a:ext uri="{9D8B030D-6E8A-4147-A177-3AD203B41FA5}">
                      <a16:colId xmlns:a16="http://schemas.microsoft.com/office/drawing/2014/main" val="20002"/>
                    </a:ext>
                  </a:extLst>
                </a:gridCol>
                <a:gridCol w="1508711">
                  <a:extLst>
                    <a:ext uri="{9D8B030D-6E8A-4147-A177-3AD203B41FA5}">
                      <a16:colId xmlns:a16="http://schemas.microsoft.com/office/drawing/2014/main" val="20003"/>
                    </a:ext>
                  </a:extLst>
                </a:gridCol>
                <a:gridCol w="1730415">
                  <a:extLst>
                    <a:ext uri="{9D8B030D-6E8A-4147-A177-3AD203B41FA5}">
                      <a16:colId xmlns:a16="http://schemas.microsoft.com/office/drawing/2014/main" val="20004"/>
                    </a:ext>
                  </a:extLst>
                </a:gridCol>
              </a:tblGrid>
              <a:tr h="252000">
                <a:tc>
                  <a:txBody>
                    <a:bodyPr/>
                    <a:lstStyle/>
                    <a:p>
                      <a:pPr lvl="0" algn="r" fontAlgn="b"/>
                      <a:endParaRPr lang="en-US" sz="1600" b="0" i="0" u="none" strike="noStrike" dirty="0">
                        <a:solidFill>
                          <a:srgbClr val="000000"/>
                        </a:solidFill>
                        <a:effectLst/>
                        <a:latin typeface="+mn-lt"/>
                      </a:endParaRPr>
                    </a:p>
                  </a:txBody>
                  <a:tcPr marL="8146" marR="8146" marT="814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lvl="0" algn="r" fontAlgn="b"/>
                      <a:r>
                        <a:rPr lang="en-US" sz="1600" b="1" i="0" u="none" strike="noStrike" dirty="0">
                          <a:solidFill>
                            <a:schemeClr val="tx1"/>
                          </a:solidFill>
                          <a:effectLst/>
                          <a:latin typeface="+mn-lt"/>
                        </a:rPr>
                        <a:t>2012</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1" i="0" u="none" strike="noStrike" dirty="0">
                          <a:solidFill>
                            <a:schemeClr val="tx1"/>
                          </a:solidFill>
                          <a:effectLst/>
                          <a:latin typeface="+mn-lt"/>
                        </a:rPr>
                        <a:t>2013</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1" i="0" u="none" strike="noStrike" dirty="0">
                          <a:solidFill>
                            <a:schemeClr val="tx1"/>
                          </a:solidFill>
                          <a:effectLst/>
                          <a:latin typeface="+mn-lt"/>
                        </a:rPr>
                        <a:t>2016</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1" i="0" u="none" strike="noStrike" dirty="0">
                          <a:solidFill>
                            <a:schemeClr val="tx1"/>
                          </a:solidFill>
                          <a:effectLst/>
                          <a:latin typeface="+mn-lt"/>
                        </a:rPr>
                        <a:t>2017-2020</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967">
                <a:tc>
                  <a:txBody>
                    <a:bodyPr/>
                    <a:lstStyle/>
                    <a:p>
                      <a:pPr lvl="0" algn="l" fontAlgn="b"/>
                      <a:r>
                        <a:rPr lang="en-US" sz="1600" b="1" i="0" u="none" strike="noStrike" dirty="0">
                          <a:solidFill>
                            <a:srgbClr val="000000"/>
                          </a:solidFill>
                          <a:effectLst/>
                          <a:latin typeface="+mn-lt"/>
                        </a:rPr>
                        <a:t>Remuneration threshold</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0" i="0" u="none" strike="noStrike" dirty="0">
                          <a:solidFill>
                            <a:srgbClr val="000000"/>
                          </a:solidFill>
                          <a:effectLst/>
                          <a:latin typeface="+mn-lt"/>
                        </a:rPr>
                        <a:t> &lt; R 100 000 </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0" i="0" u="none" strike="noStrike" dirty="0">
                          <a:solidFill>
                            <a:srgbClr val="000000"/>
                          </a:solidFill>
                          <a:effectLst/>
                          <a:latin typeface="+mn-lt"/>
                        </a:rPr>
                        <a:t> &lt; R 250 000 </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0" i="0" u="none" strike="noStrike" dirty="0">
                          <a:solidFill>
                            <a:srgbClr val="000000"/>
                          </a:solidFill>
                          <a:effectLst/>
                          <a:latin typeface="+mn-lt"/>
                        </a:rPr>
                        <a:t> &lt; R 400 000 </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1" i="0" u="none" strike="noStrike" dirty="0">
                          <a:solidFill>
                            <a:srgbClr val="000000"/>
                          </a:solidFill>
                          <a:effectLst/>
                          <a:latin typeface="+mn-lt"/>
                        </a:rPr>
                        <a:t> &lt; R 600 000 </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1967">
                <a:tc>
                  <a:txBody>
                    <a:bodyPr/>
                    <a:lstStyle/>
                    <a:p>
                      <a:pPr lvl="0" algn="l" fontAlgn="b"/>
                      <a:r>
                        <a:rPr lang="en-US" sz="1600" b="1" i="0" u="none" strike="noStrike" dirty="0">
                          <a:solidFill>
                            <a:srgbClr val="000000"/>
                          </a:solidFill>
                          <a:effectLst/>
                          <a:latin typeface="+mn-lt"/>
                        </a:rPr>
                        <a:t>Grade R – 12 or NQF level 1 - 4</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0" i="0" u="none" strike="noStrike" dirty="0">
                          <a:solidFill>
                            <a:srgbClr val="000000"/>
                          </a:solidFill>
                          <a:effectLst/>
                          <a:latin typeface="+mn-lt"/>
                        </a:rPr>
                        <a:t>-</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0" i="0" u="none" strike="noStrike" dirty="0">
                          <a:solidFill>
                            <a:srgbClr val="000000"/>
                          </a:solidFill>
                          <a:effectLst/>
                          <a:latin typeface="+mn-lt"/>
                        </a:rPr>
                        <a:t>R 10 000</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0" i="0" u="none" strike="noStrike" dirty="0">
                          <a:solidFill>
                            <a:srgbClr val="000000"/>
                          </a:solidFill>
                          <a:effectLst/>
                          <a:latin typeface="+mn-lt"/>
                        </a:rPr>
                        <a:t>R 15 000</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1" i="0" u="none" strike="noStrike" dirty="0">
                          <a:solidFill>
                            <a:srgbClr val="000000"/>
                          </a:solidFill>
                          <a:effectLst/>
                          <a:latin typeface="+mn-lt"/>
                        </a:rPr>
                        <a:t>R 20 000</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1967">
                <a:tc>
                  <a:txBody>
                    <a:bodyPr/>
                    <a:lstStyle/>
                    <a:p>
                      <a:pPr lvl="0" algn="l" fontAlgn="b"/>
                      <a:r>
                        <a:rPr lang="en-US" sz="1600" b="1" i="0" u="none" strike="noStrike" dirty="0">
                          <a:solidFill>
                            <a:srgbClr val="000000"/>
                          </a:solidFill>
                          <a:effectLst/>
                          <a:latin typeface="+mn-lt"/>
                        </a:rPr>
                        <a:t>NQF level 5 - 10</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0" i="0" u="none" strike="noStrike" dirty="0">
                          <a:solidFill>
                            <a:srgbClr val="000000"/>
                          </a:solidFill>
                          <a:effectLst/>
                          <a:latin typeface="+mn-lt"/>
                        </a:rPr>
                        <a:t>R 10 000</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0" i="0" u="none" strike="noStrike" dirty="0">
                          <a:solidFill>
                            <a:srgbClr val="000000"/>
                          </a:solidFill>
                          <a:effectLst/>
                          <a:latin typeface="+mn-lt"/>
                        </a:rPr>
                        <a:t>R 30 000</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0" i="0" u="none" strike="noStrike" dirty="0">
                          <a:solidFill>
                            <a:srgbClr val="000000"/>
                          </a:solidFill>
                          <a:effectLst/>
                          <a:latin typeface="+mn-lt"/>
                        </a:rPr>
                        <a:t>R 40 000</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b"/>
                      <a:r>
                        <a:rPr lang="en-US" sz="1600" b="1" i="0" u="none" strike="noStrike" dirty="0">
                          <a:solidFill>
                            <a:srgbClr val="000000"/>
                          </a:solidFill>
                          <a:effectLst/>
                          <a:latin typeface="+mn-lt"/>
                        </a:rPr>
                        <a:t>R 60 000</a:t>
                      </a:r>
                    </a:p>
                  </a:txBody>
                  <a:tcPr marL="8146" marR="8146" marT="8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715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C426D7-41FF-F744-9E77-71393C94B898}"/>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rot="10800000" flipH="1">
            <a:off x="0" y="13162"/>
            <a:ext cx="12192000" cy="6858000"/>
          </a:xfrm>
          <a:prstGeom prst="rect">
            <a:avLst/>
          </a:prstGeom>
        </p:spPr>
      </p:pic>
      <p:sp>
        <p:nvSpPr>
          <p:cNvPr id="6" name="TextBox 5">
            <a:extLst>
              <a:ext uri="{FF2B5EF4-FFF2-40B4-BE49-F238E27FC236}">
                <a16:creationId xmlns:a16="http://schemas.microsoft.com/office/drawing/2014/main" id="{D68B7078-A9FD-48AD-891D-2A27D542DB40}"/>
              </a:ext>
            </a:extLst>
          </p:cNvPr>
          <p:cNvSpPr txBox="1"/>
          <p:nvPr/>
        </p:nvSpPr>
        <p:spPr>
          <a:xfrm>
            <a:off x="648000" y="492680"/>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sp>
        <p:nvSpPr>
          <p:cNvPr id="15" name="TextBox 14">
            <a:extLst>
              <a:ext uri="{FF2B5EF4-FFF2-40B4-BE49-F238E27FC236}">
                <a16:creationId xmlns:a16="http://schemas.microsoft.com/office/drawing/2014/main" id="{776A8713-D4F4-8C43-A579-1BB2F79B5A62}"/>
              </a:ext>
            </a:extLst>
          </p:cNvPr>
          <p:cNvSpPr txBox="1"/>
          <p:nvPr/>
        </p:nvSpPr>
        <p:spPr>
          <a:xfrm>
            <a:off x="1124712" y="1348059"/>
            <a:ext cx="10415016" cy="7186583"/>
          </a:xfrm>
          <a:prstGeom prst="rect">
            <a:avLst/>
          </a:prstGeom>
          <a:noFill/>
        </p:spPr>
        <p:txBody>
          <a:bodyPr wrap="square" rtlCol="0">
            <a:spAutoFit/>
          </a:bodyPr>
          <a:lstStyle/>
          <a:p>
            <a:pPr lvl="0"/>
            <a:r>
              <a:rPr lang="en-US" sz="1600" b="1" i="1" u="sng" dirty="0">
                <a:latin typeface="Nunito" panose="00000500000000000000" pitchFamily="2" charset="0"/>
                <a:cs typeface="Arial" charset="0"/>
              </a:rPr>
              <a:t>3.  Open vs closed bursary schemes</a:t>
            </a:r>
          </a:p>
          <a:p>
            <a:pPr marL="285750" lvl="0" indent="-285750">
              <a:buFont typeface="Arial" panose="020B0604020202020204" pitchFamily="34" charset="0"/>
              <a:buChar char="•"/>
            </a:pPr>
            <a:r>
              <a:rPr lang="en-US" sz="1600" dirty="0">
                <a:latin typeface="Nunito" panose="00000500000000000000" pitchFamily="2" charset="0"/>
                <a:cs typeface="Arial" charset="0"/>
              </a:rPr>
              <a:t>Thank You - National Treasury already indicated that they will not proceed with the TLAB proposal on closed bursary schemes on 9 September 2020.</a:t>
            </a:r>
          </a:p>
          <a:p>
            <a:endParaRPr lang="en-US" sz="1000" dirty="0">
              <a:latin typeface="Nunito" panose="00000500000000000000" pitchFamily="2" charset="0"/>
              <a:cs typeface="Arial" charset="0"/>
            </a:endParaRPr>
          </a:p>
          <a:p>
            <a:r>
              <a:rPr lang="en-US" sz="1600" b="1" i="1" u="sng" dirty="0">
                <a:latin typeface="Nunito" panose="00000500000000000000" pitchFamily="2" charset="0"/>
                <a:cs typeface="Arial" charset="0"/>
              </a:rPr>
              <a:t>4.  Effective date</a:t>
            </a:r>
          </a:p>
          <a:p>
            <a:pPr marL="285750" indent="-285750">
              <a:buFont typeface="Arial" panose="020B0604020202020204" pitchFamily="34" charset="0"/>
              <a:buChar char="•"/>
            </a:pPr>
            <a:r>
              <a:rPr lang="en-US" sz="1600" dirty="0">
                <a:latin typeface="Nunito" panose="00000500000000000000" pitchFamily="2" charset="0"/>
                <a:cs typeface="Arial" charset="0"/>
              </a:rPr>
              <a:t>The tax year and school year is misaligned in South Africa.  If any changes are </a:t>
            </a:r>
            <a:r>
              <a:rPr lang="en-US" sz="1600" dirty="0" err="1">
                <a:latin typeface="Nunito" panose="00000500000000000000" pitchFamily="2" charset="0"/>
                <a:cs typeface="Arial" charset="0"/>
              </a:rPr>
              <a:t>Gazetted</a:t>
            </a:r>
            <a:r>
              <a:rPr lang="en-US" sz="1600" dirty="0">
                <a:latin typeface="Nunito" panose="00000500000000000000" pitchFamily="2" charset="0"/>
                <a:cs typeface="Arial" charset="0"/>
              </a:rPr>
              <a:t> with an effective date of 1 March, it will disrupt funding for all learners and students within the academic year and potentially result in learners having to move schools during the academic year.</a:t>
            </a:r>
          </a:p>
          <a:p>
            <a:pPr marL="285750" indent="-285750">
              <a:buFont typeface="Arial" panose="020B0604020202020204" pitchFamily="34" charset="0"/>
              <a:buChar char="•"/>
            </a:pPr>
            <a:endParaRPr lang="en-US" sz="1000" dirty="0">
              <a:latin typeface="Nunito" panose="00000500000000000000" pitchFamily="2" charset="0"/>
              <a:cs typeface="Arial" charset="0"/>
            </a:endParaRPr>
          </a:p>
          <a:p>
            <a:pPr marL="285750" indent="-285750">
              <a:buFont typeface="Arial" panose="020B0604020202020204" pitchFamily="34" charset="0"/>
              <a:buChar char="•"/>
            </a:pPr>
            <a:r>
              <a:rPr lang="en-US" sz="1600" dirty="0">
                <a:latin typeface="Nunito" panose="00000500000000000000" pitchFamily="2" charset="0"/>
                <a:cs typeface="Arial" charset="0"/>
              </a:rPr>
              <a:t>We recommend an effective date of 1 January 2022 for any legislative changes to allow parents to make alternative plans that coincide with the academic year.</a:t>
            </a:r>
          </a:p>
          <a:p>
            <a:endParaRPr lang="en-US" sz="1000" dirty="0">
              <a:latin typeface="Nunito" panose="00000500000000000000" pitchFamily="2" charset="0"/>
              <a:cs typeface="Arial" charset="0"/>
            </a:endParaRPr>
          </a:p>
          <a:p>
            <a:r>
              <a:rPr lang="en-US" sz="1600" b="1" i="1" u="sng" dirty="0">
                <a:latin typeface="Nunito" panose="00000500000000000000" pitchFamily="2" charset="0"/>
                <a:cs typeface="Arial" charset="0"/>
              </a:rPr>
              <a:t>5.  Abuse, mitigated by direct payments &amp; no reimbursement</a:t>
            </a:r>
          </a:p>
          <a:p>
            <a:pPr marL="285750" indent="-285750">
              <a:buFont typeface="Arial" panose="020B0604020202020204" pitchFamily="34" charset="0"/>
              <a:buChar char="•"/>
            </a:pPr>
            <a:r>
              <a:rPr lang="en-US" sz="1600" dirty="0">
                <a:latin typeface="Nunito" panose="00000500000000000000" pitchFamily="2" charset="0"/>
                <a:cs typeface="Arial" charset="0"/>
              </a:rPr>
              <a:t>As a compliance partner, we go above and beyond to ensure that all bursary money end up in the right hands: The Educational Institution.  This is done through two mechanisms that are not currently required by the Tax Act but mentioned in Interpretation Note 66:</a:t>
            </a:r>
          </a:p>
          <a:p>
            <a:pPr marL="800100" lvl="1" indent="-342900">
              <a:buFont typeface="+mj-lt"/>
              <a:buAutoNum type="arabicPeriod"/>
            </a:pPr>
            <a:r>
              <a:rPr lang="en-US" sz="1600" dirty="0">
                <a:latin typeface="Nunito" panose="00000500000000000000" pitchFamily="2" charset="0"/>
                <a:cs typeface="Arial" charset="0"/>
              </a:rPr>
              <a:t>Verification that the Educational Institution is registered with the Department of Education and that the relative is attending it.</a:t>
            </a:r>
          </a:p>
          <a:p>
            <a:pPr marL="800100" lvl="1" indent="-342900">
              <a:buFont typeface="+mj-lt"/>
              <a:buAutoNum type="arabicPeriod"/>
            </a:pPr>
            <a:r>
              <a:rPr lang="en-US" sz="1600" dirty="0">
                <a:latin typeface="Nunito" panose="00000500000000000000" pitchFamily="2" charset="0"/>
                <a:cs typeface="Arial" charset="0"/>
              </a:rPr>
              <a:t>Direct payments from the Employer to the Educational Institution, not allowing for any reimbursements to the employee.</a:t>
            </a: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500" b="1" i="1" dirty="0"/>
          </a:p>
        </p:txBody>
      </p:sp>
      <p:pic>
        <p:nvPicPr>
          <p:cNvPr id="19" name="Picture 18">
            <a:extLst>
              <a:ext uri="{FF2B5EF4-FFF2-40B4-BE49-F238E27FC236}">
                <a16:creationId xmlns:a16="http://schemas.microsoft.com/office/drawing/2014/main" id="{B12ECB0F-2BBA-C346-BC5B-32DC1099D67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49439" y="210235"/>
            <a:ext cx="9000000" cy="1080000"/>
          </a:xfrm>
          <a:prstGeom prst="rect">
            <a:avLst/>
          </a:prstGeom>
        </p:spPr>
      </p:pic>
      <p:pic>
        <p:nvPicPr>
          <p:cNvPr id="20" name="Picture 19">
            <a:extLst>
              <a:ext uri="{FF2B5EF4-FFF2-40B4-BE49-F238E27FC236}">
                <a16:creationId xmlns:a16="http://schemas.microsoft.com/office/drawing/2014/main" id="{15034AC6-BB4D-BD4B-A994-B02CD7CD5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3" y="426235"/>
            <a:ext cx="648000" cy="648000"/>
          </a:xfrm>
          <a:prstGeom prst="rect">
            <a:avLst/>
          </a:prstGeom>
        </p:spPr>
      </p:pic>
      <p:sp>
        <p:nvSpPr>
          <p:cNvPr id="21" name="TextBox 20">
            <a:extLst>
              <a:ext uri="{FF2B5EF4-FFF2-40B4-BE49-F238E27FC236}">
                <a16:creationId xmlns:a16="http://schemas.microsoft.com/office/drawing/2014/main" id="{4F82E66C-2517-0F43-B064-1969F8137167}"/>
              </a:ext>
            </a:extLst>
          </p:cNvPr>
          <p:cNvSpPr txBox="1"/>
          <p:nvPr/>
        </p:nvSpPr>
        <p:spPr>
          <a:xfrm>
            <a:off x="738484" y="550042"/>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cs typeface="Arial" charset="0"/>
              </a:rPr>
              <a:t>Issues identified and proposed solutions</a:t>
            </a:r>
            <a:endParaRPr lang="en-ZA" sz="2600" dirty="0">
              <a:solidFill>
                <a:schemeClr val="bg1"/>
              </a:solidFill>
              <a:latin typeface="Nunito SemiBold" panose="00000700000000000000" pitchFamily="2" charset="0"/>
            </a:endParaRPr>
          </a:p>
        </p:txBody>
      </p:sp>
    </p:spTree>
    <p:extLst>
      <p:ext uri="{BB962C8B-B14F-4D97-AF65-F5344CB8AC3E}">
        <p14:creationId xmlns:p14="http://schemas.microsoft.com/office/powerpoint/2010/main" val="201748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C426D7-41FF-F744-9E77-71393C94B898}"/>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rot="10800000" flipH="1">
            <a:off x="0" y="13162"/>
            <a:ext cx="12192000" cy="6858000"/>
          </a:xfrm>
          <a:prstGeom prst="rect">
            <a:avLst/>
          </a:prstGeom>
        </p:spPr>
      </p:pic>
      <p:sp>
        <p:nvSpPr>
          <p:cNvPr id="6" name="TextBox 5">
            <a:extLst>
              <a:ext uri="{FF2B5EF4-FFF2-40B4-BE49-F238E27FC236}">
                <a16:creationId xmlns:a16="http://schemas.microsoft.com/office/drawing/2014/main" id="{D68B7078-A9FD-48AD-891D-2A27D542DB40}"/>
              </a:ext>
            </a:extLst>
          </p:cNvPr>
          <p:cNvSpPr txBox="1"/>
          <p:nvPr/>
        </p:nvSpPr>
        <p:spPr>
          <a:xfrm>
            <a:off x="648000" y="492680"/>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sp>
        <p:nvSpPr>
          <p:cNvPr id="15" name="TextBox 14">
            <a:extLst>
              <a:ext uri="{FF2B5EF4-FFF2-40B4-BE49-F238E27FC236}">
                <a16:creationId xmlns:a16="http://schemas.microsoft.com/office/drawing/2014/main" id="{776A8713-D4F4-8C43-A579-1BB2F79B5A62}"/>
              </a:ext>
            </a:extLst>
          </p:cNvPr>
          <p:cNvSpPr txBox="1"/>
          <p:nvPr/>
        </p:nvSpPr>
        <p:spPr>
          <a:xfrm>
            <a:off x="1124712" y="1348059"/>
            <a:ext cx="10415016" cy="6971139"/>
          </a:xfrm>
          <a:prstGeom prst="rect">
            <a:avLst/>
          </a:prstGeom>
          <a:noFill/>
        </p:spPr>
        <p:txBody>
          <a:bodyPr wrap="square" rtlCol="0">
            <a:spAutoFit/>
          </a:bodyPr>
          <a:lstStyle/>
          <a:p>
            <a:r>
              <a:rPr lang="en-US" sz="1600" b="1" i="1" u="sng" dirty="0">
                <a:latin typeface="Nunito" panose="00000500000000000000" pitchFamily="2" charset="0"/>
                <a:cs typeface="Arial" charset="0"/>
              </a:rPr>
              <a:t>5.  Abuse, mitigated by direct payments &amp; no reimbursement (continued)</a:t>
            </a:r>
          </a:p>
          <a:p>
            <a:pPr marL="285750" indent="-285750">
              <a:buFont typeface="Arial" panose="020B0604020202020204" pitchFamily="34" charset="0"/>
              <a:buChar char="•"/>
            </a:pPr>
            <a:r>
              <a:rPr lang="en-US" sz="1600" dirty="0">
                <a:latin typeface="Nunito" panose="00000500000000000000" pitchFamily="2" charset="0"/>
                <a:cs typeface="Arial" charset="0"/>
              </a:rPr>
              <a:t>It is clear that these two components significantly mitigates abuse and ensures responsible use of funds being made available for bursaries, evident in the fact that </a:t>
            </a:r>
            <a:r>
              <a:rPr lang="en-US" sz="1600" b="1" dirty="0">
                <a:latin typeface="Nunito" panose="00000500000000000000" pitchFamily="2" charset="0"/>
                <a:cs typeface="Arial" charset="0"/>
              </a:rPr>
              <a:t>only 8 052 employees </a:t>
            </a:r>
            <a:r>
              <a:rPr lang="en-US" sz="1600" dirty="0">
                <a:latin typeface="Nunito" panose="00000500000000000000" pitchFamily="2" charset="0"/>
                <a:cs typeface="Arial" charset="0"/>
              </a:rPr>
              <a:t>are utilizing this out of more than </a:t>
            </a:r>
            <a:r>
              <a:rPr lang="en-US" sz="1600" b="1" dirty="0">
                <a:latin typeface="Nunito" panose="00000500000000000000" pitchFamily="2" charset="0"/>
                <a:cs typeface="Arial" charset="0"/>
              </a:rPr>
              <a:t>200 Employers </a:t>
            </a:r>
            <a:r>
              <a:rPr lang="en-US" sz="1600" dirty="0">
                <a:latin typeface="Nunito" panose="00000500000000000000" pitchFamily="2" charset="0"/>
                <a:cs typeface="Arial" charset="0"/>
              </a:rPr>
              <a:t>using </a:t>
            </a:r>
            <a:r>
              <a:rPr lang="en-US" sz="1600" dirty="0" err="1">
                <a:latin typeface="Nunito" panose="00000500000000000000" pitchFamily="2" charset="0"/>
                <a:cs typeface="Arial" charset="0"/>
              </a:rPr>
              <a:t>SmartFunder</a:t>
            </a:r>
            <a:r>
              <a:rPr lang="en-US" sz="1600" dirty="0">
                <a:latin typeface="Nunito" panose="00000500000000000000" pitchFamily="2" charset="0"/>
                <a:cs typeface="Arial" charset="0"/>
              </a:rPr>
              <a:t> as compliance partner.</a:t>
            </a:r>
          </a:p>
          <a:p>
            <a:pPr marL="285750" indent="-285750">
              <a:buFont typeface="Arial" panose="020B0604020202020204" pitchFamily="34" charset="0"/>
              <a:buChar char="•"/>
            </a:pPr>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pPr marL="285750" indent="-285750">
              <a:buFont typeface="Arial" panose="020B0604020202020204" pitchFamily="34" charset="0"/>
              <a:buChar char="•"/>
            </a:pPr>
            <a:endParaRPr lang="en-US" sz="1600" dirty="0">
              <a:latin typeface="Nunito" panose="00000500000000000000" pitchFamily="2" charset="0"/>
              <a:cs typeface="Arial" charset="0"/>
            </a:endParaRPr>
          </a:p>
          <a:p>
            <a:pPr marL="285750" indent="-285750">
              <a:buFont typeface="Arial" panose="020B0604020202020204" pitchFamily="34" charset="0"/>
              <a:buChar char="•"/>
            </a:pPr>
            <a:endParaRPr lang="en-US" sz="1100" dirty="0">
              <a:latin typeface="Nunito" panose="00000500000000000000" pitchFamily="2" charset="0"/>
              <a:cs typeface="Arial" charset="0"/>
            </a:endParaRPr>
          </a:p>
          <a:p>
            <a:pPr marL="285750" indent="-285750">
              <a:buFont typeface="Arial" panose="020B0604020202020204" pitchFamily="34" charset="0"/>
              <a:buChar char="•"/>
            </a:pPr>
            <a:r>
              <a:rPr lang="en-US" sz="1600" dirty="0">
                <a:latin typeface="Nunito" panose="00000500000000000000" pitchFamily="2" charset="0"/>
                <a:cs typeface="Arial" charset="0"/>
              </a:rPr>
              <a:t>We therefore recommend that instead of closing down the whole scheme, that these two requirements rather be included as part of the legislation as it will ensure compliance and significantly reduce the effort required by SARS to police this as the flow of funds will then take the exact same format as medical aids and retirement products.  As a bursary administrator, we are seeing practical evidence in the following averages when these two components are enforced:</a:t>
            </a:r>
          </a:p>
          <a:p>
            <a:pPr marL="285750" indent="-285750">
              <a:buFont typeface="Arial" panose="020B0604020202020204" pitchFamily="34" charset="0"/>
              <a:buChar char="•"/>
            </a:pPr>
            <a:endParaRPr lang="en-US" sz="1400" dirty="0">
              <a:latin typeface="Nunito" panose="00000500000000000000" pitchFamily="2" charset="0"/>
              <a:cs typeface="Arial" charset="0"/>
            </a:endParaRPr>
          </a:p>
          <a:p>
            <a:pPr marL="800100" lvl="1" indent="-342900">
              <a:buFont typeface="+mj-lt"/>
              <a:buAutoNum type="arabicPeriod"/>
            </a:pPr>
            <a:r>
              <a:rPr lang="en-US" sz="1600" dirty="0">
                <a:latin typeface="Nunito" panose="00000500000000000000" pitchFamily="2" charset="0"/>
                <a:cs typeface="Arial" charset="0"/>
              </a:rPr>
              <a:t>Only 1.36 relatives on average per employee</a:t>
            </a:r>
          </a:p>
          <a:p>
            <a:pPr marL="800100" lvl="1" indent="-342900">
              <a:buFont typeface="+mj-lt"/>
              <a:buAutoNum type="arabicPeriod"/>
            </a:pPr>
            <a:r>
              <a:rPr lang="en-US" sz="1600" dirty="0">
                <a:latin typeface="Nunito" panose="00000500000000000000" pitchFamily="2" charset="0"/>
                <a:cs typeface="Arial" charset="0"/>
              </a:rPr>
              <a:t>More than 90% of relatives within the first degree of consanguinity (daughter or son)</a:t>
            </a:r>
          </a:p>
          <a:p>
            <a:pPr marL="800100" lvl="1" indent="-342900">
              <a:buFont typeface="+mj-lt"/>
              <a:buAutoNum type="arabicPeriod"/>
            </a:pPr>
            <a:r>
              <a:rPr lang="en-US" sz="1600" dirty="0">
                <a:latin typeface="Nunito" panose="00000500000000000000" pitchFamily="2" charset="0"/>
                <a:cs typeface="Arial" charset="0"/>
              </a:rPr>
              <a:t>The majority of children benefitting from this come from single mother households, supported by the fact that 74% of employees </a:t>
            </a:r>
            <a:r>
              <a:rPr lang="en-US" sz="1600" dirty="0" err="1">
                <a:latin typeface="Nunito" panose="00000500000000000000" pitchFamily="2" charset="0"/>
                <a:cs typeface="Arial" charset="0"/>
              </a:rPr>
              <a:t>utilising</a:t>
            </a:r>
            <a:r>
              <a:rPr lang="en-US" sz="1600" dirty="0">
                <a:latin typeface="Nunito" panose="00000500000000000000" pitchFamily="2" charset="0"/>
                <a:cs typeface="Arial" charset="0"/>
              </a:rPr>
              <a:t> this are female.</a:t>
            </a:r>
          </a:p>
          <a:p>
            <a:pPr marL="800100" lvl="1" indent="-342900">
              <a:buFont typeface="+mj-lt"/>
              <a:buAutoNum type="arabicPeriod"/>
            </a:pPr>
            <a:r>
              <a:rPr lang="en-US" sz="1600" dirty="0">
                <a:latin typeface="Nunito" panose="00000500000000000000" pitchFamily="2" charset="0"/>
                <a:cs typeface="Arial" charset="0"/>
              </a:rPr>
              <a:t>83% of employees </a:t>
            </a:r>
            <a:r>
              <a:rPr lang="en-US" sz="1600" dirty="0" err="1">
                <a:latin typeface="Nunito" panose="00000500000000000000" pitchFamily="2" charset="0"/>
                <a:cs typeface="Arial" charset="0"/>
              </a:rPr>
              <a:t>utilising</a:t>
            </a:r>
            <a:r>
              <a:rPr lang="en-US" sz="1600" dirty="0">
                <a:latin typeface="Nunito" panose="00000500000000000000" pitchFamily="2" charset="0"/>
                <a:cs typeface="Arial" charset="0"/>
              </a:rPr>
              <a:t> this earn less than R450 000 per annum.</a:t>
            </a: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600" dirty="0">
              <a:latin typeface="Nunito" panose="00000500000000000000" pitchFamily="2" charset="0"/>
              <a:cs typeface="Arial" charset="0"/>
            </a:endParaRPr>
          </a:p>
          <a:p>
            <a:endParaRPr lang="en-US" sz="1500" b="1" i="1" dirty="0"/>
          </a:p>
        </p:txBody>
      </p:sp>
      <p:pic>
        <p:nvPicPr>
          <p:cNvPr id="19" name="Picture 18">
            <a:extLst>
              <a:ext uri="{FF2B5EF4-FFF2-40B4-BE49-F238E27FC236}">
                <a16:creationId xmlns:a16="http://schemas.microsoft.com/office/drawing/2014/main" id="{B12ECB0F-2BBA-C346-BC5B-32DC1099D67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49439" y="210235"/>
            <a:ext cx="9000000" cy="1080000"/>
          </a:xfrm>
          <a:prstGeom prst="rect">
            <a:avLst/>
          </a:prstGeom>
        </p:spPr>
      </p:pic>
      <p:pic>
        <p:nvPicPr>
          <p:cNvPr id="20" name="Picture 19">
            <a:extLst>
              <a:ext uri="{FF2B5EF4-FFF2-40B4-BE49-F238E27FC236}">
                <a16:creationId xmlns:a16="http://schemas.microsoft.com/office/drawing/2014/main" id="{15034AC6-BB4D-BD4B-A994-B02CD7CD5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3" y="426235"/>
            <a:ext cx="648000" cy="648000"/>
          </a:xfrm>
          <a:prstGeom prst="rect">
            <a:avLst/>
          </a:prstGeom>
        </p:spPr>
      </p:pic>
      <p:sp>
        <p:nvSpPr>
          <p:cNvPr id="21" name="TextBox 20">
            <a:extLst>
              <a:ext uri="{FF2B5EF4-FFF2-40B4-BE49-F238E27FC236}">
                <a16:creationId xmlns:a16="http://schemas.microsoft.com/office/drawing/2014/main" id="{4F82E66C-2517-0F43-B064-1969F8137167}"/>
              </a:ext>
            </a:extLst>
          </p:cNvPr>
          <p:cNvSpPr txBox="1"/>
          <p:nvPr/>
        </p:nvSpPr>
        <p:spPr>
          <a:xfrm>
            <a:off x="738484" y="550042"/>
            <a:ext cx="7872116"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cs typeface="Arial" charset="0"/>
              </a:rPr>
              <a:t>Issues identified and proposed solutions</a:t>
            </a:r>
            <a:endParaRPr lang="en-ZA" sz="2600" dirty="0">
              <a:solidFill>
                <a:schemeClr val="bg1"/>
              </a:solidFill>
              <a:latin typeface="Nunito SemiBold" panose="00000700000000000000" pitchFamily="2" charset="0"/>
            </a:endParaRPr>
          </a:p>
        </p:txBody>
      </p:sp>
      <p:graphicFrame>
        <p:nvGraphicFramePr>
          <p:cNvPr id="9" name="Table 8">
            <a:extLst>
              <a:ext uri="{FF2B5EF4-FFF2-40B4-BE49-F238E27FC236}">
                <a16:creationId xmlns:a16="http://schemas.microsoft.com/office/drawing/2014/main" id="{E34D82EF-3783-764F-9144-58F617746EAB}"/>
              </a:ext>
            </a:extLst>
          </p:cNvPr>
          <p:cNvGraphicFramePr>
            <a:graphicFrameLocks noGrp="1"/>
          </p:cNvGraphicFramePr>
          <p:nvPr>
            <p:extLst>
              <p:ext uri="{D42A27DB-BD31-4B8C-83A1-F6EECF244321}">
                <p14:modId xmlns:p14="http://schemas.microsoft.com/office/powerpoint/2010/main" val="3232913883"/>
              </p:ext>
            </p:extLst>
          </p:nvPr>
        </p:nvGraphicFramePr>
        <p:xfrm>
          <a:off x="2603618" y="2625133"/>
          <a:ext cx="6984764" cy="1114425"/>
        </p:xfrm>
        <a:graphic>
          <a:graphicData uri="http://schemas.openxmlformats.org/drawingml/2006/table">
            <a:tbl>
              <a:tblPr/>
              <a:tblGrid>
                <a:gridCol w="3863437">
                  <a:extLst>
                    <a:ext uri="{9D8B030D-6E8A-4147-A177-3AD203B41FA5}">
                      <a16:colId xmlns:a16="http://schemas.microsoft.com/office/drawing/2014/main" val="1977827331"/>
                    </a:ext>
                  </a:extLst>
                </a:gridCol>
                <a:gridCol w="973316">
                  <a:extLst>
                    <a:ext uri="{9D8B030D-6E8A-4147-A177-3AD203B41FA5}">
                      <a16:colId xmlns:a16="http://schemas.microsoft.com/office/drawing/2014/main" val="267575453"/>
                    </a:ext>
                  </a:extLst>
                </a:gridCol>
                <a:gridCol w="1029255">
                  <a:extLst>
                    <a:ext uri="{9D8B030D-6E8A-4147-A177-3AD203B41FA5}">
                      <a16:colId xmlns:a16="http://schemas.microsoft.com/office/drawing/2014/main" val="537683570"/>
                    </a:ext>
                  </a:extLst>
                </a:gridCol>
                <a:gridCol w="1118756">
                  <a:extLst>
                    <a:ext uri="{9D8B030D-6E8A-4147-A177-3AD203B41FA5}">
                      <a16:colId xmlns:a16="http://schemas.microsoft.com/office/drawing/2014/main" val="4115404276"/>
                    </a:ext>
                  </a:extLst>
                </a:gridCol>
              </a:tblGrid>
              <a:tr h="203200">
                <a:tc>
                  <a:txBody>
                    <a:bodyPr/>
                    <a:lstStyle/>
                    <a:p>
                      <a:pPr algn="l" fontAlgn="b"/>
                      <a:r>
                        <a:rPr lang="en-US" sz="1400" b="1" i="0" u="none" strike="noStrike" dirty="0">
                          <a:solidFill>
                            <a:srgbClr val="000000"/>
                          </a:solidFill>
                          <a:effectLst/>
                          <a:latin typeface="Calibri" panose="020F0502020204030204" pitchFamily="34" charset="0"/>
                        </a:rPr>
                        <a:t>Salary Sacrifice - Employer Provided Bursaries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400" b="1" i="0" u="none" strike="noStrike">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400" b="1" i="0" u="none" strike="noStrike">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400" b="1" i="0" u="none" strike="noStrike">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79877238"/>
                  </a:ext>
                </a:extLst>
              </a:tr>
              <a:tr h="203200">
                <a:tc>
                  <a:txBody>
                    <a:bodyPr/>
                    <a:lstStyle/>
                    <a:p>
                      <a:pPr algn="l" fontAlgn="b"/>
                      <a:r>
                        <a:rPr lang="en-US" sz="1400" b="0" i="0" u="none" strike="noStrike" dirty="0">
                          <a:solidFill>
                            <a:srgbClr val="000000"/>
                          </a:solidFill>
                          <a:effectLst/>
                          <a:latin typeface="Calibri" panose="020F0502020204030204" pitchFamily="34" charset="0"/>
                        </a:rPr>
                        <a:t>Number of learners and students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235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3 037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8 058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314027"/>
                  </a:ext>
                </a:extLst>
              </a:tr>
              <a:tr h="203200">
                <a:tc>
                  <a:txBody>
                    <a:bodyPr/>
                    <a:lstStyle/>
                    <a:p>
                      <a:pPr algn="l" fontAlgn="b"/>
                      <a:r>
                        <a:rPr lang="en-US" sz="1400" b="0" i="0" u="none" strike="noStrike" dirty="0">
                          <a:solidFill>
                            <a:srgbClr val="000000"/>
                          </a:solidFill>
                          <a:effectLst/>
                          <a:latin typeface="Calibri" panose="020F0502020204030204" pitchFamily="34" charset="0"/>
                        </a:rPr>
                        <a:t>Total value of bursaries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R1 968 825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R47 139 176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R149 113 382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095001"/>
                  </a:ext>
                </a:extLst>
              </a:tr>
              <a:tr h="203200">
                <a:tc>
                  <a:txBody>
                    <a:bodyPr/>
                    <a:lstStyle/>
                    <a:p>
                      <a:pPr algn="l" fontAlgn="b"/>
                      <a:r>
                        <a:rPr lang="en-US" sz="1400" b="0" i="0" u="none" strike="noStrike" dirty="0">
                          <a:solidFill>
                            <a:srgbClr val="000000"/>
                          </a:solidFill>
                          <a:effectLst/>
                          <a:latin typeface="Calibri" panose="020F0502020204030204" pitchFamily="34" charset="0"/>
                        </a:rPr>
                        <a:t>Number of Schools assisted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153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1 196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2 018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975091"/>
                  </a:ext>
                </a:extLst>
              </a:tr>
              <a:tr h="203200">
                <a:tc>
                  <a:txBody>
                    <a:bodyPr/>
                    <a:lstStyle/>
                    <a:p>
                      <a:pPr algn="l" fontAlgn="b"/>
                      <a:r>
                        <a:rPr lang="en-US" sz="1400" b="0" i="0" u="none" strike="noStrike" dirty="0">
                          <a:solidFill>
                            <a:srgbClr val="000000"/>
                          </a:solidFill>
                          <a:effectLst/>
                          <a:latin typeface="Calibri" panose="020F0502020204030204" pitchFamily="34" charset="0"/>
                        </a:rPr>
                        <a:t>Number of Tertiary Institutions assisted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119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686904"/>
                  </a:ext>
                </a:extLst>
              </a:tr>
            </a:tbl>
          </a:graphicData>
        </a:graphic>
      </p:graphicFrame>
    </p:spTree>
    <p:extLst>
      <p:ext uri="{BB962C8B-B14F-4D97-AF65-F5344CB8AC3E}">
        <p14:creationId xmlns:p14="http://schemas.microsoft.com/office/powerpoint/2010/main" val="127259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9CA698DE-D343-B941-BC83-0D1256D4BC29}"/>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rot="10800000" flipH="1">
            <a:off x="0" y="13162"/>
            <a:ext cx="12192000" cy="6858000"/>
          </a:xfrm>
          <a:prstGeom prst="rect">
            <a:avLst/>
          </a:prstGeom>
        </p:spPr>
      </p:pic>
      <p:graphicFrame>
        <p:nvGraphicFramePr>
          <p:cNvPr id="31" name="Diagram 30"/>
          <p:cNvGraphicFramePr/>
          <p:nvPr/>
        </p:nvGraphicFramePr>
        <p:xfrm>
          <a:off x="6216210" y="1591696"/>
          <a:ext cx="5473533" cy="42247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 name="TextBox 31"/>
          <p:cNvSpPr txBox="1"/>
          <p:nvPr/>
        </p:nvSpPr>
        <p:spPr>
          <a:xfrm>
            <a:off x="9847576" y="2562041"/>
            <a:ext cx="511679" cy="307777"/>
          </a:xfrm>
          <a:prstGeom prst="rect">
            <a:avLst/>
          </a:prstGeom>
          <a:noFill/>
        </p:spPr>
        <p:txBody>
          <a:bodyPr wrap="none" rtlCol="0">
            <a:spAutoFit/>
          </a:bodyPr>
          <a:lstStyle/>
          <a:p>
            <a:r>
              <a:rPr lang="en-US" sz="1400" dirty="0"/>
              <a:t>IRP5</a:t>
            </a:r>
          </a:p>
        </p:txBody>
      </p:sp>
      <p:cxnSp>
        <p:nvCxnSpPr>
          <p:cNvPr id="34" name="Straight Arrow Connector 33"/>
          <p:cNvCxnSpPr/>
          <p:nvPr/>
        </p:nvCxnSpPr>
        <p:spPr>
          <a:xfrm>
            <a:off x="9430645" y="2528563"/>
            <a:ext cx="1000297" cy="687963"/>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574897" y="2743612"/>
            <a:ext cx="0" cy="449551"/>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561474" y="4195056"/>
            <a:ext cx="0" cy="52565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9295870" y="4195056"/>
            <a:ext cx="3746" cy="498697"/>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9292124" y="2652357"/>
            <a:ext cx="3746" cy="498697"/>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264210" y="2814500"/>
            <a:ext cx="511679" cy="307777"/>
          </a:xfrm>
          <a:prstGeom prst="rect">
            <a:avLst/>
          </a:prstGeom>
          <a:noFill/>
        </p:spPr>
        <p:txBody>
          <a:bodyPr wrap="none" rtlCol="0">
            <a:spAutoFit/>
          </a:bodyPr>
          <a:lstStyle/>
          <a:p>
            <a:r>
              <a:rPr lang="en-US" sz="1400" dirty="0"/>
              <a:t>IRP5</a:t>
            </a:r>
          </a:p>
        </p:txBody>
      </p:sp>
      <p:sp>
        <p:nvSpPr>
          <p:cNvPr id="41" name="TextBox 40"/>
          <p:cNvSpPr txBox="1"/>
          <p:nvPr/>
        </p:nvSpPr>
        <p:spPr>
          <a:xfrm>
            <a:off x="8692515" y="4300672"/>
            <a:ext cx="468398" cy="307777"/>
          </a:xfrm>
          <a:prstGeom prst="rect">
            <a:avLst/>
          </a:prstGeom>
          <a:noFill/>
        </p:spPr>
        <p:txBody>
          <a:bodyPr wrap="none" rtlCol="0">
            <a:spAutoFit/>
          </a:bodyPr>
          <a:lstStyle/>
          <a:p>
            <a:r>
              <a:rPr lang="en-US" sz="1400" dirty="0"/>
              <a:t>Info</a:t>
            </a:r>
          </a:p>
        </p:txBody>
      </p:sp>
      <p:pic>
        <p:nvPicPr>
          <p:cNvPr id="42" name="Picture 41"/>
          <p:cNvPicPr>
            <a:picLocks noChangeAspect="1"/>
          </p:cNvPicPr>
          <p:nvPr/>
        </p:nvPicPr>
        <p:blipFill>
          <a:blip r:embed="rId9"/>
          <a:stretch>
            <a:fillRect/>
          </a:stretch>
        </p:blipFill>
        <p:spPr>
          <a:xfrm>
            <a:off x="7904976" y="3150930"/>
            <a:ext cx="347080" cy="373823"/>
          </a:xfrm>
          <a:prstGeom prst="rect">
            <a:avLst/>
          </a:prstGeom>
        </p:spPr>
      </p:pic>
      <p:cxnSp>
        <p:nvCxnSpPr>
          <p:cNvPr id="43" name="Straight Arrow Connector 42"/>
          <p:cNvCxnSpPr/>
          <p:nvPr/>
        </p:nvCxnSpPr>
        <p:spPr>
          <a:xfrm flipH="1">
            <a:off x="7663427" y="3524753"/>
            <a:ext cx="696836" cy="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9"/>
          <a:stretch>
            <a:fillRect/>
          </a:stretch>
        </p:blipFill>
        <p:spPr>
          <a:xfrm>
            <a:off x="8171846" y="2644441"/>
            <a:ext cx="397508" cy="428136"/>
          </a:xfrm>
          <a:prstGeom prst="rect">
            <a:avLst/>
          </a:prstGeom>
        </p:spPr>
      </p:pic>
      <p:cxnSp>
        <p:nvCxnSpPr>
          <p:cNvPr id="45" name="Straight Arrow Connector 44"/>
          <p:cNvCxnSpPr/>
          <p:nvPr/>
        </p:nvCxnSpPr>
        <p:spPr>
          <a:xfrm flipV="1">
            <a:off x="7663427" y="3976928"/>
            <a:ext cx="707173" cy="4281"/>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769601" y="3931636"/>
            <a:ext cx="468398" cy="307777"/>
          </a:xfrm>
          <a:prstGeom prst="rect">
            <a:avLst/>
          </a:prstGeom>
          <a:noFill/>
        </p:spPr>
        <p:txBody>
          <a:bodyPr wrap="none" rtlCol="0">
            <a:spAutoFit/>
          </a:bodyPr>
          <a:lstStyle/>
          <a:p>
            <a:r>
              <a:rPr lang="en-US" sz="1400" dirty="0"/>
              <a:t>Info</a:t>
            </a:r>
          </a:p>
        </p:txBody>
      </p:sp>
      <p:sp>
        <p:nvSpPr>
          <p:cNvPr id="27" name="TextBox 26"/>
          <p:cNvSpPr txBox="1"/>
          <p:nvPr/>
        </p:nvSpPr>
        <p:spPr>
          <a:xfrm>
            <a:off x="599954" y="4717120"/>
            <a:ext cx="5428152" cy="1800493"/>
          </a:xfrm>
          <a:prstGeom prst="rect">
            <a:avLst/>
          </a:prstGeom>
          <a:solidFill>
            <a:schemeClr val="bg1">
              <a:lumMod val="95000"/>
            </a:schemeClr>
          </a:solidFill>
        </p:spPr>
        <p:txBody>
          <a:bodyPr wrap="square" rtlCol="0">
            <a:spAutoFit/>
          </a:bodyPr>
          <a:lstStyle/>
          <a:p>
            <a:pPr algn="just"/>
            <a:r>
              <a:rPr lang="en-ZA" sz="1200" b="1" dirty="0"/>
              <a:t>How does payroll and SARS process and view this?</a:t>
            </a:r>
            <a:endParaRPr lang="en-ZA" sz="1100" dirty="0"/>
          </a:p>
          <a:p>
            <a:pPr algn="just"/>
            <a:r>
              <a:rPr lang="en-ZA" sz="1100" dirty="0"/>
              <a:t>The IRP5 codes, released by SARS, already exists for tax exempt bursaries, so </a:t>
            </a:r>
            <a:r>
              <a:rPr lang="en-ZA" sz="1100" dirty="0" err="1"/>
              <a:t>SmartFunder</a:t>
            </a:r>
            <a:r>
              <a:rPr lang="en-ZA" sz="1100" dirty="0"/>
              <a:t> assists companies with a process very similar manner to medical aid deductions and reflect on an employees payslip and IRP5 as per the codes below.  </a:t>
            </a:r>
          </a:p>
          <a:p>
            <a:pPr algn="just"/>
            <a:endParaRPr lang="en-ZA" sz="1100" dirty="0"/>
          </a:p>
          <a:p>
            <a:pPr algn="just"/>
            <a:r>
              <a:rPr lang="en-ZA" sz="1100" b="1" dirty="0"/>
              <a:t>IRP5 codes</a:t>
            </a:r>
          </a:p>
          <a:p>
            <a:pPr marL="171450" indent="-171450" algn="just">
              <a:buFont typeface="Arial" panose="020B0604020202020204" pitchFamily="34" charset="0"/>
              <a:buChar char="•"/>
            </a:pPr>
            <a:r>
              <a:rPr lang="en-US" sz="1100" dirty="0"/>
              <a:t>3815 - Non-taxable bursaries &amp; scholarships: basic education</a:t>
            </a:r>
          </a:p>
          <a:p>
            <a:pPr marL="171450" indent="-171450" algn="just">
              <a:buFont typeface="Arial" panose="020B0604020202020204" pitchFamily="34" charset="0"/>
              <a:buChar char="•"/>
            </a:pPr>
            <a:r>
              <a:rPr lang="en-US" sz="1100" dirty="0"/>
              <a:t>3821 - Non-taxable bursaries &amp; scholarships: further education</a:t>
            </a:r>
            <a:r>
              <a:rPr lang="en-ZA" sz="1100" dirty="0"/>
              <a:t>  </a:t>
            </a:r>
          </a:p>
          <a:p>
            <a:pPr marL="171450" indent="-171450" algn="just">
              <a:buFont typeface="Arial" panose="020B0604020202020204" pitchFamily="34" charset="0"/>
              <a:buChar char="•"/>
            </a:pPr>
            <a:r>
              <a:rPr lang="en-US" sz="1100" dirty="0"/>
              <a:t>3809 - Taxable bursaries &amp; scholarships: basic education</a:t>
            </a:r>
          </a:p>
          <a:p>
            <a:pPr marL="171450" indent="-171450" algn="just">
              <a:buFont typeface="Arial" panose="020B0604020202020204" pitchFamily="34" charset="0"/>
              <a:buChar char="•"/>
            </a:pPr>
            <a:r>
              <a:rPr lang="en-US" sz="1100" dirty="0"/>
              <a:t>3820 - Taxable bursaries &amp; scholarships: further education</a:t>
            </a:r>
          </a:p>
        </p:txBody>
      </p:sp>
      <p:grpSp>
        <p:nvGrpSpPr>
          <p:cNvPr id="26" name="Group 25"/>
          <p:cNvGrpSpPr/>
          <p:nvPr/>
        </p:nvGrpSpPr>
        <p:grpSpPr>
          <a:xfrm>
            <a:off x="8371166" y="4783962"/>
            <a:ext cx="1108209" cy="1027802"/>
            <a:chOff x="2154935" y="106877"/>
            <a:chExt cx="1108209" cy="1027802"/>
          </a:xfrm>
        </p:grpSpPr>
        <p:sp>
          <p:nvSpPr>
            <p:cNvPr id="29" name="Oval 28"/>
            <p:cNvSpPr/>
            <p:nvPr/>
          </p:nvSpPr>
          <p:spPr>
            <a:xfrm>
              <a:off x="2154935" y="106877"/>
              <a:ext cx="1108209" cy="1027802"/>
            </a:xfrm>
            <a:prstGeom prst="ellipse">
              <a:avLst/>
            </a:prstGeom>
            <a:solidFill>
              <a:srgbClr val="091E37"/>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7" name="Oval 4"/>
            <p:cNvSpPr/>
            <p:nvPr/>
          </p:nvSpPr>
          <p:spPr>
            <a:xfrm>
              <a:off x="2317228" y="257395"/>
              <a:ext cx="783623" cy="726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Employee</a:t>
              </a:r>
            </a:p>
          </p:txBody>
        </p:sp>
      </p:grpSp>
      <p:grpSp>
        <p:nvGrpSpPr>
          <p:cNvPr id="48" name="Group 47"/>
          <p:cNvGrpSpPr/>
          <p:nvPr/>
        </p:nvGrpSpPr>
        <p:grpSpPr>
          <a:xfrm>
            <a:off x="6429862" y="3256113"/>
            <a:ext cx="1108209" cy="1027802"/>
            <a:chOff x="2154935" y="106877"/>
            <a:chExt cx="1108209" cy="1027802"/>
          </a:xfrm>
        </p:grpSpPr>
        <p:sp>
          <p:nvSpPr>
            <p:cNvPr id="49" name="Oval 48"/>
            <p:cNvSpPr/>
            <p:nvPr/>
          </p:nvSpPr>
          <p:spPr>
            <a:xfrm>
              <a:off x="2154935" y="106877"/>
              <a:ext cx="1108209" cy="1027802"/>
            </a:xfrm>
            <a:prstGeom prst="ellipse">
              <a:avLst/>
            </a:prstGeom>
            <a:solidFill>
              <a:srgbClr val="091E37"/>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0" name="Oval 4"/>
            <p:cNvSpPr/>
            <p:nvPr/>
          </p:nvSpPr>
          <p:spPr>
            <a:xfrm>
              <a:off x="2317228" y="257395"/>
              <a:ext cx="783623" cy="726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School &amp; Tertiary</a:t>
              </a:r>
            </a:p>
          </p:txBody>
        </p:sp>
      </p:grpSp>
      <p:grpSp>
        <p:nvGrpSpPr>
          <p:cNvPr id="51" name="Group 50"/>
          <p:cNvGrpSpPr/>
          <p:nvPr/>
        </p:nvGrpSpPr>
        <p:grpSpPr>
          <a:xfrm>
            <a:off x="10351113" y="3184563"/>
            <a:ext cx="1108209" cy="1027802"/>
            <a:chOff x="2154935" y="106877"/>
            <a:chExt cx="1108209" cy="1027802"/>
          </a:xfrm>
        </p:grpSpPr>
        <p:sp>
          <p:nvSpPr>
            <p:cNvPr id="52" name="Oval 51"/>
            <p:cNvSpPr/>
            <p:nvPr/>
          </p:nvSpPr>
          <p:spPr>
            <a:xfrm>
              <a:off x="2154935" y="106877"/>
              <a:ext cx="1108209" cy="1027802"/>
            </a:xfrm>
            <a:prstGeom prst="ellipse">
              <a:avLst/>
            </a:prstGeom>
            <a:solidFill>
              <a:srgbClr val="091E37"/>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3" name="Oval 4"/>
            <p:cNvSpPr/>
            <p:nvPr/>
          </p:nvSpPr>
          <p:spPr>
            <a:xfrm>
              <a:off x="2317228" y="257395"/>
              <a:ext cx="783623" cy="726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SARS</a:t>
              </a:r>
            </a:p>
          </p:txBody>
        </p:sp>
      </p:grpSp>
      <p:sp>
        <p:nvSpPr>
          <p:cNvPr id="57" name="TextBox 56">
            <a:extLst>
              <a:ext uri="{FF2B5EF4-FFF2-40B4-BE49-F238E27FC236}">
                <a16:creationId xmlns:a16="http://schemas.microsoft.com/office/drawing/2014/main" id="{1247C721-F452-AE42-B71D-319542C997D2}"/>
              </a:ext>
            </a:extLst>
          </p:cNvPr>
          <p:cNvSpPr txBox="1"/>
          <p:nvPr/>
        </p:nvSpPr>
        <p:spPr>
          <a:xfrm>
            <a:off x="648000" y="452925"/>
            <a:ext cx="7770751" cy="492443"/>
          </a:xfrm>
          <a:prstGeom prst="rect">
            <a:avLst/>
          </a:prstGeom>
          <a:noFill/>
        </p:spPr>
        <p:txBody>
          <a:bodyPr wrap="square" rtlCol="0">
            <a:spAutoFit/>
          </a:bodyPr>
          <a:lstStyle/>
          <a:p>
            <a:r>
              <a:rPr lang="en-US" sz="2600" dirty="0">
                <a:solidFill>
                  <a:schemeClr val="bg1"/>
                </a:solidFill>
                <a:latin typeface="Nunito SemiBold" panose="00000700000000000000" pitchFamily="2" charset="0"/>
                <a:ea typeface="Arial" charset="0"/>
                <a:cs typeface="Arial" charset="0"/>
              </a:rPr>
              <a:t>Section 10(1)(q) of the Income Tax Act</a:t>
            </a:r>
            <a:endParaRPr lang="en-ZA" sz="2600" dirty="0">
              <a:solidFill>
                <a:schemeClr val="bg1"/>
              </a:solidFill>
              <a:latin typeface="Nunito SemiBold" panose="00000700000000000000" pitchFamily="2" charset="0"/>
            </a:endParaRPr>
          </a:p>
        </p:txBody>
      </p:sp>
      <p:pic>
        <p:nvPicPr>
          <p:cNvPr id="58" name="Picture 57">
            <a:extLst>
              <a:ext uri="{FF2B5EF4-FFF2-40B4-BE49-F238E27FC236}">
                <a16:creationId xmlns:a16="http://schemas.microsoft.com/office/drawing/2014/main" id="{856AAE4C-75B8-B442-AB0D-8498BCE2302F}"/>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149440" y="170480"/>
            <a:ext cx="9000000" cy="1078122"/>
          </a:xfrm>
          <a:prstGeom prst="rect">
            <a:avLst/>
          </a:prstGeom>
        </p:spPr>
      </p:pic>
      <p:pic>
        <p:nvPicPr>
          <p:cNvPr id="59" name="Picture 58">
            <a:extLst>
              <a:ext uri="{FF2B5EF4-FFF2-40B4-BE49-F238E27FC236}">
                <a16:creationId xmlns:a16="http://schemas.microsoft.com/office/drawing/2014/main" id="{B3F9A815-7FA3-834A-8156-D3AE4FF8DB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693" y="386480"/>
            <a:ext cx="648000" cy="648000"/>
          </a:xfrm>
          <a:prstGeom prst="rect">
            <a:avLst/>
          </a:prstGeom>
        </p:spPr>
      </p:pic>
      <p:sp>
        <p:nvSpPr>
          <p:cNvPr id="60" name="TextBox 59">
            <a:extLst>
              <a:ext uri="{FF2B5EF4-FFF2-40B4-BE49-F238E27FC236}">
                <a16:creationId xmlns:a16="http://schemas.microsoft.com/office/drawing/2014/main" id="{FD22B305-5C49-E448-A945-B4B720DE5702}"/>
              </a:ext>
            </a:extLst>
          </p:cNvPr>
          <p:cNvSpPr txBox="1"/>
          <p:nvPr/>
        </p:nvSpPr>
        <p:spPr>
          <a:xfrm>
            <a:off x="738484" y="510287"/>
            <a:ext cx="7872116" cy="492443"/>
          </a:xfrm>
          <a:prstGeom prst="rect">
            <a:avLst/>
          </a:prstGeom>
          <a:noFill/>
        </p:spPr>
        <p:txBody>
          <a:bodyPr wrap="square" rtlCol="0">
            <a:spAutoFit/>
          </a:bodyPr>
          <a:lstStyle/>
          <a:p>
            <a:r>
              <a:rPr lang="en-US" sz="2600" dirty="0" err="1">
                <a:solidFill>
                  <a:schemeClr val="bg1"/>
                </a:solidFill>
                <a:latin typeface="Nunito SemiBold" panose="00000700000000000000" pitchFamily="2" charset="0"/>
                <a:cs typeface="Arial" charset="0"/>
              </a:rPr>
              <a:t>SmartFunder</a:t>
            </a:r>
            <a:r>
              <a:rPr lang="en-US" sz="2600" dirty="0">
                <a:solidFill>
                  <a:schemeClr val="bg1"/>
                </a:solidFill>
                <a:latin typeface="Nunito SemiBold" panose="00000700000000000000" pitchFamily="2" charset="0"/>
                <a:cs typeface="Arial" charset="0"/>
              </a:rPr>
              <a:t> as Compliance Partner</a:t>
            </a:r>
            <a:endParaRPr lang="en-ZA" sz="2600" dirty="0">
              <a:solidFill>
                <a:schemeClr val="bg1"/>
              </a:solidFill>
              <a:latin typeface="Nunito SemiBold" panose="00000700000000000000" pitchFamily="2" charset="0"/>
            </a:endParaRPr>
          </a:p>
        </p:txBody>
      </p:sp>
      <p:sp>
        <p:nvSpPr>
          <p:cNvPr id="62" name="TextBox 61">
            <a:extLst>
              <a:ext uri="{FF2B5EF4-FFF2-40B4-BE49-F238E27FC236}">
                <a16:creationId xmlns:a16="http://schemas.microsoft.com/office/drawing/2014/main" id="{5D639CD5-281A-6848-B789-C2C068FDF8C5}"/>
              </a:ext>
            </a:extLst>
          </p:cNvPr>
          <p:cNvSpPr txBox="1"/>
          <p:nvPr/>
        </p:nvSpPr>
        <p:spPr>
          <a:xfrm>
            <a:off x="599953" y="1304884"/>
            <a:ext cx="5428153" cy="3323987"/>
          </a:xfrm>
          <a:prstGeom prst="rect">
            <a:avLst/>
          </a:prstGeom>
          <a:noFill/>
        </p:spPr>
        <p:txBody>
          <a:bodyPr wrap="square" rtlCol="0">
            <a:spAutoFit/>
          </a:bodyPr>
          <a:lstStyle/>
          <a:p>
            <a:pPr algn="just"/>
            <a:r>
              <a:rPr lang="en-US" sz="1500" dirty="0" err="1">
                <a:latin typeface="Nunito" panose="00000500000000000000" pitchFamily="2" charset="0"/>
                <a:ea typeface="Arial" charset="0"/>
                <a:cs typeface="Arial" charset="0"/>
              </a:rPr>
              <a:t>SmartFunder</a:t>
            </a:r>
            <a:r>
              <a:rPr lang="en-US" sz="1500" dirty="0">
                <a:latin typeface="Nunito" panose="00000500000000000000" pitchFamily="2" charset="0"/>
                <a:ea typeface="Arial" charset="0"/>
                <a:cs typeface="Arial" charset="0"/>
              </a:rPr>
              <a:t> has built an online compliance platform that assists companies looking to do the right thing and implement bursaries in a tax compliant manner.</a:t>
            </a:r>
          </a:p>
          <a:p>
            <a:pPr algn="just"/>
            <a:endParaRPr lang="en-US" sz="1500" dirty="0">
              <a:latin typeface="Nunito" panose="00000500000000000000" pitchFamily="2" charset="0"/>
              <a:ea typeface="Arial" charset="0"/>
              <a:cs typeface="Arial" charset="0"/>
            </a:endParaRPr>
          </a:p>
          <a:p>
            <a:pPr algn="just"/>
            <a:r>
              <a:rPr lang="en-US" sz="1500" dirty="0">
                <a:latin typeface="Nunito" panose="00000500000000000000" pitchFamily="2" charset="0"/>
                <a:ea typeface="Arial" charset="0"/>
                <a:cs typeface="Arial" charset="0"/>
              </a:rPr>
              <a:t>The infographic to the right is a high-level representation of the flow of bursary funds and information and the following components are all integrated to ensure optimal compliance and transparency.</a:t>
            </a:r>
          </a:p>
          <a:p>
            <a:pPr algn="just"/>
            <a:endParaRPr lang="en-US" sz="1500" dirty="0">
              <a:latin typeface="Nunito" panose="00000500000000000000" pitchFamily="2" charset="0"/>
              <a:ea typeface="Arial" charset="0"/>
              <a:cs typeface="Arial" charset="0"/>
            </a:endParaRPr>
          </a:p>
          <a:p>
            <a:pPr marL="285750" indent="-285750" algn="just">
              <a:buFont typeface="Wingdings" pitchFamily="2" charset="2"/>
              <a:buChar char="§"/>
            </a:pPr>
            <a:r>
              <a:rPr lang="en-US" sz="1500" b="1" dirty="0">
                <a:latin typeface="Nunito" panose="00000500000000000000" pitchFamily="2" charset="0"/>
                <a:ea typeface="Arial" charset="0"/>
                <a:cs typeface="Arial" charset="0"/>
              </a:rPr>
              <a:t>Bursary policy and application</a:t>
            </a:r>
          </a:p>
          <a:p>
            <a:pPr marL="285750" lvl="1" indent="-285750" algn="just">
              <a:buFont typeface="Wingdings" pitchFamily="2" charset="2"/>
              <a:buChar char="§"/>
            </a:pPr>
            <a:r>
              <a:rPr lang="en-US" sz="1500" b="1" dirty="0">
                <a:latin typeface="Nunito" panose="00000500000000000000" pitchFamily="2" charset="0"/>
                <a:ea typeface="Arial" charset="0"/>
                <a:cs typeface="Arial" charset="0"/>
              </a:rPr>
              <a:t>Verification of applications</a:t>
            </a:r>
          </a:p>
          <a:p>
            <a:pPr marL="285750" indent="-285750" algn="just">
              <a:buFont typeface="Wingdings" pitchFamily="2" charset="2"/>
              <a:buChar char="§"/>
            </a:pPr>
            <a:r>
              <a:rPr lang="en-US" sz="1500" b="1" dirty="0">
                <a:latin typeface="Nunito" panose="00000500000000000000" pitchFamily="2" charset="0"/>
                <a:ea typeface="Arial" charset="0"/>
                <a:cs typeface="Arial" charset="0"/>
              </a:rPr>
              <a:t>Employment contract addendums</a:t>
            </a:r>
          </a:p>
          <a:p>
            <a:pPr marL="285750" indent="-285750" algn="just">
              <a:buFont typeface="Wingdings" pitchFamily="2" charset="2"/>
              <a:buChar char="§"/>
            </a:pPr>
            <a:r>
              <a:rPr lang="en-US" sz="1500" b="1" dirty="0">
                <a:latin typeface="Nunito" panose="00000500000000000000" pitchFamily="2" charset="0"/>
                <a:ea typeface="Arial" charset="0"/>
                <a:cs typeface="Arial" charset="0"/>
              </a:rPr>
              <a:t>Payroll integration and IRP5 transparency</a:t>
            </a:r>
          </a:p>
          <a:p>
            <a:pPr marL="285750" indent="-285750" algn="just">
              <a:buFont typeface="Wingdings" pitchFamily="2" charset="2"/>
              <a:buChar char="§"/>
            </a:pPr>
            <a:r>
              <a:rPr lang="en-US" sz="1500" b="1" dirty="0">
                <a:latin typeface="Nunito" panose="00000500000000000000" pitchFamily="2" charset="0"/>
                <a:ea typeface="Arial" charset="0"/>
                <a:cs typeface="Arial" charset="0"/>
              </a:rPr>
              <a:t>Direct payments to educational institutions</a:t>
            </a:r>
          </a:p>
        </p:txBody>
      </p:sp>
    </p:spTree>
    <p:extLst>
      <p:ext uri="{BB962C8B-B14F-4D97-AF65-F5344CB8AC3E}">
        <p14:creationId xmlns:p14="http://schemas.microsoft.com/office/powerpoint/2010/main" val="3381183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91725</TotalTime>
  <Words>2943</Words>
  <Application>Microsoft Macintosh PowerPoint</Application>
  <PresentationFormat>Widescreen</PresentationFormat>
  <Paragraphs>289</Paragraphs>
  <Slides>16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Courier New</vt:lpstr>
      <vt:lpstr>Josefin Sans</vt:lpstr>
      <vt:lpstr>Nunito</vt:lpstr>
      <vt:lpstr>Nunito Bold</vt:lpstr>
      <vt:lpstr>Nunito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 Heydenrych</dc:creator>
  <cp:lastModifiedBy>Henco Wiid</cp:lastModifiedBy>
  <cp:revision>282</cp:revision>
  <cp:lastPrinted>2019-10-14T12:29:50Z</cp:lastPrinted>
  <dcterms:created xsi:type="dcterms:W3CDTF">2017-11-10T06:32:43Z</dcterms:created>
  <dcterms:modified xsi:type="dcterms:W3CDTF">2020-10-06T06:45:21Z</dcterms:modified>
</cp:coreProperties>
</file>