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744" r:id="rId7"/>
    <p:sldMasterId id="2147483708" r:id="rId8"/>
    <p:sldMasterId id="2147483720" r:id="rId9"/>
    <p:sldMasterId id="2147483732" r:id="rId10"/>
    <p:sldMasterId id="2147483746" r:id="rId11"/>
  </p:sldMasterIdLst>
  <p:notesMasterIdLst>
    <p:notesMasterId r:id="rId43"/>
  </p:notesMasterIdLst>
  <p:sldIdLst>
    <p:sldId id="256" r:id="rId12"/>
    <p:sldId id="6966" r:id="rId13"/>
    <p:sldId id="330" r:id="rId14"/>
    <p:sldId id="344" r:id="rId15"/>
    <p:sldId id="345" r:id="rId16"/>
    <p:sldId id="348" r:id="rId17"/>
    <p:sldId id="352" r:id="rId18"/>
    <p:sldId id="353" r:id="rId19"/>
    <p:sldId id="354" r:id="rId20"/>
    <p:sldId id="347" r:id="rId21"/>
    <p:sldId id="346" r:id="rId22"/>
    <p:sldId id="342" r:id="rId23"/>
    <p:sldId id="343" r:id="rId24"/>
    <p:sldId id="6964" r:id="rId25"/>
    <p:sldId id="332" r:id="rId26"/>
    <p:sldId id="333" r:id="rId27"/>
    <p:sldId id="334" r:id="rId28"/>
    <p:sldId id="336" r:id="rId29"/>
    <p:sldId id="337" r:id="rId30"/>
    <p:sldId id="341" r:id="rId31"/>
    <p:sldId id="6965" r:id="rId32"/>
    <p:sldId id="259" r:id="rId33"/>
    <p:sldId id="258" r:id="rId34"/>
    <p:sldId id="266" r:id="rId35"/>
    <p:sldId id="6959" r:id="rId36"/>
    <p:sldId id="6960" r:id="rId37"/>
    <p:sldId id="6961" r:id="rId38"/>
    <p:sldId id="694" r:id="rId39"/>
    <p:sldId id="6962" r:id="rId40"/>
    <p:sldId id="6963" r:id="rId41"/>
    <p:sldId id="2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F9565-DFBA-45B9-BCB8-224C6A6B9A96}" v="27" dt="2020-10-02T12:27:35.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94"/>
    <p:restoredTop sz="94636"/>
  </p:normalViewPr>
  <p:slideViewPr>
    <p:cSldViewPr snapToGrid="0" snapToObjects="1">
      <p:cViewPr varScale="1">
        <p:scale>
          <a:sx n="91" d="100"/>
          <a:sy n="91" d="100"/>
        </p:scale>
        <p:origin x="408" y="53"/>
      </p:cViewPr>
      <p:guideLst/>
    </p:cSldViewPr>
  </p:slideViewPr>
  <p:notesTextViewPr>
    <p:cViewPr>
      <p:scale>
        <a:sx n="1" d="1"/>
        <a:sy n="1" d="1"/>
      </p:scale>
      <p:origin x="0" y="0"/>
    </p:cViewPr>
  </p:notesTextViewPr>
  <p:sorterViewPr>
    <p:cViewPr varScale="1">
      <p:scale>
        <a:sx n="100" d="100"/>
        <a:sy n="100" d="100"/>
      </p:scale>
      <p:origin x="0" y="-60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 irregular expenditure for the year</c:v>
                </c:pt>
              </c:strCache>
            </c:strRef>
          </c:tx>
          <c:spPr>
            <a:solidFill>
              <a:schemeClr val="accent1"/>
            </a:solidFill>
            <a:ln>
              <a:noFill/>
            </a:ln>
            <a:effectLst/>
          </c:spPr>
          <c:invertIfNegative val="0"/>
          <c:cat>
            <c:strRef>
              <c:f>Sheet1!$B$1:$J$1</c:f>
              <c:strCache>
                <c:ptCount val="9"/>
                <c:pt idx="0">
                  <c:v>2012</c:v>
                </c:pt>
                <c:pt idx="1">
                  <c:v>2013</c:v>
                </c:pt>
                <c:pt idx="2">
                  <c:v>2014</c:v>
                </c:pt>
                <c:pt idx="3">
                  <c:v>2015</c:v>
                </c:pt>
                <c:pt idx="4">
                  <c:v>2016</c:v>
                </c:pt>
                <c:pt idx="5">
                  <c:v>2017</c:v>
                </c:pt>
                <c:pt idx="6">
                  <c:v>2018</c:v>
                </c:pt>
                <c:pt idx="7">
                  <c:v>2019</c:v>
                </c:pt>
                <c:pt idx="8">
                  <c:v>2020</c:v>
                </c:pt>
              </c:strCache>
            </c:strRef>
          </c:cat>
          <c:val>
            <c:numRef>
              <c:f>Sheet1!$B$2:$J$2</c:f>
              <c:numCache>
                <c:formatCode>_(* #,##0_);_(* \(#,##0\);_(* "-"??_);_(@_)</c:formatCode>
                <c:ptCount val="9"/>
                <c:pt idx="0">
                  <c:v>2445100</c:v>
                </c:pt>
                <c:pt idx="1">
                  <c:v>3305711</c:v>
                </c:pt>
                <c:pt idx="2">
                  <c:v>1541309</c:v>
                </c:pt>
                <c:pt idx="3">
                  <c:v>1606238</c:v>
                </c:pt>
                <c:pt idx="4">
                  <c:v>1156295</c:v>
                </c:pt>
                <c:pt idx="5">
                  <c:v>424949</c:v>
                </c:pt>
                <c:pt idx="6">
                  <c:v>333607</c:v>
                </c:pt>
                <c:pt idx="7">
                  <c:v>419185</c:v>
                </c:pt>
                <c:pt idx="8">
                  <c:v>342147</c:v>
                </c:pt>
              </c:numCache>
            </c:numRef>
          </c:val>
          <c:extLst>
            <c:ext xmlns:c16="http://schemas.microsoft.com/office/drawing/2014/chart" uri="{C3380CC4-5D6E-409C-BE32-E72D297353CC}">
              <c16:uniqueId val="{00000000-1A3D-48F1-B004-FBC7DB894ABC}"/>
            </c:ext>
          </c:extLst>
        </c:ser>
        <c:ser>
          <c:idx val="1"/>
          <c:order val="1"/>
          <c:tx>
            <c:strRef>
              <c:f>Sheet1!$A$3</c:f>
              <c:strCache>
                <c:ptCount val="1"/>
                <c:pt idx="0">
                  <c:v>Old irregular expenditure</c:v>
                </c:pt>
              </c:strCache>
            </c:strRef>
          </c:tx>
          <c:spPr>
            <a:solidFill>
              <a:schemeClr val="accent2"/>
            </a:solidFill>
            <a:ln>
              <a:noFill/>
            </a:ln>
            <a:effectLst/>
          </c:spPr>
          <c:invertIfNegative val="0"/>
          <c:cat>
            <c:strRef>
              <c:f>Sheet1!$B$1:$J$1</c:f>
              <c:strCache>
                <c:ptCount val="9"/>
                <c:pt idx="0">
                  <c:v>2012</c:v>
                </c:pt>
                <c:pt idx="1">
                  <c:v>2013</c:v>
                </c:pt>
                <c:pt idx="2">
                  <c:v>2014</c:v>
                </c:pt>
                <c:pt idx="3">
                  <c:v>2015</c:v>
                </c:pt>
                <c:pt idx="4">
                  <c:v>2016</c:v>
                </c:pt>
                <c:pt idx="5">
                  <c:v>2017</c:v>
                </c:pt>
                <c:pt idx="6">
                  <c:v>2018</c:v>
                </c:pt>
                <c:pt idx="7">
                  <c:v>2019</c:v>
                </c:pt>
                <c:pt idx="8">
                  <c:v>2020</c:v>
                </c:pt>
              </c:strCache>
            </c:strRef>
          </c:cat>
          <c:val>
            <c:numRef>
              <c:f>Sheet1!$B$3:$J$3</c:f>
              <c:numCache>
                <c:formatCode>_(* #,##0_);_(* \(#,##0\);_(* "-"??_);_(@_)</c:formatCode>
                <c:ptCount val="9"/>
                <c:pt idx="0">
                  <c:v>2445100</c:v>
                </c:pt>
                <c:pt idx="1">
                  <c:v>2441283</c:v>
                </c:pt>
                <c:pt idx="2">
                  <c:v>1432795</c:v>
                </c:pt>
                <c:pt idx="3">
                  <c:v>1499411</c:v>
                </c:pt>
                <c:pt idx="4">
                  <c:v>1151537</c:v>
                </c:pt>
                <c:pt idx="5">
                  <c:v>281718</c:v>
                </c:pt>
                <c:pt idx="6">
                  <c:v>226900</c:v>
                </c:pt>
                <c:pt idx="7">
                  <c:v>116085</c:v>
                </c:pt>
                <c:pt idx="8">
                  <c:v>115353</c:v>
                </c:pt>
              </c:numCache>
            </c:numRef>
          </c:val>
          <c:extLst>
            <c:ext xmlns:c16="http://schemas.microsoft.com/office/drawing/2014/chart" uri="{C3380CC4-5D6E-409C-BE32-E72D297353CC}">
              <c16:uniqueId val="{00000001-1A3D-48F1-B004-FBC7DB894ABC}"/>
            </c:ext>
          </c:extLst>
        </c:ser>
        <c:ser>
          <c:idx val="2"/>
          <c:order val="2"/>
          <c:tx>
            <c:strRef>
              <c:f>Sheet1!$A$4</c:f>
              <c:strCache>
                <c:ptCount val="1"/>
                <c:pt idx="0">
                  <c:v>Newly identified irregular expenditure</c:v>
                </c:pt>
              </c:strCache>
            </c:strRef>
          </c:tx>
          <c:spPr>
            <a:solidFill>
              <a:schemeClr val="accent3"/>
            </a:solidFill>
            <a:ln>
              <a:noFill/>
            </a:ln>
            <a:effectLst/>
          </c:spPr>
          <c:invertIfNegative val="0"/>
          <c:cat>
            <c:strRef>
              <c:f>Sheet1!$B$1:$J$1</c:f>
              <c:strCache>
                <c:ptCount val="9"/>
                <c:pt idx="0">
                  <c:v>2012</c:v>
                </c:pt>
                <c:pt idx="1">
                  <c:v>2013</c:v>
                </c:pt>
                <c:pt idx="2">
                  <c:v>2014</c:v>
                </c:pt>
                <c:pt idx="3">
                  <c:v>2015</c:v>
                </c:pt>
                <c:pt idx="4">
                  <c:v>2016</c:v>
                </c:pt>
                <c:pt idx="5">
                  <c:v>2017</c:v>
                </c:pt>
                <c:pt idx="6">
                  <c:v>2018</c:v>
                </c:pt>
                <c:pt idx="7">
                  <c:v>2019</c:v>
                </c:pt>
                <c:pt idx="8">
                  <c:v>2020</c:v>
                </c:pt>
              </c:strCache>
            </c:strRef>
          </c:cat>
          <c:val>
            <c:numRef>
              <c:f>Sheet1!$B$4:$J$4</c:f>
              <c:numCache>
                <c:formatCode>_(* #,##0_);_(* \(#,##0\);_(* "-"??_);_(@_)</c:formatCode>
                <c:ptCount val="9"/>
                <c:pt idx="0">
                  <c:v>0</c:v>
                </c:pt>
                <c:pt idx="1">
                  <c:v>864428</c:v>
                </c:pt>
                <c:pt idx="2">
                  <c:v>108514</c:v>
                </c:pt>
                <c:pt idx="3">
                  <c:v>106827</c:v>
                </c:pt>
                <c:pt idx="4">
                  <c:v>4758</c:v>
                </c:pt>
                <c:pt idx="5">
                  <c:v>143231</c:v>
                </c:pt>
                <c:pt idx="6">
                  <c:v>106707</c:v>
                </c:pt>
                <c:pt idx="7">
                  <c:v>303100</c:v>
                </c:pt>
                <c:pt idx="8">
                  <c:v>226794</c:v>
                </c:pt>
              </c:numCache>
            </c:numRef>
          </c:val>
          <c:extLst>
            <c:ext xmlns:c16="http://schemas.microsoft.com/office/drawing/2014/chart" uri="{C3380CC4-5D6E-409C-BE32-E72D297353CC}">
              <c16:uniqueId val="{00000002-1A3D-48F1-B004-FBC7DB894ABC}"/>
            </c:ext>
          </c:extLst>
        </c:ser>
        <c:dLbls>
          <c:showLegendKey val="0"/>
          <c:showVal val="0"/>
          <c:showCatName val="0"/>
          <c:showSerName val="0"/>
          <c:showPercent val="0"/>
          <c:showBubbleSize val="0"/>
        </c:dLbls>
        <c:gapWidth val="219"/>
        <c:axId val="425862264"/>
        <c:axId val="425858984"/>
      </c:barChart>
      <c:catAx>
        <c:axId val="42586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858984"/>
        <c:crosses val="autoZero"/>
        <c:auto val="1"/>
        <c:lblAlgn val="ctr"/>
        <c:lblOffset val="100"/>
        <c:noMultiLvlLbl val="0"/>
      </c:catAx>
      <c:valAx>
        <c:axId val="4258589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862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76B33-77BE-DF46-B65D-2676E7AE754D}" type="datetimeFigureOut">
              <a:rPr lang="en-US" smtClean="0"/>
              <a:t>10/5/2020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chemeClr val="accent1"/>
                </a:solidFill>
                <a:latin typeface="Century Gothic" charset="0"/>
                <a:ea typeface="Century Gothic" charset="0"/>
                <a:cs typeface="Century Gothic" charset="0"/>
              </a:rPr>
              <a:t>*Milestone shapes are</a:t>
            </a:r>
            <a:r>
              <a:rPr lang="en-US" i="0" baseline="0" dirty="0">
                <a:solidFill>
                  <a:schemeClr val="accent1"/>
                </a:solidFill>
                <a:latin typeface="Century Gothic" charset="0"/>
                <a:ea typeface="Century Gothic" charset="0"/>
                <a:cs typeface="Century Gothic" charset="0"/>
              </a:rPr>
              <a:t> manipulated with greater ease when slide Zoom is set to 200-400%</a:t>
            </a:r>
          </a:p>
        </p:txBody>
      </p:sp>
      <p:sp>
        <p:nvSpPr>
          <p:cNvPr id="4" name="Slide Number Placeholder 3"/>
          <p:cNvSpPr>
            <a:spLocks noGrp="1"/>
          </p:cNvSpPr>
          <p:nvPr>
            <p:ph type="sldNum" sz="quarter" idx="10"/>
          </p:nvPr>
        </p:nvSpPr>
        <p:spPr/>
        <p:txBody>
          <a:bodyPr/>
          <a:lstStyle/>
          <a:p>
            <a:fld id="{6032236C-66D5-E24A-A951-5101B21AE1C5}" type="slidenum">
              <a:rPr lang="en-US" smtClean="0"/>
              <a:t>23</a:t>
            </a:fld>
            <a:endParaRPr lang="en-US"/>
          </a:p>
        </p:txBody>
      </p:sp>
    </p:spTree>
    <p:extLst>
      <p:ext uri="{BB962C8B-B14F-4D97-AF65-F5344CB8AC3E}">
        <p14:creationId xmlns:p14="http://schemas.microsoft.com/office/powerpoint/2010/main" val="56728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82" y="6321182"/>
            <a:ext cx="2057400" cy="365125"/>
          </a:xfrm>
          <a:prstGeom prst="rect">
            <a:avLst/>
          </a:prstGeom>
        </p:spPr>
        <p:txBody>
          <a:bodyPr/>
          <a:lstStyle>
            <a:lvl1pPr algn="l">
              <a:defRPr>
                <a:solidFill>
                  <a:schemeClr val="bg1"/>
                </a:solidFill>
              </a:defRPr>
            </a:lvl1pPr>
          </a:lstStyle>
          <a:p>
            <a:fld id="{B434A977-0727-E746-9AA8-61F0648F7947}" type="slidenum">
              <a:rPr lang="en-US" smtClean="0"/>
              <a:pPr/>
              <a:t>‹#›</a:t>
            </a:fld>
            <a:endParaRPr lang="en-US" dirty="0"/>
          </a:p>
        </p:txBody>
      </p:sp>
      <p:sp>
        <p:nvSpPr>
          <p:cNvPr id="3" name="Rectangle 2">
            <a:extLst>
              <a:ext uri="{FF2B5EF4-FFF2-40B4-BE49-F238E27FC236}">
                <a16:creationId xmlns:a16="http://schemas.microsoft.com/office/drawing/2014/main" id="{8E2AC917-84B0-C444-AF45-4E23FF55CE9D}"/>
              </a:ext>
            </a:extLst>
          </p:cNvPr>
          <p:cNvSpPr/>
          <p:nvPr userDrawn="1"/>
        </p:nvSpPr>
        <p:spPr>
          <a:xfrm>
            <a:off x="132458" y="6650946"/>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76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717" y="846715"/>
            <a:ext cx="8034901" cy="603713"/>
          </a:xfrm>
        </p:spPr>
        <p:txBody>
          <a:bodyPr>
            <a:noAutofit/>
          </a:bodyPr>
          <a:lstStyle>
            <a:lvl1pPr algn="ctr">
              <a:defRPr sz="3900" baseline="0">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41434" y="1450429"/>
            <a:ext cx="8119242" cy="4572000"/>
          </a:xfrm>
        </p:spPr>
        <p:txBody>
          <a:bodyPr>
            <a:normAutofit/>
          </a:bodyPr>
          <a:lstStyle>
            <a:lvl1pPr>
              <a:defRPr sz="2400">
                <a:latin typeface="Calibri" pitchFamily="34" charset="0"/>
              </a:defRPr>
            </a:lvl1pPr>
            <a:lvl2pP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A78A1B-5303-4EDB-82FF-3DAB7DC0A89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B32FEB1-D01E-4B4C-9262-9F928D98265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3040500-F957-4591-9AF5-F43404C92CB6}"/>
              </a:ext>
            </a:extLst>
          </p:cNvPr>
          <p:cNvSpPr>
            <a:spLocks noGrp="1"/>
          </p:cNvSpPr>
          <p:nvPr>
            <p:ph type="sldNum" sz="quarter" idx="12"/>
          </p:nvPr>
        </p:nvSpPr>
        <p:spPr>
          <a:xfrm>
            <a:off x="-29260" y="0"/>
            <a:ext cx="941388" cy="301625"/>
          </a:xfrm>
        </p:spPr>
        <p:txBody>
          <a:bodyPr/>
          <a:lstStyle>
            <a:lvl1pPr algn="l">
              <a:defRPr smtClean="0"/>
            </a:lvl1pPr>
          </a:lstStyle>
          <a:p>
            <a:pPr>
              <a:defRPr/>
            </a:pPr>
            <a:fld id="{9E544028-76F5-4C4F-9F70-3052A8EABAA8}" type="slidenum">
              <a:rPr lang="en-US" altLang="en-US"/>
              <a:pPr>
                <a:defRPr/>
              </a:pPr>
              <a:t>‹#›</a:t>
            </a:fld>
            <a:endParaRPr lang="en-US" altLang="en-US" dirty="0"/>
          </a:p>
        </p:txBody>
      </p:sp>
    </p:spTree>
    <p:extLst>
      <p:ext uri="{BB962C8B-B14F-4D97-AF65-F5344CB8AC3E}">
        <p14:creationId xmlns:p14="http://schemas.microsoft.com/office/powerpoint/2010/main" val="32519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Long Headline and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0C462C1-1903-4131-815D-C563FE90BF3C}"/>
              </a:ext>
            </a:extLst>
          </p:cNvPr>
          <p:cNvGraphicFramePr>
            <a:graphicFrameLocks noChangeAspect="1"/>
          </p:cNvGraphicFramePr>
          <p:nvPr userDrawn="1">
            <p:custDataLst>
              <p:tags r:id="rId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7" name="think-cell Slide" r:id="rId5" imgW="396" imgH="396" progId="TCLayout.ActiveDocument.1">
                  <p:embed/>
                </p:oleObj>
              </mc:Choice>
              <mc:Fallback>
                <p:oleObj name="think-cell Slide" r:id="rId5" imgW="396" imgH="396" progId="TCLayout.ActiveDocument.1">
                  <p:embed/>
                  <p:pic>
                    <p:nvPicPr>
                      <p:cNvPr id="3" name="Object 2" hidden="1">
                        <a:extLst>
                          <a:ext uri="{FF2B5EF4-FFF2-40B4-BE49-F238E27FC236}">
                            <a16:creationId xmlns:a16="http://schemas.microsoft.com/office/drawing/2014/main" id="{B0C462C1-1903-4131-815D-C563FE90BF3C}"/>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4C5D820-982A-44E2-B3AC-55B2DFA0FDD7}"/>
              </a:ext>
            </a:extLst>
          </p:cNvPr>
          <p:cNvSpPr/>
          <p:nvPr userDrawn="1">
            <p:custDataLst>
              <p:tags r:id="rId3"/>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625"/>
              </a:lnSpc>
              <a:spcBef>
                <a:spcPct val="0"/>
              </a:spcBef>
              <a:spcAft>
                <a:spcPct val="0"/>
              </a:spcAft>
            </a:pPr>
            <a:endParaRPr lang="en-US" sz="2700" b="1" i="0" baseline="0" dirty="0">
              <a:latin typeface="Graphik" panose="020B0503030202060203" pitchFamily="34" charset="0"/>
              <a:ea typeface="+mj-ea"/>
              <a:cs typeface="+mj-cs"/>
              <a:sym typeface="Graphik" panose="020B0503030202060203" pitchFamily="34" charset="0"/>
            </a:endParaRPr>
          </a:p>
        </p:txBody>
      </p:sp>
      <p:sp>
        <p:nvSpPr>
          <p:cNvPr id="11" name="Content Placeholder 5">
            <a:extLst>
              <a:ext uri="{FF2B5EF4-FFF2-40B4-BE49-F238E27FC236}">
                <a16:creationId xmlns:a16="http://schemas.microsoft.com/office/drawing/2014/main" id="{F3BF1597-9628-438E-A115-F54D9F36B34E}"/>
              </a:ext>
            </a:extLst>
          </p:cNvPr>
          <p:cNvSpPr>
            <a:spLocks noGrp="1"/>
          </p:cNvSpPr>
          <p:nvPr>
            <p:ph sz="quarter" idx="18"/>
          </p:nvPr>
        </p:nvSpPr>
        <p:spPr>
          <a:xfrm>
            <a:off x="285750" y="1476261"/>
            <a:ext cx="8572500" cy="5042017"/>
          </a:xfrm>
        </p:spPr>
        <p:txBody>
          <a:bodyPr>
            <a:normAutofit/>
          </a:bodyPr>
          <a:lstStyle>
            <a:lvl1pPr>
              <a:defRPr sz="1800"/>
            </a:lvl1pPr>
            <a:lvl2pPr>
              <a:spcAft>
                <a:spcPts val="900"/>
              </a:spcAft>
              <a:defRPr sz="1500"/>
            </a:lvl2pPr>
            <a:lvl3pPr marL="385754" indent="-172637">
              <a:buFont typeface="Graphik" panose="020B0503030202060203" pitchFamily="34" charset="0"/>
              <a:buChar char="–"/>
              <a:defRPr sz="1200"/>
            </a:lvl3pPr>
            <a:lvl5pPr marL="642922" indent="-133347">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54D05DA1-E89F-47ED-8CEE-E60ED38BCA6F}"/>
              </a:ext>
            </a:extLst>
          </p:cNvPr>
          <p:cNvSpPr>
            <a:spLocks noGrp="1"/>
          </p:cNvSpPr>
          <p:nvPr>
            <p:ph type="title"/>
          </p:nvPr>
        </p:nvSpPr>
        <p:spPr>
          <a:xfrm>
            <a:off x="285750" y="381001"/>
            <a:ext cx="8165076" cy="617483"/>
          </a:xfrm>
          <a:prstGeom prst="rect">
            <a:avLst/>
          </a:prstGeom>
        </p:spPr>
        <p:txBody>
          <a:bodyPr vert="horz" lIns="0" tIns="45720" rIns="0" bIns="0" rtlCol="0" anchor="t" anchorCtr="0">
            <a:normAutofit/>
          </a:bodyPr>
          <a:lstStyle>
            <a:lvl1pPr>
              <a:lnSpc>
                <a:spcPts val="2625"/>
              </a:lnSpc>
              <a:defRPr/>
            </a:lvl1pPr>
          </a:lstStyle>
          <a:p>
            <a:r>
              <a:rPr lang="en-US" dirty="0"/>
              <a:t>Click to edit Master title style</a:t>
            </a:r>
          </a:p>
        </p:txBody>
      </p:sp>
      <p:sp>
        <p:nvSpPr>
          <p:cNvPr id="17" name="Text Placeholder 4">
            <a:extLst>
              <a:ext uri="{FF2B5EF4-FFF2-40B4-BE49-F238E27FC236}">
                <a16:creationId xmlns:a16="http://schemas.microsoft.com/office/drawing/2014/main" id="{F14498F5-5649-4967-8062-F49CD889F649}"/>
              </a:ext>
            </a:extLst>
          </p:cNvPr>
          <p:cNvSpPr>
            <a:spLocks noGrp="1"/>
          </p:cNvSpPr>
          <p:nvPr>
            <p:ph type="body" sz="quarter" idx="22"/>
          </p:nvPr>
        </p:nvSpPr>
        <p:spPr>
          <a:xfrm>
            <a:off x="285750" y="947829"/>
            <a:ext cx="8572501" cy="441433"/>
          </a:xfrm>
        </p:spPr>
        <p:txBody>
          <a:bodyPr>
            <a:noAutofit/>
          </a:bodyPr>
          <a:lstStyle>
            <a:lvl1pPr marL="0" indent="0">
              <a:lnSpc>
                <a:spcPts val="1875"/>
              </a:lnSpc>
              <a:defRPr sz="1800" baseline="0">
                <a:solidFill>
                  <a:srgbClr val="017663"/>
                </a:solidFill>
                <a:latin typeface="Arial Bold" panose="020B0704020202020204" pitchFamily="34" charset="0"/>
                <a:cs typeface="Arial Bold" panose="020B0704020202020204" pitchFamily="34" charset="0"/>
              </a:defRPr>
            </a:lvl1pPr>
          </a:lstStyle>
          <a:p>
            <a:pPr lvl="0"/>
            <a:r>
              <a:rPr lang="en-US" dirty="0"/>
              <a:t>Edit Master text styles</a:t>
            </a:r>
            <a:endParaRPr lang="en-ZA" dirty="0"/>
          </a:p>
        </p:txBody>
      </p:sp>
      <p:sp>
        <p:nvSpPr>
          <p:cNvPr id="9" name="Slide Number Placeholder 5">
            <a:extLst>
              <a:ext uri="{FF2B5EF4-FFF2-40B4-BE49-F238E27FC236}">
                <a16:creationId xmlns:a16="http://schemas.microsoft.com/office/drawing/2014/main" id="{6DB4C370-7F20-4FDF-A136-1D00DCDE8A3B}"/>
              </a:ext>
            </a:extLst>
          </p:cNvPr>
          <p:cNvSpPr>
            <a:spLocks noGrp="1"/>
          </p:cNvSpPr>
          <p:nvPr>
            <p:ph type="sldNum" sz="quarter" idx="4"/>
          </p:nvPr>
        </p:nvSpPr>
        <p:spPr>
          <a:xfrm>
            <a:off x="8629652" y="6580075"/>
            <a:ext cx="228599" cy="206375"/>
          </a:xfrm>
          <a:prstGeom prst="rect">
            <a:avLst/>
          </a:prstGeom>
        </p:spPr>
        <p:txBody>
          <a:bodyPr vert="horz" lIns="0" tIns="0" rIns="0" bIns="0" rtlCol="0" anchor="b" anchorCtr="0"/>
          <a:lstStyle>
            <a:lvl1pPr algn="r">
              <a:defRPr sz="750">
                <a:solidFill>
                  <a:schemeClr val="bg1">
                    <a:lumMod val="65000"/>
                  </a:schemeClr>
                </a:solidFill>
                <a:latin typeface="+mn-lt"/>
              </a:defRPr>
            </a:lvl1pPr>
          </a:lstStyle>
          <a:p>
            <a:fld id="{4F9AC08D-23A9-440E-BCB9-AA1E9877CC38}" type="slidenum">
              <a:rPr lang="en-US" smtClean="0"/>
              <a:pPr/>
              <a:t>‹#›</a:t>
            </a:fld>
            <a:endParaRPr lang="en-US" dirty="0"/>
          </a:p>
        </p:txBody>
      </p:sp>
      <p:sp>
        <p:nvSpPr>
          <p:cNvPr id="12" name="Footer Placeholder 1">
            <a:extLst>
              <a:ext uri="{FF2B5EF4-FFF2-40B4-BE49-F238E27FC236}">
                <a16:creationId xmlns:a16="http://schemas.microsoft.com/office/drawing/2014/main" id="{38F63FCA-6A50-4897-B15C-8B85B1F6B9C0}"/>
              </a:ext>
            </a:extLst>
          </p:cNvPr>
          <p:cNvSpPr>
            <a:spLocks noGrp="1"/>
          </p:cNvSpPr>
          <p:nvPr>
            <p:ph type="ftr" sz="quarter" idx="3"/>
          </p:nvPr>
        </p:nvSpPr>
        <p:spPr>
          <a:xfrm>
            <a:off x="285750" y="6580075"/>
            <a:ext cx="4286250" cy="206375"/>
          </a:xfrm>
          <a:prstGeom prst="rect">
            <a:avLst/>
          </a:prstGeom>
        </p:spPr>
        <p:txBody>
          <a:bodyPr/>
          <a:lstStyle>
            <a:lvl1pPr>
              <a:defRPr sz="600">
                <a:solidFill>
                  <a:schemeClr val="tx1">
                    <a:lumMod val="50000"/>
                    <a:lumOff val="50000"/>
                  </a:schemeClr>
                </a:solidFill>
              </a:defRPr>
            </a:lvl1pPr>
          </a:lstStyle>
          <a:p>
            <a:r>
              <a:rPr lang="en-ZA"/>
              <a:t>Copyright © 2019 Accenture. All rights reserved</a:t>
            </a:r>
            <a:r>
              <a:rPr lang="en-US"/>
              <a:t>.</a:t>
            </a:r>
            <a:endParaRPr lang="en-US" dirty="0"/>
          </a:p>
        </p:txBody>
      </p:sp>
    </p:spTree>
    <p:extLst>
      <p:ext uri="{BB962C8B-B14F-4D97-AF65-F5344CB8AC3E}">
        <p14:creationId xmlns:p14="http://schemas.microsoft.com/office/powerpoint/2010/main" val="410554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2754-2B2A-4728-976B-2B8D118E1E8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BDEA2575-999C-46C7-8450-F74809AB4B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3145C56-FE71-41ED-B383-E5AFDF9853A7}"/>
              </a:ext>
            </a:extLst>
          </p:cNvPr>
          <p:cNvSpPr>
            <a:spLocks noGrp="1"/>
          </p:cNvSpPr>
          <p:nvPr>
            <p:ph type="dt" sz="half" idx="10"/>
          </p:nvPr>
        </p:nvSpPr>
        <p:spPr/>
        <p:txBody>
          <a:bodyPr/>
          <a:lstStyle/>
          <a:p>
            <a:fld id="{AC5A2FD9-8B97-48B3-A841-4806EC99D2C5}" type="datetimeFigureOut">
              <a:rPr lang="en-ZA" smtClean="0"/>
              <a:t>05/10/2020</a:t>
            </a:fld>
            <a:endParaRPr lang="en-ZA"/>
          </a:p>
        </p:txBody>
      </p:sp>
      <p:sp>
        <p:nvSpPr>
          <p:cNvPr id="5" name="Footer Placeholder 4">
            <a:extLst>
              <a:ext uri="{FF2B5EF4-FFF2-40B4-BE49-F238E27FC236}">
                <a16:creationId xmlns:a16="http://schemas.microsoft.com/office/drawing/2014/main" id="{B4EB880D-A3EE-417E-B8C1-36293676EF9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0B95A67-EB8B-42A8-BBD7-5C5B29D3AC70}"/>
              </a:ext>
            </a:extLst>
          </p:cNvPr>
          <p:cNvSpPr>
            <a:spLocks noGrp="1"/>
          </p:cNvSpPr>
          <p:nvPr>
            <p:ph type="sldNum" sz="quarter" idx="12"/>
          </p:nvPr>
        </p:nvSpPr>
        <p:spPr/>
        <p:txBody>
          <a:bodyPr/>
          <a:lstStyle/>
          <a:p>
            <a:fld id="{A676B520-4DB0-487C-9E7B-FE7D7FA2E624}" type="slidenum">
              <a:rPr lang="en-ZA" smtClean="0"/>
              <a:t>‹#›</a:t>
            </a:fld>
            <a:endParaRPr lang="en-ZA"/>
          </a:p>
        </p:txBody>
      </p:sp>
    </p:spTree>
    <p:extLst>
      <p:ext uri="{BB962C8B-B14F-4D97-AF65-F5344CB8AC3E}">
        <p14:creationId xmlns:p14="http://schemas.microsoft.com/office/powerpoint/2010/main" val="294880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05E95A5-17A3-454F-A913-C4609D8DC0F3}" type="datetimeFigureOut">
              <a:rPr lang="en-ZA" smtClean="0"/>
              <a:t>05/10/2020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20E4607-31AD-481C-973A-145EA5D08044}" type="slidenum">
              <a:rPr lang="en-ZA" smtClean="0"/>
              <a:t>‹#›</a:t>
            </a:fld>
            <a:endParaRPr lang="en-ZA"/>
          </a:p>
        </p:txBody>
      </p:sp>
    </p:spTree>
    <p:extLst>
      <p:ext uri="{BB962C8B-B14F-4D97-AF65-F5344CB8AC3E}">
        <p14:creationId xmlns:p14="http://schemas.microsoft.com/office/powerpoint/2010/main" val="237629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30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7.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7.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A19C-CA4F-C445-9D7A-10AF5EF49CF9}" type="datetime1">
              <a:rPr lang="en-ZA" smtClean="0"/>
              <a:t>05/10/2020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0"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sp>
        <p:nvSpPr>
          <p:cNvPr id="13" name="Rectangle 12">
            <a:extLst>
              <a:ext uri="{FF2B5EF4-FFF2-40B4-BE49-F238E27FC236}">
                <a16:creationId xmlns:a16="http://schemas.microsoft.com/office/drawing/2014/main" id="{C14A10DB-786C-F741-814B-4A063D272CB9}"/>
              </a:ext>
            </a:extLst>
          </p:cNvPr>
          <p:cNvSpPr/>
          <p:nvPr userDrawn="1"/>
        </p:nvSpPr>
        <p:spPr>
          <a:xfrm>
            <a:off x="1340061" y="2807235"/>
            <a:ext cx="6650131" cy="114688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6"/>
          <a:stretch>
            <a:fillRect/>
          </a:stretch>
        </p:blipFill>
        <p:spPr>
          <a:xfrm>
            <a:off x="7287780" y="5282540"/>
            <a:ext cx="1600930" cy="1450507"/>
          </a:xfrm>
          <a:prstGeom prst="rect">
            <a:avLst/>
          </a:prstGeom>
        </p:spPr>
      </p:pic>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 id="2147483748"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4">
            <a:lum bright="9000"/>
            <a:extLst>
              <a:ext uri="{28A0092B-C50C-407E-A947-70E740481C1C}">
                <a14:useLocalDpi xmlns:a14="http://schemas.microsoft.com/office/drawing/2010/main" val="0"/>
              </a:ext>
            </a:extLst>
          </a:blip>
          <a:stretch>
            <a:fillRect/>
          </a:stretch>
        </p:blipFill>
        <p:spPr>
          <a:xfrm>
            <a:off x="0" y="1"/>
            <a:ext cx="9144000" cy="6857999"/>
          </a:xfrm>
          <a:prstGeom prst="rect">
            <a:avLst/>
          </a:prstGeom>
          <a:solidFill>
            <a:srgbClr val="0B7764"/>
          </a:solidFill>
        </p:spPr>
      </p:pic>
      <p:sp>
        <p:nvSpPr>
          <p:cNvPr id="17" name="Rectangle 16">
            <a:extLst>
              <a:ext uri="{FF2B5EF4-FFF2-40B4-BE49-F238E27FC236}">
                <a16:creationId xmlns:a16="http://schemas.microsoft.com/office/drawing/2014/main" id="{351C0560-4F30-974E-A868-768678A60BB0}"/>
              </a:ext>
            </a:extLst>
          </p:cNvPr>
          <p:cNvSpPr/>
          <p:nvPr userDrawn="1"/>
        </p:nvSpPr>
        <p:spPr>
          <a:xfrm>
            <a:off x="132458" y="6531304"/>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sp>
        <p:nvSpPr>
          <p:cNvPr id="14" name="Rectangle 13">
            <a:extLst>
              <a:ext uri="{FF2B5EF4-FFF2-40B4-BE49-F238E27FC236}">
                <a16:creationId xmlns:a16="http://schemas.microsoft.com/office/drawing/2014/main" id="{9955F0F6-65D7-3145-90F7-3F43EF7C3216}"/>
              </a:ext>
            </a:extLst>
          </p:cNvPr>
          <p:cNvSpPr/>
          <p:nvPr userDrawn="1"/>
        </p:nvSpPr>
        <p:spPr>
          <a:xfrm>
            <a:off x="1340061"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6"/>
          <a:stretch>
            <a:fillRect/>
          </a:stretch>
        </p:blipFill>
        <p:spPr>
          <a:xfrm>
            <a:off x="7287780" y="5181530"/>
            <a:ext cx="1600930" cy="1450507"/>
          </a:xfrm>
          <a:prstGeom prst="rect">
            <a:avLst/>
          </a:prstGeom>
        </p:spPr>
      </p:pic>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 id="21474837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4CEF-6E34-E649-ABE5-1F30A6820B5F}" type="datetimeFigureOut">
              <a:rPr lang="en-US" smtClean="0"/>
              <a:t>10/5/2020</a:t>
            </a:fld>
            <a:endParaRPr lang="en-US"/>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01E0E-5891-E447-8200-1484DAA757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BF8104F-51BB-094A-AF2E-7AA816F7B279}"/>
              </a:ext>
            </a:extLst>
          </p:cNvPr>
          <p:cNvSpPr/>
          <p:nvPr userDrawn="1"/>
        </p:nvSpPr>
        <p:spPr>
          <a:xfrm>
            <a:off x="1226373"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A3194A97-BE1E-814B-ADB7-0AA899113CA1}"/>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AB529-48F1-B743-8A18-1A17DC7CF3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A8C1838-A62F-0845-B532-3E5CDEE791A9}"/>
              </a:ext>
            </a:extLst>
          </p:cNvPr>
          <p:cNvSpPr/>
          <p:nvPr userDrawn="1"/>
        </p:nvSpPr>
        <p:spPr>
          <a:xfrm>
            <a:off x="1149794"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FDBA46AD-0852-1440-95F0-29D439E669DC}"/>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5">
            <a:extLst>
              <a:ext uri="{FF2B5EF4-FFF2-40B4-BE49-F238E27FC236}">
                <a16:creationId xmlns:a16="http://schemas.microsoft.com/office/drawing/2014/main" id="{2C872CF1-E701-2349-B1E3-631BB30EBAAD}"/>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7"/>
          <a:stretch>
            <a:fillRect/>
          </a:stretch>
        </p:blipFill>
        <p:spPr>
          <a:xfrm>
            <a:off x="0" y="0"/>
            <a:ext cx="1845128"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 id="2147483749" r:id="rId2"/>
    <p:sldLayoutId id="2147483751" r:id="rId3"/>
    <p:sldLayoutId id="2147483752" r:id="rId4"/>
    <p:sldLayoutId id="21474837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F21E5E6-4467-AC43-AFF7-B9E2D6BD6BBF}"/>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0EA9EC-1405-EC4D-8AE3-64958EE1A5F9}"/>
              </a:ext>
            </a:extLst>
          </p:cNvPr>
          <p:cNvSpPr>
            <a:spLocks noGrp="1"/>
          </p:cNvSpPr>
          <p:nvPr>
            <p:ph type="sldNum" sz="quarter" idx="12"/>
          </p:nvPr>
        </p:nvSpPr>
        <p:spPr/>
        <p:txBody>
          <a:bodyPr/>
          <a:lstStyle/>
          <a:p>
            <a:fld id="{B434A977-0727-E746-9AA8-61F0648F7947}" type="slidenum">
              <a:rPr lang="en-US" smtClean="0"/>
              <a:t>1</a:t>
            </a:fld>
            <a:endParaRPr lang="en-US" dirty="0"/>
          </a:p>
        </p:txBody>
      </p:sp>
      <p:sp>
        <p:nvSpPr>
          <p:cNvPr id="6" name="TextBox 5">
            <a:extLst>
              <a:ext uri="{FF2B5EF4-FFF2-40B4-BE49-F238E27FC236}">
                <a16:creationId xmlns:a16="http://schemas.microsoft.com/office/drawing/2014/main" id="{0217ED06-78BF-E245-9912-754A4CFCC0A1}"/>
              </a:ext>
            </a:extLst>
          </p:cNvPr>
          <p:cNvSpPr txBox="1"/>
          <p:nvPr/>
        </p:nvSpPr>
        <p:spPr>
          <a:xfrm>
            <a:off x="1339912" y="2711445"/>
            <a:ext cx="6654297"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NCOP: Select Committee on Transport</a:t>
            </a:r>
          </a:p>
        </p:txBody>
      </p:sp>
      <p:sp>
        <p:nvSpPr>
          <p:cNvPr id="7" name="TextBox 6">
            <a:extLst>
              <a:ext uri="{FF2B5EF4-FFF2-40B4-BE49-F238E27FC236}">
                <a16:creationId xmlns:a16="http://schemas.microsoft.com/office/drawing/2014/main" id="{88C7AFB5-1BDE-7A42-937E-CA863422E2DE}"/>
              </a:ext>
            </a:extLst>
          </p:cNvPr>
          <p:cNvSpPr txBox="1"/>
          <p:nvPr/>
        </p:nvSpPr>
        <p:spPr>
          <a:xfrm>
            <a:off x="1339913" y="3181385"/>
            <a:ext cx="6654297" cy="800219"/>
          </a:xfrm>
          <a:prstGeom prst="rect">
            <a:avLst/>
          </a:prstGeom>
          <a:noFill/>
        </p:spPr>
        <p:txBody>
          <a:bodyPr wrap="square" rtlCol="0">
            <a:spAutoFit/>
          </a:bodyPr>
          <a:lstStyle/>
          <a:p>
            <a:pPr algn="ctr"/>
            <a:r>
              <a:rPr lang="en-ZA" sz="2300" dirty="0">
                <a:solidFill>
                  <a:schemeClr val="bg1"/>
                </a:solidFill>
                <a:latin typeface="Exo" panose="02000703000000000000" pitchFamily="50" charset="0"/>
              </a:rPr>
              <a:t>SANRAL Update </a:t>
            </a:r>
          </a:p>
          <a:p>
            <a:pPr algn="ctr"/>
            <a:r>
              <a:rPr lang="en-ZA" sz="2300" dirty="0">
                <a:solidFill>
                  <a:schemeClr val="bg1"/>
                </a:solidFill>
                <a:latin typeface="Exo" panose="02000703000000000000" pitchFamily="50" charset="0"/>
              </a:rPr>
              <a:t>October 2020</a:t>
            </a:r>
          </a:p>
        </p:txBody>
      </p:sp>
    </p:spTree>
    <p:extLst>
      <p:ext uri="{BB962C8B-B14F-4D97-AF65-F5344CB8AC3E}">
        <p14:creationId xmlns:p14="http://schemas.microsoft.com/office/powerpoint/2010/main" val="144375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a:extLst>
              <a:ext uri="{FF2B5EF4-FFF2-40B4-BE49-F238E27FC236}">
                <a16:creationId xmlns:a16="http://schemas.microsoft.com/office/drawing/2014/main" id="{B913C43D-A9FC-48E9-AF9E-DBA9F281D0F6}"/>
              </a:ext>
            </a:extLst>
          </p:cNvPr>
          <p:cNvGraphicFramePr>
            <a:graphicFrameLocks/>
          </p:cNvGraphicFramePr>
          <p:nvPr/>
        </p:nvGraphicFramePr>
        <p:xfrm>
          <a:off x="801619" y="934797"/>
          <a:ext cx="7543800" cy="4120779"/>
        </p:xfrm>
        <a:graphic>
          <a:graphicData uri="http://schemas.openxmlformats.org/drawingml/2006/table">
            <a:tbl>
              <a:tblPr/>
              <a:tblGrid>
                <a:gridCol w="3178175">
                  <a:extLst>
                    <a:ext uri="{9D8B030D-6E8A-4147-A177-3AD203B41FA5}">
                      <a16:colId xmlns:a16="http://schemas.microsoft.com/office/drawing/2014/main" val="20000"/>
                    </a:ext>
                  </a:extLst>
                </a:gridCol>
                <a:gridCol w="1454150">
                  <a:extLst>
                    <a:ext uri="{9D8B030D-6E8A-4147-A177-3AD203B41FA5}">
                      <a16:colId xmlns:a16="http://schemas.microsoft.com/office/drawing/2014/main" val="20001"/>
                    </a:ext>
                  </a:extLst>
                </a:gridCol>
                <a:gridCol w="1455737">
                  <a:extLst>
                    <a:ext uri="{9D8B030D-6E8A-4147-A177-3AD203B41FA5}">
                      <a16:colId xmlns:a16="http://schemas.microsoft.com/office/drawing/2014/main" val="20002"/>
                    </a:ext>
                  </a:extLst>
                </a:gridCol>
                <a:gridCol w="1455738">
                  <a:extLst>
                    <a:ext uri="{9D8B030D-6E8A-4147-A177-3AD203B41FA5}">
                      <a16:colId xmlns:a16="http://schemas.microsoft.com/office/drawing/2014/main" val="20003"/>
                    </a:ext>
                  </a:extLst>
                </a:gridCol>
              </a:tblGrid>
              <a:tr h="563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FFFFFF"/>
                          </a:solidFill>
                          <a:effectLst/>
                          <a:latin typeface="Open Sans"/>
                          <a:cs typeface="Open Sans"/>
                        </a:rPr>
                        <a:t>Authority</a:t>
                      </a:r>
                      <a:endParaRPr kumimoji="0" lang="en-GB" sz="2000" b="0" i="0" u="none" strike="noStrike" cap="none" normalizeH="0" baseline="0" dirty="0">
                        <a:ln>
                          <a:noFill/>
                        </a:ln>
                        <a:solidFill>
                          <a:srgbClr val="FFFFFF"/>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7225"/>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FFFFFF"/>
                          </a:solidFill>
                          <a:effectLst/>
                          <a:latin typeface="Open Sans"/>
                          <a:cs typeface="Open Sans"/>
                        </a:rPr>
                        <a:t>Paved </a:t>
                      </a:r>
                      <a:endParaRPr kumimoji="0" lang="en-GB" sz="2000" b="0" i="0" u="none" strike="noStrike" cap="none" normalizeH="0" baseline="0" dirty="0">
                        <a:ln>
                          <a:noFill/>
                        </a:ln>
                        <a:solidFill>
                          <a:srgbClr val="FFFFFF"/>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7225"/>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FFFFFF"/>
                          </a:solidFill>
                          <a:effectLst/>
                          <a:latin typeface="Open Sans"/>
                          <a:cs typeface="Open Sans"/>
                        </a:rPr>
                        <a:t>Gravel</a:t>
                      </a:r>
                      <a:endParaRPr kumimoji="0" lang="en-GB" sz="2000" b="0" i="0" u="none" strike="noStrike" cap="none" normalizeH="0" baseline="0" dirty="0">
                        <a:ln>
                          <a:noFill/>
                        </a:ln>
                        <a:solidFill>
                          <a:srgbClr val="FFFFFF"/>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7225"/>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FFFFFF"/>
                          </a:solidFill>
                          <a:effectLst/>
                          <a:latin typeface="Open Sans"/>
                          <a:cs typeface="Open Sans"/>
                        </a:rPr>
                        <a:t>Total</a:t>
                      </a:r>
                      <a:endParaRPr kumimoji="0" lang="en-GB" sz="2000" b="0" i="0" u="none" strike="noStrike" cap="none" normalizeH="0" baseline="0" dirty="0">
                        <a:ln>
                          <a:noFill/>
                        </a:ln>
                        <a:solidFill>
                          <a:srgbClr val="FFFFFF"/>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7225"/>
                    </a:solidFill>
                  </a:tcPr>
                </a:tc>
                <a:extLst>
                  <a:ext uri="{0D108BD9-81ED-4DB2-BD59-A6C34878D82A}">
                    <a16:rowId xmlns:a16="http://schemas.microsoft.com/office/drawing/2014/main" val="10000"/>
                  </a:ext>
                </a:extLst>
              </a:tr>
              <a:tr h="5064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accent2"/>
                          </a:solidFill>
                          <a:effectLst/>
                          <a:latin typeface="Open Sans"/>
                          <a:cs typeface="Open Sans"/>
                        </a:rPr>
                        <a:t>SANRAL</a:t>
                      </a:r>
                      <a:endParaRPr kumimoji="0" lang="en-GB" sz="1600" b="0" i="0" u="none" strike="noStrike" cap="none" normalizeH="0" baseline="0" dirty="0">
                        <a:ln>
                          <a:noFill/>
                        </a:ln>
                        <a:solidFill>
                          <a:schemeClr val="accent2"/>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accent2"/>
                          </a:solidFill>
                          <a:effectLst/>
                          <a:latin typeface="Open Sans"/>
                          <a:cs typeface="Open Sans"/>
                        </a:rPr>
                        <a:t>22 253</a:t>
                      </a:r>
                      <a:endParaRPr kumimoji="0" lang="en-GB" sz="1600" b="0" i="0" u="none" strike="noStrike" cap="none" normalizeH="0" baseline="0" dirty="0">
                        <a:ln>
                          <a:noFill/>
                        </a:ln>
                        <a:solidFill>
                          <a:schemeClr val="accent2"/>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accent2"/>
                          </a:solidFill>
                          <a:effectLst/>
                          <a:latin typeface="Open Sans"/>
                          <a:cs typeface="Open Sans"/>
                        </a:rPr>
                        <a:t>0</a:t>
                      </a:r>
                      <a:endParaRPr kumimoji="0" lang="en-GB" sz="1600" b="0" i="0" u="none" strike="noStrike" cap="none" normalizeH="0" baseline="0" dirty="0">
                        <a:ln>
                          <a:noFill/>
                        </a:ln>
                        <a:solidFill>
                          <a:schemeClr val="accent2"/>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accent2"/>
                          </a:solidFill>
                          <a:effectLst/>
                          <a:latin typeface="Open Sans"/>
                          <a:cs typeface="Open Sans"/>
                        </a:rPr>
                        <a:t>22 253</a:t>
                      </a:r>
                      <a:endParaRPr kumimoji="0" lang="en-GB" sz="1600" b="0" i="0" u="none" strike="noStrike" cap="none" normalizeH="0" baseline="0" dirty="0">
                        <a:ln>
                          <a:noFill/>
                        </a:ln>
                        <a:solidFill>
                          <a:schemeClr val="accent2"/>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397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Provinces - 9</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46 509</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226 273</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272 882</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Metros - 8</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51 682</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14 461</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66 143</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64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Municipalities </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37 680</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219 223</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lumMod val="65000"/>
                            </a:schemeClr>
                          </a:solidFill>
                          <a:effectLst/>
                          <a:latin typeface="Open Sans"/>
                          <a:cs typeface="Open Sans"/>
                        </a:rPr>
                        <a:t>256 903</a:t>
                      </a:r>
                      <a:endParaRPr kumimoji="0" lang="en-GB" sz="16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lumMod val="65000"/>
                            </a:schemeClr>
                          </a:solidFill>
                          <a:effectLst/>
                          <a:latin typeface="Open Sans"/>
                          <a:cs typeface="Open Sans"/>
                        </a:rPr>
                        <a:t>Total</a:t>
                      </a:r>
                      <a:endParaRPr kumimoji="0" lang="en-GB" sz="2000" b="0" i="0" u="none" strike="noStrike" cap="none" normalizeH="0" baseline="0" dirty="0">
                        <a:ln>
                          <a:noFill/>
                        </a:ln>
                        <a:solidFill>
                          <a:schemeClr val="tx1">
                            <a:lumMod val="65000"/>
                          </a:schemeClr>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lumMod val="65000"/>
                            </a:schemeClr>
                          </a:solidFill>
                          <a:effectLst/>
                          <a:latin typeface="Open Sans"/>
                          <a:cs typeface="Open Sans"/>
                        </a:rPr>
                        <a:t>158 124</a:t>
                      </a:r>
                      <a:endParaRPr kumimoji="0" lang="en-GB" sz="20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lumMod val="65000"/>
                            </a:schemeClr>
                          </a:solidFill>
                          <a:effectLst/>
                          <a:latin typeface="Open Sans"/>
                          <a:cs typeface="Open Sans"/>
                        </a:rPr>
                        <a:t>459 957</a:t>
                      </a:r>
                      <a:endParaRPr kumimoji="0" lang="en-GB" sz="20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lumMod val="65000"/>
                            </a:schemeClr>
                          </a:solidFill>
                          <a:effectLst/>
                          <a:latin typeface="Open Sans"/>
                          <a:cs typeface="Open Sans"/>
                        </a:rPr>
                        <a:t>618 081</a:t>
                      </a:r>
                      <a:endParaRPr kumimoji="0" lang="en-GB" sz="2000" b="0" i="0" u="none" strike="noStrike" cap="none" normalizeH="0" baseline="0" dirty="0">
                        <a:ln>
                          <a:noFill/>
                        </a:ln>
                        <a:solidFill>
                          <a:schemeClr val="tx1">
                            <a:lumMod val="65000"/>
                          </a:schemeClr>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64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0000"/>
                          </a:solidFill>
                          <a:effectLst/>
                          <a:latin typeface="Open Sans"/>
                          <a:cs typeface="Open Sans"/>
                        </a:rPr>
                        <a:t>Un-Proclaimed (Estimate)</a:t>
                      </a:r>
                      <a:endParaRPr kumimoji="0" lang="en-GB" sz="1600" b="0" i="0" u="none" strike="noStrike" cap="none" normalizeH="0" baseline="0" dirty="0">
                        <a:ln>
                          <a:noFill/>
                        </a:ln>
                        <a:solidFill>
                          <a:srgbClr val="FF0000"/>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0000"/>
                          </a:solidFill>
                          <a:effectLst/>
                          <a:latin typeface="Open Sans"/>
                          <a:cs typeface="Open Sans"/>
                        </a:rPr>
                        <a:t> </a:t>
                      </a:r>
                      <a:endParaRPr kumimoji="0" lang="en-GB" sz="1600" b="0" i="0" u="none" strike="noStrike" cap="none" normalizeH="0" baseline="0" dirty="0">
                        <a:ln>
                          <a:noFill/>
                        </a:ln>
                        <a:solidFill>
                          <a:srgbClr val="FF0000"/>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0000"/>
                          </a:solidFill>
                          <a:effectLst/>
                          <a:latin typeface="Open Sans"/>
                          <a:cs typeface="Open Sans"/>
                        </a:rPr>
                        <a:t>131 919</a:t>
                      </a:r>
                      <a:endParaRPr kumimoji="0" lang="en-GB" sz="1600" b="0" i="0" u="none" strike="noStrike" cap="none" normalizeH="0" baseline="0" dirty="0">
                        <a:ln>
                          <a:noFill/>
                        </a:ln>
                        <a:solidFill>
                          <a:srgbClr val="FF0000"/>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0000"/>
                          </a:solidFill>
                          <a:effectLst/>
                          <a:latin typeface="Open Sans"/>
                          <a:cs typeface="Open Sans"/>
                        </a:rPr>
                        <a:t>131 919</a:t>
                      </a:r>
                      <a:endParaRPr kumimoji="0" lang="en-GB" sz="1600" b="0" i="0" u="none" strike="noStrike" cap="none" normalizeH="0" baseline="0" dirty="0">
                        <a:ln>
                          <a:noFill/>
                        </a:ln>
                        <a:solidFill>
                          <a:srgbClr val="FF0000"/>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5767D"/>
                          </a:solidFill>
                          <a:effectLst/>
                          <a:latin typeface="Open Sans"/>
                          <a:cs typeface="Open Sans"/>
                        </a:rPr>
                        <a:t>Estimated Total</a:t>
                      </a:r>
                      <a:endParaRPr kumimoji="0" lang="en-GB" sz="1800" b="0" i="0" u="none" strike="noStrike" cap="none" normalizeH="0" baseline="0" dirty="0">
                        <a:ln>
                          <a:noFill/>
                        </a:ln>
                        <a:solidFill>
                          <a:srgbClr val="75767D"/>
                        </a:solidFill>
                        <a:effectLst/>
                        <a:latin typeface="Open Sans"/>
                        <a:cs typeface="Open Sans"/>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5767D"/>
                          </a:solidFill>
                          <a:effectLst/>
                          <a:latin typeface="Open Sans"/>
                          <a:cs typeface="Open Sans"/>
                        </a:rPr>
                        <a:t>158 124</a:t>
                      </a:r>
                      <a:endParaRPr kumimoji="0" lang="en-GB" sz="1800" b="0" i="0" u="none" strike="noStrike" cap="none" normalizeH="0" baseline="0" dirty="0">
                        <a:ln>
                          <a:noFill/>
                        </a:ln>
                        <a:solidFill>
                          <a:srgbClr val="75767D"/>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5767D"/>
                          </a:solidFill>
                          <a:effectLst/>
                          <a:latin typeface="Open Sans"/>
                          <a:cs typeface="Open Sans"/>
                        </a:rPr>
                        <a:t>591 876</a:t>
                      </a:r>
                      <a:endParaRPr kumimoji="0" lang="en-GB" sz="1800" b="0" i="0" u="none" strike="noStrike" cap="none" normalizeH="0" baseline="0" dirty="0">
                        <a:ln>
                          <a:noFill/>
                        </a:ln>
                        <a:solidFill>
                          <a:srgbClr val="75767D"/>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5767D"/>
                          </a:solidFill>
                          <a:effectLst/>
                          <a:latin typeface="Open Sans"/>
                          <a:cs typeface="Open Sans"/>
                        </a:rPr>
                        <a:t>750 000</a:t>
                      </a:r>
                      <a:endParaRPr kumimoji="0" lang="en-GB" sz="1800" b="0" i="0" u="none" strike="noStrike" cap="none" normalizeH="0" baseline="0" dirty="0">
                        <a:ln>
                          <a:noFill/>
                        </a:ln>
                        <a:solidFill>
                          <a:srgbClr val="75767D"/>
                        </a:solidFill>
                        <a:effectLst/>
                        <a:latin typeface="Open Sans"/>
                        <a:cs typeface="Open Sans"/>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AA312E21-4C4A-45CF-B514-131D73025F7B}"/>
              </a:ext>
            </a:extLst>
          </p:cNvPr>
          <p:cNvSpPr txBox="1"/>
          <p:nvPr/>
        </p:nvSpPr>
        <p:spPr>
          <a:xfrm>
            <a:off x="2942823" y="179143"/>
            <a:ext cx="5990841"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defPPr>
              <a:defRPr lang="en-US"/>
            </a:defPPr>
            <a:lvl1pPr algn="r">
              <a:lnSpc>
                <a:spcPct val="90000"/>
              </a:lnSpc>
              <a:spcBef>
                <a:spcPct val="0"/>
              </a:spcBef>
              <a:buClr>
                <a:schemeClr val="hlink"/>
              </a:buClr>
              <a:buSzPct val="70000"/>
              <a:buFont typeface="Wingdings" panose="05000000000000000000" pitchFamily="2" charset="2"/>
              <a:buNone/>
              <a:defRPr sz="2400">
                <a:solidFill>
                  <a:srgbClr val="F36F21"/>
                </a:solidFill>
                <a:latin typeface="Arial Black" panose="020B0A04020102020204" pitchFamily="34" charset="0"/>
              </a:defRPr>
            </a:lvl1pPr>
            <a:lvl2pPr marL="742950" indent="-285750">
              <a:spcBef>
                <a:spcPct val="20000"/>
              </a:spcBef>
              <a:buClr>
                <a:schemeClr val="tx1"/>
              </a:buClr>
              <a:buChar char="–"/>
              <a:defRPr sz="2400">
                <a:solidFill>
                  <a:schemeClr val="bg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rgbClr val="FF0000"/>
                </a:solidFill>
                <a:latin typeface="Tahoma" panose="020B0604030504040204" pitchFamily="34" charset="0"/>
              </a:defRPr>
            </a:lvl3pPr>
            <a:lvl4pPr marL="1600200" indent="-228600">
              <a:spcBef>
                <a:spcPct val="20000"/>
              </a:spcBef>
              <a:buClr>
                <a:schemeClr val="tx1"/>
              </a:buClr>
              <a:buChar char="–"/>
              <a:defRPr>
                <a:solidFill>
                  <a:schemeClr val="bg2"/>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9pPr>
          </a:lstStyle>
          <a:p>
            <a:r>
              <a:rPr lang="en-ZA" dirty="0"/>
              <a:t>SA ROAD NETWORK - 2020</a:t>
            </a:r>
          </a:p>
        </p:txBody>
      </p:sp>
      <p:sp>
        <p:nvSpPr>
          <p:cNvPr id="7" name="Text Box 3">
            <a:extLst>
              <a:ext uri="{FF2B5EF4-FFF2-40B4-BE49-F238E27FC236}">
                <a16:creationId xmlns:a16="http://schemas.microsoft.com/office/drawing/2014/main" id="{388DF345-FAE2-4EE3-B4EB-99E3361112B0}"/>
              </a:ext>
            </a:extLst>
          </p:cNvPr>
          <p:cNvSpPr txBox="1">
            <a:spLocks noChangeArrowheads="1"/>
          </p:cNvSpPr>
          <p:nvPr/>
        </p:nvSpPr>
        <p:spPr bwMode="auto">
          <a:xfrm>
            <a:off x="801619" y="5329522"/>
            <a:ext cx="8342381" cy="1422570"/>
          </a:xfrm>
          <a:prstGeom prst="rect">
            <a:avLst/>
          </a:prstGeom>
          <a:solidFill>
            <a:srgbClr val="F372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hlink"/>
              </a:buClr>
              <a:buSzPct val="70000"/>
              <a:buFont typeface="Wingdings" panose="05000000000000000000" pitchFamily="2" charset="2"/>
              <a:buChar char="n"/>
              <a:defRPr sz="2800">
                <a:solidFill>
                  <a:schemeClr val="bg2"/>
                </a:solidFill>
                <a:latin typeface="Tahoma" panose="020B0604030504040204" pitchFamily="34" charset="0"/>
              </a:defRPr>
            </a:lvl1pPr>
            <a:lvl2pPr marL="742950" indent="-285750">
              <a:spcBef>
                <a:spcPct val="20000"/>
              </a:spcBef>
              <a:buClr>
                <a:schemeClr val="tx1"/>
              </a:buClr>
              <a:buChar char="–"/>
              <a:defRPr sz="2400">
                <a:solidFill>
                  <a:schemeClr val="bg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rgbClr val="FF0000"/>
                </a:solidFill>
                <a:latin typeface="Tahoma" panose="020B0604030504040204" pitchFamily="34" charset="0"/>
              </a:defRPr>
            </a:lvl3pPr>
            <a:lvl4pPr marL="1600200" indent="-228600">
              <a:spcBef>
                <a:spcPct val="20000"/>
              </a:spcBef>
              <a:buClr>
                <a:schemeClr val="tx1"/>
              </a:buClr>
              <a:buChar char="–"/>
              <a:defRPr>
                <a:solidFill>
                  <a:schemeClr val="bg2"/>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9pPr>
          </a:lstStyle>
          <a:p>
            <a:pPr marL="342900" marR="0" lvl="0" indent="-342900" algn="l" defTabSz="914400" rtl="0" eaLnBrk="1" fontAlgn="auto" latinLnBrk="0" hangingPunct="1">
              <a:lnSpc>
                <a:spcPct val="100000"/>
              </a:lnSpc>
              <a:spcBef>
                <a:spcPct val="20000"/>
              </a:spcBef>
              <a:spcAft>
                <a:spcPts val="0"/>
              </a:spcAft>
              <a:buClr>
                <a:schemeClr val="tx1"/>
              </a:buClr>
              <a:buSzPct val="75000"/>
              <a:buFont typeface="Monotype Sorts" pitchFamily="2" charset="2"/>
              <a:buAutoNum type="arabicPeriod"/>
              <a:tabLst/>
              <a:defRPr/>
            </a:pPr>
            <a:r>
              <a:rPr kumimoji="0" lang="en-GB" altLang="en-US" sz="1600" i="0" u="none" strike="noStrike" kern="1200" cap="none" spc="0" normalizeH="0" baseline="0" noProof="0" dirty="0">
                <a:ln>
                  <a:noFill/>
                </a:ln>
                <a:solidFill>
                  <a:prstClr val="black"/>
                </a:solidFill>
                <a:effectLst/>
                <a:uLnTx/>
                <a:uFillTx/>
                <a:latin typeface="Open Sans"/>
                <a:ea typeface="+mn-ea"/>
                <a:cs typeface="Open Sans"/>
              </a:rPr>
              <a:t>Un-Proclaimed</a:t>
            </a:r>
            <a:r>
              <a:rPr kumimoji="0" lang="en-ZA" altLang="en-US" sz="1600" i="0" u="none" strike="noStrike" kern="1200" cap="none" spc="0" normalizeH="0" baseline="0" noProof="0" dirty="0">
                <a:ln>
                  <a:noFill/>
                </a:ln>
                <a:solidFill>
                  <a:prstClr val="black"/>
                </a:solidFill>
                <a:effectLst/>
                <a:uLnTx/>
                <a:uFillTx/>
                <a:latin typeface="Open Sans"/>
                <a:ea typeface="+mn-ea"/>
                <a:cs typeface="Open Sans"/>
              </a:rPr>
              <a:t> Roads = Public roads not formally gazetted by any Authority</a:t>
            </a:r>
          </a:p>
          <a:p>
            <a:pPr marL="342900" indent="-342900">
              <a:buClr>
                <a:schemeClr val="tx1"/>
              </a:buClr>
              <a:buSzPct val="75000"/>
              <a:buFont typeface="Monotype Sorts" pitchFamily="2" charset="2"/>
              <a:buAutoNum type="arabicPeriod"/>
              <a:defRPr/>
            </a:pPr>
            <a:r>
              <a:rPr lang="en-ZA" sz="1600" dirty="0">
                <a:solidFill>
                  <a:prstClr val="black"/>
                </a:solidFill>
                <a:latin typeface="Open Sans"/>
              </a:rPr>
              <a:t>Although SANRAL network only represents </a:t>
            </a:r>
            <a:r>
              <a:rPr lang="en-ZA" sz="1600" u="sng" dirty="0">
                <a:solidFill>
                  <a:prstClr val="black"/>
                </a:solidFill>
                <a:latin typeface="Open Sans"/>
              </a:rPr>
              <a:t>3.6% </a:t>
            </a:r>
            <a:r>
              <a:rPr lang="en-ZA" sz="1600" dirty="0">
                <a:solidFill>
                  <a:prstClr val="black"/>
                </a:solidFill>
                <a:latin typeface="Open Sans"/>
              </a:rPr>
              <a:t>of the 618,081 km proclaimed network, it carries </a:t>
            </a:r>
            <a:r>
              <a:rPr lang="en-ZA" sz="1600" u="sng" dirty="0">
                <a:solidFill>
                  <a:prstClr val="black"/>
                </a:solidFill>
                <a:latin typeface="Open Sans"/>
              </a:rPr>
              <a:t>34.5 % </a:t>
            </a:r>
            <a:r>
              <a:rPr lang="en-ZA" sz="1600" dirty="0">
                <a:solidFill>
                  <a:prstClr val="black"/>
                </a:solidFill>
                <a:latin typeface="Open Sans"/>
              </a:rPr>
              <a:t>of the annual vehicle kilometres driven in South Africa. </a:t>
            </a:r>
          </a:p>
          <a:p>
            <a:pPr marL="342900" indent="-342900">
              <a:buClr>
                <a:schemeClr val="tx1"/>
              </a:buClr>
              <a:buSzPct val="75000"/>
              <a:buFont typeface="Monotype Sorts" pitchFamily="2" charset="2"/>
              <a:buAutoNum type="arabicPeriod"/>
              <a:defRPr/>
            </a:pPr>
            <a:r>
              <a:rPr lang="en-ZA" sz="1600" dirty="0">
                <a:solidFill>
                  <a:prstClr val="black"/>
                </a:solidFill>
                <a:latin typeface="Open Sans"/>
              </a:rPr>
              <a:t>Currently more than </a:t>
            </a:r>
            <a:r>
              <a:rPr lang="en-ZA" sz="1600" u="sng" dirty="0">
                <a:solidFill>
                  <a:prstClr val="black"/>
                </a:solidFill>
                <a:latin typeface="Open Sans"/>
              </a:rPr>
              <a:t>70% </a:t>
            </a:r>
            <a:r>
              <a:rPr lang="en-ZA" sz="1600" dirty="0">
                <a:solidFill>
                  <a:prstClr val="black"/>
                </a:solidFill>
                <a:latin typeface="Open Sans"/>
              </a:rPr>
              <a:t>of the long distance road freight in South Africa is transported on the SANRAL road network. </a:t>
            </a:r>
            <a:endParaRPr kumimoji="0" lang="en-ZA" altLang="en-US" sz="1600" i="0" u="none" strike="noStrike" kern="1200" cap="none" spc="0" normalizeH="0" baseline="0" noProof="0" dirty="0">
              <a:ln>
                <a:noFill/>
              </a:ln>
              <a:solidFill>
                <a:prstClr val="black"/>
              </a:solidFill>
              <a:effectLst/>
              <a:uLnTx/>
              <a:uFillTx/>
              <a:latin typeface="Open Sans"/>
              <a:ea typeface="+mn-ea"/>
              <a:cs typeface="Open Sans"/>
            </a:endParaRPr>
          </a:p>
        </p:txBody>
      </p:sp>
      <p:sp>
        <p:nvSpPr>
          <p:cNvPr id="2" name="Slide Number Placeholder 1">
            <a:extLst>
              <a:ext uri="{FF2B5EF4-FFF2-40B4-BE49-F238E27FC236}">
                <a16:creationId xmlns:a16="http://schemas.microsoft.com/office/drawing/2014/main" id="{E8058D1C-9226-4941-AB9B-CC7DF0BB22A5}"/>
              </a:ext>
            </a:extLst>
          </p:cNvPr>
          <p:cNvSpPr>
            <a:spLocks noGrp="1"/>
          </p:cNvSpPr>
          <p:nvPr>
            <p:ph type="sldNum" sz="quarter" idx="4"/>
          </p:nvPr>
        </p:nvSpPr>
        <p:spPr/>
        <p:txBody>
          <a:bodyPr/>
          <a:lstStyle/>
          <a:p>
            <a:pPr>
              <a:defRPr/>
            </a:pPr>
            <a:fld id="{4C5EAF08-6E5F-4747-A551-D305F1D8A157}" type="slidenum">
              <a:rPr lang="en-GB" altLang="en-US" smtClean="0"/>
              <a:pPr>
                <a:defRPr/>
              </a:pPr>
              <a:t>10</a:t>
            </a:fld>
            <a:endParaRPr lang="en-GB" altLang="en-US" dirty="0"/>
          </a:p>
        </p:txBody>
      </p:sp>
    </p:spTree>
    <p:extLst>
      <p:ext uri="{BB962C8B-B14F-4D97-AF65-F5344CB8AC3E}">
        <p14:creationId xmlns:p14="http://schemas.microsoft.com/office/powerpoint/2010/main" val="378837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idx="4294967295"/>
          </p:nvPr>
        </p:nvSpPr>
        <p:spPr>
          <a:xfrm>
            <a:off x="971550" y="0"/>
            <a:ext cx="8172450"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r" defTabSz="914400">
              <a:buClr>
                <a:schemeClr val="hlink"/>
              </a:buClr>
              <a:buSzPct val="70000"/>
              <a:buFont typeface="Wingdings" panose="05000000000000000000" pitchFamily="2" charset="2"/>
            </a:pPr>
            <a:r>
              <a:rPr lang="en-ZA" sz="2400" dirty="0">
                <a:solidFill>
                  <a:srgbClr val="F36F21"/>
                </a:solidFill>
                <a:latin typeface="Arial Black" panose="020B0A04020102020204" pitchFamily="34" charset="0"/>
                <a:ea typeface="+mn-ea"/>
                <a:cs typeface="+mn-cs"/>
              </a:rPr>
              <a:t>SANRAL NETWORK CONDITION - 2020</a:t>
            </a:r>
            <a:endParaRPr lang="en-US" sz="2400" dirty="0">
              <a:solidFill>
                <a:srgbClr val="F36F21"/>
              </a:solidFill>
              <a:latin typeface="Arial Black" panose="020B0A04020102020204" pitchFamily="34" charset="0"/>
              <a:ea typeface="+mn-ea"/>
              <a:cs typeface="+mn-cs"/>
            </a:endParaRPr>
          </a:p>
        </p:txBody>
      </p:sp>
      <p:graphicFrame>
        <p:nvGraphicFramePr>
          <p:cNvPr id="507908" name="Group 4"/>
          <p:cNvGraphicFramePr>
            <a:graphicFrameLocks noGrp="1"/>
          </p:cNvGraphicFramePr>
          <p:nvPr>
            <p:ph idx="4294967295"/>
            <p:extLst>
              <p:ext uri="{D42A27DB-BD31-4B8C-83A1-F6EECF244321}">
                <p14:modId xmlns:p14="http://schemas.microsoft.com/office/powerpoint/2010/main" val="2320068516"/>
              </p:ext>
            </p:extLst>
          </p:nvPr>
        </p:nvGraphicFramePr>
        <p:xfrm>
          <a:off x="827088" y="4954385"/>
          <a:ext cx="8316912" cy="1097142"/>
        </p:xfrm>
        <a:graphic>
          <a:graphicData uri="http://schemas.openxmlformats.org/drawingml/2006/table">
            <a:tbl>
              <a:tblPr/>
              <a:tblGrid>
                <a:gridCol w="1189037">
                  <a:extLst>
                    <a:ext uri="{9D8B030D-6E8A-4147-A177-3AD203B41FA5}">
                      <a16:colId xmlns:a16="http://schemas.microsoft.com/office/drawing/2014/main" val="20000"/>
                    </a:ext>
                  </a:extLst>
                </a:gridCol>
                <a:gridCol w="1187450">
                  <a:extLst>
                    <a:ext uri="{9D8B030D-6E8A-4147-A177-3AD203B41FA5}">
                      <a16:colId xmlns:a16="http://schemas.microsoft.com/office/drawing/2014/main" val="20001"/>
                    </a:ext>
                  </a:extLst>
                </a:gridCol>
                <a:gridCol w="1189038">
                  <a:extLst>
                    <a:ext uri="{9D8B030D-6E8A-4147-A177-3AD203B41FA5}">
                      <a16:colId xmlns:a16="http://schemas.microsoft.com/office/drawing/2014/main" val="20002"/>
                    </a:ext>
                  </a:extLst>
                </a:gridCol>
                <a:gridCol w="1185862">
                  <a:extLst>
                    <a:ext uri="{9D8B030D-6E8A-4147-A177-3AD203B41FA5}">
                      <a16:colId xmlns:a16="http://schemas.microsoft.com/office/drawing/2014/main" val="20003"/>
                    </a:ext>
                  </a:extLst>
                </a:gridCol>
                <a:gridCol w="1189038">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gridCol w="1189037">
                  <a:extLst>
                    <a:ext uri="{9D8B030D-6E8A-4147-A177-3AD203B41FA5}">
                      <a16:colId xmlns:a16="http://schemas.microsoft.com/office/drawing/2014/main" val="20006"/>
                    </a:ext>
                  </a:extLst>
                </a:gridCol>
              </a:tblGrid>
              <a:tr h="3656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Type</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Year</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V-Good</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Good</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Fair</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Poor</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V-Poor</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extLst>
                  <a:ext uri="{0D108BD9-81ED-4DB2-BD59-A6C34878D82A}">
                    <a16:rowId xmlns:a16="http://schemas.microsoft.com/office/drawing/2014/main" val="10000"/>
                  </a:ext>
                </a:extLst>
              </a:tr>
              <a:tr h="3656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200" b="1" i="0" u="none" strike="noStrike" cap="none" normalizeH="0" baseline="0" dirty="0">
                          <a:ln>
                            <a:noFill/>
                          </a:ln>
                          <a:solidFill>
                            <a:schemeClr val="tx1"/>
                          </a:solidFill>
                          <a:effectLst/>
                          <a:latin typeface="Arial" pitchFamily="34" charset="0"/>
                        </a:rPr>
                        <a:t>Length (km)</a:t>
                      </a:r>
                      <a:endParaRPr kumimoji="0" lang="en-US" sz="12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2020</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3,217</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9,821</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7,793</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1358</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61</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extLst>
                  <a:ext uri="{0D108BD9-81ED-4DB2-BD59-A6C34878D82A}">
                    <a16:rowId xmlns:a16="http://schemas.microsoft.com/office/drawing/2014/main" val="10001"/>
                  </a:ext>
                </a:extLst>
              </a:tr>
              <a:tr h="3656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2020</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14.5%</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44.1%</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35.0%</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6.1%</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ZA" sz="1800" b="1" i="0" u="none" strike="noStrike" cap="none" normalizeH="0" baseline="0" dirty="0">
                          <a:ln>
                            <a:noFill/>
                          </a:ln>
                          <a:solidFill>
                            <a:schemeClr val="tx1"/>
                          </a:solidFill>
                          <a:effectLst/>
                          <a:latin typeface="Arial" pitchFamily="34" charset="0"/>
                        </a:rPr>
                        <a:t>0.3%</a:t>
                      </a:r>
                      <a:endParaRPr kumimoji="0" lang="en-US" sz="1800" b="1" i="0" u="none" strike="noStrike" cap="none" normalizeH="0" baseline="0" dirty="0">
                        <a:ln>
                          <a:noFill/>
                        </a:ln>
                        <a:solidFill>
                          <a:schemeClr val="tx1"/>
                        </a:solidFill>
                        <a:effectLst/>
                        <a:latin typeface="Arial" pitchFamily="34"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1D2E80EC-9A2D-4172-A6C9-E1049698F79F}"/>
              </a:ext>
            </a:extLst>
          </p:cNvPr>
          <p:cNvSpPr>
            <a:spLocks noGrp="1"/>
          </p:cNvSpPr>
          <p:nvPr>
            <p:ph type="sldNum" sz="quarter" idx="4"/>
          </p:nvPr>
        </p:nvSpPr>
        <p:spPr/>
        <p:txBody>
          <a:bodyPr/>
          <a:lstStyle/>
          <a:p>
            <a:pPr>
              <a:defRPr/>
            </a:pPr>
            <a:fld id="{4C5EAF08-6E5F-4747-A551-D305F1D8A157}" type="slidenum">
              <a:rPr lang="en-GB" altLang="en-US" smtClean="0"/>
              <a:pPr>
                <a:defRPr/>
              </a:pPr>
              <a:t>11</a:t>
            </a:fld>
            <a:endParaRPr lang="en-GB" altLang="en-US" dirty="0"/>
          </a:p>
        </p:txBody>
      </p:sp>
      <p:sp>
        <p:nvSpPr>
          <p:cNvPr id="7" name="Text Box 4">
            <a:extLst>
              <a:ext uri="{FF2B5EF4-FFF2-40B4-BE49-F238E27FC236}">
                <a16:creationId xmlns:a16="http://schemas.microsoft.com/office/drawing/2014/main" id="{C6EC375A-1EE0-4C75-95AE-C71EFDBDB1A4}"/>
              </a:ext>
            </a:extLst>
          </p:cNvPr>
          <p:cNvSpPr txBox="1">
            <a:spLocks noChangeArrowheads="1"/>
          </p:cNvSpPr>
          <p:nvPr/>
        </p:nvSpPr>
        <p:spPr bwMode="auto">
          <a:xfrm>
            <a:off x="0" y="6174094"/>
            <a:ext cx="9144000" cy="683906"/>
          </a:xfrm>
          <a:prstGeom prst="rect">
            <a:avLst/>
          </a:prstGeom>
          <a:solidFill>
            <a:srgbClr val="F372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en-US"/>
            </a:defPPr>
            <a:lvl1pPr marR="0" lvl="0" indent="0" algn="ctr" fontAlgn="auto">
              <a:lnSpc>
                <a:spcPct val="100000"/>
              </a:lnSpc>
              <a:spcBef>
                <a:spcPct val="20000"/>
              </a:spcBef>
              <a:spcAft>
                <a:spcPts val="0"/>
              </a:spcAft>
              <a:buClr>
                <a:prstClr val="white"/>
              </a:buClr>
              <a:buSzPct val="75000"/>
              <a:buFont typeface="Monotype Sorts" pitchFamily="2" charset="2"/>
              <a:buNone/>
              <a:tabLst/>
              <a:defRPr kumimoji="0" sz="1600" b="1" i="0" u="none" strike="noStrike" cap="none" spc="0" normalizeH="0" baseline="0">
                <a:ln>
                  <a:noFill/>
                </a:ln>
                <a:solidFill>
                  <a:prstClr val="black"/>
                </a:solidFill>
                <a:effectLst/>
                <a:uLnTx/>
                <a:uFillTx/>
                <a:latin typeface="Open Sans"/>
                <a:cs typeface="Open Sans"/>
              </a:defRPr>
            </a:lvl1pPr>
            <a:lvl2pPr marL="742950" indent="-285750">
              <a:spcBef>
                <a:spcPct val="20000"/>
              </a:spcBef>
              <a:buClr>
                <a:schemeClr val="tx1"/>
              </a:buClr>
              <a:buChar char="–"/>
              <a:defRPr sz="2400">
                <a:solidFill>
                  <a:schemeClr val="bg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rgbClr val="FF0000"/>
                </a:solidFill>
                <a:latin typeface="Tahoma" panose="020B0604030504040204" pitchFamily="34" charset="0"/>
              </a:defRPr>
            </a:lvl3pPr>
            <a:lvl4pPr marL="1600200" indent="-228600">
              <a:spcBef>
                <a:spcPct val="20000"/>
              </a:spcBef>
              <a:buClr>
                <a:schemeClr val="tx1"/>
              </a:buClr>
              <a:buChar char="–"/>
              <a:defRPr>
                <a:solidFill>
                  <a:schemeClr val="bg2"/>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bg2"/>
                </a:solidFill>
                <a:latin typeface="Tahoma" panose="020B0604030504040204" pitchFamily="34" charset="0"/>
              </a:defRPr>
            </a:lvl9pPr>
          </a:lstStyle>
          <a:p>
            <a:pPr algn="just"/>
            <a:r>
              <a:rPr lang="en-ZA" altLang="en-US" sz="1200" dirty="0">
                <a:solidFill>
                  <a:schemeClr val="tx1"/>
                </a:solidFill>
              </a:rPr>
              <a:t>Currently 1420</a:t>
            </a:r>
            <a:r>
              <a:rPr lang="en-ZA" altLang="en-US" sz="1200" u="sng" dirty="0">
                <a:solidFill>
                  <a:schemeClr val="tx1"/>
                </a:solidFill>
              </a:rPr>
              <a:t> km </a:t>
            </a:r>
            <a:r>
              <a:rPr lang="en-ZA" altLang="en-US" sz="1200" dirty="0">
                <a:solidFill>
                  <a:schemeClr val="tx1"/>
                </a:solidFill>
              </a:rPr>
              <a:t>or 6</a:t>
            </a:r>
            <a:r>
              <a:rPr lang="en-ZA" altLang="en-US" sz="1200" u="sng" dirty="0">
                <a:solidFill>
                  <a:schemeClr val="tx1"/>
                </a:solidFill>
              </a:rPr>
              <a:t>.4% </a:t>
            </a:r>
            <a:r>
              <a:rPr lang="en-ZA" altLang="en-US" sz="1200" dirty="0">
                <a:solidFill>
                  <a:schemeClr val="tx1"/>
                </a:solidFill>
              </a:rPr>
              <a:t>of SANRAL roads are in poor to very poor surface condition, which are well within the international norm of 10% for well-maintained network. </a:t>
            </a:r>
          </a:p>
          <a:p>
            <a:pPr algn="just"/>
            <a:r>
              <a:rPr lang="en-ZA" altLang="en-US" sz="1200" dirty="0"/>
              <a:t>This is largely due to the </a:t>
            </a:r>
            <a:r>
              <a:rPr lang="en-ZA" altLang="en-US" sz="1200" u="sng" dirty="0"/>
              <a:t>preventative maintenance first </a:t>
            </a:r>
            <a:r>
              <a:rPr lang="en-ZA" altLang="en-US" sz="1200" dirty="0"/>
              <a:t>strategy followed by SANRAL</a:t>
            </a:r>
          </a:p>
        </p:txBody>
      </p:sp>
      <p:pic>
        <p:nvPicPr>
          <p:cNvPr id="3" name="Picture 2">
            <a:extLst>
              <a:ext uri="{FF2B5EF4-FFF2-40B4-BE49-F238E27FC236}">
                <a16:creationId xmlns:a16="http://schemas.microsoft.com/office/drawing/2014/main" id="{5171922E-6326-451E-B396-CFD422745DC0}"/>
              </a:ext>
            </a:extLst>
          </p:cNvPr>
          <p:cNvPicPr>
            <a:picLocks noChangeAspect="1"/>
          </p:cNvPicPr>
          <p:nvPr/>
        </p:nvPicPr>
        <p:blipFill>
          <a:blip r:embed="rId2"/>
          <a:stretch>
            <a:fillRect/>
          </a:stretch>
        </p:blipFill>
        <p:spPr>
          <a:xfrm>
            <a:off x="0" y="750499"/>
            <a:ext cx="9144000" cy="4203886"/>
          </a:xfrm>
          <a:prstGeom prst="rect">
            <a:avLst/>
          </a:prstGeom>
        </p:spPr>
      </p:pic>
    </p:spTree>
    <p:extLst>
      <p:ext uri="{BB962C8B-B14F-4D97-AF65-F5344CB8AC3E}">
        <p14:creationId xmlns:p14="http://schemas.microsoft.com/office/powerpoint/2010/main" val="247198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
            <a:ext cx="1367587" cy="1221059"/>
          </a:xfrm>
          <a:prstGeom prst="rect">
            <a:avLst/>
          </a:prstGeom>
        </p:spPr>
      </p:pic>
      <p:sp>
        <p:nvSpPr>
          <p:cNvPr id="6" name="Rectangle 2">
            <a:extLst>
              <a:ext uri="{FF2B5EF4-FFF2-40B4-BE49-F238E27FC236}">
                <a16:creationId xmlns:a16="http://schemas.microsoft.com/office/drawing/2014/main" id="{EE044CC2-4988-4BAE-B97A-17A6AB948AB4}"/>
              </a:ext>
            </a:extLst>
          </p:cNvPr>
          <p:cNvSpPr txBox="1">
            <a:spLocks noChangeArrowheads="1"/>
          </p:cNvSpPr>
          <p:nvPr/>
        </p:nvSpPr>
        <p:spPr>
          <a:xfrm>
            <a:off x="3555050" y="0"/>
            <a:ext cx="5588950" cy="908050"/>
          </a:xfrm>
        </p:spPr>
        <p:txBody>
          <a:bodyPr wrap="square">
            <a:spAutoFit/>
          </a:bodyPr>
          <a:lstStyle>
            <a:lvl1pPr algn="r">
              <a:lnSpc>
                <a:spcPct val="90000"/>
              </a:lnSpc>
              <a:spcBef>
                <a:spcPct val="0"/>
              </a:spcBef>
              <a:buNone/>
              <a:defRPr>
                <a:solidFill>
                  <a:srgbClr val="F36F21"/>
                </a:solidFill>
                <a:latin typeface="Arial Black" panose="020B0A04020102020204" pitchFamily="34" charset="0"/>
              </a:defRPr>
            </a:lvl1pPr>
          </a:lstStyle>
          <a:p>
            <a:r>
              <a:rPr lang="en-US" dirty="0"/>
              <a:t>SANRAL FUNDING TREND</a:t>
            </a:r>
          </a:p>
        </p:txBody>
      </p:sp>
      <p:pic>
        <p:nvPicPr>
          <p:cNvPr id="3" name="Picture 2">
            <a:extLst>
              <a:ext uri="{FF2B5EF4-FFF2-40B4-BE49-F238E27FC236}">
                <a16:creationId xmlns:a16="http://schemas.microsoft.com/office/drawing/2014/main" id="{8EE79169-497C-49C9-B8E9-CE5B982DFD59}"/>
              </a:ext>
            </a:extLst>
          </p:cNvPr>
          <p:cNvPicPr>
            <a:picLocks noChangeAspect="1"/>
          </p:cNvPicPr>
          <p:nvPr/>
        </p:nvPicPr>
        <p:blipFill>
          <a:blip r:embed="rId3"/>
          <a:stretch>
            <a:fillRect/>
          </a:stretch>
        </p:blipFill>
        <p:spPr>
          <a:xfrm>
            <a:off x="341745" y="360397"/>
            <a:ext cx="8460509" cy="4490448"/>
          </a:xfrm>
          <a:prstGeom prst="rect">
            <a:avLst/>
          </a:prstGeom>
        </p:spPr>
      </p:pic>
      <p:sp>
        <p:nvSpPr>
          <p:cNvPr id="7" name="TextBox 6">
            <a:extLst>
              <a:ext uri="{FF2B5EF4-FFF2-40B4-BE49-F238E27FC236}">
                <a16:creationId xmlns:a16="http://schemas.microsoft.com/office/drawing/2014/main" id="{D62EFB01-C340-4CAA-8E8B-2F332804DE10}"/>
              </a:ext>
            </a:extLst>
          </p:cNvPr>
          <p:cNvSpPr txBox="1"/>
          <p:nvPr/>
        </p:nvSpPr>
        <p:spPr>
          <a:xfrm>
            <a:off x="388619" y="4853505"/>
            <a:ext cx="8366760" cy="2092881"/>
          </a:xfrm>
          <a:prstGeom prst="rect">
            <a:avLst/>
          </a:prstGeom>
          <a:noFill/>
        </p:spPr>
        <p:txBody>
          <a:bodyPr wrap="square" rtlCol="0">
            <a:spAutoFit/>
          </a:bodyPr>
          <a:lstStyle/>
          <a:p>
            <a:r>
              <a:rPr lang="en-ZA" b="1" dirty="0"/>
              <a:t>SANRAL FUNDING TREND – NEGATIVELY IMPACTED BY: </a:t>
            </a:r>
          </a:p>
          <a:p>
            <a:pPr marL="342900" indent="-342900">
              <a:buAutoNum type="arabicPeriod"/>
            </a:pPr>
            <a:r>
              <a:rPr lang="en-ZA" sz="1600" dirty="0"/>
              <a:t>e-Tolls future </a:t>
            </a:r>
            <a:r>
              <a:rPr lang="en-ZA" sz="1600" u="sng" dirty="0">
                <a:solidFill>
                  <a:srgbClr val="FF0000"/>
                </a:solidFill>
              </a:rPr>
              <a:t>still not </a:t>
            </a:r>
            <a:r>
              <a:rPr lang="en-ZA" sz="1600" dirty="0"/>
              <a:t>resolved – results in low payment compliance – negatively impacting SANRAL ability to finance toll portfolio in short term.</a:t>
            </a:r>
          </a:p>
          <a:p>
            <a:pPr marL="342900" indent="-342900">
              <a:buAutoNum type="arabicPeriod"/>
            </a:pPr>
            <a:r>
              <a:rPr lang="en-ZA" sz="1600" dirty="0"/>
              <a:t>Toll portfolio short term funding shortfall addressed by transfers from Non-Toll – This reduced budget for new projects (</a:t>
            </a:r>
            <a:r>
              <a:rPr lang="en-ZA" sz="1600" dirty="0">
                <a:solidFill>
                  <a:srgbClr val="FF0000"/>
                </a:solidFill>
              </a:rPr>
              <a:t>R5.75bn in 2018/19, R2,5bn in 2019/20 and R2.53 billion transferred so far in 2020/21</a:t>
            </a:r>
            <a:r>
              <a:rPr lang="en-ZA" sz="1600" dirty="0"/>
              <a:t>).</a:t>
            </a:r>
          </a:p>
          <a:p>
            <a:pPr marL="342900" indent="-342900">
              <a:buAutoNum type="arabicPeriod"/>
            </a:pPr>
            <a:r>
              <a:rPr lang="en-ZA" sz="1600" dirty="0">
                <a:solidFill>
                  <a:srgbClr val="FF0000"/>
                </a:solidFill>
              </a:rPr>
              <a:t>Impact of COVID-19 and lockdown regulations on future funding availability – Non Toll allocation reduced by R1.1 billion, Toll CAPEX funding not secured yet.</a:t>
            </a:r>
          </a:p>
        </p:txBody>
      </p:sp>
    </p:spTree>
    <p:extLst>
      <p:ext uri="{BB962C8B-B14F-4D97-AF65-F5344CB8AC3E}">
        <p14:creationId xmlns:p14="http://schemas.microsoft.com/office/powerpoint/2010/main" val="387861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8328-554F-40A5-AAF0-68E36F2104BD}"/>
              </a:ext>
            </a:extLst>
          </p:cNvPr>
          <p:cNvSpPr>
            <a:spLocks noGrp="1"/>
          </p:cNvSpPr>
          <p:nvPr>
            <p:ph type="title"/>
          </p:nvPr>
        </p:nvSpPr>
        <p:spPr>
          <a:xfrm>
            <a:off x="1147124" y="82450"/>
            <a:ext cx="7886699" cy="932688"/>
          </a:xfrm>
        </p:spPr>
        <p:txBody>
          <a:bodyPr wrap="square">
            <a:spAutoFit/>
          </a:bodyPr>
          <a:lstStyle/>
          <a:p>
            <a:pPr algn="r" defTabSz="914400"/>
            <a:r>
              <a:rPr lang="en-US" sz="1800" dirty="0">
                <a:solidFill>
                  <a:srgbClr val="F36F21"/>
                </a:solidFill>
                <a:latin typeface="Arial Black" panose="020B0A04020102020204" pitchFamily="34" charset="0"/>
                <a:ea typeface="+mn-ea"/>
                <a:cs typeface="+mn-cs"/>
              </a:rPr>
              <a:t>SANRAL Project Pipeline – 2020/21 to 2022/23 </a:t>
            </a:r>
          </a:p>
        </p:txBody>
      </p:sp>
      <p:sp>
        <p:nvSpPr>
          <p:cNvPr id="4" name="Slide Number Placeholder 3">
            <a:extLst>
              <a:ext uri="{FF2B5EF4-FFF2-40B4-BE49-F238E27FC236}">
                <a16:creationId xmlns:a16="http://schemas.microsoft.com/office/drawing/2014/main" id="{51F4CD25-E025-4EDB-B22A-263B2841C1D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9E544028-76F5-4C4F-9F70-3052A8EABAA8}" type="slidenum">
              <a:rPr lang="en-US" altLang="en-US" sz="1200" smtClean="0">
                <a:solidFill>
                  <a:schemeClr val="tx1">
                    <a:tint val="75000"/>
                  </a:schemeClr>
                </a:solidFill>
              </a:rPr>
              <a:pPr algn="r">
                <a:spcAft>
                  <a:spcPts val="600"/>
                </a:spcAft>
                <a:defRPr/>
              </a:pPr>
              <a:t>13</a:t>
            </a:fld>
            <a:endParaRPr lang="en-US" altLang="en-US" sz="1200" dirty="0">
              <a:solidFill>
                <a:schemeClr val="tx1">
                  <a:tint val="75000"/>
                </a:schemeClr>
              </a:solidFill>
            </a:endParaRPr>
          </a:p>
        </p:txBody>
      </p:sp>
      <p:graphicFrame>
        <p:nvGraphicFramePr>
          <p:cNvPr id="5" name="Table 4">
            <a:extLst>
              <a:ext uri="{FF2B5EF4-FFF2-40B4-BE49-F238E27FC236}">
                <a16:creationId xmlns:a16="http://schemas.microsoft.com/office/drawing/2014/main" id="{920F70CA-6281-4028-B704-62D85BF09656}"/>
              </a:ext>
            </a:extLst>
          </p:cNvPr>
          <p:cNvGraphicFramePr>
            <a:graphicFrameLocks noGrp="1"/>
          </p:cNvGraphicFramePr>
          <p:nvPr/>
        </p:nvGraphicFramePr>
        <p:xfrm>
          <a:off x="944352" y="548794"/>
          <a:ext cx="7570998" cy="4445405"/>
        </p:xfrm>
        <a:graphic>
          <a:graphicData uri="http://schemas.openxmlformats.org/drawingml/2006/table">
            <a:tbl>
              <a:tblPr/>
              <a:tblGrid>
                <a:gridCol w="1495794">
                  <a:extLst>
                    <a:ext uri="{9D8B030D-6E8A-4147-A177-3AD203B41FA5}">
                      <a16:colId xmlns:a16="http://schemas.microsoft.com/office/drawing/2014/main" val="3717296159"/>
                    </a:ext>
                  </a:extLst>
                </a:gridCol>
                <a:gridCol w="775314">
                  <a:extLst>
                    <a:ext uri="{9D8B030D-6E8A-4147-A177-3AD203B41FA5}">
                      <a16:colId xmlns:a16="http://schemas.microsoft.com/office/drawing/2014/main" val="408420202"/>
                    </a:ext>
                  </a:extLst>
                </a:gridCol>
                <a:gridCol w="1249754">
                  <a:extLst>
                    <a:ext uri="{9D8B030D-6E8A-4147-A177-3AD203B41FA5}">
                      <a16:colId xmlns:a16="http://schemas.microsoft.com/office/drawing/2014/main" val="4029171194"/>
                    </a:ext>
                  </a:extLst>
                </a:gridCol>
                <a:gridCol w="775314">
                  <a:extLst>
                    <a:ext uri="{9D8B030D-6E8A-4147-A177-3AD203B41FA5}">
                      <a16:colId xmlns:a16="http://schemas.microsoft.com/office/drawing/2014/main" val="2231435907"/>
                    </a:ext>
                  </a:extLst>
                </a:gridCol>
                <a:gridCol w="1249754">
                  <a:extLst>
                    <a:ext uri="{9D8B030D-6E8A-4147-A177-3AD203B41FA5}">
                      <a16:colId xmlns:a16="http://schemas.microsoft.com/office/drawing/2014/main" val="2757469304"/>
                    </a:ext>
                  </a:extLst>
                </a:gridCol>
                <a:gridCol w="775314">
                  <a:extLst>
                    <a:ext uri="{9D8B030D-6E8A-4147-A177-3AD203B41FA5}">
                      <a16:colId xmlns:a16="http://schemas.microsoft.com/office/drawing/2014/main" val="1224726983"/>
                    </a:ext>
                  </a:extLst>
                </a:gridCol>
                <a:gridCol w="1249754">
                  <a:extLst>
                    <a:ext uri="{9D8B030D-6E8A-4147-A177-3AD203B41FA5}">
                      <a16:colId xmlns:a16="http://schemas.microsoft.com/office/drawing/2014/main" val="3392633286"/>
                    </a:ext>
                  </a:extLst>
                </a:gridCol>
              </a:tblGrid>
              <a:tr h="421130">
                <a:tc rowSpan="2">
                  <a:txBody>
                    <a:bodyPr/>
                    <a:lstStyle/>
                    <a:p>
                      <a:pPr algn="ctr" fontAlgn="b">
                        <a:spcBef>
                          <a:spcPts val="0"/>
                        </a:spcBef>
                        <a:spcAft>
                          <a:spcPts val="0"/>
                        </a:spcAft>
                      </a:pPr>
                      <a:r>
                        <a:rPr lang="en-ZA" sz="1500" b="0" i="0" u="none" strike="noStrike" dirty="0">
                          <a:effectLst/>
                          <a:latin typeface="Arial" panose="020B0604020202020204" pitchFamily="34" charset="0"/>
                        </a:rPr>
                        <a:t>Project Type</a:t>
                      </a:r>
                      <a:endParaRPr lang="en-ZA" sz="2700" b="0" i="0" u="none" strike="noStrike" dirty="0">
                        <a:effectLst/>
                        <a:latin typeface="Arial" panose="020B0604020202020204" pitchFamily="34" charset="0"/>
                      </a:endParaRPr>
                    </a:p>
                  </a:txBody>
                  <a:tcPr marL="137325" marR="137325" marT="68662" marB="68662">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b">
                        <a:spcBef>
                          <a:spcPts val="0"/>
                        </a:spcBef>
                        <a:spcAft>
                          <a:spcPts val="0"/>
                        </a:spcAft>
                      </a:pPr>
                      <a:r>
                        <a:rPr lang="en-ZA" sz="1500" b="0" i="0" u="none" strike="noStrike" dirty="0">
                          <a:effectLst/>
                          <a:latin typeface="Arial" panose="020B0604020202020204" pitchFamily="34" charset="0"/>
                        </a:rPr>
                        <a:t>Non-Toll </a:t>
                      </a:r>
                      <a:endParaRPr lang="en-ZA" sz="2700" b="0" i="0" u="none" strike="noStrike" dirty="0">
                        <a:effectLst/>
                        <a:latin typeface="Arial" panose="020B0604020202020204" pitchFamily="34" charset="0"/>
                      </a:endParaRPr>
                    </a:p>
                  </a:txBody>
                  <a:tcPr marL="137325" marR="137325" marT="68662" marB="686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spcBef>
                          <a:spcPts val="0"/>
                        </a:spcBef>
                        <a:spcAft>
                          <a:spcPts val="0"/>
                        </a:spcAft>
                      </a:pPr>
                      <a:r>
                        <a:rPr lang="en-ZA" sz="1500" b="0" i="0" u="none" strike="noStrike" dirty="0">
                          <a:effectLst/>
                          <a:latin typeface="Arial" panose="020B0604020202020204" pitchFamily="34" charset="0"/>
                        </a:rPr>
                        <a:t>Toll</a:t>
                      </a:r>
                      <a:endParaRPr lang="en-ZA" sz="2700" b="0" i="0" u="none" strike="noStrike" dirty="0">
                        <a:effectLst/>
                        <a:latin typeface="Arial" panose="020B0604020202020204" pitchFamily="34" charset="0"/>
                      </a:endParaRPr>
                    </a:p>
                  </a:txBody>
                  <a:tcPr marL="137325" marR="137325" marT="68662" marB="686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spcBef>
                          <a:spcPts val="0"/>
                        </a:spcBef>
                        <a:spcAft>
                          <a:spcPts val="0"/>
                        </a:spcAft>
                      </a:pPr>
                      <a:r>
                        <a:rPr lang="en-ZA" sz="1500" b="0" i="0" u="none" strike="noStrike" dirty="0">
                          <a:effectLst/>
                          <a:latin typeface="Arial" panose="020B0604020202020204" pitchFamily="34" charset="0"/>
                        </a:rPr>
                        <a:t>Total</a:t>
                      </a:r>
                      <a:endParaRPr lang="en-ZA" sz="2700" b="0" i="0" u="none" strike="noStrike" dirty="0">
                        <a:effectLst/>
                        <a:latin typeface="Arial" panose="020B0604020202020204" pitchFamily="34" charset="0"/>
                      </a:endParaRPr>
                    </a:p>
                  </a:txBody>
                  <a:tcPr marL="137325" marR="137325" marT="68662" marB="68662">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2268494956"/>
                  </a:ext>
                </a:extLst>
              </a:tr>
              <a:tr h="298110">
                <a:tc vMerge="1">
                  <a:txBody>
                    <a:bodyPr/>
                    <a:lstStyle/>
                    <a:p>
                      <a:endParaRPr lang="en-ZA"/>
                    </a:p>
                  </a:txBody>
                  <a:tcPr/>
                </a:tc>
                <a:tc>
                  <a:txBody>
                    <a:bodyPr/>
                    <a:lstStyle/>
                    <a:p>
                      <a:pPr algn="l" fontAlgn="b">
                        <a:spcBef>
                          <a:spcPts val="0"/>
                        </a:spcBef>
                        <a:spcAft>
                          <a:spcPts val="0"/>
                        </a:spcAft>
                      </a:pPr>
                      <a:r>
                        <a:rPr lang="en-ZA" sz="1500" b="0" i="0" u="none" strike="noStrike" dirty="0">
                          <a:effectLst/>
                          <a:latin typeface="Arial" panose="020B0604020202020204" pitchFamily="34" charset="0"/>
                        </a:rPr>
                        <a:t>Design</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ZA" sz="1500" b="0" i="0" u="none" strike="noStrike" dirty="0">
                          <a:effectLst/>
                          <a:latin typeface="Arial" panose="020B0604020202020204" pitchFamily="34" charset="0"/>
                        </a:rPr>
                        <a:t>Construction</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ZA" sz="1500" b="0" i="0" u="none" strike="noStrike" dirty="0">
                          <a:effectLst/>
                          <a:latin typeface="Arial" panose="020B0604020202020204" pitchFamily="34" charset="0"/>
                        </a:rPr>
                        <a:t>Design</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ZA" sz="1500" b="0" i="0" u="none" strike="noStrike" dirty="0">
                          <a:effectLst/>
                          <a:latin typeface="Arial" panose="020B0604020202020204" pitchFamily="34" charset="0"/>
                        </a:rPr>
                        <a:t>Construction</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ZA" sz="1500" b="0" i="0" u="none" strike="noStrike" dirty="0">
                          <a:effectLst/>
                          <a:latin typeface="Arial" panose="020B0604020202020204" pitchFamily="34" charset="0"/>
                        </a:rPr>
                        <a:t>Design</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ZA" sz="1500" b="0" i="0" u="none" strike="noStrike" dirty="0">
                          <a:effectLst/>
                          <a:latin typeface="Arial" panose="020B0604020202020204" pitchFamily="34" charset="0"/>
                        </a:rPr>
                        <a:t>Construction</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49626"/>
                  </a:ext>
                </a:extLst>
              </a:tr>
              <a:tr h="526985">
                <a:tc>
                  <a:txBody>
                    <a:bodyPr/>
                    <a:lstStyle/>
                    <a:p>
                      <a:pPr algn="l" fontAlgn="b">
                        <a:spcBef>
                          <a:spcPts val="0"/>
                        </a:spcBef>
                        <a:spcAft>
                          <a:spcPts val="0"/>
                        </a:spcAft>
                      </a:pPr>
                      <a:r>
                        <a:rPr lang="en-ZA" sz="1500" b="0" i="0" u="none" strike="noStrike" dirty="0">
                          <a:effectLst/>
                          <a:latin typeface="Arial" panose="020B0604020202020204" pitchFamily="34" charset="0"/>
                        </a:rPr>
                        <a:t>Routine Maintenance</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146</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116</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47</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67</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193</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183</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416708"/>
                  </a:ext>
                </a:extLst>
              </a:tr>
              <a:tr h="526985">
                <a:tc>
                  <a:txBody>
                    <a:bodyPr/>
                    <a:lstStyle/>
                    <a:p>
                      <a:pPr algn="l" fontAlgn="b">
                        <a:spcBef>
                          <a:spcPts val="0"/>
                        </a:spcBef>
                        <a:spcAft>
                          <a:spcPts val="0"/>
                        </a:spcAft>
                      </a:pPr>
                      <a:r>
                        <a:rPr lang="en-ZA" sz="1500" b="0" i="0" u="none" strike="noStrike" dirty="0">
                          <a:effectLst/>
                          <a:latin typeface="Arial" panose="020B0604020202020204" pitchFamily="34" charset="0"/>
                        </a:rPr>
                        <a:t>Periodic Maintenance</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141</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45</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25</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4</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166</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49</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15369"/>
                  </a:ext>
                </a:extLst>
              </a:tr>
              <a:tr h="526985">
                <a:tc>
                  <a:txBody>
                    <a:bodyPr/>
                    <a:lstStyle/>
                    <a:p>
                      <a:pPr algn="l" fontAlgn="b">
                        <a:spcBef>
                          <a:spcPts val="0"/>
                        </a:spcBef>
                        <a:spcAft>
                          <a:spcPts val="0"/>
                        </a:spcAft>
                      </a:pPr>
                      <a:r>
                        <a:rPr lang="en-ZA" sz="1500" b="0" i="0" u="none" strike="noStrike" dirty="0">
                          <a:effectLst/>
                          <a:latin typeface="Arial" panose="020B0604020202020204" pitchFamily="34" charset="0"/>
                        </a:rPr>
                        <a:t>Special Maintenance</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70</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26</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12</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82</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27</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99756"/>
                  </a:ext>
                </a:extLst>
              </a:tr>
              <a:tr h="526985">
                <a:tc>
                  <a:txBody>
                    <a:bodyPr/>
                    <a:lstStyle/>
                    <a:p>
                      <a:pPr algn="l" fontAlgn="b">
                        <a:spcBef>
                          <a:spcPts val="0"/>
                        </a:spcBef>
                        <a:spcAft>
                          <a:spcPts val="0"/>
                        </a:spcAft>
                      </a:pPr>
                      <a:r>
                        <a:rPr lang="en-ZA" sz="1500" b="0" i="0" u="none" strike="noStrike" dirty="0">
                          <a:effectLst/>
                          <a:latin typeface="Arial" panose="020B0604020202020204" pitchFamily="34" charset="0"/>
                        </a:rPr>
                        <a:t>Community Projects</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78</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17</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8</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0</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86</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17</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088878"/>
                  </a:ext>
                </a:extLst>
              </a:tr>
              <a:tr h="298110">
                <a:tc>
                  <a:txBody>
                    <a:bodyPr/>
                    <a:lstStyle/>
                    <a:p>
                      <a:pPr algn="l" fontAlgn="b">
                        <a:spcBef>
                          <a:spcPts val="0"/>
                        </a:spcBef>
                        <a:spcAft>
                          <a:spcPts val="0"/>
                        </a:spcAft>
                      </a:pPr>
                      <a:r>
                        <a:rPr lang="en-ZA" sz="1500" b="0" i="0" u="none" strike="noStrike" dirty="0">
                          <a:effectLst/>
                          <a:latin typeface="Arial" panose="020B0604020202020204" pitchFamily="34" charset="0"/>
                        </a:rPr>
                        <a:t>Strengthening</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20</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16</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solidFill>
                            <a:srgbClr val="FF0000"/>
                          </a:solidFill>
                          <a:effectLst/>
                          <a:latin typeface="Arial" panose="020B0604020202020204" pitchFamily="34" charset="0"/>
                        </a:rPr>
                        <a:t>7</a:t>
                      </a:r>
                      <a:endParaRPr lang="en-ZA" sz="2700" b="0" i="0" u="none" strike="noStrike" dirty="0">
                        <a:solidFill>
                          <a:srgbClr val="FF0000"/>
                        </a:solidFill>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0</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27</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16</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211686"/>
                  </a:ext>
                </a:extLst>
              </a:tr>
              <a:tr h="298110">
                <a:tc>
                  <a:txBody>
                    <a:bodyPr/>
                    <a:lstStyle/>
                    <a:p>
                      <a:pPr algn="l" fontAlgn="b">
                        <a:spcBef>
                          <a:spcPts val="0"/>
                        </a:spcBef>
                        <a:spcAft>
                          <a:spcPts val="0"/>
                        </a:spcAft>
                      </a:pPr>
                      <a:r>
                        <a:rPr lang="en-ZA" sz="1500" b="0" i="0" u="none" strike="noStrike" dirty="0">
                          <a:effectLst/>
                          <a:latin typeface="Arial" panose="020B0604020202020204" pitchFamily="34" charset="0"/>
                        </a:rPr>
                        <a:t>Improvements</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119</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32</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solidFill>
                            <a:srgbClr val="FF0000"/>
                          </a:solidFill>
                          <a:effectLst/>
                          <a:latin typeface="Arial" panose="020B0604020202020204" pitchFamily="34" charset="0"/>
                        </a:rPr>
                        <a:t>8</a:t>
                      </a:r>
                      <a:endParaRPr lang="en-ZA" sz="2700" b="0" i="0" u="none" strike="noStrike" dirty="0">
                        <a:solidFill>
                          <a:srgbClr val="FF0000"/>
                        </a:solidFill>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solidFill>
                            <a:schemeClr val="tx1"/>
                          </a:solidFill>
                          <a:effectLst/>
                          <a:latin typeface="Arial" panose="020B0604020202020204" pitchFamily="34" charset="0"/>
                        </a:rPr>
                        <a:t>2</a:t>
                      </a:r>
                      <a:endParaRPr lang="en-ZA" sz="2700" b="0" i="0" u="none" strike="noStrike" dirty="0">
                        <a:solidFill>
                          <a:schemeClr val="tx1"/>
                        </a:solidFill>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127</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34</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45851"/>
                  </a:ext>
                </a:extLst>
              </a:tr>
              <a:tr h="298110">
                <a:tc>
                  <a:txBody>
                    <a:bodyPr/>
                    <a:lstStyle/>
                    <a:p>
                      <a:pPr algn="l" fontAlgn="b">
                        <a:spcBef>
                          <a:spcPts val="0"/>
                        </a:spcBef>
                        <a:spcAft>
                          <a:spcPts val="0"/>
                        </a:spcAft>
                      </a:pPr>
                      <a:r>
                        <a:rPr lang="en-ZA" sz="1500" b="0" i="0" u="none" strike="noStrike" dirty="0">
                          <a:effectLst/>
                          <a:latin typeface="Arial" panose="020B0604020202020204" pitchFamily="34" charset="0"/>
                        </a:rPr>
                        <a:t>New Facilities</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118</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38</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solidFill>
                            <a:srgbClr val="FF0000"/>
                          </a:solidFill>
                          <a:effectLst/>
                          <a:latin typeface="Arial" panose="020B0604020202020204" pitchFamily="34" charset="0"/>
                        </a:rPr>
                        <a:t>32</a:t>
                      </a:r>
                      <a:endParaRPr lang="en-ZA" sz="2700" b="0" i="0" u="none" strike="noStrike" dirty="0">
                        <a:solidFill>
                          <a:srgbClr val="FF0000"/>
                        </a:solidFill>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solidFill>
                            <a:schemeClr val="tx1"/>
                          </a:solidFill>
                          <a:effectLst/>
                          <a:latin typeface="Arial" panose="020B0604020202020204" pitchFamily="34" charset="0"/>
                        </a:rPr>
                        <a:t>14</a:t>
                      </a:r>
                      <a:endParaRPr lang="en-ZA" sz="2700" b="0" i="0" u="none" strike="noStrike" dirty="0">
                        <a:solidFill>
                          <a:schemeClr val="tx1"/>
                        </a:solidFill>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150</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52</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005607"/>
                  </a:ext>
                </a:extLst>
              </a:tr>
              <a:tr h="298110">
                <a:tc>
                  <a:txBody>
                    <a:bodyPr/>
                    <a:lstStyle/>
                    <a:p>
                      <a:pPr algn="r" fontAlgn="b">
                        <a:spcBef>
                          <a:spcPts val="0"/>
                        </a:spcBef>
                        <a:spcAft>
                          <a:spcPts val="0"/>
                        </a:spcAft>
                      </a:pPr>
                      <a:r>
                        <a:rPr lang="en-ZA" sz="1500" b="0" i="0" u="none" strike="noStrike" dirty="0">
                          <a:effectLst/>
                          <a:latin typeface="Arial" panose="020B0604020202020204" pitchFamily="34" charset="0"/>
                        </a:rPr>
                        <a:t>Totals</a:t>
                      </a:r>
                      <a:endParaRPr lang="en-ZA" sz="2700" b="0" i="0" u="none" strike="noStrike" dirty="0">
                        <a:effectLst/>
                        <a:latin typeface="Arial" panose="020B0604020202020204" pitchFamily="34" charset="0"/>
                      </a:endParaRPr>
                    </a:p>
                  </a:txBody>
                  <a:tcPr marL="14305" marR="14305" marT="1430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692</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290</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139</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88</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831</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ZA" sz="1500" b="0" i="0" u="none" strike="noStrike" dirty="0">
                          <a:effectLst/>
                          <a:latin typeface="Arial" panose="020B0604020202020204" pitchFamily="34" charset="0"/>
                        </a:rPr>
                        <a:t>378</a:t>
                      </a:r>
                      <a:endParaRPr lang="en-ZA" sz="2700" b="0" i="0" u="none" strike="noStrike" dirty="0">
                        <a:effectLst/>
                        <a:latin typeface="Arial" panose="020B0604020202020204" pitchFamily="34" charset="0"/>
                      </a:endParaRPr>
                    </a:p>
                  </a:txBody>
                  <a:tcPr marL="14305" marR="14305" marT="14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645571"/>
                  </a:ext>
                </a:extLst>
              </a:tr>
              <a:tr h="421130">
                <a:tc>
                  <a:txBody>
                    <a:bodyPr/>
                    <a:lstStyle/>
                    <a:p>
                      <a:pPr algn="l" fontAlgn="b">
                        <a:spcBef>
                          <a:spcPts val="0"/>
                        </a:spcBef>
                        <a:spcAft>
                          <a:spcPts val="0"/>
                        </a:spcAft>
                      </a:pPr>
                      <a:endParaRPr lang="en-ZA" sz="2700" b="0" i="0" u="none" strike="noStrike" dirty="0">
                        <a:effectLst/>
                        <a:latin typeface="Arial" panose="020B0604020202020204" pitchFamily="34" charset="0"/>
                      </a:endParaRPr>
                    </a:p>
                  </a:txBody>
                  <a:tcPr marL="14305" marR="14305" marT="1430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b">
                        <a:spcBef>
                          <a:spcPts val="0"/>
                        </a:spcBef>
                        <a:spcAft>
                          <a:spcPts val="0"/>
                        </a:spcAft>
                      </a:pPr>
                      <a:r>
                        <a:rPr lang="en-ZA" sz="1500" b="0" i="0" u="none" strike="noStrike" dirty="0">
                          <a:effectLst/>
                          <a:latin typeface="Arial" panose="020B0604020202020204" pitchFamily="34" charset="0"/>
                        </a:rPr>
                        <a:t>982</a:t>
                      </a:r>
                      <a:endParaRPr lang="en-ZA" sz="2700" b="0" i="0" u="none" strike="noStrike" dirty="0">
                        <a:effectLst/>
                        <a:latin typeface="Arial" panose="020B0604020202020204" pitchFamily="34" charset="0"/>
                      </a:endParaRPr>
                    </a:p>
                  </a:txBody>
                  <a:tcPr marL="137325" marR="137325" marT="68662" marB="6866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spcBef>
                          <a:spcPts val="0"/>
                        </a:spcBef>
                        <a:spcAft>
                          <a:spcPts val="0"/>
                        </a:spcAft>
                      </a:pPr>
                      <a:r>
                        <a:rPr lang="en-ZA" sz="1500" b="0" i="0" u="none" strike="noStrike" dirty="0">
                          <a:effectLst/>
                          <a:latin typeface="Arial" panose="020B0604020202020204" pitchFamily="34" charset="0"/>
                        </a:rPr>
                        <a:t>227</a:t>
                      </a:r>
                      <a:endParaRPr lang="en-ZA" sz="2700" b="0" i="0" u="none" strike="noStrike" dirty="0">
                        <a:effectLst/>
                        <a:latin typeface="Arial" panose="020B0604020202020204" pitchFamily="34" charset="0"/>
                      </a:endParaRPr>
                    </a:p>
                  </a:txBody>
                  <a:tcPr marL="137325" marR="137325" marT="68662" marB="6866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spcBef>
                          <a:spcPts val="0"/>
                        </a:spcBef>
                        <a:spcAft>
                          <a:spcPts val="0"/>
                        </a:spcAft>
                      </a:pPr>
                      <a:r>
                        <a:rPr lang="en-ZA" sz="1500" b="0" i="0" u="none" strike="noStrike" dirty="0">
                          <a:effectLst/>
                          <a:latin typeface="Arial" panose="020B0604020202020204" pitchFamily="34" charset="0"/>
                        </a:rPr>
                        <a:t>1209</a:t>
                      </a:r>
                      <a:endParaRPr lang="en-ZA" sz="2700" b="0" i="0" u="none" strike="noStrike" dirty="0">
                        <a:effectLst/>
                        <a:latin typeface="Arial" panose="020B0604020202020204" pitchFamily="34" charset="0"/>
                      </a:endParaRPr>
                    </a:p>
                  </a:txBody>
                  <a:tcPr marL="137325" marR="137325" marT="68662" marB="6866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388922933"/>
                  </a:ext>
                </a:extLst>
              </a:tr>
            </a:tbl>
          </a:graphicData>
        </a:graphic>
      </p:graphicFrame>
      <p:sp>
        <p:nvSpPr>
          <p:cNvPr id="6" name="TextBox 5">
            <a:extLst>
              <a:ext uri="{FF2B5EF4-FFF2-40B4-BE49-F238E27FC236}">
                <a16:creationId xmlns:a16="http://schemas.microsoft.com/office/drawing/2014/main" id="{D62EFB01-C340-4CAA-8E8B-2F332804DE10}"/>
              </a:ext>
            </a:extLst>
          </p:cNvPr>
          <p:cNvSpPr txBox="1"/>
          <p:nvPr/>
        </p:nvSpPr>
        <p:spPr>
          <a:xfrm>
            <a:off x="386578" y="4967149"/>
            <a:ext cx="8686545" cy="1754326"/>
          </a:xfrm>
          <a:prstGeom prst="rect">
            <a:avLst/>
          </a:prstGeom>
          <a:noFill/>
        </p:spPr>
        <p:txBody>
          <a:bodyPr wrap="none" rtlCol="0">
            <a:spAutoFit/>
          </a:bodyPr>
          <a:lstStyle/>
          <a:p>
            <a:r>
              <a:rPr lang="en-ZA" b="1" dirty="0"/>
              <a:t>SANRAL Tender Sequence (Attempting to limit to 20 per month)</a:t>
            </a:r>
          </a:p>
          <a:p>
            <a:pPr marL="342900" indent="-342900">
              <a:buAutoNum type="arabicPeriod"/>
            </a:pPr>
            <a:r>
              <a:rPr lang="en-ZA" dirty="0"/>
              <a:t>Operational Tenders - RRM / Toll / etc  – Operational contracts coming to end</a:t>
            </a:r>
          </a:p>
          <a:p>
            <a:pPr marL="342900" indent="-342900">
              <a:buAutoNum type="arabicPeriod"/>
            </a:pPr>
            <a:r>
              <a:rPr lang="en-ZA" dirty="0"/>
              <a:t>Periodic Maintenance – Limited Regulatory Approvals/Commercial Material Sources </a:t>
            </a:r>
          </a:p>
          <a:p>
            <a:pPr marL="342900" indent="-342900">
              <a:buAutoNum type="arabicPeriod"/>
            </a:pPr>
            <a:r>
              <a:rPr lang="en-ZA" dirty="0"/>
              <a:t>Strengthening/Improvement/New - Projects with all regulatory approvals in place</a:t>
            </a:r>
          </a:p>
          <a:p>
            <a:pPr marL="342900" indent="-342900">
              <a:buAutoNum type="arabicPeriod"/>
            </a:pPr>
            <a:r>
              <a:rPr lang="en-ZA" dirty="0"/>
              <a:t>On average 125 new maintenance/construction contractor only tenders per year.</a:t>
            </a:r>
          </a:p>
          <a:p>
            <a:pPr marL="342900" indent="-342900">
              <a:buAutoNum type="arabicPeriod"/>
            </a:pPr>
            <a:r>
              <a:rPr lang="en-ZA" dirty="0"/>
              <a:t>e-toll decision imperative for certainty of project delivery</a:t>
            </a:r>
          </a:p>
        </p:txBody>
      </p:sp>
    </p:spTree>
    <p:extLst>
      <p:ext uri="{BB962C8B-B14F-4D97-AF65-F5344CB8AC3E}">
        <p14:creationId xmlns:p14="http://schemas.microsoft.com/office/powerpoint/2010/main" val="231902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2016" y="2781300"/>
            <a:ext cx="6646862" cy="1409700"/>
          </a:xfrm>
          <a:prstGeom prst="rect">
            <a:avLst/>
          </a:prstGeom>
        </p:spPr>
        <p:txBody>
          <a:bodyPr/>
          <a:lstStyle/>
          <a:p>
            <a:pPr algn="ctr">
              <a:defRPr/>
            </a:pPr>
            <a:r>
              <a:rPr lang="en-ZA" sz="4000" dirty="0">
                <a:solidFill>
                  <a:schemeClr val="bg2"/>
                </a:solidFill>
                <a:latin typeface="EXO 2"/>
              </a:rPr>
              <a:t>Annual Financial Statements 2019/20</a:t>
            </a:r>
          </a:p>
        </p:txBody>
      </p:sp>
    </p:spTree>
    <p:extLst>
      <p:ext uri="{BB962C8B-B14F-4D97-AF65-F5344CB8AC3E}">
        <p14:creationId xmlns:p14="http://schemas.microsoft.com/office/powerpoint/2010/main" val="313788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285532222"/>
              </p:ext>
            </p:extLst>
          </p:nvPr>
        </p:nvGraphicFramePr>
        <p:xfrm>
          <a:off x="695397" y="1177515"/>
          <a:ext cx="7283451" cy="3235619"/>
        </p:xfrm>
        <a:graphic>
          <a:graphicData uri="http://schemas.openxmlformats.org/drawingml/2006/table">
            <a:tbl>
              <a:tblPr firstRow="1" bandRow="1">
                <a:tableStyleId>{5C22544A-7EE6-4342-B048-85BDC9FD1C3A}</a:tableStyleId>
              </a:tblPr>
              <a:tblGrid>
                <a:gridCol w="504354">
                  <a:extLst>
                    <a:ext uri="{9D8B030D-6E8A-4147-A177-3AD203B41FA5}">
                      <a16:colId xmlns:a16="http://schemas.microsoft.com/office/drawing/2014/main" val="20000"/>
                    </a:ext>
                  </a:extLst>
                </a:gridCol>
                <a:gridCol w="3105919">
                  <a:extLst>
                    <a:ext uri="{9D8B030D-6E8A-4147-A177-3AD203B41FA5}">
                      <a16:colId xmlns:a16="http://schemas.microsoft.com/office/drawing/2014/main" val="20001"/>
                    </a:ext>
                  </a:extLst>
                </a:gridCol>
                <a:gridCol w="1852315">
                  <a:extLst>
                    <a:ext uri="{9D8B030D-6E8A-4147-A177-3AD203B41FA5}">
                      <a16:colId xmlns:a16="http://schemas.microsoft.com/office/drawing/2014/main" val="3477338134"/>
                    </a:ext>
                  </a:extLst>
                </a:gridCol>
                <a:gridCol w="1820863">
                  <a:extLst>
                    <a:ext uri="{9D8B030D-6E8A-4147-A177-3AD203B41FA5}">
                      <a16:colId xmlns:a16="http://schemas.microsoft.com/office/drawing/2014/main" val="20003"/>
                    </a:ext>
                  </a:extLst>
                </a:gridCol>
              </a:tblGrid>
              <a:tr h="370793">
                <a:tc gridSpan="2">
                  <a:txBody>
                    <a:bodyPr/>
                    <a:lstStyle/>
                    <a:p>
                      <a:r>
                        <a:rPr lang="en-ZA" sz="1800" dirty="0" err="1">
                          <a:solidFill>
                            <a:schemeClr val="bg2"/>
                          </a:solidFill>
                        </a:rPr>
                        <a:t>R’billion</a:t>
                      </a:r>
                      <a:endParaRPr lang="en-ZA" sz="1800" dirty="0">
                        <a:solidFill>
                          <a:schemeClr val="bg2"/>
                        </a:solidFill>
                      </a:endParaRPr>
                    </a:p>
                  </a:txBody>
                  <a:tcPr marT="45714" marB="45714"/>
                </a:tc>
                <a:tc hMerge="1">
                  <a:txBody>
                    <a:bodyPr/>
                    <a:lstStyle/>
                    <a:p>
                      <a:endParaRPr lang="en-ZA" dirty="0"/>
                    </a:p>
                  </a:txBody>
                  <a:tcPr/>
                </a:tc>
                <a:tc>
                  <a:txBody>
                    <a:bodyPr/>
                    <a:lstStyle/>
                    <a:p>
                      <a:pPr algn="ctr"/>
                      <a:r>
                        <a:rPr lang="en-ZA" sz="1800" dirty="0">
                          <a:solidFill>
                            <a:schemeClr val="bg2"/>
                          </a:solidFill>
                        </a:rPr>
                        <a:t>2019/20</a:t>
                      </a:r>
                    </a:p>
                  </a:txBody>
                  <a:tcPr marT="45714" marB="45714"/>
                </a:tc>
                <a:tc>
                  <a:txBody>
                    <a:bodyPr/>
                    <a:lstStyle/>
                    <a:p>
                      <a:pPr algn="ctr"/>
                      <a:r>
                        <a:rPr lang="en-ZA" sz="1800" dirty="0">
                          <a:solidFill>
                            <a:schemeClr val="bg2"/>
                          </a:solidFill>
                        </a:rPr>
                        <a:t>2018/19</a:t>
                      </a:r>
                    </a:p>
                  </a:txBody>
                  <a:tcPr marT="45714" marB="45714"/>
                </a:tc>
                <a:extLst>
                  <a:ext uri="{0D108BD9-81ED-4DB2-BD59-A6C34878D82A}">
                    <a16:rowId xmlns:a16="http://schemas.microsoft.com/office/drawing/2014/main" val="10000"/>
                  </a:ext>
                </a:extLst>
              </a:tr>
              <a:tr h="370793">
                <a:tc gridSpan="2">
                  <a:txBody>
                    <a:bodyPr/>
                    <a:lstStyle/>
                    <a:p>
                      <a:r>
                        <a:rPr lang="en-ZA" sz="1800" dirty="0"/>
                        <a:t>Assets</a:t>
                      </a:r>
                    </a:p>
                  </a:txBody>
                  <a:tcPr marT="45714" marB="45714"/>
                </a:tc>
                <a:tc hMerge="1">
                  <a:txBody>
                    <a:bodyPr/>
                    <a:lstStyle/>
                    <a:p>
                      <a:endParaRPr lang="en-ZA" dirty="0"/>
                    </a:p>
                  </a:txBody>
                  <a:tcPr/>
                </a:tc>
                <a:tc>
                  <a:txBody>
                    <a:bodyPr/>
                    <a:lstStyle/>
                    <a:p>
                      <a:endParaRPr lang="en-ZA" sz="1800" dirty="0"/>
                    </a:p>
                  </a:txBody>
                  <a:tcPr marT="45714" marB="45714"/>
                </a:tc>
                <a:tc>
                  <a:txBody>
                    <a:bodyPr/>
                    <a:lstStyle/>
                    <a:p>
                      <a:endParaRPr lang="en-ZA" sz="1800" dirty="0"/>
                    </a:p>
                  </a:txBody>
                  <a:tcPr marT="45714" marB="45714"/>
                </a:tc>
                <a:extLst>
                  <a:ext uri="{0D108BD9-81ED-4DB2-BD59-A6C34878D82A}">
                    <a16:rowId xmlns:a16="http://schemas.microsoft.com/office/drawing/2014/main" val="10001"/>
                  </a:ext>
                </a:extLst>
              </a:tr>
              <a:tr h="370793">
                <a:tc>
                  <a:txBody>
                    <a:bodyPr/>
                    <a:lstStyle/>
                    <a:p>
                      <a:endParaRPr lang="en-ZA" sz="1800" dirty="0"/>
                    </a:p>
                  </a:txBody>
                  <a:tcPr marT="45714" marB="45714"/>
                </a:tc>
                <a:tc>
                  <a:txBody>
                    <a:bodyPr/>
                    <a:lstStyle/>
                    <a:p>
                      <a:r>
                        <a:rPr lang="en-ZA" sz="1800" dirty="0"/>
                        <a:t>Non-current</a:t>
                      </a:r>
                      <a:r>
                        <a:rPr lang="en-ZA" sz="1800" baseline="0" dirty="0"/>
                        <a:t> Assets</a:t>
                      </a:r>
                      <a:endParaRPr lang="en-ZA" sz="1800" dirty="0"/>
                    </a:p>
                  </a:txBody>
                  <a:tcPr marT="45714" marB="45714"/>
                </a:tc>
                <a:tc>
                  <a:txBody>
                    <a:bodyPr/>
                    <a:lstStyle/>
                    <a:p>
                      <a:pPr algn="r"/>
                      <a:r>
                        <a:rPr lang="en-ZA" sz="1800" dirty="0"/>
                        <a:t>441.147</a:t>
                      </a:r>
                    </a:p>
                  </a:txBody>
                  <a:tcPr marT="45714" marB="45714"/>
                </a:tc>
                <a:tc>
                  <a:txBody>
                    <a:bodyPr/>
                    <a:lstStyle/>
                    <a:p>
                      <a:pPr algn="r"/>
                      <a:r>
                        <a:rPr lang="en-ZA" sz="1800" dirty="0"/>
                        <a:t>402.887</a:t>
                      </a:r>
                    </a:p>
                  </a:txBody>
                  <a:tcPr marT="45714" marB="45714"/>
                </a:tc>
                <a:extLst>
                  <a:ext uri="{0D108BD9-81ED-4DB2-BD59-A6C34878D82A}">
                    <a16:rowId xmlns:a16="http://schemas.microsoft.com/office/drawing/2014/main" val="10002"/>
                  </a:ext>
                </a:extLst>
              </a:tr>
              <a:tr h="370793">
                <a:tc>
                  <a:txBody>
                    <a:bodyPr/>
                    <a:lstStyle/>
                    <a:p>
                      <a:endParaRPr lang="en-ZA" sz="1800" dirty="0"/>
                    </a:p>
                  </a:txBody>
                  <a:tcPr marT="45714" marB="45714"/>
                </a:tc>
                <a:tc>
                  <a:txBody>
                    <a:bodyPr/>
                    <a:lstStyle/>
                    <a:p>
                      <a:r>
                        <a:rPr lang="en-ZA" sz="1800" dirty="0"/>
                        <a:t>Current Assets</a:t>
                      </a:r>
                    </a:p>
                  </a:txBody>
                  <a:tcPr marT="45714" marB="45714"/>
                </a:tc>
                <a:tc>
                  <a:txBody>
                    <a:bodyPr/>
                    <a:lstStyle/>
                    <a:p>
                      <a:pPr algn="r"/>
                      <a:r>
                        <a:rPr lang="en-ZA" sz="1800" dirty="0"/>
                        <a:t>20.913</a:t>
                      </a:r>
                    </a:p>
                  </a:txBody>
                  <a:tcPr marT="45714" marB="45714"/>
                </a:tc>
                <a:tc>
                  <a:txBody>
                    <a:bodyPr/>
                    <a:lstStyle/>
                    <a:p>
                      <a:pPr algn="r"/>
                      <a:r>
                        <a:rPr lang="en-ZA" sz="1800" dirty="0"/>
                        <a:t>9.999</a:t>
                      </a:r>
                    </a:p>
                  </a:txBody>
                  <a:tcPr marT="45714" marB="45714"/>
                </a:tc>
                <a:extLst>
                  <a:ext uri="{0D108BD9-81ED-4DB2-BD59-A6C34878D82A}">
                    <a16:rowId xmlns:a16="http://schemas.microsoft.com/office/drawing/2014/main" val="10003"/>
                  </a:ext>
                </a:extLst>
              </a:tr>
              <a:tr h="639999">
                <a:tc>
                  <a:txBody>
                    <a:bodyPr/>
                    <a:lstStyle/>
                    <a:p>
                      <a:endParaRPr lang="en-ZA" sz="1800" dirty="0"/>
                    </a:p>
                  </a:txBody>
                  <a:tcPr marT="45714" marB="45714"/>
                </a:tc>
                <a:tc>
                  <a:txBody>
                    <a:bodyPr/>
                    <a:lstStyle/>
                    <a:p>
                      <a:r>
                        <a:rPr lang="en-ZA" sz="1800" dirty="0"/>
                        <a:t>Non-current</a:t>
                      </a:r>
                      <a:r>
                        <a:rPr lang="en-ZA" sz="1800" baseline="0" dirty="0"/>
                        <a:t> assets held for sale</a:t>
                      </a:r>
                      <a:endParaRPr lang="en-ZA" sz="1800" dirty="0"/>
                    </a:p>
                  </a:txBody>
                  <a:tcPr marT="45714" marB="45714"/>
                </a:tc>
                <a:tc>
                  <a:txBody>
                    <a:bodyPr/>
                    <a:lstStyle/>
                    <a:p>
                      <a:pPr algn="r"/>
                      <a:r>
                        <a:rPr lang="en-ZA" sz="1800" dirty="0"/>
                        <a:t>0.022</a:t>
                      </a:r>
                    </a:p>
                  </a:txBody>
                  <a:tcPr marT="45714" marB="45714"/>
                </a:tc>
                <a:tc>
                  <a:txBody>
                    <a:bodyPr/>
                    <a:lstStyle/>
                    <a:p>
                      <a:pPr algn="r"/>
                      <a:r>
                        <a:rPr lang="en-ZA" sz="1800" dirty="0"/>
                        <a:t>0.034</a:t>
                      </a:r>
                    </a:p>
                  </a:txBody>
                  <a:tcPr marT="45714" marB="45714"/>
                </a:tc>
                <a:extLst>
                  <a:ext uri="{0D108BD9-81ED-4DB2-BD59-A6C34878D82A}">
                    <a16:rowId xmlns:a16="http://schemas.microsoft.com/office/drawing/2014/main" val="10004"/>
                  </a:ext>
                </a:extLst>
              </a:tr>
              <a:tr h="370793">
                <a:tc gridSpan="2">
                  <a:txBody>
                    <a:bodyPr/>
                    <a:lstStyle/>
                    <a:p>
                      <a:r>
                        <a:rPr lang="en-ZA" sz="1800" b="1" dirty="0"/>
                        <a:t>Total Assets</a:t>
                      </a:r>
                    </a:p>
                  </a:txBody>
                  <a:tcPr marT="45714" marB="45714"/>
                </a:tc>
                <a:tc hMerge="1">
                  <a:txBody>
                    <a:bodyPr/>
                    <a:lstStyle/>
                    <a:p>
                      <a:endParaRPr lang="en-ZA" dirty="0"/>
                    </a:p>
                  </a:txBody>
                  <a:tcPr/>
                </a:tc>
                <a:tc>
                  <a:txBody>
                    <a:bodyPr/>
                    <a:lstStyle/>
                    <a:p>
                      <a:pPr algn="r"/>
                      <a:r>
                        <a:rPr lang="en-ZA" sz="1800" b="1" dirty="0"/>
                        <a:t>462.082</a:t>
                      </a:r>
                    </a:p>
                  </a:txBody>
                  <a:tcPr marT="45714" marB="45714"/>
                </a:tc>
                <a:tc>
                  <a:txBody>
                    <a:bodyPr/>
                    <a:lstStyle/>
                    <a:p>
                      <a:pPr algn="r"/>
                      <a:r>
                        <a:rPr lang="en-ZA" sz="1800" b="1" dirty="0"/>
                        <a:t>412.921</a:t>
                      </a:r>
                    </a:p>
                  </a:txBody>
                  <a:tcPr marT="45714" marB="45714"/>
                </a:tc>
                <a:extLst>
                  <a:ext uri="{0D108BD9-81ED-4DB2-BD59-A6C34878D82A}">
                    <a16:rowId xmlns:a16="http://schemas.microsoft.com/office/drawing/2014/main" val="10005"/>
                  </a:ext>
                </a:extLst>
              </a:tr>
              <a:tr h="370793">
                <a:tc gridSpan="2">
                  <a:txBody>
                    <a:bodyPr/>
                    <a:lstStyle/>
                    <a:p>
                      <a:endParaRPr lang="en-ZA" sz="1800" b="1" dirty="0"/>
                    </a:p>
                  </a:txBody>
                  <a:tcPr marT="45714" marB="45714"/>
                </a:tc>
                <a:tc hMerge="1">
                  <a:txBody>
                    <a:bodyPr/>
                    <a:lstStyle/>
                    <a:p>
                      <a:endParaRPr lang="en-US"/>
                    </a:p>
                  </a:txBody>
                  <a:tcPr/>
                </a:tc>
                <a:tc>
                  <a:txBody>
                    <a:bodyPr/>
                    <a:lstStyle/>
                    <a:p>
                      <a:pPr algn="r"/>
                      <a:endParaRPr lang="en-ZA" sz="1800" b="1" dirty="0"/>
                    </a:p>
                  </a:txBody>
                  <a:tcPr marT="45714" marB="45714"/>
                </a:tc>
                <a:tc>
                  <a:txBody>
                    <a:bodyPr/>
                    <a:lstStyle/>
                    <a:p>
                      <a:pPr algn="r"/>
                      <a:endParaRPr lang="en-ZA" sz="1800" b="1" dirty="0"/>
                    </a:p>
                  </a:txBody>
                  <a:tcPr marT="45714" marB="45714"/>
                </a:tc>
                <a:extLst>
                  <a:ext uri="{0D108BD9-81ED-4DB2-BD59-A6C34878D82A}">
                    <a16:rowId xmlns:a16="http://schemas.microsoft.com/office/drawing/2014/main" val="3329810533"/>
                  </a:ext>
                </a:extLst>
              </a:tr>
              <a:tr h="370793">
                <a:tc gridSpan="2">
                  <a:txBody>
                    <a:bodyPr/>
                    <a:lstStyle/>
                    <a:p>
                      <a:endParaRPr lang="en-ZA" sz="1800" b="1" dirty="0"/>
                    </a:p>
                  </a:txBody>
                  <a:tcPr marT="45714" marB="45714"/>
                </a:tc>
                <a:tc hMerge="1">
                  <a:txBody>
                    <a:bodyPr/>
                    <a:lstStyle/>
                    <a:p>
                      <a:endParaRPr lang="en-US"/>
                    </a:p>
                  </a:txBody>
                  <a:tcPr/>
                </a:tc>
                <a:tc>
                  <a:txBody>
                    <a:bodyPr/>
                    <a:lstStyle/>
                    <a:p>
                      <a:pPr algn="r"/>
                      <a:endParaRPr lang="en-ZA" sz="1800" b="1" dirty="0"/>
                    </a:p>
                  </a:txBody>
                  <a:tcPr marT="45714" marB="45714"/>
                </a:tc>
                <a:tc>
                  <a:txBody>
                    <a:bodyPr/>
                    <a:lstStyle/>
                    <a:p>
                      <a:pPr algn="r"/>
                      <a:endParaRPr lang="en-ZA" sz="1800" b="1" dirty="0"/>
                    </a:p>
                  </a:txBody>
                  <a:tcPr marT="45714" marB="45714"/>
                </a:tc>
                <a:extLst>
                  <a:ext uri="{0D108BD9-81ED-4DB2-BD59-A6C34878D82A}">
                    <a16:rowId xmlns:a16="http://schemas.microsoft.com/office/drawing/2014/main" val="1989984623"/>
                  </a:ext>
                </a:extLst>
              </a:tr>
            </a:tbl>
          </a:graphicData>
        </a:graphic>
      </p:graphicFrame>
      <p:sp>
        <p:nvSpPr>
          <p:cNvPr id="56322" name="Title 1"/>
          <p:cNvSpPr>
            <a:spLocks noGrp="1"/>
          </p:cNvSpPr>
          <p:nvPr>
            <p:ph type="title" idx="4294967295"/>
          </p:nvPr>
        </p:nvSpPr>
        <p:spPr>
          <a:xfrm>
            <a:off x="1926457" y="428625"/>
            <a:ext cx="5399088" cy="757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defTabSz="914400">
              <a:buClr>
                <a:schemeClr val="hlink"/>
              </a:buClr>
              <a:buSzPct val="70000"/>
              <a:buFont typeface="Wingdings" panose="05000000000000000000" pitchFamily="2" charset="2"/>
            </a:pPr>
            <a:r>
              <a:rPr lang="en-ZA" altLang="en-US" sz="2400" dirty="0">
                <a:solidFill>
                  <a:srgbClr val="F36F21"/>
                </a:solidFill>
                <a:latin typeface="Arial Black" panose="020B0A04020102020204" pitchFamily="34" charset="0"/>
                <a:ea typeface="+mn-ea"/>
                <a:cs typeface="+mn-cs"/>
              </a:rPr>
              <a:t>Statement of Financial Position</a:t>
            </a:r>
          </a:p>
        </p:txBody>
      </p:sp>
      <p:graphicFrame>
        <p:nvGraphicFramePr>
          <p:cNvPr id="6" name="Content Placeholder 4"/>
          <p:cNvGraphicFramePr>
            <a:graphicFrameLocks/>
          </p:cNvGraphicFramePr>
          <p:nvPr>
            <p:extLst>
              <p:ext uri="{D42A27DB-BD31-4B8C-83A1-F6EECF244321}">
                <p14:modId xmlns:p14="http://schemas.microsoft.com/office/powerpoint/2010/main" val="29024623"/>
              </p:ext>
            </p:extLst>
          </p:nvPr>
        </p:nvGraphicFramePr>
        <p:xfrm>
          <a:off x="695396" y="4062675"/>
          <a:ext cx="7283451" cy="2224086"/>
        </p:xfrm>
        <a:graphic>
          <a:graphicData uri="http://schemas.openxmlformats.org/drawingml/2006/table">
            <a:tbl>
              <a:tblPr firstRow="1" bandRow="1">
                <a:tableStyleId>{5C22544A-7EE6-4342-B048-85BDC9FD1C3A}</a:tableStyleId>
              </a:tblPr>
              <a:tblGrid>
                <a:gridCol w="504354">
                  <a:extLst>
                    <a:ext uri="{9D8B030D-6E8A-4147-A177-3AD203B41FA5}">
                      <a16:colId xmlns:a16="http://schemas.microsoft.com/office/drawing/2014/main" val="20000"/>
                    </a:ext>
                  </a:extLst>
                </a:gridCol>
                <a:gridCol w="3137371">
                  <a:extLst>
                    <a:ext uri="{9D8B030D-6E8A-4147-A177-3AD203B41FA5}">
                      <a16:colId xmlns:a16="http://schemas.microsoft.com/office/drawing/2014/main" val="20001"/>
                    </a:ext>
                  </a:extLst>
                </a:gridCol>
                <a:gridCol w="1820863">
                  <a:extLst>
                    <a:ext uri="{9D8B030D-6E8A-4147-A177-3AD203B41FA5}">
                      <a16:colId xmlns:a16="http://schemas.microsoft.com/office/drawing/2014/main" val="946559765"/>
                    </a:ext>
                  </a:extLst>
                </a:gridCol>
                <a:gridCol w="1820863">
                  <a:extLst>
                    <a:ext uri="{9D8B030D-6E8A-4147-A177-3AD203B41FA5}">
                      <a16:colId xmlns:a16="http://schemas.microsoft.com/office/drawing/2014/main" val="20003"/>
                    </a:ext>
                  </a:extLst>
                </a:gridCol>
              </a:tblGrid>
              <a:tr h="370681">
                <a:tc gridSpan="2">
                  <a:txBody>
                    <a:bodyPr/>
                    <a:lstStyle/>
                    <a:p>
                      <a:r>
                        <a:rPr lang="en-ZA" sz="1800" dirty="0" err="1">
                          <a:solidFill>
                            <a:schemeClr val="bg2"/>
                          </a:solidFill>
                        </a:rPr>
                        <a:t>R’billion</a:t>
                      </a:r>
                      <a:endParaRPr lang="en-ZA" sz="1800" dirty="0">
                        <a:solidFill>
                          <a:schemeClr val="bg2"/>
                        </a:solidFill>
                      </a:endParaRPr>
                    </a:p>
                  </a:txBody>
                  <a:tcPr marT="45700" marB="45700"/>
                </a:tc>
                <a:tc hMerge="1">
                  <a:txBody>
                    <a:bodyPr/>
                    <a:lstStyle/>
                    <a:p>
                      <a:endParaRPr lang="en-ZA" dirty="0"/>
                    </a:p>
                  </a:txBody>
                  <a:tcPr/>
                </a:tc>
                <a:tc>
                  <a:txBody>
                    <a:bodyPr/>
                    <a:lstStyle/>
                    <a:p>
                      <a:pPr algn="ctr"/>
                      <a:r>
                        <a:rPr lang="en-ZA" sz="1800" dirty="0">
                          <a:solidFill>
                            <a:schemeClr val="bg2"/>
                          </a:solidFill>
                        </a:rPr>
                        <a:t>2019/20</a:t>
                      </a:r>
                    </a:p>
                  </a:txBody>
                  <a:tcPr marT="45714" marB="45714"/>
                </a:tc>
                <a:tc>
                  <a:txBody>
                    <a:bodyPr/>
                    <a:lstStyle/>
                    <a:p>
                      <a:pPr algn="ctr"/>
                      <a:r>
                        <a:rPr lang="en-ZA" sz="1800" dirty="0">
                          <a:solidFill>
                            <a:schemeClr val="bg2"/>
                          </a:solidFill>
                        </a:rPr>
                        <a:t>2018/19</a:t>
                      </a:r>
                    </a:p>
                  </a:txBody>
                  <a:tcPr marT="45714" marB="45714"/>
                </a:tc>
                <a:extLst>
                  <a:ext uri="{0D108BD9-81ED-4DB2-BD59-A6C34878D82A}">
                    <a16:rowId xmlns:a16="http://schemas.microsoft.com/office/drawing/2014/main" val="10000"/>
                  </a:ext>
                </a:extLst>
              </a:tr>
              <a:tr h="370681">
                <a:tc gridSpan="2">
                  <a:txBody>
                    <a:bodyPr/>
                    <a:lstStyle/>
                    <a:p>
                      <a:r>
                        <a:rPr lang="en-ZA" sz="1800" dirty="0"/>
                        <a:t>Equity</a:t>
                      </a:r>
                    </a:p>
                  </a:txBody>
                  <a:tcPr marT="45700" marB="45700"/>
                </a:tc>
                <a:tc hMerge="1">
                  <a:txBody>
                    <a:bodyPr/>
                    <a:lstStyle/>
                    <a:p>
                      <a:endParaRPr lang="en-ZA" dirty="0"/>
                    </a:p>
                  </a:txBody>
                  <a:tcPr/>
                </a:tc>
                <a:tc>
                  <a:txBody>
                    <a:bodyPr/>
                    <a:lstStyle/>
                    <a:p>
                      <a:pPr algn="r"/>
                      <a:r>
                        <a:rPr lang="en-ZA" sz="1800" dirty="0"/>
                        <a:t>331.496</a:t>
                      </a:r>
                    </a:p>
                  </a:txBody>
                  <a:tcPr marT="45700" marB="45700"/>
                </a:tc>
                <a:tc>
                  <a:txBody>
                    <a:bodyPr/>
                    <a:lstStyle/>
                    <a:p>
                      <a:pPr algn="r"/>
                      <a:r>
                        <a:rPr lang="en-ZA" sz="1800" dirty="0"/>
                        <a:t>293.811</a:t>
                      </a:r>
                    </a:p>
                  </a:txBody>
                  <a:tcPr marT="45700" marB="45700"/>
                </a:tc>
                <a:extLst>
                  <a:ext uri="{0D108BD9-81ED-4DB2-BD59-A6C34878D82A}">
                    <a16:rowId xmlns:a16="http://schemas.microsoft.com/office/drawing/2014/main" val="10001"/>
                  </a:ext>
                </a:extLst>
              </a:tr>
              <a:tr h="3706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Liabilities</a:t>
                      </a:r>
                    </a:p>
                  </a:txBody>
                  <a:tcPr marT="45700" marB="45700"/>
                </a:tc>
                <a:tc hMerge="1">
                  <a:txBody>
                    <a:bodyPr/>
                    <a:lstStyle/>
                    <a:p>
                      <a:endParaRPr lang="en-ZA" dirty="0"/>
                    </a:p>
                  </a:txBody>
                  <a:tcPr/>
                </a:tc>
                <a:tc>
                  <a:txBody>
                    <a:bodyPr/>
                    <a:lstStyle/>
                    <a:p>
                      <a:pPr algn="r"/>
                      <a:r>
                        <a:rPr lang="en-ZA" sz="1800" dirty="0"/>
                        <a:t>130.586</a:t>
                      </a:r>
                    </a:p>
                  </a:txBody>
                  <a:tcPr marT="45700" marB="45700"/>
                </a:tc>
                <a:tc>
                  <a:txBody>
                    <a:bodyPr/>
                    <a:lstStyle/>
                    <a:p>
                      <a:pPr algn="r"/>
                      <a:r>
                        <a:rPr lang="en-ZA" sz="1800" dirty="0"/>
                        <a:t>119.110</a:t>
                      </a:r>
                    </a:p>
                  </a:txBody>
                  <a:tcPr marT="45700" marB="45700"/>
                </a:tc>
                <a:extLst>
                  <a:ext uri="{0D108BD9-81ED-4DB2-BD59-A6C34878D82A}">
                    <a16:rowId xmlns:a16="http://schemas.microsoft.com/office/drawing/2014/main" val="10002"/>
                  </a:ext>
                </a:extLst>
              </a:tr>
              <a:tr h="370681">
                <a:tc>
                  <a:txBody>
                    <a:bodyPr/>
                    <a:lstStyle/>
                    <a:p>
                      <a:endParaRPr lang="en-ZA" sz="1800" dirty="0"/>
                    </a:p>
                  </a:txBody>
                  <a:tcPr marT="45700" marB="45700"/>
                </a:tc>
                <a:tc>
                  <a:txBody>
                    <a:bodyPr/>
                    <a:lstStyle/>
                    <a:p>
                      <a:r>
                        <a:rPr lang="en-ZA" sz="1800" dirty="0"/>
                        <a:t>Non-current</a:t>
                      </a:r>
                      <a:r>
                        <a:rPr lang="en-ZA" sz="1800" baseline="0" dirty="0"/>
                        <a:t> liabilities</a:t>
                      </a:r>
                      <a:endParaRPr lang="en-ZA" sz="1800" dirty="0"/>
                    </a:p>
                  </a:txBody>
                  <a:tcPr marT="45700" marB="45700"/>
                </a:tc>
                <a:tc>
                  <a:txBody>
                    <a:bodyPr/>
                    <a:lstStyle/>
                    <a:p>
                      <a:pPr algn="r"/>
                      <a:r>
                        <a:rPr lang="en-ZA" sz="1800" dirty="0"/>
                        <a:t>105.801</a:t>
                      </a:r>
                    </a:p>
                  </a:txBody>
                  <a:tcPr marT="45700" marB="45700"/>
                </a:tc>
                <a:tc>
                  <a:txBody>
                    <a:bodyPr/>
                    <a:lstStyle/>
                    <a:p>
                      <a:pPr algn="r"/>
                      <a:r>
                        <a:rPr lang="en-ZA" sz="1800" dirty="0"/>
                        <a:t>100.800</a:t>
                      </a:r>
                    </a:p>
                  </a:txBody>
                  <a:tcPr marT="45700" marB="45700"/>
                </a:tc>
                <a:extLst>
                  <a:ext uri="{0D108BD9-81ED-4DB2-BD59-A6C34878D82A}">
                    <a16:rowId xmlns:a16="http://schemas.microsoft.com/office/drawing/2014/main" val="10003"/>
                  </a:ext>
                </a:extLst>
              </a:tr>
              <a:tr h="370681">
                <a:tc>
                  <a:txBody>
                    <a:bodyPr/>
                    <a:lstStyle/>
                    <a:p>
                      <a:endParaRPr lang="en-ZA" sz="1800" dirty="0"/>
                    </a:p>
                  </a:txBody>
                  <a:tcPr marT="45700" marB="45700"/>
                </a:tc>
                <a:tc>
                  <a:txBody>
                    <a:bodyPr/>
                    <a:lstStyle/>
                    <a:p>
                      <a:r>
                        <a:rPr lang="en-ZA" sz="1800" dirty="0"/>
                        <a:t>Current Liabilities</a:t>
                      </a:r>
                    </a:p>
                  </a:txBody>
                  <a:tcPr marT="45700" marB="45700"/>
                </a:tc>
                <a:tc>
                  <a:txBody>
                    <a:bodyPr/>
                    <a:lstStyle/>
                    <a:p>
                      <a:pPr algn="r"/>
                      <a:r>
                        <a:rPr lang="en-ZA" sz="1800" dirty="0"/>
                        <a:t>24..784</a:t>
                      </a:r>
                    </a:p>
                  </a:txBody>
                  <a:tcPr marT="45700" marB="45700"/>
                </a:tc>
                <a:tc>
                  <a:txBody>
                    <a:bodyPr/>
                    <a:lstStyle/>
                    <a:p>
                      <a:pPr algn="r"/>
                      <a:r>
                        <a:rPr lang="en-ZA" sz="1800" dirty="0"/>
                        <a:t>18.310</a:t>
                      </a:r>
                    </a:p>
                  </a:txBody>
                  <a:tcPr marT="45700" marB="45700"/>
                </a:tc>
                <a:extLst>
                  <a:ext uri="{0D108BD9-81ED-4DB2-BD59-A6C34878D82A}">
                    <a16:rowId xmlns:a16="http://schemas.microsoft.com/office/drawing/2014/main" val="10004"/>
                  </a:ext>
                </a:extLst>
              </a:tr>
              <a:tr h="370681">
                <a:tc gridSpan="2">
                  <a:txBody>
                    <a:bodyPr/>
                    <a:lstStyle/>
                    <a:p>
                      <a:r>
                        <a:rPr lang="en-ZA" sz="1800" b="1" dirty="0"/>
                        <a:t>Total Equity and Liabilities</a:t>
                      </a:r>
                    </a:p>
                  </a:txBody>
                  <a:tcPr marT="45700" marB="45700"/>
                </a:tc>
                <a:tc hMerge="1">
                  <a:txBody>
                    <a:bodyPr/>
                    <a:lstStyle/>
                    <a:p>
                      <a:endParaRPr lang="en-ZA" dirty="0"/>
                    </a:p>
                  </a:txBody>
                  <a:tcPr/>
                </a:tc>
                <a:tc>
                  <a:txBody>
                    <a:bodyPr/>
                    <a:lstStyle/>
                    <a:p>
                      <a:pPr algn="r"/>
                      <a:r>
                        <a:rPr lang="en-ZA" sz="1800" b="1" dirty="0"/>
                        <a:t>462.082</a:t>
                      </a:r>
                    </a:p>
                  </a:txBody>
                  <a:tcPr marT="45700" marB="45700"/>
                </a:tc>
                <a:tc>
                  <a:txBody>
                    <a:bodyPr/>
                    <a:lstStyle/>
                    <a:p>
                      <a:pPr algn="r"/>
                      <a:r>
                        <a:rPr lang="en-ZA" sz="1800" b="1" dirty="0"/>
                        <a:t>412.921</a:t>
                      </a:r>
                    </a:p>
                  </a:txBody>
                  <a:tcPr marT="45700" marB="457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952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235839507"/>
              </p:ext>
            </p:extLst>
          </p:nvPr>
        </p:nvGraphicFramePr>
        <p:xfrm>
          <a:off x="1172570" y="1299606"/>
          <a:ext cx="7065910" cy="4887262"/>
        </p:xfrm>
        <a:graphic>
          <a:graphicData uri="http://schemas.openxmlformats.org/drawingml/2006/table">
            <a:tbl>
              <a:tblPr firstRow="1" bandRow="1">
                <a:tableStyleId>{5C22544A-7EE6-4342-B048-85BDC9FD1C3A}</a:tableStyleId>
              </a:tblPr>
              <a:tblGrid>
                <a:gridCol w="629005">
                  <a:extLst>
                    <a:ext uri="{9D8B030D-6E8A-4147-A177-3AD203B41FA5}">
                      <a16:colId xmlns:a16="http://schemas.microsoft.com/office/drawing/2014/main" val="20000"/>
                    </a:ext>
                  </a:extLst>
                </a:gridCol>
                <a:gridCol w="2903949">
                  <a:extLst>
                    <a:ext uri="{9D8B030D-6E8A-4147-A177-3AD203B41FA5}">
                      <a16:colId xmlns:a16="http://schemas.microsoft.com/office/drawing/2014/main" val="20001"/>
                    </a:ext>
                  </a:extLst>
                </a:gridCol>
                <a:gridCol w="1766478">
                  <a:extLst>
                    <a:ext uri="{9D8B030D-6E8A-4147-A177-3AD203B41FA5}">
                      <a16:colId xmlns:a16="http://schemas.microsoft.com/office/drawing/2014/main" val="2465711759"/>
                    </a:ext>
                  </a:extLst>
                </a:gridCol>
                <a:gridCol w="1766478">
                  <a:extLst>
                    <a:ext uri="{9D8B030D-6E8A-4147-A177-3AD203B41FA5}">
                      <a16:colId xmlns:a16="http://schemas.microsoft.com/office/drawing/2014/main" val="20002"/>
                    </a:ext>
                  </a:extLst>
                </a:gridCol>
              </a:tblGrid>
              <a:tr h="370866">
                <a:tc gridSpan="2">
                  <a:txBody>
                    <a:bodyPr/>
                    <a:lstStyle/>
                    <a:p>
                      <a:r>
                        <a:rPr lang="en-ZA" sz="1800" dirty="0" err="1">
                          <a:solidFill>
                            <a:schemeClr val="bg2"/>
                          </a:solidFill>
                        </a:rPr>
                        <a:t>R’billion</a:t>
                      </a:r>
                      <a:endParaRPr lang="en-ZA" sz="1800" dirty="0">
                        <a:solidFill>
                          <a:schemeClr val="bg2"/>
                        </a:solidFill>
                      </a:endParaRPr>
                    </a:p>
                  </a:txBody>
                  <a:tcPr marT="45723" marB="45723"/>
                </a:tc>
                <a:tc hMerge="1">
                  <a:txBody>
                    <a:bodyPr/>
                    <a:lstStyle/>
                    <a:p>
                      <a:endParaRPr lang="en-ZA" dirty="0"/>
                    </a:p>
                  </a:txBody>
                  <a:tcPr/>
                </a:tc>
                <a:tc>
                  <a:txBody>
                    <a:bodyPr/>
                    <a:lstStyle/>
                    <a:p>
                      <a:pPr algn="ctr"/>
                      <a:r>
                        <a:rPr lang="en-ZA" sz="1800" dirty="0">
                          <a:solidFill>
                            <a:schemeClr val="bg2"/>
                          </a:solidFill>
                        </a:rPr>
                        <a:t>2019/20</a:t>
                      </a:r>
                    </a:p>
                  </a:txBody>
                  <a:tcPr marT="45714" marB="45714"/>
                </a:tc>
                <a:tc>
                  <a:txBody>
                    <a:bodyPr/>
                    <a:lstStyle/>
                    <a:p>
                      <a:pPr algn="ctr"/>
                      <a:r>
                        <a:rPr lang="en-ZA" sz="1800" dirty="0">
                          <a:solidFill>
                            <a:schemeClr val="bg2"/>
                          </a:solidFill>
                        </a:rPr>
                        <a:t>2018/19</a:t>
                      </a:r>
                    </a:p>
                  </a:txBody>
                  <a:tcPr marT="45714" marB="45714"/>
                </a:tc>
                <a:extLst>
                  <a:ext uri="{0D108BD9-81ED-4DB2-BD59-A6C34878D82A}">
                    <a16:rowId xmlns:a16="http://schemas.microsoft.com/office/drawing/2014/main" val="10000"/>
                  </a:ext>
                </a:extLst>
              </a:tr>
              <a:tr h="370866">
                <a:tc>
                  <a:txBody>
                    <a:bodyPr/>
                    <a:lstStyle/>
                    <a:p>
                      <a:endParaRPr lang="en-ZA" sz="1800" dirty="0"/>
                    </a:p>
                  </a:txBody>
                  <a:tcPr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Revenue</a:t>
                      </a:r>
                    </a:p>
                  </a:txBody>
                  <a:tcPr marT="45723" marB="45723"/>
                </a:tc>
                <a:tc>
                  <a:txBody>
                    <a:bodyPr/>
                    <a:lstStyle/>
                    <a:p>
                      <a:pPr algn="r"/>
                      <a:r>
                        <a:rPr lang="en-ZA" sz="1800" dirty="0"/>
                        <a:t>13.590</a:t>
                      </a:r>
                    </a:p>
                  </a:txBody>
                  <a:tcPr marT="45723" marB="45723"/>
                </a:tc>
                <a:tc>
                  <a:txBody>
                    <a:bodyPr/>
                    <a:lstStyle/>
                    <a:p>
                      <a:pPr algn="r"/>
                      <a:r>
                        <a:rPr lang="en-ZA" sz="1800" dirty="0"/>
                        <a:t>16.661</a:t>
                      </a:r>
                    </a:p>
                  </a:txBody>
                  <a:tcPr marT="45723" marB="45723"/>
                </a:tc>
                <a:extLst>
                  <a:ext uri="{0D108BD9-81ED-4DB2-BD59-A6C34878D82A}">
                    <a16:rowId xmlns:a16="http://schemas.microsoft.com/office/drawing/2014/main" val="10001"/>
                  </a:ext>
                </a:extLst>
              </a:tr>
              <a:tr h="370866">
                <a:tc>
                  <a:txBody>
                    <a:bodyPr/>
                    <a:lstStyle/>
                    <a:p>
                      <a:endParaRPr lang="en-ZA" sz="1800" dirty="0"/>
                    </a:p>
                  </a:txBody>
                  <a:tcPr marT="45723" marB="45723"/>
                </a:tc>
                <a:tc>
                  <a:txBody>
                    <a:bodyPr/>
                    <a:lstStyle/>
                    <a:p>
                      <a:r>
                        <a:rPr lang="en-ZA" sz="1800" dirty="0"/>
                        <a:t>Other income and other gains</a:t>
                      </a:r>
                    </a:p>
                  </a:txBody>
                  <a:tcPr marT="45723" marB="45723"/>
                </a:tc>
                <a:tc>
                  <a:txBody>
                    <a:bodyPr/>
                    <a:lstStyle/>
                    <a:p>
                      <a:pPr algn="r"/>
                      <a:r>
                        <a:rPr lang="en-ZA" sz="1800" dirty="0"/>
                        <a:t>1.353</a:t>
                      </a:r>
                    </a:p>
                  </a:txBody>
                  <a:tcPr marT="45723" marB="45723"/>
                </a:tc>
                <a:tc>
                  <a:txBody>
                    <a:bodyPr/>
                    <a:lstStyle/>
                    <a:p>
                      <a:pPr algn="r"/>
                      <a:r>
                        <a:rPr lang="en-ZA" sz="1800" dirty="0"/>
                        <a:t>1.084</a:t>
                      </a:r>
                    </a:p>
                  </a:txBody>
                  <a:tcPr marT="45723" marB="45723"/>
                </a:tc>
                <a:extLst>
                  <a:ext uri="{0D108BD9-81ED-4DB2-BD59-A6C34878D82A}">
                    <a16:rowId xmlns:a16="http://schemas.microsoft.com/office/drawing/2014/main" val="10002"/>
                  </a:ext>
                </a:extLst>
              </a:tr>
              <a:tr h="370866">
                <a:tc>
                  <a:txBody>
                    <a:bodyPr/>
                    <a:lstStyle/>
                    <a:p>
                      <a:endParaRPr lang="en-ZA" sz="1800" dirty="0"/>
                    </a:p>
                  </a:txBody>
                  <a:tcPr marT="45723" marB="45723"/>
                </a:tc>
                <a:tc>
                  <a:txBody>
                    <a:bodyPr/>
                    <a:lstStyle/>
                    <a:p>
                      <a:r>
                        <a:rPr lang="en-ZA" sz="1800" dirty="0"/>
                        <a:t>Operating expenses</a:t>
                      </a:r>
                    </a:p>
                  </a:txBody>
                  <a:tcPr marT="45723" marB="45723"/>
                </a:tc>
                <a:tc>
                  <a:txBody>
                    <a:bodyPr/>
                    <a:lstStyle/>
                    <a:p>
                      <a:pPr algn="r"/>
                      <a:r>
                        <a:rPr lang="en-ZA" sz="1800" dirty="0"/>
                        <a:t>(11.074)</a:t>
                      </a:r>
                    </a:p>
                  </a:txBody>
                  <a:tcPr marT="45723" marB="45723"/>
                </a:tc>
                <a:tc>
                  <a:txBody>
                    <a:bodyPr/>
                    <a:lstStyle/>
                    <a:p>
                      <a:pPr algn="r"/>
                      <a:r>
                        <a:rPr lang="en-ZA" sz="1800" dirty="0"/>
                        <a:t>(11.825)</a:t>
                      </a:r>
                    </a:p>
                  </a:txBody>
                  <a:tcPr marT="45723" marB="45723"/>
                </a:tc>
                <a:extLst>
                  <a:ext uri="{0D108BD9-81ED-4DB2-BD59-A6C34878D82A}">
                    <a16:rowId xmlns:a16="http://schemas.microsoft.com/office/drawing/2014/main" val="10003"/>
                  </a:ext>
                </a:extLst>
              </a:tr>
              <a:tr h="370866">
                <a:tc gridSpan="2">
                  <a:txBody>
                    <a:bodyPr/>
                    <a:lstStyle/>
                    <a:p>
                      <a:r>
                        <a:rPr lang="en-ZA" sz="1800" b="0" dirty="0"/>
                        <a:t>Operating (loss)/Profit</a:t>
                      </a:r>
                    </a:p>
                  </a:txBody>
                  <a:tcPr marT="45723" marB="45723"/>
                </a:tc>
                <a:tc hMerge="1">
                  <a:txBody>
                    <a:bodyPr/>
                    <a:lstStyle/>
                    <a:p>
                      <a:endParaRPr lang="en-ZA" dirty="0"/>
                    </a:p>
                  </a:txBody>
                  <a:tcPr/>
                </a:tc>
                <a:tc>
                  <a:txBody>
                    <a:bodyPr/>
                    <a:lstStyle/>
                    <a:p>
                      <a:pPr algn="r"/>
                      <a:r>
                        <a:rPr lang="en-ZA" sz="1800" dirty="0"/>
                        <a:t>3.869</a:t>
                      </a:r>
                    </a:p>
                  </a:txBody>
                  <a:tcPr marT="45723" marB="45723"/>
                </a:tc>
                <a:tc>
                  <a:txBody>
                    <a:bodyPr/>
                    <a:lstStyle/>
                    <a:p>
                      <a:pPr algn="r"/>
                      <a:r>
                        <a:rPr lang="en-ZA" sz="1800" dirty="0"/>
                        <a:t>5.920</a:t>
                      </a:r>
                    </a:p>
                  </a:txBody>
                  <a:tcPr marT="45723" marB="45723"/>
                </a:tc>
                <a:extLst>
                  <a:ext uri="{0D108BD9-81ED-4DB2-BD59-A6C34878D82A}">
                    <a16:rowId xmlns:a16="http://schemas.microsoft.com/office/drawing/2014/main" val="10004"/>
                  </a:ext>
                </a:extLst>
              </a:tr>
              <a:tr h="370866">
                <a:tc>
                  <a:txBody>
                    <a:bodyPr/>
                    <a:lstStyle/>
                    <a:p>
                      <a:endParaRPr lang="en-ZA" sz="1800" dirty="0"/>
                    </a:p>
                  </a:txBody>
                  <a:tcPr marT="45723" marB="45723"/>
                </a:tc>
                <a:tc>
                  <a:txBody>
                    <a:bodyPr/>
                    <a:lstStyle/>
                    <a:p>
                      <a:r>
                        <a:rPr lang="en-ZA" sz="1800" dirty="0"/>
                        <a:t>Investment income</a:t>
                      </a:r>
                    </a:p>
                  </a:txBody>
                  <a:tcPr marT="45723" marB="45723"/>
                </a:tc>
                <a:tc>
                  <a:txBody>
                    <a:bodyPr/>
                    <a:lstStyle/>
                    <a:p>
                      <a:pPr algn="r"/>
                      <a:r>
                        <a:rPr lang="en-ZA" sz="1800" dirty="0"/>
                        <a:t>1.478</a:t>
                      </a:r>
                    </a:p>
                  </a:txBody>
                  <a:tcPr marT="45723" marB="45723"/>
                </a:tc>
                <a:tc>
                  <a:txBody>
                    <a:bodyPr/>
                    <a:lstStyle/>
                    <a:p>
                      <a:pPr algn="r"/>
                      <a:r>
                        <a:rPr lang="en-ZA" sz="1800" dirty="0"/>
                        <a:t>0.741</a:t>
                      </a:r>
                    </a:p>
                  </a:txBody>
                  <a:tcPr marT="45723" marB="45723"/>
                </a:tc>
                <a:extLst>
                  <a:ext uri="{0D108BD9-81ED-4DB2-BD59-A6C34878D82A}">
                    <a16:rowId xmlns:a16="http://schemas.microsoft.com/office/drawing/2014/main" val="10005"/>
                  </a:ext>
                </a:extLst>
              </a:tr>
              <a:tr h="640124">
                <a:tc>
                  <a:txBody>
                    <a:bodyPr/>
                    <a:lstStyle/>
                    <a:p>
                      <a:endParaRPr lang="en-ZA" sz="1800" dirty="0"/>
                    </a:p>
                  </a:txBody>
                  <a:tcPr marT="45723" marB="45723"/>
                </a:tc>
                <a:tc>
                  <a:txBody>
                    <a:bodyPr/>
                    <a:lstStyle/>
                    <a:p>
                      <a:r>
                        <a:rPr lang="en-ZA" sz="1800" dirty="0"/>
                        <a:t>Fair value </a:t>
                      </a:r>
                      <a:r>
                        <a:rPr lang="en-ZA" sz="1800" dirty="0" err="1"/>
                        <a:t>adj</a:t>
                      </a:r>
                      <a:r>
                        <a:rPr lang="en-ZA" sz="1800" dirty="0"/>
                        <a:t> for investment property</a:t>
                      </a:r>
                    </a:p>
                  </a:txBody>
                  <a:tcPr marT="45723" marB="45723"/>
                </a:tc>
                <a:tc>
                  <a:txBody>
                    <a:bodyPr/>
                    <a:lstStyle/>
                    <a:p>
                      <a:pPr algn="r"/>
                      <a:r>
                        <a:rPr lang="en-ZA" sz="1800" dirty="0"/>
                        <a:t>0.014</a:t>
                      </a:r>
                    </a:p>
                  </a:txBody>
                  <a:tcPr marT="45723" marB="45723"/>
                </a:tc>
                <a:tc>
                  <a:txBody>
                    <a:bodyPr/>
                    <a:lstStyle/>
                    <a:p>
                      <a:pPr algn="r"/>
                      <a:r>
                        <a:rPr lang="en-ZA" sz="1800" dirty="0"/>
                        <a:t>(0.003)</a:t>
                      </a:r>
                    </a:p>
                  </a:txBody>
                  <a:tcPr marT="45723" marB="45723"/>
                </a:tc>
                <a:extLst>
                  <a:ext uri="{0D108BD9-81ED-4DB2-BD59-A6C34878D82A}">
                    <a16:rowId xmlns:a16="http://schemas.microsoft.com/office/drawing/2014/main" val="10006"/>
                  </a:ext>
                </a:extLst>
              </a:tr>
              <a:tr h="370866">
                <a:tc>
                  <a:txBody>
                    <a:bodyPr/>
                    <a:lstStyle/>
                    <a:p>
                      <a:endParaRPr lang="en-ZA" sz="1800" dirty="0"/>
                    </a:p>
                  </a:txBody>
                  <a:tcPr marT="45723" marB="45723"/>
                </a:tc>
                <a:tc>
                  <a:txBody>
                    <a:bodyPr/>
                    <a:lstStyle/>
                    <a:p>
                      <a:r>
                        <a:rPr lang="en-ZA" sz="1800" dirty="0"/>
                        <a:t>Finance Cost</a:t>
                      </a:r>
                    </a:p>
                  </a:txBody>
                  <a:tcPr marT="45723" marB="45723"/>
                </a:tc>
                <a:tc>
                  <a:txBody>
                    <a:bodyPr/>
                    <a:lstStyle/>
                    <a:p>
                      <a:pPr algn="r"/>
                      <a:r>
                        <a:rPr lang="en-ZA" sz="1800" dirty="0"/>
                        <a:t>(4.098)</a:t>
                      </a:r>
                    </a:p>
                  </a:txBody>
                  <a:tcPr marT="45723" marB="45723"/>
                </a:tc>
                <a:tc>
                  <a:txBody>
                    <a:bodyPr/>
                    <a:lstStyle/>
                    <a:p>
                      <a:pPr algn="r"/>
                      <a:r>
                        <a:rPr lang="en-ZA" sz="1800" dirty="0"/>
                        <a:t>(4.237)</a:t>
                      </a:r>
                    </a:p>
                  </a:txBody>
                  <a:tcPr marT="45723" marB="45723"/>
                </a:tc>
                <a:extLst>
                  <a:ext uri="{0D108BD9-81ED-4DB2-BD59-A6C34878D82A}">
                    <a16:rowId xmlns:a16="http://schemas.microsoft.com/office/drawing/2014/main" val="10007"/>
                  </a:ext>
                </a:extLst>
              </a:tr>
              <a:tr h="370866">
                <a:tc gridSpan="2">
                  <a:txBody>
                    <a:bodyPr/>
                    <a:lstStyle/>
                    <a:p>
                      <a:r>
                        <a:rPr lang="en-ZA" sz="1800" dirty="0"/>
                        <a:t>Profit (Loss) for the year</a:t>
                      </a:r>
                    </a:p>
                  </a:txBody>
                  <a:tcPr marT="45723" marB="45723"/>
                </a:tc>
                <a:tc hMerge="1">
                  <a:txBody>
                    <a:bodyPr/>
                    <a:lstStyle/>
                    <a:p>
                      <a:endParaRPr lang="en-ZA" dirty="0"/>
                    </a:p>
                  </a:txBody>
                  <a:tcPr/>
                </a:tc>
                <a:tc>
                  <a:txBody>
                    <a:bodyPr/>
                    <a:lstStyle/>
                    <a:p>
                      <a:pPr algn="r"/>
                      <a:r>
                        <a:rPr lang="en-ZA" sz="1800" dirty="0"/>
                        <a:t>1.263</a:t>
                      </a:r>
                    </a:p>
                  </a:txBody>
                  <a:tcPr marT="45723" marB="45723"/>
                </a:tc>
                <a:tc>
                  <a:txBody>
                    <a:bodyPr/>
                    <a:lstStyle/>
                    <a:p>
                      <a:pPr algn="r"/>
                      <a:r>
                        <a:rPr lang="en-ZA" sz="1800" dirty="0"/>
                        <a:t>2.421</a:t>
                      </a:r>
                    </a:p>
                  </a:txBody>
                  <a:tcPr marT="45723" marB="45723"/>
                </a:tc>
                <a:extLst>
                  <a:ext uri="{0D108BD9-81ED-4DB2-BD59-A6C34878D82A}">
                    <a16:rowId xmlns:a16="http://schemas.microsoft.com/office/drawing/2014/main" val="10008"/>
                  </a:ext>
                </a:extLst>
              </a:tr>
              <a:tr h="370866">
                <a:tc>
                  <a:txBody>
                    <a:bodyPr/>
                    <a:lstStyle/>
                    <a:p>
                      <a:endParaRPr lang="en-ZA" sz="1800" dirty="0"/>
                    </a:p>
                  </a:txBody>
                  <a:tcPr marT="45723" marB="45723"/>
                </a:tc>
                <a:tc>
                  <a:txBody>
                    <a:bodyPr/>
                    <a:lstStyle/>
                    <a:p>
                      <a:r>
                        <a:rPr lang="en-ZA" sz="1800" dirty="0"/>
                        <a:t>Revaluations</a:t>
                      </a:r>
                    </a:p>
                  </a:txBody>
                  <a:tcPr marT="45723" marB="45723"/>
                </a:tc>
                <a:tc>
                  <a:txBody>
                    <a:bodyPr/>
                    <a:lstStyle/>
                    <a:p>
                      <a:pPr algn="r"/>
                      <a:r>
                        <a:rPr lang="en-ZA" sz="1800" dirty="0"/>
                        <a:t>36.422</a:t>
                      </a:r>
                    </a:p>
                  </a:txBody>
                  <a:tcPr marT="45723" marB="45723"/>
                </a:tc>
                <a:tc>
                  <a:txBody>
                    <a:bodyPr/>
                    <a:lstStyle/>
                    <a:p>
                      <a:pPr algn="r"/>
                      <a:r>
                        <a:rPr lang="en-ZA" sz="1800" dirty="0"/>
                        <a:t>23.732</a:t>
                      </a:r>
                    </a:p>
                  </a:txBody>
                  <a:tcPr marT="45723" marB="45723"/>
                </a:tc>
                <a:extLst>
                  <a:ext uri="{0D108BD9-81ED-4DB2-BD59-A6C34878D82A}">
                    <a16:rowId xmlns:a16="http://schemas.microsoft.com/office/drawing/2014/main" val="10009"/>
                  </a:ext>
                </a:extLst>
              </a:tr>
              <a:tr h="640124">
                <a:tc gridSpan="2">
                  <a:txBody>
                    <a:bodyPr/>
                    <a:lstStyle/>
                    <a:p>
                      <a:r>
                        <a:rPr lang="en-ZA" sz="1800" b="1" dirty="0"/>
                        <a:t>Total comprehensive income for the year</a:t>
                      </a:r>
                    </a:p>
                  </a:txBody>
                  <a:tcPr marT="45723" marB="45723"/>
                </a:tc>
                <a:tc hMerge="1">
                  <a:txBody>
                    <a:bodyPr/>
                    <a:lstStyle/>
                    <a:p>
                      <a:endParaRPr lang="en-ZA" dirty="0"/>
                    </a:p>
                  </a:txBody>
                  <a:tcPr/>
                </a:tc>
                <a:tc>
                  <a:txBody>
                    <a:bodyPr/>
                    <a:lstStyle/>
                    <a:p>
                      <a:pPr algn="r"/>
                      <a:r>
                        <a:rPr lang="en-ZA" sz="1800" b="1" dirty="0"/>
                        <a:t>37.685</a:t>
                      </a:r>
                    </a:p>
                  </a:txBody>
                  <a:tcPr marT="45723" marB="45723"/>
                </a:tc>
                <a:tc>
                  <a:txBody>
                    <a:bodyPr/>
                    <a:lstStyle/>
                    <a:p>
                      <a:pPr algn="r"/>
                      <a:r>
                        <a:rPr lang="en-ZA" sz="1800" b="1" dirty="0"/>
                        <a:t>26.153</a:t>
                      </a:r>
                    </a:p>
                  </a:txBody>
                  <a:tcPr marT="45723" marB="45723"/>
                </a:tc>
                <a:extLst>
                  <a:ext uri="{0D108BD9-81ED-4DB2-BD59-A6C34878D82A}">
                    <a16:rowId xmlns:a16="http://schemas.microsoft.com/office/drawing/2014/main" val="10010"/>
                  </a:ext>
                </a:extLst>
              </a:tr>
            </a:tbl>
          </a:graphicData>
        </a:graphic>
      </p:graphicFrame>
      <p:sp>
        <p:nvSpPr>
          <p:cNvPr id="57346" name="Title 1"/>
          <p:cNvSpPr>
            <a:spLocks noGrp="1"/>
          </p:cNvSpPr>
          <p:nvPr>
            <p:ph type="title" idx="4294967295"/>
          </p:nvPr>
        </p:nvSpPr>
        <p:spPr>
          <a:xfrm>
            <a:off x="2378075" y="613928"/>
            <a:ext cx="503872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defTabSz="914400">
              <a:buClr>
                <a:schemeClr val="hlink"/>
              </a:buClr>
              <a:buSzPct val="70000"/>
              <a:buFont typeface="Wingdings" panose="05000000000000000000" pitchFamily="2" charset="2"/>
            </a:pPr>
            <a:r>
              <a:rPr lang="en-ZA" altLang="en-US" sz="2400" dirty="0">
                <a:solidFill>
                  <a:srgbClr val="F36F21"/>
                </a:solidFill>
                <a:latin typeface="Arial Black" panose="020B0A04020102020204" pitchFamily="34" charset="0"/>
                <a:ea typeface="+mn-ea"/>
                <a:cs typeface="+mn-cs"/>
              </a:rPr>
              <a:t>Statement of Profit and Loss </a:t>
            </a:r>
          </a:p>
        </p:txBody>
      </p:sp>
    </p:spTree>
    <p:extLst>
      <p:ext uri="{BB962C8B-B14F-4D97-AF65-F5344CB8AC3E}">
        <p14:creationId xmlns:p14="http://schemas.microsoft.com/office/powerpoint/2010/main" val="327131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920427731"/>
              </p:ext>
            </p:extLst>
          </p:nvPr>
        </p:nvGraphicFramePr>
        <p:xfrm>
          <a:off x="657718" y="1804988"/>
          <a:ext cx="7838212" cy="4427379"/>
        </p:xfrm>
        <a:graphic>
          <a:graphicData uri="http://schemas.openxmlformats.org/drawingml/2006/table">
            <a:tbl>
              <a:tblPr firstRow="1" bandRow="1">
                <a:tableStyleId>{5C22544A-7EE6-4342-B048-85BDC9FD1C3A}</a:tableStyleId>
              </a:tblPr>
              <a:tblGrid>
                <a:gridCol w="678592">
                  <a:extLst>
                    <a:ext uri="{9D8B030D-6E8A-4147-A177-3AD203B41FA5}">
                      <a16:colId xmlns:a16="http://schemas.microsoft.com/office/drawing/2014/main" val="20000"/>
                    </a:ext>
                  </a:extLst>
                </a:gridCol>
                <a:gridCol w="3994314">
                  <a:extLst>
                    <a:ext uri="{9D8B030D-6E8A-4147-A177-3AD203B41FA5}">
                      <a16:colId xmlns:a16="http://schemas.microsoft.com/office/drawing/2014/main" val="20001"/>
                    </a:ext>
                  </a:extLst>
                </a:gridCol>
                <a:gridCol w="1582653">
                  <a:extLst>
                    <a:ext uri="{9D8B030D-6E8A-4147-A177-3AD203B41FA5}">
                      <a16:colId xmlns:a16="http://schemas.microsoft.com/office/drawing/2014/main" val="314434441"/>
                    </a:ext>
                  </a:extLst>
                </a:gridCol>
                <a:gridCol w="1582653">
                  <a:extLst>
                    <a:ext uri="{9D8B030D-6E8A-4147-A177-3AD203B41FA5}">
                      <a16:colId xmlns:a16="http://schemas.microsoft.com/office/drawing/2014/main" val="20002"/>
                    </a:ext>
                  </a:extLst>
                </a:gridCol>
              </a:tblGrid>
              <a:tr h="402489">
                <a:tc gridSpan="2">
                  <a:txBody>
                    <a:bodyPr/>
                    <a:lstStyle/>
                    <a:p>
                      <a:r>
                        <a:rPr lang="en-ZA" sz="2000" dirty="0" err="1">
                          <a:solidFill>
                            <a:schemeClr val="bg2"/>
                          </a:solidFill>
                        </a:rPr>
                        <a:t>R’billion</a:t>
                      </a:r>
                      <a:endParaRPr lang="en-ZA" sz="2000" dirty="0">
                        <a:solidFill>
                          <a:schemeClr val="bg2"/>
                        </a:solidFill>
                      </a:endParaRPr>
                    </a:p>
                  </a:txBody>
                  <a:tcPr marT="45727" marB="45727"/>
                </a:tc>
                <a:tc hMerge="1">
                  <a:txBody>
                    <a:bodyPr/>
                    <a:lstStyle/>
                    <a:p>
                      <a:endParaRPr lang="en-ZA" dirty="0"/>
                    </a:p>
                  </a:txBody>
                  <a:tcPr/>
                </a:tc>
                <a:tc>
                  <a:txBody>
                    <a:bodyPr/>
                    <a:lstStyle/>
                    <a:p>
                      <a:pPr algn="ctr"/>
                      <a:r>
                        <a:rPr lang="en-ZA" sz="1800" dirty="0">
                          <a:solidFill>
                            <a:schemeClr val="bg2"/>
                          </a:solidFill>
                        </a:rPr>
                        <a:t>2019/20</a:t>
                      </a:r>
                    </a:p>
                  </a:txBody>
                  <a:tcPr marT="45714" marB="45714"/>
                </a:tc>
                <a:tc>
                  <a:txBody>
                    <a:bodyPr/>
                    <a:lstStyle/>
                    <a:p>
                      <a:pPr algn="ctr"/>
                      <a:r>
                        <a:rPr lang="en-ZA" sz="1800" dirty="0">
                          <a:solidFill>
                            <a:schemeClr val="bg2"/>
                          </a:solidFill>
                        </a:rPr>
                        <a:t>2018/19</a:t>
                      </a:r>
                    </a:p>
                  </a:txBody>
                  <a:tcPr marT="45714" marB="45714"/>
                </a:tc>
                <a:extLst>
                  <a:ext uri="{0D108BD9-81ED-4DB2-BD59-A6C34878D82A}">
                    <a16:rowId xmlns:a16="http://schemas.microsoft.com/office/drawing/2014/main" val="10000"/>
                  </a:ext>
                </a:extLst>
              </a:tr>
              <a:tr h="402489">
                <a:tc gridSpan="2">
                  <a:txBody>
                    <a:bodyPr/>
                    <a:lstStyle/>
                    <a:p>
                      <a:r>
                        <a:rPr lang="en-ZA" sz="2000" dirty="0"/>
                        <a:t>Cash generated from operations</a:t>
                      </a:r>
                    </a:p>
                  </a:txBody>
                  <a:tcPr marT="45727" marB="45727"/>
                </a:tc>
                <a:tc hMerge="1">
                  <a:txBody>
                    <a:bodyPr/>
                    <a:lstStyle/>
                    <a:p>
                      <a:endParaRPr lang="en-ZA" dirty="0"/>
                    </a:p>
                  </a:txBody>
                  <a:tcPr/>
                </a:tc>
                <a:tc>
                  <a:txBody>
                    <a:bodyPr/>
                    <a:lstStyle/>
                    <a:p>
                      <a:pPr algn="r"/>
                      <a:r>
                        <a:rPr lang="en-ZA" sz="2000" dirty="0"/>
                        <a:t>14.844</a:t>
                      </a:r>
                    </a:p>
                  </a:txBody>
                  <a:tcPr marT="45727" marB="45727"/>
                </a:tc>
                <a:tc>
                  <a:txBody>
                    <a:bodyPr/>
                    <a:lstStyle/>
                    <a:p>
                      <a:pPr algn="r"/>
                      <a:r>
                        <a:rPr lang="en-ZA" sz="2000" dirty="0"/>
                        <a:t>7.016</a:t>
                      </a:r>
                    </a:p>
                  </a:txBody>
                  <a:tcPr marT="45727" marB="45727"/>
                </a:tc>
                <a:extLst>
                  <a:ext uri="{0D108BD9-81ED-4DB2-BD59-A6C34878D82A}">
                    <a16:rowId xmlns:a16="http://schemas.microsoft.com/office/drawing/2014/main" val="10001"/>
                  </a:ext>
                </a:extLst>
              </a:tr>
              <a:tr h="402489">
                <a:tc>
                  <a:txBody>
                    <a:bodyPr/>
                    <a:lstStyle/>
                    <a:p>
                      <a:endParaRPr lang="en-ZA" sz="2000" dirty="0"/>
                    </a:p>
                  </a:txBody>
                  <a:tcPr marT="45727" marB="45727"/>
                </a:tc>
                <a:tc>
                  <a:txBody>
                    <a:bodyPr/>
                    <a:lstStyle/>
                    <a:p>
                      <a:r>
                        <a:rPr lang="en-ZA" sz="2000" dirty="0"/>
                        <a:t>Interest income</a:t>
                      </a:r>
                    </a:p>
                  </a:txBody>
                  <a:tcPr marT="45727" marB="45727"/>
                </a:tc>
                <a:tc>
                  <a:txBody>
                    <a:bodyPr/>
                    <a:lstStyle/>
                    <a:p>
                      <a:pPr algn="r"/>
                      <a:r>
                        <a:rPr lang="en-ZA" sz="2000" dirty="0"/>
                        <a:t>1.232</a:t>
                      </a:r>
                    </a:p>
                  </a:txBody>
                  <a:tcPr marT="45727" marB="45727"/>
                </a:tc>
                <a:tc>
                  <a:txBody>
                    <a:bodyPr/>
                    <a:lstStyle/>
                    <a:p>
                      <a:pPr algn="r"/>
                      <a:r>
                        <a:rPr lang="en-ZA" sz="2000" dirty="0"/>
                        <a:t>0.741</a:t>
                      </a:r>
                    </a:p>
                  </a:txBody>
                  <a:tcPr marT="45727" marB="45727"/>
                </a:tc>
                <a:extLst>
                  <a:ext uri="{0D108BD9-81ED-4DB2-BD59-A6C34878D82A}">
                    <a16:rowId xmlns:a16="http://schemas.microsoft.com/office/drawing/2014/main" val="10002"/>
                  </a:ext>
                </a:extLst>
              </a:tr>
              <a:tr h="402489">
                <a:tc>
                  <a:txBody>
                    <a:bodyPr/>
                    <a:lstStyle/>
                    <a:p>
                      <a:endParaRPr lang="en-ZA" sz="2000" dirty="0"/>
                    </a:p>
                  </a:txBody>
                  <a:tcPr marT="45727" marB="45727"/>
                </a:tc>
                <a:tc>
                  <a:txBody>
                    <a:bodyPr/>
                    <a:lstStyle/>
                    <a:p>
                      <a:r>
                        <a:rPr lang="en-ZA" sz="2000" dirty="0"/>
                        <a:t>Finance cost paid</a:t>
                      </a:r>
                    </a:p>
                  </a:txBody>
                  <a:tcPr marT="45727" marB="45727"/>
                </a:tc>
                <a:tc>
                  <a:txBody>
                    <a:bodyPr/>
                    <a:lstStyle/>
                    <a:p>
                      <a:pPr algn="r"/>
                      <a:r>
                        <a:rPr lang="en-ZA" sz="2000" dirty="0"/>
                        <a:t>(3.786)</a:t>
                      </a:r>
                    </a:p>
                  </a:txBody>
                  <a:tcPr marT="45727" marB="45727"/>
                </a:tc>
                <a:tc>
                  <a:txBody>
                    <a:bodyPr/>
                    <a:lstStyle/>
                    <a:p>
                      <a:pPr algn="r"/>
                      <a:r>
                        <a:rPr lang="en-ZA" sz="2000" dirty="0"/>
                        <a:t>(3.871)</a:t>
                      </a:r>
                    </a:p>
                  </a:txBody>
                  <a:tcPr marT="45727" marB="45727"/>
                </a:tc>
                <a:extLst>
                  <a:ext uri="{0D108BD9-81ED-4DB2-BD59-A6C34878D82A}">
                    <a16:rowId xmlns:a16="http://schemas.microsoft.com/office/drawing/2014/main" val="10003"/>
                  </a:ext>
                </a:extLst>
              </a:tr>
              <a:tr h="402489">
                <a:tc gridSpan="2">
                  <a:txBody>
                    <a:bodyPr/>
                    <a:lstStyle/>
                    <a:p>
                      <a:r>
                        <a:rPr lang="en-ZA" sz="2000" b="1" dirty="0"/>
                        <a:t>Net cash from operating Activities</a:t>
                      </a:r>
                    </a:p>
                  </a:txBody>
                  <a:tcPr marT="45727" marB="45727"/>
                </a:tc>
                <a:tc hMerge="1">
                  <a:txBody>
                    <a:bodyPr/>
                    <a:lstStyle/>
                    <a:p>
                      <a:endParaRPr lang="en-ZA" dirty="0"/>
                    </a:p>
                  </a:txBody>
                  <a:tcPr/>
                </a:tc>
                <a:tc>
                  <a:txBody>
                    <a:bodyPr/>
                    <a:lstStyle/>
                    <a:p>
                      <a:pPr algn="r"/>
                      <a:r>
                        <a:rPr lang="en-ZA" sz="2000" b="1" dirty="0"/>
                        <a:t>12.291</a:t>
                      </a:r>
                    </a:p>
                  </a:txBody>
                  <a:tcPr marT="45727" marB="45727"/>
                </a:tc>
                <a:tc>
                  <a:txBody>
                    <a:bodyPr/>
                    <a:lstStyle/>
                    <a:p>
                      <a:pPr algn="r"/>
                      <a:r>
                        <a:rPr lang="en-ZA" sz="2000" b="1" dirty="0"/>
                        <a:t>3.886</a:t>
                      </a:r>
                    </a:p>
                  </a:txBody>
                  <a:tcPr marT="45727" marB="45727"/>
                </a:tc>
                <a:extLst>
                  <a:ext uri="{0D108BD9-81ED-4DB2-BD59-A6C34878D82A}">
                    <a16:rowId xmlns:a16="http://schemas.microsoft.com/office/drawing/2014/main" val="10004"/>
                  </a:ext>
                </a:extLst>
              </a:tr>
              <a:tr h="402489">
                <a:tc>
                  <a:txBody>
                    <a:bodyPr/>
                    <a:lstStyle/>
                    <a:p>
                      <a:endParaRPr lang="en-ZA" sz="2000" dirty="0"/>
                    </a:p>
                  </a:txBody>
                  <a:tcPr marT="45727" marB="45727"/>
                </a:tc>
                <a:tc>
                  <a:txBody>
                    <a:bodyPr/>
                    <a:lstStyle/>
                    <a:p>
                      <a:endParaRPr lang="en-ZA" sz="2000" dirty="0"/>
                    </a:p>
                  </a:txBody>
                  <a:tcPr marT="45727" marB="45727"/>
                </a:tc>
                <a:tc>
                  <a:txBody>
                    <a:bodyPr/>
                    <a:lstStyle/>
                    <a:p>
                      <a:pPr algn="r"/>
                      <a:endParaRPr lang="en-ZA" sz="2000" dirty="0"/>
                    </a:p>
                  </a:txBody>
                  <a:tcPr marT="45727" marB="45727"/>
                </a:tc>
                <a:tc>
                  <a:txBody>
                    <a:bodyPr/>
                    <a:lstStyle/>
                    <a:p>
                      <a:pPr algn="r"/>
                      <a:endParaRPr lang="en-ZA" sz="2000" dirty="0"/>
                    </a:p>
                  </a:txBody>
                  <a:tcPr marT="45727" marB="45727"/>
                </a:tc>
                <a:extLst>
                  <a:ext uri="{0D108BD9-81ED-4DB2-BD59-A6C34878D82A}">
                    <a16:rowId xmlns:a16="http://schemas.microsoft.com/office/drawing/2014/main" val="10005"/>
                  </a:ext>
                </a:extLst>
              </a:tr>
              <a:tr h="402489">
                <a:tc gridSpan="2">
                  <a:txBody>
                    <a:bodyPr/>
                    <a:lstStyle/>
                    <a:p>
                      <a:r>
                        <a:rPr lang="en-ZA" sz="2000" b="1" dirty="0"/>
                        <a:t>Net cash from investing activities</a:t>
                      </a:r>
                    </a:p>
                  </a:txBody>
                  <a:tcPr marT="45727" marB="45727"/>
                </a:tc>
                <a:tc hMerge="1">
                  <a:txBody>
                    <a:bodyPr/>
                    <a:lstStyle/>
                    <a:p>
                      <a:endParaRPr lang="en-ZA" dirty="0"/>
                    </a:p>
                  </a:txBody>
                  <a:tcPr/>
                </a:tc>
                <a:tc>
                  <a:txBody>
                    <a:bodyPr/>
                    <a:lstStyle/>
                    <a:p>
                      <a:pPr algn="r"/>
                      <a:r>
                        <a:rPr lang="en-ZA" sz="2000" b="1" dirty="0"/>
                        <a:t>(7.755)</a:t>
                      </a:r>
                    </a:p>
                  </a:txBody>
                  <a:tcPr marT="45727" marB="45727"/>
                </a:tc>
                <a:tc>
                  <a:txBody>
                    <a:bodyPr/>
                    <a:lstStyle/>
                    <a:p>
                      <a:pPr algn="r"/>
                      <a:r>
                        <a:rPr lang="en-ZA" sz="2000" b="1" dirty="0"/>
                        <a:t>(5.566)</a:t>
                      </a:r>
                    </a:p>
                  </a:txBody>
                  <a:tcPr marT="45727" marB="45727"/>
                </a:tc>
                <a:extLst>
                  <a:ext uri="{0D108BD9-81ED-4DB2-BD59-A6C34878D82A}">
                    <a16:rowId xmlns:a16="http://schemas.microsoft.com/office/drawing/2014/main" val="10006"/>
                  </a:ext>
                </a:extLst>
              </a:tr>
              <a:tr h="402489">
                <a:tc>
                  <a:txBody>
                    <a:bodyPr/>
                    <a:lstStyle/>
                    <a:p>
                      <a:endParaRPr lang="en-ZA" sz="2000" dirty="0"/>
                    </a:p>
                  </a:txBody>
                  <a:tcPr marT="45727" marB="45727"/>
                </a:tc>
                <a:tc>
                  <a:txBody>
                    <a:bodyPr/>
                    <a:lstStyle/>
                    <a:p>
                      <a:endParaRPr lang="en-ZA" sz="2000"/>
                    </a:p>
                  </a:txBody>
                  <a:tcPr marT="45727" marB="45727"/>
                </a:tc>
                <a:tc>
                  <a:txBody>
                    <a:bodyPr/>
                    <a:lstStyle/>
                    <a:p>
                      <a:pPr algn="r"/>
                      <a:endParaRPr lang="en-ZA" sz="2000" dirty="0"/>
                    </a:p>
                  </a:txBody>
                  <a:tcPr marT="45727" marB="45727"/>
                </a:tc>
                <a:tc>
                  <a:txBody>
                    <a:bodyPr/>
                    <a:lstStyle/>
                    <a:p>
                      <a:pPr algn="r"/>
                      <a:endParaRPr lang="en-ZA" sz="2000" dirty="0"/>
                    </a:p>
                  </a:txBody>
                  <a:tcPr marT="45727" marB="45727"/>
                </a:tc>
                <a:extLst>
                  <a:ext uri="{0D108BD9-81ED-4DB2-BD59-A6C34878D82A}">
                    <a16:rowId xmlns:a16="http://schemas.microsoft.com/office/drawing/2014/main" val="10007"/>
                  </a:ext>
                </a:extLst>
              </a:tr>
              <a:tr h="402489">
                <a:tc gridSpan="2">
                  <a:txBody>
                    <a:bodyPr/>
                    <a:lstStyle/>
                    <a:p>
                      <a:r>
                        <a:rPr lang="en-ZA" sz="2000" b="1" dirty="0"/>
                        <a:t>Net cash from financing activities</a:t>
                      </a:r>
                    </a:p>
                  </a:txBody>
                  <a:tcPr marT="45727" marB="45727"/>
                </a:tc>
                <a:tc hMerge="1">
                  <a:txBody>
                    <a:bodyPr/>
                    <a:lstStyle/>
                    <a:p>
                      <a:endParaRPr lang="en-ZA" dirty="0"/>
                    </a:p>
                  </a:txBody>
                  <a:tcPr/>
                </a:tc>
                <a:tc>
                  <a:txBody>
                    <a:bodyPr/>
                    <a:lstStyle/>
                    <a:p>
                      <a:pPr algn="r"/>
                      <a:r>
                        <a:rPr lang="en-ZA" sz="2000" b="1" dirty="0"/>
                        <a:t>3.258</a:t>
                      </a:r>
                    </a:p>
                  </a:txBody>
                  <a:tcPr marT="45727" marB="45727"/>
                </a:tc>
                <a:tc>
                  <a:txBody>
                    <a:bodyPr/>
                    <a:lstStyle/>
                    <a:p>
                      <a:pPr algn="r"/>
                      <a:r>
                        <a:rPr lang="en-ZA" sz="2000" b="1" dirty="0"/>
                        <a:t>2.772</a:t>
                      </a:r>
                    </a:p>
                  </a:txBody>
                  <a:tcPr marT="45727" marB="45727"/>
                </a:tc>
                <a:extLst>
                  <a:ext uri="{0D108BD9-81ED-4DB2-BD59-A6C34878D82A}">
                    <a16:rowId xmlns:a16="http://schemas.microsoft.com/office/drawing/2014/main" val="10008"/>
                  </a:ext>
                </a:extLst>
              </a:tr>
              <a:tr h="402489">
                <a:tc>
                  <a:txBody>
                    <a:bodyPr/>
                    <a:lstStyle/>
                    <a:p>
                      <a:endParaRPr lang="en-ZA" sz="2000" dirty="0"/>
                    </a:p>
                  </a:txBody>
                  <a:tcPr marT="45727" marB="45727"/>
                </a:tc>
                <a:tc>
                  <a:txBody>
                    <a:bodyPr/>
                    <a:lstStyle/>
                    <a:p>
                      <a:endParaRPr lang="en-ZA" sz="2000" dirty="0"/>
                    </a:p>
                  </a:txBody>
                  <a:tcPr marT="45727" marB="45727"/>
                </a:tc>
                <a:tc>
                  <a:txBody>
                    <a:bodyPr/>
                    <a:lstStyle/>
                    <a:p>
                      <a:pPr algn="r"/>
                      <a:endParaRPr lang="en-ZA" sz="2000" dirty="0"/>
                    </a:p>
                  </a:txBody>
                  <a:tcPr marT="45727" marB="45727"/>
                </a:tc>
                <a:tc>
                  <a:txBody>
                    <a:bodyPr/>
                    <a:lstStyle/>
                    <a:p>
                      <a:pPr algn="r"/>
                      <a:endParaRPr lang="en-ZA" sz="2000" dirty="0"/>
                    </a:p>
                  </a:txBody>
                  <a:tcPr marT="45727" marB="45727"/>
                </a:tc>
                <a:extLst>
                  <a:ext uri="{0D108BD9-81ED-4DB2-BD59-A6C34878D82A}">
                    <a16:rowId xmlns:a16="http://schemas.microsoft.com/office/drawing/2014/main" val="10009"/>
                  </a:ext>
                </a:extLst>
              </a:tr>
              <a:tr h="402489">
                <a:tc gridSpan="2">
                  <a:txBody>
                    <a:bodyPr/>
                    <a:lstStyle/>
                    <a:p>
                      <a:r>
                        <a:rPr lang="en-ZA" sz="2000" b="1" dirty="0"/>
                        <a:t>Total Cash and Cash Equivalents</a:t>
                      </a:r>
                    </a:p>
                  </a:txBody>
                  <a:tcPr marT="45727" marB="45727"/>
                </a:tc>
                <a:tc hMerge="1">
                  <a:txBody>
                    <a:bodyPr/>
                    <a:lstStyle/>
                    <a:p>
                      <a:endParaRPr lang="en-ZA" dirty="0"/>
                    </a:p>
                  </a:txBody>
                  <a:tcPr/>
                </a:tc>
                <a:tc>
                  <a:txBody>
                    <a:bodyPr/>
                    <a:lstStyle/>
                    <a:p>
                      <a:pPr algn="r"/>
                      <a:r>
                        <a:rPr lang="en-ZA" sz="2000" b="1" dirty="0"/>
                        <a:t>16.534</a:t>
                      </a:r>
                    </a:p>
                  </a:txBody>
                  <a:tcPr marT="45727" marB="45727"/>
                </a:tc>
                <a:tc>
                  <a:txBody>
                    <a:bodyPr/>
                    <a:lstStyle/>
                    <a:p>
                      <a:pPr algn="r"/>
                      <a:r>
                        <a:rPr lang="en-ZA" sz="2000" b="1" dirty="0"/>
                        <a:t>8.740</a:t>
                      </a:r>
                    </a:p>
                  </a:txBody>
                  <a:tcPr marT="45727" marB="45727"/>
                </a:tc>
                <a:extLst>
                  <a:ext uri="{0D108BD9-81ED-4DB2-BD59-A6C34878D82A}">
                    <a16:rowId xmlns:a16="http://schemas.microsoft.com/office/drawing/2014/main" val="10010"/>
                  </a:ext>
                </a:extLst>
              </a:tr>
            </a:tbl>
          </a:graphicData>
        </a:graphic>
      </p:graphicFrame>
      <p:sp>
        <p:nvSpPr>
          <p:cNvPr id="58370" name="Title 1"/>
          <p:cNvSpPr>
            <a:spLocks noGrp="1"/>
          </p:cNvSpPr>
          <p:nvPr>
            <p:ph type="title" idx="4294967295"/>
          </p:nvPr>
        </p:nvSpPr>
        <p:spPr>
          <a:xfrm>
            <a:off x="2257669" y="664728"/>
            <a:ext cx="487997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defTabSz="914400">
              <a:buClr>
                <a:schemeClr val="hlink"/>
              </a:buClr>
              <a:buSzPct val="70000"/>
              <a:buFont typeface="Wingdings" panose="05000000000000000000" pitchFamily="2" charset="2"/>
            </a:pPr>
            <a:r>
              <a:rPr lang="en-ZA" altLang="en-US" sz="2400" dirty="0">
                <a:solidFill>
                  <a:srgbClr val="F36F21"/>
                </a:solidFill>
                <a:latin typeface="Arial Black" panose="020B0A04020102020204" pitchFamily="34" charset="0"/>
                <a:ea typeface="+mn-ea"/>
                <a:cs typeface="+mn-cs"/>
              </a:rPr>
              <a:t>Statement of Cash flows</a:t>
            </a:r>
          </a:p>
        </p:txBody>
      </p:sp>
    </p:spTree>
    <p:extLst>
      <p:ext uri="{BB962C8B-B14F-4D97-AF65-F5344CB8AC3E}">
        <p14:creationId xmlns:p14="http://schemas.microsoft.com/office/powerpoint/2010/main" val="326777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289238981"/>
              </p:ext>
            </p:extLst>
          </p:nvPr>
        </p:nvGraphicFramePr>
        <p:xfrm>
          <a:off x="490845" y="1531057"/>
          <a:ext cx="8431116" cy="5216823"/>
        </p:xfrm>
        <a:graphic>
          <a:graphicData uri="http://schemas.openxmlformats.org/drawingml/2006/table">
            <a:tbl>
              <a:tblPr firstRow="1" bandRow="1">
                <a:tableStyleId>{5C22544A-7EE6-4342-B048-85BDC9FD1C3A}</a:tableStyleId>
              </a:tblPr>
              <a:tblGrid>
                <a:gridCol w="4215558">
                  <a:extLst>
                    <a:ext uri="{9D8B030D-6E8A-4147-A177-3AD203B41FA5}">
                      <a16:colId xmlns:a16="http://schemas.microsoft.com/office/drawing/2014/main" val="20000"/>
                    </a:ext>
                  </a:extLst>
                </a:gridCol>
                <a:gridCol w="4215558">
                  <a:extLst>
                    <a:ext uri="{9D8B030D-6E8A-4147-A177-3AD203B41FA5}">
                      <a16:colId xmlns:a16="http://schemas.microsoft.com/office/drawing/2014/main" val="20001"/>
                    </a:ext>
                  </a:extLst>
                </a:gridCol>
              </a:tblGrid>
              <a:tr h="553383">
                <a:tc>
                  <a:txBody>
                    <a:bodyPr/>
                    <a:lstStyle/>
                    <a:p>
                      <a:r>
                        <a:rPr lang="en-ZA" sz="1800" dirty="0">
                          <a:solidFill>
                            <a:schemeClr val="bg2"/>
                          </a:solidFill>
                          <a:latin typeface="EXO 2"/>
                        </a:rPr>
                        <a:t>Key Audit Matter</a:t>
                      </a:r>
                    </a:p>
                  </a:txBody>
                  <a:tcPr/>
                </a:tc>
                <a:tc>
                  <a:txBody>
                    <a:bodyPr/>
                    <a:lstStyle/>
                    <a:p>
                      <a:r>
                        <a:rPr lang="en-ZA" sz="1800" dirty="0">
                          <a:solidFill>
                            <a:schemeClr val="bg2"/>
                          </a:solidFill>
                          <a:latin typeface="EXO 2"/>
                        </a:rPr>
                        <a:t>Outcome</a:t>
                      </a:r>
                    </a:p>
                  </a:txBody>
                  <a:tcPr/>
                </a:tc>
                <a:extLst>
                  <a:ext uri="{0D108BD9-81ED-4DB2-BD59-A6C34878D82A}">
                    <a16:rowId xmlns:a16="http://schemas.microsoft.com/office/drawing/2014/main" val="10000"/>
                  </a:ext>
                </a:extLst>
              </a:tr>
              <a:tr h="1364507">
                <a:tc>
                  <a:txBody>
                    <a:bodyPr/>
                    <a:lstStyle/>
                    <a:p>
                      <a:r>
                        <a:rPr lang="en-ZA" sz="1800" dirty="0">
                          <a:latin typeface="EXO 2"/>
                        </a:rPr>
                        <a:t>Revaluation of</a:t>
                      </a:r>
                      <a:r>
                        <a:rPr lang="en-ZA" sz="1800" baseline="0" dirty="0">
                          <a:latin typeface="EXO 2"/>
                        </a:rPr>
                        <a:t> road network and road structures</a:t>
                      </a:r>
                      <a:endParaRPr lang="en-ZA" sz="1800" dirty="0">
                        <a:latin typeface="EXO 2"/>
                      </a:endParaRPr>
                    </a:p>
                  </a:txBody>
                  <a:tcPr/>
                </a:tc>
                <a:tc>
                  <a:txBody>
                    <a:bodyPr/>
                    <a:lstStyle/>
                    <a:p>
                      <a:pPr algn="l"/>
                      <a:r>
                        <a:rPr lang="en-ZA" sz="1800" dirty="0">
                          <a:latin typeface="EXO 2"/>
                        </a:rPr>
                        <a:t>AGSA was satisfied </a:t>
                      </a:r>
                      <a:r>
                        <a:rPr lang="en-US" sz="1800" dirty="0">
                          <a:latin typeface="EXO 2"/>
                        </a:rPr>
                        <a:t>that the revaluation of road network and road structures is appropriate, reasonable, is fairly valued and appropriately disclosed in the annual financial statements.</a:t>
                      </a:r>
                      <a:endParaRPr lang="en-ZA" sz="1800" dirty="0">
                        <a:latin typeface="EXO 2"/>
                      </a:endParaRPr>
                    </a:p>
                  </a:txBody>
                  <a:tcPr/>
                </a:tc>
                <a:extLst>
                  <a:ext uri="{0D108BD9-81ED-4DB2-BD59-A6C34878D82A}">
                    <a16:rowId xmlns:a16="http://schemas.microsoft.com/office/drawing/2014/main" val="10001"/>
                  </a:ext>
                </a:extLst>
              </a:tr>
              <a:tr h="750479">
                <a:tc>
                  <a:txBody>
                    <a:bodyPr/>
                    <a:lstStyle/>
                    <a:p>
                      <a:r>
                        <a:rPr lang="en-US" sz="1800" dirty="0">
                          <a:latin typeface="EXO 2"/>
                        </a:rPr>
                        <a:t>Expected credit losses on e-toll</a:t>
                      </a:r>
                    </a:p>
                    <a:p>
                      <a:r>
                        <a:rPr lang="en-US" sz="1800" dirty="0">
                          <a:latin typeface="EXO 2"/>
                        </a:rPr>
                        <a:t>trade and other receivables</a:t>
                      </a:r>
                      <a:endParaRPr lang="en-ZA" sz="1800" dirty="0">
                        <a:latin typeface="EXO 2"/>
                      </a:endParaRPr>
                    </a:p>
                  </a:txBody>
                  <a:tcPr/>
                </a:tc>
                <a:tc>
                  <a:txBody>
                    <a:bodyPr/>
                    <a:lstStyle/>
                    <a:p>
                      <a:pPr algn="l"/>
                      <a:r>
                        <a:rPr lang="en-ZA" sz="1800" dirty="0">
                          <a:latin typeface="EXO 2"/>
                        </a:rPr>
                        <a:t>AGSA</a:t>
                      </a:r>
                      <a:r>
                        <a:rPr lang="en-ZA" sz="1800" baseline="0" dirty="0">
                          <a:latin typeface="EXO 2"/>
                        </a:rPr>
                        <a:t> was </a:t>
                      </a:r>
                      <a:r>
                        <a:rPr lang="en-US" sz="1800" baseline="0" dirty="0">
                          <a:latin typeface="EXO 2"/>
                        </a:rPr>
                        <a:t>satisfied that the expected credit losses on e-toll and other receivables were reasonable, in line with their expectations and appropriately disclosed in the annual financial statements in accordance with IFRS.</a:t>
                      </a:r>
                      <a:endParaRPr lang="en-ZA" sz="1800" dirty="0">
                        <a:latin typeface="EXO 2"/>
                      </a:endParaRPr>
                    </a:p>
                  </a:txBody>
                  <a:tcPr/>
                </a:tc>
                <a:extLst>
                  <a:ext uri="{0D108BD9-81ED-4DB2-BD59-A6C34878D82A}">
                    <a16:rowId xmlns:a16="http://schemas.microsoft.com/office/drawing/2014/main" val="2909760116"/>
                  </a:ext>
                </a:extLst>
              </a:tr>
              <a:tr h="1057493">
                <a:tc>
                  <a:txBody>
                    <a:bodyPr/>
                    <a:lstStyle/>
                    <a:p>
                      <a:r>
                        <a:rPr lang="en-ZA" sz="1800" dirty="0">
                          <a:latin typeface="EXO 2"/>
                        </a:rPr>
                        <a:t>E-toll revenue</a:t>
                      </a:r>
                    </a:p>
                  </a:txBody>
                  <a:tcPr/>
                </a:tc>
                <a:tc>
                  <a:txBody>
                    <a:bodyPr/>
                    <a:lstStyle/>
                    <a:p>
                      <a:pPr algn="l"/>
                      <a:r>
                        <a:rPr lang="en-ZA" sz="1800" dirty="0">
                          <a:latin typeface="EXO 2"/>
                        </a:rPr>
                        <a:t>AGSA</a:t>
                      </a:r>
                      <a:r>
                        <a:rPr lang="en-ZA" sz="1800" baseline="0" dirty="0">
                          <a:latin typeface="EXO 2"/>
                        </a:rPr>
                        <a:t> was </a:t>
                      </a:r>
                      <a:r>
                        <a:rPr lang="en-US" sz="1800" baseline="0" dirty="0">
                          <a:latin typeface="EXO 2"/>
                        </a:rPr>
                        <a:t>satisfied that e-toll revenue was </a:t>
                      </a:r>
                      <a:r>
                        <a:rPr lang="en-US" sz="1800" baseline="0" dirty="0" err="1">
                          <a:latin typeface="EXO 2"/>
                        </a:rPr>
                        <a:t>recognised</a:t>
                      </a:r>
                      <a:r>
                        <a:rPr lang="en-US" sz="1800" baseline="0" dirty="0">
                          <a:latin typeface="EXO 2"/>
                        </a:rPr>
                        <a:t> and accounted for in line with the requirements of IFRS 15 and appropriately disclosed in the annual financial statements.</a:t>
                      </a:r>
                      <a:endParaRPr lang="en-ZA" sz="1800" dirty="0">
                        <a:latin typeface="EXO 2"/>
                      </a:endParaRPr>
                    </a:p>
                  </a:txBody>
                  <a:tcPr/>
                </a:tc>
                <a:extLst>
                  <a:ext uri="{0D108BD9-81ED-4DB2-BD59-A6C34878D82A}">
                    <a16:rowId xmlns:a16="http://schemas.microsoft.com/office/drawing/2014/main" val="10003"/>
                  </a:ext>
                </a:extLst>
              </a:tr>
            </a:tbl>
          </a:graphicData>
        </a:graphic>
      </p:graphicFrame>
      <p:sp>
        <p:nvSpPr>
          <p:cNvPr id="60418" name="Title 1"/>
          <p:cNvSpPr>
            <a:spLocks noGrp="1"/>
          </p:cNvSpPr>
          <p:nvPr>
            <p:ph type="title" idx="4294967295"/>
          </p:nvPr>
        </p:nvSpPr>
        <p:spPr>
          <a:xfrm>
            <a:off x="2308592" y="321828"/>
            <a:ext cx="4740275" cy="42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defTabSz="914400">
              <a:buClr>
                <a:schemeClr val="hlink"/>
              </a:buClr>
              <a:buSzPct val="70000"/>
              <a:buFont typeface="Wingdings" panose="05000000000000000000" pitchFamily="2" charset="2"/>
            </a:pPr>
            <a:r>
              <a:rPr lang="en-ZA" altLang="en-US" sz="2400" dirty="0">
                <a:solidFill>
                  <a:srgbClr val="F36F21"/>
                </a:solidFill>
                <a:latin typeface="Arial Black" panose="020B0A04020102020204" pitchFamily="34" charset="0"/>
                <a:ea typeface="+mn-ea"/>
                <a:cs typeface="+mn-cs"/>
              </a:rPr>
              <a:t>Audit Report 2019/20</a:t>
            </a:r>
          </a:p>
        </p:txBody>
      </p:sp>
      <p:sp>
        <p:nvSpPr>
          <p:cNvPr id="2" name="Rectangle 1"/>
          <p:cNvSpPr/>
          <p:nvPr/>
        </p:nvSpPr>
        <p:spPr>
          <a:xfrm>
            <a:off x="2045169" y="741642"/>
            <a:ext cx="4705134" cy="707886"/>
          </a:xfrm>
          <a:prstGeom prst="rect">
            <a:avLst/>
          </a:prstGeom>
        </p:spPr>
        <p:txBody>
          <a:bodyPr wrap="none">
            <a:spAutoFit/>
          </a:bodyPr>
          <a:lstStyle/>
          <a:p>
            <a:r>
              <a:rPr lang="en-ZA" altLang="en-US" sz="4000" b="1" dirty="0">
                <a:solidFill>
                  <a:srgbClr val="00B050"/>
                </a:solidFill>
              </a:rPr>
              <a:t>Unqualified Opinion</a:t>
            </a:r>
            <a:endParaRPr lang="en-ZA" sz="4000" b="1" dirty="0">
              <a:solidFill>
                <a:srgbClr val="00B050"/>
              </a:solidFill>
            </a:endParaRPr>
          </a:p>
        </p:txBody>
      </p:sp>
    </p:spTree>
    <p:extLst>
      <p:ext uri="{BB962C8B-B14F-4D97-AF65-F5344CB8AC3E}">
        <p14:creationId xmlns:p14="http://schemas.microsoft.com/office/powerpoint/2010/main" val="61031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824668682"/>
              </p:ext>
            </p:extLst>
          </p:nvPr>
        </p:nvGraphicFramePr>
        <p:xfrm>
          <a:off x="621437" y="1239838"/>
          <a:ext cx="8057890" cy="3656976"/>
        </p:xfrm>
        <a:graphic>
          <a:graphicData uri="http://schemas.openxmlformats.org/drawingml/2006/table">
            <a:tbl>
              <a:tblPr firstRow="1" bandRow="1">
                <a:tableStyleId>{5C22544A-7EE6-4342-B048-85BDC9FD1C3A}</a:tableStyleId>
              </a:tblPr>
              <a:tblGrid>
                <a:gridCol w="6293827">
                  <a:extLst>
                    <a:ext uri="{9D8B030D-6E8A-4147-A177-3AD203B41FA5}">
                      <a16:colId xmlns:a16="http://schemas.microsoft.com/office/drawing/2014/main" val="20000"/>
                    </a:ext>
                  </a:extLst>
                </a:gridCol>
                <a:gridCol w="1764063">
                  <a:extLst>
                    <a:ext uri="{9D8B030D-6E8A-4147-A177-3AD203B41FA5}">
                      <a16:colId xmlns:a16="http://schemas.microsoft.com/office/drawing/2014/main" val="20001"/>
                    </a:ext>
                  </a:extLst>
                </a:gridCol>
              </a:tblGrid>
              <a:tr h="418115">
                <a:tc>
                  <a:txBody>
                    <a:bodyPr/>
                    <a:lstStyle/>
                    <a:p>
                      <a:r>
                        <a:rPr lang="en-ZA" sz="1800" dirty="0"/>
                        <a:t>Description</a:t>
                      </a:r>
                    </a:p>
                  </a:txBody>
                  <a:tcPr marT="45711" marB="45711"/>
                </a:tc>
                <a:tc>
                  <a:txBody>
                    <a:bodyPr/>
                    <a:lstStyle/>
                    <a:p>
                      <a:r>
                        <a:rPr lang="en-ZA" sz="1800" dirty="0"/>
                        <a:t>Reference</a:t>
                      </a:r>
                    </a:p>
                  </a:txBody>
                  <a:tcPr marT="45711" marB="45711"/>
                </a:tc>
                <a:extLst>
                  <a:ext uri="{0D108BD9-81ED-4DB2-BD59-A6C34878D82A}">
                    <a16:rowId xmlns:a16="http://schemas.microsoft.com/office/drawing/2014/main" val="10000"/>
                  </a:ext>
                </a:extLst>
              </a:tr>
              <a:tr h="1227199">
                <a:tc>
                  <a:txBody>
                    <a:bodyPr/>
                    <a:lstStyle/>
                    <a:p>
                      <a:pPr algn="just"/>
                      <a:r>
                        <a:rPr lang="en-ZA" sz="1800" b="1" dirty="0"/>
                        <a:t>Material Impairments – trade and other receivables</a:t>
                      </a:r>
                    </a:p>
                    <a:p>
                      <a:pPr algn="just"/>
                      <a:r>
                        <a:rPr lang="en-US" sz="1800" dirty="0"/>
                        <a:t>expected credit losses (impairment) of R10.177 billion were recognized. R9.831 billion of this impairment relates to the impairment of e-toll receivables.</a:t>
                      </a:r>
                      <a:endParaRPr lang="en-ZA" sz="1800" dirty="0"/>
                    </a:p>
                  </a:txBody>
                  <a:tcPr marT="45711" marB="45711"/>
                </a:tc>
                <a:tc>
                  <a:txBody>
                    <a:bodyPr/>
                    <a:lstStyle/>
                    <a:p>
                      <a:r>
                        <a:rPr lang="en-ZA" sz="1800" dirty="0"/>
                        <a:t>Note 11</a:t>
                      </a:r>
                    </a:p>
                  </a:txBody>
                  <a:tcPr marT="45711" marB="45711"/>
                </a:tc>
                <a:extLst>
                  <a:ext uri="{0D108BD9-81ED-4DB2-BD59-A6C34878D82A}">
                    <a16:rowId xmlns:a16="http://schemas.microsoft.com/office/drawing/2014/main" val="10001"/>
                  </a:ext>
                </a:extLst>
              </a:tr>
              <a:tr h="721792">
                <a:tc>
                  <a:txBody>
                    <a:bodyPr/>
                    <a:lstStyle/>
                    <a:p>
                      <a:r>
                        <a:rPr lang="en-ZA" sz="1800" b="1" dirty="0"/>
                        <a:t>Irregular</a:t>
                      </a:r>
                      <a:r>
                        <a:rPr lang="en-ZA" sz="1800" b="1" baseline="0" dirty="0"/>
                        <a:t> expenditure</a:t>
                      </a:r>
                    </a:p>
                    <a:p>
                      <a:r>
                        <a:rPr lang="en-US" sz="1800" baseline="0" dirty="0"/>
                        <a:t>Irregular expenditure of R342 million was incurred in the current year, due to non-compliance with prescribed procurement prescripts. </a:t>
                      </a:r>
                      <a:r>
                        <a:rPr lang="en-US" sz="1800" b="0" i="0" u="none" strike="noStrike" kern="1200" baseline="0" dirty="0">
                          <a:solidFill>
                            <a:schemeClr val="dk1"/>
                          </a:solidFill>
                          <a:latin typeface="+mn-lt"/>
                          <a:ea typeface="+mn-ea"/>
                          <a:cs typeface="+mn-cs"/>
                        </a:rPr>
                        <a:t>R227m (66%) relates to irregular contracts identified in the current year, of which</a:t>
                      </a:r>
                      <a:r>
                        <a:rPr lang="en-US" sz="1800" baseline="0" dirty="0"/>
                        <a:t> R174 million which relate to one contract that was paid without following proper approvals from National Treasury. </a:t>
                      </a:r>
                    </a:p>
                  </a:txBody>
                  <a:tcPr marT="45711" marB="45711"/>
                </a:tc>
                <a:tc>
                  <a:txBody>
                    <a:bodyPr/>
                    <a:lstStyle/>
                    <a:p>
                      <a:r>
                        <a:rPr lang="en-ZA" sz="1800" dirty="0"/>
                        <a:t>Note 43</a:t>
                      </a:r>
                    </a:p>
                  </a:txBody>
                  <a:tcPr marT="45711" marB="45711"/>
                </a:tc>
                <a:extLst>
                  <a:ext uri="{0D108BD9-81ED-4DB2-BD59-A6C34878D82A}">
                    <a16:rowId xmlns:a16="http://schemas.microsoft.com/office/drawing/2014/main" val="10003"/>
                  </a:ext>
                </a:extLst>
              </a:tr>
            </a:tbl>
          </a:graphicData>
        </a:graphic>
      </p:graphicFrame>
      <p:sp>
        <p:nvSpPr>
          <p:cNvPr id="61442" name="Title 1"/>
          <p:cNvSpPr>
            <a:spLocks noGrp="1"/>
          </p:cNvSpPr>
          <p:nvPr>
            <p:ph type="title" idx="4294967295"/>
          </p:nvPr>
        </p:nvSpPr>
        <p:spPr>
          <a:xfrm>
            <a:off x="1651248" y="230188"/>
            <a:ext cx="5364163" cy="1138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defTabSz="914400">
              <a:buClr>
                <a:schemeClr val="hlink"/>
              </a:buClr>
              <a:buSzPct val="70000"/>
              <a:buFont typeface="Wingdings" panose="05000000000000000000" pitchFamily="2" charset="2"/>
            </a:pPr>
            <a:r>
              <a:rPr lang="en-ZA" altLang="en-US" sz="2400" dirty="0">
                <a:solidFill>
                  <a:srgbClr val="F36F21"/>
                </a:solidFill>
                <a:latin typeface="Arial Black" panose="020B0A04020102020204" pitchFamily="34" charset="0"/>
                <a:ea typeface="+mn-ea"/>
                <a:cs typeface="+mn-cs"/>
              </a:rPr>
              <a:t>Emphasis of Matter</a:t>
            </a:r>
          </a:p>
        </p:txBody>
      </p:sp>
    </p:spTree>
    <p:extLst>
      <p:ext uri="{BB962C8B-B14F-4D97-AF65-F5344CB8AC3E}">
        <p14:creationId xmlns:p14="http://schemas.microsoft.com/office/powerpoint/2010/main" val="171493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A0F8-87BA-4EA1-BB41-7F5B48D93BA5}"/>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DE225DFF-D24A-42D2-AC99-0EB6254E8CE6}"/>
              </a:ext>
            </a:extLst>
          </p:cNvPr>
          <p:cNvSpPr>
            <a:spLocks noGrp="1"/>
          </p:cNvSpPr>
          <p:nvPr>
            <p:ph idx="1"/>
          </p:nvPr>
        </p:nvSpPr>
        <p:spPr>
          <a:xfrm>
            <a:off x="441434" y="2009722"/>
            <a:ext cx="8119242" cy="4572000"/>
          </a:xfrm>
        </p:spPr>
        <p:txBody>
          <a:bodyPr/>
          <a:lstStyle/>
          <a:p>
            <a:r>
              <a:rPr lang="en-US" dirty="0"/>
              <a:t>Horizon 2030 Strategy Update</a:t>
            </a:r>
          </a:p>
          <a:p>
            <a:r>
              <a:rPr lang="en-US" dirty="0"/>
              <a:t>Financial Performance</a:t>
            </a:r>
          </a:p>
          <a:p>
            <a:r>
              <a:rPr lang="en-US" dirty="0"/>
              <a:t>Covid1-19 Update</a:t>
            </a:r>
          </a:p>
          <a:p>
            <a:r>
              <a:rPr lang="en-US" dirty="0"/>
              <a:t>Support Function Update</a:t>
            </a:r>
          </a:p>
          <a:p>
            <a:pPr marL="0" indent="0">
              <a:buNone/>
            </a:pPr>
            <a:endParaRPr lang="en-US" dirty="0"/>
          </a:p>
        </p:txBody>
      </p:sp>
      <p:pic>
        <p:nvPicPr>
          <p:cNvPr id="4" name="Picture 10" descr="Final logo">
            <a:extLst>
              <a:ext uri="{FF2B5EF4-FFF2-40B4-BE49-F238E27FC236}">
                <a16:creationId xmlns:a16="http://schemas.microsoft.com/office/drawing/2014/main" id="{27F1AEBF-9CD4-4216-AC8E-B09D752F0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612" y="123362"/>
            <a:ext cx="9413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982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0A155B7-A0B1-4712-A482-E593BA7A5AF0}"/>
              </a:ext>
            </a:extLst>
          </p:cNvPr>
          <p:cNvGraphicFramePr>
            <a:graphicFrameLocks noGrp="1"/>
          </p:cNvGraphicFramePr>
          <p:nvPr>
            <p:ph idx="4294967295"/>
            <p:extLst>
              <p:ext uri="{D42A27DB-BD31-4B8C-83A1-F6EECF244321}">
                <p14:modId xmlns:p14="http://schemas.microsoft.com/office/powerpoint/2010/main" val="991390749"/>
              </p:ext>
            </p:extLst>
          </p:nvPr>
        </p:nvGraphicFramePr>
        <p:xfrm>
          <a:off x="692459" y="1363983"/>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2434AD4E-AA38-43EA-A0FF-DBC4D5E8BD76}"/>
              </a:ext>
            </a:extLst>
          </p:cNvPr>
          <p:cNvSpPr txBox="1">
            <a:spLocks/>
          </p:cNvSpPr>
          <p:nvPr/>
        </p:nvSpPr>
        <p:spPr>
          <a:xfrm>
            <a:off x="1615736" y="543591"/>
            <a:ext cx="5941065" cy="341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defPPr>
              <a:defRPr lang="en-US"/>
            </a:defPPr>
            <a:lvl1pPr algn="ctr" defTabSz="914400" eaLnBrk="1" fontAlgn="auto" latinLnBrk="0" hangingPunct="1">
              <a:lnSpc>
                <a:spcPct val="90000"/>
              </a:lnSpc>
              <a:spcAft>
                <a:spcPts val="0"/>
              </a:spcAft>
              <a:buClr>
                <a:schemeClr val="hlink"/>
              </a:buClr>
              <a:buSzPct val="70000"/>
              <a:buFont typeface="Wingdings" panose="05000000000000000000" pitchFamily="2" charset="2"/>
              <a:buNone/>
              <a:defRPr>
                <a:solidFill>
                  <a:srgbClr val="F36F21"/>
                </a:solidFill>
                <a:latin typeface="Arial Black" panose="020B0A04020102020204" pitchFamily="34" charset="0"/>
              </a:defRPr>
            </a:lvl1pPr>
          </a:lstStyle>
          <a:p>
            <a:r>
              <a:rPr lang="en-ZA" altLang="en-US" dirty="0"/>
              <a:t>Irregular Expenditure</a:t>
            </a:r>
          </a:p>
        </p:txBody>
      </p:sp>
      <p:pic>
        <p:nvPicPr>
          <p:cNvPr id="2" name="Picture 1">
            <a:extLst>
              <a:ext uri="{FF2B5EF4-FFF2-40B4-BE49-F238E27FC236}">
                <a16:creationId xmlns:a16="http://schemas.microsoft.com/office/drawing/2014/main" id="{5F2D5F60-2DD2-44D0-BC44-CE89889B1A8D}"/>
              </a:ext>
            </a:extLst>
          </p:cNvPr>
          <p:cNvPicPr>
            <a:picLocks noChangeAspect="1"/>
          </p:cNvPicPr>
          <p:nvPr/>
        </p:nvPicPr>
        <p:blipFill>
          <a:blip r:embed="rId3"/>
          <a:stretch>
            <a:fillRect/>
          </a:stretch>
        </p:blipFill>
        <p:spPr>
          <a:xfrm>
            <a:off x="1148758" y="5794823"/>
            <a:ext cx="7430401" cy="630467"/>
          </a:xfrm>
          <a:prstGeom prst="rect">
            <a:avLst/>
          </a:prstGeom>
        </p:spPr>
      </p:pic>
    </p:spTree>
    <p:extLst>
      <p:ext uri="{BB962C8B-B14F-4D97-AF65-F5344CB8AC3E}">
        <p14:creationId xmlns:p14="http://schemas.microsoft.com/office/powerpoint/2010/main" val="397011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2016" y="2781300"/>
            <a:ext cx="6646862" cy="1409700"/>
          </a:xfrm>
          <a:prstGeom prst="rect">
            <a:avLst/>
          </a:prstGeom>
        </p:spPr>
        <p:txBody>
          <a:bodyPr/>
          <a:lstStyle/>
          <a:p>
            <a:pPr algn="ctr">
              <a:defRPr/>
            </a:pPr>
            <a:r>
              <a:rPr lang="en-ZA" sz="4000" dirty="0">
                <a:solidFill>
                  <a:schemeClr val="bg2"/>
                </a:solidFill>
                <a:latin typeface="EXO 2"/>
              </a:rPr>
              <a:t>Covid-19 and Support Functions Update</a:t>
            </a:r>
          </a:p>
        </p:txBody>
      </p:sp>
    </p:spTree>
    <p:extLst>
      <p:ext uri="{BB962C8B-B14F-4D97-AF65-F5344CB8AC3E}">
        <p14:creationId xmlns:p14="http://schemas.microsoft.com/office/powerpoint/2010/main" val="410059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04">
            <a:extLst>
              <a:ext uri="{FF2B5EF4-FFF2-40B4-BE49-F238E27FC236}">
                <a16:creationId xmlns:a16="http://schemas.microsoft.com/office/drawing/2014/main" id="{73AB1A69-FF1E-4055-9CC7-D986887678E7}"/>
              </a:ext>
            </a:extLst>
          </p:cNvPr>
          <p:cNvSpPr/>
          <p:nvPr/>
        </p:nvSpPr>
        <p:spPr>
          <a:xfrm>
            <a:off x="3889105" y="2671734"/>
            <a:ext cx="812969" cy="559511"/>
          </a:xfrm>
          <a:prstGeom prst="rect">
            <a:avLst/>
          </a:prstGeom>
          <a:solidFill>
            <a:srgbClr val="5E339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8438" dirty="0">
              <a:latin typeface="Arial" panose="020B0604020202020204" pitchFamily="34" charset="0"/>
            </a:endParaRPr>
          </a:p>
        </p:txBody>
      </p:sp>
      <p:sp>
        <p:nvSpPr>
          <p:cNvPr id="6" name="Shape 9642">
            <a:extLst>
              <a:ext uri="{FF2B5EF4-FFF2-40B4-BE49-F238E27FC236}">
                <a16:creationId xmlns:a16="http://schemas.microsoft.com/office/drawing/2014/main" id="{23843101-90AE-4A7E-BB67-556C8CAF9CB7}"/>
              </a:ext>
            </a:extLst>
          </p:cNvPr>
          <p:cNvSpPr/>
          <p:nvPr/>
        </p:nvSpPr>
        <p:spPr>
          <a:xfrm>
            <a:off x="378367" y="1848701"/>
            <a:ext cx="3409797" cy="559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7" name="Shape 9643">
            <a:extLst>
              <a:ext uri="{FF2B5EF4-FFF2-40B4-BE49-F238E27FC236}">
                <a16:creationId xmlns:a16="http://schemas.microsoft.com/office/drawing/2014/main" id="{4FDD5CE5-AAF4-48A3-8AE0-E65CA83AB832}"/>
              </a:ext>
            </a:extLst>
          </p:cNvPr>
          <p:cNvSpPr/>
          <p:nvPr/>
        </p:nvSpPr>
        <p:spPr>
          <a:xfrm>
            <a:off x="20282" y="1848670"/>
            <a:ext cx="358085" cy="559541"/>
          </a:xfrm>
          <a:prstGeom prst="rect">
            <a:avLst/>
          </a:prstGeom>
          <a:solidFill>
            <a:schemeClr val="accent1">
              <a:lumMod val="7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8" name="Shape 9649">
            <a:extLst>
              <a:ext uri="{FF2B5EF4-FFF2-40B4-BE49-F238E27FC236}">
                <a16:creationId xmlns:a16="http://schemas.microsoft.com/office/drawing/2014/main" id="{43E53031-1208-483C-97D8-771296C60006}"/>
              </a:ext>
            </a:extLst>
          </p:cNvPr>
          <p:cNvSpPr/>
          <p:nvPr/>
        </p:nvSpPr>
        <p:spPr>
          <a:xfrm>
            <a:off x="378367" y="2696256"/>
            <a:ext cx="3409797" cy="55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9" name="Shape 9650">
            <a:extLst>
              <a:ext uri="{FF2B5EF4-FFF2-40B4-BE49-F238E27FC236}">
                <a16:creationId xmlns:a16="http://schemas.microsoft.com/office/drawing/2014/main" id="{2202A8A2-31E8-4F04-B34E-B76A28F3C2E8}"/>
              </a:ext>
            </a:extLst>
          </p:cNvPr>
          <p:cNvSpPr/>
          <p:nvPr/>
        </p:nvSpPr>
        <p:spPr>
          <a:xfrm>
            <a:off x="20282" y="2696226"/>
            <a:ext cx="358085" cy="559541"/>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0" name="Shape 9656">
            <a:extLst>
              <a:ext uri="{FF2B5EF4-FFF2-40B4-BE49-F238E27FC236}">
                <a16:creationId xmlns:a16="http://schemas.microsoft.com/office/drawing/2014/main" id="{9A8AA3F2-3FEF-4060-BB58-6D0EC249BE2B}"/>
              </a:ext>
            </a:extLst>
          </p:cNvPr>
          <p:cNvSpPr/>
          <p:nvPr/>
        </p:nvSpPr>
        <p:spPr>
          <a:xfrm>
            <a:off x="378367" y="3543812"/>
            <a:ext cx="3409797" cy="55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1" name="Shape 9657">
            <a:extLst>
              <a:ext uri="{FF2B5EF4-FFF2-40B4-BE49-F238E27FC236}">
                <a16:creationId xmlns:a16="http://schemas.microsoft.com/office/drawing/2014/main" id="{61D1898E-B503-4A3A-81FD-9228561BCBC0}"/>
              </a:ext>
            </a:extLst>
          </p:cNvPr>
          <p:cNvSpPr/>
          <p:nvPr/>
        </p:nvSpPr>
        <p:spPr>
          <a:xfrm>
            <a:off x="20282" y="3543782"/>
            <a:ext cx="358085" cy="559541"/>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2" name="Shape 9663">
            <a:extLst>
              <a:ext uri="{FF2B5EF4-FFF2-40B4-BE49-F238E27FC236}">
                <a16:creationId xmlns:a16="http://schemas.microsoft.com/office/drawing/2014/main" id="{0FA63692-40B8-4E95-98DE-CB5D0F6735AA}"/>
              </a:ext>
            </a:extLst>
          </p:cNvPr>
          <p:cNvSpPr/>
          <p:nvPr/>
        </p:nvSpPr>
        <p:spPr>
          <a:xfrm>
            <a:off x="378367" y="4391369"/>
            <a:ext cx="3409797" cy="55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3" name="Shape 9664">
            <a:extLst>
              <a:ext uri="{FF2B5EF4-FFF2-40B4-BE49-F238E27FC236}">
                <a16:creationId xmlns:a16="http://schemas.microsoft.com/office/drawing/2014/main" id="{66508957-CDD3-4583-907F-0431C2B5D099}"/>
              </a:ext>
            </a:extLst>
          </p:cNvPr>
          <p:cNvSpPr/>
          <p:nvPr/>
        </p:nvSpPr>
        <p:spPr>
          <a:xfrm>
            <a:off x="20282" y="4391339"/>
            <a:ext cx="358085" cy="559541"/>
          </a:xfrm>
          <a:prstGeom prst="rect">
            <a:avLst/>
          </a:prstGeom>
          <a:solidFill>
            <a:schemeClr val="accent4">
              <a:lumMod val="7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6" name="Freeform 4">
            <a:extLst>
              <a:ext uri="{FF2B5EF4-FFF2-40B4-BE49-F238E27FC236}">
                <a16:creationId xmlns:a16="http://schemas.microsoft.com/office/drawing/2014/main" id="{8912235C-EFE8-40F3-8D8B-AF3E87F9E177}"/>
              </a:ext>
            </a:extLst>
          </p:cNvPr>
          <p:cNvSpPr>
            <a:spLocks noChangeArrowheads="1"/>
          </p:cNvSpPr>
          <p:nvPr/>
        </p:nvSpPr>
        <p:spPr bwMode="auto">
          <a:xfrm>
            <a:off x="624048" y="4493790"/>
            <a:ext cx="254794" cy="340519"/>
          </a:xfrm>
          <a:custGeom>
            <a:avLst/>
            <a:gdLst>
              <a:gd name="T0" fmla="*/ 1337 w 1889"/>
              <a:gd name="T1" fmla="*/ 552 h 2521"/>
              <a:gd name="T2" fmla="*/ 1337 w 1889"/>
              <a:gd name="T3" fmla="*/ 190 h 2521"/>
              <a:gd name="T4" fmla="*/ 1698 w 1889"/>
              <a:gd name="T5" fmla="*/ 552 h 2521"/>
              <a:gd name="T6" fmla="*/ 1337 w 1889"/>
              <a:gd name="T7" fmla="*/ 552 h 2521"/>
              <a:gd name="T8" fmla="*/ 1652 w 1889"/>
              <a:gd name="T9" fmla="*/ 1103 h 2521"/>
              <a:gd name="T10" fmla="*/ 1180 w 1889"/>
              <a:gd name="T11" fmla="*/ 1103 h 2521"/>
              <a:gd name="T12" fmla="*/ 1180 w 1889"/>
              <a:gd name="T13" fmla="*/ 945 h 2521"/>
              <a:gd name="T14" fmla="*/ 1652 w 1889"/>
              <a:gd name="T15" fmla="*/ 945 h 2521"/>
              <a:gd name="T16" fmla="*/ 1652 w 1889"/>
              <a:gd name="T17" fmla="*/ 1103 h 2521"/>
              <a:gd name="T18" fmla="*/ 1652 w 1889"/>
              <a:gd name="T19" fmla="*/ 1732 h 2521"/>
              <a:gd name="T20" fmla="*/ 1101 w 1889"/>
              <a:gd name="T21" fmla="*/ 1732 h 2521"/>
              <a:gd name="T22" fmla="*/ 1101 w 1889"/>
              <a:gd name="T23" fmla="*/ 1575 h 2521"/>
              <a:gd name="T24" fmla="*/ 1652 w 1889"/>
              <a:gd name="T25" fmla="*/ 1575 h 2521"/>
              <a:gd name="T26" fmla="*/ 1652 w 1889"/>
              <a:gd name="T27" fmla="*/ 1732 h 2521"/>
              <a:gd name="T28" fmla="*/ 945 w 1889"/>
              <a:gd name="T29" fmla="*/ 1732 h 2521"/>
              <a:gd name="T30" fmla="*/ 236 w 1889"/>
              <a:gd name="T31" fmla="*/ 1732 h 2521"/>
              <a:gd name="T32" fmla="*/ 236 w 1889"/>
              <a:gd name="T33" fmla="*/ 1575 h 2521"/>
              <a:gd name="T34" fmla="*/ 945 w 1889"/>
              <a:gd name="T35" fmla="*/ 1575 h 2521"/>
              <a:gd name="T36" fmla="*/ 945 w 1889"/>
              <a:gd name="T37" fmla="*/ 1732 h 2521"/>
              <a:gd name="T38" fmla="*/ 945 w 1889"/>
              <a:gd name="T39" fmla="*/ 2047 h 2521"/>
              <a:gd name="T40" fmla="*/ 236 w 1889"/>
              <a:gd name="T41" fmla="*/ 2047 h 2521"/>
              <a:gd name="T42" fmla="*/ 236 w 1889"/>
              <a:gd name="T43" fmla="*/ 1890 h 2521"/>
              <a:gd name="T44" fmla="*/ 945 w 1889"/>
              <a:gd name="T45" fmla="*/ 1890 h 2521"/>
              <a:gd name="T46" fmla="*/ 945 w 1889"/>
              <a:gd name="T47" fmla="*/ 2047 h 2521"/>
              <a:gd name="T48" fmla="*/ 236 w 1889"/>
              <a:gd name="T49" fmla="*/ 1260 h 2521"/>
              <a:gd name="T50" fmla="*/ 551 w 1889"/>
              <a:gd name="T51" fmla="*/ 1260 h 2521"/>
              <a:gd name="T52" fmla="*/ 551 w 1889"/>
              <a:gd name="T53" fmla="*/ 1418 h 2521"/>
              <a:gd name="T54" fmla="*/ 236 w 1889"/>
              <a:gd name="T55" fmla="*/ 1418 h 2521"/>
              <a:gd name="T56" fmla="*/ 236 w 1889"/>
              <a:gd name="T57" fmla="*/ 1260 h 2521"/>
              <a:gd name="T58" fmla="*/ 1416 w 1889"/>
              <a:gd name="T59" fmla="*/ 1418 h 2521"/>
              <a:gd name="T60" fmla="*/ 708 w 1889"/>
              <a:gd name="T61" fmla="*/ 1418 h 2521"/>
              <a:gd name="T62" fmla="*/ 708 w 1889"/>
              <a:gd name="T63" fmla="*/ 1260 h 2521"/>
              <a:gd name="T64" fmla="*/ 1416 w 1889"/>
              <a:gd name="T65" fmla="*/ 1260 h 2521"/>
              <a:gd name="T66" fmla="*/ 1416 w 1889"/>
              <a:gd name="T67" fmla="*/ 1418 h 2521"/>
              <a:gd name="T68" fmla="*/ 236 w 1889"/>
              <a:gd name="T69" fmla="*/ 945 h 2521"/>
              <a:gd name="T70" fmla="*/ 1022 w 1889"/>
              <a:gd name="T71" fmla="*/ 945 h 2521"/>
              <a:gd name="T72" fmla="*/ 1022 w 1889"/>
              <a:gd name="T73" fmla="*/ 1103 h 2521"/>
              <a:gd name="T74" fmla="*/ 236 w 1889"/>
              <a:gd name="T75" fmla="*/ 1103 h 2521"/>
              <a:gd name="T76" fmla="*/ 236 w 1889"/>
              <a:gd name="T77" fmla="*/ 945 h 2521"/>
              <a:gd name="T78" fmla="*/ 1370 w 1889"/>
              <a:gd name="T79" fmla="*/ 0 h 2521"/>
              <a:gd name="T80" fmla="*/ 0 w 1889"/>
              <a:gd name="T81" fmla="*/ 0 h 2521"/>
              <a:gd name="T82" fmla="*/ 0 w 1889"/>
              <a:gd name="T83" fmla="*/ 2520 h 2521"/>
              <a:gd name="T84" fmla="*/ 1888 w 1889"/>
              <a:gd name="T85" fmla="*/ 2520 h 2521"/>
              <a:gd name="T86" fmla="*/ 1888 w 1889"/>
              <a:gd name="T87" fmla="*/ 519 h 2521"/>
              <a:gd name="T88" fmla="*/ 1370 w 1889"/>
              <a:gd name="T89" fmla="*/ 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89" h="2521">
                <a:moveTo>
                  <a:pt x="1337" y="552"/>
                </a:moveTo>
                <a:lnTo>
                  <a:pt x="1337" y="190"/>
                </a:lnTo>
                <a:lnTo>
                  <a:pt x="1698" y="552"/>
                </a:lnTo>
                <a:lnTo>
                  <a:pt x="1337" y="552"/>
                </a:lnTo>
                <a:close/>
                <a:moveTo>
                  <a:pt x="1652" y="1103"/>
                </a:moveTo>
                <a:lnTo>
                  <a:pt x="1180" y="1103"/>
                </a:lnTo>
                <a:lnTo>
                  <a:pt x="1180" y="945"/>
                </a:lnTo>
                <a:lnTo>
                  <a:pt x="1652" y="945"/>
                </a:lnTo>
                <a:lnTo>
                  <a:pt x="1652" y="1103"/>
                </a:lnTo>
                <a:close/>
                <a:moveTo>
                  <a:pt x="1652" y="1732"/>
                </a:moveTo>
                <a:lnTo>
                  <a:pt x="1101" y="1732"/>
                </a:lnTo>
                <a:lnTo>
                  <a:pt x="1101" y="1575"/>
                </a:lnTo>
                <a:lnTo>
                  <a:pt x="1652" y="1575"/>
                </a:lnTo>
                <a:lnTo>
                  <a:pt x="1652" y="1732"/>
                </a:lnTo>
                <a:close/>
                <a:moveTo>
                  <a:pt x="945" y="1732"/>
                </a:moveTo>
                <a:lnTo>
                  <a:pt x="236" y="1732"/>
                </a:lnTo>
                <a:lnTo>
                  <a:pt x="236" y="1575"/>
                </a:lnTo>
                <a:lnTo>
                  <a:pt x="945" y="1575"/>
                </a:lnTo>
                <a:lnTo>
                  <a:pt x="945" y="1732"/>
                </a:lnTo>
                <a:close/>
                <a:moveTo>
                  <a:pt x="945" y="2047"/>
                </a:moveTo>
                <a:lnTo>
                  <a:pt x="236" y="2047"/>
                </a:lnTo>
                <a:lnTo>
                  <a:pt x="236" y="1890"/>
                </a:lnTo>
                <a:lnTo>
                  <a:pt x="945" y="1890"/>
                </a:lnTo>
                <a:lnTo>
                  <a:pt x="945" y="2047"/>
                </a:lnTo>
                <a:close/>
                <a:moveTo>
                  <a:pt x="236" y="1260"/>
                </a:moveTo>
                <a:lnTo>
                  <a:pt x="551" y="1260"/>
                </a:lnTo>
                <a:lnTo>
                  <a:pt x="551" y="1418"/>
                </a:lnTo>
                <a:lnTo>
                  <a:pt x="236" y="1418"/>
                </a:lnTo>
                <a:lnTo>
                  <a:pt x="236" y="1260"/>
                </a:lnTo>
                <a:close/>
                <a:moveTo>
                  <a:pt x="1416" y="1418"/>
                </a:moveTo>
                <a:lnTo>
                  <a:pt x="708" y="1418"/>
                </a:lnTo>
                <a:lnTo>
                  <a:pt x="708" y="1260"/>
                </a:lnTo>
                <a:lnTo>
                  <a:pt x="1416" y="1260"/>
                </a:lnTo>
                <a:lnTo>
                  <a:pt x="1416" y="1418"/>
                </a:lnTo>
                <a:close/>
                <a:moveTo>
                  <a:pt x="236" y="945"/>
                </a:moveTo>
                <a:lnTo>
                  <a:pt x="1022" y="945"/>
                </a:lnTo>
                <a:lnTo>
                  <a:pt x="1022" y="1103"/>
                </a:lnTo>
                <a:lnTo>
                  <a:pt x="236" y="1103"/>
                </a:lnTo>
                <a:lnTo>
                  <a:pt x="236" y="945"/>
                </a:lnTo>
                <a:close/>
                <a:moveTo>
                  <a:pt x="1370" y="0"/>
                </a:moveTo>
                <a:lnTo>
                  <a:pt x="0" y="0"/>
                </a:lnTo>
                <a:lnTo>
                  <a:pt x="0" y="2520"/>
                </a:lnTo>
                <a:lnTo>
                  <a:pt x="1888" y="2520"/>
                </a:lnTo>
                <a:lnTo>
                  <a:pt x="1888" y="519"/>
                </a:lnTo>
                <a:lnTo>
                  <a:pt x="1370" y="0"/>
                </a:lnTo>
                <a:close/>
              </a:path>
            </a:pathLst>
          </a:custGeom>
          <a:solidFill>
            <a:schemeClr val="bg1"/>
          </a:solidFill>
          <a:ln>
            <a:noFill/>
          </a:ln>
          <a:effectLst/>
        </p:spPr>
        <p:txBody>
          <a:bodyPr wrap="none" anchor="ctr"/>
          <a:lstStyle/>
          <a:p>
            <a:endParaRPr lang="en-US" sz="410" dirty="0">
              <a:latin typeface="Arial" panose="020B0604020202020204" pitchFamily="34" charset="0"/>
            </a:endParaRPr>
          </a:p>
        </p:txBody>
      </p:sp>
      <p:sp>
        <p:nvSpPr>
          <p:cNvPr id="17" name="TextBox 16">
            <a:extLst>
              <a:ext uri="{FF2B5EF4-FFF2-40B4-BE49-F238E27FC236}">
                <a16:creationId xmlns:a16="http://schemas.microsoft.com/office/drawing/2014/main" id="{37ABCC0F-7BF3-4F0D-8FEE-ABBA79606A6B}"/>
              </a:ext>
            </a:extLst>
          </p:cNvPr>
          <p:cNvSpPr txBox="1"/>
          <p:nvPr/>
        </p:nvSpPr>
        <p:spPr>
          <a:xfrm>
            <a:off x="1032214" y="1805276"/>
            <a:ext cx="2450091" cy="646331"/>
          </a:xfrm>
          <a:prstGeom prst="rect">
            <a:avLst/>
          </a:prstGeom>
          <a:noFill/>
        </p:spPr>
        <p:txBody>
          <a:bodyPr wrap="square" rtlCol="0" anchor="ctr">
            <a:spAutoFit/>
          </a:bodyPr>
          <a:lstStyle/>
          <a:p>
            <a:r>
              <a:rPr lang="en-US" sz="1200" dirty="0">
                <a:solidFill>
                  <a:schemeClr val="bg1"/>
                </a:solidFill>
                <a:latin typeface="Arial" panose="020B0604020202020204" pitchFamily="34" charset="0"/>
                <a:ea typeface="Lato Light" panose="020F0502020204030203" pitchFamily="34" charset="0"/>
                <a:cs typeface="Arial" panose="020B0604020202020204" pitchFamily="34" charset="0"/>
              </a:rPr>
              <a:t>How COVID-19 affected SANRAL operations and 2020 plans</a:t>
            </a:r>
          </a:p>
        </p:txBody>
      </p:sp>
      <p:sp>
        <p:nvSpPr>
          <p:cNvPr id="18" name="TextBox 17">
            <a:extLst>
              <a:ext uri="{FF2B5EF4-FFF2-40B4-BE49-F238E27FC236}">
                <a16:creationId xmlns:a16="http://schemas.microsoft.com/office/drawing/2014/main" id="{35673AA5-9E03-4B8F-A425-B3101DF6AC0F}"/>
              </a:ext>
            </a:extLst>
          </p:cNvPr>
          <p:cNvSpPr txBox="1"/>
          <p:nvPr/>
        </p:nvSpPr>
        <p:spPr>
          <a:xfrm>
            <a:off x="1032214" y="2745164"/>
            <a:ext cx="2387898" cy="461665"/>
          </a:xfrm>
          <a:prstGeom prst="rect">
            <a:avLst/>
          </a:prstGeom>
          <a:noFill/>
        </p:spPr>
        <p:txBody>
          <a:bodyPr wrap="square" rtlCol="0" anchor="ctr">
            <a:spAutoFit/>
          </a:bodyPr>
          <a:lstStyle>
            <a:defPPr>
              <a:defRPr lang="en-US"/>
            </a:defPPr>
            <a:lvl1pPr>
              <a:defRPr sz="1600">
                <a:solidFill>
                  <a:schemeClr val="bg1"/>
                </a:solidFill>
                <a:latin typeface="Arial" panose="020B0604020202020204" pitchFamily="34" charset="0"/>
                <a:ea typeface="Lato Light" panose="020F0502020204030203" pitchFamily="34" charset="0"/>
                <a:cs typeface="Arial" panose="020B0604020202020204" pitchFamily="34" charset="0"/>
              </a:defRPr>
            </a:lvl1pPr>
          </a:lstStyle>
          <a:p>
            <a:r>
              <a:rPr lang="en-US" sz="1200" dirty="0"/>
              <a:t>Procurement of PPE's  and disinfectants/sanitizers</a:t>
            </a:r>
          </a:p>
        </p:txBody>
      </p:sp>
      <p:sp>
        <p:nvSpPr>
          <p:cNvPr id="19" name="TextBox 18">
            <a:extLst>
              <a:ext uri="{FF2B5EF4-FFF2-40B4-BE49-F238E27FC236}">
                <a16:creationId xmlns:a16="http://schemas.microsoft.com/office/drawing/2014/main" id="{03EC1C37-B166-4760-A404-311F726DA1FF}"/>
              </a:ext>
            </a:extLst>
          </p:cNvPr>
          <p:cNvSpPr txBox="1"/>
          <p:nvPr/>
        </p:nvSpPr>
        <p:spPr>
          <a:xfrm>
            <a:off x="1032214" y="3685052"/>
            <a:ext cx="2146027" cy="276999"/>
          </a:xfrm>
          <a:prstGeom prst="rect">
            <a:avLst/>
          </a:prstGeom>
          <a:noFill/>
        </p:spPr>
        <p:txBody>
          <a:bodyPr wrap="square" rtlCol="0" anchor="ctr">
            <a:spAutoFit/>
          </a:bodyPr>
          <a:lstStyle>
            <a:defPPr>
              <a:defRPr lang="en-US"/>
            </a:defPPr>
            <a:lvl1pPr>
              <a:defRPr sz="1600">
                <a:solidFill>
                  <a:schemeClr val="bg1"/>
                </a:solidFill>
                <a:latin typeface="Arial" panose="020B0604020202020204" pitchFamily="34" charset="0"/>
                <a:ea typeface="Lato Light" panose="020F0502020204030203" pitchFamily="34" charset="0"/>
                <a:cs typeface="Arial" panose="020B0604020202020204" pitchFamily="34" charset="0"/>
              </a:defRPr>
            </a:lvl1pPr>
          </a:lstStyle>
          <a:p>
            <a:r>
              <a:rPr lang="en-US" sz="1200" dirty="0"/>
              <a:t>Debt Exposure</a:t>
            </a:r>
          </a:p>
        </p:txBody>
      </p:sp>
      <p:sp>
        <p:nvSpPr>
          <p:cNvPr id="20" name="TextBox 19">
            <a:extLst>
              <a:ext uri="{FF2B5EF4-FFF2-40B4-BE49-F238E27FC236}">
                <a16:creationId xmlns:a16="http://schemas.microsoft.com/office/drawing/2014/main" id="{4552012A-F660-4C88-8216-FD2CD5017329}"/>
              </a:ext>
            </a:extLst>
          </p:cNvPr>
          <p:cNvSpPr txBox="1"/>
          <p:nvPr/>
        </p:nvSpPr>
        <p:spPr>
          <a:xfrm>
            <a:off x="1032214" y="4532609"/>
            <a:ext cx="2146027" cy="276999"/>
          </a:xfrm>
          <a:prstGeom prst="rect">
            <a:avLst/>
          </a:prstGeom>
          <a:noFill/>
        </p:spPr>
        <p:txBody>
          <a:bodyPr wrap="square" rtlCol="0" anchor="ctr">
            <a:spAutoFit/>
          </a:bodyPr>
          <a:lstStyle>
            <a:defPPr>
              <a:defRPr lang="en-US"/>
            </a:defPPr>
            <a:lvl1pPr>
              <a:defRPr sz="1600">
                <a:solidFill>
                  <a:schemeClr val="bg1"/>
                </a:solidFill>
                <a:latin typeface="Arial" panose="020B0604020202020204" pitchFamily="34" charset="0"/>
                <a:ea typeface="Lato Light" panose="020F0502020204030203" pitchFamily="34" charset="0"/>
                <a:cs typeface="Arial" panose="020B0604020202020204" pitchFamily="34" charset="0"/>
              </a:defRPr>
            </a:lvl1pPr>
          </a:lstStyle>
          <a:p>
            <a:r>
              <a:rPr lang="en-US" sz="1200" dirty="0"/>
              <a:t>Risk Exposure</a:t>
            </a:r>
          </a:p>
        </p:txBody>
      </p:sp>
      <p:sp>
        <p:nvSpPr>
          <p:cNvPr id="21" name="TextBox 20">
            <a:extLst>
              <a:ext uri="{FF2B5EF4-FFF2-40B4-BE49-F238E27FC236}">
                <a16:creationId xmlns:a16="http://schemas.microsoft.com/office/drawing/2014/main" id="{C49D1907-A384-4B5C-AEA9-757B32A1F69D}"/>
              </a:ext>
            </a:extLst>
          </p:cNvPr>
          <p:cNvSpPr txBox="1"/>
          <p:nvPr/>
        </p:nvSpPr>
        <p:spPr>
          <a:xfrm>
            <a:off x="941035" y="294342"/>
            <a:ext cx="7045767" cy="523220"/>
          </a:xfrm>
          <a:prstGeom prst="rect">
            <a:avLst/>
          </a:prstGeom>
          <a:noFill/>
        </p:spPr>
        <p:txBody>
          <a:bodyPr wrap="square" rtlCol="0">
            <a:spAutoFit/>
          </a:bodyPr>
          <a:lstStyle>
            <a:defPPr>
              <a:defRPr lang="en-US"/>
            </a:defPPr>
            <a:lvl1pPr algn="ctr">
              <a:defRPr sz="2400" b="1" cap="all">
                <a:solidFill>
                  <a:schemeClr val="accent1"/>
                </a:solidFill>
                <a:latin typeface="Montserrat SemiBold" panose="00000700000000000000" pitchFamily="50" charset="0"/>
                <a:cs typeface="Arial" panose="020B0604020202020204" pitchFamily="34" charset="0"/>
              </a:defRPr>
            </a:lvl1pPr>
          </a:lstStyle>
          <a:p>
            <a:r>
              <a:rPr lang="en-US" sz="2800" dirty="0"/>
              <a:t>Covid-19 IMPACT High-level Overview</a:t>
            </a:r>
          </a:p>
        </p:txBody>
      </p:sp>
      <p:sp>
        <p:nvSpPr>
          <p:cNvPr id="23" name="Shape 704">
            <a:extLst>
              <a:ext uri="{FF2B5EF4-FFF2-40B4-BE49-F238E27FC236}">
                <a16:creationId xmlns:a16="http://schemas.microsoft.com/office/drawing/2014/main" id="{3F427661-0FE7-46BC-9F39-8C5EFA32559C}"/>
              </a:ext>
            </a:extLst>
          </p:cNvPr>
          <p:cNvSpPr/>
          <p:nvPr/>
        </p:nvSpPr>
        <p:spPr>
          <a:xfrm>
            <a:off x="3889105" y="3536737"/>
            <a:ext cx="812969" cy="559511"/>
          </a:xfrm>
          <a:prstGeom prst="rect">
            <a:avLst/>
          </a:prstGeom>
          <a:solidFill>
            <a:srgbClr val="00B0F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8438" dirty="0">
              <a:latin typeface="Arial" panose="020B0604020202020204" pitchFamily="34" charset="0"/>
            </a:endParaRPr>
          </a:p>
        </p:txBody>
      </p:sp>
      <p:sp>
        <p:nvSpPr>
          <p:cNvPr id="25" name="Shape 705">
            <a:extLst>
              <a:ext uri="{FF2B5EF4-FFF2-40B4-BE49-F238E27FC236}">
                <a16:creationId xmlns:a16="http://schemas.microsoft.com/office/drawing/2014/main" id="{76D467C9-7208-4341-A1DD-F1D79843EE09}"/>
              </a:ext>
            </a:extLst>
          </p:cNvPr>
          <p:cNvSpPr/>
          <p:nvPr/>
        </p:nvSpPr>
        <p:spPr>
          <a:xfrm>
            <a:off x="3889106" y="4384294"/>
            <a:ext cx="812969" cy="559511"/>
          </a:xfrm>
          <a:prstGeom prst="rect">
            <a:avLst/>
          </a:prstGeom>
          <a:solidFill>
            <a:srgbClr val="289D48"/>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8438" dirty="0">
              <a:latin typeface="Arial" panose="020B0604020202020204" pitchFamily="34" charset="0"/>
            </a:endParaRPr>
          </a:p>
        </p:txBody>
      </p:sp>
      <p:sp>
        <p:nvSpPr>
          <p:cNvPr id="26" name="Freeform 94">
            <a:extLst>
              <a:ext uri="{FF2B5EF4-FFF2-40B4-BE49-F238E27FC236}">
                <a16:creationId xmlns:a16="http://schemas.microsoft.com/office/drawing/2014/main" id="{6422C249-70DE-4444-A5D0-CC878213A8CB}"/>
              </a:ext>
            </a:extLst>
          </p:cNvPr>
          <p:cNvSpPr>
            <a:spLocks noChangeArrowheads="1"/>
          </p:cNvSpPr>
          <p:nvPr/>
        </p:nvSpPr>
        <p:spPr bwMode="auto">
          <a:xfrm>
            <a:off x="4066475" y="3640562"/>
            <a:ext cx="460233" cy="345518"/>
          </a:xfrm>
          <a:custGeom>
            <a:avLst/>
            <a:gdLst>
              <a:gd name="T0" fmla="*/ 674995 w 899753"/>
              <a:gd name="T1" fmla="*/ 392910 h 842603"/>
              <a:gd name="T2" fmla="*/ 646900 w 899753"/>
              <a:gd name="T3" fmla="*/ 420634 h 842603"/>
              <a:gd name="T4" fmla="*/ 674995 w 899753"/>
              <a:gd name="T5" fmla="*/ 449077 h 842603"/>
              <a:gd name="T6" fmla="*/ 703090 w 899753"/>
              <a:gd name="T7" fmla="*/ 420634 h 842603"/>
              <a:gd name="T8" fmla="*/ 674995 w 899753"/>
              <a:gd name="T9" fmla="*/ 392910 h 842603"/>
              <a:gd name="T10" fmla="*/ 707817 w 899753"/>
              <a:gd name="T11" fmla="*/ 223915 h 842603"/>
              <a:gd name="T12" fmla="*/ 744151 w 899753"/>
              <a:gd name="T13" fmla="*/ 229091 h 842603"/>
              <a:gd name="T14" fmla="*/ 756398 w 899753"/>
              <a:gd name="T15" fmla="*/ 277337 h 842603"/>
              <a:gd name="T16" fmla="*/ 712815 w 899753"/>
              <a:gd name="T17" fmla="*/ 345745 h 842603"/>
              <a:gd name="T18" fmla="*/ 897232 w 899753"/>
              <a:gd name="T19" fmla="*/ 420634 h 842603"/>
              <a:gd name="T20" fmla="*/ 899753 w 899753"/>
              <a:gd name="T21" fmla="*/ 420634 h 842603"/>
              <a:gd name="T22" fmla="*/ 899753 w 899753"/>
              <a:gd name="T23" fmla="*/ 533327 h 842603"/>
              <a:gd name="T24" fmla="*/ 693004 w 899753"/>
              <a:gd name="T25" fmla="*/ 715148 h 842603"/>
              <a:gd name="T26" fmla="*/ 646900 w 899753"/>
              <a:gd name="T27" fmla="*/ 741431 h 842603"/>
              <a:gd name="T28" fmla="*/ 618805 w 899753"/>
              <a:gd name="T29" fmla="*/ 674103 h 842603"/>
              <a:gd name="T30" fmla="*/ 618805 w 899753"/>
              <a:gd name="T31" fmla="*/ 758353 h 842603"/>
              <a:gd name="T32" fmla="*/ 618805 w 899753"/>
              <a:gd name="T33" fmla="*/ 786437 h 842603"/>
              <a:gd name="T34" fmla="*/ 618805 w 899753"/>
              <a:gd name="T35" fmla="*/ 842603 h 842603"/>
              <a:gd name="T36" fmla="*/ 534161 w 899753"/>
              <a:gd name="T37" fmla="*/ 842603 h 842603"/>
              <a:gd name="T38" fmla="*/ 477971 w 899753"/>
              <a:gd name="T39" fmla="*/ 758353 h 842603"/>
              <a:gd name="T40" fmla="*/ 365592 w 899753"/>
              <a:gd name="T41" fmla="*/ 758353 h 842603"/>
              <a:gd name="T42" fmla="*/ 394047 w 899753"/>
              <a:gd name="T43" fmla="*/ 674103 h 842603"/>
              <a:gd name="T44" fmla="*/ 394047 w 899753"/>
              <a:gd name="T45" fmla="*/ 645660 h 842603"/>
              <a:gd name="T46" fmla="*/ 281308 w 899753"/>
              <a:gd name="T47" fmla="*/ 758353 h 842603"/>
              <a:gd name="T48" fmla="*/ 281308 w 899753"/>
              <a:gd name="T49" fmla="*/ 786437 h 842603"/>
              <a:gd name="T50" fmla="*/ 281308 w 899753"/>
              <a:gd name="T51" fmla="*/ 842603 h 842603"/>
              <a:gd name="T52" fmla="*/ 197024 w 899753"/>
              <a:gd name="T53" fmla="*/ 842603 h 842603"/>
              <a:gd name="T54" fmla="*/ 111659 w 899753"/>
              <a:gd name="T55" fmla="*/ 705787 h 842603"/>
              <a:gd name="T56" fmla="*/ 56910 w 899753"/>
              <a:gd name="T57" fmla="*/ 532967 h 842603"/>
              <a:gd name="T58" fmla="*/ 56190 w 899753"/>
              <a:gd name="T59" fmla="*/ 533327 h 842603"/>
              <a:gd name="T60" fmla="*/ 0 w 899753"/>
              <a:gd name="T61" fmla="*/ 477160 h 842603"/>
              <a:gd name="T62" fmla="*/ 56190 w 899753"/>
              <a:gd name="T63" fmla="*/ 420634 h 842603"/>
              <a:gd name="T64" fmla="*/ 70958 w 899753"/>
              <a:gd name="T65" fmla="*/ 422794 h 842603"/>
              <a:gd name="T66" fmla="*/ 280227 w 899753"/>
              <a:gd name="T67" fmla="*/ 231251 h 842603"/>
              <a:gd name="T68" fmla="*/ 346142 w 899753"/>
              <a:gd name="T69" fmla="*/ 224050 h 842603"/>
              <a:gd name="T70" fmla="*/ 422502 w 899753"/>
              <a:gd name="T71" fmla="*/ 224050 h 842603"/>
              <a:gd name="T72" fmla="*/ 566938 w 899753"/>
              <a:gd name="T73" fmla="*/ 251054 h 842603"/>
              <a:gd name="T74" fmla="*/ 534161 w 899753"/>
              <a:gd name="T75" fmla="*/ 392910 h 842603"/>
              <a:gd name="T76" fmla="*/ 593232 w 899753"/>
              <a:gd name="T77" fmla="*/ 264375 h 842603"/>
              <a:gd name="T78" fmla="*/ 671753 w 899753"/>
              <a:gd name="T79" fmla="*/ 226571 h 842603"/>
              <a:gd name="T80" fmla="*/ 707817 w 899753"/>
              <a:gd name="T81" fmla="*/ 223915 h 842603"/>
              <a:gd name="T82" fmla="*/ 366713 w 899753"/>
              <a:gd name="T83" fmla="*/ 112713 h 842603"/>
              <a:gd name="T84" fmla="*/ 423502 w 899753"/>
              <a:gd name="T85" fmla="*/ 112713 h 842603"/>
              <a:gd name="T86" fmla="*/ 423502 w 899753"/>
              <a:gd name="T87" fmla="*/ 198075 h 842603"/>
              <a:gd name="T88" fmla="*/ 366713 w 899753"/>
              <a:gd name="T89" fmla="*/ 198075 h 842603"/>
              <a:gd name="T90" fmla="*/ 393880 w 899753"/>
              <a:gd name="T91" fmla="*/ 0 h 842603"/>
              <a:gd name="T92" fmla="*/ 561616 w 899753"/>
              <a:gd name="T93" fmla="*/ 167961 h 842603"/>
              <a:gd name="T94" fmla="*/ 554432 w 899753"/>
              <a:gd name="T95" fmla="*/ 217129 h 842603"/>
              <a:gd name="T96" fmla="*/ 499119 w 899753"/>
              <a:gd name="T97" fmla="*/ 203491 h 842603"/>
              <a:gd name="T98" fmla="*/ 505584 w 899753"/>
              <a:gd name="T99" fmla="*/ 167961 h 842603"/>
              <a:gd name="T100" fmla="*/ 393880 w 899753"/>
              <a:gd name="T101" fmla="*/ 55987 h 842603"/>
              <a:gd name="T102" fmla="*/ 281457 w 899753"/>
              <a:gd name="T103" fmla="*/ 167961 h 842603"/>
              <a:gd name="T104" fmla="*/ 287204 w 899753"/>
              <a:gd name="T105" fmla="*/ 201697 h 842603"/>
              <a:gd name="T106" fmla="*/ 232609 w 899753"/>
              <a:gd name="T107" fmla="*/ 217129 h 842603"/>
              <a:gd name="T108" fmla="*/ 225425 w 899753"/>
              <a:gd name="T109" fmla="*/ 167961 h 842603"/>
              <a:gd name="T110" fmla="*/ 393880 w 899753"/>
              <a:gd name="T111" fmla="*/ 0 h 8426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9753" h="842603">
                <a:moveTo>
                  <a:pt x="674995" y="392910"/>
                </a:moveTo>
                <a:cubicBezTo>
                  <a:pt x="659147" y="392910"/>
                  <a:pt x="646900" y="405152"/>
                  <a:pt x="646900" y="420634"/>
                </a:cubicBezTo>
                <a:cubicBezTo>
                  <a:pt x="646900" y="436475"/>
                  <a:pt x="659147" y="449077"/>
                  <a:pt x="674995" y="449077"/>
                </a:cubicBezTo>
                <a:cubicBezTo>
                  <a:pt x="690483" y="449077"/>
                  <a:pt x="703090" y="436475"/>
                  <a:pt x="703090" y="420634"/>
                </a:cubicBezTo>
                <a:cubicBezTo>
                  <a:pt x="703090" y="405152"/>
                  <a:pt x="690483" y="392910"/>
                  <a:pt x="674995" y="392910"/>
                </a:cubicBezTo>
                <a:close/>
                <a:moveTo>
                  <a:pt x="707817" y="223915"/>
                </a:moveTo>
                <a:cubicBezTo>
                  <a:pt x="719929" y="224321"/>
                  <a:pt x="732085" y="226031"/>
                  <a:pt x="744151" y="229091"/>
                </a:cubicBezTo>
                <a:lnTo>
                  <a:pt x="756398" y="277337"/>
                </a:lnTo>
                <a:cubicBezTo>
                  <a:pt x="735507" y="296059"/>
                  <a:pt x="720739" y="319822"/>
                  <a:pt x="712815" y="345745"/>
                </a:cubicBezTo>
                <a:cubicBezTo>
                  <a:pt x="763241" y="392910"/>
                  <a:pt x="828075" y="420634"/>
                  <a:pt x="897232" y="420634"/>
                </a:cubicBezTo>
                <a:lnTo>
                  <a:pt x="899753" y="420634"/>
                </a:lnTo>
                <a:lnTo>
                  <a:pt x="899753" y="533327"/>
                </a:lnTo>
                <a:cubicBezTo>
                  <a:pt x="844284" y="607496"/>
                  <a:pt x="773687" y="669423"/>
                  <a:pt x="693004" y="715148"/>
                </a:cubicBezTo>
                <a:lnTo>
                  <a:pt x="646900" y="741431"/>
                </a:lnTo>
                <a:lnTo>
                  <a:pt x="618805" y="674103"/>
                </a:lnTo>
                <a:lnTo>
                  <a:pt x="618805" y="758353"/>
                </a:lnTo>
                <a:lnTo>
                  <a:pt x="618805" y="786437"/>
                </a:lnTo>
                <a:lnTo>
                  <a:pt x="618805" y="842603"/>
                </a:lnTo>
                <a:lnTo>
                  <a:pt x="534161" y="842603"/>
                </a:lnTo>
                <a:lnTo>
                  <a:pt x="477971" y="758353"/>
                </a:lnTo>
                <a:lnTo>
                  <a:pt x="365592" y="758353"/>
                </a:lnTo>
                <a:cubicBezTo>
                  <a:pt x="389365" y="737471"/>
                  <a:pt x="394047" y="707587"/>
                  <a:pt x="394047" y="674103"/>
                </a:cubicBezTo>
                <a:lnTo>
                  <a:pt x="394047" y="645660"/>
                </a:lnTo>
                <a:cubicBezTo>
                  <a:pt x="394047" y="692466"/>
                  <a:pt x="327772" y="758353"/>
                  <a:pt x="281308" y="758353"/>
                </a:cubicBezTo>
                <a:lnTo>
                  <a:pt x="281308" y="786437"/>
                </a:lnTo>
                <a:lnTo>
                  <a:pt x="281308" y="842603"/>
                </a:lnTo>
                <a:lnTo>
                  <a:pt x="197024" y="842603"/>
                </a:lnTo>
                <a:lnTo>
                  <a:pt x="111659" y="705787"/>
                </a:lnTo>
                <a:cubicBezTo>
                  <a:pt x="78882" y="653941"/>
                  <a:pt x="60152" y="594534"/>
                  <a:pt x="56910" y="532967"/>
                </a:cubicBezTo>
                <a:cubicBezTo>
                  <a:pt x="56550" y="533327"/>
                  <a:pt x="56550" y="533327"/>
                  <a:pt x="56190" y="533327"/>
                </a:cubicBezTo>
                <a:cubicBezTo>
                  <a:pt x="25213" y="533327"/>
                  <a:pt x="0" y="508124"/>
                  <a:pt x="0" y="477160"/>
                </a:cubicBezTo>
                <a:cubicBezTo>
                  <a:pt x="0" y="445837"/>
                  <a:pt x="25213" y="420634"/>
                  <a:pt x="56190" y="420634"/>
                </a:cubicBezTo>
                <a:cubicBezTo>
                  <a:pt x="61232" y="420634"/>
                  <a:pt x="66275" y="421714"/>
                  <a:pt x="70958" y="422794"/>
                </a:cubicBezTo>
                <a:cubicBezTo>
                  <a:pt x="101213" y="331343"/>
                  <a:pt x="176493" y="256454"/>
                  <a:pt x="280227" y="231251"/>
                </a:cubicBezTo>
                <a:cubicBezTo>
                  <a:pt x="301839" y="225851"/>
                  <a:pt x="323810" y="224050"/>
                  <a:pt x="346142" y="224050"/>
                </a:cubicBezTo>
                <a:lnTo>
                  <a:pt x="422502" y="224050"/>
                </a:lnTo>
                <a:cubicBezTo>
                  <a:pt x="472208" y="224050"/>
                  <a:pt x="521194" y="233412"/>
                  <a:pt x="566938" y="251054"/>
                </a:cubicBezTo>
                <a:cubicBezTo>
                  <a:pt x="529478" y="287058"/>
                  <a:pt x="520834" y="330263"/>
                  <a:pt x="534161" y="392910"/>
                </a:cubicBezTo>
                <a:cubicBezTo>
                  <a:pt x="534161" y="340344"/>
                  <a:pt x="556132" y="295339"/>
                  <a:pt x="593232" y="264375"/>
                </a:cubicBezTo>
                <a:cubicBezTo>
                  <a:pt x="615204" y="245653"/>
                  <a:pt x="641497" y="232331"/>
                  <a:pt x="671753" y="226571"/>
                </a:cubicBezTo>
                <a:cubicBezTo>
                  <a:pt x="683639" y="224411"/>
                  <a:pt x="695706" y="223510"/>
                  <a:pt x="707817" y="223915"/>
                </a:cubicBezTo>
                <a:close/>
                <a:moveTo>
                  <a:pt x="366713" y="112713"/>
                </a:moveTo>
                <a:lnTo>
                  <a:pt x="423502" y="112713"/>
                </a:lnTo>
                <a:lnTo>
                  <a:pt x="423502" y="198075"/>
                </a:lnTo>
                <a:lnTo>
                  <a:pt x="366713" y="198075"/>
                </a:lnTo>
                <a:lnTo>
                  <a:pt x="366713" y="112713"/>
                </a:lnTo>
                <a:close/>
                <a:moveTo>
                  <a:pt x="393880" y="0"/>
                </a:moveTo>
                <a:cubicBezTo>
                  <a:pt x="486189" y="0"/>
                  <a:pt x="561616" y="75008"/>
                  <a:pt x="561616" y="167961"/>
                </a:cubicBezTo>
                <a:cubicBezTo>
                  <a:pt x="561616" y="185188"/>
                  <a:pt x="559102" y="201338"/>
                  <a:pt x="554432" y="217129"/>
                </a:cubicBezTo>
                <a:cubicBezTo>
                  <a:pt x="536474" y="211028"/>
                  <a:pt x="518155" y="206721"/>
                  <a:pt x="499119" y="203491"/>
                </a:cubicBezTo>
                <a:cubicBezTo>
                  <a:pt x="503070" y="192365"/>
                  <a:pt x="505584" y="180522"/>
                  <a:pt x="505584" y="167961"/>
                </a:cubicBezTo>
                <a:cubicBezTo>
                  <a:pt x="505584" y="106232"/>
                  <a:pt x="455299" y="55987"/>
                  <a:pt x="393880" y="55987"/>
                </a:cubicBezTo>
                <a:cubicBezTo>
                  <a:pt x="331742" y="55987"/>
                  <a:pt x="281457" y="106232"/>
                  <a:pt x="281457" y="167961"/>
                </a:cubicBezTo>
                <a:cubicBezTo>
                  <a:pt x="281457" y="179804"/>
                  <a:pt x="283971" y="190930"/>
                  <a:pt x="287204" y="201697"/>
                </a:cubicBezTo>
                <a:cubicBezTo>
                  <a:pt x="268527" y="205285"/>
                  <a:pt x="250209" y="210669"/>
                  <a:pt x="232609" y="217129"/>
                </a:cubicBezTo>
                <a:cubicBezTo>
                  <a:pt x="227939" y="201697"/>
                  <a:pt x="225425" y="185188"/>
                  <a:pt x="225425" y="167961"/>
                </a:cubicBezTo>
                <a:cubicBezTo>
                  <a:pt x="225425" y="75008"/>
                  <a:pt x="300853" y="0"/>
                  <a:pt x="393880" y="0"/>
                </a:cubicBezTo>
                <a:close/>
              </a:path>
            </a:pathLst>
          </a:custGeom>
          <a:solidFill>
            <a:schemeClr val="bg1"/>
          </a:solidFill>
          <a:ln w="9525" cap="flat">
            <a:noFill/>
            <a:bevel/>
            <a:headEnd/>
            <a:tailEnd/>
          </a:ln>
          <a:effectLst/>
        </p:spPr>
        <p:txBody>
          <a:bodyPr anchor="ctr"/>
          <a:lstStyle/>
          <a:p>
            <a:endParaRPr lang="en-US" sz="825" dirty="0">
              <a:latin typeface="Arial" panose="020B0604020202020204" pitchFamily="34" charset="0"/>
            </a:endParaRPr>
          </a:p>
        </p:txBody>
      </p:sp>
      <p:sp>
        <p:nvSpPr>
          <p:cNvPr id="27" name="Freeform 90">
            <a:extLst>
              <a:ext uri="{FF2B5EF4-FFF2-40B4-BE49-F238E27FC236}">
                <a16:creationId xmlns:a16="http://schemas.microsoft.com/office/drawing/2014/main" id="{12E19C27-1910-4788-9167-E6BA01407D7E}"/>
              </a:ext>
            </a:extLst>
          </p:cNvPr>
          <p:cNvSpPr>
            <a:spLocks noChangeArrowheads="1"/>
          </p:cNvSpPr>
          <p:nvPr/>
        </p:nvSpPr>
        <p:spPr bwMode="auto">
          <a:xfrm>
            <a:off x="584977" y="2829044"/>
            <a:ext cx="332936" cy="311249"/>
          </a:xfrm>
          <a:custGeom>
            <a:avLst/>
            <a:gdLst>
              <a:gd name="T0" fmla="*/ 619798 w 901340"/>
              <a:gd name="T1" fmla="*/ 730250 h 842602"/>
              <a:gd name="T2" fmla="*/ 845104 w 901340"/>
              <a:gd name="T3" fmla="*/ 730250 h 842602"/>
              <a:gd name="T4" fmla="*/ 901340 w 901340"/>
              <a:gd name="T5" fmla="*/ 786426 h 842602"/>
              <a:gd name="T6" fmla="*/ 901340 w 901340"/>
              <a:gd name="T7" fmla="*/ 842602 h 842602"/>
              <a:gd name="T8" fmla="*/ 563562 w 901340"/>
              <a:gd name="T9" fmla="*/ 842602 h 842602"/>
              <a:gd name="T10" fmla="*/ 563562 w 901340"/>
              <a:gd name="T11" fmla="*/ 786426 h 842602"/>
              <a:gd name="T12" fmla="*/ 56536 w 901340"/>
              <a:gd name="T13" fmla="*/ 730250 h 842602"/>
              <a:gd name="T14" fmla="*/ 281241 w 901340"/>
              <a:gd name="T15" fmla="*/ 730250 h 842602"/>
              <a:gd name="T16" fmla="*/ 337777 w 901340"/>
              <a:gd name="T17" fmla="*/ 786426 h 842602"/>
              <a:gd name="T18" fmla="*/ 337777 w 901340"/>
              <a:gd name="T19" fmla="*/ 842602 h 842602"/>
              <a:gd name="T20" fmla="*/ 0 w 901340"/>
              <a:gd name="T21" fmla="*/ 842602 h 842602"/>
              <a:gd name="T22" fmla="*/ 0 w 901340"/>
              <a:gd name="T23" fmla="*/ 786426 h 842602"/>
              <a:gd name="T24" fmla="*/ 318349 w 901340"/>
              <a:gd name="T25" fmla="*/ 612775 h 842602"/>
              <a:gd name="T26" fmla="*/ 582992 w 901340"/>
              <a:gd name="T27" fmla="*/ 612775 h 842602"/>
              <a:gd name="T28" fmla="*/ 609241 w 901340"/>
              <a:gd name="T29" fmla="*/ 662402 h 842602"/>
              <a:gd name="T30" fmla="*/ 450670 w 901340"/>
              <a:gd name="T31" fmla="*/ 701318 h 842602"/>
              <a:gd name="T32" fmla="*/ 292100 w 901340"/>
              <a:gd name="T33" fmla="*/ 662402 h 842602"/>
              <a:gd name="T34" fmla="*/ 732270 w 901340"/>
              <a:gd name="T35" fmla="*/ 504825 h 842602"/>
              <a:gd name="T36" fmla="*/ 817201 w 901340"/>
              <a:gd name="T37" fmla="*/ 588881 h 842602"/>
              <a:gd name="T38" fmla="*/ 817201 w 901340"/>
              <a:gd name="T39" fmla="*/ 616900 h 842602"/>
              <a:gd name="T40" fmla="*/ 732270 w 901340"/>
              <a:gd name="T41" fmla="*/ 701316 h 842602"/>
              <a:gd name="T42" fmla="*/ 647700 w 901340"/>
              <a:gd name="T43" fmla="*/ 616900 h 842602"/>
              <a:gd name="T44" fmla="*/ 647700 w 901340"/>
              <a:gd name="T45" fmla="*/ 588881 h 842602"/>
              <a:gd name="T46" fmla="*/ 732270 w 901340"/>
              <a:gd name="T47" fmla="*/ 504825 h 842602"/>
              <a:gd name="T48" fmla="*/ 168095 w 901340"/>
              <a:gd name="T49" fmla="*/ 504825 h 842602"/>
              <a:gd name="T50" fmla="*/ 252053 w 901340"/>
              <a:gd name="T51" fmla="*/ 588881 h 842602"/>
              <a:gd name="T52" fmla="*/ 252053 w 901340"/>
              <a:gd name="T53" fmla="*/ 616900 h 842602"/>
              <a:gd name="T54" fmla="*/ 168095 w 901340"/>
              <a:gd name="T55" fmla="*/ 701316 h 842602"/>
              <a:gd name="T56" fmla="*/ 84137 w 901340"/>
              <a:gd name="T57" fmla="*/ 616900 h 842602"/>
              <a:gd name="T58" fmla="*/ 84137 w 901340"/>
              <a:gd name="T59" fmla="*/ 588881 h 842602"/>
              <a:gd name="T60" fmla="*/ 168095 w 901340"/>
              <a:gd name="T61" fmla="*/ 504825 h 842602"/>
              <a:gd name="T62" fmla="*/ 337524 w 901340"/>
              <a:gd name="T63" fmla="*/ 223837 h 842602"/>
              <a:gd name="T64" fmla="*/ 562589 w 901340"/>
              <a:gd name="T65" fmla="*/ 223837 h 842602"/>
              <a:gd name="T66" fmla="*/ 618765 w 901340"/>
              <a:gd name="T67" fmla="*/ 280013 h 842602"/>
              <a:gd name="T68" fmla="*/ 618765 w 901340"/>
              <a:gd name="T69" fmla="*/ 336190 h 842602"/>
              <a:gd name="T70" fmla="*/ 280987 w 901340"/>
              <a:gd name="T71" fmla="*/ 336190 h 842602"/>
              <a:gd name="T72" fmla="*/ 280987 w 901340"/>
              <a:gd name="T73" fmla="*/ 280013 h 842602"/>
              <a:gd name="T74" fmla="*/ 337524 w 901340"/>
              <a:gd name="T75" fmla="*/ 223837 h 842602"/>
              <a:gd name="T76" fmla="*/ 637877 w 901340"/>
              <a:gd name="T77" fmla="*/ 142875 h 842602"/>
              <a:gd name="T78" fmla="*/ 788626 w 901340"/>
              <a:gd name="T79" fmla="*/ 421914 h 842602"/>
              <a:gd name="T80" fmla="*/ 732230 w 901340"/>
              <a:gd name="T81" fmla="*/ 421914 h 842602"/>
              <a:gd name="T82" fmla="*/ 606425 w 901340"/>
              <a:gd name="T83" fmla="*/ 189742 h 842602"/>
              <a:gd name="T84" fmla="*/ 261899 w 901340"/>
              <a:gd name="T85" fmla="*/ 142875 h 842602"/>
              <a:gd name="T86" fmla="*/ 293326 w 901340"/>
              <a:gd name="T87" fmla="*/ 189657 h 842602"/>
              <a:gd name="T88" fmla="*/ 169064 w 901340"/>
              <a:gd name="T89" fmla="*/ 420327 h 842602"/>
              <a:gd name="T90" fmla="*/ 112712 w 901340"/>
              <a:gd name="T91" fmla="*/ 420327 h 842602"/>
              <a:gd name="T92" fmla="*/ 261899 w 901340"/>
              <a:gd name="T93" fmla="*/ 142875 h 842602"/>
              <a:gd name="T94" fmla="*/ 450670 w 901340"/>
              <a:gd name="T95" fmla="*/ 0 h 842602"/>
              <a:gd name="T96" fmla="*/ 534628 w 901340"/>
              <a:gd name="T97" fmla="*/ 84415 h 842602"/>
              <a:gd name="T98" fmla="*/ 534628 w 901340"/>
              <a:gd name="T99" fmla="*/ 112434 h 842602"/>
              <a:gd name="T100" fmla="*/ 450670 w 901340"/>
              <a:gd name="T101" fmla="*/ 196491 h 842602"/>
              <a:gd name="T102" fmla="*/ 366712 w 901340"/>
              <a:gd name="T103" fmla="*/ 112434 h 842602"/>
              <a:gd name="T104" fmla="*/ 366712 w 901340"/>
              <a:gd name="T105" fmla="*/ 84415 h 842602"/>
              <a:gd name="T106" fmla="*/ 450670 w 901340"/>
              <a:gd name="T107" fmla="*/ 0 h 842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lnTo>
                  <a:pt x="619798" y="730250"/>
                </a:lnTo>
                <a:close/>
                <a:moveTo>
                  <a:pt x="56536" y="730250"/>
                </a:moveTo>
                <a:lnTo>
                  <a:pt x="281241" y="730250"/>
                </a:lnTo>
                <a:lnTo>
                  <a:pt x="337777" y="786426"/>
                </a:lnTo>
                <a:lnTo>
                  <a:pt x="337777" y="842602"/>
                </a:lnTo>
                <a:lnTo>
                  <a:pt x="0" y="842602"/>
                </a:lnTo>
                <a:lnTo>
                  <a:pt x="0" y="786426"/>
                </a:lnTo>
                <a:lnTo>
                  <a:pt x="56536" y="730250"/>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lnTo>
                  <a:pt x="318349" y="612775"/>
                </a:ln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lnTo>
                  <a:pt x="637877" y="142875"/>
                </a:ln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chemeClr val="bg1"/>
          </a:solidFill>
          <a:ln>
            <a:noFill/>
          </a:ln>
          <a:effectLst/>
        </p:spPr>
        <p:txBody>
          <a:bodyPr anchor="ctr"/>
          <a:lstStyle/>
          <a:p>
            <a:endParaRPr lang="en-US" sz="1350" dirty="0">
              <a:latin typeface="Arial" panose="020B0604020202020204" pitchFamily="34" charset="0"/>
            </a:endParaRPr>
          </a:p>
        </p:txBody>
      </p:sp>
      <p:sp>
        <p:nvSpPr>
          <p:cNvPr id="28" name="Freeform 62">
            <a:extLst>
              <a:ext uri="{FF2B5EF4-FFF2-40B4-BE49-F238E27FC236}">
                <a16:creationId xmlns:a16="http://schemas.microsoft.com/office/drawing/2014/main" id="{9D32DBD3-A72A-4B49-9603-87872F24766A}"/>
              </a:ext>
            </a:extLst>
          </p:cNvPr>
          <p:cNvSpPr>
            <a:spLocks noChangeArrowheads="1"/>
          </p:cNvSpPr>
          <p:nvPr/>
        </p:nvSpPr>
        <p:spPr bwMode="auto">
          <a:xfrm>
            <a:off x="593870" y="3696593"/>
            <a:ext cx="339159" cy="253916"/>
          </a:xfrm>
          <a:custGeom>
            <a:avLst/>
            <a:gdLst>
              <a:gd name="T0" fmla="*/ 0 w 890228"/>
              <a:gd name="T1" fmla="*/ 611188 h 666394"/>
              <a:gd name="T2" fmla="*/ 890228 w 890228"/>
              <a:gd name="T3" fmla="*/ 611188 h 666394"/>
              <a:gd name="T4" fmla="*/ 890228 w 890228"/>
              <a:gd name="T5" fmla="*/ 638969 h 666394"/>
              <a:gd name="T6" fmla="*/ 862532 w 890228"/>
              <a:gd name="T7" fmla="*/ 666394 h 666394"/>
              <a:gd name="T8" fmla="*/ 27696 w 890228"/>
              <a:gd name="T9" fmla="*/ 666394 h 666394"/>
              <a:gd name="T10" fmla="*/ 0 w 890228"/>
              <a:gd name="T11" fmla="*/ 638969 h 666394"/>
              <a:gd name="T12" fmla="*/ 0 w 890228"/>
              <a:gd name="T13" fmla="*/ 528638 h 666394"/>
              <a:gd name="T14" fmla="*/ 890228 w 890228"/>
              <a:gd name="T15" fmla="*/ 528638 h 666394"/>
              <a:gd name="T16" fmla="*/ 890228 w 890228"/>
              <a:gd name="T17" fmla="*/ 556419 h 666394"/>
              <a:gd name="T18" fmla="*/ 862532 w 890228"/>
              <a:gd name="T19" fmla="*/ 583844 h 666394"/>
              <a:gd name="T20" fmla="*/ 27696 w 890228"/>
              <a:gd name="T21" fmla="*/ 583844 h 666394"/>
              <a:gd name="T22" fmla="*/ 0 w 890228"/>
              <a:gd name="T23" fmla="*/ 556419 h 666394"/>
              <a:gd name="T24" fmla="*/ 668775 w 890228"/>
              <a:gd name="T25" fmla="*/ 222250 h 666394"/>
              <a:gd name="T26" fmla="*/ 696557 w 890228"/>
              <a:gd name="T27" fmla="*/ 250031 h 666394"/>
              <a:gd name="T28" fmla="*/ 668775 w 890228"/>
              <a:gd name="T29" fmla="*/ 277457 h 666394"/>
              <a:gd name="T30" fmla="*/ 641350 w 890228"/>
              <a:gd name="T31" fmla="*/ 250031 h 666394"/>
              <a:gd name="T32" fmla="*/ 668775 w 890228"/>
              <a:gd name="T33" fmla="*/ 222250 h 666394"/>
              <a:gd name="T34" fmla="*/ 223044 w 890228"/>
              <a:gd name="T35" fmla="*/ 222250 h 666394"/>
              <a:gd name="T36" fmla="*/ 250469 w 890228"/>
              <a:gd name="T37" fmla="*/ 250031 h 666394"/>
              <a:gd name="T38" fmla="*/ 223044 w 890228"/>
              <a:gd name="T39" fmla="*/ 277457 h 666394"/>
              <a:gd name="T40" fmla="*/ 195263 w 890228"/>
              <a:gd name="T41" fmla="*/ 250031 h 666394"/>
              <a:gd name="T42" fmla="*/ 223044 w 890228"/>
              <a:gd name="T43" fmla="*/ 222250 h 666394"/>
              <a:gd name="T44" fmla="*/ 446521 w 890228"/>
              <a:gd name="T45" fmla="*/ 111125 h 666394"/>
              <a:gd name="T46" fmla="*/ 558439 w 890228"/>
              <a:gd name="T47" fmla="*/ 250644 h 666394"/>
              <a:gd name="T48" fmla="*/ 446521 w 890228"/>
              <a:gd name="T49" fmla="*/ 390164 h 666394"/>
              <a:gd name="T50" fmla="*/ 334963 w 890228"/>
              <a:gd name="T51" fmla="*/ 250644 h 666394"/>
              <a:gd name="T52" fmla="*/ 446521 w 890228"/>
              <a:gd name="T53" fmla="*/ 111125 h 666394"/>
              <a:gd name="T54" fmla="*/ 139199 w 890228"/>
              <a:gd name="T55" fmla="*/ 55459 h 666394"/>
              <a:gd name="T56" fmla="*/ 55752 w 890228"/>
              <a:gd name="T57" fmla="*/ 139007 h 666394"/>
              <a:gd name="T58" fmla="*/ 55752 w 890228"/>
              <a:gd name="T59" fmla="*/ 361922 h 666394"/>
              <a:gd name="T60" fmla="*/ 139199 w 890228"/>
              <a:gd name="T61" fmla="*/ 445471 h 666394"/>
              <a:gd name="T62" fmla="*/ 751029 w 890228"/>
              <a:gd name="T63" fmla="*/ 445471 h 666394"/>
              <a:gd name="T64" fmla="*/ 834477 w 890228"/>
              <a:gd name="T65" fmla="*/ 361922 h 666394"/>
              <a:gd name="T66" fmla="*/ 834477 w 890228"/>
              <a:gd name="T67" fmla="*/ 139007 h 666394"/>
              <a:gd name="T68" fmla="*/ 751029 w 890228"/>
              <a:gd name="T69" fmla="*/ 55459 h 666394"/>
              <a:gd name="T70" fmla="*/ 27696 w 890228"/>
              <a:gd name="T71" fmla="*/ 0 h 666394"/>
              <a:gd name="T72" fmla="*/ 862532 w 890228"/>
              <a:gd name="T73" fmla="*/ 0 h 666394"/>
              <a:gd name="T74" fmla="*/ 890228 w 890228"/>
              <a:gd name="T75" fmla="*/ 27729 h 666394"/>
              <a:gd name="T76" fmla="*/ 890228 w 890228"/>
              <a:gd name="T77" fmla="*/ 473560 h 666394"/>
              <a:gd name="T78" fmla="*/ 862532 w 890228"/>
              <a:gd name="T79" fmla="*/ 501290 h 666394"/>
              <a:gd name="T80" fmla="*/ 27696 w 890228"/>
              <a:gd name="T81" fmla="*/ 501290 h 666394"/>
              <a:gd name="T82" fmla="*/ 0 w 890228"/>
              <a:gd name="T83" fmla="*/ 473560 h 666394"/>
              <a:gd name="T84" fmla="*/ 0 w 890228"/>
              <a:gd name="T85" fmla="*/ 27729 h 666394"/>
              <a:gd name="T86" fmla="*/ 27696 w 890228"/>
              <a:gd name="T87" fmla="*/ 0 h 666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0228" h="666394">
                <a:moveTo>
                  <a:pt x="0" y="611188"/>
                </a:moveTo>
                <a:lnTo>
                  <a:pt x="890228" y="611188"/>
                </a:lnTo>
                <a:lnTo>
                  <a:pt x="890228" y="638969"/>
                </a:lnTo>
                <a:cubicBezTo>
                  <a:pt x="890228" y="654284"/>
                  <a:pt x="877999" y="666394"/>
                  <a:pt x="862532" y="666394"/>
                </a:cubicBezTo>
                <a:lnTo>
                  <a:pt x="27696" y="666394"/>
                </a:lnTo>
                <a:cubicBezTo>
                  <a:pt x="12230" y="666394"/>
                  <a:pt x="0" y="654284"/>
                  <a:pt x="0" y="638969"/>
                </a:cubicBezTo>
                <a:lnTo>
                  <a:pt x="0" y="611188"/>
                </a:lnTo>
                <a:close/>
                <a:moveTo>
                  <a:pt x="0" y="528638"/>
                </a:moveTo>
                <a:lnTo>
                  <a:pt x="890228" y="528638"/>
                </a:lnTo>
                <a:lnTo>
                  <a:pt x="890228" y="556419"/>
                </a:lnTo>
                <a:cubicBezTo>
                  <a:pt x="890228" y="571378"/>
                  <a:pt x="877999" y="583844"/>
                  <a:pt x="862532" y="583844"/>
                </a:cubicBezTo>
                <a:lnTo>
                  <a:pt x="27696" y="583844"/>
                </a:lnTo>
                <a:cubicBezTo>
                  <a:pt x="12230" y="583844"/>
                  <a:pt x="0" y="571378"/>
                  <a:pt x="0" y="556419"/>
                </a:cubicBezTo>
                <a:lnTo>
                  <a:pt x="0" y="528638"/>
                </a:lnTo>
                <a:close/>
                <a:moveTo>
                  <a:pt x="668775" y="222250"/>
                </a:moveTo>
                <a:cubicBezTo>
                  <a:pt x="684091" y="222250"/>
                  <a:pt x="696557" y="234716"/>
                  <a:pt x="696557" y="250031"/>
                </a:cubicBezTo>
                <a:cubicBezTo>
                  <a:pt x="696557" y="264991"/>
                  <a:pt x="684091" y="277457"/>
                  <a:pt x="668775" y="277457"/>
                </a:cubicBezTo>
                <a:cubicBezTo>
                  <a:pt x="653460" y="277457"/>
                  <a:pt x="641350" y="264991"/>
                  <a:pt x="641350" y="250031"/>
                </a:cubicBezTo>
                <a:cubicBezTo>
                  <a:pt x="641350" y="234716"/>
                  <a:pt x="653460" y="222250"/>
                  <a:pt x="668775" y="222250"/>
                </a:cubicBezTo>
                <a:close/>
                <a:moveTo>
                  <a:pt x="223044" y="222250"/>
                </a:moveTo>
                <a:cubicBezTo>
                  <a:pt x="238359" y="222250"/>
                  <a:pt x="250469" y="234716"/>
                  <a:pt x="250469" y="250031"/>
                </a:cubicBezTo>
                <a:cubicBezTo>
                  <a:pt x="250469" y="264991"/>
                  <a:pt x="238359" y="277457"/>
                  <a:pt x="223044" y="277457"/>
                </a:cubicBezTo>
                <a:cubicBezTo>
                  <a:pt x="207729" y="277457"/>
                  <a:pt x="195263" y="264991"/>
                  <a:pt x="195263" y="250031"/>
                </a:cubicBezTo>
                <a:cubicBezTo>
                  <a:pt x="195263" y="234716"/>
                  <a:pt x="207729" y="222250"/>
                  <a:pt x="223044" y="222250"/>
                </a:cubicBezTo>
                <a:close/>
                <a:moveTo>
                  <a:pt x="446521" y="111125"/>
                </a:moveTo>
                <a:cubicBezTo>
                  <a:pt x="508256" y="111125"/>
                  <a:pt x="558439" y="173494"/>
                  <a:pt x="558439" y="250644"/>
                </a:cubicBezTo>
                <a:cubicBezTo>
                  <a:pt x="558439" y="327434"/>
                  <a:pt x="508256" y="390164"/>
                  <a:pt x="446521" y="390164"/>
                </a:cubicBezTo>
                <a:cubicBezTo>
                  <a:pt x="385146" y="390164"/>
                  <a:pt x="334963" y="327434"/>
                  <a:pt x="334963" y="250644"/>
                </a:cubicBezTo>
                <a:cubicBezTo>
                  <a:pt x="334963" y="173494"/>
                  <a:pt x="385146" y="111125"/>
                  <a:pt x="446521" y="111125"/>
                </a:cubicBezTo>
                <a:close/>
                <a:moveTo>
                  <a:pt x="139199" y="55459"/>
                </a:moveTo>
                <a:cubicBezTo>
                  <a:pt x="139199" y="101554"/>
                  <a:pt x="101792" y="139007"/>
                  <a:pt x="55752" y="139007"/>
                </a:cubicBezTo>
                <a:lnTo>
                  <a:pt x="55752" y="361922"/>
                </a:lnTo>
                <a:cubicBezTo>
                  <a:pt x="101792" y="361922"/>
                  <a:pt x="139199" y="399375"/>
                  <a:pt x="139199" y="445471"/>
                </a:cubicBezTo>
                <a:lnTo>
                  <a:pt x="751029" y="445471"/>
                </a:lnTo>
                <a:cubicBezTo>
                  <a:pt x="751029" y="399375"/>
                  <a:pt x="788437" y="361922"/>
                  <a:pt x="834477" y="361922"/>
                </a:cubicBezTo>
                <a:lnTo>
                  <a:pt x="834477" y="139007"/>
                </a:lnTo>
                <a:cubicBezTo>
                  <a:pt x="788437" y="139007"/>
                  <a:pt x="751029" y="101554"/>
                  <a:pt x="751029" y="55459"/>
                </a:cubicBezTo>
                <a:lnTo>
                  <a:pt x="139199" y="55459"/>
                </a:lnTo>
                <a:close/>
                <a:moveTo>
                  <a:pt x="27696" y="0"/>
                </a:moveTo>
                <a:lnTo>
                  <a:pt x="862532" y="0"/>
                </a:lnTo>
                <a:cubicBezTo>
                  <a:pt x="877999" y="0"/>
                  <a:pt x="890228" y="12244"/>
                  <a:pt x="890228" y="27729"/>
                </a:cubicBezTo>
                <a:lnTo>
                  <a:pt x="890228" y="473560"/>
                </a:lnTo>
                <a:cubicBezTo>
                  <a:pt x="890228" y="488685"/>
                  <a:pt x="877999" y="501290"/>
                  <a:pt x="862532" y="501290"/>
                </a:cubicBezTo>
                <a:lnTo>
                  <a:pt x="27696" y="501290"/>
                </a:lnTo>
                <a:cubicBezTo>
                  <a:pt x="12230" y="501290"/>
                  <a:pt x="0" y="488685"/>
                  <a:pt x="0" y="473560"/>
                </a:cubicBezTo>
                <a:lnTo>
                  <a:pt x="0" y="27729"/>
                </a:lnTo>
                <a:cubicBezTo>
                  <a:pt x="0" y="12244"/>
                  <a:pt x="12230" y="0"/>
                  <a:pt x="27696" y="0"/>
                </a:cubicBezTo>
                <a:close/>
              </a:path>
            </a:pathLst>
          </a:custGeom>
          <a:solidFill>
            <a:schemeClr val="bg1"/>
          </a:solidFill>
          <a:ln>
            <a:noFill/>
          </a:ln>
          <a:effectLst/>
        </p:spPr>
        <p:txBody>
          <a:bodyPr anchor="ctr"/>
          <a:lstStyle/>
          <a:p>
            <a:endParaRPr lang="en-US" sz="1350" dirty="0">
              <a:latin typeface="Arial" panose="020B0604020202020204" pitchFamily="34" charset="0"/>
            </a:endParaRPr>
          </a:p>
        </p:txBody>
      </p:sp>
      <p:sp>
        <p:nvSpPr>
          <p:cNvPr id="29" name="Freeform 84">
            <a:extLst>
              <a:ext uri="{FF2B5EF4-FFF2-40B4-BE49-F238E27FC236}">
                <a16:creationId xmlns:a16="http://schemas.microsoft.com/office/drawing/2014/main" id="{02DCBE66-C648-46E9-AB9D-9C554D6DB82B}"/>
              </a:ext>
            </a:extLst>
          </p:cNvPr>
          <p:cNvSpPr>
            <a:spLocks noChangeArrowheads="1"/>
          </p:cNvSpPr>
          <p:nvPr/>
        </p:nvSpPr>
        <p:spPr bwMode="auto">
          <a:xfrm>
            <a:off x="608988" y="1996512"/>
            <a:ext cx="308926" cy="289856"/>
          </a:xfrm>
          <a:custGeom>
            <a:avLst/>
            <a:gdLst>
              <a:gd name="T0" fmla="*/ 56190 w 899753"/>
              <a:gd name="T1" fmla="*/ 309563 h 844190"/>
              <a:gd name="T2" fmla="*/ 168929 w 899753"/>
              <a:gd name="T3" fmla="*/ 309563 h 844190"/>
              <a:gd name="T4" fmla="*/ 168929 w 899753"/>
              <a:gd name="T5" fmla="*/ 731428 h 844190"/>
              <a:gd name="T6" fmla="*/ 281308 w 899753"/>
              <a:gd name="T7" fmla="*/ 731428 h 844190"/>
              <a:gd name="T8" fmla="*/ 281308 w 899753"/>
              <a:gd name="T9" fmla="*/ 309563 h 844190"/>
              <a:gd name="T10" fmla="*/ 394047 w 899753"/>
              <a:gd name="T11" fmla="*/ 309563 h 844190"/>
              <a:gd name="T12" fmla="*/ 394047 w 899753"/>
              <a:gd name="T13" fmla="*/ 731428 h 844190"/>
              <a:gd name="T14" fmla="*/ 506066 w 899753"/>
              <a:gd name="T15" fmla="*/ 731428 h 844190"/>
              <a:gd name="T16" fmla="*/ 506066 w 899753"/>
              <a:gd name="T17" fmla="*/ 309563 h 844190"/>
              <a:gd name="T18" fmla="*/ 618805 w 899753"/>
              <a:gd name="T19" fmla="*/ 309563 h 844190"/>
              <a:gd name="T20" fmla="*/ 618805 w 899753"/>
              <a:gd name="T21" fmla="*/ 731428 h 844190"/>
              <a:gd name="T22" fmla="*/ 731184 w 899753"/>
              <a:gd name="T23" fmla="*/ 731428 h 844190"/>
              <a:gd name="T24" fmla="*/ 731184 w 899753"/>
              <a:gd name="T25" fmla="*/ 309563 h 844190"/>
              <a:gd name="T26" fmla="*/ 843564 w 899753"/>
              <a:gd name="T27" fmla="*/ 309563 h 844190"/>
              <a:gd name="T28" fmla="*/ 843564 w 899753"/>
              <a:gd name="T29" fmla="*/ 731428 h 844190"/>
              <a:gd name="T30" fmla="*/ 899753 w 899753"/>
              <a:gd name="T31" fmla="*/ 731428 h 844190"/>
              <a:gd name="T32" fmla="*/ 899753 w 899753"/>
              <a:gd name="T33" fmla="*/ 844190 h 844190"/>
              <a:gd name="T34" fmla="*/ 0 w 899753"/>
              <a:gd name="T35" fmla="*/ 844190 h 844190"/>
              <a:gd name="T36" fmla="*/ 0 w 899753"/>
              <a:gd name="T37" fmla="*/ 731428 h 844190"/>
              <a:gd name="T38" fmla="*/ 56190 w 899753"/>
              <a:gd name="T39" fmla="*/ 731428 h 844190"/>
              <a:gd name="T40" fmla="*/ 450237 w 899753"/>
              <a:gd name="T41" fmla="*/ 112929 h 844190"/>
              <a:gd name="T42" fmla="*/ 422142 w 899753"/>
              <a:gd name="T43" fmla="*/ 141071 h 844190"/>
              <a:gd name="T44" fmla="*/ 450237 w 899753"/>
              <a:gd name="T45" fmla="*/ 169213 h 844190"/>
              <a:gd name="T46" fmla="*/ 477971 w 899753"/>
              <a:gd name="T47" fmla="*/ 141071 h 844190"/>
              <a:gd name="T48" fmla="*/ 450237 w 899753"/>
              <a:gd name="T49" fmla="*/ 112929 h 844190"/>
              <a:gd name="T50" fmla="*/ 450237 w 899753"/>
              <a:gd name="T51" fmla="*/ 0 h 844190"/>
              <a:gd name="T52" fmla="*/ 899753 w 899753"/>
              <a:gd name="T53" fmla="*/ 149009 h 844190"/>
              <a:gd name="T54" fmla="*/ 899753 w 899753"/>
              <a:gd name="T55" fmla="*/ 253639 h 844190"/>
              <a:gd name="T56" fmla="*/ 0 w 899753"/>
              <a:gd name="T57" fmla="*/ 253639 h 844190"/>
              <a:gd name="T58" fmla="*/ 0 w 899753"/>
              <a:gd name="T59" fmla="*/ 149009 h 844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99753" h="844190">
                <a:moveTo>
                  <a:pt x="56190" y="309563"/>
                </a:moveTo>
                <a:lnTo>
                  <a:pt x="168929" y="309563"/>
                </a:lnTo>
                <a:lnTo>
                  <a:pt x="168929" y="731428"/>
                </a:lnTo>
                <a:lnTo>
                  <a:pt x="281308" y="731428"/>
                </a:lnTo>
                <a:lnTo>
                  <a:pt x="281308" y="309563"/>
                </a:lnTo>
                <a:lnTo>
                  <a:pt x="394047" y="309563"/>
                </a:lnTo>
                <a:lnTo>
                  <a:pt x="394047" y="731428"/>
                </a:lnTo>
                <a:lnTo>
                  <a:pt x="506066" y="731428"/>
                </a:lnTo>
                <a:lnTo>
                  <a:pt x="506066" y="309563"/>
                </a:lnTo>
                <a:lnTo>
                  <a:pt x="618805" y="309563"/>
                </a:lnTo>
                <a:lnTo>
                  <a:pt x="618805" y="731428"/>
                </a:lnTo>
                <a:lnTo>
                  <a:pt x="731184" y="731428"/>
                </a:lnTo>
                <a:lnTo>
                  <a:pt x="731184" y="309563"/>
                </a:lnTo>
                <a:lnTo>
                  <a:pt x="843564" y="309563"/>
                </a:lnTo>
                <a:lnTo>
                  <a:pt x="843564" y="731428"/>
                </a:lnTo>
                <a:lnTo>
                  <a:pt x="899753" y="731428"/>
                </a:lnTo>
                <a:lnTo>
                  <a:pt x="899753" y="844190"/>
                </a:lnTo>
                <a:lnTo>
                  <a:pt x="0" y="844190"/>
                </a:lnTo>
                <a:lnTo>
                  <a:pt x="0" y="731428"/>
                </a:lnTo>
                <a:lnTo>
                  <a:pt x="56190" y="731428"/>
                </a:lnTo>
                <a:lnTo>
                  <a:pt x="56190" y="309563"/>
                </a:lnTo>
                <a:close/>
                <a:moveTo>
                  <a:pt x="450237" y="112929"/>
                </a:moveTo>
                <a:cubicBezTo>
                  <a:pt x="434389" y="112929"/>
                  <a:pt x="422142" y="125557"/>
                  <a:pt x="422142" y="141071"/>
                </a:cubicBezTo>
                <a:cubicBezTo>
                  <a:pt x="422142" y="156585"/>
                  <a:pt x="434389" y="169213"/>
                  <a:pt x="450237" y="169213"/>
                </a:cubicBezTo>
                <a:cubicBezTo>
                  <a:pt x="465365" y="169213"/>
                  <a:pt x="477971" y="156585"/>
                  <a:pt x="477971" y="141071"/>
                </a:cubicBezTo>
                <a:cubicBezTo>
                  <a:pt x="477971" y="125557"/>
                  <a:pt x="465365" y="112929"/>
                  <a:pt x="450237" y="112929"/>
                </a:cubicBezTo>
                <a:close/>
                <a:moveTo>
                  <a:pt x="450237" y="0"/>
                </a:moveTo>
                <a:lnTo>
                  <a:pt x="899753" y="149009"/>
                </a:lnTo>
                <a:lnTo>
                  <a:pt x="899753" y="253639"/>
                </a:lnTo>
                <a:lnTo>
                  <a:pt x="0" y="253639"/>
                </a:lnTo>
                <a:lnTo>
                  <a:pt x="0" y="149009"/>
                </a:lnTo>
                <a:lnTo>
                  <a:pt x="450237" y="0"/>
                </a:lnTo>
                <a:close/>
              </a:path>
            </a:pathLst>
          </a:custGeom>
          <a:solidFill>
            <a:schemeClr val="bg1"/>
          </a:solidFill>
          <a:ln>
            <a:noFill/>
          </a:ln>
          <a:effectLst/>
        </p:spPr>
        <p:txBody>
          <a:bodyPr anchor="ctr"/>
          <a:lstStyle/>
          <a:p>
            <a:endParaRPr lang="en-US" sz="1350" dirty="0">
              <a:latin typeface="Arial" panose="020B0604020202020204" pitchFamily="34" charset="0"/>
            </a:endParaRPr>
          </a:p>
        </p:txBody>
      </p:sp>
      <p:sp>
        <p:nvSpPr>
          <p:cNvPr id="30" name="Shape 704">
            <a:extLst>
              <a:ext uri="{FF2B5EF4-FFF2-40B4-BE49-F238E27FC236}">
                <a16:creationId xmlns:a16="http://schemas.microsoft.com/office/drawing/2014/main" id="{C3A40AB9-85F7-413E-A988-790336C77EC1}"/>
              </a:ext>
            </a:extLst>
          </p:cNvPr>
          <p:cNvSpPr/>
          <p:nvPr/>
        </p:nvSpPr>
        <p:spPr>
          <a:xfrm>
            <a:off x="3889105" y="1841626"/>
            <a:ext cx="812969" cy="559511"/>
          </a:xfrm>
          <a:prstGeom prst="rect">
            <a:avLst/>
          </a:prstGeom>
          <a:solidFill>
            <a:srgbClr val="2576B7"/>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8438" dirty="0">
              <a:latin typeface="Arial" panose="020B0604020202020204" pitchFamily="34" charset="0"/>
            </a:endParaRPr>
          </a:p>
        </p:txBody>
      </p:sp>
      <p:sp>
        <p:nvSpPr>
          <p:cNvPr id="31" name="Freeform 133">
            <a:extLst>
              <a:ext uri="{FF2B5EF4-FFF2-40B4-BE49-F238E27FC236}">
                <a16:creationId xmlns:a16="http://schemas.microsoft.com/office/drawing/2014/main" id="{AC0E5ECA-08CB-4D88-BD7A-9EF198207428}"/>
              </a:ext>
            </a:extLst>
          </p:cNvPr>
          <p:cNvSpPr>
            <a:spLocks noChangeArrowheads="1"/>
          </p:cNvSpPr>
          <p:nvPr/>
        </p:nvSpPr>
        <p:spPr bwMode="auto">
          <a:xfrm>
            <a:off x="4152559" y="1958135"/>
            <a:ext cx="329192" cy="300494"/>
          </a:xfrm>
          <a:custGeom>
            <a:avLst/>
            <a:gdLst>
              <a:gd name="T0" fmla="*/ 290888 w 862"/>
              <a:gd name="T1" fmla="*/ 272843 h 784"/>
              <a:gd name="T2" fmla="*/ 90139 w 862"/>
              <a:gd name="T3" fmla="*/ 70283 h 784"/>
              <a:gd name="T4" fmla="*/ 86189 w 862"/>
              <a:gd name="T5" fmla="*/ 64156 h 784"/>
              <a:gd name="T6" fmla="*/ 9337 w 862"/>
              <a:gd name="T7" fmla="*/ 131196 h 784"/>
              <a:gd name="T8" fmla="*/ 120305 w 862"/>
              <a:gd name="T9" fmla="*/ 18021 h 784"/>
              <a:gd name="T10" fmla="*/ 116714 w 862"/>
              <a:gd name="T11" fmla="*/ 66679 h 784"/>
              <a:gd name="T12" fmla="*/ 105222 w 862"/>
              <a:gd name="T13" fmla="*/ 193549 h 784"/>
              <a:gd name="T14" fmla="*/ 99476 w 862"/>
              <a:gd name="T15" fmla="*/ 69202 h 784"/>
              <a:gd name="T16" fmla="*/ 95167 w 862"/>
              <a:gd name="T17" fmla="*/ 18021 h 784"/>
              <a:gd name="T18" fmla="*/ 170223 w 862"/>
              <a:gd name="T19" fmla="*/ 23067 h 784"/>
              <a:gd name="T20" fmla="*/ 180997 w 862"/>
              <a:gd name="T21" fmla="*/ 86863 h 784"/>
              <a:gd name="T22" fmla="*/ 157295 w 862"/>
              <a:gd name="T23" fmla="*/ 157507 h 784"/>
              <a:gd name="T24" fmla="*/ 125333 w 862"/>
              <a:gd name="T25" fmla="*/ 70283 h 784"/>
              <a:gd name="T26" fmla="*/ 136825 w 862"/>
              <a:gd name="T27" fmla="*/ 49379 h 784"/>
              <a:gd name="T28" fmla="*/ 186743 w 862"/>
              <a:gd name="T29" fmla="*/ 60191 h 784"/>
              <a:gd name="T30" fmla="*/ 226246 w 862"/>
              <a:gd name="T31" fmla="*/ 60191 h 784"/>
              <a:gd name="T32" fmla="*/ 228401 w 862"/>
              <a:gd name="T33" fmla="*/ 21626 h 784"/>
              <a:gd name="T34" fmla="*/ 224810 w 862"/>
              <a:gd name="T35" fmla="*/ 80375 h 784"/>
              <a:gd name="T36" fmla="*/ 223014 w 862"/>
              <a:gd name="T37" fmla="*/ 179132 h 784"/>
              <a:gd name="T38" fmla="*/ 189975 w 862"/>
              <a:gd name="T39" fmla="*/ 84340 h 784"/>
              <a:gd name="T40" fmla="*/ 187820 w 862"/>
              <a:gd name="T41" fmla="*/ 80375 h 784"/>
              <a:gd name="T42" fmla="*/ 184588 w 862"/>
              <a:gd name="T43" fmla="*/ 21626 h 784"/>
              <a:gd name="T44" fmla="*/ 186743 w 862"/>
              <a:gd name="T45" fmla="*/ 60191 h 784"/>
              <a:gd name="T46" fmla="*/ 231992 w 862"/>
              <a:gd name="T47" fmla="*/ 86863 h 784"/>
              <a:gd name="T48" fmla="*/ 296634 w 862"/>
              <a:gd name="T49" fmla="*/ 121464 h 784"/>
              <a:gd name="T50" fmla="*/ 299507 w 862"/>
              <a:gd name="T51" fmla="*/ 131196 h 784"/>
              <a:gd name="T52" fmla="*/ 309203 w 862"/>
              <a:gd name="T53" fmla="*/ 121464 h 784"/>
              <a:gd name="T54" fmla="*/ 308485 w 862"/>
              <a:gd name="T55" fmla="*/ 119301 h 784"/>
              <a:gd name="T56" fmla="*/ 307407 w 862"/>
              <a:gd name="T57" fmla="*/ 117860 h 784"/>
              <a:gd name="T58" fmla="*/ 246357 w 862"/>
              <a:gd name="T59" fmla="*/ 70283 h 784"/>
              <a:gd name="T60" fmla="*/ 225887 w 862"/>
              <a:gd name="T61" fmla="*/ 8650 h 784"/>
              <a:gd name="T62" fmla="*/ 221218 w 862"/>
              <a:gd name="T63" fmla="*/ 9371 h 784"/>
              <a:gd name="T64" fmla="*/ 219064 w 862"/>
              <a:gd name="T65" fmla="*/ 53343 h 784"/>
              <a:gd name="T66" fmla="*/ 193925 w 862"/>
              <a:gd name="T67" fmla="*/ 12975 h 784"/>
              <a:gd name="T68" fmla="*/ 187102 w 862"/>
              <a:gd name="T69" fmla="*/ 8650 h 784"/>
              <a:gd name="T70" fmla="*/ 157295 w 862"/>
              <a:gd name="T71" fmla="*/ 1081 h 784"/>
              <a:gd name="T72" fmla="*/ 130002 w 862"/>
              <a:gd name="T73" fmla="*/ 18021 h 784"/>
              <a:gd name="T74" fmla="*/ 124256 w 862"/>
              <a:gd name="T75" fmla="*/ 8290 h 784"/>
              <a:gd name="T76" fmla="*/ 86907 w 862"/>
              <a:gd name="T77" fmla="*/ 12255 h 784"/>
              <a:gd name="T78" fmla="*/ 79007 w 862"/>
              <a:gd name="T79" fmla="*/ 52622 h 784"/>
              <a:gd name="T80" fmla="*/ 1796 w 862"/>
              <a:gd name="T81" fmla="*/ 117860 h 784"/>
              <a:gd name="T82" fmla="*/ 718 w 862"/>
              <a:gd name="T83" fmla="*/ 119301 h 784"/>
              <a:gd name="T84" fmla="*/ 718 w 862"/>
              <a:gd name="T85" fmla="*/ 119662 h 784"/>
              <a:gd name="T86" fmla="*/ 0 w 862"/>
              <a:gd name="T87" fmla="*/ 277889 h 784"/>
              <a:gd name="T88" fmla="*/ 359 w 862"/>
              <a:gd name="T89" fmla="*/ 278971 h 784"/>
              <a:gd name="T90" fmla="*/ 359 w 862"/>
              <a:gd name="T91" fmla="*/ 279331 h 784"/>
              <a:gd name="T92" fmla="*/ 1436 w 862"/>
              <a:gd name="T93" fmla="*/ 280773 h 784"/>
              <a:gd name="T94" fmla="*/ 1436 w 862"/>
              <a:gd name="T95" fmla="*/ 281494 h 784"/>
              <a:gd name="T96" fmla="*/ 2873 w 862"/>
              <a:gd name="T97" fmla="*/ 282215 h 784"/>
              <a:gd name="T98" fmla="*/ 304534 w 862"/>
              <a:gd name="T99" fmla="*/ 282215 h 784"/>
              <a:gd name="T100" fmla="*/ 305971 w 862"/>
              <a:gd name="T101" fmla="*/ 282215 h 784"/>
              <a:gd name="T102" fmla="*/ 307407 w 862"/>
              <a:gd name="T103" fmla="*/ 281494 h 784"/>
              <a:gd name="T104" fmla="*/ 307766 w 862"/>
              <a:gd name="T105" fmla="*/ 280773 h 784"/>
              <a:gd name="T106" fmla="*/ 308844 w 862"/>
              <a:gd name="T107" fmla="*/ 279331 h 784"/>
              <a:gd name="T108" fmla="*/ 308844 w 862"/>
              <a:gd name="T109" fmla="*/ 278971 h 784"/>
              <a:gd name="T110" fmla="*/ 309203 w 862"/>
              <a:gd name="T111" fmla="*/ 277889 h 7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2" h="784">
                <a:moveTo>
                  <a:pt x="51" y="757"/>
                </a:moveTo>
                <a:lnTo>
                  <a:pt x="430" y="464"/>
                </a:lnTo>
                <a:lnTo>
                  <a:pt x="810" y="757"/>
                </a:lnTo>
                <a:lnTo>
                  <a:pt x="51" y="757"/>
                </a:lnTo>
                <a:close/>
                <a:moveTo>
                  <a:pt x="240" y="178"/>
                </a:moveTo>
                <a:lnTo>
                  <a:pt x="251" y="195"/>
                </a:lnTo>
                <a:lnTo>
                  <a:pt x="251" y="505"/>
                </a:lnTo>
                <a:lnTo>
                  <a:pt x="34" y="337"/>
                </a:lnTo>
                <a:lnTo>
                  <a:pt x="240" y="178"/>
                </a:lnTo>
                <a:close/>
                <a:moveTo>
                  <a:pt x="272" y="554"/>
                </a:moveTo>
                <a:lnTo>
                  <a:pt x="26" y="744"/>
                </a:lnTo>
                <a:lnTo>
                  <a:pt x="26" y="364"/>
                </a:lnTo>
                <a:lnTo>
                  <a:pt x="272" y="554"/>
                </a:lnTo>
                <a:close/>
                <a:moveTo>
                  <a:pt x="265" y="50"/>
                </a:moveTo>
                <a:lnTo>
                  <a:pt x="335" y="50"/>
                </a:lnTo>
                <a:lnTo>
                  <a:pt x="355" y="137"/>
                </a:lnTo>
                <a:lnTo>
                  <a:pt x="325" y="185"/>
                </a:lnTo>
                <a:cubicBezTo>
                  <a:pt x="323" y="187"/>
                  <a:pt x="323" y="189"/>
                  <a:pt x="323" y="192"/>
                </a:cubicBezTo>
                <a:lnTo>
                  <a:pt x="323" y="514"/>
                </a:lnTo>
                <a:lnTo>
                  <a:pt x="293" y="537"/>
                </a:lnTo>
                <a:lnTo>
                  <a:pt x="277" y="525"/>
                </a:lnTo>
                <a:lnTo>
                  <a:pt x="277" y="192"/>
                </a:lnTo>
                <a:cubicBezTo>
                  <a:pt x="277" y="189"/>
                  <a:pt x="276" y="187"/>
                  <a:pt x="275" y="185"/>
                </a:cubicBezTo>
                <a:lnTo>
                  <a:pt x="245" y="137"/>
                </a:lnTo>
                <a:lnTo>
                  <a:pt x="265" y="50"/>
                </a:lnTo>
                <a:close/>
                <a:moveTo>
                  <a:pt x="430" y="30"/>
                </a:moveTo>
                <a:lnTo>
                  <a:pt x="474" y="64"/>
                </a:lnTo>
                <a:cubicBezTo>
                  <a:pt x="458" y="85"/>
                  <a:pt x="450" y="111"/>
                  <a:pt x="450" y="138"/>
                </a:cubicBezTo>
                <a:cubicBezTo>
                  <a:pt x="450" y="179"/>
                  <a:pt x="470" y="218"/>
                  <a:pt x="504" y="241"/>
                </a:cubicBezTo>
                <a:lnTo>
                  <a:pt x="504" y="487"/>
                </a:lnTo>
                <a:lnTo>
                  <a:pt x="438" y="437"/>
                </a:lnTo>
                <a:cubicBezTo>
                  <a:pt x="434" y="433"/>
                  <a:pt x="427" y="433"/>
                  <a:pt x="422" y="437"/>
                </a:cubicBezTo>
                <a:lnTo>
                  <a:pt x="349" y="494"/>
                </a:lnTo>
                <a:lnTo>
                  <a:pt x="349" y="195"/>
                </a:lnTo>
                <a:lnTo>
                  <a:pt x="380" y="146"/>
                </a:lnTo>
                <a:cubicBezTo>
                  <a:pt x="381" y="143"/>
                  <a:pt x="382" y="140"/>
                  <a:pt x="381" y="137"/>
                </a:cubicBezTo>
                <a:lnTo>
                  <a:pt x="368" y="78"/>
                </a:lnTo>
                <a:lnTo>
                  <a:pt x="430" y="30"/>
                </a:lnTo>
                <a:close/>
                <a:moveTo>
                  <a:pt x="520" y="167"/>
                </a:moveTo>
                <a:lnTo>
                  <a:pt x="520" y="167"/>
                </a:lnTo>
                <a:cubicBezTo>
                  <a:pt x="554" y="187"/>
                  <a:pt x="596" y="187"/>
                  <a:pt x="630" y="167"/>
                </a:cubicBezTo>
                <a:cubicBezTo>
                  <a:pt x="633" y="165"/>
                  <a:pt x="636" y="161"/>
                  <a:pt x="636" y="156"/>
                </a:cubicBezTo>
                <a:lnTo>
                  <a:pt x="636" y="60"/>
                </a:lnTo>
                <a:cubicBezTo>
                  <a:pt x="660" y="78"/>
                  <a:pt x="674" y="107"/>
                  <a:pt x="674" y="138"/>
                </a:cubicBezTo>
                <a:cubicBezTo>
                  <a:pt x="674" y="173"/>
                  <a:pt x="656" y="205"/>
                  <a:pt x="626" y="223"/>
                </a:cubicBezTo>
                <a:cubicBezTo>
                  <a:pt x="623" y="225"/>
                  <a:pt x="621" y="229"/>
                  <a:pt x="621" y="234"/>
                </a:cubicBezTo>
                <a:lnTo>
                  <a:pt x="621" y="497"/>
                </a:lnTo>
                <a:lnTo>
                  <a:pt x="568" y="537"/>
                </a:lnTo>
                <a:lnTo>
                  <a:pt x="529" y="507"/>
                </a:lnTo>
                <a:lnTo>
                  <a:pt x="529" y="234"/>
                </a:lnTo>
                <a:cubicBezTo>
                  <a:pt x="529" y="229"/>
                  <a:pt x="527" y="225"/>
                  <a:pt x="523" y="223"/>
                </a:cubicBezTo>
                <a:cubicBezTo>
                  <a:pt x="494" y="205"/>
                  <a:pt x="475" y="173"/>
                  <a:pt x="475" y="138"/>
                </a:cubicBezTo>
                <a:cubicBezTo>
                  <a:pt x="475" y="107"/>
                  <a:pt x="490" y="78"/>
                  <a:pt x="514" y="60"/>
                </a:cubicBezTo>
                <a:lnTo>
                  <a:pt x="514" y="156"/>
                </a:lnTo>
                <a:cubicBezTo>
                  <a:pt x="514" y="161"/>
                  <a:pt x="517" y="165"/>
                  <a:pt x="520" y="167"/>
                </a:cubicBezTo>
                <a:close/>
                <a:moveTo>
                  <a:pt x="826" y="337"/>
                </a:moveTo>
                <a:lnTo>
                  <a:pt x="646" y="477"/>
                </a:lnTo>
                <a:lnTo>
                  <a:pt x="646" y="241"/>
                </a:lnTo>
                <a:cubicBezTo>
                  <a:pt x="656" y="234"/>
                  <a:pt x="664" y="227"/>
                  <a:pt x="672" y="217"/>
                </a:cubicBezTo>
                <a:lnTo>
                  <a:pt x="826" y="337"/>
                </a:lnTo>
                <a:close/>
                <a:moveTo>
                  <a:pt x="834" y="744"/>
                </a:moveTo>
                <a:lnTo>
                  <a:pt x="589" y="554"/>
                </a:lnTo>
                <a:lnTo>
                  <a:pt x="834" y="364"/>
                </a:lnTo>
                <a:lnTo>
                  <a:pt x="834" y="744"/>
                </a:lnTo>
                <a:close/>
                <a:moveTo>
                  <a:pt x="861" y="337"/>
                </a:moveTo>
                <a:lnTo>
                  <a:pt x="861" y="337"/>
                </a:lnTo>
                <a:cubicBezTo>
                  <a:pt x="861" y="335"/>
                  <a:pt x="860" y="333"/>
                  <a:pt x="860" y="332"/>
                </a:cubicBezTo>
                <a:lnTo>
                  <a:pt x="859" y="331"/>
                </a:lnTo>
                <a:cubicBezTo>
                  <a:pt x="858" y="329"/>
                  <a:pt x="857" y="328"/>
                  <a:pt x="856" y="327"/>
                </a:cubicBezTo>
                <a:cubicBezTo>
                  <a:pt x="855" y="327"/>
                  <a:pt x="855" y="327"/>
                  <a:pt x="855" y="327"/>
                </a:cubicBezTo>
                <a:lnTo>
                  <a:pt x="686" y="195"/>
                </a:lnTo>
                <a:cubicBezTo>
                  <a:pt x="696" y="178"/>
                  <a:pt x="700" y="158"/>
                  <a:pt x="700" y="138"/>
                </a:cubicBezTo>
                <a:cubicBezTo>
                  <a:pt x="700" y="90"/>
                  <a:pt x="672" y="46"/>
                  <a:pt x="629" y="24"/>
                </a:cubicBezTo>
                <a:cubicBezTo>
                  <a:pt x="624" y="23"/>
                  <a:pt x="620" y="23"/>
                  <a:pt x="616" y="26"/>
                </a:cubicBezTo>
                <a:cubicBezTo>
                  <a:pt x="612" y="28"/>
                  <a:pt x="610" y="32"/>
                  <a:pt x="610" y="36"/>
                </a:cubicBezTo>
                <a:lnTo>
                  <a:pt x="610" y="148"/>
                </a:lnTo>
                <a:cubicBezTo>
                  <a:pt x="588" y="159"/>
                  <a:pt x="562" y="159"/>
                  <a:pt x="540" y="148"/>
                </a:cubicBezTo>
                <a:lnTo>
                  <a:pt x="540" y="36"/>
                </a:lnTo>
                <a:cubicBezTo>
                  <a:pt x="540" y="32"/>
                  <a:pt x="538" y="28"/>
                  <a:pt x="534" y="26"/>
                </a:cubicBezTo>
                <a:cubicBezTo>
                  <a:pt x="530" y="23"/>
                  <a:pt x="525" y="23"/>
                  <a:pt x="521" y="24"/>
                </a:cubicBezTo>
                <a:cubicBezTo>
                  <a:pt x="511" y="30"/>
                  <a:pt x="501" y="37"/>
                  <a:pt x="492" y="44"/>
                </a:cubicBezTo>
                <a:lnTo>
                  <a:pt x="438" y="3"/>
                </a:lnTo>
                <a:cubicBezTo>
                  <a:pt x="434" y="0"/>
                  <a:pt x="427" y="0"/>
                  <a:pt x="422" y="3"/>
                </a:cubicBezTo>
                <a:lnTo>
                  <a:pt x="362" y="50"/>
                </a:lnTo>
                <a:lnTo>
                  <a:pt x="359" y="34"/>
                </a:lnTo>
                <a:cubicBezTo>
                  <a:pt x="357" y="27"/>
                  <a:pt x="351" y="23"/>
                  <a:pt x="346" y="23"/>
                </a:cubicBezTo>
                <a:lnTo>
                  <a:pt x="254" y="23"/>
                </a:lnTo>
                <a:cubicBezTo>
                  <a:pt x="248" y="23"/>
                  <a:pt x="243" y="27"/>
                  <a:pt x="242" y="34"/>
                </a:cubicBezTo>
                <a:lnTo>
                  <a:pt x="219" y="137"/>
                </a:lnTo>
                <a:cubicBezTo>
                  <a:pt x="218" y="140"/>
                  <a:pt x="218" y="143"/>
                  <a:pt x="220" y="146"/>
                </a:cubicBezTo>
                <a:lnTo>
                  <a:pt x="226" y="155"/>
                </a:lnTo>
                <a:lnTo>
                  <a:pt x="5" y="327"/>
                </a:lnTo>
                <a:cubicBezTo>
                  <a:pt x="4" y="328"/>
                  <a:pt x="3" y="329"/>
                  <a:pt x="2" y="331"/>
                </a:cubicBezTo>
                <a:lnTo>
                  <a:pt x="2" y="332"/>
                </a:lnTo>
                <a:cubicBezTo>
                  <a:pt x="1" y="333"/>
                  <a:pt x="0" y="335"/>
                  <a:pt x="0" y="337"/>
                </a:cubicBezTo>
                <a:lnTo>
                  <a:pt x="0" y="771"/>
                </a:lnTo>
                <a:cubicBezTo>
                  <a:pt x="0" y="772"/>
                  <a:pt x="0" y="773"/>
                  <a:pt x="1" y="774"/>
                </a:cubicBezTo>
                <a:cubicBezTo>
                  <a:pt x="1" y="775"/>
                  <a:pt x="1" y="775"/>
                  <a:pt x="1" y="775"/>
                </a:cubicBezTo>
                <a:cubicBezTo>
                  <a:pt x="2" y="776"/>
                  <a:pt x="2" y="776"/>
                  <a:pt x="2" y="776"/>
                </a:cubicBezTo>
                <a:cubicBezTo>
                  <a:pt x="2" y="777"/>
                  <a:pt x="3" y="779"/>
                  <a:pt x="4" y="779"/>
                </a:cubicBezTo>
                <a:cubicBezTo>
                  <a:pt x="4" y="780"/>
                  <a:pt x="4" y="780"/>
                  <a:pt x="4" y="781"/>
                </a:cubicBezTo>
                <a:cubicBezTo>
                  <a:pt x="5" y="781"/>
                  <a:pt x="6" y="782"/>
                  <a:pt x="7" y="782"/>
                </a:cubicBezTo>
                <a:cubicBezTo>
                  <a:pt x="8" y="782"/>
                  <a:pt x="8" y="783"/>
                  <a:pt x="8" y="783"/>
                </a:cubicBezTo>
                <a:cubicBezTo>
                  <a:pt x="10" y="783"/>
                  <a:pt x="12" y="783"/>
                  <a:pt x="13" y="783"/>
                </a:cubicBezTo>
                <a:lnTo>
                  <a:pt x="848" y="783"/>
                </a:lnTo>
                <a:cubicBezTo>
                  <a:pt x="849" y="783"/>
                  <a:pt x="851" y="783"/>
                  <a:pt x="852" y="783"/>
                </a:cubicBezTo>
                <a:cubicBezTo>
                  <a:pt x="853" y="783"/>
                  <a:pt x="853" y="782"/>
                  <a:pt x="854" y="782"/>
                </a:cubicBezTo>
                <a:cubicBezTo>
                  <a:pt x="854" y="782"/>
                  <a:pt x="855" y="781"/>
                  <a:pt x="856" y="781"/>
                </a:cubicBezTo>
                <a:cubicBezTo>
                  <a:pt x="856" y="780"/>
                  <a:pt x="856" y="780"/>
                  <a:pt x="857" y="779"/>
                </a:cubicBezTo>
                <a:cubicBezTo>
                  <a:pt x="858" y="779"/>
                  <a:pt x="858" y="777"/>
                  <a:pt x="859" y="776"/>
                </a:cubicBezTo>
                <a:cubicBezTo>
                  <a:pt x="859" y="776"/>
                  <a:pt x="860" y="776"/>
                  <a:pt x="860" y="775"/>
                </a:cubicBezTo>
                <a:cubicBezTo>
                  <a:pt x="860" y="775"/>
                  <a:pt x="860" y="775"/>
                  <a:pt x="860" y="774"/>
                </a:cubicBezTo>
                <a:cubicBezTo>
                  <a:pt x="860" y="773"/>
                  <a:pt x="861" y="772"/>
                  <a:pt x="861" y="771"/>
                </a:cubicBezTo>
                <a:lnTo>
                  <a:pt x="861" y="337"/>
                </a:lnTo>
                <a:close/>
              </a:path>
            </a:pathLst>
          </a:custGeom>
          <a:solidFill>
            <a:schemeClr val="bg1"/>
          </a:solidFill>
          <a:ln>
            <a:noFill/>
          </a:ln>
          <a:effectLst/>
        </p:spPr>
        <p:txBody>
          <a:bodyPr wrap="none" anchor="ctr"/>
          <a:lstStyle/>
          <a:p>
            <a:endParaRPr lang="en-US" sz="825" dirty="0">
              <a:latin typeface="Arial" panose="020B0604020202020204" pitchFamily="34" charset="0"/>
            </a:endParaRPr>
          </a:p>
        </p:txBody>
      </p:sp>
      <p:sp>
        <p:nvSpPr>
          <p:cNvPr id="32" name="Freeform 754">
            <a:extLst>
              <a:ext uri="{FF2B5EF4-FFF2-40B4-BE49-F238E27FC236}">
                <a16:creationId xmlns:a16="http://schemas.microsoft.com/office/drawing/2014/main" id="{A45917BB-1DDD-44D5-A358-79AE45FDCDCA}"/>
              </a:ext>
            </a:extLst>
          </p:cNvPr>
          <p:cNvSpPr>
            <a:spLocks noChangeArrowheads="1"/>
          </p:cNvSpPr>
          <p:nvPr/>
        </p:nvSpPr>
        <p:spPr bwMode="auto">
          <a:xfrm>
            <a:off x="4128461" y="2798760"/>
            <a:ext cx="313628" cy="305460"/>
          </a:xfrm>
          <a:custGeom>
            <a:avLst/>
            <a:gdLst>
              <a:gd name="T0" fmla="*/ 164262 w 304441"/>
              <a:gd name="T1" fmla="*/ 237849 h 296502"/>
              <a:gd name="T2" fmla="*/ 168934 w 304441"/>
              <a:gd name="T3" fmla="*/ 236770 h 296502"/>
              <a:gd name="T4" fmla="*/ 273529 w 304441"/>
              <a:gd name="T5" fmla="*/ 216619 h 296502"/>
              <a:gd name="T6" fmla="*/ 265622 w 304441"/>
              <a:gd name="T7" fmla="*/ 196109 h 296502"/>
              <a:gd name="T8" fmla="*/ 30911 w 304441"/>
              <a:gd name="T9" fmla="*/ 216619 h 296502"/>
              <a:gd name="T10" fmla="*/ 35224 w 304441"/>
              <a:gd name="T11" fmla="*/ 217339 h 296502"/>
              <a:gd name="T12" fmla="*/ 140179 w 304441"/>
              <a:gd name="T13" fmla="*/ 237849 h 296502"/>
              <a:gd name="T14" fmla="*/ 112144 w 304441"/>
              <a:gd name="T15" fmla="*/ 156167 h 296502"/>
              <a:gd name="T16" fmla="*/ 93453 w 304441"/>
              <a:gd name="T17" fmla="*/ 160845 h 296502"/>
              <a:gd name="T18" fmla="*/ 53915 w 304441"/>
              <a:gd name="T19" fmla="*/ 187473 h 296502"/>
              <a:gd name="T20" fmla="*/ 250885 w 304441"/>
              <a:gd name="T21" fmla="*/ 187473 h 296502"/>
              <a:gd name="T22" fmla="*/ 210988 w 304441"/>
              <a:gd name="T23" fmla="*/ 160845 h 296502"/>
              <a:gd name="T24" fmla="*/ 200564 w 304441"/>
              <a:gd name="T25" fmla="*/ 157967 h 296502"/>
              <a:gd name="T26" fmla="*/ 191938 w 304441"/>
              <a:gd name="T27" fmla="*/ 156167 h 296502"/>
              <a:gd name="T28" fmla="*/ 152041 w 304441"/>
              <a:gd name="T29" fmla="*/ 178117 h 296502"/>
              <a:gd name="T30" fmla="*/ 112144 w 304441"/>
              <a:gd name="T31" fmla="*/ 156167 h 296502"/>
              <a:gd name="T32" fmla="*/ 120770 w 304441"/>
              <a:gd name="T33" fmla="*/ 152209 h 296502"/>
              <a:gd name="T34" fmla="*/ 183671 w 304441"/>
              <a:gd name="T35" fmla="*/ 152209 h 296502"/>
              <a:gd name="T36" fmla="*/ 152041 w 304441"/>
              <a:gd name="T37" fmla="*/ 142134 h 296502"/>
              <a:gd name="T38" fmla="*/ 179097 w 304441"/>
              <a:gd name="T39" fmla="*/ 34884 h 296502"/>
              <a:gd name="T40" fmla="*/ 195397 w 304441"/>
              <a:gd name="T41" fmla="*/ 43454 h 296502"/>
              <a:gd name="T42" fmla="*/ 160889 w 304441"/>
              <a:gd name="T43" fmla="*/ 45903 h 296502"/>
              <a:gd name="T44" fmla="*/ 114758 w 304441"/>
              <a:gd name="T45" fmla="*/ 44853 h 296502"/>
              <a:gd name="T46" fmla="*/ 118390 w 304441"/>
              <a:gd name="T47" fmla="*/ 36458 h 296502"/>
              <a:gd name="T48" fmla="*/ 179097 w 304441"/>
              <a:gd name="T49" fmla="*/ 34884 h 296502"/>
              <a:gd name="T50" fmla="*/ 103517 w 304441"/>
              <a:gd name="T51" fmla="*/ 49657 h 296502"/>
              <a:gd name="T52" fmla="*/ 101360 w 304441"/>
              <a:gd name="T53" fmla="*/ 62971 h 296502"/>
              <a:gd name="T54" fmla="*/ 93812 w 304441"/>
              <a:gd name="T55" fmla="*/ 75205 h 296502"/>
              <a:gd name="T56" fmla="*/ 98844 w 304441"/>
              <a:gd name="T57" fmla="*/ 85640 h 296502"/>
              <a:gd name="T58" fmla="*/ 102798 w 304441"/>
              <a:gd name="T59" fmla="*/ 85640 h 296502"/>
              <a:gd name="T60" fmla="*/ 128678 w 304441"/>
              <a:gd name="T61" fmla="*/ 125222 h 296502"/>
              <a:gd name="T62" fmla="*/ 198767 w 304441"/>
              <a:gd name="T63" fmla="*/ 88519 h 296502"/>
              <a:gd name="T64" fmla="*/ 205237 w 304441"/>
              <a:gd name="T65" fmla="*/ 85640 h 296502"/>
              <a:gd name="T66" fmla="*/ 210269 w 304441"/>
              <a:gd name="T67" fmla="*/ 75205 h 296502"/>
              <a:gd name="T68" fmla="*/ 203080 w 304441"/>
              <a:gd name="T69" fmla="*/ 62971 h 296502"/>
              <a:gd name="T70" fmla="*/ 200924 w 304441"/>
              <a:gd name="T71" fmla="*/ 50017 h 296502"/>
              <a:gd name="T72" fmla="*/ 152041 w 304441"/>
              <a:gd name="T73" fmla="*/ 0 h 296502"/>
              <a:gd name="T74" fmla="*/ 210269 w 304441"/>
              <a:gd name="T75" fmla="*/ 55054 h 296502"/>
              <a:gd name="T76" fmla="*/ 212426 w 304441"/>
              <a:gd name="T77" fmla="*/ 92117 h 296502"/>
              <a:gd name="T78" fmla="*/ 182952 w 304441"/>
              <a:gd name="T79" fmla="*/ 130979 h 296502"/>
              <a:gd name="T80" fmla="*/ 202721 w 304441"/>
              <a:gd name="T81" fmla="*/ 148971 h 296502"/>
              <a:gd name="T82" fmla="*/ 235789 w 304441"/>
              <a:gd name="T83" fmla="*/ 160845 h 296502"/>
              <a:gd name="T84" fmla="*/ 278921 w 304441"/>
              <a:gd name="T85" fmla="*/ 187473 h 296502"/>
              <a:gd name="T86" fmla="*/ 282875 w 304441"/>
              <a:gd name="T87" fmla="*/ 215180 h 296502"/>
              <a:gd name="T88" fmla="*/ 302644 w 304441"/>
              <a:gd name="T89" fmla="*/ 212661 h 296502"/>
              <a:gd name="T90" fmla="*/ 304441 w 304441"/>
              <a:gd name="T91" fmla="*/ 291824 h 296502"/>
              <a:gd name="T92" fmla="*/ 295455 w 304441"/>
              <a:gd name="T93" fmla="*/ 291824 h 296502"/>
              <a:gd name="T94" fmla="*/ 157073 w 304441"/>
              <a:gd name="T95" fmla="*/ 248644 h 296502"/>
              <a:gd name="T96" fmla="*/ 152400 w 304441"/>
              <a:gd name="T97" fmla="*/ 296502 h 296502"/>
              <a:gd name="T98" fmla="*/ 147728 w 304441"/>
              <a:gd name="T99" fmla="*/ 248644 h 296502"/>
              <a:gd name="T100" fmla="*/ 9345 w 304441"/>
              <a:gd name="T101" fmla="*/ 291824 h 296502"/>
              <a:gd name="T102" fmla="*/ 0 w 304441"/>
              <a:gd name="T103" fmla="*/ 291824 h 296502"/>
              <a:gd name="T104" fmla="*/ 1437 w 304441"/>
              <a:gd name="T105" fmla="*/ 212661 h 296502"/>
              <a:gd name="T106" fmla="*/ 21566 w 304441"/>
              <a:gd name="T107" fmla="*/ 215180 h 296502"/>
              <a:gd name="T108" fmla="*/ 25520 w 304441"/>
              <a:gd name="T109" fmla="*/ 187473 h 296502"/>
              <a:gd name="T110" fmla="*/ 68652 w 304441"/>
              <a:gd name="T111" fmla="*/ 160845 h 296502"/>
              <a:gd name="T112" fmla="*/ 101720 w 304441"/>
              <a:gd name="T113" fmla="*/ 148971 h 296502"/>
              <a:gd name="T114" fmla="*/ 121129 w 304441"/>
              <a:gd name="T115" fmla="*/ 130979 h 296502"/>
              <a:gd name="T116" fmla="*/ 92015 w 304441"/>
              <a:gd name="T117" fmla="*/ 92117 h 296502"/>
              <a:gd name="T118" fmla="*/ 94171 w 304441"/>
              <a:gd name="T119" fmla="*/ 55054 h 296502"/>
              <a:gd name="T120" fmla="*/ 152041 w 304441"/>
              <a:gd name="T121" fmla="*/ 0 h 296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4441" h="296502">
                <a:moveTo>
                  <a:pt x="265622" y="196109"/>
                </a:moveTo>
                <a:cubicBezTo>
                  <a:pt x="244056" y="196109"/>
                  <a:pt x="198767" y="200787"/>
                  <a:pt x="164262" y="237849"/>
                </a:cubicBezTo>
                <a:lnTo>
                  <a:pt x="169294" y="236770"/>
                </a:lnTo>
                <a:cubicBezTo>
                  <a:pt x="168934" y="236770"/>
                  <a:pt x="168934" y="236770"/>
                  <a:pt x="168934" y="236770"/>
                </a:cubicBezTo>
                <a:lnTo>
                  <a:pt x="268857" y="217339"/>
                </a:lnTo>
                <a:lnTo>
                  <a:pt x="273529" y="216619"/>
                </a:lnTo>
                <a:lnTo>
                  <a:pt x="273529" y="196109"/>
                </a:lnTo>
                <a:cubicBezTo>
                  <a:pt x="271373" y="196109"/>
                  <a:pt x="268497" y="196109"/>
                  <a:pt x="265622" y="196109"/>
                </a:cubicBezTo>
                <a:close/>
                <a:moveTo>
                  <a:pt x="30911" y="196109"/>
                </a:moveTo>
                <a:lnTo>
                  <a:pt x="30911" y="216619"/>
                </a:lnTo>
                <a:lnTo>
                  <a:pt x="32708" y="216979"/>
                </a:lnTo>
                <a:lnTo>
                  <a:pt x="35224" y="217339"/>
                </a:lnTo>
                <a:lnTo>
                  <a:pt x="136226" y="237130"/>
                </a:lnTo>
                <a:lnTo>
                  <a:pt x="140179" y="237849"/>
                </a:lnTo>
                <a:cubicBezTo>
                  <a:pt x="100282" y="195029"/>
                  <a:pt x="46007" y="195389"/>
                  <a:pt x="30911" y="196109"/>
                </a:cubicBezTo>
                <a:close/>
                <a:moveTo>
                  <a:pt x="112144" y="156167"/>
                </a:moveTo>
                <a:cubicBezTo>
                  <a:pt x="109627" y="156527"/>
                  <a:pt x="106752" y="157247"/>
                  <a:pt x="104236" y="157607"/>
                </a:cubicBezTo>
                <a:cubicBezTo>
                  <a:pt x="101001" y="158686"/>
                  <a:pt x="97406" y="159766"/>
                  <a:pt x="93453" y="160845"/>
                </a:cubicBezTo>
                <a:cubicBezTo>
                  <a:pt x="86264" y="163364"/>
                  <a:pt x="79075" y="166243"/>
                  <a:pt x="72605" y="169121"/>
                </a:cubicBezTo>
                <a:cubicBezTo>
                  <a:pt x="61822" y="174519"/>
                  <a:pt x="55712" y="179197"/>
                  <a:pt x="53915" y="187473"/>
                </a:cubicBezTo>
                <a:cubicBezTo>
                  <a:pt x="80513" y="189992"/>
                  <a:pt x="121129" y="200427"/>
                  <a:pt x="152041" y="237490"/>
                </a:cubicBezTo>
                <a:cubicBezTo>
                  <a:pt x="183312" y="200427"/>
                  <a:pt x="223928" y="189992"/>
                  <a:pt x="250885" y="187473"/>
                </a:cubicBezTo>
                <a:cubicBezTo>
                  <a:pt x="248729" y="179197"/>
                  <a:pt x="242618" y="174519"/>
                  <a:pt x="231835" y="169121"/>
                </a:cubicBezTo>
                <a:cubicBezTo>
                  <a:pt x="225365" y="166243"/>
                  <a:pt x="218536" y="163364"/>
                  <a:pt x="210988" y="160845"/>
                </a:cubicBezTo>
                <a:cubicBezTo>
                  <a:pt x="207753" y="159766"/>
                  <a:pt x="204518" y="159046"/>
                  <a:pt x="202002" y="158326"/>
                </a:cubicBezTo>
                <a:lnTo>
                  <a:pt x="200564" y="157967"/>
                </a:lnTo>
                <a:cubicBezTo>
                  <a:pt x="200564" y="157967"/>
                  <a:pt x="200564" y="157967"/>
                  <a:pt x="200205" y="157607"/>
                </a:cubicBezTo>
                <a:cubicBezTo>
                  <a:pt x="197329" y="157247"/>
                  <a:pt x="194813" y="156527"/>
                  <a:pt x="191938" y="156167"/>
                </a:cubicBezTo>
                <a:cubicBezTo>
                  <a:pt x="186187" y="168042"/>
                  <a:pt x="161746" y="175598"/>
                  <a:pt x="153479" y="178117"/>
                </a:cubicBezTo>
                <a:cubicBezTo>
                  <a:pt x="153119" y="178117"/>
                  <a:pt x="152400" y="178117"/>
                  <a:pt x="152041" y="178117"/>
                </a:cubicBezTo>
                <a:cubicBezTo>
                  <a:pt x="151681" y="178117"/>
                  <a:pt x="151322" y="178117"/>
                  <a:pt x="150963" y="178117"/>
                </a:cubicBezTo>
                <a:cubicBezTo>
                  <a:pt x="142696" y="175598"/>
                  <a:pt x="118254" y="168042"/>
                  <a:pt x="112144" y="156167"/>
                </a:cubicBezTo>
                <a:close/>
                <a:moveTo>
                  <a:pt x="129396" y="136736"/>
                </a:moveTo>
                <a:cubicBezTo>
                  <a:pt x="127959" y="141774"/>
                  <a:pt x="125083" y="147172"/>
                  <a:pt x="120770" y="152209"/>
                </a:cubicBezTo>
                <a:cubicBezTo>
                  <a:pt x="123286" y="157247"/>
                  <a:pt x="138023" y="164803"/>
                  <a:pt x="152041" y="168762"/>
                </a:cubicBezTo>
                <a:cubicBezTo>
                  <a:pt x="166059" y="164803"/>
                  <a:pt x="181155" y="157247"/>
                  <a:pt x="183671" y="152209"/>
                </a:cubicBezTo>
                <a:cubicBezTo>
                  <a:pt x="178998" y="147172"/>
                  <a:pt x="176482" y="141774"/>
                  <a:pt x="174685" y="136736"/>
                </a:cubicBezTo>
                <a:cubicBezTo>
                  <a:pt x="167856" y="140335"/>
                  <a:pt x="159948" y="142134"/>
                  <a:pt x="152041" y="142134"/>
                </a:cubicBezTo>
                <a:cubicBezTo>
                  <a:pt x="144493" y="142134"/>
                  <a:pt x="136585" y="140335"/>
                  <a:pt x="129396" y="136736"/>
                </a:cubicBezTo>
                <a:close/>
                <a:moveTo>
                  <a:pt x="179097" y="34884"/>
                </a:moveTo>
                <a:cubicBezTo>
                  <a:pt x="186498" y="35759"/>
                  <a:pt x="192310" y="37683"/>
                  <a:pt x="192855" y="37858"/>
                </a:cubicBezTo>
                <a:cubicBezTo>
                  <a:pt x="195034" y="38907"/>
                  <a:pt x="196487" y="41356"/>
                  <a:pt x="195397" y="43454"/>
                </a:cubicBezTo>
                <a:cubicBezTo>
                  <a:pt x="194671" y="45903"/>
                  <a:pt x="192128" y="47302"/>
                  <a:pt x="189585" y="46602"/>
                </a:cubicBezTo>
                <a:cubicBezTo>
                  <a:pt x="184500" y="44504"/>
                  <a:pt x="169244" y="41006"/>
                  <a:pt x="160889" y="45903"/>
                </a:cubicBezTo>
                <a:cubicBezTo>
                  <a:pt x="155077" y="49051"/>
                  <a:pt x="148539" y="50450"/>
                  <a:pt x="142001" y="50450"/>
                </a:cubicBezTo>
                <a:cubicBezTo>
                  <a:pt x="128198" y="50450"/>
                  <a:pt x="115484" y="45203"/>
                  <a:pt x="114758" y="44853"/>
                </a:cubicBezTo>
                <a:cubicBezTo>
                  <a:pt x="112215" y="44154"/>
                  <a:pt x="111125" y="41356"/>
                  <a:pt x="112215" y="38907"/>
                </a:cubicBezTo>
                <a:cubicBezTo>
                  <a:pt x="113305" y="36458"/>
                  <a:pt x="115847" y="35409"/>
                  <a:pt x="118390" y="36458"/>
                </a:cubicBezTo>
                <a:cubicBezTo>
                  <a:pt x="118390" y="36458"/>
                  <a:pt x="142364" y="46253"/>
                  <a:pt x="155804" y="38207"/>
                </a:cubicBezTo>
                <a:cubicBezTo>
                  <a:pt x="162705" y="34185"/>
                  <a:pt x="171696" y="34010"/>
                  <a:pt x="179097" y="34884"/>
                </a:cubicBezTo>
                <a:close/>
                <a:moveTo>
                  <a:pt x="152041" y="8996"/>
                </a:moveTo>
                <a:cubicBezTo>
                  <a:pt x="105673" y="8996"/>
                  <a:pt x="103517" y="45339"/>
                  <a:pt x="103517" y="49657"/>
                </a:cubicBezTo>
                <a:cubicBezTo>
                  <a:pt x="103517" y="51096"/>
                  <a:pt x="103517" y="58293"/>
                  <a:pt x="103517" y="59372"/>
                </a:cubicBezTo>
                <a:cubicBezTo>
                  <a:pt x="103517" y="60812"/>
                  <a:pt x="102438" y="62251"/>
                  <a:pt x="101360" y="62971"/>
                </a:cubicBezTo>
                <a:cubicBezTo>
                  <a:pt x="100282" y="64050"/>
                  <a:pt x="98844" y="64410"/>
                  <a:pt x="97406" y="64050"/>
                </a:cubicBezTo>
                <a:cubicBezTo>
                  <a:pt x="95609" y="64050"/>
                  <a:pt x="93093" y="68368"/>
                  <a:pt x="93812" y="75205"/>
                </a:cubicBezTo>
                <a:cubicBezTo>
                  <a:pt x="94171" y="80243"/>
                  <a:pt x="96328" y="83841"/>
                  <a:pt x="97766" y="85280"/>
                </a:cubicBezTo>
                <a:cubicBezTo>
                  <a:pt x="98125" y="85280"/>
                  <a:pt x="98844" y="85640"/>
                  <a:pt x="98844" y="85640"/>
                </a:cubicBezTo>
                <a:cubicBezTo>
                  <a:pt x="99563" y="85280"/>
                  <a:pt x="100282" y="85280"/>
                  <a:pt x="101001" y="85280"/>
                </a:cubicBezTo>
                <a:cubicBezTo>
                  <a:pt x="101720" y="85280"/>
                  <a:pt x="102438" y="85280"/>
                  <a:pt x="102798" y="85640"/>
                </a:cubicBezTo>
                <a:cubicBezTo>
                  <a:pt x="104236" y="86360"/>
                  <a:pt x="105314" y="87439"/>
                  <a:pt x="105673" y="88519"/>
                </a:cubicBezTo>
                <a:cubicBezTo>
                  <a:pt x="109627" y="104352"/>
                  <a:pt x="117535" y="117306"/>
                  <a:pt x="128678" y="125222"/>
                </a:cubicBezTo>
                <a:cubicBezTo>
                  <a:pt x="142696" y="135657"/>
                  <a:pt x="161027" y="135657"/>
                  <a:pt x="175404" y="125222"/>
                </a:cubicBezTo>
                <a:cubicBezTo>
                  <a:pt x="186546" y="117306"/>
                  <a:pt x="194813" y="104352"/>
                  <a:pt x="198767" y="88519"/>
                </a:cubicBezTo>
                <a:cubicBezTo>
                  <a:pt x="199127" y="87439"/>
                  <a:pt x="199846" y="86360"/>
                  <a:pt x="200924" y="85640"/>
                </a:cubicBezTo>
                <a:cubicBezTo>
                  <a:pt x="202362" y="84921"/>
                  <a:pt x="203799" y="84921"/>
                  <a:pt x="205237" y="85640"/>
                </a:cubicBezTo>
                <a:cubicBezTo>
                  <a:pt x="205596" y="85640"/>
                  <a:pt x="205956" y="85280"/>
                  <a:pt x="206315" y="85280"/>
                </a:cubicBezTo>
                <a:cubicBezTo>
                  <a:pt x="208113" y="83841"/>
                  <a:pt x="209910" y="80243"/>
                  <a:pt x="210269" y="75205"/>
                </a:cubicBezTo>
                <a:cubicBezTo>
                  <a:pt x="210988" y="68368"/>
                  <a:pt x="208472" y="64050"/>
                  <a:pt x="207394" y="63690"/>
                </a:cubicBezTo>
                <a:cubicBezTo>
                  <a:pt x="205596" y="64050"/>
                  <a:pt x="204159" y="64050"/>
                  <a:pt x="203080" y="62971"/>
                </a:cubicBezTo>
                <a:cubicBezTo>
                  <a:pt x="201643" y="62251"/>
                  <a:pt x="200924" y="60812"/>
                  <a:pt x="200924" y="59372"/>
                </a:cubicBezTo>
                <a:cubicBezTo>
                  <a:pt x="200924" y="57213"/>
                  <a:pt x="200924" y="51816"/>
                  <a:pt x="200924" y="50017"/>
                </a:cubicBezTo>
                <a:cubicBezTo>
                  <a:pt x="200564" y="42820"/>
                  <a:pt x="196611" y="8996"/>
                  <a:pt x="152041" y="8996"/>
                </a:cubicBezTo>
                <a:close/>
                <a:moveTo>
                  <a:pt x="152041" y="0"/>
                </a:moveTo>
                <a:cubicBezTo>
                  <a:pt x="206315" y="0"/>
                  <a:pt x="209910" y="44619"/>
                  <a:pt x="209910" y="49657"/>
                </a:cubicBezTo>
                <a:cubicBezTo>
                  <a:pt x="209910" y="50377"/>
                  <a:pt x="210269" y="52536"/>
                  <a:pt x="210269" y="55054"/>
                </a:cubicBezTo>
                <a:cubicBezTo>
                  <a:pt x="216379" y="57213"/>
                  <a:pt x="220693" y="65490"/>
                  <a:pt x="219614" y="75925"/>
                </a:cubicBezTo>
                <a:cubicBezTo>
                  <a:pt x="218896" y="82762"/>
                  <a:pt x="216379" y="88879"/>
                  <a:pt x="212426" y="92117"/>
                </a:cubicBezTo>
                <a:cubicBezTo>
                  <a:pt x="210269" y="93557"/>
                  <a:pt x="208472" y="94636"/>
                  <a:pt x="206315" y="94996"/>
                </a:cubicBezTo>
                <a:cubicBezTo>
                  <a:pt x="202002" y="110109"/>
                  <a:pt x="193735" y="122703"/>
                  <a:pt x="182952" y="130979"/>
                </a:cubicBezTo>
                <a:cubicBezTo>
                  <a:pt x="184030" y="136017"/>
                  <a:pt x="186187" y="141414"/>
                  <a:pt x="190860" y="146452"/>
                </a:cubicBezTo>
                <a:cubicBezTo>
                  <a:pt x="195173" y="147172"/>
                  <a:pt x="198767" y="147891"/>
                  <a:pt x="202721" y="148971"/>
                </a:cubicBezTo>
                <a:cubicBezTo>
                  <a:pt x="206315" y="149690"/>
                  <a:pt x="209550" y="150770"/>
                  <a:pt x="213863" y="152209"/>
                </a:cubicBezTo>
                <a:cubicBezTo>
                  <a:pt x="221771" y="154728"/>
                  <a:pt x="229319" y="157607"/>
                  <a:pt x="235789" y="160845"/>
                </a:cubicBezTo>
                <a:cubicBezTo>
                  <a:pt x="246572" y="166243"/>
                  <a:pt x="257355" y="172720"/>
                  <a:pt x="259871" y="186753"/>
                </a:cubicBezTo>
                <a:cubicBezTo>
                  <a:pt x="271373" y="186393"/>
                  <a:pt x="278562" y="187473"/>
                  <a:pt x="278921" y="187473"/>
                </a:cubicBezTo>
                <a:cubicBezTo>
                  <a:pt x="281078" y="187833"/>
                  <a:pt x="282875" y="189992"/>
                  <a:pt x="282875" y="191791"/>
                </a:cubicBezTo>
                <a:lnTo>
                  <a:pt x="282875" y="215180"/>
                </a:lnTo>
                <a:lnTo>
                  <a:pt x="299049" y="211942"/>
                </a:lnTo>
                <a:cubicBezTo>
                  <a:pt x="300487" y="211582"/>
                  <a:pt x="301925" y="211942"/>
                  <a:pt x="302644" y="212661"/>
                </a:cubicBezTo>
                <a:cubicBezTo>
                  <a:pt x="304081" y="213381"/>
                  <a:pt x="304441" y="215180"/>
                  <a:pt x="304441" y="216260"/>
                </a:cubicBezTo>
                <a:lnTo>
                  <a:pt x="304441" y="291824"/>
                </a:lnTo>
                <a:cubicBezTo>
                  <a:pt x="304441" y="294343"/>
                  <a:pt x="302644" y="296502"/>
                  <a:pt x="300128" y="296502"/>
                </a:cubicBezTo>
                <a:cubicBezTo>
                  <a:pt x="297252" y="296502"/>
                  <a:pt x="295455" y="294343"/>
                  <a:pt x="295455" y="291824"/>
                </a:cubicBezTo>
                <a:lnTo>
                  <a:pt x="295455" y="222017"/>
                </a:lnTo>
                <a:lnTo>
                  <a:pt x="157073" y="248644"/>
                </a:lnTo>
                <a:lnTo>
                  <a:pt x="157073" y="291824"/>
                </a:lnTo>
                <a:cubicBezTo>
                  <a:pt x="157073" y="294343"/>
                  <a:pt x="154916" y="296502"/>
                  <a:pt x="152400" y="296502"/>
                </a:cubicBezTo>
                <a:cubicBezTo>
                  <a:pt x="149884" y="296502"/>
                  <a:pt x="147728" y="294343"/>
                  <a:pt x="147728" y="291824"/>
                </a:cubicBezTo>
                <a:lnTo>
                  <a:pt x="147728" y="248644"/>
                </a:lnTo>
                <a:lnTo>
                  <a:pt x="9345" y="222017"/>
                </a:lnTo>
                <a:lnTo>
                  <a:pt x="9345" y="291824"/>
                </a:lnTo>
                <a:cubicBezTo>
                  <a:pt x="9345" y="294343"/>
                  <a:pt x="7188" y="296502"/>
                  <a:pt x="4672" y="296502"/>
                </a:cubicBezTo>
                <a:cubicBezTo>
                  <a:pt x="2156" y="296502"/>
                  <a:pt x="0" y="294343"/>
                  <a:pt x="0" y="291824"/>
                </a:cubicBezTo>
                <a:lnTo>
                  <a:pt x="0" y="216260"/>
                </a:lnTo>
                <a:cubicBezTo>
                  <a:pt x="0" y="215180"/>
                  <a:pt x="359" y="213381"/>
                  <a:pt x="1437" y="212661"/>
                </a:cubicBezTo>
                <a:cubicBezTo>
                  <a:pt x="2875" y="211942"/>
                  <a:pt x="3954" y="211582"/>
                  <a:pt x="5391" y="211942"/>
                </a:cubicBezTo>
                <a:lnTo>
                  <a:pt x="21566" y="215180"/>
                </a:lnTo>
                <a:lnTo>
                  <a:pt x="21566" y="191791"/>
                </a:lnTo>
                <a:cubicBezTo>
                  <a:pt x="21566" y="189992"/>
                  <a:pt x="23363" y="187833"/>
                  <a:pt x="25520" y="187473"/>
                </a:cubicBezTo>
                <a:cubicBezTo>
                  <a:pt x="25879" y="187473"/>
                  <a:pt x="33068" y="186393"/>
                  <a:pt x="44570" y="186753"/>
                </a:cubicBezTo>
                <a:cubicBezTo>
                  <a:pt x="47086" y="172720"/>
                  <a:pt x="57869" y="166243"/>
                  <a:pt x="68652" y="160845"/>
                </a:cubicBezTo>
                <a:cubicBezTo>
                  <a:pt x="75481" y="157607"/>
                  <a:pt x="82670" y="154728"/>
                  <a:pt x="90577" y="152209"/>
                </a:cubicBezTo>
                <a:cubicBezTo>
                  <a:pt x="94890" y="150770"/>
                  <a:pt x="98125" y="149690"/>
                  <a:pt x="101720" y="148971"/>
                </a:cubicBezTo>
                <a:cubicBezTo>
                  <a:pt x="105673" y="147891"/>
                  <a:pt x="109627" y="147172"/>
                  <a:pt x="113222" y="146452"/>
                </a:cubicBezTo>
                <a:cubicBezTo>
                  <a:pt x="117895" y="141414"/>
                  <a:pt x="120411" y="136017"/>
                  <a:pt x="121129" y="130979"/>
                </a:cubicBezTo>
                <a:cubicBezTo>
                  <a:pt x="110705" y="122703"/>
                  <a:pt x="102438" y="110109"/>
                  <a:pt x="97766" y="94996"/>
                </a:cubicBezTo>
                <a:cubicBezTo>
                  <a:pt x="95609" y="94636"/>
                  <a:pt x="93812" y="93557"/>
                  <a:pt x="92015" y="92117"/>
                </a:cubicBezTo>
                <a:cubicBezTo>
                  <a:pt x="88061" y="88879"/>
                  <a:pt x="85186" y="82762"/>
                  <a:pt x="84467" y="75925"/>
                </a:cubicBezTo>
                <a:cubicBezTo>
                  <a:pt x="83748" y="65490"/>
                  <a:pt x="87702" y="57213"/>
                  <a:pt x="94171" y="55054"/>
                </a:cubicBezTo>
                <a:cubicBezTo>
                  <a:pt x="94171" y="52536"/>
                  <a:pt x="94171" y="50017"/>
                  <a:pt x="94171" y="49657"/>
                </a:cubicBezTo>
                <a:cubicBezTo>
                  <a:pt x="94171" y="47498"/>
                  <a:pt x="95969" y="0"/>
                  <a:pt x="152041" y="0"/>
                </a:cubicBezTo>
                <a:close/>
              </a:path>
            </a:pathLst>
          </a:custGeom>
          <a:solidFill>
            <a:schemeClr val="bg1"/>
          </a:solidFill>
          <a:ln>
            <a:noFill/>
          </a:ln>
          <a:effectLst/>
        </p:spPr>
        <p:txBody>
          <a:bodyPr anchor="ctr"/>
          <a:lstStyle/>
          <a:p>
            <a:endParaRPr lang="en-US" sz="825" dirty="0">
              <a:latin typeface="Arial" panose="020B0604020202020204" pitchFamily="34" charset="0"/>
            </a:endParaRPr>
          </a:p>
        </p:txBody>
      </p:sp>
      <p:sp>
        <p:nvSpPr>
          <p:cNvPr id="33" name="Shape 704">
            <a:extLst>
              <a:ext uri="{FF2B5EF4-FFF2-40B4-BE49-F238E27FC236}">
                <a16:creationId xmlns:a16="http://schemas.microsoft.com/office/drawing/2014/main" id="{AA2C6CA7-F0EC-4784-90D9-2745BAE0AC0F}"/>
              </a:ext>
            </a:extLst>
          </p:cNvPr>
          <p:cNvSpPr/>
          <p:nvPr/>
        </p:nvSpPr>
        <p:spPr>
          <a:xfrm>
            <a:off x="4803016" y="1731837"/>
            <a:ext cx="4126637" cy="779226"/>
          </a:xfrm>
          <a:prstGeom prst="rect">
            <a:avLst/>
          </a:prstGeom>
          <a:solidFill>
            <a:schemeClr val="bg1"/>
          </a:solidFill>
          <a:ln w="12700" cap="flat">
            <a:solidFill>
              <a:schemeClr val="bg1"/>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8000">
                <a:solidFill>
                  <a:srgbClr val="FFFFFF"/>
                </a:solidFill>
                <a:latin typeface="+mj-lt"/>
                <a:ea typeface="+mj-ea"/>
                <a:cs typeface="+mj-cs"/>
                <a:sym typeface="Helvetica Neue UltraLight"/>
              </a:defRPr>
            </a:lvl1pPr>
          </a:lstStyle>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Financial year end and audit process disruptions</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Supply chain disruptions and slow implementation of the procurement plan</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Limited impact on corporate operations – operationally geared to work remotely</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Slow budget expenditure due to suspension of construction activities and project delays.</a:t>
            </a:r>
          </a:p>
          <a:p>
            <a:pPr marL="171450" indent="-171450">
              <a:buAutoNum type="arabicPeriod"/>
            </a:pPr>
            <a:r>
              <a:rPr lang="en-US" sz="825" dirty="0">
                <a:solidFill>
                  <a:schemeClr val="accent1"/>
                </a:solidFill>
                <a:latin typeface="Roboto Condensed Light" panose="02000000000000000000" pitchFamily="2" charset="0"/>
                <a:ea typeface="Roboto Condensed Light" panose="02000000000000000000" pitchFamily="2" charset="0"/>
              </a:rPr>
              <a:t>Drastic reduction of traffic on toll roads leading to significant toll revenue losses</a:t>
            </a:r>
          </a:p>
        </p:txBody>
      </p:sp>
      <p:sp>
        <p:nvSpPr>
          <p:cNvPr id="34" name="Shape 704">
            <a:extLst>
              <a:ext uri="{FF2B5EF4-FFF2-40B4-BE49-F238E27FC236}">
                <a16:creationId xmlns:a16="http://schemas.microsoft.com/office/drawing/2014/main" id="{E746A407-8BC6-49D0-A69E-B6A995690882}"/>
              </a:ext>
            </a:extLst>
          </p:cNvPr>
          <p:cNvSpPr/>
          <p:nvPr/>
        </p:nvSpPr>
        <p:spPr>
          <a:xfrm>
            <a:off x="4816374" y="2592680"/>
            <a:ext cx="4265434" cy="751810"/>
          </a:xfrm>
          <a:prstGeom prst="rect">
            <a:avLst/>
          </a:prstGeom>
          <a:solidFill>
            <a:schemeClr val="bg1"/>
          </a:solidFill>
          <a:ln w="12700" cap="flat">
            <a:solidFill>
              <a:schemeClr val="bg1"/>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8000">
                <a:solidFill>
                  <a:srgbClr val="FFFFFF"/>
                </a:solidFill>
                <a:latin typeface="+mj-lt"/>
                <a:ea typeface="+mj-ea"/>
                <a:cs typeface="+mj-cs"/>
                <a:sym typeface="Helvetica Neue UltraLight"/>
              </a:defRPr>
            </a:lvl1pPr>
          </a:lstStyle>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Supply challenges - Limited suppliers with shortage of stock, resulting in long lead times for delivery</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Procured temperature screening equipment for all offices</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Adequate levels of sanitizers masks and gloves secured ahead of 4 May re-opening.</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New and updated SOPs published for gradual ramp-back of business operations from 4 May 2020</a:t>
            </a:r>
          </a:p>
          <a:p>
            <a:pPr marL="171450" indent="-171450">
              <a:buAutoNum type="arabicPeriod"/>
            </a:pPr>
            <a:endParaRPr sz="825" dirty="0">
              <a:solidFill>
                <a:schemeClr val="accent1"/>
              </a:solidFill>
              <a:latin typeface="Roboto Condensed Light" panose="02000000000000000000" pitchFamily="2" charset="0"/>
              <a:ea typeface="Roboto Condensed Light" panose="02000000000000000000" pitchFamily="2" charset="0"/>
            </a:endParaRPr>
          </a:p>
        </p:txBody>
      </p:sp>
      <p:sp>
        <p:nvSpPr>
          <p:cNvPr id="35" name="Shape 704">
            <a:extLst>
              <a:ext uri="{FF2B5EF4-FFF2-40B4-BE49-F238E27FC236}">
                <a16:creationId xmlns:a16="http://schemas.microsoft.com/office/drawing/2014/main" id="{9826E1D1-CF46-436F-846D-5882B0CB515D}"/>
              </a:ext>
            </a:extLst>
          </p:cNvPr>
          <p:cNvSpPr/>
          <p:nvPr/>
        </p:nvSpPr>
        <p:spPr>
          <a:xfrm>
            <a:off x="4816374" y="3400212"/>
            <a:ext cx="4126637" cy="796964"/>
          </a:xfrm>
          <a:prstGeom prst="rect">
            <a:avLst/>
          </a:prstGeom>
          <a:solidFill>
            <a:schemeClr val="bg1"/>
          </a:solidFill>
          <a:ln w="12700" cap="flat">
            <a:solidFill>
              <a:schemeClr val="bg1"/>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8000">
                <a:solidFill>
                  <a:srgbClr val="FFFFFF"/>
                </a:solidFill>
                <a:latin typeface="+mj-lt"/>
                <a:ea typeface="+mj-ea"/>
                <a:cs typeface="+mj-cs"/>
                <a:sym typeface="Helvetica Neue UltraLight"/>
              </a:defRPr>
            </a:lvl1pPr>
          </a:lstStyle>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Shortfall of R2.53 billion (incl VAT) on toll portfolio for GFIP. Approved by NT.</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R3.5bn HWAY20 maturity successfully closed. Further maturities in October and March requiring a further R3.2bn.</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SANRAL is pursuing a R7bn NDB Loan and a R7bn MIGA loan guarantee. Half of the loan guaranteed by MIGA can be used for refinancing, with the remainder earmarked for capital projects. No decision yet.</a:t>
            </a:r>
          </a:p>
        </p:txBody>
      </p:sp>
      <p:sp>
        <p:nvSpPr>
          <p:cNvPr id="36" name="Shape 704">
            <a:extLst>
              <a:ext uri="{FF2B5EF4-FFF2-40B4-BE49-F238E27FC236}">
                <a16:creationId xmlns:a16="http://schemas.microsoft.com/office/drawing/2014/main" id="{2A01A282-0868-4F13-913C-2A9872B83ED3}"/>
              </a:ext>
            </a:extLst>
          </p:cNvPr>
          <p:cNvSpPr/>
          <p:nvPr/>
        </p:nvSpPr>
        <p:spPr>
          <a:xfrm>
            <a:off x="4816373" y="4348148"/>
            <a:ext cx="4113279" cy="735435"/>
          </a:xfrm>
          <a:prstGeom prst="rect">
            <a:avLst/>
          </a:prstGeom>
          <a:solidFill>
            <a:schemeClr val="bg1"/>
          </a:solidFill>
          <a:ln w="12700" cap="flat">
            <a:solidFill>
              <a:schemeClr val="bg1"/>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8000">
                <a:solidFill>
                  <a:srgbClr val="FFFFFF"/>
                </a:solidFill>
                <a:latin typeface="+mj-lt"/>
                <a:ea typeface="+mj-ea"/>
                <a:cs typeface="+mj-cs"/>
                <a:sym typeface="Helvetica Neue UltraLight"/>
              </a:defRPr>
            </a:lvl1pPr>
          </a:lstStyle>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Force Majeure claims from construction projects, toll operators and other outsourced operations.</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Under spending on projects – R670 million per month</a:t>
            </a:r>
          </a:p>
          <a:p>
            <a:pPr marL="171450" indent="-171450">
              <a:buAutoNum type="arabicPeriod"/>
            </a:pPr>
            <a:r>
              <a:rPr lang="en-US" sz="825" dirty="0">
                <a:solidFill>
                  <a:schemeClr val="accent1"/>
                </a:solidFill>
                <a:latin typeface="Roboto Condensed Light" panose="02000000000000000000" pitchFamily="2" charset="0"/>
                <a:ea typeface="Roboto Condensed Light" panose="02000000000000000000" pitchFamily="2" charset="0"/>
              </a:rPr>
              <a:t>Lost toll revenue (reduced traffic) – R640 million to date</a:t>
            </a:r>
          </a:p>
          <a:p>
            <a:pPr marL="171450" indent="-171450">
              <a:buAutoNum type="arabicPeriod"/>
            </a:pPr>
            <a:r>
              <a:rPr lang="en-US" sz="825" dirty="0">
                <a:solidFill>
                  <a:schemeClr val="accent1"/>
                </a:solidFill>
                <a:latin typeface="Roboto Condensed Light" panose="02000000000000000000" pitchFamily="2" charset="0"/>
                <a:ea typeface="Roboto Condensed Light" panose="02000000000000000000" pitchFamily="2" charset="0"/>
              </a:rPr>
              <a:t>Contingency allocation made for Covid-19 related expenses and claims</a:t>
            </a:r>
          </a:p>
        </p:txBody>
      </p:sp>
      <p:sp>
        <p:nvSpPr>
          <p:cNvPr id="24" name="Freeform 41">
            <a:extLst>
              <a:ext uri="{FF2B5EF4-FFF2-40B4-BE49-F238E27FC236}">
                <a16:creationId xmlns:a16="http://schemas.microsoft.com/office/drawing/2014/main" id="{7071399D-A932-4A00-8A2F-DF6F11217DEC}"/>
              </a:ext>
            </a:extLst>
          </p:cNvPr>
          <p:cNvSpPr>
            <a:spLocks noChangeArrowheads="1"/>
          </p:cNvSpPr>
          <p:nvPr/>
        </p:nvSpPr>
        <p:spPr bwMode="auto">
          <a:xfrm>
            <a:off x="4095676" y="4537107"/>
            <a:ext cx="373663" cy="274276"/>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bg1"/>
          </a:solidFill>
          <a:ln w="9525" cap="flat">
            <a:noFill/>
            <a:bevel/>
            <a:headEnd/>
            <a:tailEnd/>
          </a:ln>
          <a:effectLst/>
        </p:spPr>
        <p:txBody>
          <a:bodyPr wrap="none" anchor="ctr"/>
          <a:lstStyle/>
          <a:p>
            <a:endParaRPr lang="en-US" sz="825" dirty="0">
              <a:latin typeface="Arial" panose="020B0604020202020204" pitchFamily="34" charset="0"/>
            </a:endParaRPr>
          </a:p>
        </p:txBody>
      </p:sp>
      <p:sp>
        <p:nvSpPr>
          <p:cNvPr id="37" name="Shape 9663">
            <a:extLst>
              <a:ext uri="{FF2B5EF4-FFF2-40B4-BE49-F238E27FC236}">
                <a16:creationId xmlns:a16="http://schemas.microsoft.com/office/drawing/2014/main" id="{CE98F367-35B8-4A33-980D-11A8337525F8}"/>
              </a:ext>
            </a:extLst>
          </p:cNvPr>
          <p:cNvSpPr/>
          <p:nvPr/>
        </p:nvSpPr>
        <p:spPr>
          <a:xfrm>
            <a:off x="378367" y="5300105"/>
            <a:ext cx="3409797" cy="55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rgbClr val="00B050"/>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38" name="Shape 9664">
            <a:extLst>
              <a:ext uri="{FF2B5EF4-FFF2-40B4-BE49-F238E27FC236}">
                <a16:creationId xmlns:a16="http://schemas.microsoft.com/office/drawing/2014/main" id="{BB27C0AC-E9E9-4B86-90F5-CD2AB1F9C0A2}"/>
              </a:ext>
            </a:extLst>
          </p:cNvPr>
          <p:cNvSpPr/>
          <p:nvPr/>
        </p:nvSpPr>
        <p:spPr>
          <a:xfrm>
            <a:off x="20282" y="5300075"/>
            <a:ext cx="358085" cy="559541"/>
          </a:xfrm>
          <a:prstGeom prst="rect">
            <a:avLst/>
          </a:prstGeom>
          <a:solidFill>
            <a:srgbClr val="00B050"/>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39" name="TextBox 38">
            <a:extLst>
              <a:ext uri="{FF2B5EF4-FFF2-40B4-BE49-F238E27FC236}">
                <a16:creationId xmlns:a16="http://schemas.microsoft.com/office/drawing/2014/main" id="{257CC37F-395B-4B63-86FD-4986E48BF60F}"/>
              </a:ext>
            </a:extLst>
          </p:cNvPr>
          <p:cNvSpPr txBox="1"/>
          <p:nvPr/>
        </p:nvSpPr>
        <p:spPr>
          <a:xfrm>
            <a:off x="1032214" y="5441346"/>
            <a:ext cx="2146027" cy="276999"/>
          </a:xfrm>
          <a:prstGeom prst="rect">
            <a:avLst/>
          </a:prstGeom>
          <a:noFill/>
        </p:spPr>
        <p:txBody>
          <a:bodyPr wrap="square" rtlCol="0" anchor="ctr">
            <a:spAutoFit/>
          </a:bodyPr>
          <a:lstStyle>
            <a:defPPr>
              <a:defRPr lang="en-US"/>
            </a:defPPr>
            <a:lvl1pPr>
              <a:defRPr sz="1600">
                <a:solidFill>
                  <a:schemeClr val="bg1"/>
                </a:solidFill>
                <a:latin typeface="Arial" panose="020B0604020202020204" pitchFamily="34" charset="0"/>
                <a:ea typeface="Lato Light" panose="020F0502020204030203" pitchFamily="34" charset="0"/>
                <a:cs typeface="Arial" panose="020B0604020202020204" pitchFamily="34" charset="0"/>
              </a:defRPr>
            </a:lvl1pPr>
          </a:lstStyle>
          <a:p>
            <a:r>
              <a:rPr lang="en-US" sz="1200" dirty="0"/>
              <a:t>Interventions</a:t>
            </a:r>
          </a:p>
        </p:txBody>
      </p:sp>
      <p:sp>
        <p:nvSpPr>
          <p:cNvPr id="40" name="Shape 705">
            <a:extLst>
              <a:ext uri="{FF2B5EF4-FFF2-40B4-BE49-F238E27FC236}">
                <a16:creationId xmlns:a16="http://schemas.microsoft.com/office/drawing/2014/main" id="{1ABD8795-BB3A-44D6-8F4A-99BBF609609D}"/>
              </a:ext>
            </a:extLst>
          </p:cNvPr>
          <p:cNvSpPr/>
          <p:nvPr/>
        </p:nvSpPr>
        <p:spPr>
          <a:xfrm>
            <a:off x="3889106" y="5293031"/>
            <a:ext cx="812969" cy="559511"/>
          </a:xfrm>
          <a:prstGeom prst="rect">
            <a:avLst/>
          </a:prstGeom>
          <a:solidFill>
            <a:schemeClr val="accent4">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8438" dirty="0">
              <a:latin typeface="Arial" panose="020B0604020202020204" pitchFamily="34" charset="0"/>
            </a:endParaRPr>
          </a:p>
        </p:txBody>
      </p:sp>
      <p:sp>
        <p:nvSpPr>
          <p:cNvPr id="42" name="Shape 704">
            <a:extLst>
              <a:ext uri="{FF2B5EF4-FFF2-40B4-BE49-F238E27FC236}">
                <a16:creationId xmlns:a16="http://schemas.microsoft.com/office/drawing/2014/main" id="{9CD6CDCF-4A7E-42AF-9AD7-28499107D017}"/>
              </a:ext>
            </a:extLst>
          </p:cNvPr>
          <p:cNvSpPr/>
          <p:nvPr/>
        </p:nvSpPr>
        <p:spPr>
          <a:xfrm>
            <a:off x="4816373" y="5300075"/>
            <a:ext cx="4141326" cy="625061"/>
          </a:xfrm>
          <a:prstGeom prst="rect">
            <a:avLst/>
          </a:prstGeom>
          <a:solidFill>
            <a:schemeClr val="bg1"/>
          </a:solidFill>
          <a:ln w="12700" cap="flat">
            <a:solidFill>
              <a:schemeClr val="bg1"/>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8000">
                <a:solidFill>
                  <a:srgbClr val="FFFFFF"/>
                </a:solidFill>
                <a:latin typeface="+mj-lt"/>
                <a:ea typeface="+mj-ea"/>
                <a:cs typeface="+mj-cs"/>
                <a:sym typeface="Helvetica Neue UltraLight"/>
              </a:defRPr>
            </a:lvl1pPr>
          </a:lstStyle>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Agile procurement processes now required</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Prioritisation of construction projects to drive economic recovery</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Internal reallocation of budget to address areas with revenue shortfall</a:t>
            </a:r>
          </a:p>
          <a:p>
            <a:pPr marL="171450" indent="-171450">
              <a:buAutoNum type="arabicPeriod"/>
            </a:pPr>
            <a:r>
              <a:rPr lang="en-CA" sz="825" dirty="0">
                <a:solidFill>
                  <a:schemeClr val="accent1"/>
                </a:solidFill>
                <a:latin typeface="Roboto Condensed Light" panose="02000000000000000000" pitchFamily="2" charset="0"/>
                <a:ea typeface="Roboto Condensed Light" panose="02000000000000000000" pitchFamily="2" charset="0"/>
              </a:rPr>
              <a:t>Scenario led operational plans for remainder of 2020/21 FY – incremental lockdown level relaxation (risk adjusted).</a:t>
            </a:r>
            <a:endParaRPr sz="825" dirty="0">
              <a:solidFill>
                <a:schemeClr val="accent1"/>
              </a:solidFill>
              <a:latin typeface="Roboto Condensed Light" panose="02000000000000000000" pitchFamily="2" charset="0"/>
              <a:ea typeface="Roboto Condensed Light" panose="02000000000000000000" pitchFamily="2" charset="0"/>
            </a:endParaRPr>
          </a:p>
        </p:txBody>
      </p:sp>
      <p:pic>
        <p:nvPicPr>
          <p:cNvPr id="44" name="Graphic 43" descr="Research">
            <a:extLst>
              <a:ext uri="{FF2B5EF4-FFF2-40B4-BE49-F238E27FC236}">
                <a16:creationId xmlns:a16="http://schemas.microsoft.com/office/drawing/2014/main" id="{6ECC6F21-6431-4027-BC4C-96FB546724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6475" y="5323462"/>
            <a:ext cx="498648" cy="498648"/>
          </a:xfrm>
          <a:prstGeom prst="rect">
            <a:avLst/>
          </a:prstGeom>
          <a:effectLst/>
        </p:spPr>
      </p:pic>
      <p:pic>
        <p:nvPicPr>
          <p:cNvPr id="46" name="Graphic 45" descr="Playbook">
            <a:extLst>
              <a:ext uri="{FF2B5EF4-FFF2-40B4-BE49-F238E27FC236}">
                <a16:creationId xmlns:a16="http://schemas.microsoft.com/office/drawing/2014/main" id="{ADE3B854-54E8-4344-8452-72EAC7DD3F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936" y="5376771"/>
            <a:ext cx="427820" cy="427820"/>
          </a:xfrm>
          <a:prstGeom prst="rect">
            <a:avLst/>
          </a:prstGeom>
          <a:effectLst/>
        </p:spPr>
      </p:pic>
      <p:sp>
        <p:nvSpPr>
          <p:cNvPr id="5" name="Shape 9641">
            <a:extLst>
              <a:ext uri="{FF2B5EF4-FFF2-40B4-BE49-F238E27FC236}">
                <a16:creationId xmlns:a16="http://schemas.microsoft.com/office/drawing/2014/main" id="{1ABA3DBA-7F99-405A-B211-B103EE1A2BB9}"/>
              </a:ext>
            </a:extLst>
          </p:cNvPr>
          <p:cNvSpPr/>
          <p:nvPr/>
        </p:nvSpPr>
        <p:spPr>
          <a:xfrm>
            <a:off x="20282" y="1585894"/>
            <a:ext cx="377543" cy="4410457"/>
          </a:xfrm>
          <a:prstGeom prst="round2SameRect">
            <a:avLst>
              <a:gd name="adj1" fmla="val 50000"/>
              <a:gd name="adj2" fmla="val 0"/>
            </a:avLst>
          </a:prstGeom>
          <a:solidFill>
            <a:srgbClr val="B9B9B9"/>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pic>
        <p:nvPicPr>
          <p:cNvPr id="43" name="Picture 42" descr="C:\Users\vbredar\Desktop\Final logo.bmp">
            <a:extLst>
              <a:ext uri="{FF2B5EF4-FFF2-40B4-BE49-F238E27FC236}">
                <a16:creationId xmlns:a16="http://schemas.microsoft.com/office/drawing/2014/main" id="{7E06D234-81DF-475D-A379-C9409A5E3E72}"/>
              </a:ext>
            </a:extLst>
          </p:cNvPr>
          <p:cNvPicPr>
            <a:picLocks noChangeAspect="1" noChangeArrowheads="1"/>
          </p:cNvPicPr>
          <p:nvPr/>
        </p:nvPicPr>
        <p:blipFill rotWithShape="1">
          <a:blip r:embed="rId6" cstate="print"/>
          <a:srcRect b="21261"/>
          <a:stretch/>
        </p:blipFill>
        <p:spPr bwMode="auto">
          <a:xfrm>
            <a:off x="8305101" y="80591"/>
            <a:ext cx="841098" cy="621890"/>
          </a:xfrm>
          <a:prstGeom prst="rect">
            <a:avLst/>
          </a:prstGeom>
          <a:noFill/>
        </p:spPr>
      </p:pic>
      <p:cxnSp>
        <p:nvCxnSpPr>
          <p:cNvPr id="4" name="Straight Connector 3">
            <a:extLst>
              <a:ext uri="{FF2B5EF4-FFF2-40B4-BE49-F238E27FC236}">
                <a16:creationId xmlns:a16="http://schemas.microsoft.com/office/drawing/2014/main" id="{8932FCA9-241E-4B03-935A-A37FFAE92313}"/>
              </a:ext>
            </a:extLst>
          </p:cNvPr>
          <p:cNvCxnSpPr/>
          <p:nvPr/>
        </p:nvCxnSpPr>
        <p:spPr>
          <a:xfrm>
            <a:off x="397825" y="2511063"/>
            <a:ext cx="868398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AD3AA7-B8A1-4B86-AC83-2636BCDCE808}"/>
              </a:ext>
            </a:extLst>
          </p:cNvPr>
          <p:cNvCxnSpPr/>
          <p:nvPr/>
        </p:nvCxnSpPr>
        <p:spPr>
          <a:xfrm>
            <a:off x="397825" y="3400212"/>
            <a:ext cx="868398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8BD8F53-65AE-4CED-9E9F-0DD94C2823D0}"/>
              </a:ext>
            </a:extLst>
          </p:cNvPr>
          <p:cNvCxnSpPr/>
          <p:nvPr/>
        </p:nvCxnSpPr>
        <p:spPr>
          <a:xfrm>
            <a:off x="397825" y="4328571"/>
            <a:ext cx="868398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D3CA8D-F377-4893-B75D-80801F01EFCD}"/>
              </a:ext>
            </a:extLst>
          </p:cNvPr>
          <p:cNvCxnSpPr/>
          <p:nvPr/>
        </p:nvCxnSpPr>
        <p:spPr>
          <a:xfrm>
            <a:off x="397825" y="5240145"/>
            <a:ext cx="868398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945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1154" y="3756537"/>
            <a:ext cx="184731" cy="300082"/>
          </a:xfrm>
          <a:prstGeom prst="rect">
            <a:avLst/>
          </a:prstGeom>
          <a:noFill/>
        </p:spPr>
        <p:txBody>
          <a:bodyPr wrap="none" rtlCol="0">
            <a:spAutoFit/>
          </a:bodyPr>
          <a:lstStyle/>
          <a:p>
            <a:endParaRPr lang="en-US" sz="1350" dirty="0">
              <a:latin typeface="Century Gothic" charset="0"/>
              <a:ea typeface="Century Gothic" charset="0"/>
              <a:cs typeface="Century Gothic" charset="0"/>
            </a:endParaRPr>
          </a:p>
        </p:txBody>
      </p:sp>
      <p:sp>
        <p:nvSpPr>
          <p:cNvPr id="13" name="TextBox 12"/>
          <p:cNvSpPr txBox="1"/>
          <p:nvPr/>
        </p:nvSpPr>
        <p:spPr>
          <a:xfrm>
            <a:off x="177308" y="1595646"/>
            <a:ext cx="2653290" cy="300082"/>
          </a:xfrm>
          <a:prstGeom prst="rect">
            <a:avLst/>
          </a:prstGeom>
          <a:noFill/>
        </p:spPr>
        <p:txBody>
          <a:bodyPr wrap="none" rtlCol="0">
            <a:spAutoFit/>
          </a:bodyPr>
          <a:lstStyle/>
          <a:p>
            <a:r>
              <a:rPr lang="en-US" sz="1350" b="1" dirty="0">
                <a:solidFill>
                  <a:schemeClr val="bg1">
                    <a:lumMod val="50000"/>
                  </a:schemeClr>
                </a:solidFill>
                <a:latin typeface="Century Gothic" charset="0"/>
                <a:ea typeface="Century Gothic" charset="0"/>
                <a:cs typeface="Century Gothic" charset="0"/>
              </a:rPr>
              <a:t>9 MONTH COVID-19 HORIZON</a:t>
            </a:r>
          </a:p>
        </p:txBody>
      </p:sp>
      <p:graphicFrame>
        <p:nvGraphicFramePr>
          <p:cNvPr id="14" name="Table 13"/>
          <p:cNvGraphicFramePr>
            <a:graphicFrameLocks noGrp="1"/>
          </p:cNvGraphicFramePr>
          <p:nvPr/>
        </p:nvGraphicFramePr>
        <p:xfrm>
          <a:off x="177310" y="2120968"/>
          <a:ext cx="8812236" cy="4335666"/>
        </p:xfrm>
        <a:graphic>
          <a:graphicData uri="http://schemas.openxmlformats.org/drawingml/2006/table">
            <a:tbl>
              <a:tblPr firstRow="1" bandRow="1">
                <a:effectLst>
                  <a:outerShdw blurRad="50800" dist="38100" dir="5400000" algn="t" rotWithShape="0">
                    <a:prstClr val="black">
                      <a:alpha val="40000"/>
                    </a:prstClr>
                  </a:outerShdw>
                </a:effectLst>
                <a:tableStyleId>{073A0DAA-6AF3-43AB-8588-CEC1D06C72B9}</a:tableStyleId>
              </a:tblPr>
              <a:tblGrid>
                <a:gridCol w="734353">
                  <a:extLst>
                    <a:ext uri="{9D8B030D-6E8A-4147-A177-3AD203B41FA5}">
                      <a16:colId xmlns:a16="http://schemas.microsoft.com/office/drawing/2014/main" val="20000"/>
                    </a:ext>
                  </a:extLst>
                </a:gridCol>
                <a:gridCol w="734353">
                  <a:extLst>
                    <a:ext uri="{9D8B030D-6E8A-4147-A177-3AD203B41FA5}">
                      <a16:colId xmlns:a16="http://schemas.microsoft.com/office/drawing/2014/main" val="20001"/>
                    </a:ext>
                  </a:extLst>
                </a:gridCol>
                <a:gridCol w="734353">
                  <a:extLst>
                    <a:ext uri="{9D8B030D-6E8A-4147-A177-3AD203B41FA5}">
                      <a16:colId xmlns:a16="http://schemas.microsoft.com/office/drawing/2014/main" val="20002"/>
                    </a:ext>
                  </a:extLst>
                </a:gridCol>
                <a:gridCol w="734353">
                  <a:extLst>
                    <a:ext uri="{9D8B030D-6E8A-4147-A177-3AD203B41FA5}">
                      <a16:colId xmlns:a16="http://schemas.microsoft.com/office/drawing/2014/main" val="20003"/>
                    </a:ext>
                  </a:extLst>
                </a:gridCol>
                <a:gridCol w="734353">
                  <a:extLst>
                    <a:ext uri="{9D8B030D-6E8A-4147-A177-3AD203B41FA5}">
                      <a16:colId xmlns:a16="http://schemas.microsoft.com/office/drawing/2014/main" val="20004"/>
                    </a:ext>
                  </a:extLst>
                </a:gridCol>
                <a:gridCol w="734353">
                  <a:extLst>
                    <a:ext uri="{9D8B030D-6E8A-4147-A177-3AD203B41FA5}">
                      <a16:colId xmlns:a16="http://schemas.microsoft.com/office/drawing/2014/main" val="20005"/>
                    </a:ext>
                  </a:extLst>
                </a:gridCol>
                <a:gridCol w="734353">
                  <a:extLst>
                    <a:ext uri="{9D8B030D-6E8A-4147-A177-3AD203B41FA5}">
                      <a16:colId xmlns:a16="http://schemas.microsoft.com/office/drawing/2014/main" val="20006"/>
                    </a:ext>
                  </a:extLst>
                </a:gridCol>
                <a:gridCol w="734353">
                  <a:extLst>
                    <a:ext uri="{9D8B030D-6E8A-4147-A177-3AD203B41FA5}">
                      <a16:colId xmlns:a16="http://schemas.microsoft.com/office/drawing/2014/main" val="20007"/>
                    </a:ext>
                  </a:extLst>
                </a:gridCol>
                <a:gridCol w="734353">
                  <a:extLst>
                    <a:ext uri="{9D8B030D-6E8A-4147-A177-3AD203B41FA5}">
                      <a16:colId xmlns:a16="http://schemas.microsoft.com/office/drawing/2014/main" val="20008"/>
                    </a:ext>
                  </a:extLst>
                </a:gridCol>
                <a:gridCol w="734353">
                  <a:extLst>
                    <a:ext uri="{9D8B030D-6E8A-4147-A177-3AD203B41FA5}">
                      <a16:colId xmlns:a16="http://schemas.microsoft.com/office/drawing/2014/main" val="20009"/>
                    </a:ext>
                  </a:extLst>
                </a:gridCol>
                <a:gridCol w="734353">
                  <a:extLst>
                    <a:ext uri="{9D8B030D-6E8A-4147-A177-3AD203B41FA5}">
                      <a16:colId xmlns:a16="http://schemas.microsoft.com/office/drawing/2014/main" val="20010"/>
                    </a:ext>
                  </a:extLst>
                </a:gridCol>
                <a:gridCol w="734353">
                  <a:extLst>
                    <a:ext uri="{9D8B030D-6E8A-4147-A177-3AD203B41FA5}">
                      <a16:colId xmlns:a16="http://schemas.microsoft.com/office/drawing/2014/main" val="20011"/>
                    </a:ext>
                  </a:extLst>
                </a:gridCol>
              </a:tblGrid>
              <a:tr h="199306">
                <a:tc>
                  <a:txBody>
                    <a:bodyPr/>
                    <a:lstStyle/>
                    <a:p>
                      <a:pPr algn="ctr"/>
                      <a:r>
                        <a:rPr lang="en-US" sz="800" dirty="0">
                          <a:latin typeface="Century Gothic" charset="0"/>
                          <a:ea typeface="Century Gothic" charset="0"/>
                          <a:cs typeface="Century Gothic" charset="0"/>
                        </a:rPr>
                        <a:t>MAY</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latin typeface="Century Gothic" charset="0"/>
                          <a:ea typeface="Century Gothic" charset="0"/>
                          <a:cs typeface="Century Gothic" charset="0"/>
                        </a:rPr>
                        <a:t>JUN</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800" dirty="0">
                          <a:latin typeface="Century Gothic" charset="0"/>
                          <a:ea typeface="Century Gothic" charset="0"/>
                          <a:cs typeface="Century Gothic" charset="0"/>
                        </a:rPr>
                        <a:t>JUL</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800" dirty="0">
                          <a:latin typeface="Century Gothic" charset="0"/>
                          <a:ea typeface="Century Gothic" charset="0"/>
                          <a:cs typeface="Century Gothic" charset="0"/>
                        </a:rPr>
                        <a:t>AUG</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latin typeface="Century Gothic" charset="0"/>
                          <a:ea typeface="Century Gothic" charset="0"/>
                          <a:cs typeface="Century Gothic" charset="0"/>
                        </a:rPr>
                        <a:t>SEPT</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800" dirty="0">
                          <a:latin typeface="Century Gothic" charset="0"/>
                          <a:ea typeface="Century Gothic" charset="0"/>
                          <a:cs typeface="Century Gothic" charset="0"/>
                        </a:rPr>
                        <a:t>OCT</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800" dirty="0">
                          <a:latin typeface="Century Gothic" charset="0"/>
                          <a:ea typeface="Century Gothic" charset="0"/>
                          <a:cs typeface="Century Gothic" charset="0"/>
                        </a:rPr>
                        <a:t>NOV</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latin typeface="Century Gothic" charset="0"/>
                          <a:ea typeface="Century Gothic" charset="0"/>
                          <a:cs typeface="Century Gothic" charset="0"/>
                        </a:rPr>
                        <a:t>DEC</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800" dirty="0">
                          <a:latin typeface="Century Gothic" charset="0"/>
                          <a:ea typeface="Century Gothic" charset="0"/>
                          <a:cs typeface="Century Gothic" charset="0"/>
                        </a:rPr>
                        <a:t>JAN</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800" dirty="0">
                          <a:latin typeface="Century Gothic" charset="0"/>
                          <a:ea typeface="Century Gothic" charset="0"/>
                          <a:cs typeface="Century Gothic" charset="0"/>
                        </a:rPr>
                        <a:t>FEB</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latin typeface="Century Gothic" charset="0"/>
                          <a:ea typeface="Century Gothic" charset="0"/>
                          <a:cs typeface="Century Gothic" charset="0"/>
                        </a:rPr>
                        <a:t>MAR</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800" dirty="0">
                          <a:latin typeface="Century Gothic" charset="0"/>
                          <a:ea typeface="Century Gothic" charset="0"/>
                          <a:cs typeface="Century Gothic" charset="0"/>
                        </a:rPr>
                        <a:t>APRIL</a:t>
                      </a: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763181">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373179">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800" dirty="0">
                        <a:latin typeface="Century Gothic" charset="0"/>
                        <a:ea typeface="Century Gothic" charset="0"/>
                        <a:cs typeface="Century Gothic" charset="0"/>
                      </a:endParaRPr>
                    </a:p>
                  </a:txBody>
                  <a:tcPr marL="68580" marR="68580" marT="34290" marB="3429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6" name="Rounded Rectangle 15"/>
          <p:cNvSpPr/>
          <p:nvPr/>
        </p:nvSpPr>
        <p:spPr>
          <a:xfrm>
            <a:off x="193258" y="2414969"/>
            <a:ext cx="2184182" cy="250568"/>
          </a:xfrm>
          <a:prstGeom prst="roundRect">
            <a:avLst/>
          </a:prstGeom>
          <a:solidFill>
            <a:schemeClr val="accent1">
              <a:lumMod val="75000"/>
            </a:schemeClr>
          </a:solidFill>
          <a:ln w="285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bg1"/>
                </a:solidFill>
                <a:latin typeface="Century Gothic" charset="0"/>
                <a:ea typeface="Century Gothic" charset="0"/>
                <a:cs typeface="Century Gothic" charset="0"/>
              </a:rPr>
              <a:t>LEVEL 4:  </a:t>
            </a:r>
            <a:r>
              <a:rPr lang="en-US" sz="750" b="1" dirty="0">
                <a:solidFill>
                  <a:schemeClr val="bg1"/>
                </a:solidFill>
                <a:latin typeface="Century Gothic" charset="0"/>
              </a:rPr>
              <a:t>3rd Capacity</a:t>
            </a:r>
          </a:p>
        </p:txBody>
      </p:sp>
      <p:sp>
        <p:nvSpPr>
          <p:cNvPr id="17" name="Rounded Rectangle 16"/>
          <p:cNvSpPr/>
          <p:nvPr/>
        </p:nvSpPr>
        <p:spPr>
          <a:xfrm>
            <a:off x="2391153" y="2400739"/>
            <a:ext cx="2180848" cy="250568"/>
          </a:xfrm>
          <a:prstGeom prst="roundRect">
            <a:avLst/>
          </a:prstGeom>
          <a:solidFill>
            <a:schemeClr val="accent2">
              <a:lumMod val="75000"/>
            </a:schemeClr>
          </a:solidFill>
          <a:ln w="28575">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bg1"/>
                </a:solidFill>
                <a:latin typeface="Century Gothic" charset="0"/>
                <a:ea typeface="Century Gothic" charset="0"/>
                <a:cs typeface="Century Gothic" charset="0"/>
              </a:rPr>
              <a:t>LEVEL 3:  </a:t>
            </a:r>
            <a:r>
              <a:rPr lang="en-US" sz="750" b="1" dirty="0">
                <a:solidFill>
                  <a:schemeClr val="bg1"/>
                </a:solidFill>
                <a:latin typeface="Century Gothic" charset="0"/>
              </a:rPr>
              <a:t>50% Capacity</a:t>
            </a:r>
          </a:p>
        </p:txBody>
      </p:sp>
      <p:sp>
        <p:nvSpPr>
          <p:cNvPr id="18" name="Rounded Rectangle 17"/>
          <p:cNvSpPr/>
          <p:nvPr/>
        </p:nvSpPr>
        <p:spPr>
          <a:xfrm>
            <a:off x="4594260" y="2395105"/>
            <a:ext cx="2191583" cy="250568"/>
          </a:xfrm>
          <a:prstGeom prst="roundRect">
            <a:avLst/>
          </a:prstGeom>
          <a:solidFill>
            <a:schemeClr val="accent4">
              <a:lumMod val="75000"/>
            </a:schemeClr>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bg1"/>
                </a:solidFill>
                <a:latin typeface="Century Gothic" charset="0"/>
                <a:ea typeface="Century Gothic" charset="0"/>
                <a:cs typeface="Century Gothic" charset="0"/>
              </a:rPr>
              <a:t>LEVEL 2:  75% Capacity</a:t>
            </a:r>
          </a:p>
        </p:txBody>
      </p:sp>
      <p:sp>
        <p:nvSpPr>
          <p:cNvPr id="19" name="Rounded Rectangle 18"/>
          <p:cNvSpPr/>
          <p:nvPr/>
        </p:nvSpPr>
        <p:spPr>
          <a:xfrm>
            <a:off x="4254417" y="2728859"/>
            <a:ext cx="2141264" cy="250568"/>
          </a:xfrm>
          <a:prstGeom prst="roundRect">
            <a:avLst/>
          </a:prstGeom>
          <a:solidFill>
            <a:srgbClr val="92D050"/>
          </a:solid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bg1"/>
                </a:solidFill>
                <a:latin typeface="Century Gothic" charset="0"/>
                <a:ea typeface="Century Gothic" charset="0"/>
                <a:cs typeface="Century Gothic" charset="0"/>
              </a:rPr>
              <a:t>LEVEL 1: </a:t>
            </a:r>
            <a:r>
              <a:rPr lang="en-US" sz="750" b="1" dirty="0">
                <a:solidFill>
                  <a:schemeClr val="bg1"/>
                </a:solidFill>
                <a:latin typeface="Century Gothic" charset="0"/>
              </a:rPr>
              <a:t>100% Capacity</a:t>
            </a:r>
          </a:p>
        </p:txBody>
      </p:sp>
      <p:sp>
        <p:nvSpPr>
          <p:cNvPr id="33" name="Rectangle 32"/>
          <p:cNvSpPr/>
          <p:nvPr/>
        </p:nvSpPr>
        <p:spPr>
          <a:xfrm>
            <a:off x="222476" y="3904959"/>
            <a:ext cx="911642" cy="219291"/>
          </a:xfrm>
          <a:prstGeom prst="rect">
            <a:avLst/>
          </a:prstGeom>
        </p:spPr>
        <p:txBody>
          <a:bodyPr wrap="square">
            <a:spAutoFit/>
          </a:bodyPr>
          <a:lstStyle/>
          <a:p>
            <a:r>
              <a:rPr lang="en-US" sz="825" b="1" dirty="0">
                <a:effectLst>
                  <a:glow rad="63500">
                    <a:schemeClr val="bg1">
                      <a:alpha val="40000"/>
                    </a:schemeClr>
                  </a:glow>
                </a:effectLst>
                <a:latin typeface="Century Gothic" charset="0"/>
                <a:ea typeface="Century Gothic" charset="0"/>
                <a:cs typeface="Century Gothic" charset="0"/>
              </a:rPr>
              <a:t>Scenarios</a:t>
            </a:r>
            <a:endParaRPr lang="en-US" sz="825" b="1" dirty="0">
              <a:effectLst>
                <a:glow rad="63500">
                  <a:schemeClr val="bg1">
                    <a:alpha val="40000"/>
                  </a:schemeClr>
                </a:glow>
              </a:effectLst>
            </a:endParaRPr>
          </a:p>
        </p:txBody>
      </p:sp>
      <p:sp>
        <p:nvSpPr>
          <p:cNvPr id="34" name="Rectangle 33"/>
          <p:cNvSpPr/>
          <p:nvPr/>
        </p:nvSpPr>
        <p:spPr>
          <a:xfrm>
            <a:off x="193258" y="3110540"/>
            <a:ext cx="911642" cy="219291"/>
          </a:xfrm>
          <a:prstGeom prst="rect">
            <a:avLst/>
          </a:prstGeom>
        </p:spPr>
        <p:txBody>
          <a:bodyPr wrap="square">
            <a:spAutoFit/>
          </a:bodyPr>
          <a:lstStyle/>
          <a:p>
            <a:r>
              <a:rPr lang="en-US" sz="825" b="1" dirty="0">
                <a:effectLst>
                  <a:glow rad="63500">
                    <a:schemeClr val="bg1">
                      <a:alpha val="40000"/>
                    </a:schemeClr>
                  </a:glow>
                </a:effectLst>
                <a:latin typeface="Century Gothic" charset="0"/>
                <a:ea typeface="Century Gothic" charset="0"/>
                <a:cs typeface="Century Gothic" charset="0"/>
              </a:rPr>
              <a:t>STATUS</a:t>
            </a:r>
            <a:endParaRPr lang="en-US" sz="825" b="1" dirty="0">
              <a:effectLst>
                <a:glow rad="63500">
                  <a:schemeClr val="bg1">
                    <a:alpha val="40000"/>
                  </a:schemeClr>
                </a:glow>
              </a:effectLst>
            </a:endParaRPr>
          </a:p>
        </p:txBody>
      </p:sp>
      <p:sp>
        <p:nvSpPr>
          <p:cNvPr id="81" name="Triangle 80"/>
          <p:cNvSpPr>
            <a:spLocks noChangeAspect="1"/>
          </p:cNvSpPr>
          <p:nvPr/>
        </p:nvSpPr>
        <p:spPr>
          <a:xfrm rot="10800000">
            <a:off x="3389231" y="5179964"/>
            <a:ext cx="157379" cy="10287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Rounded Rectangle 91"/>
          <p:cNvSpPr/>
          <p:nvPr/>
        </p:nvSpPr>
        <p:spPr>
          <a:xfrm>
            <a:off x="222476" y="3361852"/>
            <a:ext cx="2168677" cy="446261"/>
          </a:xfrm>
          <a:prstGeom prst="roundRect">
            <a:avLst/>
          </a:prstGeom>
          <a:solidFill>
            <a:schemeClr val="bg1"/>
          </a:solidFill>
          <a:ln w="285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Majority Work from Home (WFH)</a:t>
            </a:r>
          </a:p>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Constructions Sites – 50% Capacity</a:t>
            </a:r>
          </a:p>
        </p:txBody>
      </p:sp>
      <p:sp>
        <p:nvSpPr>
          <p:cNvPr id="93" name="Rounded Rectangle 92"/>
          <p:cNvSpPr/>
          <p:nvPr/>
        </p:nvSpPr>
        <p:spPr>
          <a:xfrm>
            <a:off x="2408892" y="4192409"/>
            <a:ext cx="2168677" cy="1188059"/>
          </a:xfrm>
          <a:prstGeom prst="roundRect">
            <a:avLst/>
          </a:prstGeom>
          <a:solidFill>
            <a:schemeClr val="bg1"/>
          </a:solidFill>
          <a:ln w="28575">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b="1" cap="all" dirty="0">
                <a:solidFill>
                  <a:schemeClr val="tx1"/>
                </a:solidFill>
              </a:rPr>
              <a:t>Category 2: 2</a:t>
            </a:r>
            <a:r>
              <a:rPr lang="en-US" sz="750" b="1" cap="all" baseline="30000" dirty="0">
                <a:solidFill>
                  <a:schemeClr val="tx1"/>
                </a:solidFill>
              </a:rPr>
              <a:t>nd</a:t>
            </a:r>
            <a:r>
              <a:rPr lang="en-US" sz="750" b="1" cap="all" dirty="0">
                <a:solidFill>
                  <a:schemeClr val="tx1"/>
                </a:solidFill>
              </a:rPr>
              <a:t> 3 months</a:t>
            </a:r>
          </a:p>
          <a:p>
            <a:r>
              <a:rPr lang="en-US" sz="750" b="1" cap="all" dirty="0">
                <a:solidFill>
                  <a:schemeClr val="tx1"/>
                </a:solidFill>
              </a:rPr>
              <a:t>Review and update operations plan</a:t>
            </a:r>
          </a:p>
          <a:p>
            <a:r>
              <a:rPr lang="en-ZA" sz="750" b="1" cap="all" dirty="0">
                <a:solidFill>
                  <a:schemeClr val="tx1"/>
                </a:solidFill>
              </a:rPr>
              <a:t>changes and impact to planning</a:t>
            </a:r>
          </a:p>
          <a:p>
            <a:pPr marL="257175" indent="-257175">
              <a:buFont typeface="+mj-lt"/>
              <a:buAutoNum type="arabicPeriod"/>
            </a:pPr>
            <a:r>
              <a:rPr lang="en-ZA" sz="750" b="1" cap="all" dirty="0">
                <a:solidFill>
                  <a:schemeClr val="tx1"/>
                </a:solidFill>
              </a:rPr>
              <a:t>What has changed (what must we do differently – if any)</a:t>
            </a:r>
          </a:p>
          <a:p>
            <a:pPr marL="257175" indent="-257175">
              <a:buFont typeface="+mj-lt"/>
              <a:buAutoNum type="arabicPeriod"/>
            </a:pPr>
            <a:r>
              <a:rPr lang="en-ZA" sz="750" b="1" cap="all" dirty="0">
                <a:solidFill>
                  <a:schemeClr val="tx1"/>
                </a:solidFill>
              </a:rPr>
              <a:t>How does the current level impact our operation or resumption to operations</a:t>
            </a:r>
            <a:endParaRPr lang="en-US" sz="750" dirty="0">
              <a:solidFill>
                <a:schemeClr val="tx1"/>
              </a:solidFill>
              <a:latin typeface="Century Gothic" charset="0"/>
              <a:ea typeface="Century Gothic" charset="0"/>
              <a:cs typeface="Century Gothic" charset="0"/>
            </a:endParaRPr>
          </a:p>
        </p:txBody>
      </p:sp>
      <p:sp>
        <p:nvSpPr>
          <p:cNvPr id="94" name="Rounded Rectangle 93"/>
          <p:cNvSpPr/>
          <p:nvPr/>
        </p:nvSpPr>
        <p:spPr>
          <a:xfrm>
            <a:off x="4609020" y="4206017"/>
            <a:ext cx="2164652" cy="1174451"/>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b="1" cap="all" dirty="0">
                <a:solidFill>
                  <a:schemeClr val="tx1"/>
                </a:solidFill>
              </a:rPr>
              <a:t>Category 3: 3</a:t>
            </a:r>
            <a:r>
              <a:rPr lang="en-US" sz="750" b="1" cap="all" baseline="30000" dirty="0">
                <a:solidFill>
                  <a:schemeClr val="tx1"/>
                </a:solidFill>
              </a:rPr>
              <a:t>rd</a:t>
            </a:r>
            <a:r>
              <a:rPr lang="en-US" sz="750" b="1" cap="all" dirty="0">
                <a:solidFill>
                  <a:schemeClr val="tx1"/>
                </a:solidFill>
              </a:rPr>
              <a:t> 3 months</a:t>
            </a:r>
          </a:p>
          <a:p>
            <a:r>
              <a:rPr lang="en-US" sz="750" b="1" cap="all" dirty="0">
                <a:solidFill>
                  <a:schemeClr val="tx1"/>
                </a:solidFill>
              </a:rPr>
              <a:t>Review and update operations plan</a:t>
            </a:r>
          </a:p>
          <a:p>
            <a:r>
              <a:rPr lang="en-ZA" sz="750" b="1" cap="all" dirty="0">
                <a:solidFill>
                  <a:schemeClr val="tx1"/>
                </a:solidFill>
              </a:rPr>
              <a:t>changes and impact to planning</a:t>
            </a:r>
          </a:p>
          <a:p>
            <a:pPr marL="257175" indent="-257175">
              <a:buFont typeface="+mj-lt"/>
              <a:buAutoNum type="arabicPeriod"/>
            </a:pPr>
            <a:r>
              <a:rPr lang="en-ZA" sz="750" b="1" cap="all" dirty="0">
                <a:solidFill>
                  <a:schemeClr val="tx1"/>
                </a:solidFill>
              </a:rPr>
              <a:t>What has changed (what must we do differently – if any)</a:t>
            </a:r>
          </a:p>
          <a:p>
            <a:pPr marL="257175" indent="-257175">
              <a:buFont typeface="+mj-lt"/>
              <a:buAutoNum type="arabicPeriod"/>
            </a:pPr>
            <a:r>
              <a:rPr lang="en-ZA" sz="750" b="1" cap="all" dirty="0">
                <a:solidFill>
                  <a:schemeClr val="tx1"/>
                </a:solidFill>
              </a:rPr>
              <a:t>How does the current level impact our operation or resumption to operations</a:t>
            </a:r>
            <a:endParaRPr lang="en-US" sz="750" dirty="0">
              <a:solidFill>
                <a:schemeClr val="tx1"/>
              </a:solidFill>
              <a:latin typeface="Century Gothic" charset="0"/>
              <a:ea typeface="Century Gothic" charset="0"/>
              <a:cs typeface="Century Gothic" charset="0"/>
            </a:endParaRPr>
          </a:p>
        </p:txBody>
      </p:sp>
      <p:sp>
        <p:nvSpPr>
          <p:cNvPr id="97" name="Rounded Rectangle 96"/>
          <p:cNvSpPr/>
          <p:nvPr/>
        </p:nvSpPr>
        <p:spPr>
          <a:xfrm>
            <a:off x="2391153" y="3370489"/>
            <a:ext cx="2168677" cy="446261"/>
          </a:xfrm>
          <a:prstGeom prst="roundRect">
            <a:avLst/>
          </a:prstGeom>
          <a:solidFill>
            <a:schemeClr val="bg1"/>
          </a:solidFill>
          <a:ln w="28575">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50% Work from Home (WFH)</a:t>
            </a:r>
          </a:p>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Constructions Sites – 100% Capacity</a:t>
            </a:r>
          </a:p>
        </p:txBody>
      </p:sp>
      <p:sp>
        <p:nvSpPr>
          <p:cNvPr id="98" name="Rounded Rectangle 97"/>
          <p:cNvSpPr/>
          <p:nvPr/>
        </p:nvSpPr>
        <p:spPr>
          <a:xfrm>
            <a:off x="4594260" y="3377725"/>
            <a:ext cx="2179412" cy="439025"/>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50% Work from Home (WFH)</a:t>
            </a:r>
          </a:p>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Constructions Sites – 100% Capacity</a:t>
            </a:r>
          </a:p>
        </p:txBody>
      </p:sp>
      <p:sp>
        <p:nvSpPr>
          <p:cNvPr id="99" name="Rounded Rectangle 98"/>
          <p:cNvSpPr/>
          <p:nvPr/>
        </p:nvSpPr>
        <p:spPr>
          <a:xfrm>
            <a:off x="6786294" y="3371022"/>
            <a:ext cx="2168677" cy="445728"/>
          </a:xfrm>
          <a:prstGeom prst="roundRect">
            <a:avLst/>
          </a:prstGeom>
          <a:solidFill>
            <a:schemeClr val="bg1"/>
          </a:solid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100% Staff Capacity from Offices</a:t>
            </a:r>
          </a:p>
          <a:p>
            <a:pPr marL="128588" indent="-128588">
              <a:spcBef>
                <a:spcPts val="450"/>
              </a:spcBef>
              <a:spcAft>
                <a:spcPts val="450"/>
              </a:spcAft>
              <a:buFont typeface="Arial" panose="020B0604020202020204" pitchFamily="34" charset="0"/>
              <a:buChar char="•"/>
            </a:pPr>
            <a:r>
              <a:rPr lang="en-US" sz="750" b="1" dirty="0">
                <a:solidFill>
                  <a:schemeClr val="tx1"/>
                </a:solidFill>
                <a:latin typeface="Century Gothic" charset="0"/>
                <a:ea typeface="Century Gothic" charset="0"/>
                <a:cs typeface="Century Gothic" charset="0"/>
              </a:rPr>
              <a:t>Constructions Sites – 100% Capacity</a:t>
            </a:r>
          </a:p>
        </p:txBody>
      </p:sp>
      <p:sp>
        <p:nvSpPr>
          <p:cNvPr id="101" name="Rounded Rectangle 100"/>
          <p:cNvSpPr/>
          <p:nvPr/>
        </p:nvSpPr>
        <p:spPr>
          <a:xfrm>
            <a:off x="222476" y="4206017"/>
            <a:ext cx="2154964" cy="596822"/>
          </a:xfrm>
          <a:prstGeom prst="roundRect">
            <a:avLst/>
          </a:prstGeom>
          <a:solidFill>
            <a:schemeClr val="bg1"/>
          </a:solidFill>
          <a:ln w="285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b="1" cap="all" dirty="0">
                <a:solidFill>
                  <a:schemeClr val="tx1"/>
                </a:solidFill>
              </a:rPr>
              <a:t>Implementing 90 day plan</a:t>
            </a:r>
          </a:p>
        </p:txBody>
      </p:sp>
      <p:sp>
        <p:nvSpPr>
          <p:cNvPr id="45" name="Rounded Rectangle 98">
            <a:extLst>
              <a:ext uri="{FF2B5EF4-FFF2-40B4-BE49-F238E27FC236}">
                <a16:creationId xmlns:a16="http://schemas.microsoft.com/office/drawing/2014/main" id="{86602757-4EFB-4009-814F-8C4057D401A7}"/>
              </a:ext>
            </a:extLst>
          </p:cNvPr>
          <p:cNvSpPr/>
          <p:nvPr/>
        </p:nvSpPr>
        <p:spPr>
          <a:xfrm>
            <a:off x="6797269" y="4192409"/>
            <a:ext cx="2168677" cy="445728"/>
          </a:xfrm>
          <a:prstGeom prst="roundRect">
            <a:avLst/>
          </a:prstGeom>
          <a:solidFill>
            <a:schemeClr val="bg1"/>
          </a:solid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spcAft>
                <a:spcPts val="450"/>
              </a:spcAft>
            </a:pPr>
            <a:r>
              <a:rPr lang="en-US" sz="750" b="1" cap="all" dirty="0">
                <a:solidFill>
                  <a:schemeClr val="tx1"/>
                </a:solidFill>
              </a:rPr>
              <a:t>Return to normal / new normal operations</a:t>
            </a:r>
          </a:p>
        </p:txBody>
      </p:sp>
      <p:sp>
        <p:nvSpPr>
          <p:cNvPr id="47" name="Rounded Rectangle 15">
            <a:extLst>
              <a:ext uri="{FF2B5EF4-FFF2-40B4-BE49-F238E27FC236}">
                <a16:creationId xmlns:a16="http://schemas.microsoft.com/office/drawing/2014/main" id="{1D11890C-0B97-44D0-AD0C-7596B50F66B5}"/>
              </a:ext>
            </a:extLst>
          </p:cNvPr>
          <p:cNvSpPr/>
          <p:nvPr/>
        </p:nvSpPr>
        <p:spPr>
          <a:xfrm>
            <a:off x="203662" y="5667981"/>
            <a:ext cx="8747081" cy="700041"/>
          </a:xfrm>
          <a:prstGeom prst="roundRect">
            <a:avLst/>
          </a:prstGeom>
          <a:solidFill>
            <a:schemeClr val="accent4"/>
          </a:solidFill>
          <a:ln w="285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Century Gothic" charset="0"/>
              </a:rPr>
              <a:t>Reversal of Levels 4 to 5 etc.</a:t>
            </a:r>
          </a:p>
          <a:p>
            <a:pPr algn="ctr"/>
            <a:endParaRPr lang="en-US" sz="1050" b="1" dirty="0">
              <a:solidFill>
                <a:schemeClr val="tx1"/>
              </a:solidFill>
              <a:latin typeface="Century Gothic" charset="0"/>
            </a:endParaRPr>
          </a:p>
          <a:p>
            <a:pPr algn="ctr"/>
            <a:r>
              <a:rPr lang="en-US" sz="1050" b="1" dirty="0">
                <a:solidFill>
                  <a:schemeClr val="tx1"/>
                </a:solidFill>
                <a:latin typeface="Century Gothic" charset="0"/>
              </a:rPr>
              <a:t>This will result in triggering the Level 5, 4, 3, 2 scenario</a:t>
            </a:r>
          </a:p>
        </p:txBody>
      </p:sp>
      <p:grpSp>
        <p:nvGrpSpPr>
          <p:cNvPr id="26" name="Group 25"/>
          <p:cNvGrpSpPr/>
          <p:nvPr/>
        </p:nvGrpSpPr>
        <p:grpSpPr>
          <a:xfrm>
            <a:off x="4041503" y="2801213"/>
            <a:ext cx="613043" cy="4674431"/>
            <a:chOff x="963827" y="529733"/>
            <a:chExt cx="560173" cy="6179986"/>
          </a:xfrm>
        </p:grpSpPr>
        <p:sp>
          <p:nvSpPr>
            <p:cNvPr id="25" name="Snip Single Corner Rectangle 24"/>
            <p:cNvSpPr/>
            <p:nvPr/>
          </p:nvSpPr>
          <p:spPr>
            <a:xfrm>
              <a:off x="965200" y="529733"/>
              <a:ext cx="558800" cy="187817"/>
            </a:xfrm>
            <a:prstGeom prst="snip1Rect">
              <a:avLst>
                <a:gd name="adj" fmla="val 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charset="0"/>
                  <a:ea typeface="Arial" charset="0"/>
                  <a:cs typeface="Arial" charset="0"/>
                </a:rPr>
                <a:t>TODAY</a:t>
              </a:r>
            </a:p>
          </p:txBody>
        </p:sp>
        <p:cxnSp>
          <p:nvCxnSpPr>
            <p:cNvPr id="21" name="Straight Connector 20"/>
            <p:cNvCxnSpPr/>
            <p:nvPr/>
          </p:nvCxnSpPr>
          <p:spPr>
            <a:xfrm>
              <a:off x="963827" y="529733"/>
              <a:ext cx="12426" cy="6179986"/>
            </a:xfrm>
            <a:prstGeom prst="line">
              <a:avLst/>
            </a:prstGeom>
            <a:ln w="25400">
              <a:gradFill>
                <a:gsLst>
                  <a:gs pos="0">
                    <a:schemeClr val="accent2"/>
                  </a:gs>
                  <a:gs pos="100000">
                    <a:schemeClr val="accent2">
                      <a:lumMod val="50000"/>
                      <a:alpha val="50000"/>
                    </a:schemeClr>
                  </a:gs>
                </a:gsLst>
                <a:lin ang="5400000" scaled="1"/>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 name="Connector: Elbow 2">
            <a:extLst>
              <a:ext uri="{FF2B5EF4-FFF2-40B4-BE49-F238E27FC236}">
                <a16:creationId xmlns:a16="http://schemas.microsoft.com/office/drawing/2014/main" id="{E72FB75C-6423-4AA7-BC02-D485B8F11050}"/>
              </a:ext>
            </a:extLst>
          </p:cNvPr>
          <p:cNvCxnSpPr>
            <a:endCxn id="99" idx="0"/>
          </p:cNvCxnSpPr>
          <p:nvPr/>
        </p:nvCxnSpPr>
        <p:spPr>
          <a:xfrm>
            <a:off x="6441897" y="2854143"/>
            <a:ext cx="1428736" cy="51687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7918AD-CCC8-4D20-8FF6-D690C8F96969}"/>
              </a:ext>
            </a:extLst>
          </p:cNvPr>
          <p:cNvSpPr txBox="1"/>
          <p:nvPr/>
        </p:nvSpPr>
        <p:spPr>
          <a:xfrm>
            <a:off x="1904976" y="304996"/>
            <a:ext cx="7045767" cy="523220"/>
          </a:xfrm>
          <a:prstGeom prst="rect">
            <a:avLst/>
          </a:prstGeom>
          <a:noFill/>
        </p:spPr>
        <p:txBody>
          <a:bodyPr wrap="square" rtlCol="0">
            <a:spAutoFit/>
          </a:bodyPr>
          <a:lstStyle>
            <a:defPPr>
              <a:defRPr lang="en-US"/>
            </a:defPPr>
            <a:lvl1pPr algn="ctr">
              <a:defRPr sz="2400" b="1" cap="all">
                <a:solidFill>
                  <a:schemeClr val="accent1"/>
                </a:solidFill>
                <a:latin typeface="Montserrat SemiBold" panose="00000700000000000000" pitchFamily="50" charset="0"/>
                <a:cs typeface="Arial" panose="020B0604020202020204" pitchFamily="34" charset="0"/>
              </a:defRPr>
            </a:lvl1pPr>
          </a:lstStyle>
          <a:p>
            <a:r>
              <a:rPr lang="en-US" sz="2800" dirty="0"/>
              <a:t>Covid-19 RESPONSE PLANNING</a:t>
            </a:r>
          </a:p>
        </p:txBody>
      </p:sp>
    </p:spTree>
    <p:extLst>
      <p:ext uri="{BB962C8B-B14F-4D97-AF65-F5344CB8AC3E}">
        <p14:creationId xmlns:p14="http://schemas.microsoft.com/office/powerpoint/2010/main" val="123184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525BE-C9A2-447A-819B-4C2AEC348FA8}"/>
              </a:ext>
            </a:extLst>
          </p:cNvPr>
          <p:cNvSpPr txBox="1"/>
          <p:nvPr/>
        </p:nvSpPr>
        <p:spPr>
          <a:xfrm>
            <a:off x="1002606" y="1671083"/>
            <a:ext cx="6809453" cy="276999"/>
          </a:xfrm>
          <a:prstGeom prst="rect">
            <a:avLst/>
          </a:prstGeom>
          <a:noFill/>
        </p:spPr>
        <p:txBody>
          <a:bodyPr wrap="square" rtlCol="0" anchor="ctr">
            <a:spAutoFit/>
          </a:bodyPr>
          <a:lstStyle/>
          <a:p>
            <a:r>
              <a:rPr lang="en-US" sz="1200" cap="all" dirty="0">
                <a:solidFill>
                  <a:schemeClr val="bg1"/>
                </a:solidFill>
                <a:latin typeface="Arial" panose="020B0604020202020204" pitchFamily="34" charset="0"/>
                <a:ea typeface="Lato Light" panose="020F0502020204030203" pitchFamily="34" charset="0"/>
                <a:cs typeface="Arial" panose="020B0604020202020204" pitchFamily="34" charset="0"/>
              </a:rPr>
              <a:t>How COVID-19 affected SANRAL operations and 2020 plans</a:t>
            </a:r>
          </a:p>
        </p:txBody>
      </p:sp>
      <p:graphicFrame>
        <p:nvGraphicFramePr>
          <p:cNvPr id="5" name="Table 4">
            <a:extLst>
              <a:ext uri="{FF2B5EF4-FFF2-40B4-BE49-F238E27FC236}">
                <a16:creationId xmlns:a16="http://schemas.microsoft.com/office/drawing/2014/main" id="{C41BC244-02D9-421B-A52B-B3FA9EDF5BBD}"/>
              </a:ext>
            </a:extLst>
          </p:cNvPr>
          <p:cNvGraphicFramePr>
            <a:graphicFrameLocks noGrp="1"/>
          </p:cNvGraphicFramePr>
          <p:nvPr/>
        </p:nvGraphicFramePr>
        <p:xfrm>
          <a:off x="375558" y="2182268"/>
          <a:ext cx="2681968" cy="2228851"/>
        </p:xfrm>
        <a:graphic>
          <a:graphicData uri="http://schemas.openxmlformats.org/drawingml/2006/table">
            <a:tbl>
              <a:tblPr firstRow="1" bandRow="1">
                <a:tableStyleId>{073A0DAA-6AF3-43AB-8588-CEC1D06C72B9}</a:tableStyleId>
              </a:tblPr>
              <a:tblGrid>
                <a:gridCol w="2681968">
                  <a:extLst>
                    <a:ext uri="{9D8B030D-6E8A-4147-A177-3AD203B41FA5}">
                      <a16:colId xmlns:a16="http://schemas.microsoft.com/office/drawing/2014/main" val="3014970241"/>
                    </a:ext>
                  </a:extLst>
                </a:gridCol>
              </a:tblGrid>
              <a:tr h="324197">
                <a:tc>
                  <a:txBody>
                    <a:bodyPr/>
                    <a:lstStyle/>
                    <a:p>
                      <a:pPr algn="ctr"/>
                      <a:r>
                        <a:rPr lang="en-US" sz="1400" b="1" dirty="0">
                          <a:latin typeface="Roboto Condensed Light" pitchFamily="2" charset="0"/>
                          <a:ea typeface="Roboto Condensed Light" pitchFamily="2" charset="0"/>
                        </a:rPr>
                        <a:t>Supply Chain Management</a:t>
                      </a:r>
                    </a:p>
                  </a:txBody>
                  <a:tcPr marL="68580" marR="68580" marT="34290" marB="34290">
                    <a:solidFill>
                      <a:schemeClr val="accent1"/>
                    </a:solidFill>
                  </a:tcPr>
                </a:tc>
                <a:extLst>
                  <a:ext uri="{0D108BD9-81ED-4DB2-BD59-A6C34878D82A}">
                    <a16:rowId xmlns:a16="http://schemas.microsoft.com/office/drawing/2014/main" val="3229524657"/>
                  </a:ext>
                </a:extLst>
              </a:tr>
              <a:tr h="1904654">
                <a:tc>
                  <a:txBody>
                    <a:bodyPr/>
                    <a:lstStyle/>
                    <a:p>
                      <a:pPr lvl="0"/>
                      <a:r>
                        <a:rPr lang="en-ZA" sz="1100" kern="1200" dirty="0">
                          <a:solidFill>
                            <a:schemeClr val="dk1"/>
                          </a:solidFill>
                          <a:effectLst/>
                          <a:latin typeface="+mn-lt"/>
                          <a:ea typeface="+mn-ea"/>
                          <a:cs typeface="+mn-cs"/>
                        </a:rPr>
                        <a:t>Managing supply chain environment by;</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Extending tender validity periods. </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Procurement of PPE during lockdown.</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Remote SCM processes.</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Agile adjudication.</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Introduction of updated and responsive SOPs for Covid-19 SCM conditions</a:t>
                      </a:r>
                      <a:endParaRPr lang="en-US" sz="11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251673934"/>
                  </a:ext>
                </a:extLst>
              </a:tr>
            </a:tbl>
          </a:graphicData>
        </a:graphic>
      </p:graphicFrame>
      <p:sp>
        <p:nvSpPr>
          <p:cNvPr id="14" name="Shape 9650">
            <a:extLst>
              <a:ext uri="{FF2B5EF4-FFF2-40B4-BE49-F238E27FC236}">
                <a16:creationId xmlns:a16="http://schemas.microsoft.com/office/drawing/2014/main" id="{09A72F5B-DFAD-45E7-A2AE-2690CE57B066}"/>
              </a:ext>
            </a:extLst>
          </p:cNvPr>
          <p:cNvSpPr/>
          <p:nvPr/>
        </p:nvSpPr>
        <p:spPr>
          <a:xfrm>
            <a:off x="1" y="1601375"/>
            <a:ext cx="358085" cy="559541"/>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5" name="TextBox 14">
            <a:extLst>
              <a:ext uri="{FF2B5EF4-FFF2-40B4-BE49-F238E27FC236}">
                <a16:creationId xmlns:a16="http://schemas.microsoft.com/office/drawing/2014/main" id="{DE0BFC07-345D-4B22-9971-91089349B617}"/>
              </a:ext>
            </a:extLst>
          </p:cNvPr>
          <p:cNvSpPr txBox="1"/>
          <p:nvPr/>
        </p:nvSpPr>
        <p:spPr>
          <a:xfrm>
            <a:off x="1011932" y="1742645"/>
            <a:ext cx="7160518" cy="276999"/>
          </a:xfrm>
          <a:prstGeom prst="rect">
            <a:avLst/>
          </a:prstGeom>
          <a:noFill/>
        </p:spPr>
        <p:txBody>
          <a:bodyPr wrap="square" rtlCol="0" anchor="ctr">
            <a:spAutoFit/>
          </a:bodyPr>
          <a:lstStyle>
            <a:defPPr>
              <a:defRPr lang="en-US"/>
            </a:defPPr>
            <a:lvl1pPr>
              <a:defRPr sz="1600">
                <a:solidFill>
                  <a:schemeClr val="bg1"/>
                </a:solidFill>
                <a:latin typeface="Arial" panose="020B0604020202020204" pitchFamily="34" charset="0"/>
                <a:ea typeface="Lato Light" panose="020F0502020204030203" pitchFamily="34" charset="0"/>
                <a:cs typeface="Arial" panose="020B0604020202020204" pitchFamily="34" charset="0"/>
              </a:defRPr>
            </a:lvl1pPr>
          </a:lstStyle>
          <a:p>
            <a:r>
              <a:rPr lang="en-US" sz="1200" b="1" cap="all" dirty="0"/>
              <a:t>Procurement of PPE's  and disinfectants/sanitizers</a:t>
            </a:r>
          </a:p>
        </p:txBody>
      </p:sp>
      <p:sp>
        <p:nvSpPr>
          <p:cNvPr id="16" name="Freeform 90">
            <a:extLst>
              <a:ext uri="{FF2B5EF4-FFF2-40B4-BE49-F238E27FC236}">
                <a16:creationId xmlns:a16="http://schemas.microsoft.com/office/drawing/2014/main" id="{41BB743E-0700-4F10-BA61-D7F1084A057A}"/>
              </a:ext>
            </a:extLst>
          </p:cNvPr>
          <p:cNvSpPr>
            <a:spLocks noChangeArrowheads="1"/>
          </p:cNvSpPr>
          <p:nvPr/>
        </p:nvSpPr>
        <p:spPr bwMode="auto">
          <a:xfrm>
            <a:off x="564696" y="1734193"/>
            <a:ext cx="332936" cy="311249"/>
          </a:xfrm>
          <a:custGeom>
            <a:avLst/>
            <a:gdLst>
              <a:gd name="T0" fmla="*/ 619798 w 901340"/>
              <a:gd name="T1" fmla="*/ 730250 h 842602"/>
              <a:gd name="T2" fmla="*/ 845104 w 901340"/>
              <a:gd name="T3" fmla="*/ 730250 h 842602"/>
              <a:gd name="T4" fmla="*/ 901340 w 901340"/>
              <a:gd name="T5" fmla="*/ 786426 h 842602"/>
              <a:gd name="T6" fmla="*/ 901340 w 901340"/>
              <a:gd name="T7" fmla="*/ 842602 h 842602"/>
              <a:gd name="T8" fmla="*/ 563562 w 901340"/>
              <a:gd name="T9" fmla="*/ 842602 h 842602"/>
              <a:gd name="T10" fmla="*/ 563562 w 901340"/>
              <a:gd name="T11" fmla="*/ 786426 h 842602"/>
              <a:gd name="T12" fmla="*/ 56536 w 901340"/>
              <a:gd name="T13" fmla="*/ 730250 h 842602"/>
              <a:gd name="T14" fmla="*/ 281241 w 901340"/>
              <a:gd name="T15" fmla="*/ 730250 h 842602"/>
              <a:gd name="T16" fmla="*/ 337777 w 901340"/>
              <a:gd name="T17" fmla="*/ 786426 h 842602"/>
              <a:gd name="T18" fmla="*/ 337777 w 901340"/>
              <a:gd name="T19" fmla="*/ 842602 h 842602"/>
              <a:gd name="T20" fmla="*/ 0 w 901340"/>
              <a:gd name="T21" fmla="*/ 842602 h 842602"/>
              <a:gd name="T22" fmla="*/ 0 w 901340"/>
              <a:gd name="T23" fmla="*/ 786426 h 842602"/>
              <a:gd name="T24" fmla="*/ 318349 w 901340"/>
              <a:gd name="T25" fmla="*/ 612775 h 842602"/>
              <a:gd name="T26" fmla="*/ 582992 w 901340"/>
              <a:gd name="T27" fmla="*/ 612775 h 842602"/>
              <a:gd name="T28" fmla="*/ 609241 w 901340"/>
              <a:gd name="T29" fmla="*/ 662402 h 842602"/>
              <a:gd name="T30" fmla="*/ 450670 w 901340"/>
              <a:gd name="T31" fmla="*/ 701318 h 842602"/>
              <a:gd name="T32" fmla="*/ 292100 w 901340"/>
              <a:gd name="T33" fmla="*/ 662402 h 842602"/>
              <a:gd name="T34" fmla="*/ 732270 w 901340"/>
              <a:gd name="T35" fmla="*/ 504825 h 842602"/>
              <a:gd name="T36" fmla="*/ 817201 w 901340"/>
              <a:gd name="T37" fmla="*/ 588881 h 842602"/>
              <a:gd name="T38" fmla="*/ 817201 w 901340"/>
              <a:gd name="T39" fmla="*/ 616900 h 842602"/>
              <a:gd name="T40" fmla="*/ 732270 w 901340"/>
              <a:gd name="T41" fmla="*/ 701316 h 842602"/>
              <a:gd name="T42" fmla="*/ 647700 w 901340"/>
              <a:gd name="T43" fmla="*/ 616900 h 842602"/>
              <a:gd name="T44" fmla="*/ 647700 w 901340"/>
              <a:gd name="T45" fmla="*/ 588881 h 842602"/>
              <a:gd name="T46" fmla="*/ 732270 w 901340"/>
              <a:gd name="T47" fmla="*/ 504825 h 842602"/>
              <a:gd name="T48" fmla="*/ 168095 w 901340"/>
              <a:gd name="T49" fmla="*/ 504825 h 842602"/>
              <a:gd name="T50" fmla="*/ 252053 w 901340"/>
              <a:gd name="T51" fmla="*/ 588881 h 842602"/>
              <a:gd name="T52" fmla="*/ 252053 w 901340"/>
              <a:gd name="T53" fmla="*/ 616900 h 842602"/>
              <a:gd name="T54" fmla="*/ 168095 w 901340"/>
              <a:gd name="T55" fmla="*/ 701316 h 842602"/>
              <a:gd name="T56" fmla="*/ 84137 w 901340"/>
              <a:gd name="T57" fmla="*/ 616900 h 842602"/>
              <a:gd name="T58" fmla="*/ 84137 w 901340"/>
              <a:gd name="T59" fmla="*/ 588881 h 842602"/>
              <a:gd name="T60" fmla="*/ 168095 w 901340"/>
              <a:gd name="T61" fmla="*/ 504825 h 842602"/>
              <a:gd name="T62" fmla="*/ 337524 w 901340"/>
              <a:gd name="T63" fmla="*/ 223837 h 842602"/>
              <a:gd name="T64" fmla="*/ 562589 w 901340"/>
              <a:gd name="T65" fmla="*/ 223837 h 842602"/>
              <a:gd name="T66" fmla="*/ 618765 w 901340"/>
              <a:gd name="T67" fmla="*/ 280013 h 842602"/>
              <a:gd name="T68" fmla="*/ 618765 w 901340"/>
              <a:gd name="T69" fmla="*/ 336190 h 842602"/>
              <a:gd name="T70" fmla="*/ 280987 w 901340"/>
              <a:gd name="T71" fmla="*/ 336190 h 842602"/>
              <a:gd name="T72" fmla="*/ 280987 w 901340"/>
              <a:gd name="T73" fmla="*/ 280013 h 842602"/>
              <a:gd name="T74" fmla="*/ 337524 w 901340"/>
              <a:gd name="T75" fmla="*/ 223837 h 842602"/>
              <a:gd name="T76" fmla="*/ 637877 w 901340"/>
              <a:gd name="T77" fmla="*/ 142875 h 842602"/>
              <a:gd name="T78" fmla="*/ 788626 w 901340"/>
              <a:gd name="T79" fmla="*/ 421914 h 842602"/>
              <a:gd name="T80" fmla="*/ 732230 w 901340"/>
              <a:gd name="T81" fmla="*/ 421914 h 842602"/>
              <a:gd name="T82" fmla="*/ 606425 w 901340"/>
              <a:gd name="T83" fmla="*/ 189742 h 842602"/>
              <a:gd name="T84" fmla="*/ 261899 w 901340"/>
              <a:gd name="T85" fmla="*/ 142875 h 842602"/>
              <a:gd name="T86" fmla="*/ 293326 w 901340"/>
              <a:gd name="T87" fmla="*/ 189657 h 842602"/>
              <a:gd name="T88" fmla="*/ 169064 w 901340"/>
              <a:gd name="T89" fmla="*/ 420327 h 842602"/>
              <a:gd name="T90" fmla="*/ 112712 w 901340"/>
              <a:gd name="T91" fmla="*/ 420327 h 842602"/>
              <a:gd name="T92" fmla="*/ 261899 w 901340"/>
              <a:gd name="T93" fmla="*/ 142875 h 842602"/>
              <a:gd name="T94" fmla="*/ 450670 w 901340"/>
              <a:gd name="T95" fmla="*/ 0 h 842602"/>
              <a:gd name="T96" fmla="*/ 534628 w 901340"/>
              <a:gd name="T97" fmla="*/ 84415 h 842602"/>
              <a:gd name="T98" fmla="*/ 534628 w 901340"/>
              <a:gd name="T99" fmla="*/ 112434 h 842602"/>
              <a:gd name="T100" fmla="*/ 450670 w 901340"/>
              <a:gd name="T101" fmla="*/ 196491 h 842602"/>
              <a:gd name="T102" fmla="*/ 366712 w 901340"/>
              <a:gd name="T103" fmla="*/ 112434 h 842602"/>
              <a:gd name="T104" fmla="*/ 366712 w 901340"/>
              <a:gd name="T105" fmla="*/ 84415 h 842602"/>
              <a:gd name="T106" fmla="*/ 450670 w 901340"/>
              <a:gd name="T107" fmla="*/ 0 h 842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lnTo>
                  <a:pt x="619798" y="730250"/>
                </a:lnTo>
                <a:close/>
                <a:moveTo>
                  <a:pt x="56536" y="730250"/>
                </a:moveTo>
                <a:lnTo>
                  <a:pt x="281241" y="730250"/>
                </a:lnTo>
                <a:lnTo>
                  <a:pt x="337777" y="786426"/>
                </a:lnTo>
                <a:lnTo>
                  <a:pt x="337777" y="842602"/>
                </a:lnTo>
                <a:lnTo>
                  <a:pt x="0" y="842602"/>
                </a:lnTo>
                <a:lnTo>
                  <a:pt x="0" y="786426"/>
                </a:lnTo>
                <a:lnTo>
                  <a:pt x="56536" y="730250"/>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lnTo>
                  <a:pt x="318349" y="612775"/>
                </a:ln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lnTo>
                  <a:pt x="637877" y="142875"/>
                </a:ln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chemeClr val="bg1"/>
          </a:solidFill>
          <a:ln>
            <a:noFill/>
          </a:ln>
          <a:effectLst/>
        </p:spPr>
        <p:txBody>
          <a:bodyPr anchor="ctr"/>
          <a:lstStyle/>
          <a:p>
            <a:endParaRPr lang="en-US" sz="1350" dirty="0">
              <a:latin typeface="Arial" panose="020B0604020202020204" pitchFamily="34" charset="0"/>
            </a:endParaRPr>
          </a:p>
        </p:txBody>
      </p:sp>
      <p:sp>
        <p:nvSpPr>
          <p:cNvPr id="19" name="Shape 9657">
            <a:extLst>
              <a:ext uri="{FF2B5EF4-FFF2-40B4-BE49-F238E27FC236}">
                <a16:creationId xmlns:a16="http://schemas.microsoft.com/office/drawing/2014/main" id="{8266700D-4E01-4329-B7AE-28609F324598}"/>
              </a:ext>
            </a:extLst>
          </p:cNvPr>
          <p:cNvSpPr/>
          <p:nvPr/>
        </p:nvSpPr>
        <p:spPr>
          <a:xfrm>
            <a:off x="17473" y="4139629"/>
            <a:ext cx="358085" cy="559541"/>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7" name="Shape 9663">
            <a:extLst>
              <a:ext uri="{FF2B5EF4-FFF2-40B4-BE49-F238E27FC236}">
                <a16:creationId xmlns:a16="http://schemas.microsoft.com/office/drawing/2014/main" id="{CA559E11-BC73-413E-B207-26C4E2689415}"/>
              </a:ext>
            </a:extLst>
          </p:cNvPr>
          <p:cNvSpPr/>
          <p:nvPr/>
        </p:nvSpPr>
        <p:spPr>
          <a:xfrm>
            <a:off x="375558" y="1546351"/>
            <a:ext cx="7929544" cy="55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23" name="Shape 9664">
            <a:extLst>
              <a:ext uri="{FF2B5EF4-FFF2-40B4-BE49-F238E27FC236}">
                <a16:creationId xmlns:a16="http://schemas.microsoft.com/office/drawing/2014/main" id="{66F7857F-9D6F-4343-A963-0BD76823BA78}"/>
              </a:ext>
            </a:extLst>
          </p:cNvPr>
          <p:cNvSpPr/>
          <p:nvPr/>
        </p:nvSpPr>
        <p:spPr>
          <a:xfrm>
            <a:off x="17473" y="1546321"/>
            <a:ext cx="358085" cy="559541"/>
          </a:xfrm>
          <a:prstGeom prst="rect">
            <a:avLst/>
          </a:prstGeom>
          <a:solidFill>
            <a:schemeClr val="accent4">
              <a:lumMod val="7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24" name="Freeform 4">
            <a:extLst>
              <a:ext uri="{FF2B5EF4-FFF2-40B4-BE49-F238E27FC236}">
                <a16:creationId xmlns:a16="http://schemas.microsoft.com/office/drawing/2014/main" id="{E0BFFAEB-8905-41B0-8A62-DA7EF43B2101}"/>
              </a:ext>
            </a:extLst>
          </p:cNvPr>
          <p:cNvSpPr>
            <a:spLocks noChangeArrowheads="1"/>
          </p:cNvSpPr>
          <p:nvPr/>
        </p:nvSpPr>
        <p:spPr bwMode="auto">
          <a:xfrm>
            <a:off x="621238" y="1648773"/>
            <a:ext cx="254794" cy="340519"/>
          </a:xfrm>
          <a:custGeom>
            <a:avLst/>
            <a:gdLst>
              <a:gd name="T0" fmla="*/ 1337 w 1889"/>
              <a:gd name="T1" fmla="*/ 552 h 2521"/>
              <a:gd name="T2" fmla="*/ 1337 w 1889"/>
              <a:gd name="T3" fmla="*/ 190 h 2521"/>
              <a:gd name="T4" fmla="*/ 1698 w 1889"/>
              <a:gd name="T5" fmla="*/ 552 h 2521"/>
              <a:gd name="T6" fmla="*/ 1337 w 1889"/>
              <a:gd name="T7" fmla="*/ 552 h 2521"/>
              <a:gd name="T8" fmla="*/ 1652 w 1889"/>
              <a:gd name="T9" fmla="*/ 1103 h 2521"/>
              <a:gd name="T10" fmla="*/ 1180 w 1889"/>
              <a:gd name="T11" fmla="*/ 1103 h 2521"/>
              <a:gd name="T12" fmla="*/ 1180 w 1889"/>
              <a:gd name="T13" fmla="*/ 945 h 2521"/>
              <a:gd name="T14" fmla="*/ 1652 w 1889"/>
              <a:gd name="T15" fmla="*/ 945 h 2521"/>
              <a:gd name="T16" fmla="*/ 1652 w 1889"/>
              <a:gd name="T17" fmla="*/ 1103 h 2521"/>
              <a:gd name="T18" fmla="*/ 1652 w 1889"/>
              <a:gd name="T19" fmla="*/ 1732 h 2521"/>
              <a:gd name="T20" fmla="*/ 1101 w 1889"/>
              <a:gd name="T21" fmla="*/ 1732 h 2521"/>
              <a:gd name="T22" fmla="*/ 1101 w 1889"/>
              <a:gd name="T23" fmla="*/ 1575 h 2521"/>
              <a:gd name="T24" fmla="*/ 1652 w 1889"/>
              <a:gd name="T25" fmla="*/ 1575 h 2521"/>
              <a:gd name="T26" fmla="*/ 1652 w 1889"/>
              <a:gd name="T27" fmla="*/ 1732 h 2521"/>
              <a:gd name="T28" fmla="*/ 945 w 1889"/>
              <a:gd name="T29" fmla="*/ 1732 h 2521"/>
              <a:gd name="T30" fmla="*/ 236 w 1889"/>
              <a:gd name="T31" fmla="*/ 1732 h 2521"/>
              <a:gd name="T32" fmla="*/ 236 w 1889"/>
              <a:gd name="T33" fmla="*/ 1575 h 2521"/>
              <a:gd name="T34" fmla="*/ 945 w 1889"/>
              <a:gd name="T35" fmla="*/ 1575 h 2521"/>
              <a:gd name="T36" fmla="*/ 945 w 1889"/>
              <a:gd name="T37" fmla="*/ 1732 h 2521"/>
              <a:gd name="T38" fmla="*/ 945 w 1889"/>
              <a:gd name="T39" fmla="*/ 2047 h 2521"/>
              <a:gd name="T40" fmla="*/ 236 w 1889"/>
              <a:gd name="T41" fmla="*/ 2047 h 2521"/>
              <a:gd name="T42" fmla="*/ 236 w 1889"/>
              <a:gd name="T43" fmla="*/ 1890 h 2521"/>
              <a:gd name="T44" fmla="*/ 945 w 1889"/>
              <a:gd name="T45" fmla="*/ 1890 h 2521"/>
              <a:gd name="T46" fmla="*/ 945 w 1889"/>
              <a:gd name="T47" fmla="*/ 2047 h 2521"/>
              <a:gd name="T48" fmla="*/ 236 w 1889"/>
              <a:gd name="T49" fmla="*/ 1260 h 2521"/>
              <a:gd name="T50" fmla="*/ 551 w 1889"/>
              <a:gd name="T51" fmla="*/ 1260 h 2521"/>
              <a:gd name="T52" fmla="*/ 551 w 1889"/>
              <a:gd name="T53" fmla="*/ 1418 h 2521"/>
              <a:gd name="T54" fmla="*/ 236 w 1889"/>
              <a:gd name="T55" fmla="*/ 1418 h 2521"/>
              <a:gd name="T56" fmla="*/ 236 w 1889"/>
              <a:gd name="T57" fmla="*/ 1260 h 2521"/>
              <a:gd name="T58" fmla="*/ 1416 w 1889"/>
              <a:gd name="T59" fmla="*/ 1418 h 2521"/>
              <a:gd name="T60" fmla="*/ 708 w 1889"/>
              <a:gd name="T61" fmla="*/ 1418 h 2521"/>
              <a:gd name="T62" fmla="*/ 708 w 1889"/>
              <a:gd name="T63" fmla="*/ 1260 h 2521"/>
              <a:gd name="T64" fmla="*/ 1416 w 1889"/>
              <a:gd name="T65" fmla="*/ 1260 h 2521"/>
              <a:gd name="T66" fmla="*/ 1416 w 1889"/>
              <a:gd name="T67" fmla="*/ 1418 h 2521"/>
              <a:gd name="T68" fmla="*/ 236 w 1889"/>
              <a:gd name="T69" fmla="*/ 945 h 2521"/>
              <a:gd name="T70" fmla="*/ 1022 w 1889"/>
              <a:gd name="T71" fmla="*/ 945 h 2521"/>
              <a:gd name="T72" fmla="*/ 1022 w 1889"/>
              <a:gd name="T73" fmla="*/ 1103 h 2521"/>
              <a:gd name="T74" fmla="*/ 236 w 1889"/>
              <a:gd name="T75" fmla="*/ 1103 h 2521"/>
              <a:gd name="T76" fmla="*/ 236 w 1889"/>
              <a:gd name="T77" fmla="*/ 945 h 2521"/>
              <a:gd name="T78" fmla="*/ 1370 w 1889"/>
              <a:gd name="T79" fmla="*/ 0 h 2521"/>
              <a:gd name="T80" fmla="*/ 0 w 1889"/>
              <a:gd name="T81" fmla="*/ 0 h 2521"/>
              <a:gd name="T82" fmla="*/ 0 w 1889"/>
              <a:gd name="T83" fmla="*/ 2520 h 2521"/>
              <a:gd name="T84" fmla="*/ 1888 w 1889"/>
              <a:gd name="T85" fmla="*/ 2520 h 2521"/>
              <a:gd name="T86" fmla="*/ 1888 w 1889"/>
              <a:gd name="T87" fmla="*/ 519 h 2521"/>
              <a:gd name="T88" fmla="*/ 1370 w 1889"/>
              <a:gd name="T89" fmla="*/ 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89" h="2521">
                <a:moveTo>
                  <a:pt x="1337" y="552"/>
                </a:moveTo>
                <a:lnTo>
                  <a:pt x="1337" y="190"/>
                </a:lnTo>
                <a:lnTo>
                  <a:pt x="1698" y="552"/>
                </a:lnTo>
                <a:lnTo>
                  <a:pt x="1337" y="552"/>
                </a:lnTo>
                <a:close/>
                <a:moveTo>
                  <a:pt x="1652" y="1103"/>
                </a:moveTo>
                <a:lnTo>
                  <a:pt x="1180" y="1103"/>
                </a:lnTo>
                <a:lnTo>
                  <a:pt x="1180" y="945"/>
                </a:lnTo>
                <a:lnTo>
                  <a:pt x="1652" y="945"/>
                </a:lnTo>
                <a:lnTo>
                  <a:pt x="1652" y="1103"/>
                </a:lnTo>
                <a:close/>
                <a:moveTo>
                  <a:pt x="1652" y="1732"/>
                </a:moveTo>
                <a:lnTo>
                  <a:pt x="1101" y="1732"/>
                </a:lnTo>
                <a:lnTo>
                  <a:pt x="1101" y="1575"/>
                </a:lnTo>
                <a:lnTo>
                  <a:pt x="1652" y="1575"/>
                </a:lnTo>
                <a:lnTo>
                  <a:pt x="1652" y="1732"/>
                </a:lnTo>
                <a:close/>
                <a:moveTo>
                  <a:pt x="945" y="1732"/>
                </a:moveTo>
                <a:lnTo>
                  <a:pt x="236" y="1732"/>
                </a:lnTo>
                <a:lnTo>
                  <a:pt x="236" y="1575"/>
                </a:lnTo>
                <a:lnTo>
                  <a:pt x="945" y="1575"/>
                </a:lnTo>
                <a:lnTo>
                  <a:pt x="945" y="1732"/>
                </a:lnTo>
                <a:close/>
                <a:moveTo>
                  <a:pt x="945" y="2047"/>
                </a:moveTo>
                <a:lnTo>
                  <a:pt x="236" y="2047"/>
                </a:lnTo>
                <a:lnTo>
                  <a:pt x="236" y="1890"/>
                </a:lnTo>
                <a:lnTo>
                  <a:pt x="945" y="1890"/>
                </a:lnTo>
                <a:lnTo>
                  <a:pt x="945" y="2047"/>
                </a:lnTo>
                <a:close/>
                <a:moveTo>
                  <a:pt x="236" y="1260"/>
                </a:moveTo>
                <a:lnTo>
                  <a:pt x="551" y="1260"/>
                </a:lnTo>
                <a:lnTo>
                  <a:pt x="551" y="1418"/>
                </a:lnTo>
                <a:lnTo>
                  <a:pt x="236" y="1418"/>
                </a:lnTo>
                <a:lnTo>
                  <a:pt x="236" y="1260"/>
                </a:lnTo>
                <a:close/>
                <a:moveTo>
                  <a:pt x="1416" y="1418"/>
                </a:moveTo>
                <a:lnTo>
                  <a:pt x="708" y="1418"/>
                </a:lnTo>
                <a:lnTo>
                  <a:pt x="708" y="1260"/>
                </a:lnTo>
                <a:lnTo>
                  <a:pt x="1416" y="1260"/>
                </a:lnTo>
                <a:lnTo>
                  <a:pt x="1416" y="1418"/>
                </a:lnTo>
                <a:close/>
                <a:moveTo>
                  <a:pt x="236" y="945"/>
                </a:moveTo>
                <a:lnTo>
                  <a:pt x="1022" y="945"/>
                </a:lnTo>
                <a:lnTo>
                  <a:pt x="1022" y="1103"/>
                </a:lnTo>
                <a:lnTo>
                  <a:pt x="236" y="1103"/>
                </a:lnTo>
                <a:lnTo>
                  <a:pt x="236" y="945"/>
                </a:lnTo>
                <a:close/>
                <a:moveTo>
                  <a:pt x="1370" y="0"/>
                </a:moveTo>
                <a:lnTo>
                  <a:pt x="0" y="0"/>
                </a:lnTo>
                <a:lnTo>
                  <a:pt x="0" y="2520"/>
                </a:lnTo>
                <a:lnTo>
                  <a:pt x="1888" y="2520"/>
                </a:lnTo>
                <a:lnTo>
                  <a:pt x="1888" y="519"/>
                </a:lnTo>
                <a:lnTo>
                  <a:pt x="1370" y="0"/>
                </a:lnTo>
                <a:close/>
              </a:path>
            </a:pathLst>
          </a:custGeom>
          <a:solidFill>
            <a:schemeClr val="bg1"/>
          </a:solidFill>
          <a:ln>
            <a:noFill/>
          </a:ln>
          <a:effectLst/>
        </p:spPr>
        <p:txBody>
          <a:bodyPr wrap="none" anchor="ctr"/>
          <a:lstStyle/>
          <a:p>
            <a:endParaRPr lang="en-US" sz="410" dirty="0">
              <a:latin typeface="Arial" panose="020B0604020202020204" pitchFamily="34" charset="0"/>
            </a:endParaRPr>
          </a:p>
        </p:txBody>
      </p:sp>
      <p:sp>
        <p:nvSpPr>
          <p:cNvPr id="25" name="TextBox 24">
            <a:extLst>
              <a:ext uri="{FF2B5EF4-FFF2-40B4-BE49-F238E27FC236}">
                <a16:creationId xmlns:a16="http://schemas.microsoft.com/office/drawing/2014/main" id="{8A110054-AF34-4890-A291-F58BF32BC807}"/>
              </a:ext>
            </a:extLst>
          </p:cNvPr>
          <p:cNvSpPr txBox="1"/>
          <p:nvPr/>
        </p:nvSpPr>
        <p:spPr>
          <a:xfrm>
            <a:off x="1029405" y="1687592"/>
            <a:ext cx="2146027" cy="276999"/>
          </a:xfrm>
          <a:prstGeom prst="rect">
            <a:avLst/>
          </a:prstGeom>
          <a:noFill/>
        </p:spPr>
        <p:txBody>
          <a:bodyPr wrap="square" rtlCol="0" anchor="ctr">
            <a:spAutoFit/>
          </a:bodyPr>
          <a:lstStyle>
            <a:defPPr>
              <a:defRPr lang="en-US"/>
            </a:defPPr>
            <a:lvl1pPr>
              <a:defRPr sz="1600">
                <a:solidFill>
                  <a:schemeClr val="bg1"/>
                </a:solidFill>
                <a:latin typeface="Arial" panose="020B0604020202020204" pitchFamily="34" charset="0"/>
                <a:ea typeface="Lato Light" panose="020F0502020204030203" pitchFamily="34" charset="0"/>
                <a:cs typeface="Arial" panose="020B0604020202020204" pitchFamily="34" charset="0"/>
              </a:defRPr>
            </a:lvl1pPr>
          </a:lstStyle>
          <a:p>
            <a:r>
              <a:rPr lang="en-US" sz="1200" b="1" cap="all" dirty="0"/>
              <a:t>Risk Exposure</a:t>
            </a:r>
          </a:p>
        </p:txBody>
      </p:sp>
      <p:sp>
        <p:nvSpPr>
          <p:cNvPr id="12" name="Shape 9641">
            <a:extLst>
              <a:ext uri="{FF2B5EF4-FFF2-40B4-BE49-F238E27FC236}">
                <a16:creationId xmlns:a16="http://schemas.microsoft.com/office/drawing/2014/main" id="{41EA473C-33D5-465F-9A69-72664EA780FE}"/>
              </a:ext>
            </a:extLst>
          </p:cNvPr>
          <p:cNvSpPr/>
          <p:nvPr/>
        </p:nvSpPr>
        <p:spPr>
          <a:xfrm>
            <a:off x="1" y="1414292"/>
            <a:ext cx="375557" cy="5103653"/>
          </a:xfrm>
          <a:prstGeom prst="round2SameRect">
            <a:avLst>
              <a:gd name="adj1" fmla="val 50000"/>
              <a:gd name="adj2" fmla="val 0"/>
            </a:avLst>
          </a:prstGeom>
          <a:solidFill>
            <a:srgbClr val="B9B9B9"/>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graphicFrame>
        <p:nvGraphicFramePr>
          <p:cNvPr id="26" name="Table 25">
            <a:extLst>
              <a:ext uri="{FF2B5EF4-FFF2-40B4-BE49-F238E27FC236}">
                <a16:creationId xmlns:a16="http://schemas.microsoft.com/office/drawing/2014/main" id="{B5C80FF0-7CD2-4BDA-BD6D-17ED43E6E1A4}"/>
              </a:ext>
            </a:extLst>
          </p:cNvPr>
          <p:cNvGraphicFramePr>
            <a:graphicFrameLocks noGrp="1"/>
          </p:cNvGraphicFramePr>
          <p:nvPr/>
        </p:nvGraphicFramePr>
        <p:xfrm>
          <a:off x="3231016" y="2182268"/>
          <a:ext cx="2904445" cy="2236470"/>
        </p:xfrm>
        <a:graphic>
          <a:graphicData uri="http://schemas.openxmlformats.org/drawingml/2006/table">
            <a:tbl>
              <a:tblPr firstRow="1" bandRow="1">
                <a:tableStyleId>{073A0DAA-6AF3-43AB-8588-CEC1D06C72B9}</a:tableStyleId>
              </a:tblPr>
              <a:tblGrid>
                <a:gridCol w="2904445">
                  <a:extLst>
                    <a:ext uri="{9D8B030D-6E8A-4147-A177-3AD203B41FA5}">
                      <a16:colId xmlns:a16="http://schemas.microsoft.com/office/drawing/2014/main" val="3014970241"/>
                    </a:ext>
                  </a:extLst>
                </a:gridCol>
              </a:tblGrid>
              <a:tr h="274320">
                <a:tc>
                  <a:txBody>
                    <a:bodyPr/>
                    <a:lstStyle/>
                    <a:p>
                      <a:pPr algn="ctr"/>
                      <a:r>
                        <a:rPr lang="en-US" sz="1400" b="1" dirty="0">
                          <a:latin typeface="Roboto Condensed Light" pitchFamily="2" charset="0"/>
                          <a:ea typeface="Roboto Condensed Light" pitchFamily="2" charset="0"/>
                        </a:rPr>
                        <a:t>Human Capital &amp; Buildings</a:t>
                      </a:r>
                    </a:p>
                  </a:txBody>
                  <a:tcPr marL="68580" marR="68580" marT="34290" marB="34290">
                    <a:solidFill>
                      <a:schemeClr val="accent1"/>
                    </a:solidFill>
                  </a:tcPr>
                </a:tc>
                <a:extLst>
                  <a:ext uri="{0D108BD9-81ED-4DB2-BD59-A6C34878D82A}">
                    <a16:rowId xmlns:a16="http://schemas.microsoft.com/office/drawing/2014/main" val="3229524657"/>
                  </a:ext>
                </a:extLst>
              </a:tr>
              <a:tr h="1954530">
                <a:tc>
                  <a:txBody>
                    <a:bodyPr/>
                    <a:lstStyle/>
                    <a:p>
                      <a:pPr lvl="0"/>
                      <a:r>
                        <a:rPr lang="en-ZA" sz="1100" kern="1200" dirty="0">
                          <a:solidFill>
                            <a:schemeClr val="dk1"/>
                          </a:solidFill>
                          <a:effectLst/>
                          <a:latin typeface="+mn-lt"/>
                          <a:ea typeface="+mn-ea"/>
                          <a:cs typeface="+mn-cs"/>
                        </a:rPr>
                        <a:t>Deployment of Sanitizers and PPE </a:t>
                      </a:r>
                    </a:p>
                    <a:p>
                      <a:pPr lvl="0"/>
                      <a:r>
                        <a:rPr lang="en-ZA" sz="1100" kern="1200" dirty="0">
                          <a:solidFill>
                            <a:schemeClr val="dk1"/>
                          </a:solidFill>
                          <a:effectLst/>
                          <a:latin typeface="+mn-lt"/>
                          <a:ea typeface="+mn-ea"/>
                          <a:cs typeface="+mn-cs"/>
                        </a:rPr>
                        <a:t>Development of responsive SOPs for WFH, RTO, Employee health and safety, etc. </a:t>
                      </a:r>
                    </a:p>
                    <a:p>
                      <a:pPr lvl="0"/>
                      <a:r>
                        <a:rPr lang="en-ZA" sz="1100" kern="1200" dirty="0">
                          <a:solidFill>
                            <a:schemeClr val="dk1"/>
                          </a:solidFill>
                          <a:effectLst/>
                          <a:latin typeface="+mn-lt"/>
                          <a:ea typeface="+mn-ea"/>
                          <a:cs typeface="+mn-cs"/>
                        </a:rPr>
                        <a:t>Communication updates to keep staff informed of COVID-19 developments and interventions</a:t>
                      </a:r>
                    </a:p>
                    <a:p>
                      <a:pPr lvl="0"/>
                      <a:r>
                        <a:rPr lang="en-ZA" sz="1100" kern="1200" dirty="0">
                          <a:solidFill>
                            <a:schemeClr val="dk1"/>
                          </a:solidFill>
                          <a:effectLst/>
                          <a:latin typeface="+mn-lt"/>
                          <a:ea typeface="+mn-ea"/>
                          <a:cs typeface="+mn-cs"/>
                        </a:rPr>
                        <a:t>Appointment of essential services personnel and for emergency responses when required. </a:t>
                      </a:r>
                    </a:p>
                    <a:p>
                      <a:r>
                        <a:rPr lang="en-ZA" sz="1100" kern="1200" dirty="0">
                          <a:solidFill>
                            <a:schemeClr val="dk1"/>
                          </a:solidFill>
                          <a:effectLst/>
                          <a:latin typeface="+mn-lt"/>
                          <a:ea typeface="+mn-ea"/>
                          <a:cs typeface="+mn-cs"/>
                        </a:rPr>
                        <a:t>Implementation of access control, screening of staff and guests, and cleaning of offices</a:t>
                      </a:r>
                    </a:p>
                    <a:p>
                      <a:r>
                        <a:rPr lang="en-ZA" sz="1100" kern="1200" dirty="0">
                          <a:solidFill>
                            <a:schemeClr val="dk1"/>
                          </a:solidFill>
                          <a:effectLst/>
                          <a:latin typeface="+mn-lt"/>
                          <a:ea typeface="+mn-ea"/>
                          <a:cs typeface="+mn-cs"/>
                        </a:rPr>
                        <a:t>Maintaining staff morale, productivity and performance</a:t>
                      </a:r>
                      <a:endParaRPr lang="en-US" sz="11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251673934"/>
                  </a:ext>
                </a:extLst>
              </a:tr>
            </a:tbl>
          </a:graphicData>
        </a:graphic>
      </p:graphicFrame>
      <p:graphicFrame>
        <p:nvGraphicFramePr>
          <p:cNvPr id="27" name="Table 26">
            <a:extLst>
              <a:ext uri="{FF2B5EF4-FFF2-40B4-BE49-F238E27FC236}">
                <a16:creationId xmlns:a16="http://schemas.microsoft.com/office/drawing/2014/main" id="{A67757FC-4AC3-4C1F-9431-E21A85B7DB1B}"/>
              </a:ext>
            </a:extLst>
          </p:cNvPr>
          <p:cNvGraphicFramePr>
            <a:graphicFrameLocks noGrp="1"/>
          </p:cNvGraphicFramePr>
          <p:nvPr/>
        </p:nvGraphicFramePr>
        <p:xfrm>
          <a:off x="6175140" y="2182268"/>
          <a:ext cx="2951389" cy="2216411"/>
        </p:xfrm>
        <a:graphic>
          <a:graphicData uri="http://schemas.openxmlformats.org/drawingml/2006/table">
            <a:tbl>
              <a:tblPr firstRow="1" bandRow="1">
                <a:tableStyleId>{073A0DAA-6AF3-43AB-8588-CEC1D06C72B9}</a:tableStyleId>
              </a:tblPr>
              <a:tblGrid>
                <a:gridCol w="2951389">
                  <a:extLst>
                    <a:ext uri="{9D8B030D-6E8A-4147-A177-3AD203B41FA5}">
                      <a16:colId xmlns:a16="http://schemas.microsoft.com/office/drawing/2014/main" val="3014970241"/>
                    </a:ext>
                  </a:extLst>
                </a:gridCol>
              </a:tblGrid>
              <a:tr h="294775">
                <a:tc>
                  <a:txBody>
                    <a:bodyPr/>
                    <a:lstStyle/>
                    <a:p>
                      <a:pPr algn="ctr"/>
                      <a:r>
                        <a:rPr lang="en-US" sz="1400" b="1" dirty="0">
                          <a:latin typeface="Roboto Condensed Light" pitchFamily="2" charset="0"/>
                          <a:ea typeface="Roboto Condensed Light" pitchFamily="2" charset="0"/>
                        </a:rPr>
                        <a:t>Projects and Construction</a:t>
                      </a:r>
                    </a:p>
                  </a:txBody>
                  <a:tcPr marL="68580" marR="68580" marT="34290" marB="34290">
                    <a:solidFill>
                      <a:schemeClr val="accent1"/>
                    </a:solidFill>
                  </a:tcPr>
                </a:tc>
                <a:extLst>
                  <a:ext uri="{0D108BD9-81ED-4DB2-BD59-A6C34878D82A}">
                    <a16:rowId xmlns:a16="http://schemas.microsoft.com/office/drawing/2014/main" val="3229524657"/>
                  </a:ext>
                </a:extLst>
              </a:tr>
              <a:tr h="1921636">
                <a:tc>
                  <a:txBody>
                    <a:bodyPr/>
                    <a:lstStyle/>
                    <a:p>
                      <a:pPr lvl="0"/>
                      <a:r>
                        <a:rPr lang="en-ZA" sz="1100" kern="1200" dirty="0">
                          <a:solidFill>
                            <a:schemeClr val="dk1"/>
                          </a:solidFill>
                          <a:effectLst/>
                          <a:latin typeface="+mn-lt"/>
                          <a:ea typeface="+mn-ea"/>
                          <a:cs typeface="+mn-cs"/>
                        </a:rPr>
                        <a:t>Managing the impact of the suspension of construction activities. </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Claims from contractors</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Employment of site staff and viability of service providers</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Security of construction sites and related equipment.</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Safety of motorists.</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Efficient Tunnel operations</a:t>
                      </a:r>
                    </a:p>
                    <a:p>
                      <a:pPr marL="285750" lvl="1" indent="-285750" algn="l" defTabSz="914400" rtl="0" eaLnBrk="1" latinLnBrk="0" hangingPunct="1">
                        <a:buFont typeface="Arial" panose="020B0604020202020204" pitchFamily="34" charset="0"/>
                        <a:buChar char="•"/>
                      </a:pPr>
                      <a:r>
                        <a:rPr lang="en-ZA" sz="1100" kern="1200" dirty="0">
                          <a:solidFill>
                            <a:schemeClr val="dk1"/>
                          </a:solidFill>
                          <a:effectLst/>
                          <a:latin typeface="+mn-lt"/>
                          <a:ea typeface="+mn-ea"/>
                          <a:cs typeface="+mn-cs"/>
                        </a:rPr>
                        <a:t>Project backlog and budget underspending</a:t>
                      </a:r>
                    </a:p>
                  </a:txBody>
                  <a:tcPr marL="68580" marR="68580" marT="34290" marB="34290"/>
                </a:tc>
                <a:extLst>
                  <a:ext uri="{0D108BD9-81ED-4DB2-BD59-A6C34878D82A}">
                    <a16:rowId xmlns:a16="http://schemas.microsoft.com/office/drawing/2014/main" val="2251673934"/>
                  </a:ext>
                </a:extLst>
              </a:tr>
            </a:tbl>
          </a:graphicData>
        </a:graphic>
      </p:graphicFrame>
      <p:graphicFrame>
        <p:nvGraphicFramePr>
          <p:cNvPr id="28" name="Table 27">
            <a:extLst>
              <a:ext uri="{FF2B5EF4-FFF2-40B4-BE49-F238E27FC236}">
                <a16:creationId xmlns:a16="http://schemas.microsoft.com/office/drawing/2014/main" id="{494B3B89-C0E0-4370-A9DB-7C5F9D4D189C}"/>
              </a:ext>
            </a:extLst>
          </p:cNvPr>
          <p:cNvGraphicFramePr>
            <a:graphicFrameLocks noGrp="1"/>
          </p:cNvGraphicFramePr>
          <p:nvPr/>
        </p:nvGraphicFramePr>
        <p:xfrm>
          <a:off x="375558" y="4455335"/>
          <a:ext cx="2681968" cy="2057400"/>
        </p:xfrm>
        <a:graphic>
          <a:graphicData uri="http://schemas.openxmlformats.org/drawingml/2006/table">
            <a:tbl>
              <a:tblPr firstRow="1" bandRow="1">
                <a:tableStyleId>{073A0DAA-6AF3-43AB-8588-CEC1D06C72B9}</a:tableStyleId>
              </a:tblPr>
              <a:tblGrid>
                <a:gridCol w="2681968">
                  <a:extLst>
                    <a:ext uri="{9D8B030D-6E8A-4147-A177-3AD203B41FA5}">
                      <a16:colId xmlns:a16="http://schemas.microsoft.com/office/drawing/2014/main" val="3014970241"/>
                    </a:ext>
                  </a:extLst>
                </a:gridCol>
              </a:tblGrid>
              <a:tr h="299258">
                <a:tc>
                  <a:txBody>
                    <a:bodyPr/>
                    <a:lstStyle/>
                    <a:p>
                      <a:pPr algn="ctr"/>
                      <a:r>
                        <a:rPr lang="en-US" sz="1400" b="1" dirty="0">
                          <a:latin typeface="Roboto Condensed Light" pitchFamily="2" charset="0"/>
                          <a:ea typeface="Roboto Condensed Light" pitchFamily="2" charset="0"/>
                        </a:rPr>
                        <a:t>Finance</a:t>
                      </a:r>
                    </a:p>
                  </a:txBody>
                  <a:tcPr marL="68580" marR="68580" marT="34290" marB="34290">
                    <a:solidFill>
                      <a:schemeClr val="accent1"/>
                    </a:solidFill>
                  </a:tcPr>
                </a:tc>
                <a:extLst>
                  <a:ext uri="{0D108BD9-81ED-4DB2-BD59-A6C34878D82A}">
                    <a16:rowId xmlns:a16="http://schemas.microsoft.com/office/drawing/2014/main" val="3229524657"/>
                  </a:ext>
                </a:extLst>
              </a:tr>
              <a:tr h="1758142">
                <a:tc>
                  <a:txBody>
                    <a:bodyPr/>
                    <a:lstStyle/>
                    <a:p>
                      <a:pPr lvl="0"/>
                      <a:r>
                        <a:rPr lang="en-ZA" sz="1100" kern="1200" dirty="0">
                          <a:solidFill>
                            <a:schemeClr val="dk1"/>
                          </a:solidFill>
                          <a:effectLst/>
                          <a:latin typeface="+mn-lt"/>
                          <a:ea typeface="+mn-ea"/>
                          <a:cs typeface="+mn-cs"/>
                        </a:rPr>
                        <a:t>Allocate 10% of the unspent budget to the cost centre for Covid-19 claims and expenses.</a:t>
                      </a:r>
                    </a:p>
                    <a:p>
                      <a:pPr lvl="0"/>
                      <a:r>
                        <a:rPr lang="en-ZA" sz="1100" kern="1200" dirty="0">
                          <a:solidFill>
                            <a:schemeClr val="dk1"/>
                          </a:solidFill>
                          <a:effectLst/>
                          <a:latin typeface="+mn-lt"/>
                          <a:ea typeface="+mn-ea"/>
                          <a:cs typeface="+mn-cs"/>
                        </a:rPr>
                        <a:t>Provision for unforeseen staff expenses during shutdown (special leave and on call).</a:t>
                      </a:r>
                    </a:p>
                    <a:p>
                      <a:pPr lvl="0"/>
                      <a:r>
                        <a:rPr lang="en-ZA" sz="1100" kern="1200" dirty="0">
                          <a:solidFill>
                            <a:schemeClr val="dk1"/>
                          </a:solidFill>
                          <a:effectLst/>
                          <a:latin typeface="+mn-lt"/>
                          <a:ea typeface="+mn-ea"/>
                          <a:cs typeface="+mn-cs"/>
                        </a:rPr>
                        <a:t>Delays  with AFS, Audit, Payroll, Processing vendor payments etc. </a:t>
                      </a:r>
                    </a:p>
                    <a:p>
                      <a:pPr lvl="0"/>
                      <a:r>
                        <a:rPr lang="en-ZA" sz="1100" kern="1200" dirty="0">
                          <a:solidFill>
                            <a:schemeClr val="dk1"/>
                          </a:solidFill>
                          <a:effectLst/>
                          <a:latin typeface="+mn-lt"/>
                          <a:ea typeface="+mn-ea"/>
                          <a:cs typeface="+mn-cs"/>
                        </a:rPr>
                        <a:t>Under funding and debt exposure</a:t>
                      </a:r>
                      <a:endParaRPr lang="en-US" sz="11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251673934"/>
                  </a:ext>
                </a:extLst>
              </a:tr>
            </a:tbl>
          </a:graphicData>
        </a:graphic>
      </p:graphicFrame>
      <p:graphicFrame>
        <p:nvGraphicFramePr>
          <p:cNvPr id="29" name="Table 28">
            <a:extLst>
              <a:ext uri="{FF2B5EF4-FFF2-40B4-BE49-F238E27FC236}">
                <a16:creationId xmlns:a16="http://schemas.microsoft.com/office/drawing/2014/main" id="{13E7450E-83F2-4D1C-8FAB-B18977C82E84}"/>
              </a:ext>
            </a:extLst>
          </p:cNvPr>
          <p:cNvGraphicFramePr>
            <a:graphicFrameLocks noGrp="1"/>
          </p:cNvGraphicFramePr>
          <p:nvPr/>
        </p:nvGraphicFramePr>
        <p:xfrm>
          <a:off x="3231016" y="4455335"/>
          <a:ext cx="2904445" cy="2057400"/>
        </p:xfrm>
        <a:graphic>
          <a:graphicData uri="http://schemas.openxmlformats.org/drawingml/2006/table">
            <a:tbl>
              <a:tblPr firstRow="1" bandRow="1">
                <a:tableStyleId>{073A0DAA-6AF3-43AB-8588-CEC1D06C72B9}</a:tableStyleId>
              </a:tblPr>
              <a:tblGrid>
                <a:gridCol w="2904445">
                  <a:extLst>
                    <a:ext uri="{9D8B030D-6E8A-4147-A177-3AD203B41FA5}">
                      <a16:colId xmlns:a16="http://schemas.microsoft.com/office/drawing/2014/main" val="3014970241"/>
                    </a:ext>
                  </a:extLst>
                </a:gridCol>
              </a:tblGrid>
              <a:tr h="283779">
                <a:tc>
                  <a:txBody>
                    <a:bodyPr/>
                    <a:lstStyle/>
                    <a:p>
                      <a:pPr algn="ctr"/>
                      <a:r>
                        <a:rPr lang="en-US" sz="1400" b="1" dirty="0">
                          <a:latin typeface="Roboto Condensed Light" pitchFamily="2" charset="0"/>
                          <a:ea typeface="Roboto Condensed Light" pitchFamily="2" charset="0"/>
                        </a:rPr>
                        <a:t>Business Continuity</a:t>
                      </a:r>
                    </a:p>
                  </a:txBody>
                  <a:tcPr marL="68580" marR="68580" marT="34290" marB="34290">
                    <a:solidFill>
                      <a:schemeClr val="accent1"/>
                    </a:solidFill>
                  </a:tcPr>
                </a:tc>
                <a:extLst>
                  <a:ext uri="{0D108BD9-81ED-4DB2-BD59-A6C34878D82A}">
                    <a16:rowId xmlns:a16="http://schemas.microsoft.com/office/drawing/2014/main" val="3229524657"/>
                  </a:ext>
                </a:extLst>
              </a:tr>
              <a:tr h="1773621">
                <a:tc>
                  <a:txBody>
                    <a:bodyPr/>
                    <a:lstStyle/>
                    <a:p>
                      <a:pPr lvl="0"/>
                      <a:r>
                        <a:rPr lang="en-US" sz="1200" dirty="0"/>
                        <a:t>Ensure resilience and cyber risk mitigation of the IT infrastructure and systems. </a:t>
                      </a:r>
                    </a:p>
                    <a:p>
                      <a:pPr lvl="0"/>
                      <a:r>
                        <a:rPr lang="en-US" sz="1200" dirty="0"/>
                        <a:t>Securing newly implemented or scaled remote working practices to ensure the continuity of critical functions. </a:t>
                      </a:r>
                    </a:p>
                    <a:p>
                      <a:pPr lvl="0"/>
                      <a:r>
                        <a:rPr lang="en-US" sz="1200" dirty="0"/>
                        <a:t>Assessment and implementation of controls to mitigate against new risks created by the new working environment </a:t>
                      </a:r>
                    </a:p>
                    <a:p>
                      <a:pPr lvl="0"/>
                      <a:r>
                        <a:rPr lang="en-US" sz="1200" dirty="0"/>
                        <a:t>Potential for fraud and misconduct</a:t>
                      </a:r>
                      <a:endParaRPr lang="en-US" sz="11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251673934"/>
                  </a:ext>
                </a:extLst>
              </a:tr>
            </a:tbl>
          </a:graphicData>
        </a:graphic>
      </p:graphicFrame>
      <p:graphicFrame>
        <p:nvGraphicFramePr>
          <p:cNvPr id="30" name="Table 29">
            <a:extLst>
              <a:ext uri="{FF2B5EF4-FFF2-40B4-BE49-F238E27FC236}">
                <a16:creationId xmlns:a16="http://schemas.microsoft.com/office/drawing/2014/main" id="{2CBDE023-B727-40EC-9D94-D41BCEB6B22F}"/>
              </a:ext>
            </a:extLst>
          </p:cNvPr>
          <p:cNvGraphicFramePr>
            <a:graphicFrameLocks noGrp="1"/>
          </p:cNvGraphicFramePr>
          <p:nvPr/>
        </p:nvGraphicFramePr>
        <p:xfrm>
          <a:off x="6175140" y="4455335"/>
          <a:ext cx="2951389" cy="2070230"/>
        </p:xfrm>
        <a:graphic>
          <a:graphicData uri="http://schemas.openxmlformats.org/drawingml/2006/table">
            <a:tbl>
              <a:tblPr firstRow="1" bandRow="1">
                <a:tableStyleId>{073A0DAA-6AF3-43AB-8588-CEC1D06C72B9}</a:tableStyleId>
              </a:tblPr>
              <a:tblGrid>
                <a:gridCol w="2951389">
                  <a:extLst>
                    <a:ext uri="{9D8B030D-6E8A-4147-A177-3AD203B41FA5}">
                      <a16:colId xmlns:a16="http://schemas.microsoft.com/office/drawing/2014/main" val="3014970241"/>
                    </a:ext>
                  </a:extLst>
                </a:gridCol>
              </a:tblGrid>
              <a:tr h="274320">
                <a:tc>
                  <a:txBody>
                    <a:bodyPr/>
                    <a:lstStyle/>
                    <a:p>
                      <a:pPr algn="ctr"/>
                      <a:r>
                        <a:rPr lang="en-US" sz="1400" b="1" dirty="0">
                          <a:latin typeface="Roboto Condensed Light" pitchFamily="2" charset="0"/>
                          <a:ea typeface="Roboto Condensed Light" pitchFamily="2" charset="0"/>
                        </a:rPr>
                        <a:t>Toll Operations</a:t>
                      </a:r>
                    </a:p>
                  </a:txBody>
                  <a:tcPr marL="68580" marR="68580" marT="34290" marB="34290">
                    <a:solidFill>
                      <a:schemeClr val="accent1"/>
                    </a:solidFill>
                  </a:tcPr>
                </a:tc>
                <a:extLst>
                  <a:ext uri="{0D108BD9-81ED-4DB2-BD59-A6C34878D82A}">
                    <a16:rowId xmlns:a16="http://schemas.microsoft.com/office/drawing/2014/main" val="3229524657"/>
                  </a:ext>
                </a:extLst>
              </a:tr>
              <a:tr h="1788290">
                <a:tc>
                  <a:txBody>
                    <a:bodyPr/>
                    <a:lstStyle/>
                    <a:p>
                      <a:pPr lvl="0"/>
                      <a:r>
                        <a:rPr lang="en-ZA" sz="1100" kern="1200" dirty="0">
                          <a:solidFill>
                            <a:schemeClr val="dk1"/>
                          </a:solidFill>
                          <a:effectLst/>
                          <a:latin typeface="+mn-lt"/>
                          <a:ea typeface="+mn-ea"/>
                          <a:cs typeface="+mn-cs"/>
                        </a:rPr>
                        <a:t>Oversight of toll operations as essential services during lockdown.</a:t>
                      </a:r>
                    </a:p>
                    <a:p>
                      <a:pPr lvl="0"/>
                      <a:r>
                        <a:rPr lang="en-ZA" sz="1100" kern="1200" dirty="0">
                          <a:solidFill>
                            <a:schemeClr val="dk1"/>
                          </a:solidFill>
                          <a:effectLst/>
                          <a:latin typeface="+mn-lt"/>
                          <a:ea typeface="+mn-ea"/>
                          <a:cs typeface="+mn-cs"/>
                        </a:rPr>
                        <a:t>Efficiency of toll operation with scaled down staff during lockdown.</a:t>
                      </a:r>
                    </a:p>
                    <a:p>
                      <a:pPr lvl="0"/>
                      <a:r>
                        <a:rPr lang="en-ZA" sz="1100" kern="1200" dirty="0">
                          <a:solidFill>
                            <a:schemeClr val="dk1"/>
                          </a:solidFill>
                          <a:effectLst/>
                          <a:latin typeface="+mn-lt"/>
                          <a:ea typeface="+mn-ea"/>
                          <a:cs typeface="+mn-cs"/>
                        </a:rPr>
                        <a:t>Safeguarding of motorists and toll collectors</a:t>
                      </a:r>
                    </a:p>
                    <a:p>
                      <a:pPr lvl="0"/>
                      <a:r>
                        <a:rPr lang="en-ZA" sz="1100" kern="1200" dirty="0">
                          <a:solidFill>
                            <a:schemeClr val="dk1"/>
                          </a:solidFill>
                          <a:effectLst/>
                          <a:latin typeface="+mn-lt"/>
                          <a:ea typeface="+mn-ea"/>
                          <a:cs typeface="+mn-cs"/>
                        </a:rPr>
                        <a:t>Operation of the Huguenot Tunnel </a:t>
                      </a:r>
                    </a:p>
                    <a:p>
                      <a:pPr lvl="0"/>
                      <a:r>
                        <a:rPr lang="en-US" sz="1100" kern="1200" dirty="0">
                          <a:solidFill>
                            <a:schemeClr val="dk1"/>
                          </a:solidFill>
                          <a:effectLst/>
                          <a:latin typeface="+mn-lt"/>
                          <a:ea typeface="+mn-ea"/>
                          <a:cs typeface="+mn-cs"/>
                        </a:rPr>
                        <a:t>Claims for revenue loss and operational disruptions</a:t>
                      </a:r>
                    </a:p>
                    <a:p>
                      <a:r>
                        <a:rPr lang="en-US" sz="1100" kern="1200" dirty="0">
                          <a:solidFill>
                            <a:schemeClr val="dk1"/>
                          </a:solidFill>
                          <a:effectLst/>
                          <a:latin typeface="+mn-lt"/>
                          <a:ea typeface="+mn-ea"/>
                          <a:cs typeface="+mn-cs"/>
                        </a:rPr>
                        <a:t>The supply chain disruptions </a:t>
                      </a:r>
                    </a:p>
                    <a:p>
                      <a:r>
                        <a:rPr lang="en-US" sz="1100" kern="1200" dirty="0">
                          <a:solidFill>
                            <a:schemeClr val="dk1"/>
                          </a:solidFill>
                          <a:effectLst/>
                          <a:latin typeface="+mn-lt"/>
                          <a:ea typeface="+mn-ea"/>
                          <a:cs typeface="+mn-cs"/>
                        </a:rPr>
                        <a:t>Non-achievement of performance goals</a:t>
                      </a:r>
                      <a:endParaRPr lang="en-ZA" sz="11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251673934"/>
                  </a:ext>
                </a:extLst>
              </a:tr>
            </a:tbl>
          </a:graphicData>
        </a:graphic>
      </p:graphicFrame>
      <p:pic>
        <p:nvPicPr>
          <p:cNvPr id="18" name="Picture 17" descr="C:\Users\vbredar\Desktop\Final logo.bmp">
            <a:extLst>
              <a:ext uri="{FF2B5EF4-FFF2-40B4-BE49-F238E27FC236}">
                <a16:creationId xmlns:a16="http://schemas.microsoft.com/office/drawing/2014/main" id="{DAB5C043-D7C6-4F78-BCAE-47EAEF97F259}"/>
              </a:ext>
            </a:extLst>
          </p:cNvPr>
          <p:cNvPicPr>
            <a:picLocks noChangeAspect="1" noChangeArrowheads="1"/>
          </p:cNvPicPr>
          <p:nvPr/>
        </p:nvPicPr>
        <p:blipFill rotWithShape="1">
          <a:blip r:embed="rId2" cstate="print"/>
          <a:srcRect b="21261"/>
          <a:stretch/>
        </p:blipFill>
        <p:spPr bwMode="auto">
          <a:xfrm>
            <a:off x="8285431" y="71269"/>
            <a:ext cx="841098" cy="621890"/>
          </a:xfrm>
          <a:prstGeom prst="rect">
            <a:avLst/>
          </a:prstGeom>
          <a:noFill/>
        </p:spPr>
      </p:pic>
      <p:sp>
        <p:nvSpPr>
          <p:cNvPr id="20" name="TextBox 19">
            <a:extLst>
              <a:ext uri="{FF2B5EF4-FFF2-40B4-BE49-F238E27FC236}">
                <a16:creationId xmlns:a16="http://schemas.microsoft.com/office/drawing/2014/main" id="{09BEC750-FAAF-4058-97E4-E25E570DA983}"/>
              </a:ext>
            </a:extLst>
          </p:cNvPr>
          <p:cNvSpPr txBox="1"/>
          <p:nvPr/>
        </p:nvSpPr>
        <p:spPr>
          <a:xfrm>
            <a:off x="1899823" y="303377"/>
            <a:ext cx="7045767" cy="523220"/>
          </a:xfrm>
          <a:prstGeom prst="rect">
            <a:avLst/>
          </a:prstGeom>
          <a:noFill/>
        </p:spPr>
        <p:txBody>
          <a:bodyPr wrap="square" rtlCol="0">
            <a:spAutoFit/>
          </a:bodyPr>
          <a:lstStyle>
            <a:defPPr>
              <a:defRPr lang="en-US"/>
            </a:defPPr>
            <a:lvl1pPr algn="ctr">
              <a:defRPr sz="2400" b="1" cap="all">
                <a:solidFill>
                  <a:schemeClr val="accent1"/>
                </a:solidFill>
                <a:latin typeface="Montserrat SemiBold" panose="00000700000000000000" pitchFamily="50" charset="0"/>
                <a:cs typeface="Arial" panose="020B0604020202020204" pitchFamily="34" charset="0"/>
              </a:defRPr>
            </a:lvl1pPr>
          </a:lstStyle>
          <a:p>
            <a:r>
              <a:rPr lang="en-US" sz="2800" dirty="0"/>
              <a:t>RISK Management</a:t>
            </a:r>
          </a:p>
        </p:txBody>
      </p:sp>
    </p:spTree>
    <p:extLst>
      <p:ext uri="{BB962C8B-B14F-4D97-AF65-F5344CB8AC3E}">
        <p14:creationId xmlns:p14="http://schemas.microsoft.com/office/powerpoint/2010/main" val="196535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39F736-CF7D-46F2-8252-0E6830486EB9}"/>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2051"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B639F736-CF7D-46F2-8252-0E6830486EB9}"/>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07F267E-94E0-4CB4-8563-65A58BDF19A1}"/>
              </a:ext>
            </a:extLst>
          </p:cNvPr>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a:defRPr/>
            </a:pPr>
            <a:endParaRPr lang="en-ZA" sz="2700" b="1" dirty="0">
              <a:solidFill>
                <a:prstClr val="white"/>
              </a:solidFill>
              <a:latin typeface="Graphik" panose="020B0503030202060203" pitchFamily="34" charset="0"/>
              <a:sym typeface="Graphik" panose="020B0503030202060203" pitchFamily="34" charset="0"/>
            </a:endParaRPr>
          </a:p>
        </p:txBody>
      </p:sp>
      <p:sp>
        <p:nvSpPr>
          <p:cNvPr id="9" name="Rectangle 8">
            <a:extLst>
              <a:ext uri="{FF2B5EF4-FFF2-40B4-BE49-F238E27FC236}">
                <a16:creationId xmlns:a16="http://schemas.microsoft.com/office/drawing/2014/main" id="{6F4901B7-61E2-4224-A832-07DF2C6E4E1D}"/>
              </a:ext>
            </a:extLst>
          </p:cNvPr>
          <p:cNvSpPr/>
          <p:nvPr/>
        </p:nvSpPr>
        <p:spPr>
          <a:xfrm>
            <a:off x="59462" y="2224592"/>
            <a:ext cx="9001125" cy="1182151"/>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ZA" sz="1050" b="1" dirty="0">
                <a:solidFill>
                  <a:prstClr val="black"/>
                </a:solidFill>
                <a:latin typeface="Graphik"/>
              </a:rPr>
              <a:t>Background:</a:t>
            </a:r>
          </a:p>
          <a:p>
            <a:pPr defTabSz="685800">
              <a:defRPr/>
            </a:pPr>
            <a:endParaRPr lang="en-ZA" sz="1050" b="1" dirty="0">
              <a:solidFill>
                <a:prstClr val="black"/>
              </a:solidFill>
              <a:latin typeface="Graphik"/>
            </a:endParaRPr>
          </a:p>
          <a:p>
            <a:pPr algn="just" defTabSz="685800">
              <a:defRPr/>
            </a:pPr>
            <a:r>
              <a:rPr lang="en-US" sz="1350" dirty="0">
                <a:solidFill>
                  <a:prstClr val="black"/>
                </a:solidFill>
                <a:latin typeface="Graphik"/>
              </a:rPr>
              <a:t>Project management function includes initiating, planning, executing, controlling, and closing strategic and non strategic business requirements with the goal to achieve specific goals and meet specific success criteria deliver targeted programs. The primary challenge of the project management function is to achieve all of the project goals within the given constraints and budget. The project office is tasked with the implementation of the ICT2023 strategy delivery.</a:t>
            </a:r>
            <a:endParaRPr lang="en-ZA" sz="1200" dirty="0">
              <a:solidFill>
                <a:prstClr val="black"/>
              </a:solidFill>
              <a:latin typeface="Graphik"/>
            </a:endParaRPr>
          </a:p>
        </p:txBody>
      </p:sp>
      <p:sp>
        <p:nvSpPr>
          <p:cNvPr id="10" name="Rectangle 9">
            <a:extLst>
              <a:ext uri="{FF2B5EF4-FFF2-40B4-BE49-F238E27FC236}">
                <a16:creationId xmlns:a16="http://schemas.microsoft.com/office/drawing/2014/main" id="{3811D261-3814-4C9F-804B-22CB9B5FF6F3}"/>
              </a:ext>
            </a:extLst>
          </p:cNvPr>
          <p:cNvSpPr/>
          <p:nvPr/>
        </p:nvSpPr>
        <p:spPr>
          <a:xfrm>
            <a:off x="59463" y="3432336"/>
            <a:ext cx="4380050" cy="3254489"/>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r>
              <a:rPr lang="en-ZA" sz="1050" b="1" dirty="0">
                <a:solidFill>
                  <a:schemeClr val="tx1"/>
                </a:solidFill>
                <a:latin typeface="Graphik"/>
              </a:rPr>
              <a:t>Strategic Projects</a:t>
            </a:r>
          </a:p>
          <a:p>
            <a:pPr defTabSz="685800">
              <a:defRPr/>
            </a:pPr>
            <a:endParaRPr lang="en-ZA" sz="1050" b="1" dirty="0">
              <a:solidFill>
                <a:schemeClr val="tx1"/>
              </a:solidFill>
              <a:latin typeface="Graphik"/>
            </a:endParaRPr>
          </a:p>
          <a:p>
            <a:pPr defTabSz="685800">
              <a:defRPr/>
            </a:pPr>
            <a:endParaRPr lang="en-ZA" sz="1050" dirty="0">
              <a:solidFill>
                <a:schemeClr val="tx1"/>
              </a:solidFill>
              <a:latin typeface="Graphik"/>
            </a:endParaRPr>
          </a:p>
        </p:txBody>
      </p:sp>
      <p:sp>
        <p:nvSpPr>
          <p:cNvPr id="11" name="Rectangle 10">
            <a:extLst>
              <a:ext uri="{FF2B5EF4-FFF2-40B4-BE49-F238E27FC236}">
                <a16:creationId xmlns:a16="http://schemas.microsoft.com/office/drawing/2014/main" id="{BB9127FA-4960-47F5-9E86-EDC5089010E2}"/>
              </a:ext>
            </a:extLst>
          </p:cNvPr>
          <p:cNvSpPr/>
          <p:nvPr/>
        </p:nvSpPr>
        <p:spPr>
          <a:xfrm>
            <a:off x="4469881" y="3432336"/>
            <a:ext cx="4590706" cy="3254489"/>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r>
              <a:rPr lang="en-ZA" sz="1050" b="1" dirty="0">
                <a:solidFill>
                  <a:prstClr val="black"/>
                </a:solidFill>
                <a:latin typeface="Graphik"/>
              </a:rPr>
              <a:t>Strategic Projects</a:t>
            </a:r>
          </a:p>
          <a:p>
            <a:pPr defTabSz="685800">
              <a:defRPr/>
            </a:pPr>
            <a:endParaRPr lang="en-ZA" sz="1050" dirty="0">
              <a:solidFill>
                <a:prstClr val="black"/>
              </a:solidFill>
              <a:latin typeface="Graphik"/>
            </a:endParaRPr>
          </a:p>
        </p:txBody>
      </p:sp>
      <p:sp>
        <p:nvSpPr>
          <p:cNvPr id="24" name="Slide Number Placeholder 4">
            <a:extLst>
              <a:ext uri="{FF2B5EF4-FFF2-40B4-BE49-F238E27FC236}">
                <a16:creationId xmlns:a16="http://schemas.microsoft.com/office/drawing/2014/main" id="{7AFFA7B6-3822-459B-9155-E9CB627F30CD}"/>
              </a:ext>
            </a:extLst>
          </p:cNvPr>
          <p:cNvSpPr txBox="1">
            <a:spLocks/>
          </p:cNvSpPr>
          <p:nvPr/>
        </p:nvSpPr>
        <p:spPr>
          <a:xfrm>
            <a:off x="8645611" y="7489001"/>
            <a:ext cx="228599" cy="154781"/>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4F9AC08D-23A9-440E-BCB9-AA1E9877CC38}" type="slidenum">
              <a:rPr lang="en-US" sz="750">
                <a:solidFill>
                  <a:prstClr val="white">
                    <a:lumMod val="65000"/>
                  </a:prstClr>
                </a:solidFill>
                <a:latin typeface="Graphik"/>
              </a:rPr>
              <a:pPr defTabSz="685800">
                <a:defRPr/>
              </a:pPr>
              <a:t>25</a:t>
            </a:fld>
            <a:endParaRPr lang="en-US" sz="750" dirty="0">
              <a:solidFill>
                <a:prstClr val="white">
                  <a:lumMod val="65000"/>
                </a:prstClr>
              </a:solidFill>
              <a:latin typeface="Graphik"/>
            </a:endParaRPr>
          </a:p>
        </p:txBody>
      </p:sp>
      <p:sp>
        <p:nvSpPr>
          <p:cNvPr id="30" name="Rectangle 29">
            <a:extLst>
              <a:ext uri="{FF2B5EF4-FFF2-40B4-BE49-F238E27FC236}">
                <a16:creationId xmlns:a16="http://schemas.microsoft.com/office/drawing/2014/main" id="{D1899656-C8EB-435A-99B7-E004222D372A}"/>
              </a:ext>
            </a:extLst>
          </p:cNvPr>
          <p:cNvSpPr/>
          <p:nvPr/>
        </p:nvSpPr>
        <p:spPr>
          <a:xfrm>
            <a:off x="75042" y="3833076"/>
            <a:ext cx="1439087" cy="40386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 SAP Digital Transformation</a:t>
            </a:r>
          </a:p>
        </p:txBody>
      </p:sp>
      <p:sp>
        <p:nvSpPr>
          <p:cNvPr id="31" name="Rectangle 30">
            <a:extLst>
              <a:ext uri="{FF2B5EF4-FFF2-40B4-BE49-F238E27FC236}">
                <a16:creationId xmlns:a16="http://schemas.microsoft.com/office/drawing/2014/main" id="{E6B734F8-EC74-4D2C-8560-B03A355682E0}"/>
              </a:ext>
            </a:extLst>
          </p:cNvPr>
          <p:cNvSpPr/>
          <p:nvPr/>
        </p:nvSpPr>
        <p:spPr>
          <a:xfrm>
            <a:off x="78079" y="4575781"/>
            <a:ext cx="1436050" cy="35100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Create a Paperless environment</a:t>
            </a:r>
          </a:p>
        </p:txBody>
      </p:sp>
      <p:sp>
        <p:nvSpPr>
          <p:cNvPr id="32" name="Block Arc 31">
            <a:extLst>
              <a:ext uri="{FF2B5EF4-FFF2-40B4-BE49-F238E27FC236}">
                <a16:creationId xmlns:a16="http://schemas.microsoft.com/office/drawing/2014/main" id="{D79CB6A8-BD1D-4F0B-8D0E-07A72C0B92C6}"/>
              </a:ext>
            </a:extLst>
          </p:cNvPr>
          <p:cNvSpPr/>
          <p:nvPr/>
        </p:nvSpPr>
        <p:spPr>
          <a:xfrm>
            <a:off x="1529008" y="3844231"/>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33" name="Straight Connector 32">
            <a:extLst>
              <a:ext uri="{FF2B5EF4-FFF2-40B4-BE49-F238E27FC236}">
                <a16:creationId xmlns:a16="http://schemas.microsoft.com/office/drawing/2014/main" id="{106DC2C3-339D-4C9C-80AC-DC39AF0BB128}"/>
              </a:ext>
            </a:extLst>
          </p:cNvPr>
          <p:cNvCxnSpPr>
            <a:cxnSpLocks/>
          </p:cNvCxnSpPr>
          <p:nvPr/>
        </p:nvCxnSpPr>
        <p:spPr>
          <a:xfrm flipV="1">
            <a:off x="1853014" y="3865838"/>
            <a:ext cx="133220" cy="32853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4" name="Block Arc 33">
            <a:extLst>
              <a:ext uri="{FF2B5EF4-FFF2-40B4-BE49-F238E27FC236}">
                <a16:creationId xmlns:a16="http://schemas.microsoft.com/office/drawing/2014/main" id="{7012CF9D-365D-4C7D-977D-638FBD57DDB0}"/>
              </a:ext>
            </a:extLst>
          </p:cNvPr>
          <p:cNvSpPr/>
          <p:nvPr/>
        </p:nvSpPr>
        <p:spPr>
          <a:xfrm>
            <a:off x="1529008" y="4579980"/>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35" name="Straight Connector 34">
            <a:extLst>
              <a:ext uri="{FF2B5EF4-FFF2-40B4-BE49-F238E27FC236}">
                <a16:creationId xmlns:a16="http://schemas.microsoft.com/office/drawing/2014/main" id="{F756456F-5DD9-4944-A161-C55C086293E3}"/>
              </a:ext>
            </a:extLst>
          </p:cNvPr>
          <p:cNvCxnSpPr>
            <a:cxnSpLocks/>
          </p:cNvCxnSpPr>
          <p:nvPr/>
        </p:nvCxnSpPr>
        <p:spPr>
          <a:xfrm flipH="1" flipV="1">
            <a:off x="1669868" y="4650942"/>
            <a:ext cx="183146" cy="279176"/>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5250758-4E34-4F35-88A4-AAB82A8AAEFA}"/>
              </a:ext>
            </a:extLst>
          </p:cNvPr>
          <p:cNvSpPr txBox="1"/>
          <p:nvPr/>
        </p:nvSpPr>
        <p:spPr>
          <a:xfrm>
            <a:off x="6682466" y="4924418"/>
            <a:ext cx="2325758"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defTabSz="685800">
              <a:buFont typeface="Wingdings" panose="05000000000000000000" pitchFamily="2" charset="2"/>
              <a:buChar char="ü"/>
              <a:defRPr/>
            </a:pPr>
            <a:r>
              <a:rPr lang="en-ZA" sz="900" dirty="0">
                <a:solidFill>
                  <a:prstClr val="black"/>
                </a:solidFill>
                <a:latin typeface="Graphik"/>
              </a:rPr>
              <a:t>RFT for new Helpdesk system to be finalized by end of August 2020</a:t>
            </a:r>
          </a:p>
        </p:txBody>
      </p:sp>
      <p:sp>
        <p:nvSpPr>
          <p:cNvPr id="38" name="Rectangle 37">
            <a:extLst>
              <a:ext uri="{FF2B5EF4-FFF2-40B4-BE49-F238E27FC236}">
                <a16:creationId xmlns:a16="http://schemas.microsoft.com/office/drawing/2014/main" id="{F2D50D93-A4E6-4810-A2A6-206E82CF264E}"/>
              </a:ext>
            </a:extLst>
          </p:cNvPr>
          <p:cNvSpPr/>
          <p:nvPr/>
        </p:nvSpPr>
        <p:spPr>
          <a:xfrm>
            <a:off x="76713" y="5367067"/>
            <a:ext cx="1436050" cy="35100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Increase Bandwidth capacity </a:t>
            </a:r>
          </a:p>
        </p:txBody>
      </p:sp>
      <p:sp>
        <p:nvSpPr>
          <p:cNvPr id="39" name="Block Arc 38">
            <a:extLst>
              <a:ext uri="{FF2B5EF4-FFF2-40B4-BE49-F238E27FC236}">
                <a16:creationId xmlns:a16="http://schemas.microsoft.com/office/drawing/2014/main" id="{B0A0C5C2-068E-40CE-87AF-524BF0CA0FB9}"/>
              </a:ext>
            </a:extLst>
          </p:cNvPr>
          <p:cNvSpPr/>
          <p:nvPr/>
        </p:nvSpPr>
        <p:spPr>
          <a:xfrm>
            <a:off x="1529012" y="5362854"/>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0" name="Straight Connector 39">
            <a:extLst>
              <a:ext uri="{FF2B5EF4-FFF2-40B4-BE49-F238E27FC236}">
                <a16:creationId xmlns:a16="http://schemas.microsoft.com/office/drawing/2014/main" id="{F6AA51F5-D2AE-4108-B942-73A19CF2BDC4}"/>
              </a:ext>
            </a:extLst>
          </p:cNvPr>
          <p:cNvCxnSpPr>
            <a:cxnSpLocks/>
          </p:cNvCxnSpPr>
          <p:nvPr/>
        </p:nvCxnSpPr>
        <p:spPr>
          <a:xfrm flipV="1">
            <a:off x="1853015" y="5421963"/>
            <a:ext cx="133218" cy="291029"/>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C54C2F-8541-4392-9B94-D507DA367EB2}"/>
              </a:ext>
            </a:extLst>
          </p:cNvPr>
          <p:cNvSpPr txBox="1"/>
          <p:nvPr/>
        </p:nvSpPr>
        <p:spPr>
          <a:xfrm>
            <a:off x="2249487" y="5411666"/>
            <a:ext cx="2137850"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defTabSz="685800">
              <a:buFont typeface="Wingdings" panose="05000000000000000000" pitchFamily="2" charset="2"/>
              <a:buChar char="ü"/>
              <a:defRPr/>
            </a:pPr>
            <a:r>
              <a:rPr lang="en-ZA" sz="900" dirty="0">
                <a:solidFill>
                  <a:prstClr val="black"/>
                </a:solidFill>
                <a:latin typeface="Graphik"/>
              </a:rPr>
              <a:t>WAN tender – Approved and advertised 31 July 2020 </a:t>
            </a:r>
          </a:p>
        </p:txBody>
      </p:sp>
      <p:sp>
        <p:nvSpPr>
          <p:cNvPr id="42" name="Rectangle 41">
            <a:extLst>
              <a:ext uri="{FF2B5EF4-FFF2-40B4-BE49-F238E27FC236}">
                <a16:creationId xmlns:a16="http://schemas.microsoft.com/office/drawing/2014/main" id="{C3A74BB9-8DFB-4EE0-BF40-BBE6A9C7A5DD}"/>
              </a:ext>
            </a:extLst>
          </p:cNvPr>
          <p:cNvSpPr/>
          <p:nvPr/>
        </p:nvSpPr>
        <p:spPr>
          <a:xfrm>
            <a:off x="86847" y="6124144"/>
            <a:ext cx="1436050" cy="35100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Toll System Standardisation</a:t>
            </a:r>
          </a:p>
        </p:txBody>
      </p:sp>
      <p:sp>
        <p:nvSpPr>
          <p:cNvPr id="43" name="Block Arc 42">
            <a:extLst>
              <a:ext uri="{FF2B5EF4-FFF2-40B4-BE49-F238E27FC236}">
                <a16:creationId xmlns:a16="http://schemas.microsoft.com/office/drawing/2014/main" id="{FC51DFE7-E6FF-494E-9F56-E4A460859AE3}"/>
              </a:ext>
            </a:extLst>
          </p:cNvPr>
          <p:cNvSpPr/>
          <p:nvPr/>
        </p:nvSpPr>
        <p:spPr>
          <a:xfrm>
            <a:off x="1539145" y="6115852"/>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4" name="Straight Connector 43">
            <a:extLst>
              <a:ext uri="{FF2B5EF4-FFF2-40B4-BE49-F238E27FC236}">
                <a16:creationId xmlns:a16="http://schemas.microsoft.com/office/drawing/2014/main" id="{6624299F-1ADB-4E70-8706-DC080FCFC381}"/>
              </a:ext>
            </a:extLst>
          </p:cNvPr>
          <p:cNvCxnSpPr>
            <a:cxnSpLocks/>
          </p:cNvCxnSpPr>
          <p:nvPr/>
        </p:nvCxnSpPr>
        <p:spPr>
          <a:xfrm flipV="1">
            <a:off x="1863149" y="6145728"/>
            <a:ext cx="0" cy="324341"/>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A194627-63BA-4369-BECA-20545556ECDA}"/>
              </a:ext>
            </a:extLst>
          </p:cNvPr>
          <p:cNvSpPr txBox="1"/>
          <p:nvPr/>
        </p:nvSpPr>
        <p:spPr>
          <a:xfrm>
            <a:off x="2233737" y="6076284"/>
            <a:ext cx="2137850"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defTabSz="685800">
              <a:buFont typeface="Wingdings" panose="05000000000000000000" pitchFamily="2" charset="2"/>
              <a:buChar char="ü"/>
              <a:defRPr/>
            </a:pPr>
            <a:r>
              <a:rPr lang="en-ZA" sz="900" dirty="0">
                <a:solidFill>
                  <a:prstClr val="black"/>
                </a:solidFill>
                <a:latin typeface="Graphik"/>
              </a:rPr>
              <a:t>Tender document development underway in conjunction with internal team</a:t>
            </a:r>
          </a:p>
        </p:txBody>
      </p:sp>
      <p:sp>
        <p:nvSpPr>
          <p:cNvPr id="46" name="Rectangle 45">
            <a:extLst>
              <a:ext uri="{FF2B5EF4-FFF2-40B4-BE49-F238E27FC236}">
                <a16:creationId xmlns:a16="http://schemas.microsoft.com/office/drawing/2014/main" id="{0FCD7115-361E-45E0-8A5D-FD594C8E3C54}"/>
              </a:ext>
            </a:extLst>
          </p:cNvPr>
          <p:cNvSpPr/>
          <p:nvPr/>
        </p:nvSpPr>
        <p:spPr>
          <a:xfrm>
            <a:off x="4515941" y="3723073"/>
            <a:ext cx="1439087" cy="40386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 Enhance Information Security</a:t>
            </a:r>
          </a:p>
        </p:txBody>
      </p:sp>
      <p:sp>
        <p:nvSpPr>
          <p:cNvPr id="47" name="Rectangle 46">
            <a:extLst>
              <a:ext uri="{FF2B5EF4-FFF2-40B4-BE49-F238E27FC236}">
                <a16:creationId xmlns:a16="http://schemas.microsoft.com/office/drawing/2014/main" id="{A5F427D2-DD0A-48D0-B2A1-69BD1C5A2C3A}"/>
              </a:ext>
            </a:extLst>
          </p:cNvPr>
          <p:cNvSpPr/>
          <p:nvPr/>
        </p:nvSpPr>
        <p:spPr>
          <a:xfrm>
            <a:off x="4518978" y="4384132"/>
            <a:ext cx="1436050" cy="35100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Drive innovation and compliance</a:t>
            </a:r>
          </a:p>
        </p:txBody>
      </p:sp>
      <p:sp>
        <p:nvSpPr>
          <p:cNvPr id="48" name="Block Arc 47">
            <a:extLst>
              <a:ext uri="{FF2B5EF4-FFF2-40B4-BE49-F238E27FC236}">
                <a16:creationId xmlns:a16="http://schemas.microsoft.com/office/drawing/2014/main" id="{5C1D3481-53E7-4CBE-A51E-1166C9CBB3BD}"/>
              </a:ext>
            </a:extLst>
          </p:cNvPr>
          <p:cNvSpPr/>
          <p:nvPr/>
        </p:nvSpPr>
        <p:spPr>
          <a:xfrm>
            <a:off x="5969907" y="3734227"/>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9" name="Straight Connector 48">
            <a:extLst>
              <a:ext uri="{FF2B5EF4-FFF2-40B4-BE49-F238E27FC236}">
                <a16:creationId xmlns:a16="http://schemas.microsoft.com/office/drawing/2014/main" id="{7DD64D89-B74C-484F-B4E4-DBD0A2A1EAAA}"/>
              </a:ext>
            </a:extLst>
          </p:cNvPr>
          <p:cNvCxnSpPr>
            <a:cxnSpLocks/>
          </p:cNvCxnSpPr>
          <p:nvPr/>
        </p:nvCxnSpPr>
        <p:spPr>
          <a:xfrm flipV="1">
            <a:off x="6293911" y="3865838"/>
            <a:ext cx="217442" cy="21852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0" name="Block Arc 49">
            <a:extLst>
              <a:ext uri="{FF2B5EF4-FFF2-40B4-BE49-F238E27FC236}">
                <a16:creationId xmlns:a16="http://schemas.microsoft.com/office/drawing/2014/main" id="{E4EDC8AB-E85C-4033-A38D-22CD77B6EE32}"/>
              </a:ext>
            </a:extLst>
          </p:cNvPr>
          <p:cNvSpPr/>
          <p:nvPr/>
        </p:nvSpPr>
        <p:spPr>
          <a:xfrm>
            <a:off x="5969907" y="4388332"/>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51" name="Straight Connector 50">
            <a:extLst>
              <a:ext uri="{FF2B5EF4-FFF2-40B4-BE49-F238E27FC236}">
                <a16:creationId xmlns:a16="http://schemas.microsoft.com/office/drawing/2014/main" id="{9824D952-BCBF-461F-A3FA-03DE3F2F57EC}"/>
              </a:ext>
            </a:extLst>
          </p:cNvPr>
          <p:cNvCxnSpPr>
            <a:cxnSpLocks/>
          </p:cNvCxnSpPr>
          <p:nvPr/>
        </p:nvCxnSpPr>
        <p:spPr>
          <a:xfrm flipV="1">
            <a:off x="6293913" y="4559633"/>
            <a:ext cx="247993" cy="17883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55F515B-248C-414C-8F45-1DC3C207956B}"/>
              </a:ext>
            </a:extLst>
          </p:cNvPr>
          <p:cNvSpPr/>
          <p:nvPr/>
        </p:nvSpPr>
        <p:spPr>
          <a:xfrm>
            <a:off x="4518978" y="5537742"/>
            <a:ext cx="1436050" cy="35100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Consolidate and integrate ICT systems</a:t>
            </a:r>
          </a:p>
        </p:txBody>
      </p:sp>
      <p:sp>
        <p:nvSpPr>
          <p:cNvPr id="55" name="Rectangle 54">
            <a:extLst>
              <a:ext uri="{FF2B5EF4-FFF2-40B4-BE49-F238E27FC236}">
                <a16:creationId xmlns:a16="http://schemas.microsoft.com/office/drawing/2014/main" id="{EA8E14EE-1EA8-4159-95C2-EBB13561CF81}"/>
              </a:ext>
            </a:extLst>
          </p:cNvPr>
          <p:cNvSpPr/>
          <p:nvPr/>
        </p:nvSpPr>
        <p:spPr>
          <a:xfrm>
            <a:off x="4529112" y="6200932"/>
            <a:ext cx="1436050" cy="35100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Develop data-driven organisation</a:t>
            </a:r>
          </a:p>
        </p:txBody>
      </p:sp>
      <p:pic>
        <p:nvPicPr>
          <p:cNvPr id="57" name="Picture 56">
            <a:extLst>
              <a:ext uri="{FF2B5EF4-FFF2-40B4-BE49-F238E27FC236}">
                <a16:creationId xmlns:a16="http://schemas.microsoft.com/office/drawing/2014/main" id="{FF09A9E4-45FC-4C2E-8053-1F3A41CF4FD7}"/>
              </a:ext>
            </a:extLst>
          </p:cNvPr>
          <p:cNvPicPr>
            <a:picLocks noChangeAspect="1"/>
          </p:cNvPicPr>
          <p:nvPr/>
        </p:nvPicPr>
        <p:blipFill>
          <a:blip r:embed="rId7"/>
          <a:stretch>
            <a:fillRect/>
          </a:stretch>
        </p:blipFill>
        <p:spPr>
          <a:xfrm>
            <a:off x="5995530" y="6177591"/>
            <a:ext cx="644708" cy="370364"/>
          </a:xfrm>
          <a:prstGeom prst="rect">
            <a:avLst/>
          </a:prstGeom>
        </p:spPr>
      </p:pic>
      <p:pic>
        <p:nvPicPr>
          <p:cNvPr id="58" name="Picture 57">
            <a:extLst>
              <a:ext uri="{FF2B5EF4-FFF2-40B4-BE49-F238E27FC236}">
                <a16:creationId xmlns:a16="http://schemas.microsoft.com/office/drawing/2014/main" id="{E7B09614-7639-40DD-81E0-928BE5B51CA9}"/>
              </a:ext>
            </a:extLst>
          </p:cNvPr>
          <p:cNvPicPr>
            <a:picLocks noChangeAspect="1"/>
          </p:cNvPicPr>
          <p:nvPr/>
        </p:nvPicPr>
        <p:blipFill>
          <a:blip r:embed="rId7"/>
          <a:stretch>
            <a:fillRect/>
          </a:stretch>
        </p:blipFill>
        <p:spPr>
          <a:xfrm>
            <a:off x="5985397" y="5522280"/>
            <a:ext cx="644708" cy="370364"/>
          </a:xfrm>
          <a:prstGeom prst="rect">
            <a:avLst/>
          </a:prstGeom>
        </p:spPr>
      </p:pic>
      <p:sp>
        <p:nvSpPr>
          <p:cNvPr id="59" name="Rectangle 58">
            <a:extLst>
              <a:ext uri="{FF2B5EF4-FFF2-40B4-BE49-F238E27FC236}">
                <a16:creationId xmlns:a16="http://schemas.microsoft.com/office/drawing/2014/main" id="{55515E86-E537-4ED5-BA6C-9F2014D5EC1D}"/>
              </a:ext>
            </a:extLst>
          </p:cNvPr>
          <p:cNvSpPr/>
          <p:nvPr/>
        </p:nvSpPr>
        <p:spPr>
          <a:xfrm>
            <a:off x="4508952" y="4973980"/>
            <a:ext cx="1436050" cy="35100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Ensure end-user satisfaction</a:t>
            </a:r>
          </a:p>
        </p:txBody>
      </p:sp>
      <p:sp>
        <p:nvSpPr>
          <p:cNvPr id="60" name="Block Arc 59">
            <a:extLst>
              <a:ext uri="{FF2B5EF4-FFF2-40B4-BE49-F238E27FC236}">
                <a16:creationId xmlns:a16="http://schemas.microsoft.com/office/drawing/2014/main" id="{386A1516-285B-4114-AA18-353FB8B42D5F}"/>
              </a:ext>
            </a:extLst>
          </p:cNvPr>
          <p:cNvSpPr/>
          <p:nvPr/>
        </p:nvSpPr>
        <p:spPr>
          <a:xfrm>
            <a:off x="5959880" y="4978179"/>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61" name="Straight Connector 60">
            <a:extLst>
              <a:ext uri="{FF2B5EF4-FFF2-40B4-BE49-F238E27FC236}">
                <a16:creationId xmlns:a16="http://schemas.microsoft.com/office/drawing/2014/main" id="{284C677D-AB73-4743-B5A3-0968137E7A67}"/>
              </a:ext>
            </a:extLst>
          </p:cNvPr>
          <p:cNvCxnSpPr>
            <a:cxnSpLocks/>
          </p:cNvCxnSpPr>
          <p:nvPr/>
        </p:nvCxnSpPr>
        <p:spPr>
          <a:xfrm flipH="1" flipV="1">
            <a:off x="6283884" y="5060202"/>
            <a:ext cx="1" cy="26811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9C5E034-DA5B-407E-B9BA-396D2F4193A2}"/>
              </a:ext>
            </a:extLst>
          </p:cNvPr>
          <p:cNvSpPr txBox="1"/>
          <p:nvPr/>
        </p:nvSpPr>
        <p:spPr>
          <a:xfrm>
            <a:off x="6709679" y="3480125"/>
            <a:ext cx="2465235" cy="727122"/>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a:buFont typeface="Wingdings" panose="05000000000000000000" pitchFamily="2" charset="2"/>
              <a:buChar char="ü"/>
              <a:defRPr/>
            </a:pPr>
            <a:r>
              <a:rPr lang="en-ZA" sz="900" dirty="0">
                <a:solidFill>
                  <a:prstClr val="black"/>
                </a:solidFill>
                <a:latin typeface="Graphik"/>
              </a:rPr>
              <a:t>Ongoing - Implementing CIS standards,</a:t>
            </a:r>
            <a:r>
              <a:rPr lang="en-US" sz="900" dirty="0">
                <a:solidFill>
                  <a:prstClr val="black"/>
                </a:solidFill>
              </a:rPr>
              <a:t> Updating and refreshing relevant policies</a:t>
            </a:r>
            <a:r>
              <a:rPr lang="en-ZA" sz="900" dirty="0">
                <a:solidFill>
                  <a:prstClr val="black"/>
                </a:solidFill>
                <a:latin typeface="Graphik"/>
              </a:rPr>
              <a:t> </a:t>
            </a:r>
          </a:p>
          <a:p>
            <a:pPr marL="128588" indent="-128588">
              <a:buFont typeface="Wingdings" panose="05000000000000000000" pitchFamily="2" charset="2"/>
              <a:buChar char="ü"/>
              <a:defRPr/>
            </a:pPr>
            <a:r>
              <a:rPr lang="en-ZA" sz="900" dirty="0">
                <a:solidFill>
                  <a:prstClr val="black"/>
                </a:solidFill>
                <a:latin typeface="Graphik"/>
              </a:rPr>
              <a:t>Data Leak Protection (DLP) – implementation underway</a:t>
            </a:r>
          </a:p>
        </p:txBody>
      </p:sp>
      <p:sp>
        <p:nvSpPr>
          <p:cNvPr id="63" name="TextBox 62">
            <a:extLst>
              <a:ext uri="{FF2B5EF4-FFF2-40B4-BE49-F238E27FC236}">
                <a16:creationId xmlns:a16="http://schemas.microsoft.com/office/drawing/2014/main" id="{D68523B3-08E0-4D2C-AAAF-9EF4F2085FD4}"/>
              </a:ext>
            </a:extLst>
          </p:cNvPr>
          <p:cNvSpPr txBox="1"/>
          <p:nvPr/>
        </p:nvSpPr>
        <p:spPr>
          <a:xfrm>
            <a:off x="6682466" y="4250179"/>
            <a:ext cx="2325758" cy="5886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defTabSz="685800">
              <a:buFont typeface="Wingdings" panose="05000000000000000000" pitchFamily="2" charset="2"/>
              <a:buChar char="ü"/>
              <a:defRPr/>
            </a:pPr>
            <a:r>
              <a:rPr lang="en-ZA" sz="900" dirty="0">
                <a:solidFill>
                  <a:prstClr val="black"/>
                </a:solidFill>
                <a:latin typeface="Graphik"/>
              </a:rPr>
              <a:t>Mature governance environment</a:t>
            </a:r>
          </a:p>
          <a:p>
            <a:pPr marL="128588" indent="-128588" defTabSz="685800">
              <a:buFont typeface="Wingdings" panose="05000000000000000000" pitchFamily="2" charset="2"/>
              <a:buChar char="ü"/>
              <a:defRPr/>
            </a:pPr>
            <a:r>
              <a:rPr lang="en-ZA" sz="900" dirty="0">
                <a:solidFill>
                  <a:prstClr val="black"/>
                </a:solidFill>
                <a:latin typeface="Graphik"/>
              </a:rPr>
              <a:t>Improvements with 2018/19 audits</a:t>
            </a:r>
          </a:p>
          <a:p>
            <a:pPr marL="128588" indent="-128588" defTabSz="685800">
              <a:buFont typeface="Wingdings" panose="05000000000000000000" pitchFamily="2" charset="2"/>
              <a:buChar char="ü"/>
              <a:defRPr/>
            </a:pPr>
            <a:r>
              <a:rPr lang="en-ZA" sz="900" dirty="0">
                <a:solidFill>
                  <a:prstClr val="black"/>
                </a:solidFill>
                <a:latin typeface="Graphik"/>
              </a:rPr>
              <a:t>SAP Digital transformation a key enabler</a:t>
            </a:r>
          </a:p>
        </p:txBody>
      </p:sp>
      <p:sp>
        <p:nvSpPr>
          <p:cNvPr id="66" name="TextBox 65">
            <a:extLst>
              <a:ext uri="{FF2B5EF4-FFF2-40B4-BE49-F238E27FC236}">
                <a16:creationId xmlns:a16="http://schemas.microsoft.com/office/drawing/2014/main" id="{934120DE-6D97-4092-9DF7-96CFB4C07299}"/>
              </a:ext>
            </a:extLst>
          </p:cNvPr>
          <p:cNvSpPr txBox="1"/>
          <p:nvPr/>
        </p:nvSpPr>
        <p:spPr>
          <a:xfrm>
            <a:off x="6709678" y="6220621"/>
            <a:ext cx="2325758" cy="311624"/>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defTabSz="685800">
              <a:buFont typeface="Wingdings" panose="05000000000000000000" pitchFamily="2" charset="2"/>
              <a:buChar char="ü"/>
              <a:defRPr/>
            </a:pPr>
            <a:r>
              <a:rPr lang="en-ZA" sz="900" dirty="0">
                <a:solidFill>
                  <a:prstClr val="black"/>
                </a:solidFill>
                <a:latin typeface="Graphik"/>
              </a:rPr>
              <a:t>Not started</a:t>
            </a:r>
          </a:p>
        </p:txBody>
      </p:sp>
      <p:sp>
        <p:nvSpPr>
          <p:cNvPr id="67" name="TextBox 66">
            <a:extLst>
              <a:ext uri="{FF2B5EF4-FFF2-40B4-BE49-F238E27FC236}">
                <a16:creationId xmlns:a16="http://schemas.microsoft.com/office/drawing/2014/main" id="{A1048B34-E4BD-48E8-9866-FD7966B8AADD}"/>
              </a:ext>
            </a:extLst>
          </p:cNvPr>
          <p:cNvSpPr txBox="1"/>
          <p:nvPr/>
        </p:nvSpPr>
        <p:spPr>
          <a:xfrm>
            <a:off x="6709678" y="5577119"/>
            <a:ext cx="2325758" cy="311624"/>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defTabSz="685800">
              <a:buFont typeface="Wingdings" panose="05000000000000000000" pitchFamily="2" charset="2"/>
              <a:buChar char="ü"/>
              <a:defRPr/>
            </a:pPr>
            <a:r>
              <a:rPr lang="en-ZA" sz="900" dirty="0">
                <a:solidFill>
                  <a:prstClr val="black"/>
                </a:solidFill>
                <a:latin typeface="Graphik"/>
              </a:rPr>
              <a:t>Not started</a:t>
            </a:r>
          </a:p>
        </p:txBody>
      </p:sp>
      <p:sp>
        <p:nvSpPr>
          <p:cNvPr id="53" name="Title 1">
            <a:extLst>
              <a:ext uri="{FF2B5EF4-FFF2-40B4-BE49-F238E27FC236}">
                <a16:creationId xmlns:a16="http://schemas.microsoft.com/office/drawing/2014/main" id="{A62FDEE3-F356-4408-A4BE-A4207D1933BA}"/>
              </a:ext>
            </a:extLst>
          </p:cNvPr>
          <p:cNvSpPr txBox="1">
            <a:spLocks/>
          </p:cNvSpPr>
          <p:nvPr/>
        </p:nvSpPr>
        <p:spPr>
          <a:xfrm>
            <a:off x="2382" y="790312"/>
            <a:ext cx="9144000" cy="6286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defPPr>
              <a:defRPr lang="en-US"/>
            </a:defPPr>
            <a:lvl1pPr algn="ctr" defTabSz="521437" eaLnBrk="1" latinLnBrk="0" hangingPunct="1">
              <a:buNone/>
              <a:defRPr sz="3200" b="1" cap="all">
                <a:solidFill>
                  <a:schemeClr val="tx2"/>
                </a:solidFill>
                <a:latin typeface="+mj-lt"/>
                <a:ea typeface="+mj-ea"/>
                <a:cs typeface="+mj-cs"/>
              </a:defRPr>
            </a:lvl1pPr>
          </a:lstStyle>
          <a:p>
            <a:pPr defTabSz="391078">
              <a:defRPr/>
            </a:pPr>
            <a:r>
              <a:rPr lang="en-US" sz="1950" dirty="0">
                <a:solidFill>
                  <a:prstClr val="black"/>
                </a:solidFill>
                <a:latin typeface="Arial"/>
              </a:rPr>
              <a:t>ICT2023 strategy: Status overview</a:t>
            </a:r>
          </a:p>
        </p:txBody>
      </p:sp>
      <p:sp>
        <p:nvSpPr>
          <p:cNvPr id="54" name="TextBox 53">
            <a:extLst>
              <a:ext uri="{FF2B5EF4-FFF2-40B4-BE49-F238E27FC236}">
                <a16:creationId xmlns:a16="http://schemas.microsoft.com/office/drawing/2014/main" id="{0F9BAEEC-5A0E-4BE1-9618-FA146C950BA8}"/>
              </a:ext>
            </a:extLst>
          </p:cNvPr>
          <p:cNvSpPr txBox="1"/>
          <p:nvPr/>
        </p:nvSpPr>
        <p:spPr>
          <a:xfrm>
            <a:off x="2195701" y="3757124"/>
            <a:ext cx="2289698"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endParaRPr lang="en-ZA" sz="900" dirty="0">
              <a:solidFill>
                <a:prstClr val="black"/>
              </a:solidFill>
              <a:latin typeface="Graphik"/>
            </a:endParaRPr>
          </a:p>
          <a:p>
            <a:pPr marL="128588" indent="-128588" defTabSz="685800">
              <a:buFont typeface="Wingdings" panose="05000000000000000000" pitchFamily="2" charset="2"/>
              <a:buChar char="ü"/>
              <a:defRPr/>
            </a:pPr>
            <a:r>
              <a:rPr lang="en-ZA" sz="900" dirty="0">
                <a:solidFill>
                  <a:prstClr val="black"/>
                </a:solidFill>
                <a:latin typeface="Graphik"/>
              </a:rPr>
              <a:t>Refer SAP S/4 Project Dashboard</a:t>
            </a:r>
          </a:p>
          <a:p>
            <a:pPr marL="128588" indent="-128588" defTabSz="685800">
              <a:buFont typeface="Wingdings" panose="05000000000000000000" pitchFamily="2" charset="2"/>
              <a:buChar char="ü"/>
              <a:defRPr/>
            </a:pPr>
            <a:r>
              <a:rPr lang="en-ZA" sz="900" dirty="0">
                <a:solidFill>
                  <a:prstClr val="black"/>
                </a:solidFill>
                <a:latin typeface="Graphik"/>
              </a:rPr>
              <a:t>Internal PMO resourcing underway</a:t>
            </a:r>
          </a:p>
        </p:txBody>
      </p:sp>
      <p:sp>
        <p:nvSpPr>
          <p:cNvPr id="56" name="TextBox 55">
            <a:extLst>
              <a:ext uri="{FF2B5EF4-FFF2-40B4-BE49-F238E27FC236}">
                <a16:creationId xmlns:a16="http://schemas.microsoft.com/office/drawing/2014/main" id="{3ED41E9E-7237-4B66-B70E-18EB815DE971}"/>
              </a:ext>
            </a:extLst>
          </p:cNvPr>
          <p:cNvSpPr txBox="1"/>
          <p:nvPr/>
        </p:nvSpPr>
        <p:spPr>
          <a:xfrm>
            <a:off x="2207376" y="4392113"/>
            <a:ext cx="2172962" cy="727122"/>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Project events</a:t>
            </a:r>
            <a:r>
              <a:rPr lang="en-ZA" sz="900" dirty="0">
                <a:solidFill>
                  <a:prstClr val="black"/>
                </a:solidFill>
                <a:latin typeface="Graphik"/>
              </a:rPr>
              <a:t>: </a:t>
            </a:r>
          </a:p>
          <a:p>
            <a:pPr marL="128588" indent="-128588" defTabSz="685800" fontAlgn="ctr">
              <a:buFont typeface="Wingdings" panose="05000000000000000000" pitchFamily="2" charset="2"/>
              <a:buChar char="ü"/>
              <a:defRPr/>
            </a:pPr>
            <a:r>
              <a:rPr lang="en-US" sz="900" dirty="0">
                <a:solidFill>
                  <a:prstClr val="black"/>
                </a:solidFill>
                <a:latin typeface="Graphik"/>
              </a:rPr>
              <a:t>Conduct a SWOT on the existing HR policy</a:t>
            </a:r>
          </a:p>
          <a:p>
            <a:pPr marL="128588" indent="-128588" defTabSz="685800" fontAlgn="ctr">
              <a:buFont typeface="Wingdings" panose="05000000000000000000" pitchFamily="2" charset="2"/>
              <a:buChar char="ü"/>
              <a:defRPr/>
            </a:pPr>
            <a:r>
              <a:rPr lang="en-US" sz="900" dirty="0">
                <a:solidFill>
                  <a:prstClr val="black"/>
                </a:solidFill>
                <a:latin typeface="Graphik"/>
              </a:rPr>
              <a:t>Update HR policy as an ongoing activity </a:t>
            </a:r>
          </a:p>
          <a:p>
            <a:pPr marL="128588" indent="-128588" defTabSz="685800" fontAlgn="ctr">
              <a:buFont typeface="Wingdings" panose="05000000000000000000" pitchFamily="2" charset="2"/>
              <a:buChar char="ü"/>
              <a:defRPr/>
            </a:pPr>
            <a:r>
              <a:rPr lang="en-US" sz="900" dirty="0">
                <a:solidFill>
                  <a:prstClr val="black"/>
                </a:solidFill>
                <a:latin typeface="Graphik"/>
              </a:rPr>
              <a:t>Benchmark high-performing companies HR policy environment and framework </a:t>
            </a:r>
          </a:p>
        </p:txBody>
      </p:sp>
    </p:spTree>
    <p:extLst>
      <p:ext uri="{BB962C8B-B14F-4D97-AF65-F5344CB8AC3E}">
        <p14:creationId xmlns:p14="http://schemas.microsoft.com/office/powerpoint/2010/main" val="373700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39F736-CF7D-46F2-8252-0E6830486EB9}"/>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3075"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B639F736-CF7D-46F2-8252-0E6830486EB9}"/>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07F267E-94E0-4CB4-8563-65A58BDF19A1}"/>
              </a:ext>
            </a:extLst>
          </p:cNvPr>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a:defRPr/>
            </a:pPr>
            <a:endParaRPr lang="en-ZA" sz="2700" b="1" dirty="0">
              <a:solidFill>
                <a:prstClr val="white"/>
              </a:solidFill>
              <a:latin typeface="Graphik" panose="020B0503030202060203" pitchFamily="34" charset="0"/>
              <a:sym typeface="Graphik" panose="020B0503030202060203" pitchFamily="34" charset="0"/>
            </a:endParaRPr>
          </a:p>
        </p:txBody>
      </p:sp>
      <p:sp>
        <p:nvSpPr>
          <p:cNvPr id="9" name="Rectangle 8">
            <a:extLst>
              <a:ext uri="{FF2B5EF4-FFF2-40B4-BE49-F238E27FC236}">
                <a16:creationId xmlns:a16="http://schemas.microsoft.com/office/drawing/2014/main" id="{6F4901B7-61E2-4224-A832-07DF2C6E4E1D}"/>
              </a:ext>
            </a:extLst>
          </p:cNvPr>
          <p:cNvSpPr/>
          <p:nvPr/>
        </p:nvSpPr>
        <p:spPr>
          <a:xfrm>
            <a:off x="59462" y="1621541"/>
            <a:ext cx="9001125" cy="1242778"/>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ZA" sz="1050" b="1" dirty="0">
                <a:solidFill>
                  <a:prstClr val="black"/>
                </a:solidFill>
                <a:latin typeface="Graphik"/>
              </a:rPr>
              <a:t>Background:</a:t>
            </a:r>
          </a:p>
          <a:p>
            <a:pPr defTabSz="685800">
              <a:defRPr/>
            </a:pPr>
            <a:endParaRPr lang="en-ZA" sz="1050" b="1" dirty="0">
              <a:solidFill>
                <a:prstClr val="black"/>
              </a:solidFill>
              <a:latin typeface="Graphik"/>
            </a:endParaRPr>
          </a:p>
          <a:p>
            <a:pPr algn="just" defTabSz="685800">
              <a:defRPr/>
            </a:pPr>
            <a:r>
              <a:rPr lang="en-US" sz="1350" dirty="0">
                <a:solidFill>
                  <a:prstClr val="black"/>
                </a:solidFill>
                <a:latin typeface="Graphik"/>
              </a:rPr>
              <a:t>The ICT function includes initiating, planning, executing, controlling, and closing strategic and nonstrategic business requirements with the goal to achieve specific goals and meet specific success criteria deliver targeted programs. The primary challenge of the project management function is to achieve all of the project goals within the given constraints and budget. The project office is tasked with the implementation of the ICT2023 strategy delivery.</a:t>
            </a:r>
            <a:endParaRPr lang="en-ZA" sz="1200" dirty="0">
              <a:solidFill>
                <a:prstClr val="black"/>
              </a:solidFill>
              <a:latin typeface="Graphik"/>
            </a:endParaRPr>
          </a:p>
        </p:txBody>
      </p:sp>
      <p:sp>
        <p:nvSpPr>
          <p:cNvPr id="10" name="Rectangle 9">
            <a:extLst>
              <a:ext uri="{FF2B5EF4-FFF2-40B4-BE49-F238E27FC236}">
                <a16:creationId xmlns:a16="http://schemas.microsoft.com/office/drawing/2014/main" id="{3811D261-3814-4C9F-804B-22CB9B5FF6F3}"/>
              </a:ext>
            </a:extLst>
          </p:cNvPr>
          <p:cNvSpPr/>
          <p:nvPr/>
        </p:nvSpPr>
        <p:spPr>
          <a:xfrm>
            <a:off x="59462" y="2897312"/>
            <a:ext cx="4400209" cy="3789513"/>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r>
              <a:rPr lang="en-ZA" sz="1050" b="1" dirty="0">
                <a:solidFill>
                  <a:schemeClr val="tx1"/>
                </a:solidFill>
                <a:latin typeface="Graphik"/>
              </a:rPr>
              <a:t>Strategic Objectives</a:t>
            </a:r>
          </a:p>
          <a:p>
            <a:pPr defTabSz="685800">
              <a:defRPr/>
            </a:pPr>
            <a:endParaRPr lang="en-ZA" sz="1050" b="1" dirty="0">
              <a:solidFill>
                <a:schemeClr val="tx1"/>
              </a:solidFill>
              <a:latin typeface="Graphik"/>
            </a:endParaRPr>
          </a:p>
          <a:p>
            <a:pPr defTabSz="685800">
              <a:defRPr/>
            </a:pPr>
            <a:endParaRPr lang="en-ZA" sz="1050" dirty="0">
              <a:solidFill>
                <a:schemeClr val="tx1"/>
              </a:solidFill>
              <a:latin typeface="Graphik"/>
            </a:endParaRPr>
          </a:p>
        </p:txBody>
      </p:sp>
      <p:sp>
        <p:nvSpPr>
          <p:cNvPr id="11" name="Rectangle 10">
            <a:extLst>
              <a:ext uri="{FF2B5EF4-FFF2-40B4-BE49-F238E27FC236}">
                <a16:creationId xmlns:a16="http://schemas.microsoft.com/office/drawing/2014/main" id="{BB9127FA-4960-47F5-9E86-EDC5089010E2}"/>
              </a:ext>
            </a:extLst>
          </p:cNvPr>
          <p:cNvSpPr/>
          <p:nvPr/>
        </p:nvSpPr>
        <p:spPr>
          <a:xfrm>
            <a:off x="4469881" y="2897312"/>
            <a:ext cx="4590706" cy="3789513"/>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r>
              <a:rPr lang="en-ZA" sz="1050" b="1" dirty="0">
                <a:solidFill>
                  <a:prstClr val="black"/>
                </a:solidFill>
                <a:latin typeface="Graphik"/>
              </a:rPr>
              <a:t>Strategic Objectives</a:t>
            </a:r>
          </a:p>
          <a:p>
            <a:pPr defTabSz="685800">
              <a:defRPr/>
            </a:pPr>
            <a:endParaRPr lang="en-ZA" sz="1050" dirty="0">
              <a:solidFill>
                <a:prstClr val="black"/>
              </a:solidFill>
              <a:latin typeface="Graphik"/>
            </a:endParaRPr>
          </a:p>
        </p:txBody>
      </p:sp>
      <p:sp>
        <p:nvSpPr>
          <p:cNvPr id="24" name="Slide Number Placeholder 4">
            <a:extLst>
              <a:ext uri="{FF2B5EF4-FFF2-40B4-BE49-F238E27FC236}">
                <a16:creationId xmlns:a16="http://schemas.microsoft.com/office/drawing/2014/main" id="{7AFFA7B6-3822-459B-9155-E9CB627F30CD}"/>
              </a:ext>
            </a:extLst>
          </p:cNvPr>
          <p:cNvSpPr txBox="1">
            <a:spLocks/>
          </p:cNvSpPr>
          <p:nvPr/>
        </p:nvSpPr>
        <p:spPr>
          <a:xfrm>
            <a:off x="8645611" y="7489001"/>
            <a:ext cx="228599" cy="154781"/>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4F9AC08D-23A9-440E-BCB9-AA1E9877CC38}" type="slidenum">
              <a:rPr lang="en-US" sz="750">
                <a:solidFill>
                  <a:prstClr val="white">
                    <a:lumMod val="65000"/>
                  </a:prstClr>
                </a:solidFill>
                <a:latin typeface="Graphik"/>
              </a:rPr>
              <a:pPr defTabSz="685800">
                <a:defRPr/>
              </a:pPr>
              <a:t>26</a:t>
            </a:fld>
            <a:endParaRPr lang="en-US" sz="750" dirty="0">
              <a:solidFill>
                <a:prstClr val="white">
                  <a:lumMod val="65000"/>
                </a:prstClr>
              </a:solidFill>
              <a:latin typeface="Graphik"/>
            </a:endParaRPr>
          </a:p>
        </p:txBody>
      </p:sp>
      <p:sp>
        <p:nvSpPr>
          <p:cNvPr id="30" name="Rectangle 29">
            <a:extLst>
              <a:ext uri="{FF2B5EF4-FFF2-40B4-BE49-F238E27FC236}">
                <a16:creationId xmlns:a16="http://schemas.microsoft.com/office/drawing/2014/main" id="{D1899656-C8EB-435A-99B7-E004222D372A}"/>
              </a:ext>
            </a:extLst>
          </p:cNvPr>
          <p:cNvSpPr/>
          <p:nvPr/>
        </p:nvSpPr>
        <p:spPr>
          <a:xfrm>
            <a:off x="75042" y="3314234"/>
            <a:ext cx="1439087" cy="40386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b="1" dirty="0"/>
              <a:t>Revise the human resource strategy</a:t>
            </a:r>
            <a:endParaRPr lang="en-ZA" sz="1050" b="1" dirty="0">
              <a:solidFill>
                <a:prstClr val="white"/>
              </a:solidFill>
              <a:latin typeface="Graphik"/>
            </a:endParaRPr>
          </a:p>
        </p:txBody>
      </p:sp>
      <p:sp>
        <p:nvSpPr>
          <p:cNvPr id="31" name="Rectangle 30">
            <a:extLst>
              <a:ext uri="{FF2B5EF4-FFF2-40B4-BE49-F238E27FC236}">
                <a16:creationId xmlns:a16="http://schemas.microsoft.com/office/drawing/2014/main" id="{E6B734F8-EC74-4D2C-8560-B03A355682E0}"/>
              </a:ext>
            </a:extLst>
          </p:cNvPr>
          <p:cNvSpPr/>
          <p:nvPr/>
        </p:nvSpPr>
        <p:spPr>
          <a:xfrm>
            <a:off x="78079" y="3933655"/>
            <a:ext cx="1436050" cy="505059"/>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b="1" dirty="0"/>
              <a:t>Revise SANRAL’s human resources policy </a:t>
            </a:r>
            <a:endParaRPr lang="en-ZA" sz="1050" b="1" dirty="0">
              <a:solidFill>
                <a:prstClr val="white"/>
              </a:solidFill>
              <a:latin typeface="Graphik"/>
            </a:endParaRPr>
          </a:p>
        </p:txBody>
      </p:sp>
      <p:sp>
        <p:nvSpPr>
          <p:cNvPr id="32" name="Block Arc 31">
            <a:extLst>
              <a:ext uri="{FF2B5EF4-FFF2-40B4-BE49-F238E27FC236}">
                <a16:creationId xmlns:a16="http://schemas.microsoft.com/office/drawing/2014/main" id="{D79CB6A8-BD1D-4F0B-8D0E-07A72C0B92C6}"/>
              </a:ext>
            </a:extLst>
          </p:cNvPr>
          <p:cNvSpPr/>
          <p:nvPr/>
        </p:nvSpPr>
        <p:spPr>
          <a:xfrm>
            <a:off x="1529008" y="3325389"/>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33" name="Straight Connector 32">
            <a:extLst>
              <a:ext uri="{FF2B5EF4-FFF2-40B4-BE49-F238E27FC236}">
                <a16:creationId xmlns:a16="http://schemas.microsoft.com/office/drawing/2014/main" id="{106DC2C3-339D-4C9C-80AC-DC39AF0BB128}"/>
              </a:ext>
            </a:extLst>
          </p:cNvPr>
          <p:cNvCxnSpPr>
            <a:cxnSpLocks/>
          </p:cNvCxnSpPr>
          <p:nvPr/>
        </p:nvCxnSpPr>
        <p:spPr>
          <a:xfrm flipV="1">
            <a:off x="1853014" y="3565523"/>
            <a:ext cx="278874" cy="110003"/>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4" name="Block Arc 33">
            <a:extLst>
              <a:ext uri="{FF2B5EF4-FFF2-40B4-BE49-F238E27FC236}">
                <a16:creationId xmlns:a16="http://schemas.microsoft.com/office/drawing/2014/main" id="{7012CF9D-365D-4C7D-977D-638FBD57DDB0}"/>
              </a:ext>
            </a:extLst>
          </p:cNvPr>
          <p:cNvSpPr/>
          <p:nvPr/>
        </p:nvSpPr>
        <p:spPr>
          <a:xfrm>
            <a:off x="1529008" y="4005521"/>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35" name="Straight Connector 34">
            <a:extLst>
              <a:ext uri="{FF2B5EF4-FFF2-40B4-BE49-F238E27FC236}">
                <a16:creationId xmlns:a16="http://schemas.microsoft.com/office/drawing/2014/main" id="{F756456F-5DD9-4944-A161-C55C086293E3}"/>
              </a:ext>
            </a:extLst>
          </p:cNvPr>
          <p:cNvCxnSpPr>
            <a:cxnSpLocks/>
          </p:cNvCxnSpPr>
          <p:nvPr/>
        </p:nvCxnSpPr>
        <p:spPr>
          <a:xfrm flipV="1">
            <a:off x="1853014" y="4186184"/>
            <a:ext cx="230510" cy="16947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2D50D93-A4E6-4810-A2A6-206E82CF264E}"/>
              </a:ext>
            </a:extLst>
          </p:cNvPr>
          <p:cNvSpPr/>
          <p:nvPr/>
        </p:nvSpPr>
        <p:spPr>
          <a:xfrm>
            <a:off x="76713" y="4857427"/>
            <a:ext cx="1436050" cy="629475"/>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b="1" dirty="0">
                <a:solidFill>
                  <a:prstClr val="white"/>
                </a:solidFill>
                <a:latin typeface="Graphik"/>
              </a:rPr>
              <a:t>Review SANRAL’s operating model and organizational  structure</a:t>
            </a:r>
            <a:endParaRPr lang="en-ZA" sz="1050" b="1" dirty="0">
              <a:solidFill>
                <a:prstClr val="white"/>
              </a:solidFill>
              <a:latin typeface="Graphik"/>
            </a:endParaRPr>
          </a:p>
        </p:txBody>
      </p:sp>
      <p:sp>
        <p:nvSpPr>
          <p:cNvPr id="39" name="Block Arc 38">
            <a:extLst>
              <a:ext uri="{FF2B5EF4-FFF2-40B4-BE49-F238E27FC236}">
                <a16:creationId xmlns:a16="http://schemas.microsoft.com/office/drawing/2014/main" id="{B0A0C5C2-068E-40CE-87AF-524BF0CA0FB9}"/>
              </a:ext>
            </a:extLst>
          </p:cNvPr>
          <p:cNvSpPr/>
          <p:nvPr/>
        </p:nvSpPr>
        <p:spPr>
          <a:xfrm>
            <a:off x="1529012" y="4937974"/>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0" name="Straight Connector 39">
            <a:extLst>
              <a:ext uri="{FF2B5EF4-FFF2-40B4-BE49-F238E27FC236}">
                <a16:creationId xmlns:a16="http://schemas.microsoft.com/office/drawing/2014/main" id="{F6AA51F5-D2AE-4108-B942-73A19CF2BDC4}"/>
              </a:ext>
            </a:extLst>
          </p:cNvPr>
          <p:cNvCxnSpPr>
            <a:cxnSpLocks/>
          </p:cNvCxnSpPr>
          <p:nvPr/>
        </p:nvCxnSpPr>
        <p:spPr>
          <a:xfrm flipH="1" flipV="1">
            <a:off x="1720921" y="4997083"/>
            <a:ext cx="132094" cy="29103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C54C2F-8541-4392-9B94-D507DA367EB2}"/>
              </a:ext>
            </a:extLst>
          </p:cNvPr>
          <p:cNvSpPr txBox="1"/>
          <p:nvPr/>
        </p:nvSpPr>
        <p:spPr>
          <a:xfrm>
            <a:off x="2202529" y="4723506"/>
            <a:ext cx="2137850" cy="865622"/>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a:buFont typeface="Wingdings" panose="05000000000000000000" pitchFamily="2" charset="2"/>
              <a:buChar char="ü"/>
              <a:defRPr/>
            </a:pPr>
            <a:r>
              <a:rPr lang="en-US" sz="900" dirty="0">
                <a:solidFill>
                  <a:prstClr val="black"/>
                </a:solidFill>
                <a:latin typeface="Graphik"/>
              </a:rPr>
              <a:t>Revised the operating structure</a:t>
            </a:r>
          </a:p>
          <a:p>
            <a:pPr marL="128588" indent="-128588" defTabSz="685800">
              <a:buFont typeface="Wingdings" panose="05000000000000000000" pitchFamily="2" charset="2"/>
              <a:buChar char="ü"/>
              <a:defRPr/>
            </a:pPr>
            <a:r>
              <a:rPr lang="en-US" sz="900" dirty="0">
                <a:solidFill>
                  <a:prstClr val="black"/>
                </a:solidFill>
                <a:latin typeface="Graphik"/>
              </a:rPr>
              <a:t>Revised structure communicated with stakeholders</a:t>
            </a:r>
          </a:p>
          <a:p>
            <a:pPr marL="128588" indent="-128588" defTabSz="685800">
              <a:buFont typeface="Wingdings" panose="05000000000000000000" pitchFamily="2" charset="2"/>
              <a:buChar char="ü"/>
              <a:defRPr/>
            </a:pPr>
            <a:r>
              <a:rPr lang="en-US" sz="900" dirty="0">
                <a:solidFill>
                  <a:prstClr val="black"/>
                </a:solidFill>
                <a:latin typeface="Graphik"/>
              </a:rPr>
              <a:t>Updated and developed role definitions in accordance with the Patterson JE</a:t>
            </a:r>
            <a:endParaRPr lang="en-ZA" sz="900" dirty="0">
              <a:solidFill>
                <a:prstClr val="black"/>
              </a:solidFill>
              <a:latin typeface="Graphik"/>
            </a:endParaRPr>
          </a:p>
        </p:txBody>
      </p:sp>
      <p:sp>
        <p:nvSpPr>
          <p:cNvPr id="42" name="Rectangle 41">
            <a:extLst>
              <a:ext uri="{FF2B5EF4-FFF2-40B4-BE49-F238E27FC236}">
                <a16:creationId xmlns:a16="http://schemas.microsoft.com/office/drawing/2014/main" id="{C3A74BB9-8DFB-4EE0-BF40-BBE6A9C7A5DD}"/>
              </a:ext>
            </a:extLst>
          </p:cNvPr>
          <p:cNvSpPr/>
          <p:nvPr/>
        </p:nvSpPr>
        <p:spPr>
          <a:xfrm>
            <a:off x="86847" y="5877619"/>
            <a:ext cx="1436050" cy="505059"/>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Ensure ongoing leadership development </a:t>
            </a:r>
          </a:p>
        </p:txBody>
      </p:sp>
      <p:sp>
        <p:nvSpPr>
          <p:cNvPr id="43" name="Block Arc 42">
            <a:extLst>
              <a:ext uri="{FF2B5EF4-FFF2-40B4-BE49-F238E27FC236}">
                <a16:creationId xmlns:a16="http://schemas.microsoft.com/office/drawing/2014/main" id="{FC51DFE7-E6FF-494E-9F56-E4A460859AE3}"/>
              </a:ext>
            </a:extLst>
          </p:cNvPr>
          <p:cNvSpPr/>
          <p:nvPr/>
        </p:nvSpPr>
        <p:spPr>
          <a:xfrm>
            <a:off x="1539145" y="5917296"/>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4" name="Straight Connector 43">
            <a:extLst>
              <a:ext uri="{FF2B5EF4-FFF2-40B4-BE49-F238E27FC236}">
                <a16:creationId xmlns:a16="http://schemas.microsoft.com/office/drawing/2014/main" id="{6624299F-1ADB-4E70-8706-DC080FCFC381}"/>
              </a:ext>
            </a:extLst>
          </p:cNvPr>
          <p:cNvCxnSpPr>
            <a:cxnSpLocks/>
          </p:cNvCxnSpPr>
          <p:nvPr/>
        </p:nvCxnSpPr>
        <p:spPr>
          <a:xfrm flipH="1" flipV="1">
            <a:off x="1786968" y="5947172"/>
            <a:ext cx="76181" cy="324342"/>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A194627-63BA-4369-BECA-20545556ECDA}"/>
              </a:ext>
            </a:extLst>
          </p:cNvPr>
          <p:cNvSpPr txBox="1"/>
          <p:nvPr/>
        </p:nvSpPr>
        <p:spPr>
          <a:xfrm>
            <a:off x="2182229" y="5665043"/>
            <a:ext cx="2137850" cy="1004121"/>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a:buFont typeface="Wingdings" panose="05000000000000000000" pitchFamily="2" charset="2"/>
              <a:buChar char="ü"/>
              <a:defRPr/>
            </a:pPr>
            <a:r>
              <a:rPr lang="en-ZA" sz="900" dirty="0">
                <a:solidFill>
                  <a:prstClr val="black"/>
                </a:solidFill>
                <a:latin typeface="Graphik"/>
              </a:rPr>
              <a:t>Trained key staff nationally</a:t>
            </a:r>
          </a:p>
          <a:p>
            <a:pPr marL="128588" indent="-128588" defTabSz="685800">
              <a:buFont typeface="Wingdings" panose="05000000000000000000" pitchFamily="2" charset="2"/>
              <a:buChar char="ü"/>
              <a:defRPr/>
            </a:pPr>
            <a:r>
              <a:rPr lang="en-US" sz="900" dirty="0">
                <a:solidFill>
                  <a:prstClr val="black"/>
                </a:solidFill>
                <a:latin typeface="Graphik"/>
              </a:rPr>
              <a:t>Trained executives on leadership</a:t>
            </a:r>
          </a:p>
          <a:p>
            <a:pPr marL="128588" indent="-128588" defTabSz="685800">
              <a:buFont typeface="Wingdings" panose="05000000000000000000" pitchFamily="2" charset="2"/>
              <a:buChar char="ü"/>
              <a:defRPr/>
            </a:pPr>
            <a:r>
              <a:rPr lang="en-US" sz="900" dirty="0">
                <a:solidFill>
                  <a:prstClr val="black"/>
                </a:solidFill>
                <a:latin typeface="Graphik"/>
              </a:rPr>
              <a:t> Improved leadership and management skills through the application of “Time to Think.” methodologies to ignite the human mind.</a:t>
            </a:r>
            <a:endParaRPr lang="en-ZA" sz="900" dirty="0">
              <a:solidFill>
                <a:prstClr val="black"/>
              </a:solidFill>
              <a:latin typeface="Graphik"/>
            </a:endParaRPr>
          </a:p>
        </p:txBody>
      </p:sp>
      <p:sp>
        <p:nvSpPr>
          <p:cNvPr id="46" name="Rectangle 45">
            <a:extLst>
              <a:ext uri="{FF2B5EF4-FFF2-40B4-BE49-F238E27FC236}">
                <a16:creationId xmlns:a16="http://schemas.microsoft.com/office/drawing/2014/main" id="{0FCD7115-361E-45E0-8A5D-FD594C8E3C54}"/>
              </a:ext>
            </a:extLst>
          </p:cNvPr>
          <p:cNvSpPr/>
          <p:nvPr/>
        </p:nvSpPr>
        <p:spPr>
          <a:xfrm>
            <a:off x="4526075" y="3219728"/>
            <a:ext cx="1439087" cy="854935"/>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050" b="1" dirty="0">
                <a:solidFill>
                  <a:prstClr val="white"/>
                </a:solidFill>
                <a:latin typeface="Graphik"/>
              </a:rPr>
              <a:t> E</a:t>
            </a:r>
            <a:r>
              <a:rPr lang="en-US" sz="1050" b="1" dirty="0" err="1">
                <a:solidFill>
                  <a:prstClr val="white"/>
                </a:solidFill>
                <a:latin typeface="Graphik"/>
              </a:rPr>
              <a:t>nsure</a:t>
            </a:r>
            <a:r>
              <a:rPr lang="en-US" sz="1050" b="1" dirty="0">
                <a:solidFill>
                  <a:prstClr val="white"/>
                </a:solidFill>
                <a:latin typeface="Graphik"/>
              </a:rPr>
              <a:t> effective recruitment by implement the employment equity plan</a:t>
            </a:r>
            <a:endParaRPr lang="en-ZA" sz="1050" b="1" dirty="0">
              <a:solidFill>
                <a:prstClr val="white"/>
              </a:solidFill>
              <a:latin typeface="Graphik"/>
            </a:endParaRPr>
          </a:p>
        </p:txBody>
      </p:sp>
      <p:sp>
        <p:nvSpPr>
          <p:cNvPr id="47" name="Rectangle 46">
            <a:extLst>
              <a:ext uri="{FF2B5EF4-FFF2-40B4-BE49-F238E27FC236}">
                <a16:creationId xmlns:a16="http://schemas.microsoft.com/office/drawing/2014/main" id="{A5F427D2-DD0A-48D0-B2A1-69BD1C5A2C3A}"/>
              </a:ext>
            </a:extLst>
          </p:cNvPr>
          <p:cNvSpPr/>
          <p:nvPr/>
        </p:nvSpPr>
        <p:spPr>
          <a:xfrm>
            <a:off x="4508952" y="4516662"/>
            <a:ext cx="1436050" cy="540286"/>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b="1" dirty="0">
                <a:solidFill>
                  <a:prstClr val="white"/>
                </a:solidFill>
                <a:latin typeface="Graphik"/>
              </a:rPr>
              <a:t>Drive a high impact performance team culture </a:t>
            </a:r>
            <a:endParaRPr lang="en-ZA" sz="1050" b="1" dirty="0">
              <a:solidFill>
                <a:prstClr val="white"/>
              </a:solidFill>
              <a:latin typeface="Graphik"/>
            </a:endParaRPr>
          </a:p>
        </p:txBody>
      </p:sp>
      <p:sp>
        <p:nvSpPr>
          <p:cNvPr id="48" name="Block Arc 47">
            <a:extLst>
              <a:ext uri="{FF2B5EF4-FFF2-40B4-BE49-F238E27FC236}">
                <a16:creationId xmlns:a16="http://schemas.microsoft.com/office/drawing/2014/main" id="{5C1D3481-53E7-4CBE-A51E-1166C9CBB3BD}"/>
              </a:ext>
            </a:extLst>
          </p:cNvPr>
          <p:cNvSpPr/>
          <p:nvPr/>
        </p:nvSpPr>
        <p:spPr>
          <a:xfrm>
            <a:off x="5995530" y="3393149"/>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9" name="Straight Connector 48">
            <a:extLst>
              <a:ext uri="{FF2B5EF4-FFF2-40B4-BE49-F238E27FC236}">
                <a16:creationId xmlns:a16="http://schemas.microsoft.com/office/drawing/2014/main" id="{7DD64D89-B74C-484F-B4E4-DBD0A2A1EAAA}"/>
              </a:ext>
            </a:extLst>
          </p:cNvPr>
          <p:cNvCxnSpPr>
            <a:cxnSpLocks/>
          </p:cNvCxnSpPr>
          <p:nvPr/>
        </p:nvCxnSpPr>
        <p:spPr>
          <a:xfrm flipV="1">
            <a:off x="6319534" y="3524760"/>
            <a:ext cx="217442" cy="21852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0" name="Block Arc 49">
            <a:extLst>
              <a:ext uri="{FF2B5EF4-FFF2-40B4-BE49-F238E27FC236}">
                <a16:creationId xmlns:a16="http://schemas.microsoft.com/office/drawing/2014/main" id="{E4EDC8AB-E85C-4033-A38D-22CD77B6EE32}"/>
              </a:ext>
            </a:extLst>
          </p:cNvPr>
          <p:cNvSpPr/>
          <p:nvPr/>
        </p:nvSpPr>
        <p:spPr>
          <a:xfrm>
            <a:off x="5969907" y="4587853"/>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51" name="Straight Connector 50">
            <a:extLst>
              <a:ext uri="{FF2B5EF4-FFF2-40B4-BE49-F238E27FC236}">
                <a16:creationId xmlns:a16="http://schemas.microsoft.com/office/drawing/2014/main" id="{9824D952-BCBF-461F-A3FA-03DE3F2F57EC}"/>
              </a:ext>
            </a:extLst>
          </p:cNvPr>
          <p:cNvCxnSpPr>
            <a:cxnSpLocks/>
          </p:cNvCxnSpPr>
          <p:nvPr/>
        </p:nvCxnSpPr>
        <p:spPr>
          <a:xfrm flipV="1">
            <a:off x="6293913" y="4759154"/>
            <a:ext cx="247993" cy="17883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55515E86-E537-4ED5-BA6C-9F2014D5EC1D}"/>
              </a:ext>
            </a:extLst>
          </p:cNvPr>
          <p:cNvSpPr/>
          <p:nvPr/>
        </p:nvSpPr>
        <p:spPr>
          <a:xfrm>
            <a:off x="4533857" y="5759213"/>
            <a:ext cx="1436050" cy="70026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b="1" dirty="0">
                <a:solidFill>
                  <a:prstClr val="white"/>
                </a:solidFill>
                <a:latin typeface="Graphik"/>
              </a:rPr>
              <a:t>Drive succession planning by using talent management methods</a:t>
            </a:r>
            <a:endParaRPr lang="en-ZA" sz="1050" b="1" dirty="0">
              <a:solidFill>
                <a:prstClr val="white"/>
              </a:solidFill>
              <a:latin typeface="Graphik"/>
            </a:endParaRPr>
          </a:p>
        </p:txBody>
      </p:sp>
      <p:sp>
        <p:nvSpPr>
          <p:cNvPr id="60" name="Block Arc 59">
            <a:extLst>
              <a:ext uri="{FF2B5EF4-FFF2-40B4-BE49-F238E27FC236}">
                <a16:creationId xmlns:a16="http://schemas.microsoft.com/office/drawing/2014/main" id="{386A1516-285B-4114-AA18-353FB8B42D5F}"/>
              </a:ext>
            </a:extLst>
          </p:cNvPr>
          <p:cNvSpPr/>
          <p:nvPr/>
        </p:nvSpPr>
        <p:spPr>
          <a:xfrm>
            <a:off x="5984785" y="5881818"/>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61" name="Straight Connector 60">
            <a:extLst>
              <a:ext uri="{FF2B5EF4-FFF2-40B4-BE49-F238E27FC236}">
                <a16:creationId xmlns:a16="http://schemas.microsoft.com/office/drawing/2014/main" id="{284C677D-AB73-4743-B5A3-0968137E7A67}"/>
              </a:ext>
            </a:extLst>
          </p:cNvPr>
          <p:cNvCxnSpPr>
            <a:cxnSpLocks/>
          </p:cNvCxnSpPr>
          <p:nvPr/>
        </p:nvCxnSpPr>
        <p:spPr>
          <a:xfrm flipH="1" flipV="1">
            <a:off x="6308789" y="5963841"/>
            <a:ext cx="1" cy="26811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9C5E034-DA5B-407E-B9BA-396D2F4193A2}"/>
              </a:ext>
            </a:extLst>
          </p:cNvPr>
          <p:cNvSpPr txBox="1"/>
          <p:nvPr/>
        </p:nvSpPr>
        <p:spPr>
          <a:xfrm>
            <a:off x="6709679" y="3376418"/>
            <a:ext cx="2465235"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a:buFont typeface="Wingdings" panose="05000000000000000000" pitchFamily="2" charset="2"/>
              <a:buChar char="ü"/>
              <a:defRPr/>
            </a:pPr>
            <a:r>
              <a:rPr lang="en-US" sz="900" dirty="0">
                <a:solidFill>
                  <a:prstClr val="black"/>
                </a:solidFill>
                <a:latin typeface="Graphik"/>
              </a:rPr>
              <a:t>Filled vacancies and bridge skills gap</a:t>
            </a:r>
          </a:p>
          <a:p>
            <a:pPr marL="128588" indent="-128588">
              <a:buFont typeface="Wingdings" panose="05000000000000000000" pitchFamily="2" charset="2"/>
              <a:buChar char="ü"/>
              <a:defRPr/>
            </a:pPr>
            <a:r>
              <a:rPr lang="en-US" sz="900" dirty="0">
                <a:solidFill>
                  <a:prstClr val="black"/>
                </a:solidFill>
                <a:latin typeface="Graphik"/>
              </a:rPr>
              <a:t>Implemented the employment equity (EE) plan.</a:t>
            </a:r>
            <a:endParaRPr lang="en-ZA" sz="900" dirty="0">
              <a:solidFill>
                <a:prstClr val="black"/>
              </a:solidFill>
              <a:latin typeface="Graphik"/>
            </a:endParaRPr>
          </a:p>
        </p:txBody>
      </p:sp>
      <p:sp>
        <p:nvSpPr>
          <p:cNvPr id="53" name="Title 1">
            <a:extLst>
              <a:ext uri="{FF2B5EF4-FFF2-40B4-BE49-F238E27FC236}">
                <a16:creationId xmlns:a16="http://schemas.microsoft.com/office/drawing/2014/main" id="{A62FDEE3-F356-4408-A4BE-A4207D1933BA}"/>
              </a:ext>
            </a:extLst>
          </p:cNvPr>
          <p:cNvSpPr txBox="1">
            <a:spLocks/>
          </p:cNvSpPr>
          <p:nvPr/>
        </p:nvSpPr>
        <p:spPr>
          <a:xfrm>
            <a:off x="2382" y="790312"/>
            <a:ext cx="9144000" cy="6286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defPPr>
              <a:defRPr lang="en-US"/>
            </a:defPPr>
            <a:lvl1pPr algn="ctr" defTabSz="521437" eaLnBrk="1" latinLnBrk="0" hangingPunct="1">
              <a:buNone/>
              <a:defRPr sz="3200" b="1" cap="all">
                <a:solidFill>
                  <a:schemeClr val="tx2"/>
                </a:solidFill>
                <a:latin typeface="+mj-lt"/>
                <a:ea typeface="+mj-ea"/>
                <a:cs typeface="+mj-cs"/>
              </a:defRPr>
            </a:lvl1pPr>
          </a:lstStyle>
          <a:p>
            <a:pPr defTabSz="391078">
              <a:defRPr/>
            </a:pPr>
            <a:r>
              <a:rPr lang="en-US" sz="1950" dirty="0">
                <a:solidFill>
                  <a:prstClr val="black"/>
                </a:solidFill>
                <a:latin typeface="Arial"/>
              </a:rPr>
              <a:t>HR2022 strategy: Status overview</a:t>
            </a:r>
          </a:p>
        </p:txBody>
      </p:sp>
      <p:sp>
        <p:nvSpPr>
          <p:cNvPr id="54" name="TextBox 53">
            <a:extLst>
              <a:ext uri="{FF2B5EF4-FFF2-40B4-BE49-F238E27FC236}">
                <a16:creationId xmlns:a16="http://schemas.microsoft.com/office/drawing/2014/main" id="{0F9BAEEC-5A0E-4BE1-9618-FA146C950BA8}"/>
              </a:ext>
            </a:extLst>
          </p:cNvPr>
          <p:cNvSpPr txBox="1"/>
          <p:nvPr/>
        </p:nvSpPr>
        <p:spPr>
          <a:xfrm>
            <a:off x="2195701" y="3238282"/>
            <a:ext cx="2289698"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a:buFont typeface="Wingdings" panose="05000000000000000000" pitchFamily="2" charset="2"/>
              <a:buChar char="ü"/>
              <a:defRPr/>
            </a:pPr>
            <a:r>
              <a:rPr lang="en-US" sz="900" dirty="0"/>
              <a:t>Strategy 2030 which encompasses the HR vision is completed</a:t>
            </a:r>
            <a:endParaRPr lang="en-ZA" sz="900" dirty="0">
              <a:solidFill>
                <a:prstClr val="black"/>
              </a:solidFill>
              <a:latin typeface="Graphik"/>
            </a:endParaRPr>
          </a:p>
        </p:txBody>
      </p:sp>
      <p:sp>
        <p:nvSpPr>
          <p:cNvPr id="56" name="TextBox 55">
            <a:extLst>
              <a:ext uri="{FF2B5EF4-FFF2-40B4-BE49-F238E27FC236}">
                <a16:creationId xmlns:a16="http://schemas.microsoft.com/office/drawing/2014/main" id="{3ED41E9E-7237-4B66-B70E-18EB815DE971}"/>
              </a:ext>
            </a:extLst>
          </p:cNvPr>
          <p:cNvSpPr txBox="1"/>
          <p:nvPr/>
        </p:nvSpPr>
        <p:spPr>
          <a:xfrm>
            <a:off x="2207376" y="3872458"/>
            <a:ext cx="2172962" cy="727122"/>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fontAlgn="ctr">
              <a:buFont typeface="Wingdings" panose="05000000000000000000" pitchFamily="2" charset="2"/>
              <a:buChar char="ü"/>
              <a:defRPr/>
            </a:pPr>
            <a:r>
              <a:rPr lang="en-US" sz="900" dirty="0">
                <a:solidFill>
                  <a:prstClr val="black"/>
                </a:solidFill>
                <a:latin typeface="Graphik"/>
              </a:rPr>
              <a:t>Conduct a SWOT on the existing HR policy</a:t>
            </a:r>
          </a:p>
          <a:p>
            <a:pPr marL="128588" indent="-128588" defTabSz="685800" fontAlgn="ctr">
              <a:buFont typeface="Wingdings" panose="05000000000000000000" pitchFamily="2" charset="2"/>
              <a:buChar char="ü"/>
              <a:defRPr/>
            </a:pPr>
            <a:r>
              <a:rPr lang="en-US" sz="900" dirty="0">
                <a:solidFill>
                  <a:prstClr val="black"/>
                </a:solidFill>
                <a:latin typeface="Graphik"/>
              </a:rPr>
              <a:t>Update HR policy as an ongoing activity </a:t>
            </a:r>
          </a:p>
          <a:p>
            <a:pPr marL="128588" indent="-128588" defTabSz="685800" fontAlgn="ctr">
              <a:buFont typeface="Wingdings" panose="05000000000000000000" pitchFamily="2" charset="2"/>
              <a:buChar char="ü"/>
              <a:defRPr/>
            </a:pPr>
            <a:r>
              <a:rPr lang="en-US" sz="900" dirty="0">
                <a:solidFill>
                  <a:prstClr val="black"/>
                </a:solidFill>
                <a:latin typeface="Graphik"/>
              </a:rPr>
              <a:t>Benchmark high-performing companies HR policy environment and framework </a:t>
            </a:r>
          </a:p>
        </p:txBody>
      </p:sp>
      <p:sp>
        <p:nvSpPr>
          <p:cNvPr id="64" name="TextBox 63">
            <a:extLst>
              <a:ext uri="{FF2B5EF4-FFF2-40B4-BE49-F238E27FC236}">
                <a16:creationId xmlns:a16="http://schemas.microsoft.com/office/drawing/2014/main" id="{C3C2A5FD-8011-48C2-9CF2-0CE9676321E5}"/>
              </a:ext>
            </a:extLst>
          </p:cNvPr>
          <p:cNvSpPr txBox="1"/>
          <p:nvPr/>
        </p:nvSpPr>
        <p:spPr>
          <a:xfrm>
            <a:off x="6648275" y="4110335"/>
            <a:ext cx="2387161" cy="1338828"/>
          </a:xfrm>
          <a:prstGeom prst="rect">
            <a:avLst/>
          </a:prstGeom>
          <a:noFill/>
        </p:spPr>
        <p:txBody>
          <a:bodyPr wrap="square" lIns="0" tIns="0" rIns="0" bIns="45720" rtlCol="0">
            <a:spAutoFit/>
          </a:bodyPr>
          <a:lstStyle/>
          <a:p>
            <a:pPr algn="just" defTabSz="685800">
              <a:defRPr/>
            </a:pPr>
            <a:r>
              <a:rPr lang="en-ZA" sz="900" b="1" dirty="0">
                <a:solidFill>
                  <a:prstClr val="black"/>
                </a:solidFill>
                <a:latin typeface="Graphik"/>
              </a:rPr>
              <a:t>Targets:</a:t>
            </a:r>
          </a:p>
          <a:p>
            <a:pPr marL="128588" lvl="0" indent="-128588">
              <a:buFont typeface="Wingdings" panose="05000000000000000000" pitchFamily="2" charset="2"/>
              <a:buChar char="ü"/>
              <a:defRPr/>
            </a:pPr>
            <a:r>
              <a:rPr lang="en-US" sz="900" dirty="0">
                <a:solidFill>
                  <a:prstClr val="black"/>
                </a:solidFill>
                <a:latin typeface="Graphik"/>
              </a:rPr>
              <a:t>HR Policy review &amp; submission to EXCO for approval.</a:t>
            </a:r>
          </a:p>
          <a:p>
            <a:pPr marL="128588" lvl="0" indent="-128588">
              <a:buFont typeface="Wingdings" panose="05000000000000000000" pitchFamily="2" charset="2"/>
              <a:buChar char="ü"/>
              <a:defRPr/>
            </a:pPr>
            <a:r>
              <a:rPr lang="en-US" sz="900" dirty="0">
                <a:solidFill>
                  <a:prstClr val="black"/>
                </a:solidFill>
                <a:latin typeface="Graphik"/>
              </a:rPr>
              <a:t>Clearly define the SANRAL Performance Management Framework. </a:t>
            </a:r>
          </a:p>
          <a:p>
            <a:pPr marL="128588" lvl="0" indent="-128588">
              <a:buFont typeface="Wingdings" panose="05000000000000000000" pitchFamily="2" charset="2"/>
              <a:buChar char="ü"/>
              <a:defRPr/>
            </a:pPr>
            <a:r>
              <a:rPr lang="en-US" sz="900" dirty="0">
                <a:solidFill>
                  <a:prstClr val="black"/>
                </a:solidFill>
                <a:latin typeface="Graphik"/>
              </a:rPr>
              <a:t>Conduct performance management training at all regions. </a:t>
            </a:r>
          </a:p>
          <a:p>
            <a:pPr marL="128588" lvl="0" indent="-128588">
              <a:buFont typeface="Wingdings" panose="05000000000000000000" pitchFamily="2" charset="2"/>
              <a:buChar char="ü"/>
              <a:defRPr/>
            </a:pPr>
            <a:r>
              <a:rPr lang="en-ZA" sz="900" dirty="0">
                <a:solidFill>
                  <a:prstClr val="black"/>
                </a:solidFill>
                <a:latin typeface="Graphik"/>
              </a:rPr>
              <a:t>Design uniform performance management templates and ensure utilisation</a:t>
            </a:r>
          </a:p>
        </p:txBody>
      </p:sp>
      <p:sp>
        <p:nvSpPr>
          <p:cNvPr id="65" name="TextBox 64">
            <a:extLst>
              <a:ext uri="{FF2B5EF4-FFF2-40B4-BE49-F238E27FC236}">
                <a16:creationId xmlns:a16="http://schemas.microsoft.com/office/drawing/2014/main" id="{9673EE44-060A-4424-A7B3-49199DE38B54}"/>
              </a:ext>
            </a:extLst>
          </p:cNvPr>
          <p:cNvSpPr txBox="1"/>
          <p:nvPr/>
        </p:nvSpPr>
        <p:spPr>
          <a:xfrm>
            <a:off x="6648275" y="5659157"/>
            <a:ext cx="2387161" cy="738664"/>
          </a:xfrm>
          <a:prstGeom prst="rect">
            <a:avLst/>
          </a:prstGeom>
          <a:noFill/>
        </p:spPr>
        <p:txBody>
          <a:bodyPr wrap="square" lIns="0" tIns="0" rIns="0" bIns="45720" rtlCol="0">
            <a:spAutoFit/>
          </a:bodyPr>
          <a:lstStyle/>
          <a:p>
            <a:pPr algn="just" defTabSz="685800">
              <a:defRPr/>
            </a:pPr>
            <a:r>
              <a:rPr lang="en-ZA" sz="900" b="1" dirty="0">
                <a:solidFill>
                  <a:prstClr val="black"/>
                </a:solidFill>
                <a:latin typeface="Graphik"/>
              </a:rPr>
              <a:t>Targets:</a:t>
            </a:r>
          </a:p>
          <a:p>
            <a:pPr marL="128588" indent="-128588">
              <a:buFont typeface="Wingdings" panose="05000000000000000000" pitchFamily="2" charset="2"/>
              <a:buChar char="ü"/>
              <a:defRPr/>
            </a:pPr>
            <a:r>
              <a:rPr lang="en-US" sz="900" dirty="0">
                <a:solidFill>
                  <a:prstClr val="black"/>
                </a:solidFill>
                <a:latin typeface="Graphik"/>
              </a:rPr>
              <a:t>Review SANRAL’s existing succession plan</a:t>
            </a:r>
          </a:p>
          <a:p>
            <a:pPr marL="128588" indent="-128588">
              <a:buFont typeface="Wingdings" panose="05000000000000000000" pitchFamily="2" charset="2"/>
              <a:buChar char="ü"/>
              <a:defRPr/>
            </a:pPr>
            <a:r>
              <a:rPr lang="en-US" sz="900" dirty="0">
                <a:solidFill>
                  <a:prstClr val="black"/>
                </a:solidFill>
                <a:latin typeface="Graphik"/>
              </a:rPr>
              <a:t> Build a culture of succession</a:t>
            </a:r>
          </a:p>
          <a:p>
            <a:pPr marL="128588" indent="-128588">
              <a:buFont typeface="Wingdings" panose="05000000000000000000" pitchFamily="2" charset="2"/>
              <a:buChar char="ü"/>
              <a:defRPr/>
            </a:pPr>
            <a:r>
              <a:rPr lang="en-US" sz="900" dirty="0">
                <a:solidFill>
                  <a:prstClr val="black"/>
                </a:solidFill>
                <a:latin typeface="Graphik"/>
              </a:rPr>
              <a:t>Draft a new succession plan and management Framework </a:t>
            </a:r>
            <a:endParaRPr lang="en-ZA" sz="900" dirty="0">
              <a:solidFill>
                <a:prstClr val="black"/>
              </a:solidFill>
              <a:latin typeface="Graphik"/>
            </a:endParaRPr>
          </a:p>
        </p:txBody>
      </p:sp>
    </p:spTree>
    <p:extLst>
      <p:ext uri="{BB962C8B-B14F-4D97-AF65-F5344CB8AC3E}">
        <p14:creationId xmlns:p14="http://schemas.microsoft.com/office/powerpoint/2010/main" val="3983910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39F736-CF7D-46F2-8252-0E6830486EB9}"/>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4099"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B639F736-CF7D-46F2-8252-0E6830486EB9}"/>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07F267E-94E0-4CB4-8563-65A58BDF19A1}"/>
              </a:ext>
            </a:extLst>
          </p:cNvPr>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a:defRPr/>
            </a:pPr>
            <a:endParaRPr lang="en-ZA" sz="2700" b="1" dirty="0">
              <a:solidFill>
                <a:prstClr val="white"/>
              </a:solidFill>
              <a:latin typeface="Graphik" panose="020B0503030202060203" pitchFamily="34" charset="0"/>
              <a:sym typeface="Graphik" panose="020B0503030202060203" pitchFamily="34" charset="0"/>
            </a:endParaRPr>
          </a:p>
        </p:txBody>
      </p:sp>
      <p:sp>
        <p:nvSpPr>
          <p:cNvPr id="9" name="Rectangle 8">
            <a:extLst>
              <a:ext uri="{FF2B5EF4-FFF2-40B4-BE49-F238E27FC236}">
                <a16:creationId xmlns:a16="http://schemas.microsoft.com/office/drawing/2014/main" id="{6F4901B7-61E2-4224-A832-07DF2C6E4E1D}"/>
              </a:ext>
            </a:extLst>
          </p:cNvPr>
          <p:cNvSpPr/>
          <p:nvPr/>
        </p:nvSpPr>
        <p:spPr>
          <a:xfrm>
            <a:off x="59462" y="1448838"/>
            <a:ext cx="9001125" cy="1564079"/>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en-ZA" sz="900" b="1" dirty="0">
                <a:solidFill>
                  <a:schemeClr val="tx1"/>
                </a:solidFill>
                <a:latin typeface="Graphik"/>
              </a:rPr>
              <a:t>Background:</a:t>
            </a:r>
          </a:p>
          <a:p>
            <a:r>
              <a:rPr lang="en-ZA" sz="900" dirty="0">
                <a:solidFill>
                  <a:schemeClr val="tx1"/>
                </a:solidFill>
              </a:rPr>
              <a:t>Horizon 2030 identified four corporate pillars: Roads, road safety, stakeholders and mobility. It further set out several enablers, the first of which is human resources. Other enablers are: information and communication technology (ICT), legislation and regulation, ethics, resource efficiency, supply chain management (SCM), transformation, and funding.  The Human Resources function has a role to play in relation to all corporate business pillars and impacts on several enablers, notably transformation and ethics. Horizon 2030 refers to five key focus areas for the Human Resources function:</a:t>
            </a:r>
          </a:p>
          <a:p>
            <a:endParaRPr lang="en-ZA" sz="900" dirty="0">
              <a:solidFill>
                <a:schemeClr val="tx1"/>
              </a:solidFill>
            </a:endParaRPr>
          </a:p>
          <a:p>
            <a:pPr marL="171450" lvl="0" indent="-171450">
              <a:buFont typeface="Arial" panose="020B0604020202020204" pitchFamily="34" charset="0"/>
              <a:buChar char="•"/>
            </a:pPr>
            <a:r>
              <a:rPr lang="en-ZA" sz="900" dirty="0">
                <a:solidFill>
                  <a:schemeClr val="tx1"/>
                </a:solidFill>
              </a:rPr>
              <a:t>Reviewing HR strategy, policies and organisational structure.</a:t>
            </a:r>
          </a:p>
          <a:p>
            <a:pPr marL="171450" lvl="0" indent="-171450">
              <a:buFont typeface="Arial" panose="020B0604020202020204" pitchFamily="34" charset="0"/>
              <a:buChar char="•"/>
            </a:pPr>
            <a:r>
              <a:rPr lang="en-ZA" sz="900" dirty="0">
                <a:solidFill>
                  <a:schemeClr val="tx1"/>
                </a:solidFill>
              </a:rPr>
              <a:t>Strengthening leadership development.</a:t>
            </a:r>
          </a:p>
          <a:p>
            <a:pPr marL="171450" lvl="0" indent="-171450">
              <a:buFont typeface="Arial" panose="020B0604020202020204" pitchFamily="34" charset="0"/>
              <a:buChar char="•"/>
            </a:pPr>
            <a:r>
              <a:rPr lang="en-ZA" sz="900" dirty="0">
                <a:solidFill>
                  <a:schemeClr val="tx1"/>
                </a:solidFill>
              </a:rPr>
              <a:t>Effective recruitment through the employment equity plan and skills development.</a:t>
            </a:r>
          </a:p>
          <a:p>
            <a:pPr marL="171450" lvl="0" indent="-171450">
              <a:buFont typeface="Arial" panose="020B0604020202020204" pitchFamily="34" charset="0"/>
              <a:buChar char="•"/>
            </a:pPr>
            <a:r>
              <a:rPr lang="en-ZA" sz="900" dirty="0">
                <a:solidFill>
                  <a:schemeClr val="tx1"/>
                </a:solidFill>
              </a:rPr>
              <a:t>Driving a high-impact performance culture in the organisation.</a:t>
            </a:r>
          </a:p>
          <a:p>
            <a:pPr marL="171450" lvl="0" indent="-171450">
              <a:buFont typeface="Arial" panose="020B0604020202020204" pitchFamily="34" charset="0"/>
              <a:buChar char="•"/>
            </a:pPr>
            <a:r>
              <a:rPr lang="en-ZA" sz="900" dirty="0">
                <a:solidFill>
                  <a:schemeClr val="tx1"/>
                </a:solidFill>
              </a:rPr>
              <a:t>Ensuing succession planning through talent management interventions.</a:t>
            </a:r>
          </a:p>
        </p:txBody>
      </p:sp>
      <p:sp>
        <p:nvSpPr>
          <p:cNvPr id="10" name="Rectangle 9">
            <a:extLst>
              <a:ext uri="{FF2B5EF4-FFF2-40B4-BE49-F238E27FC236}">
                <a16:creationId xmlns:a16="http://schemas.microsoft.com/office/drawing/2014/main" id="{3811D261-3814-4C9F-804B-22CB9B5FF6F3}"/>
              </a:ext>
            </a:extLst>
          </p:cNvPr>
          <p:cNvSpPr/>
          <p:nvPr/>
        </p:nvSpPr>
        <p:spPr>
          <a:xfrm>
            <a:off x="49252" y="3015465"/>
            <a:ext cx="4400209" cy="3789513"/>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r>
              <a:rPr lang="en-ZA" sz="1050" b="1" dirty="0">
                <a:solidFill>
                  <a:schemeClr val="tx1"/>
                </a:solidFill>
                <a:latin typeface="Graphik"/>
              </a:rPr>
              <a:t>Strategic Objectives</a:t>
            </a:r>
          </a:p>
          <a:p>
            <a:pPr defTabSz="685800">
              <a:defRPr/>
            </a:pPr>
            <a:endParaRPr lang="en-ZA" sz="1050" b="1" dirty="0">
              <a:solidFill>
                <a:schemeClr val="tx1"/>
              </a:solidFill>
              <a:latin typeface="Graphik"/>
            </a:endParaRPr>
          </a:p>
          <a:p>
            <a:pPr defTabSz="685800">
              <a:defRPr/>
            </a:pPr>
            <a:endParaRPr lang="en-ZA" sz="1050" dirty="0">
              <a:solidFill>
                <a:schemeClr val="tx1"/>
              </a:solidFill>
              <a:latin typeface="Graphik"/>
            </a:endParaRPr>
          </a:p>
        </p:txBody>
      </p:sp>
      <p:sp>
        <p:nvSpPr>
          <p:cNvPr id="11" name="Rectangle 10">
            <a:extLst>
              <a:ext uri="{FF2B5EF4-FFF2-40B4-BE49-F238E27FC236}">
                <a16:creationId xmlns:a16="http://schemas.microsoft.com/office/drawing/2014/main" id="{BB9127FA-4960-47F5-9E86-EDC5089010E2}"/>
              </a:ext>
            </a:extLst>
          </p:cNvPr>
          <p:cNvSpPr/>
          <p:nvPr/>
        </p:nvSpPr>
        <p:spPr>
          <a:xfrm>
            <a:off x="4459671" y="3015465"/>
            <a:ext cx="4590706" cy="3789513"/>
          </a:xfrm>
          <a:prstGeom prst="rect">
            <a:avLst/>
          </a:prstGeom>
          <a:noFill/>
          <a:ln>
            <a:solidFill>
              <a:srgbClr val="0176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r>
              <a:rPr lang="en-ZA" sz="1050" b="1" dirty="0">
                <a:solidFill>
                  <a:prstClr val="black"/>
                </a:solidFill>
                <a:latin typeface="Graphik"/>
              </a:rPr>
              <a:t>Strategic Objectives</a:t>
            </a:r>
          </a:p>
          <a:p>
            <a:pPr defTabSz="685800">
              <a:defRPr/>
            </a:pPr>
            <a:endParaRPr lang="en-ZA" sz="1050" dirty="0">
              <a:solidFill>
                <a:prstClr val="black"/>
              </a:solidFill>
              <a:latin typeface="Graphik"/>
            </a:endParaRPr>
          </a:p>
        </p:txBody>
      </p:sp>
      <p:sp>
        <p:nvSpPr>
          <p:cNvPr id="24" name="Slide Number Placeholder 4">
            <a:extLst>
              <a:ext uri="{FF2B5EF4-FFF2-40B4-BE49-F238E27FC236}">
                <a16:creationId xmlns:a16="http://schemas.microsoft.com/office/drawing/2014/main" id="{7AFFA7B6-3822-459B-9155-E9CB627F30CD}"/>
              </a:ext>
            </a:extLst>
          </p:cNvPr>
          <p:cNvSpPr txBox="1">
            <a:spLocks/>
          </p:cNvSpPr>
          <p:nvPr/>
        </p:nvSpPr>
        <p:spPr>
          <a:xfrm>
            <a:off x="8645611" y="7489001"/>
            <a:ext cx="228599" cy="154781"/>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4F9AC08D-23A9-440E-BCB9-AA1E9877CC38}" type="slidenum">
              <a:rPr lang="en-US" sz="750">
                <a:solidFill>
                  <a:prstClr val="white">
                    <a:lumMod val="65000"/>
                  </a:prstClr>
                </a:solidFill>
                <a:latin typeface="Graphik"/>
              </a:rPr>
              <a:pPr defTabSz="685800">
                <a:defRPr/>
              </a:pPr>
              <a:t>27</a:t>
            </a:fld>
            <a:endParaRPr lang="en-US" sz="750" dirty="0">
              <a:solidFill>
                <a:prstClr val="white">
                  <a:lumMod val="65000"/>
                </a:prstClr>
              </a:solidFill>
              <a:latin typeface="Graphik"/>
            </a:endParaRPr>
          </a:p>
        </p:txBody>
      </p:sp>
      <p:sp>
        <p:nvSpPr>
          <p:cNvPr id="30" name="Rectangle 29">
            <a:extLst>
              <a:ext uri="{FF2B5EF4-FFF2-40B4-BE49-F238E27FC236}">
                <a16:creationId xmlns:a16="http://schemas.microsoft.com/office/drawing/2014/main" id="{D1899656-C8EB-435A-99B7-E004222D372A}"/>
              </a:ext>
            </a:extLst>
          </p:cNvPr>
          <p:cNvSpPr/>
          <p:nvPr/>
        </p:nvSpPr>
        <p:spPr>
          <a:xfrm>
            <a:off x="78829" y="3273211"/>
            <a:ext cx="1439087" cy="403860"/>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Graphik"/>
              </a:rPr>
              <a:t>Revise the human resource strategy</a:t>
            </a:r>
            <a:endParaRPr lang="en-ZA" sz="900" b="1" dirty="0">
              <a:solidFill>
                <a:prstClr val="white"/>
              </a:solidFill>
              <a:latin typeface="Graphik"/>
            </a:endParaRPr>
          </a:p>
        </p:txBody>
      </p:sp>
      <p:sp>
        <p:nvSpPr>
          <p:cNvPr id="31" name="Rectangle 30">
            <a:extLst>
              <a:ext uri="{FF2B5EF4-FFF2-40B4-BE49-F238E27FC236}">
                <a16:creationId xmlns:a16="http://schemas.microsoft.com/office/drawing/2014/main" id="{E6B734F8-EC74-4D2C-8560-B03A355682E0}"/>
              </a:ext>
            </a:extLst>
          </p:cNvPr>
          <p:cNvSpPr/>
          <p:nvPr/>
        </p:nvSpPr>
        <p:spPr>
          <a:xfrm>
            <a:off x="67869" y="3922080"/>
            <a:ext cx="1436050" cy="505059"/>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Graphik"/>
              </a:rPr>
              <a:t>Revise SANRAL’s human resources policy </a:t>
            </a:r>
            <a:endParaRPr lang="en-ZA" sz="900" b="1" dirty="0">
              <a:solidFill>
                <a:prstClr val="white"/>
              </a:solidFill>
              <a:latin typeface="Graphik"/>
            </a:endParaRPr>
          </a:p>
        </p:txBody>
      </p:sp>
      <p:sp>
        <p:nvSpPr>
          <p:cNvPr id="32" name="Block Arc 31">
            <a:extLst>
              <a:ext uri="{FF2B5EF4-FFF2-40B4-BE49-F238E27FC236}">
                <a16:creationId xmlns:a16="http://schemas.microsoft.com/office/drawing/2014/main" id="{D79CB6A8-BD1D-4F0B-8D0E-07A72C0B92C6}"/>
              </a:ext>
            </a:extLst>
          </p:cNvPr>
          <p:cNvSpPr/>
          <p:nvPr/>
        </p:nvSpPr>
        <p:spPr>
          <a:xfrm>
            <a:off x="1532795" y="3284366"/>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33" name="Straight Connector 32">
            <a:extLst>
              <a:ext uri="{FF2B5EF4-FFF2-40B4-BE49-F238E27FC236}">
                <a16:creationId xmlns:a16="http://schemas.microsoft.com/office/drawing/2014/main" id="{106DC2C3-339D-4C9C-80AC-DC39AF0BB128}"/>
              </a:ext>
            </a:extLst>
          </p:cNvPr>
          <p:cNvCxnSpPr>
            <a:cxnSpLocks/>
          </p:cNvCxnSpPr>
          <p:nvPr/>
        </p:nvCxnSpPr>
        <p:spPr>
          <a:xfrm flipV="1">
            <a:off x="1842798" y="3494571"/>
            <a:ext cx="278874" cy="110003"/>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4" name="Block Arc 33">
            <a:extLst>
              <a:ext uri="{FF2B5EF4-FFF2-40B4-BE49-F238E27FC236}">
                <a16:creationId xmlns:a16="http://schemas.microsoft.com/office/drawing/2014/main" id="{7012CF9D-365D-4C7D-977D-638FBD57DDB0}"/>
              </a:ext>
            </a:extLst>
          </p:cNvPr>
          <p:cNvSpPr/>
          <p:nvPr/>
        </p:nvSpPr>
        <p:spPr>
          <a:xfrm>
            <a:off x="1518798" y="3993946"/>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35" name="Straight Connector 34">
            <a:extLst>
              <a:ext uri="{FF2B5EF4-FFF2-40B4-BE49-F238E27FC236}">
                <a16:creationId xmlns:a16="http://schemas.microsoft.com/office/drawing/2014/main" id="{F756456F-5DD9-4944-A161-C55C086293E3}"/>
              </a:ext>
            </a:extLst>
          </p:cNvPr>
          <p:cNvCxnSpPr>
            <a:cxnSpLocks/>
          </p:cNvCxnSpPr>
          <p:nvPr/>
        </p:nvCxnSpPr>
        <p:spPr>
          <a:xfrm flipV="1">
            <a:off x="1842804" y="4082353"/>
            <a:ext cx="230510" cy="16947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2D50D93-A4E6-4810-A2A6-206E82CF264E}"/>
              </a:ext>
            </a:extLst>
          </p:cNvPr>
          <p:cNvSpPr/>
          <p:nvPr/>
        </p:nvSpPr>
        <p:spPr>
          <a:xfrm>
            <a:off x="66503" y="4815797"/>
            <a:ext cx="1436050" cy="629475"/>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Graphik"/>
              </a:rPr>
              <a:t>Review SANRAL’s operating model and organizational  structure</a:t>
            </a:r>
            <a:endParaRPr lang="en-ZA" sz="900" b="1" dirty="0">
              <a:solidFill>
                <a:prstClr val="white"/>
              </a:solidFill>
              <a:latin typeface="Graphik"/>
            </a:endParaRPr>
          </a:p>
        </p:txBody>
      </p:sp>
      <p:sp>
        <p:nvSpPr>
          <p:cNvPr id="39" name="Block Arc 38">
            <a:extLst>
              <a:ext uri="{FF2B5EF4-FFF2-40B4-BE49-F238E27FC236}">
                <a16:creationId xmlns:a16="http://schemas.microsoft.com/office/drawing/2014/main" id="{B0A0C5C2-068E-40CE-87AF-524BF0CA0FB9}"/>
              </a:ext>
            </a:extLst>
          </p:cNvPr>
          <p:cNvSpPr/>
          <p:nvPr/>
        </p:nvSpPr>
        <p:spPr>
          <a:xfrm>
            <a:off x="1518802" y="4896344"/>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0" name="Straight Connector 39">
            <a:extLst>
              <a:ext uri="{FF2B5EF4-FFF2-40B4-BE49-F238E27FC236}">
                <a16:creationId xmlns:a16="http://schemas.microsoft.com/office/drawing/2014/main" id="{F6AA51F5-D2AE-4108-B942-73A19CF2BDC4}"/>
              </a:ext>
            </a:extLst>
          </p:cNvPr>
          <p:cNvCxnSpPr>
            <a:cxnSpLocks/>
          </p:cNvCxnSpPr>
          <p:nvPr/>
        </p:nvCxnSpPr>
        <p:spPr>
          <a:xfrm flipH="1" flipV="1">
            <a:off x="1710711" y="4955453"/>
            <a:ext cx="132094" cy="29103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C54C2F-8541-4392-9B94-D507DA367EB2}"/>
              </a:ext>
            </a:extLst>
          </p:cNvPr>
          <p:cNvSpPr txBox="1"/>
          <p:nvPr/>
        </p:nvSpPr>
        <p:spPr>
          <a:xfrm>
            <a:off x="2192319" y="4681876"/>
            <a:ext cx="2137850" cy="865622"/>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a:buFont typeface="Wingdings" panose="05000000000000000000" pitchFamily="2" charset="2"/>
              <a:buChar char="ü"/>
              <a:defRPr/>
            </a:pPr>
            <a:r>
              <a:rPr lang="en-US" sz="900" dirty="0">
                <a:solidFill>
                  <a:prstClr val="black"/>
                </a:solidFill>
                <a:latin typeface="Graphik"/>
              </a:rPr>
              <a:t>Revised the operating structure</a:t>
            </a:r>
          </a:p>
          <a:p>
            <a:pPr marL="128588" indent="-128588" defTabSz="685800">
              <a:buFont typeface="Wingdings" panose="05000000000000000000" pitchFamily="2" charset="2"/>
              <a:buChar char="ü"/>
              <a:defRPr/>
            </a:pPr>
            <a:r>
              <a:rPr lang="en-US" sz="900" dirty="0">
                <a:solidFill>
                  <a:prstClr val="black"/>
                </a:solidFill>
                <a:latin typeface="Graphik"/>
              </a:rPr>
              <a:t>Revised structure communicated with stakeholders</a:t>
            </a:r>
          </a:p>
          <a:p>
            <a:pPr marL="128588" indent="-128588" defTabSz="685800">
              <a:buFont typeface="Wingdings" panose="05000000000000000000" pitchFamily="2" charset="2"/>
              <a:buChar char="ü"/>
              <a:defRPr/>
            </a:pPr>
            <a:r>
              <a:rPr lang="en-US" sz="900" dirty="0">
                <a:solidFill>
                  <a:prstClr val="black"/>
                </a:solidFill>
                <a:latin typeface="Graphik"/>
              </a:rPr>
              <a:t>Updated and developed role definitions in accordance with the Patterson JE</a:t>
            </a:r>
            <a:endParaRPr lang="en-ZA" sz="900" dirty="0">
              <a:solidFill>
                <a:prstClr val="black"/>
              </a:solidFill>
              <a:latin typeface="Graphik"/>
            </a:endParaRPr>
          </a:p>
        </p:txBody>
      </p:sp>
      <p:sp>
        <p:nvSpPr>
          <p:cNvPr id="42" name="Rectangle 41">
            <a:extLst>
              <a:ext uri="{FF2B5EF4-FFF2-40B4-BE49-F238E27FC236}">
                <a16:creationId xmlns:a16="http://schemas.microsoft.com/office/drawing/2014/main" id="{C3A74BB9-8DFB-4EE0-BF40-BBE6A9C7A5DD}"/>
              </a:ext>
            </a:extLst>
          </p:cNvPr>
          <p:cNvSpPr/>
          <p:nvPr/>
        </p:nvSpPr>
        <p:spPr>
          <a:xfrm>
            <a:off x="102275" y="5971170"/>
            <a:ext cx="1436050" cy="505059"/>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ZA" sz="900" b="1" dirty="0">
                <a:solidFill>
                  <a:prstClr val="white"/>
                </a:solidFill>
                <a:latin typeface="Graphik"/>
              </a:rPr>
              <a:t>Ensure ongoing leadership development </a:t>
            </a:r>
          </a:p>
        </p:txBody>
      </p:sp>
      <p:sp>
        <p:nvSpPr>
          <p:cNvPr id="43" name="Block Arc 42">
            <a:extLst>
              <a:ext uri="{FF2B5EF4-FFF2-40B4-BE49-F238E27FC236}">
                <a16:creationId xmlns:a16="http://schemas.microsoft.com/office/drawing/2014/main" id="{FC51DFE7-E6FF-494E-9F56-E4A460859AE3}"/>
              </a:ext>
            </a:extLst>
          </p:cNvPr>
          <p:cNvSpPr/>
          <p:nvPr/>
        </p:nvSpPr>
        <p:spPr>
          <a:xfrm>
            <a:off x="1554573" y="6010847"/>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4" name="Straight Connector 43">
            <a:extLst>
              <a:ext uri="{FF2B5EF4-FFF2-40B4-BE49-F238E27FC236}">
                <a16:creationId xmlns:a16="http://schemas.microsoft.com/office/drawing/2014/main" id="{6624299F-1ADB-4E70-8706-DC080FCFC381}"/>
              </a:ext>
            </a:extLst>
          </p:cNvPr>
          <p:cNvCxnSpPr>
            <a:cxnSpLocks/>
          </p:cNvCxnSpPr>
          <p:nvPr/>
        </p:nvCxnSpPr>
        <p:spPr>
          <a:xfrm flipH="1" flipV="1">
            <a:off x="1802396" y="6040723"/>
            <a:ext cx="76181" cy="324342"/>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A194627-63BA-4369-BECA-20545556ECDA}"/>
              </a:ext>
            </a:extLst>
          </p:cNvPr>
          <p:cNvSpPr txBox="1"/>
          <p:nvPr/>
        </p:nvSpPr>
        <p:spPr>
          <a:xfrm>
            <a:off x="2197657" y="5758594"/>
            <a:ext cx="2137850" cy="1004121"/>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a:buFont typeface="Wingdings" panose="05000000000000000000" pitchFamily="2" charset="2"/>
              <a:buChar char="ü"/>
              <a:defRPr/>
            </a:pPr>
            <a:r>
              <a:rPr lang="en-ZA" sz="900" dirty="0">
                <a:solidFill>
                  <a:prstClr val="black"/>
                </a:solidFill>
                <a:latin typeface="Graphik"/>
              </a:rPr>
              <a:t>Trained key staff nationally</a:t>
            </a:r>
          </a:p>
          <a:p>
            <a:pPr marL="128588" indent="-128588" defTabSz="685800">
              <a:buFont typeface="Wingdings" panose="05000000000000000000" pitchFamily="2" charset="2"/>
              <a:buChar char="ü"/>
              <a:defRPr/>
            </a:pPr>
            <a:r>
              <a:rPr lang="en-US" sz="900" dirty="0">
                <a:solidFill>
                  <a:prstClr val="black"/>
                </a:solidFill>
                <a:latin typeface="Graphik"/>
              </a:rPr>
              <a:t>Trained executives on leadership</a:t>
            </a:r>
          </a:p>
          <a:p>
            <a:pPr marL="128588" indent="-128588" defTabSz="685800">
              <a:buFont typeface="Wingdings" panose="05000000000000000000" pitchFamily="2" charset="2"/>
              <a:buChar char="ü"/>
              <a:defRPr/>
            </a:pPr>
            <a:r>
              <a:rPr lang="en-US" sz="900" dirty="0">
                <a:solidFill>
                  <a:prstClr val="black"/>
                </a:solidFill>
                <a:latin typeface="Graphik"/>
              </a:rPr>
              <a:t> Improved leadership and management skills through the application of “Time to Think.” methodologies to ignite the human mind.</a:t>
            </a:r>
            <a:endParaRPr lang="en-ZA" sz="900" dirty="0">
              <a:solidFill>
                <a:prstClr val="black"/>
              </a:solidFill>
              <a:latin typeface="Graphik"/>
            </a:endParaRPr>
          </a:p>
        </p:txBody>
      </p:sp>
      <p:sp>
        <p:nvSpPr>
          <p:cNvPr id="46" name="Rectangle 45">
            <a:extLst>
              <a:ext uri="{FF2B5EF4-FFF2-40B4-BE49-F238E27FC236}">
                <a16:creationId xmlns:a16="http://schemas.microsoft.com/office/drawing/2014/main" id="{0FCD7115-361E-45E0-8A5D-FD594C8E3C54}"/>
              </a:ext>
            </a:extLst>
          </p:cNvPr>
          <p:cNvSpPr/>
          <p:nvPr/>
        </p:nvSpPr>
        <p:spPr>
          <a:xfrm>
            <a:off x="4515865" y="3337881"/>
            <a:ext cx="1439087" cy="646745"/>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900" b="1" dirty="0">
                <a:solidFill>
                  <a:prstClr val="white"/>
                </a:solidFill>
                <a:latin typeface="Graphik"/>
              </a:rPr>
              <a:t> E</a:t>
            </a:r>
            <a:r>
              <a:rPr lang="en-US" sz="900" b="1" dirty="0" err="1">
                <a:solidFill>
                  <a:prstClr val="white"/>
                </a:solidFill>
                <a:latin typeface="Graphik"/>
              </a:rPr>
              <a:t>nsure</a:t>
            </a:r>
            <a:r>
              <a:rPr lang="en-US" sz="900" b="1" dirty="0">
                <a:solidFill>
                  <a:prstClr val="white"/>
                </a:solidFill>
                <a:latin typeface="Graphik"/>
              </a:rPr>
              <a:t> effective recruitment by implement the employment equity plan</a:t>
            </a:r>
            <a:endParaRPr lang="en-ZA" sz="900" b="1" dirty="0">
              <a:solidFill>
                <a:prstClr val="white"/>
              </a:solidFill>
              <a:latin typeface="Graphik"/>
            </a:endParaRPr>
          </a:p>
        </p:txBody>
      </p:sp>
      <p:sp>
        <p:nvSpPr>
          <p:cNvPr id="47" name="Rectangle 46">
            <a:extLst>
              <a:ext uri="{FF2B5EF4-FFF2-40B4-BE49-F238E27FC236}">
                <a16:creationId xmlns:a16="http://schemas.microsoft.com/office/drawing/2014/main" id="{A5F427D2-DD0A-48D0-B2A1-69BD1C5A2C3A}"/>
              </a:ext>
            </a:extLst>
          </p:cNvPr>
          <p:cNvSpPr/>
          <p:nvPr/>
        </p:nvSpPr>
        <p:spPr>
          <a:xfrm>
            <a:off x="4506131" y="4403650"/>
            <a:ext cx="1436050" cy="540286"/>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Graphik"/>
              </a:rPr>
              <a:t>Drive a high impact performance team culture </a:t>
            </a:r>
            <a:endParaRPr lang="en-ZA" sz="900" b="1" dirty="0">
              <a:solidFill>
                <a:prstClr val="white"/>
              </a:solidFill>
              <a:latin typeface="Graphik"/>
            </a:endParaRPr>
          </a:p>
        </p:txBody>
      </p:sp>
      <p:sp>
        <p:nvSpPr>
          <p:cNvPr id="48" name="Block Arc 47">
            <a:extLst>
              <a:ext uri="{FF2B5EF4-FFF2-40B4-BE49-F238E27FC236}">
                <a16:creationId xmlns:a16="http://schemas.microsoft.com/office/drawing/2014/main" id="{5C1D3481-53E7-4CBE-A51E-1166C9CBB3BD}"/>
              </a:ext>
            </a:extLst>
          </p:cNvPr>
          <p:cNvSpPr/>
          <p:nvPr/>
        </p:nvSpPr>
        <p:spPr>
          <a:xfrm>
            <a:off x="5985320" y="3407204"/>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49" name="Straight Connector 48">
            <a:extLst>
              <a:ext uri="{FF2B5EF4-FFF2-40B4-BE49-F238E27FC236}">
                <a16:creationId xmlns:a16="http://schemas.microsoft.com/office/drawing/2014/main" id="{7DD64D89-B74C-484F-B4E4-DBD0A2A1EAAA}"/>
              </a:ext>
            </a:extLst>
          </p:cNvPr>
          <p:cNvCxnSpPr>
            <a:cxnSpLocks/>
          </p:cNvCxnSpPr>
          <p:nvPr/>
        </p:nvCxnSpPr>
        <p:spPr>
          <a:xfrm flipV="1">
            <a:off x="6309324" y="3538815"/>
            <a:ext cx="217442" cy="21852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0" name="Block Arc 49">
            <a:extLst>
              <a:ext uri="{FF2B5EF4-FFF2-40B4-BE49-F238E27FC236}">
                <a16:creationId xmlns:a16="http://schemas.microsoft.com/office/drawing/2014/main" id="{E4EDC8AB-E85C-4033-A38D-22CD77B6EE32}"/>
              </a:ext>
            </a:extLst>
          </p:cNvPr>
          <p:cNvSpPr/>
          <p:nvPr/>
        </p:nvSpPr>
        <p:spPr>
          <a:xfrm>
            <a:off x="5967086" y="4474841"/>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51" name="Straight Connector 50">
            <a:extLst>
              <a:ext uri="{FF2B5EF4-FFF2-40B4-BE49-F238E27FC236}">
                <a16:creationId xmlns:a16="http://schemas.microsoft.com/office/drawing/2014/main" id="{9824D952-BCBF-461F-A3FA-03DE3F2F57EC}"/>
              </a:ext>
            </a:extLst>
          </p:cNvPr>
          <p:cNvCxnSpPr>
            <a:cxnSpLocks/>
          </p:cNvCxnSpPr>
          <p:nvPr/>
        </p:nvCxnSpPr>
        <p:spPr>
          <a:xfrm flipV="1">
            <a:off x="6291092" y="4646142"/>
            <a:ext cx="247993" cy="178837"/>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55515E86-E537-4ED5-BA6C-9F2014D5EC1D}"/>
              </a:ext>
            </a:extLst>
          </p:cNvPr>
          <p:cNvSpPr/>
          <p:nvPr/>
        </p:nvSpPr>
        <p:spPr>
          <a:xfrm>
            <a:off x="4506131" y="5372675"/>
            <a:ext cx="1436050" cy="538089"/>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Graphik"/>
              </a:rPr>
              <a:t>Drive succession planning by using talent management methods</a:t>
            </a:r>
            <a:endParaRPr lang="en-ZA" sz="900" b="1" dirty="0">
              <a:solidFill>
                <a:prstClr val="white"/>
              </a:solidFill>
              <a:latin typeface="Graphik"/>
            </a:endParaRPr>
          </a:p>
        </p:txBody>
      </p:sp>
      <p:sp>
        <p:nvSpPr>
          <p:cNvPr id="60" name="Block Arc 59">
            <a:extLst>
              <a:ext uri="{FF2B5EF4-FFF2-40B4-BE49-F238E27FC236}">
                <a16:creationId xmlns:a16="http://schemas.microsoft.com/office/drawing/2014/main" id="{386A1516-285B-4114-AA18-353FB8B42D5F}"/>
              </a:ext>
            </a:extLst>
          </p:cNvPr>
          <p:cNvSpPr/>
          <p:nvPr/>
        </p:nvSpPr>
        <p:spPr>
          <a:xfrm>
            <a:off x="5978794" y="6331426"/>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61" name="Straight Connector 60">
            <a:extLst>
              <a:ext uri="{FF2B5EF4-FFF2-40B4-BE49-F238E27FC236}">
                <a16:creationId xmlns:a16="http://schemas.microsoft.com/office/drawing/2014/main" id="{284C677D-AB73-4743-B5A3-0968137E7A67}"/>
              </a:ext>
            </a:extLst>
          </p:cNvPr>
          <p:cNvCxnSpPr>
            <a:cxnSpLocks/>
          </p:cNvCxnSpPr>
          <p:nvPr/>
        </p:nvCxnSpPr>
        <p:spPr>
          <a:xfrm flipH="1" flipV="1">
            <a:off x="6302798" y="6413449"/>
            <a:ext cx="1" cy="26811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9C5E034-DA5B-407E-B9BA-396D2F4193A2}"/>
              </a:ext>
            </a:extLst>
          </p:cNvPr>
          <p:cNvSpPr txBox="1"/>
          <p:nvPr/>
        </p:nvSpPr>
        <p:spPr>
          <a:xfrm>
            <a:off x="6670937" y="3448909"/>
            <a:ext cx="2465235"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a:buFont typeface="Wingdings" panose="05000000000000000000" pitchFamily="2" charset="2"/>
              <a:buChar char="ü"/>
              <a:defRPr/>
            </a:pPr>
            <a:r>
              <a:rPr lang="en-US" sz="900" dirty="0">
                <a:solidFill>
                  <a:prstClr val="black"/>
                </a:solidFill>
                <a:latin typeface="Graphik"/>
              </a:rPr>
              <a:t>Filled vacancies and bridge skills gap</a:t>
            </a:r>
          </a:p>
          <a:p>
            <a:pPr marL="128588" indent="-128588">
              <a:buFont typeface="Wingdings" panose="05000000000000000000" pitchFamily="2" charset="2"/>
              <a:buChar char="ü"/>
              <a:defRPr/>
            </a:pPr>
            <a:r>
              <a:rPr lang="en-US" sz="900" dirty="0">
                <a:solidFill>
                  <a:prstClr val="black"/>
                </a:solidFill>
                <a:latin typeface="Graphik"/>
              </a:rPr>
              <a:t>Implemented the employment equity (EE) plan.</a:t>
            </a:r>
            <a:endParaRPr lang="en-ZA" sz="900" dirty="0">
              <a:solidFill>
                <a:prstClr val="black"/>
              </a:solidFill>
              <a:latin typeface="Graphik"/>
            </a:endParaRPr>
          </a:p>
        </p:txBody>
      </p:sp>
      <p:sp>
        <p:nvSpPr>
          <p:cNvPr id="53" name="Title 1">
            <a:extLst>
              <a:ext uri="{FF2B5EF4-FFF2-40B4-BE49-F238E27FC236}">
                <a16:creationId xmlns:a16="http://schemas.microsoft.com/office/drawing/2014/main" id="{A62FDEE3-F356-4408-A4BE-A4207D1933BA}"/>
              </a:ext>
            </a:extLst>
          </p:cNvPr>
          <p:cNvSpPr txBox="1">
            <a:spLocks/>
          </p:cNvSpPr>
          <p:nvPr/>
        </p:nvSpPr>
        <p:spPr>
          <a:xfrm>
            <a:off x="2382" y="574799"/>
            <a:ext cx="9144000" cy="6286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defPPr>
              <a:defRPr lang="en-US"/>
            </a:defPPr>
            <a:lvl1pPr algn="ctr" defTabSz="521437" eaLnBrk="1" latinLnBrk="0" hangingPunct="1">
              <a:buNone/>
              <a:defRPr sz="3200" b="1" cap="all">
                <a:solidFill>
                  <a:schemeClr val="tx2"/>
                </a:solidFill>
                <a:latin typeface="+mj-lt"/>
                <a:ea typeface="+mj-ea"/>
                <a:cs typeface="+mj-cs"/>
              </a:defRPr>
            </a:lvl1pPr>
          </a:lstStyle>
          <a:p>
            <a:pPr defTabSz="391078">
              <a:defRPr/>
            </a:pPr>
            <a:r>
              <a:rPr lang="en-US" sz="1950" dirty="0">
                <a:solidFill>
                  <a:prstClr val="black"/>
                </a:solidFill>
                <a:latin typeface="Arial"/>
              </a:rPr>
              <a:t>HR2022 strategy Management Status overview</a:t>
            </a:r>
          </a:p>
        </p:txBody>
      </p:sp>
      <p:sp>
        <p:nvSpPr>
          <p:cNvPr id="54" name="TextBox 53">
            <a:extLst>
              <a:ext uri="{FF2B5EF4-FFF2-40B4-BE49-F238E27FC236}">
                <a16:creationId xmlns:a16="http://schemas.microsoft.com/office/drawing/2014/main" id="{0F9BAEEC-5A0E-4BE1-9618-FA146C950BA8}"/>
              </a:ext>
            </a:extLst>
          </p:cNvPr>
          <p:cNvSpPr txBox="1"/>
          <p:nvPr/>
        </p:nvSpPr>
        <p:spPr>
          <a:xfrm>
            <a:off x="2199488" y="3197259"/>
            <a:ext cx="2289698" cy="450123"/>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a:buFont typeface="Wingdings" panose="05000000000000000000" pitchFamily="2" charset="2"/>
              <a:buChar char="ü"/>
              <a:defRPr/>
            </a:pPr>
            <a:r>
              <a:rPr lang="en-US" sz="900" dirty="0"/>
              <a:t>Strategy 2030 which encompasses the HR vision is completed</a:t>
            </a:r>
            <a:endParaRPr lang="en-ZA" sz="900" dirty="0">
              <a:solidFill>
                <a:prstClr val="black"/>
              </a:solidFill>
              <a:latin typeface="Graphik"/>
            </a:endParaRPr>
          </a:p>
        </p:txBody>
      </p:sp>
      <p:sp>
        <p:nvSpPr>
          <p:cNvPr id="56" name="TextBox 55">
            <a:extLst>
              <a:ext uri="{FF2B5EF4-FFF2-40B4-BE49-F238E27FC236}">
                <a16:creationId xmlns:a16="http://schemas.microsoft.com/office/drawing/2014/main" id="{3ED41E9E-7237-4B66-B70E-18EB815DE971}"/>
              </a:ext>
            </a:extLst>
          </p:cNvPr>
          <p:cNvSpPr txBox="1"/>
          <p:nvPr/>
        </p:nvSpPr>
        <p:spPr>
          <a:xfrm>
            <a:off x="2197166" y="3860883"/>
            <a:ext cx="2172962" cy="727122"/>
          </a:xfrm>
          <a:prstGeom prst="rect">
            <a:avLst/>
          </a:prstGeom>
          <a:noFill/>
        </p:spPr>
        <p:txBody>
          <a:bodyPr wrap="square" lIns="0" tIns="0" rIns="0" bIns="34290" rtlCol="0">
            <a:spAutoFit/>
          </a:bodyPr>
          <a:lstStyle/>
          <a:p>
            <a:pPr algn="just" defTabSz="685800">
              <a:defRPr/>
            </a:pPr>
            <a:r>
              <a:rPr lang="en-ZA" sz="900" b="1" dirty="0">
                <a:solidFill>
                  <a:prstClr val="black"/>
                </a:solidFill>
                <a:latin typeface="Graphik"/>
              </a:rPr>
              <a:t>Targets:</a:t>
            </a:r>
            <a:endParaRPr lang="en-ZA" sz="900" dirty="0">
              <a:solidFill>
                <a:prstClr val="black"/>
              </a:solidFill>
              <a:latin typeface="Graphik"/>
            </a:endParaRPr>
          </a:p>
          <a:p>
            <a:pPr marL="128588" indent="-128588" defTabSz="685800" fontAlgn="ctr">
              <a:buFont typeface="Wingdings" panose="05000000000000000000" pitchFamily="2" charset="2"/>
              <a:buChar char="ü"/>
              <a:defRPr/>
            </a:pPr>
            <a:r>
              <a:rPr lang="en-US" sz="900" dirty="0">
                <a:solidFill>
                  <a:prstClr val="black"/>
                </a:solidFill>
                <a:latin typeface="Graphik"/>
              </a:rPr>
              <a:t>Conduct a SWOT on the existing HR policy</a:t>
            </a:r>
          </a:p>
          <a:p>
            <a:pPr marL="128588" indent="-128588" defTabSz="685800" fontAlgn="ctr">
              <a:buFont typeface="Wingdings" panose="05000000000000000000" pitchFamily="2" charset="2"/>
              <a:buChar char="ü"/>
              <a:defRPr/>
            </a:pPr>
            <a:r>
              <a:rPr lang="en-US" sz="900" dirty="0">
                <a:solidFill>
                  <a:prstClr val="black"/>
                </a:solidFill>
                <a:latin typeface="Graphik"/>
              </a:rPr>
              <a:t>Update HR policy as an ongoing activity </a:t>
            </a:r>
          </a:p>
          <a:p>
            <a:pPr marL="128588" indent="-128588" defTabSz="685800" fontAlgn="ctr">
              <a:buFont typeface="Wingdings" panose="05000000000000000000" pitchFamily="2" charset="2"/>
              <a:buChar char="ü"/>
              <a:defRPr/>
            </a:pPr>
            <a:r>
              <a:rPr lang="en-US" sz="900" dirty="0">
                <a:solidFill>
                  <a:prstClr val="black"/>
                </a:solidFill>
                <a:latin typeface="Graphik"/>
              </a:rPr>
              <a:t>Benchmark high-performing companies HR policy environment and framework </a:t>
            </a:r>
          </a:p>
        </p:txBody>
      </p:sp>
      <p:sp>
        <p:nvSpPr>
          <p:cNvPr id="64" name="TextBox 63">
            <a:extLst>
              <a:ext uri="{FF2B5EF4-FFF2-40B4-BE49-F238E27FC236}">
                <a16:creationId xmlns:a16="http://schemas.microsoft.com/office/drawing/2014/main" id="{C3C2A5FD-8011-48C2-9CF2-0CE9676321E5}"/>
              </a:ext>
            </a:extLst>
          </p:cNvPr>
          <p:cNvSpPr txBox="1"/>
          <p:nvPr/>
        </p:nvSpPr>
        <p:spPr>
          <a:xfrm>
            <a:off x="6693584" y="4021948"/>
            <a:ext cx="2387161" cy="1338828"/>
          </a:xfrm>
          <a:prstGeom prst="rect">
            <a:avLst/>
          </a:prstGeom>
          <a:noFill/>
        </p:spPr>
        <p:txBody>
          <a:bodyPr wrap="square" lIns="0" tIns="0" rIns="0" bIns="45720" rtlCol="0">
            <a:spAutoFit/>
          </a:bodyPr>
          <a:lstStyle/>
          <a:p>
            <a:pPr algn="just" defTabSz="685800">
              <a:defRPr/>
            </a:pPr>
            <a:r>
              <a:rPr lang="en-ZA" sz="900" b="1" dirty="0">
                <a:solidFill>
                  <a:prstClr val="black"/>
                </a:solidFill>
                <a:latin typeface="Graphik"/>
              </a:rPr>
              <a:t>Targets:</a:t>
            </a:r>
          </a:p>
          <a:p>
            <a:pPr marL="128588" lvl="0" indent="-128588">
              <a:buFont typeface="Wingdings" panose="05000000000000000000" pitchFamily="2" charset="2"/>
              <a:buChar char="ü"/>
              <a:defRPr/>
            </a:pPr>
            <a:r>
              <a:rPr lang="en-US" sz="900" dirty="0">
                <a:solidFill>
                  <a:prstClr val="black"/>
                </a:solidFill>
                <a:latin typeface="Graphik"/>
              </a:rPr>
              <a:t>HR Policy review &amp; submission to EXCO for approval.</a:t>
            </a:r>
          </a:p>
          <a:p>
            <a:pPr marL="128588" lvl="0" indent="-128588">
              <a:buFont typeface="Wingdings" panose="05000000000000000000" pitchFamily="2" charset="2"/>
              <a:buChar char="ü"/>
              <a:defRPr/>
            </a:pPr>
            <a:r>
              <a:rPr lang="en-US" sz="900" dirty="0">
                <a:solidFill>
                  <a:prstClr val="black"/>
                </a:solidFill>
                <a:latin typeface="Graphik"/>
              </a:rPr>
              <a:t>Clearly define the SANRAL Performance Management Framework. </a:t>
            </a:r>
          </a:p>
          <a:p>
            <a:pPr marL="128588" lvl="0" indent="-128588">
              <a:buFont typeface="Wingdings" panose="05000000000000000000" pitchFamily="2" charset="2"/>
              <a:buChar char="ü"/>
              <a:defRPr/>
            </a:pPr>
            <a:r>
              <a:rPr lang="en-US" sz="900" dirty="0">
                <a:solidFill>
                  <a:prstClr val="black"/>
                </a:solidFill>
                <a:latin typeface="Graphik"/>
              </a:rPr>
              <a:t>Conduct performance management training at all regions. </a:t>
            </a:r>
          </a:p>
          <a:p>
            <a:pPr marL="128588" lvl="0" indent="-128588">
              <a:buFont typeface="Wingdings" panose="05000000000000000000" pitchFamily="2" charset="2"/>
              <a:buChar char="ü"/>
              <a:defRPr/>
            </a:pPr>
            <a:r>
              <a:rPr lang="en-ZA" sz="900" dirty="0">
                <a:solidFill>
                  <a:prstClr val="black"/>
                </a:solidFill>
                <a:latin typeface="Graphik"/>
              </a:rPr>
              <a:t>Design uniform performance management templates and ensure utilisation</a:t>
            </a:r>
          </a:p>
        </p:txBody>
      </p:sp>
      <p:sp>
        <p:nvSpPr>
          <p:cNvPr id="65" name="TextBox 64">
            <a:extLst>
              <a:ext uri="{FF2B5EF4-FFF2-40B4-BE49-F238E27FC236}">
                <a16:creationId xmlns:a16="http://schemas.microsoft.com/office/drawing/2014/main" id="{9673EE44-060A-4424-A7B3-49199DE38B54}"/>
              </a:ext>
            </a:extLst>
          </p:cNvPr>
          <p:cNvSpPr txBox="1"/>
          <p:nvPr/>
        </p:nvSpPr>
        <p:spPr>
          <a:xfrm>
            <a:off x="6634144" y="5355076"/>
            <a:ext cx="2387161" cy="738664"/>
          </a:xfrm>
          <a:prstGeom prst="rect">
            <a:avLst/>
          </a:prstGeom>
          <a:noFill/>
        </p:spPr>
        <p:txBody>
          <a:bodyPr wrap="square" lIns="0" tIns="0" rIns="0" bIns="45720" rtlCol="0">
            <a:spAutoFit/>
          </a:bodyPr>
          <a:lstStyle/>
          <a:p>
            <a:pPr algn="just" defTabSz="685800">
              <a:defRPr/>
            </a:pPr>
            <a:r>
              <a:rPr lang="en-ZA" sz="900" b="1" dirty="0">
                <a:solidFill>
                  <a:prstClr val="black"/>
                </a:solidFill>
                <a:latin typeface="Graphik"/>
              </a:rPr>
              <a:t>Targets:</a:t>
            </a:r>
          </a:p>
          <a:p>
            <a:pPr marL="128588" indent="-128588">
              <a:buFont typeface="Wingdings" panose="05000000000000000000" pitchFamily="2" charset="2"/>
              <a:buChar char="ü"/>
              <a:defRPr/>
            </a:pPr>
            <a:r>
              <a:rPr lang="en-US" sz="900" dirty="0">
                <a:solidFill>
                  <a:prstClr val="black"/>
                </a:solidFill>
                <a:latin typeface="Graphik"/>
              </a:rPr>
              <a:t>Review SANRAL’s existing succession plan</a:t>
            </a:r>
          </a:p>
          <a:p>
            <a:pPr marL="128588" indent="-128588">
              <a:buFont typeface="Wingdings" panose="05000000000000000000" pitchFamily="2" charset="2"/>
              <a:buChar char="ü"/>
              <a:defRPr/>
            </a:pPr>
            <a:r>
              <a:rPr lang="en-US" sz="900" dirty="0">
                <a:solidFill>
                  <a:prstClr val="black"/>
                </a:solidFill>
                <a:latin typeface="Graphik"/>
              </a:rPr>
              <a:t> Build a culture of succession</a:t>
            </a:r>
          </a:p>
          <a:p>
            <a:pPr marL="128588" indent="-128588">
              <a:buFont typeface="Wingdings" panose="05000000000000000000" pitchFamily="2" charset="2"/>
              <a:buChar char="ü"/>
              <a:defRPr/>
            </a:pPr>
            <a:r>
              <a:rPr lang="en-US" sz="900" dirty="0">
                <a:solidFill>
                  <a:prstClr val="black"/>
                </a:solidFill>
                <a:latin typeface="Graphik"/>
              </a:rPr>
              <a:t>Draft a new succession plan and management Framework </a:t>
            </a:r>
            <a:endParaRPr lang="en-ZA" sz="900" dirty="0">
              <a:solidFill>
                <a:prstClr val="black"/>
              </a:solidFill>
              <a:latin typeface="Graphik"/>
            </a:endParaRPr>
          </a:p>
        </p:txBody>
      </p:sp>
      <p:sp>
        <p:nvSpPr>
          <p:cNvPr id="37" name="Rectangle 36">
            <a:extLst>
              <a:ext uri="{FF2B5EF4-FFF2-40B4-BE49-F238E27FC236}">
                <a16:creationId xmlns:a16="http://schemas.microsoft.com/office/drawing/2014/main" id="{51E9C854-B99E-4244-98A5-01457E3F0A6B}"/>
              </a:ext>
            </a:extLst>
          </p:cNvPr>
          <p:cNvSpPr/>
          <p:nvPr/>
        </p:nvSpPr>
        <p:spPr>
          <a:xfrm>
            <a:off x="4502484" y="6218702"/>
            <a:ext cx="1421223" cy="538089"/>
          </a:xfrm>
          <a:prstGeom prst="rect">
            <a:avLst/>
          </a:prstGeom>
          <a:solidFill>
            <a:srgbClr val="017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Graphik"/>
              </a:rPr>
              <a:t>Key Focus Area: Implement a skills development plan</a:t>
            </a:r>
            <a:endParaRPr lang="en-ZA" sz="900" b="1" dirty="0">
              <a:solidFill>
                <a:prstClr val="white"/>
              </a:solidFill>
              <a:latin typeface="Graphik"/>
            </a:endParaRPr>
          </a:p>
        </p:txBody>
      </p:sp>
      <p:sp>
        <p:nvSpPr>
          <p:cNvPr id="52" name="TextBox 51">
            <a:extLst>
              <a:ext uri="{FF2B5EF4-FFF2-40B4-BE49-F238E27FC236}">
                <a16:creationId xmlns:a16="http://schemas.microsoft.com/office/drawing/2014/main" id="{58BB09A5-75FD-4A20-B576-72CD17E8A2DC}"/>
              </a:ext>
            </a:extLst>
          </p:cNvPr>
          <p:cNvSpPr txBox="1"/>
          <p:nvPr/>
        </p:nvSpPr>
        <p:spPr>
          <a:xfrm>
            <a:off x="6681881" y="6098070"/>
            <a:ext cx="2262723" cy="738664"/>
          </a:xfrm>
          <a:prstGeom prst="rect">
            <a:avLst/>
          </a:prstGeom>
          <a:noFill/>
        </p:spPr>
        <p:txBody>
          <a:bodyPr wrap="square" lIns="0" tIns="0" rIns="0" bIns="45720" rtlCol="0">
            <a:spAutoFit/>
          </a:bodyPr>
          <a:lstStyle/>
          <a:p>
            <a:pPr marR="0" lvl="0" indent="0" algn="just" defTabSz="685800" fontAlgn="auto">
              <a:lnSpc>
                <a:spcPct val="100000"/>
              </a:lnSpc>
              <a:spcBef>
                <a:spcPts val="0"/>
              </a:spcBef>
              <a:spcAft>
                <a:spcPts val="0"/>
              </a:spcAft>
              <a:buClrTx/>
              <a:buSzTx/>
              <a:buFontTx/>
              <a:buNone/>
              <a:tabLst/>
              <a:defRPr/>
            </a:pPr>
            <a:r>
              <a:rPr lang="en-ZA" sz="900" b="1" dirty="0">
                <a:solidFill>
                  <a:prstClr val="black"/>
                </a:solidFill>
                <a:latin typeface="Graphik"/>
              </a:rPr>
              <a:t>Targets</a:t>
            </a:r>
          </a:p>
          <a:p>
            <a:pPr marL="128588" lvl="0" indent="-128588">
              <a:buFont typeface="Wingdings" panose="05000000000000000000" pitchFamily="2" charset="2"/>
              <a:buChar char="ü"/>
              <a:defRPr/>
            </a:pPr>
            <a:r>
              <a:rPr lang="en-US" sz="900" dirty="0">
                <a:solidFill>
                  <a:prstClr val="black"/>
                </a:solidFill>
                <a:latin typeface="Graphik"/>
              </a:rPr>
              <a:t>Review existing SANRAL skills and develop a skills plan</a:t>
            </a:r>
          </a:p>
          <a:p>
            <a:pPr marL="128588" lvl="0" indent="-128588">
              <a:buFont typeface="Wingdings" panose="05000000000000000000" pitchFamily="2" charset="2"/>
              <a:buChar char="ü"/>
              <a:defRPr/>
            </a:pPr>
            <a:r>
              <a:rPr lang="en-US" sz="900" dirty="0">
                <a:solidFill>
                  <a:prstClr val="black"/>
                </a:solidFill>
                <a:latin typeface="Graphik"/>
              </a:rPr>
              <a:t> Develop 3-year Employment Equity Plans to direct internal transformation</a:t>
            </a:r>
            <a:endParaRPr lang="en-ZA" sz="900" dirty="0">
              <a:solidFill>
                <a:prstClr val="black"/>
              </a:solidFill>
              <a:latin typeface="Graphik"/>
            </a:endParaRPr>
          </a:p>
        </p:txBody>
      </p:sp>
      <p:sp>
        <p:nvSpPr>
          <p:cNvPr id="55" name="Block Arc 54">
            <a:extLst>
              <a:ext uri="{FF2B5EF4-FFF2-40B4-BE49-F238E27FC236}">
                <a16:creationId xmlns:a16="http://schemas.microsoft.com/office/drawing/2014/main" id="{F6DBDBB0-B3EF-4964-9354-C304C22BFF74}"/>
              </a:ext>
            </a:extLst>
          </p:cNvPr>
          <p:cNvSpPr/>
          <p:nvPr/>
        </p:nvSpPr>
        <p:spPr>
          <a:xfrm>
            <a:off x="5949367" y="5491081"/>
            <a:ext cx="648000" cy="700260"/>
          </a:xfrm>
          <a:prstGeom prst="blockArc">
            <a:avLst>
              <a:gd name="adj1" fmla="val 10800000"/>
              <a:gd name="adj2" fmla="val 0"/>
              <a:gd name="adj3" fmla="val 17308"/>
            </a:avLst>
          </a:prstGeom>
          <a:gradFill flip="none" rotWithShape="1">
            <a:gsLst>
              <a:gs pos="50000">
                <a:srgbClr val="FF9128"/>
              </a:gs>
              <a:gs pos="0">
                <a:srgbClr val="FF0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200" dirty="0">
              <a:solidFill>
                <a:prstClr val="black"/>
              </a:solidFill>
              <a:latin typeface="Graphik"/>
            </a:endParaRPr>
          </a:p>
        </p:txBody>
      </p:sp>
      <p:cxnSp>
        <p:nvCxnSpPr>
          <p:cNvPr id="57" name="Straight Connector 56">
            <a:extLst>
              <a:ext uri="{FF2B5EF4-FFF2-40B4-BE49-F238E27FC236}">
                <a16:creationId xmlns:a16="http://schemas.microsoft.com/office/drawing/2014/main" id="{06F35A86-6213-4325-AB86-1D77C127EA16}"/>
              </a:ext>
            </a:extLst>
          </p:cNvPr>
          <p:cNvCxnSpPr>
            <a:cxnSpLocks/>
          </p:cNvCxnSpPr>
          <p:nvPr/>
        </p:nvCxnSpPr>
        <p:spPr>
          <a:xfrm flipH="1" flipV="1">
            <a:off x="6273371" y="5573104"/>
            <a:ext cx="1" cy="26811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77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624E-3B22-488B-8C09-910E9456FD62}"/>
              </a:ext>
            </a:extLst>
          </p:cNvPr>
          <p:cNvSpPr>
            <a:spLocks noGrp="1"/>
          </p:cNvSpPr>
          <p:nvPr>
            <p:ph type="title"/>
          </p:nvPr>
        </p:nvSpPr>
        <p:spPr/>
        <p:txBody>
          <a:bodyPr/>
          <a:lstStyle/>
          <a:p>
            <a:endParaRPr lang="en-ZA" dirty="0"/>
          </a:p>
        </p:txBody>
      </p:sp>
      <p:sp>
        <p:nvSpPr>
          <p:cNvPr id="4" name="Slide Number Placeholder 3">
            <a:extLst>
              <a:ext uri="{FF2B5EF4-FFF2-40B4-BE49-F238E27FC236}">
                <a16:creationId xmlns:a16="http://schemas.microsoft.com/office/drawing/2014/main" id="{892E8744-902F-421E-AC01-AD40174DEB9B}"/>
              </a:ext>
            </a:extLst>
          </p:cNvPr>
          <p:cNvSpPr>
            <a:spLocks noGrp="1"/>
          </p:cNvSpPr>
          <p:nvPr>
            <p:ph type="sldNum" sz="quarter" idx="12"/>
          </p:nvPr>
        </p:nvSpPr>
        <p:spPr/>
        <p:txBody>
          <a:bodyPr/>
          <a:lstStyle/>
          <a:p>
            <a:pPr>
              <a:defRPr/>
            </a:pPr>
            <a:fld id="{9E544028-76F5-4C4F-9F70-3052A8EABAA8}" type="slidenum">
              <a:rPr lang="en-US" altLang="en-US" smtClean="0"/>
              <a:pPr>
                <a:defRPr/>
              </a:pPr>
              <a:t>28</a:t>
            </a:fld>
            <a:endParaRPr lang="en-US" altLang="en-US" dirty="0"/>
          </a:p>
        </p:txBody>
      </p:sp>
      <p:pic>
        <p:nvPicPr>
          <p:cNvPr id="5" name="Picture 4">
            <a:extLst>
              <a:ext uri="{FF2B5EF4-FFF2-40B4-BE49-F238E27FC236}">
                <a16:creationId xmlns:a16="http://schemas.microsoft.com/office/drawing/2014/main" id="{F344420F-F79E-4C59-803D-437221D78BF7}"/>
              </a:ext>
            </a:extLst>
          </p:cNvPr>
          <p:cNvPicPr>
            <a:picLocks noChangeAspect="1"/>
          </p:cNvPicPr>
          <p:nvPr/>
        </p:nvPicPr>
        <p:blipFill>
          <a:blip r:embed="rId2"/>
          <a:stretch>
            <a:fillRect/>
          </a:stretch>
        </p:blipFill>
        <p:spPr>
          <a:xfrm>
            <a:off x="0" y="659647"/>
            <a:ext cx="9144000" cy="5538705"/>
          </a:xfrm>
          <a:prstGeom prst="rect">
            <a:avLst/>
          </a:prstGeom>
        </p:spPr>
      </p:pic>
    </p:spTree>
    <p:extLst>
      <p:ext uri="{BB962C8B-B14F-4D97-AF65-F5344CB8AC3E}">
        <p14:creationId xmlns:p14="http://schemas.microsoft.com/office/powerpoint/2010/main" val="685067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00000-0008-0000-0000-000003000000}"/>
              </a:ext>
            </a:extLst>
          </p:cNvPr>
          <p:cNvPicPr/>
          <p:nvPr/>
        </p:nvPicPr>
        <p:blipFill>
          <a:blip r:embed="rId2" cstate="print"/>
          <a:stretch>
            <a:fillRect/>
          </a:stretch>
        </p:blipFill>
        <p:spPr>
          <a:xfrm>
            <a:off x="1994899" y="1041400"/>
            <a:ext cx="5441950" cy="2387600"/>
          </a:xfrm>
          <a:prstGeom prst="rect">
            <a:avLst/>
          </a:prstGeom>
        </p:spPr>
      </p:pic>
      <p:pic>
        <p:nvPicPr>
          <p:cNvPr id="7" name="Picture 6">
            <a:extLst>
              <a:ext uri="{FF2B5EF4-FFF2-40B4-BE49-F238E27FC236}">
                <a16:creationId xmlns:a16="http://schemas.microsoft.com/office/drawing/2014/main" id="{00000000-0008-0000-0000-000004000000}"/>
              </a:ext>
            </a:extLst>
          </p:cNvPr>
          <p:cNvPicPr/>
          <p:nvPr/>
        </p:nvPicPr>
        <p:blipFill>
          <a:blip r:embed="rId3" cstate="print"/>
          <a:stretch>
            <a:fillRect/>
          </a:stretch>
        </p:blipFill>
        <p:spPr>
          <a:xfrm>
            <a:off x="1695450" y="3873500"/>
            <a:ext cx="7322344" cy="2686050"/>
          </a:xfrm>
          <a:prstGeom prst="rect">
            <a:avLst/>
          </a:prstGeom>
        </p:spPr>
      </p:pic>
      <p:sp>
        <p:nvSpPr>
          <p:cNvPr id="15" name="Title 1">
            <a:extLst>
              <a:ext uri="{FF2B5EF4-FFF2-40B4-BE49-F238E27FC236}">
                <a16:creationId xmlns:a16="http://schemas.microsoft.com/office/drawing/2014/main" id="{14B528EF-DC96-42CE-A4AE-00685B38E3E8}"/>
              </a:ext>
            </a:extLst>
          </p:cNvPr>
          <p:cNvSpPr txBox="1">
            <a:spLocks/>
          </p:cNvSpPr>
          <p:nvPr/>
        </p:nvSpPr>
        <p:spPr>
          <a:xfrm>
            <a:off x="143874" y="412750"/>
            <a:ext cx="9144000" cy="6286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defPPr>
              <a:defRPr lang="en-US"/>
            </a:defPPr>
            <a:lvl1pPr algn="ctr" defTabSz="521437" eaLnBrk="1" latinLnBrk="0" hangingPunct="1">
              <a:buNone/>
              <a:defRPr sz="3200" b="1" cap="all">
                <a:solidFill>
                  <a:schemeClr val="tx2"/>
                </a:solidFill>
                <a:latin typeface="+mj-lt"/>
                <a:ea typeface="+mj-ea"/>
                <a:cs typeface="+mj-cs"/>
              </a:defRPr>
            </a:lvl1pPr>
          </a:lstStyle>
          <a:p>
            <a:pPr defTabSz="391078">
              <a:defRPr/>
            </a:pPr>
            <a:r>
              <a:rPr lang="en-US" sz="1950" dirty="0">
                <a:solidFill>
                  <a:prstClr val="black"/>
                </a:solidFill>
                <a:latin typeface="Arial"/>
              </a:rPr>
              <a:t>Transformation Progress and statistics</a:t>
            </a:r>
          </a:p>
        </p:txBody>
      </p:sp>
    </p:spTree>
    <p:extLst>
      <p:ext uri="{BB962C8B-B14F-4D97-AF65-F5344CB8AC3E}">
        <p14:creationId xmlns:p14="http://schemas.microsoft.com/office/powerpoint/2010/main" val="422538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2016" y="2781300"/>
            <a:ext cx="6646862" cy="1409700"/>
          </a:xfrm>
          <a:prstGeom prst="rect">
            <a:avLst/>
          </a:prstGeom>
        </p:spPr>
        <p:txBody>
          <a:bodyPr/>
          <a:lstStyle/>
          <a:p>
            <a:pPr algn="ctr">
              <a:defRPr/>
            </a:pPr>
            <a:r>
              <a:rPr lang="en-ZA" sz="4000" dirty="0">
                <a:solidFill>
                  <a:schemeClr val="bg2"/>
                </a:solidFill>
                <a:latin typeface="EXO 2"/>
              </a:rPr>
              <a:t>Horizon 2030 Strategy</a:t>
            </a:r>
            <a:br>
              <a:rPr lang="en-ZA" sz="4000" dirty="0">
                <a:solidFill>
                  <a:schemeClr val="bg2"/>
                </a:solidFill>
                <a:latin typeface="EXO 2"/>
              </a:rPr>
            </a:br>
            <a:r>
              <a:rPr lang="en-ZA" sz="4000" dirty="0">
                <a:solidFill>
                  <a:schemeClr val="bg2"/>
                </a:solidFill>
                <a:latin typeface="EXO 2"/>
              </a:rPr>
              <a:t> Update</a:t>
            </a:r>
          </a:p>
        </p:txBody>
      </p:sp>
    </p:spTree>
    <p:extLst>
      <p:ext uri="{BB962C8B-B14F-4D97-AF65-F5344CB8AC3E}">
        <p14:creationId xmlns:p14="http://schemas.microsoft.com/office/powerpoint/2010/main" val="2470427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000000-0008-0000-0000-000005000000}"/>
              </a:ext>
            </a:extLst>
          </p:cNvPr>
          <p:cNvPicPr/>
          <p:nvPr/>
        </p:nvPicPr>
        <p:blipFill>
          <a:blip r:embed="rId2" cstate="print"/>
          <a:stretch>
            <a:fillRect/>
          </a:stretch>
        </p:blipFill>
        <p:spPr>
          <a:xfrm>
            <a:off x="1040615" y="852755"/>
            <a:ext cx="7062770" cy="3064267"/>
          </a:xfrm>
          <a:prstGeom prst="rect">
            <a:avLst/>
          </a:prstGeom>
        </p:spPr>
      </p:pic>
      <p:pic>
        <p:nvPicPr>
          <p:cNvPr id="5" name="Picture 4">
            <a:extLst>
              <a:ext uri="{FF2B5EF4-FFF2-40B4-BE49-F238E27FC236}">
                <a16:creationId xmlns:a16="http://schemas.microsoft.com/office/drawing/2014/main" id="{6E08EC28-1F29-484B-869E-C474173F725A}"/>
              </a:ext>
            </a:extLst>
          </p:cNvPr>
          <p:cNvPicPr/>
          <p:nvPr/>
        </p:nvPicPr>
        <p:blipFill>
          <a:blip r:embed="rId3" cstate="print"/>
          <a:stretch>
            <a:fillRect/>
          </a:stretch>
        </p:blipFill>
        <p:spPr>
          <a:xfrm>
            <a:off x="1484616" y="4052834"/>
            <a:ext cx="6294767" cy="2733568"/>
          </a:xfrm>
          <a:prstGeom prst="rect">
            <a:avLst/>
          </a:prstGeom>
        </p:spPr>
      </p:pic>
      <p:sp>
        <p:nvSpPr>
          <p:cNvPr id="6" name="Title 1">
            <a:extLst>
              <a:ext uri="{FF2B5EF4-FFF2-40B4-BE49-F238E27FC236}">
                <a16:creationId xmlns:a16="http://schemas.microsoft.com/office/drawing/2014/main" id="{EC998485-E612-46C8-8534-B8EF0CC97CD2}"/>
              </a:ext>
            </a:extLst>
          </p:cNvPr>
          <p:cNvSpPr txBox="1">
            <a:spLocks/>
          </p:cNvSpPr>
          <p:nvPr/>
        </p:nvSpPr>
        <p:spPr>
          <a:xfrm>
            <a:off x="143874" y="253501"/>
            <a:ext cx="9144000" cy="6286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defPPr>
              <a:defRPr lang="en-US"/>
            </a:defPPr>
            <a:lvl1pPr algn="ctr" defTabSz="521437" eaLnBrk="1" latinLnBrk="0" hangingPunct="1">
              <a:buNone/>
              <a:defRPr sz="3200" b="1" cap="all">
                <a:solidFill>
                  <a:schemeClr val="tx2"/>
                </a:solidFill>
                <a:latin typeface="+mj-lt"/>
                <a:ea typeface="+mj-ea"/>
                <a:cs typeface="+mj-cs"/>
              </a:defRPr>
            </a:lvl1pPr>
          </a:lstStyle>
          <a:p>
            <a:pPr defTabSz="391078">
              <a:defRPr/>
            </a:pPr>
            <a:r>
              <a:rPr lang="en-US" sz="1950" dirty="0">
                <a:solidFill>
                  <a:prstClr val="black"/>
                </a:solidFill>
                <a:latin typeface="Arial"/>
              </a:rPr>
              <a:t>Transformation Progress and statistics</a:t>
            </a:r>
          </a:p>
        </p:txBody>
      </p:sp>
    </p:spTree>
    <p:extLst>
      <p:ext uri="{BB962C8B-B14F-4D97-AF65-F5344CB8AC3E}">
        <p14:creationId xmlns:p14="http://schemas.microsoft.com/office/powerpoint/2010/main" val="354029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237785" y="3156342"/>
            <a:ext cx="684684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End</a:t>
            </a:r>
          </a:p>
        </p:txBody>
      </p:sp>
    </p:spTree>
    <p:extLst>
      <p:ext uri="{BB962C8B-B14F-4D97-AF65-F5344CB8AC3E}">
        <p14:creationId xmlns:p14="http://schemas.microsoft.com/office/powerpoint/2010/main" val="258201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FEF46F-048F-44A5-BB03-3825A439CB5E}"/>
              </a:ext>
            </a:extLst>
          </p:cNvPr>
          <p:cNvSpPr>
            <a:spLocks noGrp="1"/>
          </p:cNvSpPr>
          <p:nvPr>
            <p:ph type="sldNum" sz="quarter" idx="12"/>
          </p:nvPr>
        </p:nvSpPr>
        <p:spPr/>
        <p:txBody>
          <a:bodyPr/>
          <a:lstStyle/>
          <a:p>
            <a:pPr>
              <a:defRPr/>
            </a:pPr>
            <a:fld id="{9E544028-76F5-4C4F-9F70-3052A8EABAA8}" type="slidenum">
              <a:rPr lang="en-US" altLang="en-US" smtClean="0"/>
              <a:pPr>
                <a:defRPr/>
              </a:pPr>
              <a:t>4</a:t>
            </a:fld>
            <a:endParaRPr lang="en-US" altLang="en-US" dirty="0"/>
          </a:p>
        </p:txBody>
      </p:sp>
      <p:pic>
        <p:nvPicPr>
          <p:cNvPr id="2" name="Picture 1">
            <a:extLst>
              <a:ext uri="{FF2B5EF4-FFF2-40B4-BE49-F238E27FC236}">
                <a16:creationId xmlns:a16="http://schemas.microsoft.com/office/drawing/2014/main" id="{412ED86E-694B-46D6-BA57-D68C756635D0}"/>
              </a:ext>
            </a:extLst>
          </p:cNvPr>
          <p:cNvPicPr>
            <a:picLocks noChangeAspect="1"/>
          </p:cNvPicPr>
          <p:nvPr/>
        </p:nvPicPr>
        <p:blipFill>
          <a:blip r:embed="rId2"/>
          <a:stretch>
            <a:fillRect/>
          </a:stretch>
        </p:blipFill>
        <p:spPr>
          <a:xfrm>
            <a:off x="1" y="301624"/>
            <a:ext cx="4156364" cy="6556375"/>
          </a:xfrm>
          <a:prstGeom prst="rect">
            <a:avLst/>
          </a:prstGeom>
        </p:spPr>
      </p:pic>
      <p:pic>
        <p:nvPicPr>
          <p:cNvPr id="3" name="Picture 2">
            <a:extLst>
              <a:ext uri="{FF2B5EF4-FFF2-40B4-BE49-F238E27FC236}">
                <a16:creationId xmlns:a16="http://schemas.microsoft.com/office/drawing/2014/main" id="{5CDD197C-A0E3-4BE0-95EF-A8C3F74748F9}"/>
              </a:ext>
            </a:extLst>
          </p:cNvPr>
          <p:cNvPicPr>
            <a:picLocks noChangeAspect="1"/>
          </p:cNvPicPr>
          <p:nvPr/>
        </p:nvPicPr>
        <p:blipFill>
          <a:blip r:embed="rId3"/>
          <a:stretch>
            <a:fillRect/>
          </a:stretch>
        </p:blipFill>
        <p:spPr>
          <a:xfrm>
            <a:off x="4031673" y="301624"/>
            <a:ext cx="5112327" cy="6556376"/>
          </a:xfrm>
          <a:prstGeom prst="rect">
            <a:avLst/>
          </a:prstGeom>
          <a:ln>
            <a:solidFill>
              <a:schemeClr val="tx1"/>
            </a:solidFill>
          </a:ln>
        </p:spPr>
      </p:pic>
    </p:spTree>
    <p:extLst>
      <p:ext uri="{BB962C8B-B14F-4D97-AF65-F5344CB8AC3E}">
        <p14:creationId xmlns:p14="http://schemas.microsoft.com/office/powerpoint/2010/main" val="366736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BFB19C-65FA-462C-800C-E7883643F0A8}"/>
              </a:ext>
            </a:extLst>
          </p:cNvPr>
          <p:cNvSpPr>
            <a:spLocks noGrp="1"/>
          </p:cNvSpPr>
          <p:nvPr>
            <p:ph type="sldNum" sz="quarter" idx="12"/>
          </p:nvPr>
        </p:nvSpPr>
        <p:spPr/>
        <p:txBody>
          <a:bodyPr/>
          <a:lstStyle/>
          <a:p>
            <a:pPr>
              <a:defRPr/>
            </a:pPr>
            <a:fld id="{9E544028-76F5-4C4F-9F70-3052A8EABAA8}"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FE4B4799-DDC0-4B45-B72B-7B319EDC0FB5}"/>
              </a:ext>
            </a:extLst>
          </p:cNvPr>
          <p:cNvPicPr>
            <a:picLocks noChangeAspect="1"/>
          </p:cNvPicPr>
          <p:nvPr/>
        </p:nvPicPr>
        <p:blipFill>
          <a:blip r:embed="rId2"/>
          <a:stretch>
            <a:fillRect/>
          </a:stretch>
        </p:blipFill>
        <p:spPr>
          <a:xfrm>
            <a:off x="0" y="301624"/>
            <a:ext cx="4572000" cy="6556375"/>
          </a:xfrm>
          <a:prstGeom prst="rect">
            <a:avLst/>
          </a:prstGeom>
        </p:spPr>
      </p:pic>
      <p:pic>
        <p:nvPicPr>
          <p:cNvPr id="7" name="Picture 6">
            <a:extLst>
              <a:ext uri="{FF2B5EF4-FFF2-40B4-BE49-F238E27FC236}">
                <a16:creationId xmlns:a16="http://schemas.microsoft.com/office/drawing/2014/main" id="{BC72DBD2-6ECC-4578-ADE7-439C1BE5031F}"/>
              </a:ext>
            </a:extLst>
          </p:cNvPr>
          <p:cNvPicPr>
            <a:picLocks noChangeAspect="1"/>
          </p:cNvPicPr>
          <p:nvPr/>
        </p:nvPicPr>
        <p:blipFill>
          <a:blip r:embed="rId3"/>
          <a:stretch>
            <a:fillRect/>
          </a:stretch>
        </p:blipFill>
        <p:spPr>
          <a:xfrm>
            <a:off x="4572000" y="324196"/>
            <a:ext cx="4572000" cy="6533804"/>
          </a:xfrm>
          <a:prstGeom prst="rect">
            <a:avLst/>
          </a:prstGeom>
        </p:spPr>
      </p:pic>
    </p:spTree>
    <p:extLst>
      <p:ext uri="{BB962C8B-B14F-4D97-AF65-F5344CB8AC3E}">
        <p14:creationId xmlns:p14="http://schemas.microsoft.com/office/powerpoint/2010/main" val="725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7D76-F2F7-4623-B18B-0A27040656B9}"/>
              </a:ext>
            </a:extLst>
          </p:cNvPr>
          <p:cNvSpPr>
            <a:spLocks noGrp="1"/>
          </p:cNvSpPr>
          <p:nvPr>
            <p:ph type="title"/>
          </p:nvPr>
        </p:nvSpPr>
        <p:spPr>
          <a:xfrm>
            <a:off x="1109099" y="-76311"/>
            <a:ext cx="8034901" cy="60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r">
              <a:buClr>
                <a:schemeClr val="hlink"/>
              </a:buClr>
              <a:buSzPct val="70000"/>
              <a:buFont typeface="Wingdings" panose="05000000000000000000" pitchFamily="2" charset="2"/>
            </a:pPr>
            <a:r>
              <a:rPr lang="en-US" sz="2400" dirty="0">
                <a:solidFill>
                  <a:srgbClr val="F36F21"/>
                </a:solidFill>
                <a:latin typeface="Arial Black" panose="020B0A04020102020204" pitchFamily="34" charset="0"/>
                <a:ea typeface="+mn-ea"/>
                <a:cs typeface="+mn-cs"/>
              </a:rPr>
              <a:t>ROADS PILLAR: FOCUS AREAS</a:t>
            </a:r>
            <a:endParaRPr lang="en-ZA" sz="2400" dirty="0">
              <a:solidFill>
                <a:srgbClr val="F36F21"/>
              </a:solidFill>
              <a:latin typeface="Arial Black" panose="020B0A04020102020204" pitchFamily="34" charset="0"/>
              <a:ea typeface="+mn-ea"/>
              <a:cs typeface="+mn-cs"/>
            </a:endParaRPr>
          </a:p>
        </p:txBody>
      </p:sp>
      <p:sp>
        <p:nvSpPr>
          <p:cNvPr id="3" name="Content Placeholder 2">
            <a:extLst>
              <a:ext uri="{FF2B5EF4-FFF2-40B4-BE49-F238E27FC236}">
                <a16:creationId xmlns:a16="http://schemas.microsoft.com/office/drawing/2014/main" id="{9D6E10AD-66E4-4974-9BC0-0BFF6E692E0F}"/>
              </a:ext>
            </a:extLst>
          </p:cNvPr>
          <p:cNvSpPr>
            <a:spLocks noGrp="1"/>
          </p:cNvSpPr>
          <p:nvPr>
            <p:ph idx="1"/>
          </p:nvPr>
        </p:nvSpPr>
        <p:spPr>
          <a:xfrm>
            <a:off x="743274" y="521898"/>
            <a:ext cx="8119242" cy="5814204"/>
          </a:xfrm>
          <a:ln w="38100">
            <a:solidFill>
              <a:schemeClr val="tx1"/>
            </a:solidFill>
            <a:prstDash val="solid"/>
          </a:ln>
        </p:spPr>
        <p:txBody>
          <a:bodyPr>
            <a:noAutofit/>
          </a:bodyPr>
          <a:lstStyle/>
          <a:p>
            <a:r>
              <a:rPr lang="en-US" sz="1000" dirty="0"/>
              <a:t>develop and implement a 2030 Roads Plan </a:t>
            </a:r>
          </a:p>
          <a:p>
            <a:pPr lvl="1"/>
            <a:r>
              <a:rPr lang="en-US" sz="1000" dirty="0">
                <a:solidFill>
                  <a:srgbClr val="FF0000"/>
                </a:solidFill>
              </a:rPr>
              <a:t>Final draft to be submitted to SANRAL Board for wider consultation approval this financial year </a:t>
            </a:r>
          </a:p>
          <a:p>
            <a:r>
              <a:rPr lang="en-US" sz="1000" dirty="0"/>
              <a:t>deliver public transport enabling infrastructure </a:t>
            </a:r>
          </a:p>
          <a:p>
            <a:pPr lvl="1"/>
            <a:r>
              <a:rPr lang="en-US" sz="1000" dirty="0">
                <a:solidFill>
                  <a:srgbClr val="FF0000"/>
                </a:solidFill>
              </a:rPr>
              <a:t>Updated Public Transport Infrastructure guidelines approved for implementation</a:t>
            </a:r>
          </a:p>
          <a:p>
            <a:r>
              <a:rPr lang="en-US" sz="1000" dirty="0"/>
              <a:t>roll out infrastructure to improve road safety for road users</a:t>
            </a:r>
          </a:p>
          <a:p>
            <a:pPr lvl="1"/>
            <a:r>
              <a:rPr lang="en-US" sz="1000" dirty="0">
                <a:solidFill>
                  <a:srgbClr val="FF0000"/>
                </a:solidFill>
              </a:rPr>
              <a:t>Road safety addressed as part of each SANRAL CAPEX projects, various pedestrian walkway and bridge projects been implemented. Research, innovation and partnerships being pursued to improve road safety performance.</a:t>
            </a:r>
          </a:p>
          <a:p>
            <a:r>
              <a:rPr lang="en-US" sz="1000" dirty="0"/>
              <a:t>introduce sustainable road asset management solutions</a:t>
            </a:r>
          </a:p>
          <a:p>
            <a:pPr lvl="1"/>
            <a:r>
              <a:rPr lang="en-US" sz="1000" dirty="0">
                <a:solidFill>
                  <a:srgbClr val="FF0000"/>
                </a:solidFill>
              </a:rPr>
              <a:t>SANRAL Asset Management System to undergo ISO 55000 accreditation in 2021</a:t>
            </a:r>
          </a:p>
          <a:p>
            <a:r>
              <a:rPr lang="en-US" sz="1000" dirty="0"/>
              <a:t>research and apply innovative road solutions (SMART Roads)</a:t>
            </a:r>
          </a:p>
          <a:p>
            <a:pPr lvl="1"/>
            <a:r>
              <a:rPr lang="en-US" sz="1000" dirty="0">
                <a:solidFill>
                  <a:srgbClr val="FF0000"/>
                </a:solidFill>
              </a:rPr>
              <a:t>SANRAL has appointed 16 research panels looking at various identified research priorities</a:t>
            </a:r>
          </a:p>
          <a:p>
            <a:r>
              <a:rPr lang="en-US" sz="1000" dirty="0"/>
              <a:t>ensure integrated land use and transport planning</a:t>
            </a:r>
          </a:p>
          <a:p>
            <a:pPr lvl="1"/>
            <a:r>
              <a:rPr lang="en-US" sz="1000" dirty="0">
                <a:solidFill>
                  <a:srgbClr val="FF0000"/>
                </a:solidFill>
              </a:rPr>
              <a:t>SANRAL is following SPLUMA requirement on all SANRAL projects to ensure integration. New Development Planning and Land Use Management Unit proposed for establishment at SANRAL.</a:t>
            </a:r>
          </a:p>
          <a:p>
            <a:r>
              <a:rPr lang="en-US" sz="1000" dirty="0"/>
              <a:t>expand community development projects</a:t>
            </a:r>
          </a:p>
          <a:p>
            <a:pPr lvl="1"/>
            <a:r>
              <a:rPr lang="en-US" sz="1000" dirty="0">
                <a:solidFill>
                  <a:srgbClr val="FF0000"/>
                </a:solidFill>
              </a:rPr>
              <a:t>New approved Community Development Strategy now being implemented to benefit communities, create jobs and train SMMEs. </a:t>
            </a:r>
          </a:p>
          <a:p>
            <a:r>
              <a:rPr lang="en-US" sz="1000" dirty="0"/>
              <a:t>deliver high socio-economic flagship projects e.g. </a:t>
            </a:r>
          </a:p>
          <a:p>
            <a:pPr lvl="1"/>
            <a:r>
              <a:rPr lang="en-US" sz="1000" dirty="0"/>
              <a:t>N2 Wild Coast – </a:t>
            </a:r>
            <a:r>
              <a:rPr lang="en-US" sz="1000" dirty="0" err="1">
                <a:solidFill>
                  <a:srgbClr val="FF0000"/>
                </a:solidFill>
              </a:rPr>
              <a:t>Msikaba</a:t>
            </a:r>
            <a:r>
              <a:rPr lang="en-US" sz="1000" dirty="0">
                <a:solidFill>
                  <a:srgbClr val="FF0000"/>
                </a:solidFill>
              </a:rPr>
              <a:t> Bridge project underway, N2 Mtentu Bridge project retendered, New road section design projects underway with construction project tenders planned for over the next 6 months  </a:t>
            </a:r>
          </a:p>
          <a:p>
            <a:pPr lvl="1"/>
            <a:r>
              <a:rPr lang="en-US" sz="1000" dirty="0"/>
              <a:t>N1/N2/R300 Cape Town – </a:t>
            </a:r>
            <a:r>
              <a:rPr lang="en-US" sz="1000" dirty="0">
                <a:solidFill>
                  <a:srgbClr val="FF0000"/>
                </a:solidFill>
              </a:rPr>
              <a:t>Tenders issued for consulting engineering design services. Funding is a serious constraint. </a:t>
            </a:r>
          </a:p>
          <a:p>
            <a:pPr lvl="1"/>
            <a:r>
              <a:rPr lang="en-US" sz="1000" dirty="0"/>
              <a:t>Moloto R573 – </a:t>
            </a:r>
            <a:r>
              <a:rPr lang="en-US" sz="1000" dirty="0">
                <a:solidFill>
                  <a:srgbClr val="FF0000"/>
                </a:solidFill>
              </a:rPr>
              <a:t>Gauteng portion transferred on 5</a:t>
            </a:r>
            <a:r>
              <a:rPr lang="en-US" sz="1000" baseline="30000" dirty="0">
                <a:solidFill>
                  <a:srgbClr val="FF0000"/>
                </a:solidFill>
              </a:rPr>
              <a:t>th</a:t>
            </a:r>
            <a:r>
              <a:rPr lang="en-US" sz="1000" dirty="0">
                <a:solidFill>
                  <a:srgbClr val="FF0000"/>
                </a:solidFill>
              </a:rPr>
              <a:t> June 2020 to SANRAL, designs being completed. Phase 1 project completed in Mpumalanga. Limpopo project affected by contractor business rescue. Phase 2 projects tendered early in 2020.</a:t>
            </a:r>
          </a:p>
          <a:p>
            <a:pPr lvl="1"/>
            <a:r>
              <a:rPr lang="en-US" sz="1000" dirty="0"/>
              <a:t>GFIP Phases 2 and 3 – </a:t>
            </a:r>
            <a:r>
              <a:rPr lang="en-US" sz="1000" dirty="0">
                <a:solidFill>
                  <a:srgbClr val="FF0000"/>
                </a:solidFill>
              </a:rPr>
              <a:t>No progress. Future projects dependent on outcome with current GFIP e-toll matter.</a:t>
            </a:r>
          </a:p>
          <a:p>
            <a:pPr lvl="1"/>
            <a:r>
              <a:rPr lang="en-US" sz="1000" dirty="0"/>
              <a:t>N3 Van Reenen – </a:t>
            </a:r>
            <a:r>
              <a:rPr lang="en-US" sz="1000" dirty="0">
                <a:solidFill>
                  <a:srgbClr val="FF0000"/>
                </a:solidFill>
              </a:rPr>
              <a:t>Part of the new SIP projects as </a:t>
            </a:r>
            <a:r>
              <a:rPr lang="en-US" sz="1000" dirty="0" err="1">
                <a:solidFill>
                  <a:srgbClr val="FF0000"/>
                </a:solidFill>
              </a:rPr>
              <a:t>Gazetted</a:t>
            </a:r>
            <a:r>
              <a:rPr lang="en-US" sz="1000" dirty="0">
                <a:solidFill>
                  <a:srgbClr val="FF0000"/>
                </a:solidFill>
              </a:rPr>
              <a:t> by the Minister of Public Works. </a:t>
            </a:r>
          </a:p>
          <a:p>
            <a:pPr lvl="1"/>
            <a:r>
              <a:rPr lang="en-US" sz="1000" dirty="0"/>
              <a:t>N2/N3 Durban  - </a:t>
            </a:r>
            <a:r>
              <a:rPr lang="en-US" sz="1000" dirty="0">
                <a:solidFill>
                  <a:srgbClr val="FF0000"/>
                </a:solidFill>
              </a:rPr>
              <a:t>Project underway. 8 Construction tender packages underway. 6 more project packages to be tendered over next 6 months. </a:t>
            </a:r>
          </a:p>
          <a:p>
            <a:r>
              <a:rPr lang="en-US" sz="1000" dirty="0"/>
              <a:t>evaluate internal toll division and possibly establish a separate toll subsidiary </a:t>
            </a:r>
          </a:p>
          <a:p>
            <a:pPr lvl="1"/>
            <a:r>
              <a:rPr lang="en-US" sz="1000" dirty="0">
                <a:solidFill>
                  <a:srgbClr val="FF0000"/>
                </a:solidFill>
              </a:rPr>
              <a:t>Focus currently on the establishment of a central Toll Division within SANRAL. Awaiting approval processes. Toll subsidiary to be investigated over the medium term. </a:t>
            </a:r>
          </a:p>
          <a:p>
            <a:r>
              <a:rPr lang="en-US" sz="1000" dirty="0"/>
              <a:t>create a Technical Innovation Hub and expand the SANRAL Technical Excellence Academy.</a:t>
            </a:r>
          </a:p>
          <a:p>
            <a:pPr lvl="1"/>
            <a:r>
              <a:rPr lang="en-US" sz="1000" dirty="0">
                <a:solidFill>
                  <a:srgbClr val="FF0000"/>
                </a:solidFill>
              </a:rPr>
              <a:t>The Innovation Hun is operational in Cape Town office. The Excellence Academy has been refocused with a new 5-year plan.</a:t>
            </a:r>
            <a:endParaRPr lang="en-ZA" sz="1000" dirty="0">
              <a:solidFill>
                <a:srgbClr val="FF0000"/>
              </a:solidFill>
            </a:endParaRPr>
          </a:p>
        </p:txBody>
      </p:sp>
    </p:spTree>
    <p:extLst>
      <p:ext uri="{BB962C8B-B14F-4D97-AF65-F5344CB8AC3E}">
        <p14:creationId xmlns:p14="http://schemas.microsoft.com/office/powerpoint/2010/main" val="347319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7D76-F2F7-4623-B18B-0A27040656B9}"/>
              </a:ext>
            </a:extLst>
          </p:cNvPr>
          <p:cNvSpPr>
            <a:spLocks noGrp="1"/>
          </p:cNvSpPr>
          <p:nvPr>
            <p:ph type="title"/>
          </p:nvPr>
        </p:nvSpPr>
        <p:spPr>
          <a:xfrm>
            <a:off x="1109099" y="-76311"/>
            <a:ext cx="8034901" cy="60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r">
              <a:buClr>
                <a:schemeClr val="hlink"/>
              </a:buClr>
              <a:buSzPct val="70000"/>
              <a:buFont typeface="Wingdings" panose="05000000000000000000" pitchFamily="2" charset="2"/>
            </a:pPr>
            <a:r>
              <a:rPr lang="en-US" sz="2400" dirty="0">
                <a:solidFill>
                  <a:srgbClr val="F36F21"/>
                </a:solidFill>
                <a:latin typeface="Arial Black" panose="020B0A04020102020204" pitchFamily="34" charset="0"/>
                <a:ea typeface="+mn-ea"/>
                <a:cs typeface="+mn-cs"/>
              </a:rPr>
              <a:t>ROAD SAFETY PILLAR: FOCUS AREAS</a:t>
            </a:r>
            <a:endParaRPr lang="en-ZA" sz="2400" dirty="0">
              <a:solidFill>
                <a:srgbClr val="F36F21"/>
              </a:solidFill>
              <a:latin typeface="Arial Black" panose="020B0A04020102020204" pitchFamily="34" charset="0"/>
              <a:ea typeface="+mn-ea"/>
              <a:cs typeface="+mn-cs"/>
            </a:endParaRPr>
          </a:p>
        </p:txBody>
      </p:sp>
      <p:sp>
        <p:nvSpPr>
          <p:cNvPr id="3" name="Content Placeholder 2">
            <a:extLst>
              <a:ext uri="{FF2B5EF4-FFF2-40B4-BE49-F238E27FC236}">
                <a16:creationId xmlns:a16="http://schemas.microsoft.com/office/drawing/2014/main" id="{9D6E10AD-66E4-4974-9BC0-0BFF6E692E0F}"/>
              </a:ext>
            </a:extLst>
          </p:cNvPr>
          <p:cNvSpPr>
            <a:spLocks noGrp="1"/>
          </p:cNvSpPr>
          <p:nvPr>
            <p:ph idx="1"/>
          </p:nvPr>
        </p:nvSpPr>
        <p:spPr>
          <a:xfrm>
            <a:off x="441434" y="733244"/>
            <a:ext cx="8119242" cy="5796951"/>
          </a:xfrm>
        </p:spPr>
        <p:txBody>
          <a:bodyPr>
            <a:normAutofit fontScale="70000" lnSpcReduction="20000"/>
          </a:bodyPr>
          <a:lstStyle/>
          <a:p>
            <a:r>
              <a:rPr lang="en-US" dirty="0"/>
              <a:t>implement </a:t>
            </a:r>
            <a:r>
              <a:rPr lang="en-US" dirty="0" err="1"/>
              <a:t>programmes</a:t>
            </a:r>
            <a:r>
              <a:rPr lang="en-US" dirty="0"/>
              <a:t> to improve attitudes and behavior</a:t>
            </a:r>
          </a:p>
          <a:p>
            <a:pPr lvl="1"/>
            <a:r>
              <a:rPr lang="en-US" dirty="0">
                <a:solidFill>
                  <a:srgbClr val="FF0000"/>
                </a:solidFill>
              </a:rPr>
              <a:t>Extensive road safety </a:t>
            </a:r>
            <a:r>
              <a:rPr lang="en-US" dirty="0" err="1">
                <a:solidFill>
                  <a:srgbClr val="FF0000"/>
                </a:solidFill>
              </a:rPr>
              <a:t>programme</a:t>
            </a:r>
            <a:r>
              <a:rPr lang="en-US" dirty="0">
                <a:solidFill>
                  <a:srgbClr val="FF0000"/>
                </a:solidFill>
              </a:rPr>
              <a:t> rolled out at schools</a:t>
            </a:r>
          </a:p>
          <a:p>
            <a:r>
              <a:rPr lang="en-US" dirty="0"/>
              <a:t>extend education and awareness campaigns</a:t>
            </a:r>
          </a:p>
          <a:p>
            <a:pPr lvl="1"/>
            <a:r>
              <a:rPr lang="en-US" dirty="0">
                <a:solidFill>
                  <a:srgbClr val="FF0000"/>
                </a:solidFill>
              </a:rPr>
              <a:t>Marketing and communications campaigns rolled out focusing on Responsible driving, responsible walking, and driver behavior.</a:t>
            </a:r>
          </a:p>
          <a:p>
            <a:r>
              <a:rPr lang="en-US" dirty="0"/>
              <a:t>strengthen partnerships for law enforcement and regulation</a:t>
            </a:r>
          </a:p>
          <a:p>
            <a:pPr lvl="1"/>
            <a:r>
              <a:rPr lang="en-US" dirty="0">
                <a:solidFill>
                  <a:srgbClr val="FF0000"/>
                </a:solidFill>
              </a:rPr>
              <a:t>Ongoing engagements with RTMC and CBRTA to strengthen partnerships. Co-</a:t>
            </a:r>
            <a:r>
              <a:rPr lang="en-US" dirty="0" err="1">
                <a:solidFill>
                  <a:srgbClr val="FF0000"/>
                </a:solidFill>
              </a:rPr>
              <a:t>olocation</a:t>
            </a:r>
            <a:r>
              <a:rPr lang="en-US" dirty="0">
                <a:solidFill>
                  <a:srgbClr val="FF0000"/>
                </a:solidFill>
              </a:rPr>
              <a:t> with RTMC at COC in </a:t>
            </a:r>
            <a:r>
              <a:rPr lang="en-US" dirty="0" err="1">
                <a:solidFill>
                  <a:srgbClr val="FF0000"/>
                </a:solidFill>
              </a:rPr>
              <a:t>Midrand,and</a:t>
            </a:r>
            <a:r>
              <a:rPr lang="en-US" dirty="0">
                <a:solidFill>
                  <a:srgbClr val="FF0000"/>
                </a:solidFill>
              </a:rPr>
              <a:t>  new MOU with CBRTA. </a:t>
            </a:r>
          </a:p>
          <a:p>
            <a:r>
              <a:rPr lang="en-US" dirty="0"/>
              <a:t>implement technology and innovation solutions that influence road user attitudes and behavior</a:t>
            </a:r>
          </a:p>
          <a:p>
            <a:pPr lvl="1"/>
            <a:r>
              <a:rPr lang="en-US" dirty="0">
                <a:solidFill>
                  <a:srgbClr val="FF0000"/>
                </a:solidFill>
              </a:rPr>
              <a:t>SANRAL has appointed 16 research panels to conduct research in various identified research priority areas </a:t>
            </a:r>
          </a:p>
          <a:p>
            <a:r>
              <a:rPr lang="en-US" dirty="0"/>
              <a:t>expand Road Incident Management systems</a:t>
            </a:r>
          </a:p>
          <a:p>
            <a:pPr lvl="1"/>
            <a:r>
              <a:rPr lang="en-US" dirty="0">
                <a:solidFill>
                  <a:srgbClr val="FF0000"/>
                </a:solidFill>
              </a:rPr>
              <a:t>New tenders issued to enable expansion to whole SANRAL road network</a:t>
            </a:r>
          </a:p>
          <a:p>
            <a:r>
              <a:rPr lang="en-US" dirty="0"/>
              <a:t>develop partnerships in the management of crash data collection as well as for the provision of secure road environment for users</a:t>
            </a:r>
          </a:p>
          <a:p>
            <a:pPr lvl="1"/>
            <a:r>
              <a:rPr lang="en-US" dirty="0">
                <a:solidFill>
                  <a:srgbClr val="FF0000"/>
                </a:solidFill>
              </a:rPr>
              <a:t>Being pursued through partnership with RTMC</a:t>
            </a:r>
          </a:p>
          <a:p>
            <a:r>
              <a:rPr lang="en-US" dirty="0"/>
              <a:t>develop and manage road safety engineering standards and construction work zone safety practices</a:t>
            </a:r>
          </a:p>
          <a:p>
            <a:pPr lvl="1"/>
            <a:r>
              <a:rPr lang="en-US" dirty="0">
                <a:solidFill>
                  <a:srgbClr val="FF0000"/>
                </a:solidFill>
              </a:rPr>
              <a:t>Research panel work to deliver material for improved standards and practices</a:t>
            </a:r>
          </a:p>
          <a:p>
            <a:r>
              <a:rPr lang="en-US" dirty="0"/>
              <a:t>implement and continue road safety research and development </a:t>
            </a:r>
            <a:r>
              <a:rPr lang="en-US" dirty="0" err="1"/>
              <a:t>programmes</a:t>
            </a:r>
            <a:endParaRPr lang="en-US" dirty="0"/>
          </a:p>
          <a:p>
            <a:pPr lvl="1"/>
            <a:r>
              <a:rPr lang="en-US" dirty="0">
                <a:solidFill>
                  <a:srgbClr val="FF0000"/>
                </a:solidFill>
              </a:rPr>
              <a:t>Work pursued through the established research panels. </a:t>
            </a:r>
          </a:p>
          <a:p>
            <a:pPr lvl="1"/>
            <a:endParaRPr lang="en-ZA" dirty="0"/>
          </a:p>
        </p:txBody>
      </p:sp>
    </p:spTree>
    <p:extLst>
      <p:ext uri="{BB962C8B-B14F-4D97-AF65-F5344CB8AC3E}">
        <p14:creationId xmlns:p14="http://schemas.microsoft.com/office/powerpoint/2010/main" val="225253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7D76-F2F7-4623-B18B-0A27040656B9}"/>
              </a:ext>
            </a:extLst>
          </p:cNvPr>
          <p:cNvSpPr>
            <a:spLocks noGrp="1"/>
          </p:cNvSpPr>
          <p:nvPr>
            <p:ph type="title"/>
          </p:nvPr>
        </p:nvSpPr>
        <p:spPr>
          <a:xfrm>
            <a:off x="1109099" y="-76311"/>
            <a:ext cx="8034901" cy="60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r">
              <a:buClr>
                <a:schemeClr val="hlink"/>
              </a:buClr>
              <a:buSzPct val="70000"/>
              <a:buFont typeface="Wingdings" panose="05000000000000000000" pitchFamily="2" charset="2"/>
            </a:pPr>
            <a:r>
              <a:rPr lang="en-ZA" sz="2400" dirty="0">
                <a:solidFill>
                  <a:srgbClr val="F36F21"/>
                </a:solidFill>
                <a:latin typeface="Arial Black" panose="020B0A04020102020204" pitchFamily="34" charset="0"/>
                <a:ea typeface="+mn-ea"/>
                <a:cs typeface="+mn-cs"/>
              </a:rPr>
              <a:t>STAKEHOLDER PILLAR: FOCUS AREAS</a:t>
            </a:r>
          </a:p>
        </p:txBody>
      </p:sp>
      <p:sp>
        <p:nvSpPr>
          <p:cNvPr id="3" name="Content Placeholder 2">
            <a:extLst>
              <a:ext uri="{FF2B5EF4-FFF2-40B4-BE49-F238E27FC236}">
                <a16:creationId xmlns:a16="http://schemas.microsoft.com/office/drawing/2014/main" id="{9D6E10AD-66E4-4974-9BC0-0BFF6E692E0F}"/>
              </a:ext>
            </a:extLst>
          </p:cNvPr>
          <p:cNvSpPr>
            <a:spLocks noGrp="1"/>
          </p:cNvSpPr>
          <p:nvPr>
            <p:ph idx="1"/>
          </p:nvPr>
        </p:nvSpPr>
        <p:spPr>
          <a:xfrm>
            <a:off x="512379" y="1141618"/>
            <a:ext cx="8119242" cy="5289184"/>
          </a:xfrm>
        </p:spPr>
        <p:txBody>
          <a:bodyPr>
            <a:normAutofit fontScale="55000" lnSpcReduction="20000"/>
          </a:bodyPr>
          <a:lstStyle/>
          <a:p>
            <a:r>
              <a:rPr lang="en-US" dirty="0"/>
              <a:t>implement stakeholder engagement strategy and plan</a:t>
            </a:r>
          </a:p>
          <a:p>
            <a:pPr lvl="1"/>
            <a:r>
              <a:rPr lang="en-US" dirty="0">
                <a:solidFill>
                  <a:srgbClr val="FF0000"/>
                </a:solidFill>
              </a:rPr>
              <a:t>Approved stakeholder engagement strategy being implemented. SANRAL 14-point plan used as basis for project level stakeholder relations management. Strategic partner for stakeholder engagement and social facilitation appointed. </a:t>
            </a:r>
          </a:p>
          <a:p>
            <a:r>
              <a:rPr lang="en-US" dirty="0"/>
              <a:t>strengthen media relations</a:t>
            </a:r>
          </a:p>
          <a:p>
            <a:pPr lvl="1"/>
            <a:r>
              <a:rPr lang="en-US" dirty="0">
                <a:solidFill>
                  <a:srgbClr val="FF0000"/>
                </a:solidFill>
              </a:rPr>
              <a:t>Structured media relations targeting improved media perceptions, own media and digital media. </a:t>
            </a:r>
          </a:p>
          <a:p>
            <a:r>
              <a:rPr lang="en-US" dirty="0"/>
              <a:t>ensure effective marketing and advertising</a:t>
            </a:r>
          </a:p>
          <a:p>
            <a:pPr lvl="1"/>
            <a:r>
              <a:rPr lang="en-US" dirty="0">
                <a:solidFill>
                  <a:srgbClr val="FF0000"/>
                </a:solidFill>
              </a:rPr>
              <a:t>Project level campaigns being implemented e.g. </a:t>
            </a:r>
            <a:r>
              <a:rPr lang="en-US" dirty="0" err="1">
                <a:solidFill>
                  <a:srgbClr val="FF0000"/>
                </a:solidFill>
              </a:rPr>
              <a:t>Moloto</a:t>
            </a:r>
            <a:r>
              <a:rPr lang="en-US" dirty="0">
                <a:solidFill>
                  <a:srgbClr val="FF0000"/>
                </a:solidFill>
              </a:rPr>
              <a:t> road, N2/N2 KZN and N2 Wild Coast.</a:t>
            </a:r>
          </a:p>
          <a:p>
            <a:pPr lvl="1"/>
            <a:endParaRPr lang="en-US" dirty="0">
              <a:solidFill>
                <a:srgbClr val="FF0000"/>
              </a:solidFill>
            </a:endParaRPr>
          </a:p>
          <a:p>
            <a:r>
              <a:rPr lang="en-US" dirty="0"/>
              <a:t>promote joint planning and project delivery co-ordination</a:t>
            </a:r>
          </a:p>
          <a:p>
            <a:pPr lvl="1"/>
            <a:r>
              <a:rPr lang="en-US" dirty="0">
                <a:solidFill>
                  <a:srgbClr val="FF0000"/>
                </a:solidFill>
              </a:rPr>
              <a:t>SANRAL is directly involved in planning processes led by the Infrastructure Investment Office in the Presidency.</a:t>
            </a:r>
          </a:p>
          <a:p>
            <a:r>
              <a:rPr lang="en-US" dirty="0"/>
              <a:t>create effective internal communications platforms</a:t>
            </a:r>
          </a:p>
          <a:p>
            <a:pPr lvl="1"/>
            <a:r>
              <a:rPr lang="en-US" dirty="0">
                <a:solidFill>
                  <a:srgbClr val="FF0000"/>
                </a:solidFill>
              </a:rPr>
              <a:t>Instruments in place to ensure effective communication with employees, including on covid-19 related matters</a:t>
            </a:r>
          </a:p>
          <a:p>
            <a:r>
              <a:rPr lang="en-US" dirty="0"/>
              <a:t>ensure improved interaction with social media users</a:t>
            </a:r>
          </a:p>
          <a:p>
            <a:pPr lvl="1"/>
            <a:r>
              <a:rPr lang="en-US" dirty="0">
                <a:solidFill>
                  <a:srgbClr val="FF0000"/>
                </a:solidFill>
              </a:rPr>
              <a:t>Capacity established within SANRAL to effectively engage on social media. Tender for a new social media partner underway.</a:t>
            </a:r>
          </a:p>
          <a:p>
            <a:r>
              <a:rPr lang="en-US" dirty="0"/>
              <a:t>generate content and use own media</a:t>
            </a:r>
          </a:p>
          <a:p>
            <a:pPr lvl="1"/>
            <a:r>
              <a:rPr lang="en-US" dirty="0">
                <a:solidFill>
                  <a:srgbClr val="FF0000"/>
                </a:solidFill>
              </a:rPr>
              <a:t>Various own media platforms established and being used for periodic(</a:t>
            </a:r>
            <a:r>
              <a:rPr lang="en-US" dirty="0" err="1">
                <a:solidFill>
                  <a:srgbClr val="FF0000"/>
                </a:solidFill>
              </a:rPr>
              <a:t>e.g</a:t>
            </a:r>
            <a:r>
              <a:rPr lang="en-US" dirty="0">
                <a:solidFill>
                  <a:srgbClr val="FF0000"/>
                </a:solidFill>
              </a:rPr>
              <a:t> By the Way and Hello Series) and project level content (e.g. N2 Wild Coast project publications)</a:t>
            </a:r>
          </a:p>
          <a:p>
            <a:r>
              <a:rPr lang="en-US" dirty="0"/>
              <a:t>extend research to understand and respond better to customer needs.</a:t>
            </a:r>
          </a:p>
          <a:p>
            <a:pPr lvl="1"/>
            <a:r>
              <a:rPr lang="en-US" dirty="0">
                <a:solidFill>
                  <a:srgbClr val="FF0000"/>
                </a:solidFill>
              </a:rPr>
              <a:t>Work pursued through the established research panels</a:t>
            </a:r>
            <a:endParaRPr lang="en-ZA" dirty="0"/>
          </a:p>
        </p:txBody>
      </p:sp>
    </p:spTree>
    <p:extLst>
      <p:ext uri="{BB962C8B-B14F-4D97-AF65-F5344CB8AC3E}">
        <p14:creationId xmlns:p14="http://schemas.microsoft.com/office/powerpoint/2010/main" val="113903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7D76-F2F7-4623-B18B-0A27040656B9}"/>
              </a:ext>
            </a:extLst>
          </p:cNvPr>
          <p:cNvSpPr>
            <a:spLocks noGrp="1"/>
          </p:cNvSpPr>
          <p:nvPr>
            <p:ph type="title"/>
          </p:nvPr>
        </p:nvSpPr>
        <p:spPr>
          <a:xfrm>
            <a:off x="1109099" y="12497"/>
            <a:ext cx="8034901" cy="60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r">
              <a:buClr>
                <a:schemeClr val="hlink"/>
              </a:buClr>
              <a:buSzPct val="70000"/>
              <a:buFont typeface="Wingdings" panose="05000000000000000000" pitchFamily="2" charset="2"/>
            </a:pPr>
            <a:r>
              <a:rPr lang="en-US" sz="2400" dirty="0">
                <a:solidFill>
                  <a:srgbClr val="F36F21"/>
                </a:solidFill>
                <a:latin typeface="Arial Black" panose="020B0A04020102020204" pitchFamily="34" charset="0"/>
                <a:ea typeface="+mn-ea"/>
                <a:cs typeface="+mn-cs"/>
              </a:rPr>
              <a:t>MOBILITY PILLAR: FOCUS AREAS</a:t>
            </a:r>
            <a:endParaRPr lang="en-ZA" sz="2400" dirty="0">
              <a:solidFill>
                <a:srgbClr val="F36F21"/>
              </a:solidFill>
              <a:latin typeface="Arial Black" panose="020B0A04020102020204" pitchFamily="34" charset="0"/>
              <a:ea typeface="+mn-ea"/>
              <a:cs typeface="+mn-cs"/>
            </a:endParaRPr>
          </a:p>
        </p:txBody>
      </p:sp>
      <p:sp>
        <p:nvSpPr>
          <p:cNvPr id="3" name="Content Placeholder 2">
            <a:extLst>
              <a:ext uri="{FF2B5EF4-FFF2-40B4-BE49-F238E27FC236}">
                <a16:creationId xmlns:a16="http://schemas.microsoft.com/office/drawing/2014/main" id="{9D6E10AD-66E4-4974-9BC0-0BFF6E692E0F}"/>
              </a:ext>
            </a:extLst>
          </p:cNvPr>
          <p:cNvSpPr>
            <a:spLocks noGrp="1"/>
          </p:cNvSpPr>
          <p:nvPr>
            <p:ph idx="1"/>
          </p:nvPr>
        </p:nvSpPr>
        <p:spPr>
          <a:xfrm>
            <a:off x="441434" y="990698"/>
            <a:ext cx="8119242" cy="5289184"/>
          </a:xfrm>
        </p:spPr>
        <p:txBody>
          <a:bodyPr>
            <a:normAutofit fontScale="62500" lnSpcReduction="20000"/>
          </a:bodyPr>
          <a:lstStyle/>
          <a:p>
            <a:r>
              <a:rPr lang="en-US" dirty="0"/>
              <a:t>develop public transport enabled road infrastructure</a:t>
            </a:r>
          </a:p>
          <a:p>
            <a:pPr lvl="1"/>
            <a:r>
              <a:rPr lang="en-US" dirty="0">
                <a:solidFill>
                  <a:srgbClr val="FF0000"/>
                </a:solidFill>
              </a:rPr>
              <a:t>Updated Public Transport Infrastructure guidelines approved for implementation</a:t>
            </a:r>
          </a:p>
          <a:p>
            <a:r>
              <a:rPr lang="en-US" dirty="0"/>
              <a:t>extend integrated ticketing and public transport user information</a:t>
            </a:r>
          </a:p>
          <a:p>
            <a:pPr lvl="1"/>
            <a:r>
              <a:rPr lang="en-US" dirty="0">
                <a:solidFill>
                  <a:srgbClr val="FF0000"/>
                </a:solidFill>
              </a:rPr>
              <a:t>Successful pilot project complete in Gauteng, MOU signed with key stakeholders for implementation</a:t>
            </a:r>
          </a:p>
          <a:p>
            <a:r>
              <a:rPr lang="en-US" dirty="0"/>
              <a:t>implement congestion management </a:t>
            </a:r>
            <a:r>
              <a:rPr lang="en-US" dirty="0" err="1"/>
              <a:t>programmes</a:t>
            </a:r>
            <a:endParaRPr lang="en-US" dirty="0"/>
          </a:p>
          <a:p>
            <a:pPr lvl="1"/>
            <a:r>
              <a:rPr lang="en-US" dirty="0">
                <a:solidFill>
                  <a:srgbClr val="FF0000"/>
                </a:solidFill>
              </a:rPr>
              <a:t>Implementation is part of SANRAL’s Intelligent Transport Solution </a:t>
            </a:r>
          </a:p>
          <a:p>
            <a:r>
              <a:rPr lang="en-US" dirty="0" err="1"/>
              <a:t>optimise</a:t>
            </a:r>
            <a:r>
              <a:rPr lang="en-US" dirty="0"/>
              <a:t> mobility and accessibility needs of strategic roads</a:t>
            </a:r>
          </a:p>
          <a:p>
            <a:pPr lvl="1"/>
            <a:r>
              <a:rPr lang="en-US" dirty="0">
                <a:solidFill>
                  <a:srgbClr val="FF0000"/>
                </a:solidFill>
              </a:rPr>
              <a:t>Various corridor development plans developed. Strong focus on development planning support, access control and statutory control compliance.</a:t>
            </a:r>
          </a:p>
          <a:p>
            <a:r>
              <a:rPr lang="en-US" dirty="0"/>
              <a:t>promote regional integration and seamless cross-border movement</a:t>
            </a:r>
          </a:p>
          <a:p>
            <a:pPr lvl="1"/>
            <a:r>
              <a:rPr lang="en-US" dirty="0">
                <a:solidFill>
                  <a:srgbClr val="FF0000"/>
                </a:solidFill>
              </a:rPr>
              <a:t>SANRAL actively participating in cross border initiatives such as the Border Management Agency BMA working groups, Border facility improvements, and road infrastructure development initiatives </a:t>
            </a:r>
          </a:p>
          <a:p>
            <a:r>
              <a:rPr lang="en-US" dirty="0"/>
              <a:t>promote efficient and integrated urban mobility planning</a:t>
            </a:r>
          </a:p>
          <a:p>
            <a:pPr lvl="1"/>
            <a:r>
              <a:rPr lang="en-US" dirty="0">
                <a:solidFill>
                  <a:srgbClr val="FF0000"/>
                </a:solidFill>
              </a:rPr>
              <a:t>SANRAL is working with municipalities to ensure compliance with SPLUMA requirements and to promote integrated planning. </a:t>
            </a:r>
          </a:p>
          <a:p>
            <a:r>
              <a:rPr lang="en-US" dirty="0"/>
              <a:t>ensure route </a:t>
            </a:r>
            <a:r>
              <a:rPr lang="en-US" dirty="0" err="1"/>
              <a:t>optimisation</a:t>
            </a:r>
            <a:r>
              <a:rPr lang="en-US" dirty="0"/>
              <a:t> of capacity through cost effective measures</a:t>
            </a:r>
          </a:p>
          <a:p>
            <a:pPr lvl="1"/>
            <a:r>
              <a:rPr lang="en-US" dirty="0">
                <a:solidFill>
                  <a:srgbClr val="FF0000"/>
                </a:solidFill>
              </a:rPr>
              <a:t>The SANRAL Asset Management System enables the analysis of route capacity requirements and evaluate viable response options. </a:t>
            </a:r>
          </a:p>
          <a:p>
            <a:r>
              <a:rPr lang="en-US" dirty="0"/>
              <a:t>enhance intermodal mobility planning and freight mobility </a:t>
            </a:r>
            <a:r>
              <a:rPr lang="en-US" dirty="0" err="1"/>
              <a:t>optimisation</a:t>
            </a:r>
            <a:r>
              <a:rPr lang="en-US" dirty="0"/>
              <a:t> mechanisms.</a:t>
            </a:r>
          </a:p>
          <a:p>
            <a:pPr lvl="1"/>
            <a:r>
              <a:rPr lang="en-US" dirty="0">
                <a:solidFill>
                  <a:srgbClr val="FF0000"/>
                </a:solidFill>
              </a:rPr>
              <a:t>SANRAL has appointed 16 research panels looking at various identified research priorities, some of which focusing on intermodal and freight mobility</a:t>
            </a:r>
            <a:endParaRPr lang="en-ZA" dirty="0"/>
          </a:p>
          <a:p>
            <a:endParaRPr lang="en-ZA" dirty="0"/>
          </a:p>
        </p:txBody>
      </p:sp>
    </p:spTree>
    <p:extLst>
      <p:ext uri="{BB962C8B-B14F-4D97-AF65-F5344CB8AC3E}">
        <p14:creationId xmlns:p14="http://schemas.microsoft.com/office/powerpoint/2010/main" val="3133261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9ctNId0RqCIMuUCzJEe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7wsDHLga6IL9L.MW1UA6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7wsDHLga6IL9L.MW1UA6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7wsDHLga6IL9L.MW1UA6z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EC65998FC7DB4B96BB4DC9C401202B" ma:contentTypeVersion="9" ma:contentTypeDescription="Create a new document." ma:contentTypeScope="" ma:versionID="acdda034fb79d3c40509ad69b5b5641d">
  <xsd:schema xmlns:xsd="http://www.w3.org/2001/XMLSchema" xmlns:xs="http://www.w3.org/2001/XMLSchema" xmlns:p="http://schemas.microsoft.com/office/2006/metadata/properties" xmlns:ns3="9b19d859-b8af-4a5b-be87-4a7d12d00442" targetNamespace="http://schemas.microsoft.com/office/2006/metadata/properties" ma:root="true" ma:fieldsID="e0df7f4ed99519a90185d44c1a81be75" ns3:_="">
    <xsd:import namespace="9b19d859-b8af-4a5b-be87-4a7d12d004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9d859-b8af-4a5b-be87-4a7d12d004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B16530-0893-496D-985B-0B87C72A81C7}">
  <ds:schemaRefs>
    <ds:schemaRef ds:uri="http://schemas.microsoft.com/sharepoint/v3/contenttype/forms"/>
  </ds:schemaRefs>
</ds:datastoreItem>
</file>

<file path=customXml/itemProps2.xml><?xml version="1.0" encoding="utf-8"?>
<ds:datastoreItem xmlns:ds="http://schemas.openxmlformats.org/officeDocument/2006/customXml" ds:itemID="{62508736-19D2-431D-95F9-12AD8D06E5B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22B090-5E6F-40B5-A8AA-B2C2925B9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9d859-b8af-4a5b-be87-4a7d12d00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970</TotalTime>
  <Words>3703</Words>
  <Application>Microsoft Office PowerPoint</Application>
  <PresentationFormat>On-screen Show (4:3)</PresentationFormat>
  <Paragraphs>600</Paragraphs>
  <Slides>31</Slides>
  <Notes>1</Notes>
  <HiddenSlides>0</HiddenSlides>
  <MMClips>0</MMClips>
  <ScaleCrop>false</ScaleCrop>
  <HeadingPairs>
    <vt:vector size="8" baseType="variant">
      <vt:variant>
        <vt:lpstr>Fonts Used</vt:lpstr>
      </vt:variant>
      <vt:variant>
        <vt:i4>16</vt:i4>
      </vt:variant>
      <vt:variant>
        <vt:lpstr>Theme</vt:lpstr>
      </vt:variant>
      <vt:variant>
        <vt:i4>8</vt:i4>
      </vt:variant>
      <vt:variant>
        <vt:lpstr>Embedded OLE Servers</vt:lpstr>
      </vt:variant>
      <vt:variant>
        <vt:i4>1</vt:i4>
      </vt:variant>
      <vt:variant>
        <vt:lpstr>Slide Titles</vt:lpstr>
      </vt:variant>
      <vt:variant>
        <vt:i4>31</vt:i4>
      </vt:variant>
    </vt:vector>
  </HeadingPairs>
  <TitlesOfParts>
    <vt:vector size="56" baseType="lpstr">
      <vt:lpstr>Arial</vt:lpstr>
      <vt:lpstr>Arial Black</vt:lpstr>
      <vt:lpstr>Arial Bold</vt:lpstr>
      <vt:lpstr>Calibri</vt:lpstr>
      <vt:lpstr>Calibri Light</vt:lpstr>
      <vt:lpstr>Century Gothic</vt:lpstr>
      <vt:lpstr>Exo</vt:lpstr>
      <vt:lpstr>Exo 2</vt:lpstr>
      <vt:lpstr>Exo 2</vt:lpstr>
      <vt:lpstr>Exo 2 Light</vt:lpstr>
      <vt:lpstr>Graphik</vt:lpstr>
      <vt:lpstr>Monotype Sorts</vt:lpstr>
      <vt:lpstr>Montserrat SemiBold</vt:lpstr>
      <vt:lpstr>Open Sans</vt:lpstr>
      <vt:lpstr>Roboto Condensed Light</vt:lpstr>
      <vt:lpstr>Wingdings</vt:lpstr>
      <vt:lpstr>Office Theme</vt:lpstr>
      <vt:lpstr>Custom Design</vt:lpstr>
      <vt:lpstr>1_Custom Design</vt:lpstr>
      <vt:lpstr>6_Custom Design</vt:lpstr>
      <vt:lpstr>3_Custom Design</vt:lpstr>
      <vt:lpstr>4_Custom Design</vt:lpstr>
      <vt:lpstr>5_Custom Design</vt:lpstr>
      <vt:lpstr>7_Custom Design</vt:lpstr>
      <vt:lpstr>think-cell Slide</vt:lpstr>
      <vt:lpstr>PowerPoint Presentation</vt:lpstr>
      <vt:lpstr>CONTENTS</vt:lpstr>
      <vt:lpstr>Horizon 2030 Strategy  Update</vt:lpstr>
      <vt:lpstr>PowerPoint Presentation</vt:lpstr>
      <vt:lpstr>PowerPoint Presentation</vt:lpstr>
      <vt:lpstr>ROADS PILLAR: FOCUS AREAS</vt:lpstr>
      <vt:lpstr>ROAD SAFETY PILLAR: FOCUS AREAS</vt:lpstr>
      <vt:lpstr>STAKEHOLDER PILLAR: FOCUS AREAS</vt:lpstr>
      <vt:lpstr>MOBILITY PILLAR: FOCUS AREAS</vt:lpstr>
      <vt:lpstr>PowerPoint Presentation</vt:lpstr>
      <vt:lpstr>SANRAL NETWORK CONDITION - 2020</vt:lpstr>
      <vt:lpstr>PowerPoint Presentation</vt:lpstr>
      <vt:lpstr>SANRAL Project Pipeline – 2020/21 to 2022/23 </vt:lpstr>
      <vt:lpstr>Annual Financial Statements 2019/20</vt:lpstr>
      <vt:lpstr>Statement of Financial Position</vt:lpstr>
      <vt:lpstr>Statement of Profit and Loss </vt:lpstr>
      <vt:lpstr>Statement of Cash flows</vt:lpstr>
      <vt:lpstr>Audit Report 2019/20</vt:lpstr>
      <vt:lpstr>Emphasis of Matter</vt:lpstr>
      <vt:lpstr>PowerPoint Presentation</vt:lpstr>
      <vt:lpstr>Covid-19 and Support Functions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Anthea Gibbs</dc:creator>
  <cp:lastModifiedBy>Tandiwe Mpondo Mpondo</cp:lastModifiedBy>
  <cp:revision>60</cp:revision>
  <dcterms:created xsi:type="dcterms:W3CDTF">2018-09-07T07:41:55Z</dcterms:created>
  <dcterms:modified xsi:type="dcterms:W3CDTF">2020-10-05T16:35:24Z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0x0101004FEC65998FC7DB4B96BB4DC9C401202B</vt:lpwstr>
  </property>
</Properties>
</file>