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B61D25E3-27AB-48FA-A78A-907E5B7006BB}" type="datetimeFigureOut">
              <a:rPr lang="en-ZA" smtClean="0"/>
              <a:t>2020/10/04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817F1AB-942B-493D-B3BA-8BBB2DB61124}" type="slidenum">
              <a:rPr lang="en-ZA" smtClean="0"/>
              <a:t>‹#›</a:t>
            </a:fld>
            <a:endParaRPr lang="en-ZA"/>
          </a:p>
        </p:txBody>
      </p:sp>
    </p:spTree>
    <p:extLst>
      <p:ext uri="{BB962C8B-B14F-4D97-AF65-F5344CB8AC3E}">
        <p14:creationId xmlns:p14="http://schemas.microsoft.com/office/powerpoint/2010/main" val="1710949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61D25E3-27AB-48FA-A78A-907E5B7006BB}" type="datetimeFigureOut">
              <a:rPr lang="en-ZA" smtClean="0"/>
              <a:t>2020/10/04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817F1AB-942B-493D-B3BA-8BBB2DB61124}" type="slidenum">
              <a:rPr lang="en-ZA" smtClean="0"/>
              <a:t>‹#›</a:t>
            </a:fld>
            <a:endParaRPr lang="en-ZA"/>
          </a:p>
        </p:txBody>
      </p:sp>
    </p:spTree>
    <p:extLst>
      <p:ext uri="{BB962C8B-B14F-4D97-AF65-F5344CB8AC3E}">
        <p14:creationId xmlns:p14="http://schemas.microsoft.com/office/powerpoint/2010/main" val="508458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61D25E3-27AB-48FA-A78A-907E5B7006BB}" type="datetimeFigureOut">
              <a:rPr lang="en-ZA" smtClean="0"/>
              <a:t>2020/10/04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817F1AB-942B-493D-B3BA-8BBB2DB61124}" type="slidenum">
              <a:rPr lang="en-ZA" smtClean="0"/>
              <a:t>‹#›</a:t>
            </a:fld>
            <a:endParaRPr lang="en-ZA"/>
          </a:p>
        </p:txBody>
      </p:sp>
    </p:spTree>
    <p:extLst>
      <p:ext uri="{BB962C8B-B14F-4D97-AF65-F5344CB8AC3E}">
        <p14:creationId xmlns:p14="http://schemas.microsoft.com/office/powerpoint/2010/main" val="1180013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61D25E3-27AB-48FA-A78A-907E5B7006BB}" type="datetimeFigureOut">
              <a:rPr lang="en-ZA" smtClean="0"/>
              <a:t>2020/10/04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817F1AB-942B-493D-B3BA-8BBB2DB61124}" type="slidenum">
              <a:rPr lang="en-ZA" smtClean="0"/>
              <a:t>‹#›</a:t>
            </a:fld>
            <a:endParaRPr lang="en-ZA"/>
          </a:p>
        </p:txBody>
      </p:sp>
    </p:spTree>
    <p:extLst>
      <p:ext uri="{BB962C8B-B14F-4D97-AF65-F5344CB8AC3E}">
        <p14:creationId xmlns:p14="http://schemas.microsoft.com/office/powerpoint/2010/main" val="2631526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D25E3-27AB-48FA-A78A-907E5B7006BB}" type="datetimeFigureOut">
              <a:rPr lang="en-ZA" smtClean="0"/>
              <a:t>2020/10/04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0817F1AB-942B-493D-B3BA-8BBB2DB61124}" type="slidenum">
              <a:rPr lang="en-ZA" smtClean="0"/>
              <a:t>‹#›</a:t>
            </a:fld>
            <a:endParaRPr lang="en-ZA"/>
          </a:p>
        </p:txBody>
      </p:sp>
    </p:spTree>
    <p:extLst>
      <p:ext uri="{BB962C8B-B14F-4D97-AF65-F5344CB8AC3E}">
        <p14:creationId xmlns:p14="http://schemas.microsoft.com/office/powerpoint/2010/main" val="11128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B61D25E3-27AB-48FA-A78A-907E5B7006BB}" type="datetimeFigureOut">
              <a:rPr lang="en-ZA" smtClean="0"/>
              <a:t>2020/10/04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817F1AB-942B-493D-B3BA-8BBB2DB61124}" type="slidenum">
              <a:rPr lang="en-ZA" smtClean="0"/>
              <a:t>‹#›</a:t>
            </a:fld>
            <a:endParaRPr lang="en-ZA"/>
          </a:p>
        </p:txBody>
      </p:sp>
    </p:spTree>
    <p:extLst>
      <p:ext uri="{BB962C8B-B14F-4D97-AF65-F5344CB8AC3E}">
        <p14:creationId xmlns:p14="http://schemas.microsoft.com/office/powerpoint/2010/main" val="3085379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B61D25E3-27AB-48FA-A78A-907E5B7006BB}" type="datetimeFigureOut">
              <a:rPr lang="en-ZA" smtClean="0"/>
              <a:t>2020/10/04</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0817F1AB-942B-493D-B3BA-8BBB2DB61124}" type="slidenum">
              <a:rPr lang="en-ZA" smtClean="0"/>
              <a:t>‹#›</a:t>
            </a:fld>
            <a:endParaRPr lang="en-ZA"/>
          </a:p>
        </p:txBody>
      </p:sp>
    </p:spTree>
    <p:extLst>
      <p:ext uri="{BB962C8B-B14F-4D97-AF65-F5344CB8AC3E}">
        <p14:creationId xmlns:p14="http://schemas.microsoft.com/office/powerpoint/2010/main" val="239070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B61D25E3-27AB-48FA-A78A-907E5B7006BB}" type="datetimeFigureOut">
              <a:rPr lang="en-ZA" smtClean="0"/>
              <a:t>2020/10/04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0817F1AB-942B-493D-B3BA-8BBB2DB61124}" type="slidenum">
              <a:rPr lang="en-ZA" smtClean="0"/>
              <a:t>‹#›</a:t>
            </a:fld>
            <a:endParaRPr lang="en-ZA"/>
          </a:p>
        </p:txBody>
      </p:sp>
    </p:spTree>
    <p:extLst>
      <p:ext uri="{BB962C8B-B14F-4D97-AF65-F5344CB8AC3E}">
        <p14:creationId xmlns:p14="http://schemas.microsoft.com/office/powerpoint/2010/main" val="3144170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D25E3-27AB-48FA-A78A-907E5B7006BB}" type="datetimeFigureOut">
              <a:rPr lang="en-ZA" smtClean="0"/>
              <a:t>2020/10/04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0817F1AB-942B-493D-B3BA-8BBB2DB61124}" type="slidenum">
              <a:rPr lang="en-ZA" smtClean="0"/>
              <a:t>‹#›</a:t>
            </a:fld>
            <a:endParaRPr lang="en-ZA"/>
          </a:p>
        </p:txBody>
      </p:sp>
    </p:spTree>
    <p:extLst>
      <p:ext uri="{BB962C8B-B14F-4D97-AF65-F5344CB8AC3E}">
        <p14:creationId xmlns:p14="http://schemas.microsoft.com/office/powerpoint/2010/main" val="4239881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D25E3-27AB-48FA-A78A-907E5B7006BB}" type="datetimeFigureOut">
              <a:rPr lang="en-ZA" smtClean="0"/>
              <a:t>2020/10/04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817F1AB-942B-493D-B3BA-8BBB2DB61124}" type="slidenum">
              <a:rPr lang="en-ZA" smtClean="0"/>
              <a:t>‹#›</a:t>
            </a:fld>
            <a:endParaRPr lang="en-ZA"/>
          </a:p>
        </p:txBody>
      </p:sp>
    </p:spTree>
    <p:extLst>
      <p:ext uri="{BB962C8B-B14F-4D97-AF65-F5344CB8AC3E}">
        <p14:creationId xmlns:p14="http://schemas.microsoft.com/office/powerpoint/2010/main" val="3253408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D25E3-27AB-48FA-A78A-907E5B7006BB}" type="datetimeFigureOut">
              <a:rPr lang="en-ZA" smtClean="0"/>
              <a:t>2020/10/04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0817F1AB-942B-493D-B3BA-8BBB2DB61124}" type="slidenum">
              <a:rPr lang="en-ZA" smtClean="0"/>
              <a:t>‹#›</a:t>
            </a:fld>
            <a:endParaRPr lang="en-ZA"/>
          </a:p>
        </p:txBody>
      </p:sp>
    </p:spTree>
    <p:extLst>
      <p:ext uri="{BB962C8B-B14F-4D97-AF65-F5344CB8AC3E}">
        <p14:creationId xmlns:p14="http://schemas.microsoft.com/office/powerpoint/2010/main" val="4291056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D25E3-27AB-48FA-A78A-907E5B7006BB}" type="datetimeFigureOut">
              <a:rPr lang="en-ZA" smtClean="0"/>
              <a:t>2020/10/04</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17F1AB-942B-493D-B3BA-8BBB2DB61124}" type="slidenum">
              <a:rPr lang="en-ZA" smtClean="0"/>
              <a:t>‹#›</a:t>
            </a:fld>
            <a:endParaRPr lang="en-ZA"/>
          </a:p>
        </p:txBody>
      </p:sp>
    </p:spTree>
    <p:extLst>
      <p:ext uri="{BB962C8B-B14F-4D97-AF65-F5344CB8AC3E}">
        <p14:creationId xmlns:p14="http://schemas.microsoft.com/office/powerpoint/2010/main" val="2711338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NATIONAL HEALTH AMENDMENT BILL</a:t>
            </a:r>
            <a:endParaRPr lang="en-ZA" dirty="0"/>
          </a:p>
        </p:txBody>
      </p:sp>
      <p:sp>
        <p:nvSpPr>
          <p:cNvPr id="3" name="Subtitle 2"/>
          <p:cNvSpPr>
            <a:spLocks noGrp="1"/>
          </p:cNvSpPr>
          <p:nvPr>
            <p:ph type="subTitle" idx="1"/>
          </p:nvPr>
        </p:nvSpPr>
        <p:spPr/>
        <p:txBody>
          <a:bodyPr/>
          <a:lstStyle/>
          <a:p>
            <a:r>
              <a:rPr lang="en-ZA" dirty="0" smtClean="0"/>
              <a:t>A PRIVATE MEMBERS BILL BY DR SUSAN THEMBEKWAYO (EFF) TO THE PORTFOLIO COMMITTEE ON HEALTH</a:t>
            </a:r>
          </a:p>
          <a:p>
            <a:r>
              <a:rPr lang="en-ZA" dirty="0" smtClean="0"/>
              <a:t>07 OCTOBER 2020</a:t>
            </a:r>
            <a:endParaRPr lang="en-ZA" dirty="0"/>
          </a:p>
        </p:txBody>
      </p:sp>
    </p:spTree>
    <p:extLst>
      <p:ext uri="{BB962C8B-B14F-4D97-AF65-F5344CB8AC3E}">
        <p14:creationId xmlns:p14="http://schemas.microsoft.com/office/powerpoint/2010/main" val="1022859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Proposed Amendment</a:t>
            </a:r>
            <a:endParaRPr lang="en-ZA" dirty="0"/>
          </a:p>
        </p:txBody>
      </p:sp>
      <p:sp>
        <p:nvSpPr>
          <p:cNvPr id="3" name="Content Placeholder 2"/>
          <p:cNvSpPr>
            <a:spLocks noGrp="1"/>
          </p:cNvSpPr>
          <p:nvPr>
            <p:ph idx="1"/>
          </p:nvPr>
        </p:nvSpPr>
        <p:spPr/>
        <p:txBody>
          <a:bodyPr/>
          <a:lstStyle/>
          <a:p>
            <a:r>
              <a:rPr lang="en-ZA" dirty="0" smtClean="0"/>
              <a:t>The Bill seeks to amend Section 4 of the National Health Act of 2003, by adding a further subsection, which, in the case of the Act, would be subsection 4(4).</a:t>
            </a:r>
          </a:p>
          <a:p>
            <a:r>
              <a:rPr lang="en-ZA" dirty="0" smtClean="0"/>
              <a:t>This new subsection must read as follows:</a:t>
            </a:r>
          </a:p>
          <a:p>
            <a:pPr marL="0" indent="0">
              <a:buNone/>
            </a:pPr>
            <a:r>
              <a:rPr lang="en-ZA" dirty="0" smtClean="0"/>
              <a:t>	“Clinics funded by the State must provide the services referred to 	in subsection (3) 24 hours a day and seven days a week.’’</a:t>
            </a:r>
          </a:p>
          <a:p>
            <a:endParaRPr lang="en-ZA" dirty="0" smtClean="0"/>
          </a:p>
          <a:p>
            <a:endParaRPr lang="en-ZA" dirty="0" smtClean="0"/>
          </a:p>
          <a:p>
            <a:pPr marL="457200" lvl="1" indent="0">
              <a:buNone/>
            </a:pPr>
            <a:endParaRPr lang="en-ZA" dirty="0" smtClean="0"/>
          </a:p>
          <a:p>
            <a:pPr marL="0" indent="0">
              <a:buNone/>
            </a:pPr>
            <a:endParaRPr lang="en-ZA" dirty="0" smtClean="0"/>
          </a:p>
        </p:txBody>
      </p:sp>
    </p:spTree>
    <p:extLst>
      <p:ext uri="{BB962C8B-B14F-4D97-AF65-F5344CB8AC3E}">
        <p14:creationId xmlns:p14="http://schemas.microsoft.com/office/powerpoint/2010/main" val="1210635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Likely Impacts of the Bill</a:t>
            </a:r>
            <a:endParaRPr lang="en-ZA" dirty="0"/>
          </a:p>
        </p:txBody>
      </p:sp>
      <p:sp>
        <p:nvSpPr>
          <p:cNvPr id="3" name="Content Placeholder 2"/>
          <p:cNvSpPr>
            <a:spLocks noGrp="1"/>
          </p:cNvSpPr>
          <p:nvPr>
            <p:ph idx="1"/>
          </p:nvPr>
        </p:nvSpPr>
        <p:spPr/>
        <p:txBody>
          <a:bodyPr>
            <a:normAutofit fontScale="92500" lnSpcReduction="10000"/>
          </a:bodyPr>
          <a:lstStyle/>
          <a:p>
            <a:r>
              <a:rPr lang="en-ZA" dirty="0" smtClean="0"/>
              <a:t>The first impact of this Bill, if passed into law, is that it will increase access for the working population, most of whom are at work during the normal operational hours of the clinics.</a:t>
            </a:r>
          </a:p>
          <a:p>
            <a:r>
              <a:rPr lang="en-ZA" dirty="0" smtClean="0"/>
              <a:t>The second impact is that this will lesson the load on hospitals, which are often overburdened when people go to the outpatient sections of the hospitals for ailments that could easily be treated in clinics.</a:t>
            </a:r>
          </a:p>
          <a:p>
            <a:r>
              <a:rPr lang="en-ZA" dirty="0" smtClean="0"/>
              <a:t>Thirdly, it is the right of citizens to access healthcare as and when they get sick, and people get sick all the time, sickness is not limited to clinic operating times.</a:t>
            </a:r>
          </a:p>
          <a:p>
            <a:r>
              <a:rPr lang="en-ZA" dirty="0" smtClean="0"/>
              <a:t>Lastly, for millions of people live far from hospitals, this Bill would secure their constitutional rights to dignity and healthcare, all day long. </a:t>
            </a:r>
            <a:endParaRPr lang="en-ZA" dirty="0"/>
          </a:p>
        </p:txBody>
      </p:sp>
    </p:spTree>
    <p:extLst>
      <p:ext uri="{BB962C8B-B14F-4D97-AF65-F5344CB8AC3E}">
        <p14:creationId xmlns:p14="http://schemas.microsoft.com/office/powerpoint/2010/main" val="1192373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Resource implications</a:t>
            </a:r>
            <a:endParaRPr lang="en-ZA" dirty="0"/>
          </a:p>
        </p:txBody>
      </p:sp>
      <p:sp>
        <p:nvSpPr>
          <p:cNvPr id="3" name="Content Placeholder 2"/>
          <p:cNvSpPr>
            <a:spLocks noGrp="1"/>
          </p:cNvSpPr>
          <p:nvPr>
            <p:ph idx="1"/>
          </p:nvPr>
        </p:nvSpPr>
        <p:spPr/>
        <p:txBody>
          <a:bodyPr>
            <a:normAutofit lnSpcReduction="10000"/>
          </a:bodyPr>
          <a:lstStyle/>
          <a:p>
            <a:r>
              <a:rPr lang="en-ZA" dirty="0" smtClean="0"/>
              <a:t>We do indicate in the Bill that the passing of this Bill would require the Department of Health to employ additional staff.</a:t>
            </a:r>
          </a:p>
          <a:p>
            <a:r>
              <a:rPr lang="en-ZA" dirty="0" smtClean="0"/>
              <a:t>However, what the Bill purports to do easily counterweighs any cost constraints, and the department must be in a position to progressively build into their budgets these additional posts.</a:t>
            </a:r>
          </a:p>
          <a:p>
            <a:r>
              <a:rPr lang="en-ZA" dirty="0" smtClean="0"/>
              <a:t>Over and above that, before COVID struck, in an answer to our parliamentary question, the department told us that the department of health was short of over 18 000 nurses, 2 250 doctors and 154 dentists in the public service.</a:t>
            </a:r>
          </a:p>
          <a:p>
            <a:r>
              <a:rPr lang="en-ZA" dirty="0" smtClean="0"/>
              <a:t>If the department were to recruit all these healthcare workers, it would make the operationalising of 24 hour clinics easier.</a:t>
            </a:r>
            <a:endParaRPr lang="en-ZA" dirty="0"/>
          </a:p>
        </p:txBody>
      </p:sp>
    </p:spTree>
    <p:extLst>
      <p:ext uri="{BB962C8B-B14F-4D97-AF65-F5344CB8AC3E}">
        <p14:creationId xmlns:p14="http://schemas.microsoft.com/office/powerpoint/2010/main" val="3683248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 </a:t>
            </a:r>
            <a:endParaRPr lang="en-ZA" dirty="0"/>
          </a:p>
        </p:txBody>
      </p:sp>
      <p:sp>
        <p:nvSpPr>
          <p:cNvPr id="3" name="Content Placeholder 2"/>
          <p:cNvSpPr>
            <a:spLocks noGrp="1"/>
          </p:cNvSpPr>
          <p:nvPr>
            <p:ph idx="1"/>
          </p:nvPr>
        </p:nvSpPr>
        <p:spPr/>
        <p:txBody>
          <a:bodyPr/>
          <a:lstStyle/>
          <a:p>
            <a:r>
              <a:rPr lang="en-ZA" dirty="0" smtClean="0"/>
              <a:t>In conclusion chair, our goal, and I believe everyone’s goal, is the attainment of universal health care.</a:t>
            </a:r>
          </a:p>
          <a:p>
            <a:r>
              <a:rPr lang="en-ZA" dirty="0" smtClean="0"/>
              <a:t>The challenges faced by the public health care system need a structured, comprehensive intervention that would look at resolving problems of infrastructure, availability of medication and medical equipment, and the availability of human resources.</a:t>
            </a:r>
          </a:p>
          <a:p>
            <a:r>
              <a:rPr lang="en-ZA" dirty="0" smtClean="0"/>
              <a:t>This Bill is aimed at resolving one of many of these challenges.</a:t>
            </a:r>
          </a:p>
          <a:p>
            <a:r>
              <a:rPr lang="en-ZA" dirty="0" smtClean="0"/>
              <a:t>It is an important intervention that ought to be supported by all those who put the health interests of the majority of our people ahead of any other interest</a:t>
            </a:r>
            <a:endParaRPr lang="en-ZA" dirty="0"/>
          </a:p>
        </p:txBody>
      </p:sp>
    </p:spTree>
    <p:extLst>
      <p:ext uri="{BB962C8B-B14F-4D97-AF65-F5344CB8AC3E}">
        <p14:creationId xmlns:p14="http://schemas.microsoft.com/office/powerpoint/2010/main" val="4078779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National Health Amendment Bill</a:t>
            </a:r>
            <a:endParaRPr lang="en-ZA" dirty="0"/>
          </a:p>
        </p:txBody>
      </p:sp>
      <p:sp>
        <p:nvSpPr>
          <p:cNvPr id="3" name="Content Placeholder 2"/>
          <p:cNvSpPr>
            <a:spLocks noGrp="1"/>
          </p:cNvSpPr>
          <p:nvPr>
            <p:ph idx="1"/>
          </p:nvPr>
        </p:nvSpPr>
        <p:spPr/>
        <p:txBody>
          <a:bodyPr/>
          <a:lstStyle/>
          <a:p>
            <a:r>
              <a:rPr lang="en-ZA" dirty="0" smtClean="0"/>
              <a:t>Chairperson and members of the Portfolio Committee on Health, the Economic Freedom Fighters hereby introduces the National Health Amendment Bill for deliberations by the Committee.</a:t>
            </a:r>
          </a:p>
          <a:p>
            <a:r>
              <a:rPr lang="en-ZA" dirty="0" smtClean="0"/>
              <a:t>The Bill seeks to amend the National Health Act of 2003(Act No. 61 of 2003) in order to provide that clinics in the public sector must operate and provide health services 24 hours a day and seven days a week.</a:t>
            </a:r>
          </a:p>
          <a:p>
            <a:r>
              <a:rPr lang="en-ZA" dirty="0" smtClean="0"/>
              <a:t>In its current format, Section 4 (3) of the National Health Act makes provisions for the kind of services clinics and community health centres must provide, but this does not include operating hours.</a:t>
            </a:r>
          </a:p>
          <a:p>
            <a:pPr marL="0" indent="0">
              <a:buNone/>
            </a:pPr>
            <a:endParaRPr lang="en-ZA" dirty="0"/>
          </a:p>
        </p:txBody>
      </p:sp>
    </p:spTree>
    <p:extLst>
      <p:ext uri="{BB962C8B-B14F-4D97-AF65-F5344CB8AC3E}">
        <p14:creationId xmlns:p14="http://schemas.microsoft.com/office/powerpoint/2010/main" val="3870516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CONSTITUTIONAL CONTEXT </a:t>
            </a:r>
            <a:endParaRPr lang="en-ZA" dirty="0"/>
          </a:p>
        </p:txBody>
      </p:sp>
      <p:sp>
        <p:nvSpPr>
          <p:cNvPr id="3" name="Content Placeholder 2"/>
          <p:cNvSpPr>
            <a:spLocks noGrp="1"/>
          </p:cNvSpPr>
          <p:nvPr>
            <p:ph idx="1"/>
          </p:nvPr>
        </p:nvSpPr>
        <p:spPr/>
        <p:txBody>
          <a:bodyPr>
            <a:normAutofit lnSpcReduction="10000"/>
          </a:bodyPr>
          <a:lstStyle/>
          <a:p>
            <a:r>
              <a:rPr lang="en-ZA" dirty="0" smtClean="0"/>
              <a:t>Section 7 of the Constitution affirms the Bill of Rights as the cornerstone of our democracy, and that it enshrines the rights of all in our country. It also enjoins the State to ‘respect, protect, promote and fulfil’ these rights.</a:t>
            </a:r>
          </a:p>
          <a:p>
            <a:r>
              <a:rPr lang="en-ZA" dirty="0" smtClean="0"/>
              <a:t>Section 10 of the Constitution states that “everyone has inherent dignity and the right to have their dignity respected and protected”</a:t>
            </a:r>
          </a:p>
          <a:p>
            <a:r>
              <a:rPr lang="en-ZA" dirty="0" smtClean="0"/>
              <a:t>Section 11 of the Constitution provides for a very important right for everyone in this country, the right to life.</a:t>
            </a:r>
          </a:p>
          <a:p>
            <a:r>
              <a:rPr lang="en-ZA" dirty="0" smtClean="0"/>
              <a:t>More importantly, Section 27 (1)(a) of the Constitution affirms that everyone has the right to have access to healthcare services, including reproductive healthcare. </a:t>
            </a:r>
          </a:p>
        </p:txBody>
      </p:sp>
    </p:spTree>
    <p:extLst>
      <p:ext uri="{BB962C8B-B14F-4D97-AF65-F5344CB8AC3E}">
        <p14:creationId xmlns:p14="http://schemas.microsoft.com/office/powerpoint/2010/main" val="1989513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CONSTITUTIONAL CONTEXT: CONT</a:t>
            </a:r>
            <a:endParaRPr lang="en-ZA" dirty="0"/>
          </a:p>
        </p:txBody>
      </p:sp>
      <p:sp>
        <p:nvSpPr>
          <p:cNvPr id="3" name="Content Placeholder 2"/>
          <p:cNvSpPr>
            <a:spLocks noGrp="1"/>
          </p:cNvSpPr>
          <p:nvPr>
            <p:ph idx="1"/>
          </p:nvPr>
        </p:nvSpPr>
        <p:spPr/>
        <p:txBody>
          <a:bodyPr/>
          <a:lstStyle/>
          <a:p>
            <a:r>
              <a:rPr lang="en-ZA" dirty="0" smtClean="0"/>
              <a:t>Section 27(2) of the Constitution provides that, “The state must take reasonable legislative and other measures, within its available resources, to achieve the progressive realisation of each of these rights”.</a:t>
            </a:r>
          </a:p>
          <a:p>
            <a:r>
              <a:rPr lang="en-ZA" dirty="0" smtClean="0"/>
              <a:t>The legislative measure as envisioned by the Constitution is the National Health Act, passed into law in 2003.</a:t>
            </a:r>
          </a:p>
          <a:p>
            <a:r>
              <a:rPr lang="en-ZA" dirty="0" smtClean="0"/>
              <a:t>It is the provision of this law that we seek to amend, in order to have a more tighter enforcement of the constitutional provisions to dignity, to life, and to quality healthcare.</a:t>
            </a:r>
            <a:endParaRPr lang="en-ZA" dirty="0"/>
          </a:p>
        </p:txBody>
      </p:sp>
    </p:spTree>
    <p:extLst>
      <p:ext uri="{BB962C8B-B14F-4D97-AF65-F5344CB8AC3E}">
        <p14:creationId xmlns:p14="http://schemas.microsoft.com/office/powerpoint/2010/main" val="3711048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State of healthcare in South Africa </a:t>
            </a:r>
            <a:endParaRPr lang="en-ZA" dirty="0"/>
          </a:p>
        </p:txBody>
      </p:sp>
      <p:sp>
        <p:nvSpPr>
          <p:cNvPr id="3" name="Content Placeholder 2"/>
          <p:cNvSpPr>
            <a:spLocks noGrp="1"/>
          </p:cNvSpPr>
          <p:nvPr>
            <p:ph idx="1"/>
          </p:nvPr>
        </p:nvSpPr>
        <p:spPr/>
        <p:txBody>
          <a:bodyPr>
            <a:normAutofit lnSpcReduction="10000"/>
          </a:bodyPr>
          <a:lstStyle/>
          <a:p>
            <a:r>
              <a:rPr lang="en-ZA" dirty="0" smtClean="0"/>
              <a:t>South Africa has a bifurcated healthcare system, split between the private and public healthcare sectors.</a:t>
            </a:r>
          </a:p>
          <a:p>
            <a:r>
              <a:rPr lang="en-ZA" dirty="0" smtClean="0"/>
              <a:t>Over 82% of the population do not have medical aid insurance, and are therefore dependent on public health care.</a:t>
            </a:r>
          </a:p>
          <a:p>
            <a:r>
              <a:rPr lang="en-ZA" dirty="0" smtClean="0"/>
              <a:t>Only 18% have medical aid, and can afford to go to private health institutions whenever they have medical complications.</a:t>
            </a:r>
          </a:p>
          <a:p>
            <a:r>
              <a:rPr lang="en-ZA" dirty="0" smtClean="0"/>
              <a:t>This means that 82 out of every 100 South Africans depend on public healthcare. This translates to about 45 million South Africans.</a:t>
            </a:r>
          </a:p>
          <a:p>
            <a:r>
              <a:rPr lang="en-ZA" dirty="0" smtClean="0"/>
              <a:t>There are 422 hospitals, opened for 24 hours a day, catering for a variety of health needs of the citizens of this country.</a:t>
            </a:r>
          </a:p>
          <a:p>
            <a:endParaRPr lang="en-ZA" dirty="0"/>
          </a:p>
        </p:txBody>
      </p:sp>
    </p:spTree>
    <p:extLst>
      <p:ext uri="{BB962C8B-B14F-4D97-AF65-F5344CB8AC3E}">
        <p14:creationId xmlns:p14="http://schemas.microsoft.com/office/powerpoint/2010/main" val="4231533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State of Clinics in South Africa</a:t>
            </a:r>
            <a:endParaRPr lang="en-ZA" dirty="0"/>
          </a:p>
        </p:txBody>
      </p:sp>
      <p:sp>
        <p:nvSpPr>
          <p:cNvPr id="3" name="Content Placeholder 2"/>
          <p:cNvSpPr>
            <a:spLocks noGrp="1"/>
          </p:cNvSpPr>
          <p:nvPr>
            <p:ph idx="1"/>
          </p:nvPr>
        </p:nvSpPr>
        <p:spPr/>
        <p:txBody>
          <a:bodyPr>
            <a:normAutofit fontScale="92500" lnSpcReduction="20000"/>
          </a:bodyPr>
          <a:lstStyle/>
          <a:p>
            <a:r>
              <a:rPr lang="en-ZA" dirty="0" smtClean="0"/>
              <a:t>By 2018, there were 3 841 clinics and community health centres in the country, come of these came with community-based services such as environmental health services, school health teams and community health workers.</a:t>
            </a:r>
          </a:p>
          <a:p>
            <a:r>
              <a:rPr lang="en-ZA" dirty="0" smtClean="0"/>
              <a:t>Of these, 3 477 are fixed Primary Health Care (clinics) facilities, and are opened for only a prescribed period of time per day.</a:t>
            </a:r>
          </a:p>
          <a:p>
            <a:r>
              <a:rPr lang="en-ZA" dirty="0" smtClean="0"/>
              <a:t>These clinics are increasingly providing critical health services to the people, and there is a growing demand for their services.</a:t>
            </a:r>
          </a:p>
          <a:p>
            <a:r>
              <a:rPr lang="en-ZA" dirty="0" smtClean="0"/>
              <a:t>In the 2015/16 financial year alone, over 127 million clinic consultations were provided, and more than 3.4 million patients on antiretroviral therapy got their help from clinics and Community Health Centres.</a:t>
            </a:r>
          </a:p>
          <a:p>
            <a:r>
              <a:rPr lang="en-ZA" dirty="0" smtClean="0"/>
              <a:t>This includes support given to pregnant women, to the injured, the elderly, </a:t>
            </a:r>
            <a:r>
              <a:rPr lang="en-ZA" dirty="0" err="1" smtClean="0"/>
              <a:t>etc</a:t>
            </a:r>
            <a:endParaRPr lang="en-ZA" dirty="0" smtClean="0"/>
          </a:p>
          <a:p>
            <a:endParaRPr lang="en-ZA" dirty="0" smtClean="0"/>
          </a:p>
          <a:p>
            <a:endParaRPr lang="en-ZA" dirty="0"/>
          </a:p>
        </p:txBody>
      </p:sp>
    </p:spTree>
    <p:extLst>
      <p:ext uri="{BB962C8B-B14F-4D97-AF65-F5344CB8AC3E}">
        <p14:creationId xmlns:p14="http://schemas.microsoft.com/office/powerpoint/2010/main" val="1302048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So, what is the problem</a:t>
            </a:r>
            <a:endParaRPr lang="en-ZA" dirty="0"/>
          </a:p>
        </p:txBody>
      </p:sp>
      <p:sp>
        <p:nvSpPr>
          <p:cNvPr id="3" name="Content Placeholder 2"/>
          <p:cNvSpPr>
            <a:spLocks noGrp="1"/>
          </p:cNvSpPr>
          <p:nvPr>
            <p:ph idx="1"/>
          </p:nvPr>
        </p:nvSpPr>
        <p:spPr/>
        <p:txBody>
          <a:bodyPr/>
          <a:lstStyle/>
          <a:p>
            <a:r>
              <a:rPr lang="en-ZA" dirty="0" smtClean="0"/>
              <a:t>Clinics normally open between  07h00 and 16h00 from Monday to Friday.</a:t>
            </a:r>
          </a:p>
          <a:p>
            <a:r>
              <a:rPr lang="en-ZA" dirty="0" smtClean="0"/>
              <a:t>While this is generally the norm, there are exceptions to this. The City of Johannesburg in 2017 extended operating hours for the clinics their control to 18h00, and in 2018, adopted a resolution to open their clinics for 24 hours a day.</a:t>
            </a:r>
          </a:p>
          <a:p>
            <a:r>
              <a:rPr lang="en-ZA" dirty="0" smtClean="0"/>
              <a:t>The limited operating hours for clinics severely constrain access to critical primary health care.</a:t>
            </a:r>
          </a:p>
          <a:p>
            <a:r>
              <a:rPr lang="en-ZA" dirty="0" smtClean="0"/>
              <a:t>It infringes on the rights of citizens to have access to healthcare as and when needed.</a:t>
            </a:r>
            <a:endParaRPr lang="en-ZA" dirty="0"/>
          </a:p>
        </p:txBody>
      </p:sp>
    </p:spTree>
    <p:extLst>
      <p:ext uri="{BB962C8B-B14F-4D97-AF65-F5344CB8AC3E}">
        <p14:creationId xmlns:p14="http://schemas.microsoft.com/office/powerpoint/2010/main" val="4037486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What is the problem: Continued</a:t>
            </a:r>
            <a:endParaRPr lang="en-ZA" dirty="0"/>
          </a:p>
        </p:txBody>
      </p:sp>
      <p:sp>
        <p:nvSpPr>
          <p:cNvPr id="3" name="Content Placeholder 2"/>
          <p:cNvSpPr>
            <a:spLocks noGrp="1"/>
          </p:cNvSpPr>
          <p:nvPr>
            <p:ph idx="1"/>
          </p:nvPr>
        </p:nvSpPr>
        <p:spPr/>
        <p:txBody>
          <a:bodyPr>
            <a:normAutofit fontScale="92500" lnSpcReduction="10000"/>
          </a:bodyPr>
          <a:lstStyle/>
          <a:p>
            <a:r>
              <a:rPr lang="en-ZA" dirty="0" smtClean="0"/>
              <a:t>Health service challenges are not limited to specific time periods and can afflict a person at any time of day or night. </a:t>
            </a:r>
          </a:p>
          <a:p>
            <a:r>
              <a:rPr lang="en-ZA" dirty="0" smtClean="0"/>
              <a:t>Millions of South Africans are denied their right to have access to health services as enshrined in the Bill of Rights because an insufficient number of health facilities are open after hours, thus denying these South Africans access to health facilities should they fall sick or become injured after hours. </a:t>
            </a:r>
          </a:p>
          <a:p>
            <a:r>
              <a:rPr lang="en-ZA" dirty="0" smtClean="0"/>
              <a:t>People do not only get sick or suffer injury during the day when clinics are open. </a:t>
            </a:r>
          </a:p>
          <a:p>
            <a:r>
              <a:rPr lang="en-ZA" dirty="0" smtClean="0"/>
              <a:t>Many South Africans live too far from hospitals and are therefore unable to access healthcare establishments all the time. Clinics are in most instances the most effective and accessible healthcare provision </a:t>
            </a:r>
            <a:r>
              <a:rPr lang="en-ZA" dirty="0" err="1" smtClean="0"/>
              <a:t>centers</a:t>
            </a:r>
            <a:r>
              <a:rPr lang="en-ZA" dirty="0"/>
              <a:t>.</a:t>
            </a:r>
          </a:p>
        </p:txBody>
      </p:sp>
    </p:spTree>
    <p:extLst>
      <p:ext uri="{BB962C8B-B14F-4D97-AF65-F5344CB8AC3E}">
        <p14:creationId xmlns:p14="http://schemas.microsoft.com/office/powerpoint/2010/main" val="174295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Purpose of the Amendment</a:t>
            </a:r>
            <a:endParaRPr lang="en-ZA" dirty="0"/>
          </a:p>
        </p:txBody>
      </p:sp>
      <p:sp>
        <p:nvSpPr>
          <p:cNvPr id="3" name="Content Placeholder 2"/>
          <p:cNvSpPr>
            <a:spLocks noGrp="1"/>
          </p:cNvSpPr>
          <p:nvPr>
            <p:ph idx="1"/>
          </p:nvPr>
        </p:nvSpPr>
        <p:spPr/>
        <p:txBody>
          <a:bodyPr/>
          <a:lstStyle/>
          <a:p>
            <a:r>
              <a:rPr lang="en-ZA" dirty="0" smtClean="0"/>
              <a:t>The National Health Amendment Bill seeks to correct the problems identified above.</a:t>
            </a:r>
          </a:p>
          <a:p>
            <a:r>
              <a:rPr lang="en-ZA" dirty="0" smtClean="0"/>
              <a:t>It aims to bring the National Health Act closer to the aims and objects of the Constitution, as stated previously, by making access to healthcare facilities possible for twenty four hours a day, seven days a week.</a:t>
            </a:r>
          </a:p>
          <a:p>
            <a:r>
              <a:rPr lang="en-ZA" dirty="0" smtClean="0"/>
              <a:t>If passed, the Bill will radically change the nature of healthcare provision in the country, by making clinics, the first contact centre for millions of people, available for healthcare provision all the time.</a:t>
            </a:r>
          </a:p>
          <a:p>
            <a:endParaRPr lang="en-ZA" dirty="0"/>
          </a:p>
        </p:txBody>
      </p:sp>
    </p:spTree>
    <p:extLst>
      <p:ext uri="{BB962C8B-B14F-4D97-AF65-F5344CB8AC3E}">
        <p14:creationId xmlns:p14="http://schemas.microsoft.com/office/powerpoint/2010/main" val="3860846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1358</Words>
  <Application>Microsoft Office PowerPoint</Application>
  <PresentationFormat>Widescreen</PresentationFormat>
  <Paragraphs>63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NATIONAL HEALTH AMENDMENT BILL</vt:lpstr>
      <vt:lpstr>The National Health Amendment Bill</vt:lpstr>
      <vt:lpstr>THE CONSTITUTIONAL CONTEXT </vt:lpstr>
      <vt:lpstr>THE CONSTITUTIONAL CONTEXT: CONT</vt:lpstr>
      <vt:lpstr>The State of healthcare in South Africa </vt:lpstr>
      <vt:lpstr>State of Clinics in South Africa</vt:lpstr>
      <vt:lpstr>So, what is the problem</vt:lpstr>
      <vt:lpstr>What is the problem: Continued</vt:lpstr>
      <vt:lpstr>Purpose of the Amendment</vt:lpstr>
      <vt:lpstr>Proposed Amendment</vt:lpstr>
      <vt:lpstr>Likely Impacts of the Bill</vt:lpstr>
      <vt:lpstr>Resource implications</vt:lpstr>
      <vt:lpstr>Conclusion </vt:lpstr>
    </vt:vector>
  </TitlesOfParts>
  <Company>Parliament of the Republic  of South Africa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HEALTH AMENDMENT BILL</dc:title>
  <dc:creator>Lubabalo Ntsholo</dc:creator>
  <cp:lastModifiedBy>Lubabalo Ntsholo</cp:lastModifiedBy>
  <cp:revision>20</cp:revision>
  <dcterms:created xsi:type="dcterms:W3CDTF">2020-10-04T06:48:50Z</dcterms:created>
  <dcterms:modified xsi:type="dcterms:W3CDTF">2020-10-04T10:20:08Z</dcterms:modified>
</cp:coreProperties>
</file>