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5"/>
  </p:notesMasterIdLst>
  <p:sldIdLst>
    <p:sldId id="258" r:id="rId3"/>
    <p:sldId id="257" r:id="rId4"/>
    <p:sldId id="310"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299" r:id="rId27"/>
    <p:sldId id="261" r:id="rId28"/>
    <p:sldId id="260" r:id="rId29"/>
    <p:sldId id="263" r:id="rId30"/>
    <p:sldId id="262" r:id="rId31"/>
    <p:sldId id="278" r:id="rId32"/>
    <p:sldId id="336" r:id="rId33"/>
    <p:sldId id="279" r:id="rId34"/>
    <p:sldId id="306" r:id="rId35"/>
    <p:sldId id="337" r:id="rId36"/>
    <p:sldId id="338" r:id="rId37"/>
    <p:sldId id="281" r:id="rId38"/>
    <p:sldId id="341" r:id="rId39"/>
    <p:sldId id="283" r:id="rId40"/>
    <p:sldId id="284" r:id="rId41"/>
    <p:sldId id="282" r:id="rId42"/>
    <p:sldId id="286" r:id="rId43"/>
    <p:sldId id="291" r:id="rId44"/>
    <p:sldId id="289" r:id="rId45"/>
    <p:sldId id="342" r:id="rId46"/>
    <p:sldId id="339" r:id="rId47"/>
    <p:sldId id="288" r:id="rId48"/>
    <p:sldId id="343" r:id="rId49"/>
    <p:sldId id="290" r:id="rId50"/>
    <p:sldId id="340" r:id="rId51"/>
    <p:sldId id="293" r:id="rId52"/>
    <p:sldId id="344" r:id="rId53"/>
    <p:sldId id="296" r:id="rId54"/>
    <p:sldId id="345" r:id="rId55"/>
    <p:sldId id="346" r:id="rId56"/>
    <p:sldId id="347" r:id="rId57"/>
    <p:sldId id="348" r:id="rId58"/>
    <p:sldId id="349" r:id="rId59"/>
    <p:sldId id="350" r:id="rId60"/>
    <p:sldId id="351" r:id="rId61"/>
    <p:sldId id="352" r:id="rId62"/>
    <p:sldId id="353" r:id="rId63"/>
    <p:sldId id="26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hima Essop" initials="R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D1F"/>
    <a:srgbClr val="791B14"/>
    <a:srgbClr val="D67C1C"/>
    <a:srgbClr val="4545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CB698-5236-4B44-840D-C8B5E0E4E5B0}" v="109" dt="2020-09-28T09:14:24.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88076" autoAdjust="0"/>
  </p:normalViewPr>
  <p:slideViewPr>
    <p:cSldViewPr snapToGrid="0" snapToObjects="1">
      <p:cViewPr varScale="1">
        <p:scale>
          <a:sx n="64" d="100"/>
          <a:sy n="64" d="100"/>
        </p:scale>
        <p:origin x="151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sz="1800"/>
            </a:pPr>
            <a:r>
              <a:rPr lang="en-ZA" sz="1800" dirty="0">
                <a:solidFill>
                  <a:srgbClr val="454543"/>
                </a:solidFill>
              </a:rPr>
              <a:t>Grade 8 Dropout</a:t>
            </a:r>
          </a:p>
        </c:rich>
      </c:tx>
      <c:overlay val="0"/>
      <c:spPr>
        <a:noFill/>
        <a:ln>
          <a:noFill/>
        </a:ln>
        <a:effectLst/>
      </c:spPr>
    </c:title>
    <c:autoTitleDeleted val="0"/>
    <c:plotArea>
      <c:layout/>
      <c:lineChart>
        <c:grouping val="standard"/>
        <c:varyColors val="0"/>
        <c:ser>
          <c:idx val="0"/>
          <c:order val="0"/>
          <c:tx>
            <c:strRef>
              <c:f>'[Dropout by Grade final.xlsx]High'!$F$10</c:f>
              <c:strCache>
                <c:ptCount val="1"/>
                <c:pt idx="0">
                  <c:v>Mzamowethu</c:v>
                </c:pt>
              </c:strCache>
            </c:strRef>
          </c:tx>
          <c:spPr>
            <a:ln w="31750" cap="rnd">
              <a:solidFill>
                <a:srgbClr val="791B14"/>
              </a:solidFill>
              <a:round/>
            </a:ln>
            <a:effectLst/>
          </c:spPr>
          <c:marker>
            <c:symbol val="circle"/>
            <c:size val="17"/>
            <c:spPr>
              <a:solidFill>
                <a:srgbClr val="791B14"/>
              </a:solidFill>
              <a:ln>
                <a:solidFill>
                  <a:srgbClr val="791B14"/>
                </a:solidFill>
              </a:ln>
              <a:effectLst/>
            </c:spPr>
          </c:marker>
          <c:dLbls>
            <c:spPr>
              <a:noFill/>
              <a:ln>
                <a:noFill/>
              </a:ln>
              <a:effectLst/>
            </c:spPr>
            <c:txPr>
              <a:bodyPr rot="0" vert="horz"/>
              <a:lstStyle/>
              <a:p>
                <a:pPr>
                  <a:defRPr sz="70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'[Dropout by Grade final.xlsx]High'!$G$9:$I$9</c:f>
              <c:numCache>
                <c:formatCode>General</c:formatCode>
                <c:ptCount val="3"/>
                <c:pt idx="0">
                  <c:v>2016</c:v>
                </c:pt>
                <c:pt idx="1">
                  <c:v>2017</c:v>
                </c:pt>
                <c:pt idx="2">
                  <c:v>2018</c:v>
                </c:pt>
              </c:numCache>
            </c:numRef>
          </c:cat>
          <c:val>
            <c:numRef>
              <c:f>'[Dropout by Grade final.xlsx]High'!$G$10:$I$10</c:f>
              <c:numCache>
                <c:formatCode>0%</c:formatCode>
                <c:ptCount val="3"/>
                <c:pt idx="0">
                  <c:v>0.19607843137254899</c:v>
                </c:pt>
                <c:pt idx="1">
                  <c:v>5.3030303030302997E-2</c:v>
                </c:pt>
                <c:pt idx="2">
                  <c:v>8.7591240875912399E-2</c:v>
                </c:pt>
              </c:numCache>
            </c:numRef>
          </c:val>
          <c:smooth val="0"/>
          <c:extLst>
            <c:ext xmlns:c16="http://schemas.microsoft.com/office/drawing/2014/chart" uri="{C3380CC4-5D6E-409C-BE32-E72D297353CC}">
              <c16:uniqueId val="{00000001-D85F-4E38-B333-689D284C3241}"/>
            </c:ext>
          </c:extLst>
        </c:ser>
        <c:ser>
          <c:idx val="1"/>
          <c:order val="1"/>
          <c:tx>
            <c:strRef>
              <c:f>'[Dropout by Grade final.xlsx]High'!$F$11</c:f>
              <c:strCache>
                <c:ptCount val="1"/>
                <c:pt idx="0">
                  <c:v>Mzokhanyo</c:v>
                </c:pt>
              </c:strCache>
            </c:strRef>
          </c:tx>
          <c:spPr>
            <a:ln w="31750" cap="rnd">
              <a:solidFill>
                <a:srgbClr val="AF1D1F"/>
              </a:solidFill>
              <a:round/>
            </a:ln>
            <a:effectLst/>
          </c:spPr>
          <c:marker>
            <c:symbol val="circle"/>
            <c:size val="17"/>
            <c:spPr>
              <a:solidFill>
                <a:srgbClr val="AF1D1F"/>
              </a:solidFill>
              <a:ln>
                <a:solidFill>
                  <a:srgbClr val="AF1D1F"/>
                </a:solidFill>
              </a:ln>
              <a:effectLst/>
            </c:spPr>
          </c:marker>
          <c:dLbls>
            <c:spPr>
              <a:noFill/>
              <a:ln>
                <a:noFill/>
              </a:ln>
              <a:effectLst/>
            </c:spPr>
            <c:txPr>
              <a:bodyPr rot="0" vert="horz"/>
              <a:lstStyle/>
              <a:p>
                <a:pPr>
                  <a:defRPr sz="70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'[Dropout by Grade final.xlsx]High'!$G$9:$I$9</c:f>
              <c:numCache>
                <c:formatCode>General</c:formatCode>
                <c:ptCount val="3"/>
                <c:pt idx="0">
                  <c:v>2016</c:v>
                </c:pt>
                <c:pt idx="1">
                  <c:v>2017</c:v>
                </c:pt>
                <c:pt idx="2">
                  <c:v>2018</c:v>
                </c:pt>
              </c:numCache>
            </c:numRef>
          </c:cat>
          <c:val>
            <c:numRef>
              <c:f>'[Dropout by Grade final.xlsx]High'!$G$11:$I$11</c:f>
              <c:numCache>
                <c:formatCode>0%</c:formatCode>
                <c:ptCount val="3"/>
                <c:pt idx="0">
                  <c:v>0.14583333333333301</c:v>
                </c:pt>
                <c:pt idx="1">
                  <c:v>3.5897435897435902E-2</c:v>
                </c:pt>
                <c:pt idx="2">
                  <c:v>6.5573770491803296E-2</c:v>
                </c:pt>
              </c:numCache>
            </c:numRef>
          </c:val>
          <c:smooth val="0"/>
          <c:extLst>
            <c:ext xmlns:c16="http://schemas.microsoft.com/office/drawing/2014/chart" uri="{C3380CC4-5D6E-409C-BE32-E72D297353CC}">
              <c16:uniqueId val="{00000003-D85F-4E38-B333-689D284C3241}"/>
            </c:ext>
          </c:extLst>
        </c:ser>
        <c:ser>
          <c:idx val="2"/>
          <c:order val="2"/>
          <c:tx>
            <c:strRef>
              <c:f>'[Dropout by Grade final.xlsx]High'!$F$12</c:f>
              <c:strCache>
                <c:ptCount val="1"/>
                <c:pt idx="0">
                  <c:v>Wongalethu</c:v>
                </c:pt>
              </c:strCache>
            </c:strRef>
          </c:tx>
          <c:spPr>
            <a:ln w="31750" cap="rnd">
              <a:solidFill>
                <a:srgbClr val="D67C1C"/>
              </a:solidFill>
              <a:round/>
            </a:ln>
            <a:effectLst/>
          </c:spPr>
          <c:marker>
            <c:symbol val="circle"/>
            <c:size val="17"/>
            <c:spPr>
              <a:solidFill>
                <a:srgbClr val="D67C1C"/>
              </a:solidFill>
              <a:ln>
                <a:solidFill>
                  <a:srgbClr val="D67C1C"/>
                </a:solidFill>
              </a:ln>
              <a:effectLst/>
            </c:spPr>
          </c:marker>
          <c:dLbls>
            <c:spPr>
              <a:noFill/>
              <a:ln>
                <a:noFill/>
              </a:ln>
              <a:effectLst/>
            </c:spPr>
            <c:txPr>
              <a:bodyPr rot="0" vert="horz"/>
              <a:lstStyle/>
              <a:p>
                <a:pPr>
                  <a:defRPr sz="700">
                    <a:solidFill>
                      <a:srgbClr val="45454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'[Dropout by Grade final.xlsx]High'!$G$9:$I$9</c:f>
              <c:numCache>
                <c:formatCode>General</c:formatCode>
                <c:ptCount val="3"/>
                <c:pt idx="0">
                  <c:v>2016</c:v>
                </c:pt>
                <c:pt idx="1">
                  <c:v>2017</c:v>
                </c:pt>
                <c:pt idx="2">
                  <c:v>2018</c:v>
                </c:pt>
              </c:numCache>
            </c:numRef>
          </c:cat>
          <c:val>
            <c:numRef>
              <c:f>'[Dropout by Grade final.xlsx]High'!$G$12:$I$12</c:f>
              <c:numCache>
                <c:formatCode>0%</c:formatCode>
                <c:ptCount val="3"/>
                <c:pt idx="0">
                  <c:v>7.7777777777777807E-2</c:v>
                </c:pt>
                <c:pt idx="1">
                  <c:v>0</c:v>
                </c:pt>
                <c:pt idx="2">
                  <c:v>8.0645161290322596E-3</c:v>
                </c:pt>
              </c:numCache>
            </c:numRef>
          </c:val>
          <c:smooth val="0"/>
          <c:extLst>
            <c:ext xmlns:c16="http://schemas.microsoft.com/office/drawing/2014/chart" uri="{C3380CC4-5D6E-409C-BE32-E72D297353CC}">
              <c16:uniqueId val="{00000005-D85F-4E38-B333-689D284C3241}"/>
            </c:ext>
          </c:extLst>
        </c:ser>
        <c:dLbls>
          <c:dLblPos val="ctr"/>
          <c:showLegendKey val="0"/>
          <c:showVal val="1"/>
          <c:showCatName val="0"/>
          <c:showSerName val="0"/>
          <c:showPercent val="0"/>
          <c:showBubbleSize val="0"/>
        </c:dLbls>
        <c:marker val="1"/>
        <c:smooth val="0"/>
        <c:axId val="-2059913448"/>
        <c:axId val="-2059909960"/>
      </c:lineChart>
      <c:catAx>
        <c:axId val="-20599134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vert="horz"/>
          <a:lstStyle/>
          <a:p>
            <a:pPr>
              <a:defRPr>
                <a:solidFill>
                  <a:srgbClr val="454543"/>
                </a:solidFill>
              </a:defRPr>
            </a:pPr>
            <a:endParaRPr lang="en-US"/>
          </a:p>
        </c:txPr>
        <c:crossAx val="-2059909960"/>
        <c:crosses val="autoZero"/>
        <c:auto val="1"/>
        <c:lblAlgn val="ctr"/>
        <c:lblOffset val="100"/>
        <c:noMultiLvlLbl val="0"/>
      </c:catAx>
      <c:valAx>
        <c:axId val="-20599099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0599134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vert="horz"/>
        <a:lstStyle/>
        <a:p>
          <a:pPr>
            <a:defRPr>
              <a:solidFill>
                <a:srgbClr val="454543"/>
              </a:solidFill>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Verdana"/>
          <a:cs typeface="Verdana"/>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ZA" sz="1800" dirty="0"/>
              <a:t>Khula Chronic Absenteeism</a:t>
            </a:r>
          </a:p>
          <a:p>
            <a:pPr>
              <a:defRPr sz="2200" b="1" i="0" u="none" strike="noStrike" kern="1200" baseline="0">
                <a:solidFill>
                  <a:schemeClr val="dk1">
                    <a:lumMod val="75000"/>
                    <a:lumOff val="25000"/>
                  </a:schemeClr>
                </a:solidFill>
                <a:latin typeface="+mn-lt"/>
                <a:ea typeface="+mn-ea"/>
                <a:cs typeface="+mn-cs"/>
              </a:defRPr>
            </a:pPr>
            <a:r>
              <a:rPr lang="en-ZA" sz="1800" dirty="0"/>
              <a:t>% of learners chronically </a:t>
            </a:r>
            <a:r>
              <a:rPr lang="en-ZA" sz="1800" dirty="0" smtClean="0"/>
              <a:t>absent</a:t>
            </a:r>
          </a:p>
          <a:p>
            <a:pPr>
              <a:defRPr sz="2200" b="1" i="0" u="none" strike="noStrike" kern="1200" baseline="0">
                <a:solidFill>
                  <a:schemeClr val="dk1">
                    <a:lumMod val="75000"/>
                    <a:lumOff val="25000"/>
                  </a:schemeClr>
                </a:solidFill>
                <a:latin typeface="+mn-lt"/>
                <a:ea typeface="+mn-ea"/>
                <a:cs typeface="+mn-cs"/>
              </a:defRPr>
            </a:pPr>
            <a:r>
              <a:rPr lang="en-ZA" sz="1800" dirty="0" smtClean="0"/>
              <a:t>(</a:t>
            </a:r>
            <a:r>
              <a:rPr lang="en-ZA" sz="1800" dirty="0"/>
              <a:t>5+ days per term)</a:t>
            </a:r>
          </a:p>
        </c:rich>
      </c:tx>
      <c:overlay val="0"/>
      <c:spPr>
        <a:noFill/>
        <a:ln>
          <a:noFill/>
        </a:ln>
        <a:effectLst/>
      </c:spPr>
    </c:title>
    <c:autoTitleDeleted val="0"/>
    <c:plotArea>
      <c:layout/>
      <c:lineChart>
        <c:grouping val="standard"/>
        <c:varyColors val="0"/>
        <c:ser>
          <c:idx val="1"/>
          <c:order val="0"/>
          <c:tx>
            <c:strRef>
              <c:f>'[Khula Ansenteeism.xlsx]Sheet1'!$D$10</c:f>
              <c:strCache>
                <c:ptCount val="1"/>
                <c:pt idx="0">
                  <c:v>5+ days</c:v>
                </c:pt>
              </c:strCache>
            </c:strRef>
          </c:tx>
          <c:spPr>
            <a:ln w="31750" cap="rnd">
              <a:solidFill>
                <a:schemeClr val="accent2">
                  <a:shade val="86000"/>
                </a:schemeClr>
              </a:solidFill>
              <a:round/>
            </a:ln>
            <a:effectLst/>
          </c:spPr>
          <c:marker>
            <c:symbol val="circle"/>
            <c:size val="17"/>
            <c:spPr>
              <a:solidFill>
                <a:schemeClr val="accent2">
                  <a:shade val="86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54543"/>
                    </a:solidFill>
                    <a:latin typeface="Verdana"/>
                    <a:ea typeface="+mn-e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'[Khula Ansenteeism.xlsx]Sheet1'!$E$12:$Q$12</c:f>
              <c:strCache>
                <c:ptCount val="7"/>
                <c:pt idx="0">
                  <c:v>Term 1 '18</c:v>
                </c:pt>
                <c:pt idx="1">
                  <c:v>Term 2 '18</c:v>
                </c:pt>
                <c:pt idx="2">
                  <c:v>Term 3 '18 </c:v>
                </c:pt>
                <c:pt idx="3">
                  <c:v>Term 4 '18</c:v>
                </c:pt>
                <c:pt idx="4">
                  <c:v>Term 1 '19</c:v>
                </c:pt>
                <c:pt idx="5">
                  <c:v>Term 2 '19</c:v>
                </c:pt>
                <c:pt idx="6">
                  <c:v>Term 3 '19 </c:v>
                </c:pt>
              </c:strCache>
            </c:strRef>
          </c:cat>
          <c:val>
            <c:numRef>
              <c:f>'[Khula Ansenteeism.xlsx]Sheet1'!$E$10:$K$10</c:f>
              <c:numCache>
                <c:formatCode>0.00%</c:formatCode>
                <c:ptCount val="7"/>
                <c:pt idx="0">
                  <c:v>0.41360000000000002</c:v>
                </c:pt>
                <c:pt idx="1">
                  <c:v>0.48020000000000002</c:v>
                </c:pt>
                <c:pt idx="2">
                  <c:v>0.62770000000000004</c:v>
                </c:pt>
                <c:pt idx="3">
                  <c:v>0.39629999999999999</c:v>
                </c:pt>
                <c:pt idx="4">
                  <c:v>0.38979999999999998</c:v>
                </c:pt>
                <c:pt idx="5">
                  <c:v>0.58940000000000003</c:v>
                </c:pt>
                <c:pt idx="6" formatCode="0%">
                  <c:v>0.29729729729729698</c:v>
                </c:pt>
              </c:numCache>
            </c:numRef>
          </c:val>
          <c:smooth val="0"/>
          <c:extLst>
            <c:ext xmlns:c16="http://schemas.microsoft.com/office/drawing/2014/chart" uri="{C3380CC4-5D6E-409C-BE32-E72D297353CC}">
              <c16:uniqueId val="{00000000-2580-4751-97AD-1DE52C961A62}"/>
            </c:ext>
          </c:extLst>
        </c:ser>
        <c:ser>
          <c:idx val="3"/>
          <c:order val="1"/>
          <c:tx>
            <c:strRef>
              <c:f>'[Khula Ansenteeism.xlsx]Sheet1'!$D$12</c:f>
              <c:strCache>
                <c:ptCount val="1"/>
              </c:strCache>
            </c:strRef>
          </c:tx>
          <c:spPr>
            <a:ln w="31750" cap="rnd">
              <a:solidFill>
                <a:schemeClr val="accent2">
                  <a:tint val="58000"/>
                </a:schemeClr>
              </a:solidFill>
              <a:round/>
            </a:ln>
            <a:effectLst/>
          </c:spPr>
          <c:marker>
            <c:symbol val="circle"/>
            <c:size val="17"/>
            <c:spPr>
              <a:solidFill>
                <a:schemeClr val="accent2">
                  <a:tint val="58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'[Khula Ansenteeism.xlsx]Sheet1'!$E$12:$Q$12</c:f>
              <c:strCache>
                <c:ptCount val="7"/>
                <c:pt idx="0">
                  <c:v>Term 1 '18</c:v>
                </c:pt>
                <c:pt idx="1">
                  <c:v>Term 2 '18</c:v>
                </c:pt>
                <c:pt idx="2">
                  <c:v>Term 3 '18 </c:v>
                </c:pt>
                <c:pt idx="3">
                  <c:v>Term 4 '18</c:v>
                </c:pt>
                <c:pt idx="4">
                  <c:v>Term 1 '19</c:v>
                </c:pt>
                <c:pt idx="5">
                  <c:v>Term 2 '19</c:v>
                </c:pt>
                <c:pt idx="6">
                  <c:v>Term 3 '19 </c:v>
                </c:pt>
              </c:strCache>
            </c:strRef>
          </c:cat>
          <c:val>
            <c:numRef>
              <c:f>'[Khula Ansenteeism.xlsx]Sheet1'!$E$12:$K$12</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1-2580-4751-97AD-1DE52C961A62}"/>
            </c:ext>
          </c:extLst>
        </c:ser>
        <c:ser>
          <c:idx val="0"/>
          <c:order val="2"/>
          <c:tx>
            <c:strRef>
              <c:f>'[Khula Ansenteeism.xlsx]Sheet1'!$D$10</c:f>
              <c:strCache>
                <c:ptCount val="1"/>
                <c:pt idx="0">
                  <c:v>5+ days</c:v>
                </c:pt>
              </c:strCache>
            </c:strRef>
          </c:tx>
          <c:spPr>
            <a:ln w="31750" cap="rnd">
              <a:solidFill>
                <a:srgbClr val="D67C1C"/>
              </a:solidFill>
              <a:round/>
            </a:ln>
            <a:effectLst/>
          </c:spPr>
          <c:marker>
            <c:symbol val="circle"/>
            <c:size val="17"/>
            <c:spPr>
              <a:solidFill>
                <a:srgbClr val="D67C1C"/>
              </a:solidFill>
              <a:ln>
                <a:solidFill>
                  <a:srgbClr val="D67C1C"/>
                </a:solidFill>
              </a:ln>
              <a:effectLst/>
            </c:spPr>
          </c:marker>
          <c:dLbls>
            <c:delete val="1"/>
          </c:dLbls>
          <c:cat>
            <c:strRef>
              <c:f>'[Khula Ansenteeism.xlsx]Sheet1'!$E$12:$Q$12</c:f>
              <c:strCache>
                <c:ptCount val="7"/>
                <c:pt idx="0">
                  <c:v>Term 1 '18</c:v>
                </c:pt>
                <c:pt idx="1">
                  <c:v>Term 2 '18</c:v>
                </c:pt>
                <c:pt idx="2">
                  <c:v>Term 3 '18 </c:v>
                </c:pt>
                <c:pt idx="3">
                  <c:v>Term 4 '18</c:v>
                </c:pt>
                <c:pt idx="4">
                  <c:v>Term 1 '19</c:v>
                </c:pt>
                <c:pt idx="5">
                  <c:v>Term 2 '19</c:v>
                </c:pt>
                <c:pt idx="6">
                  <c:v>Term 3 '19 </c:v>
                </c:pt>
              </c:strCache>
            </c:strRef>
          </c:cat>
          <c:val>
            <c:numRef>
              <c:f>'[Khula Ansenteeism.xlsx]Sheet1'!$E$10:$K$10</c:f>
              <c:numCache>
                <c:formatCode>0.00%</c:formatCode>
                <c:ptCount val="7"/>
                <c:pt idx="0">
                  <c:v>0.41360000000000002</c:v>
                </c:pt>
                <c:pt idx="1">
                  <c:v>0.48020000000000002</c:v>
                </c:pt>
                <c:pt idx="2">
                  <c:v>0.62770000000000004</c:v>
                </c:pt>
                <c:pt idx="3">
                  <c:v>0.39629999999999999</c:v>
                </c:pt>
                <c:pt idx="4">
                  <c:v>0.38979999999999998</c:v>
                </c:pt>
                <c:pt idx="5">
                  <c:v>0.58940000000000003</c:v>
                </c:pt>
                <c:pt idx="6" formatCode="0%">
                  <c:v>0.29729729729729698</c:v>
                </c:pt>
              </c:numCache>
            </c:numRef>
          </c:val>
          <c:smooth val="0"/>
          <c:extLst>
            <c:ext xmlns:c16="http://schemas.microsoft.com/office/drawing/2014/chart" uri="{C3380CC4-5D6E-409C-BE32-E72D297353CC}">
              <c16:uniqueId val="{00000007-2580-4751-97AD-1DE52C961A62}"/>
            </c:ext>
          </c:extLst>
        </c:ser>
        <c:ser>
          <c:idx val="2"/>
          <c:order val="3"/>
          <c:tx>
            <c:strRef>
              <c:f>'[Khula Ansenteeism.xlsx]Sheet1'!$D$12</c:f>
              <c:strCache>
                <c:ptCount val="1"/>
              </c:strCache>
            </c:strRef>
          </c:tx>
          <c:spPr>
            <a:ln w="31750" cap="rnd">
              <a:solidFill>
                <a:srgbClr val="AF1D1F"/>
              </a:solidFill>
              <a:round/>
            </a:ln>
            <a:effectLst/>
          </c:spPr>
          <c:marker>
            <c:symbol val="circle"/>
            <c:size val="17"/>
            <c:spPr>
              <a:solidFill>
                <a:srgbClr val="AF1D1F"/>
              </a:solidFill>
              <a:ln>
                <a:solidFill>
                  <a:srgbClr val="AF1D1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'[Khula Ansenteeism.xlsx]Sheet1'!$E$12:$Q$12</c:f>
              <c:strCache>
                <c:ptCount val="7"/>
                <c:pt idx="0">
                  <c:v>Term 1 '18</c:v>
                </c:pt>
                <c:pt idx="1">
                  <c:v>Term 2 '18</c:v>
                </c:pt>
                <c:pt idx="2">
                  <c:v>Term 3 '18 </c:v>
                </c:pt>
                <c:pt idx="3">
                  <c:v>Term 4 '18</c:v>
                </c:pt>
                <c:pt idx="4">
                  <c:v>Term 1 '19</c:v>
                </c:pt>
                <c:pt idx="5">
                  <c:v>Term 2 '19</c:v>
                </c:pt>
                <c:pt idx="6">
                  <c:v>Term 3 '19 </c:v>
                </c:pt>
              </c:strCache>
            </c:strRef>
          </c:cat>
          <c:val>
            <c:numRef>
              <c:f>'[Khula Ansenteeism.xlsx]Sheet1'!$E$12:$K$12</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8-2580-4751-97AD-1DE52C961A62}"/>
            </c:ext>
          </c:extLst>
        </c:ser>
        <c:dLbls>
          <c:dLblPos val="ctr"/>
          <c:showLegendKey val="0"/>
          <c:showVal val="1"/>
          <c:showCatName val="0"/>
          <c:showSerName val="0"/>
          <c:showPercent val="0"/>
          <c:showBubbleSize val="0"/>
        </c:dLbls>
        <c:marker val="1"/>
        <c:smooth val="0"/>
        <c:axId val="-2060290744"/>
        <c:axId val="-2060353160"/>
      </c:lineChart>
      <c:catAx>
        <c:axId val="-2060290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60353160"/>
        <c:crosses val="autoZero"/>
        <c:auto val="1"/>
        <c:lblAlgn val="ctr"/>
        <c:lblOffset val="100"/>
        <c:noMultiLvlLbl val="0"/>
      </c:catAx>
      <c:valAx>
        <c:axId val="-20603531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2060290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4DD1A-761F-44C6-B54B-F38F2DF6438C}" type="datetimeFigureOut">
              <a:rPr lang="en-ZA" smtClean="0"/>
              <a:t>2020/10/01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8B2C1-DA88-45F0-9828-BA3B10262D1F}" type="slidenum">
              <a:rPr lang="en-ZA" smtClean="0"/>
              <a:t>‹#›</a:t>
            </a:fld>
            <a:endParaRPr lang="en-ZA"/>
          </a:p>
        </p:txBody>
      </p:sp>
    </p:spTree>
    <p:extLst>
      <p:ext uri="{BB962C8B-B14F-4D97-AF65-F5344CB8AC3E}">
        <p14:creationId xmlns:p14="http://schemas.microsoft.com/office/powerpoint/2010/main" val="306995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p:txBody>
      </p:sp>
      <p:sp>
        <p:nvSpPr>
          <p:cNvPr id="4" name="Slide Number Placeholder 3"/>
          <p:cNvSpPr>
            <a:spLocks noGrp="1"/>
          </p:cNvSpPr>
          <p:nvPr>
            <p:ph type="sldNum" sz="quarter" idx="10"/>
          </p:nvPr>
        </p:nvSpPr>
        <p:spPr/>
        <p:txBody>
          <a:bodyPr/>
          <a:lstStyle/>
          <a:p>
            <a:fld id="{0998B2C1-DA88-45F0-9828-BA3B10262D1F}" type="slidenum">
              <a:rPr lang="en-ZA" smtClean="0"/>
              <a:t>4</a:t>
            </a:fld>
            <a:endParaRPr lang="en-ZA"/>
          </a:p>
        </p:txBody>
      </p:sp>
    </p:spTree>
    <p:extLst>
      <p:ext uri="{BB962C8B-B14F-4D97-AF65-F5344CB8AC3E}">
        <p14:creationId xmlns:p14="http://schemas.microsoft.com/office/powerpoint/2010/main" val="294650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13</a:t>
            </a:fld>
            <a:endParaRPr lang="en-ZA"/>
          </a:p>
        </p:txBody>
      </p:sp>
    </p:spTree>
    <p:extLst>
      <p:ext uri="{BB962C8B-B14F-4D97-AF65-F5344CB8AC3E}">
        <p14:creationId xmlns:p14="http://schemas.microsoft.com/office/powerpoint/2010/main" val="329697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14</a:t>
            </a:fld>
            <a:endParaRPr lang="en-ZA"/>
          </a:p>
        </p:txBody>
      </p:sp>
    </p:spTree>
    <p:extLst>
      <p:ext uri="{BB962C8B-B14F-4D97-AF65-F5344CB8AC3E}">
        <p14:creationId xmlns:p14="http://schemas.microsoft.com/office/powerpoint/2010/main" val="221152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15</a:t>
            </a:fld>
            <a:endParaRPr lang="en-ZA"/>
          </a:p>
        </p:txBody>
      </p:sp>
    </p:spTree>
    <p:extLst>
      <p:ext uri="{BB962C8B-B14F-4D97-AF65-F5344CB8AC3E}">
        <p14:creationId xmlns:p14="http://schemas.microsoft.com/office/powerpoint/2010/main" val="967379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16</a:t>
            </a:fld>
            <a:endParaRPr lang="en-ZA"/>
          </a:p>
        </p:txBody>
      </p:sp>
    </p:spTree>
    <p:extLst>
      <p:ext uri="{BB962C8B-B14F-4D97-AF65-F5344CB8AC3E}">
        <p14:creationId xmlns:p14="http://schemas.microsoft.com/office/powerpoint/2010/main" val="94679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If we begin, with the same causal loop of teaching and learning, but begin with interventions which focus on morals, psychosocial support and ensuring engagement can happen…</a:t>
            </a:r>
          </a:p>
          <a:p>
            <a:pPr marL="228600" indent="-228600">
              <a:buAutoNum type="arabicPeriod"/>
            </a:pPr>
            <a:r>
              <a:rPr lang="en-ZA" dirty="0" smtClean="0"/>
              <a:t>Then, we begin to see how this becomes a positive reinforcing circle with positive outcomes.</a:t>
            </a:r>
          </a:p>
          <a:p>
            <a:pPr marL="228600" indent="-228600">
              <a:buAutoNum type="arabicPeriod"/>
            </a:pPr>
            <a:r>
              <a:rPr lang="en-ZA" dirty="0" smtClean="0"/>
              <a:t>If we plug interventions to improve teaching and learning into this positive reinforcing loop, then they can get tractions, and learner outcomes will improve. You cannot teach, and improve learning outcomes of disengaged learners</a:t>
            </a:r>
          </a:p>
          <a:p>
            <a:pPr marL="228600" indent="-228600">
              <a:buAutoNum type="arabicPeriod"/>
            </a:pPr>
            <a:r>
              <a:rPr lang="en-ZA" dirty="0" smtClean="0"/>
              <a:t>Through this, we can begin to prevent dropout.</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18</a:t>
            </a:fld>
            <a:endParaRPr lang="en-ZA"/>
          </a:p>
        </p:txBody>
      </p:sp>
    </p:spTree>
    <p:extLst>
      <p:ext uri="{BB962C8B-B14F-4D97-AF65-F5344CB8AC3E}">
        <p14:creationId xmlns:p14="http://schemas.microsoft.com/office/powerpoint/2010/main" val="649803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If we begin, with the same causal loop of teaching and learning, but begin with interventions which focus on morals, psychosocial support and ensuring engagement can happen…</a:t>
            </a:r>
          </a:p>
          <a:p>
            <a:pPr marL="228600" indent="-228600">
              <a:buAutoNum type="arabicPeriod"/>
            </a:pPr>
            <a:r>
              <a:rPr lang="en-ZA" dirty="0" smtClean="0"/>
              <a:t>Then, we begin to see how this becomes a positive reinforcing circle with positive outcomes.</a:t>
            </a:r>
          </a:p>
          <a:p>
            <a:pPr marL="228600" indent="-228600">
              <a:buAutoNum type="arabicPeriod"/>
            </a:pPr>
            <a:r>
              <a:rPr lang="en-ZA" dirty="0" smtClean="0"/>
              <a:t>If we plug interventions to improve teaching and learning into this positive reinforcing loop, then they can get tractions, and learner outcomes will improve. You cannot teach, and improve learning outcomes of disengaged learners</a:t>
            </a:r>
          </a:p>
          <a:p>
            <a:pPr marL="228600" indent="-228600">
              <a:buAutoNum type="arabicPeriod"/>
            </a:pPr>
            <a:r>
              <a:rPr lang="en-ZA" dirty="0" smtClean="0"/>
              <a:t>Through this, we can begin to prevent dropout.</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19</a:t>
            </a:fld>
            <a:endParaRPr lang="en-ZA"/>
          </a:p>
        </p:txBody>
      </p:sp>
    </p:spTree>
    <p:extLst>
      <p:ext uri="{BB962C8B-B14F-4D97-AF65-F5344CB8AC3E}">
        <p14:creationId xmlns:p14="http://schemas.microsoft.com/office/powerpoint/2010/main" val="342577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If we begin, with the same causal loop of teaching and learning, but begin with interventions which focus on morals, psychosocial support and ensuring engagement can happen…</a:t>
            </a:r>
          </a:p>
          <a:p>
            <a:pPr marL="228600" indent="-228600">
              <a:buAutoNum type="arabicPeriod"/>
            </a:pPr>
            <a:r>
              <a:rPr lang="en-ZA" dirty="0" smtClean="0"/>
              <a:t>Then, we begin to see how this becomes a positive reinforcing circle with positive outcomes.</a:t>
            </a:r>
          </a:p>
          <a:p>
            <a:pPr marL="228600" indent="-228600">
              <a:buAutoNum type="arabicPeriod"/>
            </a:pPr>
            <a:r>
              <a:rPr lang="en-ZA" dirty="0" smtClean="0"/>
              <a:t>If we plug interventions to improve teaching and learning into this positive reinforcing loop, then they can get tractions, and learner outcomes will improve. You cannot teach, and improve learning outcomes of disengaged learners</a:t>
            </a:r>
          </a:p>
          <a:p>
            <a:pPr marL="228600" indent="-228600">
              <a:buAutoNum type="arabicPeriod"/>
            </a:pPr>
            <a:r>
              <a:rPr lang="en-ZA" dirty="0" smtClean="0"/>
              <a:t>Through this, we can begin to prevent dropout.</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20</a:t>
            </a:fld>
            <a:endParaRPr lang="en-ZA"/>
          </a:p>
        </p:txBody>
      </p:sp>
    </p:spTree>
    <p:extLst>
      <p:ext uri="{BB962C8B-B14F-4D97-AF65-F5344CB8AC3E}">
        <p14:creationId xmlns:p14="http://schemas.microsoft.com/office/powerpoint/2010/main" val="109636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If we begin, with the same causal loop of teaching and learning, but begin with interventions which focus on morals, psychosocial support and ensuring engagement can happen…</a:t>
            </a:r>
          </a:p>
          <a:p>
            <a:pPr marL="228600" indent="-228600">
              <a:buAutoNum type="arabicPeriod"/>
            </a:pPr>
            <a:r>
              <a:rPr lang="en-ZA" dirty="0" smtClean="0"/>
              <a:t>Then, we begin to see how this becomes a positive reinforcing circle with positive outcomes.</a:t>
            </a:r>
          </a:p>
          <a:p>
            <a:pPr marL="228600" indent="-228600">
              <a:buAutoNum type="arabicPeriod"/>
            </a:pPr>
            <a:r>
              <a:rPr lang="en-ZA" dirty="0" smtClean="0"/>
              <a:t>If we plug interventions to improve teaching and learning into this positive reinforcing loop, then they can get tractions, and learner outcomes will improve. You cannot teach, and improve learning outcomes of disengaged learners</a:t>
            </a:r>
          </a:p>
          <a:p>
            <a:pPr marL="228600" indent="-228600">
              <a:buAutoNum type="arabicPeriod"/>
            </a:pPr>
            <a:r>
              <a:rPr lang="en-ZA" dirty="0" smtClean="0"/>
              <a:t>Through this, we can begin to prevent dropout.</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21</a:t>
            </a:fld>
            <a:endParaRPr lang="en-ZA"/>
          </a:p>
        </p:txBody>
      </p:sp>
    </p:spTree>
    <p:extLst>
      <p:ext uri="{BB962C8B-B14F-4D97-AF65-F5344CB8AC3E}">
        <p14:creationId xmlns:p14="http://schemas.microsoft.com/office/powerpoint/2010/main" val="623363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If we begin, with the same causal loop of teaching and learning, but begin with interventions which focus on morals, psychosocial support and ensuring engagement can happen…</a:t>
            </a:r>
          </a:p>
          <a:p>
            <a:pPr marL="228600" indent="-228600">
              <a:buAutoNum type="arabicPeriod"/>
            </a:pPr>
            <a:r>
              <a:rPr lang="en-ZA" dirty="0" smtClean="0"/>
              <a:t>Then, we begin to see how this becomes a positive reinforcing circle with positive outcomes.</a:t>
            </a:r>
          </a:p>
          <a:p>
            <a:pPr marL="228600" indent="-228600">
              <a:buAutoNum type="arabicPeriod"/>
            </a:pPr>
            <a:r>
              <a:rPr lang="en-ZA" dirty="0" smtClean="0"/>
              <a:t>If we plug interventions to improve teaching and learning into this positive reinforcing loop, then they can get tractions, and learner outcomes will improve. You cannot teach, and improve learning outcomes of disengaged learners</a:t>
            </a:r>
          </a:p>
          <a:p>
            <a:pPr marL="228600" indent="-228600">
              <a:buAutoNum type="arabicPeriod"/>
            </a:pPr>
            <a:r>
              <a:rPr lang="en-ZA" dirty="0" smtClean="0"/>
              <a:t>Through this, we can begin to prevent dropout.</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22</a:t>
            </a:fld>
            <a:endParaRPr lang="en-ZA"/>
          </a:p>
        </p:txBody>
      </p:sp>
    </p:spTree>
    <p:extLst>
      <p:ext uri="{BB962C8B-B14F-4D97-AF65-F5344CB8AC3E}">
        <p14:creationId xmlns:p14="http://schemas.microsoft.com/office/powerpoint/2010/main" val="163226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If we begin, with the same causal loop of teaching and learning, but begin with interventions which focus on morals, psychosocial support and ensuring engagement can happen…</a:t>
            </a:r>
          </a:p>
          <a:p>
            <a:pPr marL="228600" indent="-228600">
              <a:buAutoNum type="arabicPeriod"/>
            </a:pPr>
            <a:r>
              <a:rPr lang="en-ZA" dirty="0" smtClean="0"/>
              <a:t>Then, we begin to see how this becomes a positive reinforcing circle with positive outcomes.</a:t>
            </a:r>
          </a:p>
          <a:p>
            <a:pPr marL="228600" indent="-228600">
              <a:buAutoNum type="arabicPeriod"/>
            </a:pPr>
            <a:r>
              <a:rPr lang="en-ZA" dirty="0" smtClean="0"/>
              <a:t>If we plug interventions to improve teaching and learning into this positive reinforcing loop, then they can get tractions, and learner outcomes will improve. You cannot teach, and improve learning outcomes of disengaged learners</a:t>
            </a:r>
          </a:p>
          <a:p>
            <a:pPr marL="228600" indent="-228600">
              <a:buAutoNum type="arabicPeriod"/>
            </a:pPr>
            <a:r>
              <a:rPr lang="en-ZA" dirty="0" smtClean="0"/>
              <a:t>Through this, we can begin to prevent dropout.</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23</a:t>
            </a:fld>
            <a:endParaRPr lang="en-ZA"/>
          </a:p>
        </p:txBody>
      </p:sp>
    </p:spTree>
    <p:extLst>
      <p:ext uri="{BB962C8B-B14F-4D97-AF65-F5344CB8AC3E}">
        <p14:creationId xmlns:p14="http://schemas.microsoft.com/office/powerpoint/2010/main" val="19018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5</a:t>
            </a:fld>
            <a:endParaRPr lang="en-ZA"/>
          </a:p>
        </p:txBody>
      </p:sp>
    </p:spTree>
    <p:extLst>
      <p:ext uri="{BB962C8B-B14F-4D97-AF65-F5344CB8AC3E}">
        <p14:creationId xmlns:p14="http://schemas.microsoft.com/office/powerpoint/2010/main" val="247302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CAP uses the SHARED framework as a guide, as community intervention plan. The acronym defines: </a:t>
            </a:r>
            <a:r>
              <a:rPr lang="en-ZA" sz="1200" b="1" kern="1200" dirty="0">
                <a:solidFill>
                  <a:schemeClr val="tx1"/>
                </a:solidFill>
                <a:effectLst/>
                <a:latin typeface="+mn-lt"/>
                <a:ea typeface="+mn-ea"/>
                <a:cs typeface="+mn-cs"/>
              </a:rPr>
              <a:t>S</a:t>
            </a:r>
            <a:r>
              <a:rPr lang="en-ZA" sz="1200" kern="1200" dirty="0">
                <a:solidFill>
                  <a:schemeClr val="tx1"/>
                </a:solidFill>
                <a:effectLst/>
                <a:latin typeface="+mn-lt"/>
                <a:ea typeface="+mn-ea"/>
                <a:cs typeface="+mn-cs"/>
              </a:rPr>
              <a:t>upporting the whole child through SBST; </a:t>
            </a:r>
            <a:r>
              <a:rPr lang="en-ZA" sz="1200" b="1" kern="1200" dirty="0">
                <a:solidFill>
                  <a:schemeClr val="tx1"/>
                </a:solidFill>
                <a:effectLst/>
                <a:latin typeface="+mn-lt"/>
                <a:ea typeface="+mn-ea"/>
                <a:cs typeface="+mn-cs"/>
              </a:rPr>
              <a:t>H</a:t>
            </a:r>
            <a:r>
              <a:rPr lang="en-ZA" sz="1200" kern="1200" dirty="0">
                <a:solidFill>
                  <a:schemeClr val="tx1"/>
                </a:solidFill>
                <a:effectLst/>
                <a:latin typeface="+mn-lt"/>
                <a:ea typeface="+mn-ea"/>
                <a:cs typeface="+mn-cs"/>
              </a:rPr>
              <a:t>ard Data gathering on attendance &amp; academic; </a:t>
            </a:r>
            <a:r>
              <a:rPr lang="en-ZA" sz="1200" b="1" kern="1200" dirty="0">
                <a:solidFill>
                  <a:schemeClr val="tx1"/>
                </a:solidFill>
                <a:effectLst/>
                <a:latin typeface="+mn-lt"/>
                <a:ea typeface="+mn-ea"/>
                <a:cs typeface="+mn-cs"/>
              </a:rPr>
              <a:t>A</a:t>
            </a:r>
            <a:r>
              <a:rPr lang="en-ZA" sz="1200" kern="1200" dirty="0">
                <a:solidFill>
                  <a:schemeClr val="tx1"/>
                </a:solidFill>
                <a:effectLst/>
                <a:latin typeface="+mn-lt"/>
                <a:ea typeface="+mn-ea"/>
                <a:cs typeface="+mn-cs"/>
              </a:rPr>
              <a:t>ccountability of school structures (teachers, SMT’s, etc.); </a:t>
            </a:r>
            <a:r>
              <a:rPr lang="en-ZA" sz="1200" b="1" kern="1200" dirty="0">
                <a:solidFill>
                  <a:schemeClr val="tx1"/>
                </a:solidFill>
                <a:effectLst/>
                <a:latin typeface="+mn-lt"/>
                <a:ea typeface="+mn-ea"/>
                <a:cs typeface="+mn-cs"/>
              </a:rPr>
              <a:t>R</a:t>
            </a:r>
            <a:r>
              <a:rPr lang="en-ZA" sz="1200" kern="1200" dirty="0">
                <a:solidFill>
                  <a:schemeClr val="tx1"/>
                </a:solidFill>
                <a:effectLst/>
                <a:latin typeface="+mn-lt"/>
                <a:ea typeface="+mn-ea"/>
                <a:cs typeface="+mn-cs"/>
              </a:rPr>
              <a:t>elationship building through value-based activities and leadership mentoring; </a:t>
            </a:r>
            <a:r>
              <a:rPr lang="en-ZA" sz="1200" b="1" kern="1200" dirty="0">
                <a:solidFill>
                  <a:schemeClr val="tx1"/>
                </a:solidFill>
                <a:effectLst/>
                <a:latin typeface="+mn-lt"/>
                <a:ea typeface="+mn-ea"/>
                <a:cs typeface="+mn-cs"/>
              </a:rPr>
              <a:t>E</a:t>
            </a:r>
            <a:r>
              <a:rPr lang="en-ZA" sz="1200" kern="1200" dirty="0">
                <a:solidFill>
                  <a:schemeClr val="tx1"/>
                </a:solidFill>
                <a:effectLst/>
                <a:latin typeface="+mn-lt"/>
                <a:ea typeface="+mn-ea"/>
                <a:cs typeface="+mn-cs"/>
              </a:rPr>
              <a:t>nrichment Mindset through supporting basic literacy &amp; numeracy &amp; sensory development beyond curriculum and </a:t>
            </a:r>
            <a:r>
              <a:rPr lang="en-ZA" sz="1200" b="1" kern="1200" dirty="0">
                <a:solidFill>
                  <a:schemeClr val="tx1"/>
                </a:solidFill>
                <a:effectLst/>
                <a:latin typeface="+mn-lt"/>
                <a:ea typeface="+mn-ea"/>
                <a:cs typeface="+mn-cs"/>
              </a:rPr>
              <a:t>D</a:t>
            </a:r>
            <a:r>
              <a:rPr lang="en-ZA" sz="1200" kern="1200" dirty="0">
                <a:solidFill>
                  <a:schemeClr val="tx1"/>
                </a:solidFill>
                <a:effectLst/>
                <a:latin typeface="+mn-lt"/>
                <a:ea typeface="+mn-ea"/>
                <a:cs typeface="+mn-cs"/>
              </a:rPr>
              <a:t>efined &amp; deliberate education for the community through a network approach. (discussed in more detail below) </a:t>
            </a:r>
          </a:p>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42</a:t>
            </a:fld>
            <a:endParaRPr lang="en-ZA"/>
          </a:p>
        </p:txBody>
      </p:sp>
    </p:spTree>
    <p:extLst>
      <p:ext uri="{BB962C8B-B14F-4D97-AF65-F5344CB8AC3E}">
        <p14:creationId xmlns:p14="http://schemas.microsoft.com/office/powerpoint/2010/main" val="2832318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As represented by Figure 1: Gr 8 Learner Dropout, all three of the high schools show a decrease in dropout in grade 8 from 2016 – 2018, with the least dropout recorded in </a:t>
            </a:r>
            <a:r>
              <a:rPr lang="en-ZA" sz="1200" kern="1200" dirty="0" err="1">
                <a:solidFill>
                  <a:schemeClr val="tx1"/>
                </a:solidFill>
                <a:effectLst/>
                <a:latin typeface="+mn-lt"/>
                <a:ea typeface="+mn-ea"/>
                <a:cs typeface="+mn-cs"/>
              </a:rPr>
              <a:t>Wongalethu</a:t>
            </a:r>
            <a:r>
              <a:rPr lang="en-ZA" sz="1200" kern="1200" dirty="0">
                <a:solidFill>
                  <a:schemeClr val="tx1"/>
                </a:solidFill>
                <a:effectLst/>
                <a:latin typeface="+mn-lt"/>
                <a:ea typeface="+mn-ea"/>
                <a:cs typeface="+mn-cs"/>
              </a:rPr>
              <a:t> in 2018. Both </a:t>
            </a:r>
            <a:r>
              <a:rPr lang="en-ZA" sz="1200" kern="1200" dirty="0" err="1">
                <a:solidFill>
                  <a:schemeClr val="tx1"/>
                </a:solidFill>
                <a:effectLst/>
                <a:latin typeface="+mn-lt"/>
                <a:ea typeface="+mn-ea"/>
                <a:cs typeface="+mn-cs"/>
              </a:rPr>
              <a:t>Mzamowhethu</a:t>
            </a:r>
            <a:r>
              <a:rPr lang="en-ZA" sz="1200" kern="1200" dirty="0">
                <a:solidFill>
                  <a:schemeClr val="tx1"/>
                </a:solidFill>
                <a:effectLst/>
                <a:latin typeface="+mn-lt"/>
                <a:ea typeface="+mn-ea"/>
                <a:cs typeface="+mn-cs"/>
              </a:rPr>
              <a:t> and </a:t>
            </a:r>
            <a:r>
              <a:rPr lang="en-ZA" sz="1200" kern="1200" dirty="0" err="1">
                <a:solidFill>
                  <a:schemeClr val="tx1"/>
                </a:solidFill>
                <a:effectLst/>
                <a:latin typeface="+mn-lt"/>
                <a:ea typeface="+mn-ea"/>
                <a:cs typeface="+mn-cs"/>
              </a:rPr>
              <a:t>Mzokhanyo</a:t>
            </a:r>
            <a:r>
              <a:rPr lang="en-ZA" sz="1200" kern="1200" dirty="0">
                <a:solidFill>
                  <a:schemeClr val="tx1"/>
                </a:solidFill>
                <a:effectLst/>
                <a:latin typeface="+mn-lt"/>
                <a:ea typeface="+mn-ea"/>
                <a:cs typeface="+mn-cs"/>
              </a:rPr>
              <a:t> show a decreasing dropout rate to below 10%.</a:t>
            </a:r>
          </a:p>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43</a:t>
            </a:fld>
            <a:endParaRPr lang="en-ZA"/>
          </a:p>
        </p:txBody>
      </p:sp>
    </p:spTree>
    <p:extLst>
      <p:ext uri="{BB962C8B-B14F-4D97-AF65-F5344CB8AC3E}">
        <p14:creationId xmlns:p14="http://schemas.microsoft.com/office/powerpoint/2010/main" val="196228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As represented by Figure 1: Gr 8 Learner Dropout, all three of the high schools show a decrease in dropout in grade 8 from 2016 – 2018, with the least dropout recorded in </a:t>
            </a:r>
            <a:r>
              <a:rPr lang="en-ZA" sz="1200" kern="1200" dirty="0" err="1">
                <a:solidFill>
                  <a:schemeClr val="tx1"/>
                </a:solidFill>
                <a:effectLst/>
                <a:latin typeface="+mn-lt"/>
                <a:ea typeface="+mn-ea"/>
                <a:cs typeface="+mn-cs"/>
              </a:rPr>
              <a:t>Wongalethu</a:t>
            </a:r>
            <a:r>
              <a:rPr lang="en-ZA" sz="1200" kern="1200" dirty="0">
                <a:solidFill>
                  <a:schemeClr val="tx1"/>
                </a:solidFill>
                <a:effectLst/>
                <a:latin typeface="+mn-lt"/>
                <a:ea typeface="+mn-ea"/>
                <a:cs typeface="+mn-cs"/>
              </a:rPr>
              <a:t> in 2018. Both </a:t>
            </a:r>
            <a:r>
              <a:rPr lang="en-ZA" sz="1200" kern="1200" dirty="0" err="1">
                <a:solidFill>
                  <a:schemeClr val="tx1"/>
                </a:solidFill>
                <a:effectLst/>
                <a:latin typeface="+mn-lt"/>
                <a:ea typeface="+mn-ea"/>
                <a:cs typeface="+mn-cs"/>
              </a:rPr>
              <a:t>Mzamowhethu</a:t>
            </a:r>
            <a:r>
              <a:rPr lang="en-ZA" sz="1200" kern="1200" dirty="0">
                <a:solidFill>
                  <a:schemeClr val="tx1"/>
                </a:solidFill>
                <a:effectLst/>
                <a:latin typeface="+mn-lt"/>
                <a:ea typeface="+mn-ea"/>
                <a:cs typeface="+mn-cs"/>
              </a:rPr>
              <a:t> and </a:t>
            </a:r>
            <a:r>
              <a:rPr lang="en-ZA" sz="1200" kern="1200" dirty="0" err="1">
                <a:solidFill>
                  <a:schemeClr val="tx1"/>
                </a:solidFill>
                <a:effectLst/>
                <a:latin typeface="+mn-lt"/>
                <a:ea typeface="+mn-ea"/>
                <a:cs typeface="+mn-cs"/>
              </a:rPr>
              <a:t>Mzokhanyo</a:t>
            </a:r>
            <a:r>
              <a:rPr lang="en-ZA" sz="1200" kern="1200" dirty="0">
                <a:solidFill>
                  <a:schemeClr val="tx1"/>
                </a:solidFill>
                <a:effectLst/>
                <a:latin typeface="+mn-lt"/>
                <a:ea typeface="+mn-ea"/>
                <a:cs typeface="+mn-cs"/>
              </a:rPr>
              <a:t> show a decreasing dropout rate to below 10%.</a:t>
            </a:r>
          </a:p>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44</a:t>
            </a:fld>
            <a:endParaRPr lang="en-ZA"/>
          </a:p>
        </p:txBody>
      </p:sp>
    </p:spTree>
    <p:extLst>
      <p:ext uri="{BB962C8B-B14F-4D97-AF65-F5344CB8AC3E}">
        <p14:creationId xmlns:p14="http://schemas.microsoft.com/office/powerpoint/2010/main" val="1962287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Figure 1: Chronic Learner Absenteeism: 2018, 2019</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Although the data is not able to relay any clear trends yet, the fact that this data is now available is a step in the right direction.  Prior to this data being available, teachers would identify learners at risk and refer them to </a:t>
            </a:r>
            <a:r>
              <a:rPr lang="en-ZA" sz="1200" kern="1200" dirty="0" err="1">
                <a:solidFill>
                  <a:schemeClr val="tx1"/>
                </a:solidFill>
                <a:effectLst/>
                <a:latin typeface="+mn-lt"/>
                <a:ea typeface="+mn-ea"/>
                <a:cs typeface="+mn-cs"/>
              </a:rPr>
              <a:t>Khula</a:t>
            </a:r>
            <a:r>
              <a:rPr lang="en-ZA" sz="1200" kern="1200" dirty="0">
                <a:solidFill>
                  <a:schemeClr val="tx1"/>
                </a:solidFill>
                <a:effectLst/>
                <a:latin typeface="+mn-lt"/>
                <a:ea typeface="+mn-ea"/>
                <a:cs typeface="+mn-cs"/>
              </a:rPr>
              <a:t>. However, many learners would fall through the cracks. This approach strengthens </a:t>
            </a:r>
            <a:r>
              <a:rPr lang="en-ZA" sz="1200" kern="1200" dirty="0" err="1">
                <a:solidFill>
                  <a:schemeClr val="tx1"/>
                </a:solidFill>
                <a:effectLst/>
                <a:latin typeface="+mn-lt"/>
                <a:ea typeface="+mn-ea"/>
                <a:cs typeface="+mn-cs"/>
              </a:rPr>
              <a:t>Khula’s</a:t>
            </a:r>
            <a:r>
              <a:rPr lang="en-ZA" sz="1200" kern="1200" dirty="0">
                <a:solidFill>
                  <a:schemeClr val="tx1"/>
                </a:solidFill>
                <a:effectLst/>
                <a:latin typeface="+mn-lt"/>
                <a:ea typeface="+mn-ea"/>
                <a:cs typeface="+mn-cs"/>
              </a:rPr>
              <a:t> ability to monitor learner referrals from schools in an objective manner. </a:t>
            </a:r>
          </a:p>
          <a:p>
            <a:endParaRPr lang="en-ZA" sz="1200" kern="1200" dirty="0">
              <a:solidFill>
                <a:schemeClr val="tx1"/>
              </a:solidFill>
              <a:effectLst/>
              <a:latin typeface="+mn-lt"/>
              <a:ea typeface="+mn-ea"/>
              <a:cs typeface="+mn-cs"/>
            </a:endParaRPr>
          </a:p>
          <a:p>
            <a:r>
              <a:rPr lang="en-ZA" sz="1200" kern="1200" dirty="0" err="1">
                <a:solidFill>
                  <a:schemeClr val="tx1"/>
                </a:solidFill>
                <a:effectLst/>
                <a:latin typeface="+mn-lt"/>
                <a:ea typeface="+mn-ea"/>
                <a:cs typeface="+mn-cs"/>
              </a:rPr>
              <a:t>Khula</a:t>
            </a:r>
            <a:r>
              <a:rPr lang="en-ZA" sz="1200" kern="1200" dirty="0">
                <a:solidFill>
                  <a:schemeClr val="tx1"/>
                </a:solidFill>
                <a:effectLst/>
                <a:latin typeface="+mn-lt"/>
                <a:ea typeface="+mn-ea"/>
                <a:cs typeface="+mn-cs"/>
              </a:rPr>
              <a:t> also has an advanced case tracking system - from internal referrals to case closure, and well-developed wellness assessments, which form a critical part of M&amp;E for psychosocial support programmes for children</a:t>
            </a:r>
          </a:p>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46</a:t>
            </a:fld>
            <a:endParaRPr lang="en-ZA"/>
          </a:p>
        </p:txBody>
      </p:sp>
    </p:spTree>
    <p:extLst>
      <p:ext uri="{BB962C8B-B14F-4D97-AF65-F5344CB8AC3E}">
        <p14:creationId xmlns:p14="http://schemas.microsoft.com/office/powerpoint/2010/main" val="2305723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Figure 1: Chronic Learner Absenteeism: 2018, 2019</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Although the data is not able to relay any clear trends yet, the fact that this data is now available is a step in the right direction.  Prior to this data being available, teachers would identify learners at risk and refer them to </a:t>
            </a:r>
            <a:r>
              <a:rPr lang="en-ZA" sz="1200" kern="1200" dirty="0" err="1">
                <a:solidFill>
                  <a:schemeClr val="tx1"/>
                </a:solidFill>
                <a:effectLst/>
                <a:latin typeface="+mn-lt"/>
                <a:ea typeface="+mn-ea"/>
                <a:cs typeface="+mn-cs"/>
              </a:rPr>
              <a:t>Khula</a:t>
            </a:r>
            <a:r>
              <a:rPr lang="en-ZA" sz="1200" kern="1200" dirty="0">
                <a:solidFill>
                  <a:schemeClr val="tx1"/>
                </a:solidFill>
                <a:effectLst/>
                <a:latin typeface="+mn-lt"/>
                <a:ea typeface="+mn-ea"/>
                <a:cs typeface="+mn-cs"/>
              </a:rPr>
              <a:t>. However, many learners would fall through the cracks. This approach strengthens </a:t>
            </a:r>
            <a:r>
              <a:rPr lang="en-ZA" sz="1200" kern="1200" dirty="0" err="1">
                <a:solidFill>
                  <a:schemeClr val="tx1"/>
                </a:solidFill>
                <a:effectLst/>
                <a:latin typeface="+mn-lt"/>
                <a:ea typeface="+mn-ea"/>
                <a:cs typeface="+mn-cs"/>
              </a:rPr>
              <a:t>Khula’s</a:t>
            </a:r>
            <a:r>
              <a:rPr lang="en-ZA" sz="1200" kern="1200" dirty="0">
                <a:solidFill>
                  <a:schemeClr val="tx1"/>
                </a:solidFill>
                <a:effectLst/>
                <a:latin typeface="+mn-lt"/>
                <a:ea typeface="+mn-ea"/>
                <a:cs typeface="+mn-cs"/>
              </a:rPr>
              <a:t> ability to monitor learner referrals from schools in an objective manner. </a:t>
            </a:r>
          </a:p>
          <a:p>
            <a:endParaRPr lang="en-ZA" sz="1200" kern="1200" dirty="0">
              <a:solidFill>
                <a:schemeClr val="tx1"/>
              </a:solidFill>
              <a:effectLst/>
              <a:latin typeface="+mn-lt"/>
              <a:ea typeface="+mn-ea"/>
              <a:cs typeface="+mn-cs"/>
            </a:endParaRPr>
          </a:p>
          <a:p>
            <a:r>
              <a:rPr lang="en-ZA" sz="1200" kern="1200" dirty="0" err="1">
                <a:solidFill>
                  <a:schemeClr val="tx1"/>
                </a:solidFill>
                <a:effectLst/>
                <a:latin typeface="+mn-lt"/>
                <a:ea typeface="+mn-ea"/>
                <a:cs typeface="+mn-cs"/>
              </a:rPr>
              <a:t>Khula</a:t>
            </a:r>
            <a:r>
              <a:rPr lang="en-ZA" sz="1200" kern="1200" dirty="0">
                <a:solidFill>
                  <a:schemeClr val="tx1"/>
                </a:solidFill>
                <a:effectLst/>
                <a:latin typeface="+mn-lt"/>
                <a:ea typeface="+mn-ea"/>
                <a:cs typeface="+mn-cs"/>
              </a:rPr>
              <a:t> also has an advanced case tracking system - from internal referrals to case closure, and well-developed wellness assessments, which form a critical part of M&amp;E for psychosocial support programmes for children</a:t>
            </a:r>
          </a:p>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47</a:t>
            </a:fld>
            <a:endParaRPr lang="en-ZA"/>
          </a:p>
        </p:txBody>
      </p:sp>
    </p:spTree>
    <p:extLst>
      <p:ext uri="{BB962C8B-B14F-4D97-AF65-F5344CB8AC3E}">
        <p14:creationId xmlns:p14="http://schemas.microsoft.com/office/powerpoint/2010/main" val="2305723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48</a:t>
            </a:fld>
            <a:endParaRPr lang="en-ZA"/>
          </a:p>
        </p:txBody>
      </p:sp>
    </p:spTree>
    <p:extLst>
      <p:ext uri="{BB962C8B-B14F-4D97-AF65-F5344CB8AC3E}">
        <p14:creationId xmlns:p14="http://schemas.microsoft.com/office/powerpoint/2010/main" val="2789414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52</a:t>
            </a:fld>
            <a:endParaRPr lang="en-ZA"/>
          </a:p>
        </p:txBody>
      </p:sp>
    </p:spTree>
    <p:extLst>
      <p:ext uri="{BB962C8B-B14F-4D97-AF65-F5344CB8AC3E}">
        <p14:creationId xmlns:p14="http://schemas.microsoft.com/office/powerpoint/2010/main" val="2748832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53</a:t>
            </a:fld>
            <a:endParaRPr lang="en-ZA"/>
          </a:p>
        </p:txBody>
      </p:sp>
    </p:spTree>
    <p:extLst>
      <p:ext uri="{BB962C8B-B14F-4D97-AF65-F5344CB8AC3E}">
        <p14:creationId xmlns:p14="http://schemas.microsoft.com/office/powerpoint/2010/main" val="2748832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55</a:t>
            </a:fld>
            <a:endParaRPr lang="en-ZA"/>
          </a:p>
        </p:txBody>
      </p:sp>
    </p:spTree>
    <p:extLst>
      <p:ext uri="{BB962C8B-B14F-4D97-AF65-F5344CB8AC3E}">
        <p14:creationId xmlns:p14="http://schemas.microsoft.com/office/powerpoint/2010/main" val="2748832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56</a:t>
            </a:fld>
            <a:endParaRPr lang="en-ZA"/>
          </a:p>
        </p:txBody>
      </p:sp>
    </p:spTree>
    <p:extLst>
      <p:ext uri="{BB962C8B-B14F-4D97-AF65-F5344CB8AC3E}">
        <p14:creationId xmlns:p14="http://schemas.microsoft.com/office/powerpoint/2010/main" val="274883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6</a:t>
            </a:fld>
            <a:endParaRPr lang="en-ZA"/>
          </a:p>
        </p:txBody>
      </p:sp>
    </p:spTree>
    <p:extLst>
      <p:ext uri="{BB962C8B-B14F-4D97-AF65-F5344CB8AC3E}">
        <p14:creationId xmlns:p14="http://schemas.microsoft.com/office/powerpoint/2010/main" val="2896483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57</a:t>
            </a:fld>
            <a:endParaRPr lang="en-ZA"/>
          </a:p>
        </p:txBody>
      </p:sp>
    </p:spTree>
    <p:extLst>
      <p:ext uri="{BB962C8B-B14F-4D97-AF65-F5344CB8AC3E}">
        <p14:creationId xmlns:p14="http://schemas.microsoft.com/office/powerpoint/2010/main" val="2748832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58</a:t>
            </a:fld>
            <a:endParaRPr lang="en-ZA"/>
          </a:p>
        </p:txBody>
      </p:sp>
    </p:spTree>
    <p:extLst>
      <p:ext uri="{BB962C8B-B14F-4D97-AF65-F5344CB8AC3E}">
        <p14:creationId xmlns:p14="http://schemas.microsoft.com/office/powerpoint/2010/main" val="2748832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60</a:t>
            </a:fld>
            <a:endParaRPr lang="en-ZA"/>
          </a:p>
        </p:txBody>
      </p:sp>
    </p:spTree>
    <p:extLst>
      <p:ext uri="{BB962C8B-B14F-4D97-AF65-F5344CB8AC3E}">
        <p14:creationId xmlns:p14="http://schemas.microsoft.com/office/powerpoint/2010/main" val="2748832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98B2C1-DA88-45F0-9828-BA3B10262D1F}" type="slidenum">
              <a:rPr lang="en-ZA" smtClean="0"/>
              <a:t>61</a:t>
            </a:fld>
            <a:endParaRPr lang="en-ZA"/>
          </a:p>
        </p:txBody>
      </p:sp>
    </p:spTree>
    <p:extLst>
      <p:ext uri="{BB962C8B-B14F-4D97-AF65-F5344CB8AC3E}">
        <p14:creationId xmlns:p14="http://schemas.microsoft.com/office/powerpoint/2010/main" val="274883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7</a:t>
            </a:fld>
            <a:endParaRPr lang="en-ZA"/>
          </a:p>
        </p:txBody>
      </p:sp>
    </p:spTree>
    <p:extLst>
      <p:ext uri="{BB962C8B-B14F-4D97-AF65-F5344CB8AC3E}">
        <p14:creationId xmlns:p14="http://schemas.microsoft.com/office/powerpoint/2010/main" val="402519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8</a:t>
            </a:fld>
            <a:endParaRPr lang="en-ZA"/>
          </a:p>
        </p:txBody>
      </p:sp>
    </p:spTree>
    <p:extLst>
      <p:ext uri="{BB962C8B-B14F-4D97-AF65-F5344CB8AC3E}">
        <p14:creationId xmlns:p14="http://schemas.microsoft.com/office/powerpoint/2010/main" val="211791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9</a:t>
            </a:fld>
            <a:endParaRPr lang="en-ZA"/>
          </a:p>
        </p:txBody>
      </p:sp>
    </p:spTree>
    <p:extLst>
      <p:ext uri="{BB962C8B-B14F-4D97-AF65-F5344CB8AC3E}">
        <p14:creationId xmlns:p14="http://schemas.microsoft.com/office/powerpoint/2010/main" val="182971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10</a:t>
            </a:fld>
            <a:endParaRPr lang="en-ZA"/>
          </a:p>
        </p:txBody>
      </p:sp>
    </p:spTree>
    <p:extLst>
      <p:ext uri="{BB962C8B-B14F-4D97-AF65-F5344CB8AC3E}">
        <p14:creationId xmlns:p14="http://schemas.microsoft.com/office/powerpoint/2010/main" val="238635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11</a:t>
            </a:fld>
            <a:endParaRPr lang="en-ZA"/>
          </a:p>
        </p:txBody>
      </p:sp>
    </p:spTree>
    <p:extLst>
      <p:ext uri="{BB962C8B-B14F-4D97-AF65-F5344CB8AC3E}">
        <p14:creationId xmlns:p14="http://schemas.microsoft.com/office/powerpoint/2010/main" val="275632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Disengagement is a term now being used globally to describe how learners are gradually affected by a process, and an interaction of factors, and lose the ability to focus in school</a:t>
            </a:r>
          </a:p>
          <a:p>
            <a:pPr marL="228600" indent="-228600">
              <a:buAutoNum type="arabicPeriod"/>
            </a:pPr>
            <a:r>
              <a:rPr lang="en-ZA" dirty="0" smtClean="0"/>
              <a:t>There are a number of factors. Most focus on the ‘push-out’ factors, such as poor attainment, failure and repetition, and poor teaching</a:t>
            </a:r>
          </a:p>
          <a:p>
            <a:pPr marL="228600" indent="-228600">
              <a:buAutoNum type="arabicPeriod"/>
            </a:pPr>
            <a:r>
              <a:rPr lang="en-ZA" dirty="0" smtClean="0"/>
              <a:t>There are a range of other factors – the ‘pull-out’ factors, which are generally within the family and community. These are issues such as the effects of poverty, inequality, and poor levels of child support</a:t>
            </a:r>
          </a:p>
          <a:p>
            <a:pPr marL="228600" indent="-228600">
              <a:buAutoNum type="arabicPeriod"/>
            </a:pPr>
            <a:r>
              <a:rPr lang="en-ZA" dirty="0" smtClean="0"/>
              <a:t>It is thought that it is mainly learning related issues that drive dropout</a:t>
            </a:r>
          </a:p>
          <a:p>
            <a:pPr marL="228600" indent="-228600">
              <a:buAutoNum type="arabicPeriod"/>
            </a:pPr>
            <a:r>
              <a:rPr lang="en-ZA" dirty="0" smtClean="0"/>
              <a:t>Our finding is that the problem is far more complex, and sits within the DISENGAGEMENT area, which is affected by more than just what is taking place, or not taking place at the school;</a:t>
            </a:r>
          </a:p>
          <a:p>
            <a:endParaRPr lang="en-US" dirty="0"/>
          </a:p>
        </p:txBody>
      </p:sp>
      <p:sp>
        <p:nvSpPr>
          <p:cNvPr id="4" name="Slide Number Placeholder 3"/>
          <p:cNvSpPr>
            <a:spLocks noGrp="1"/>
          </p:cNvSpPr>
          <p:nvPr>
            <p:ph type="sldNum" sz="quarter" idx="10"/>
          </p:nvPr>
        </p:nvSpPr>
        <p:spPr/>
        <p:txBody>
          <a:bodyPr/>
          <a:lstStyle/>
          <a:p>
            <a:fld id="{0998B2C1-DA88-45F0-9828-BA3B10262D1F}" type="slidenum">
              <a:rPr lang="en-ZA" smtClean="0"/>
              <a:t>12</a:t>
            </a:fld>
            <a:endParaRPr lang="en-ZA"/>
          </a:p>
        </p:txBody>
      </p:sp>
    </p:spTree>
    <p:extLst>
      <p:ext uri="{BB962C8B-B14F-4D97-AF65-F5344CB8AC3E}">
        <p14:creationId xmlns:p14="http://schemas.microsoft.com/office/powerpoint/2010/main" val="73943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80E0C0-D544-6E47-9FEC-8D1A2B0A7115}"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54210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0E0C0-D544-6E47-9FEC-8D1A2B0A7115}"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364915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0E0C0-D544-6E47-9FEC-8D1A2B0A7115}"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410397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22C6743-1E0A-4EF0-B9BE-E5706ABD0D03}" type="datetimeFigureOut">
              <a:rPr lang="en-ZA" smtClean="0"/>
              <a:t>2020/10/01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3603122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22C6743-1E0A-4EF0-B9BE-E5706ABD0D03}" type="datetimeFigureOut">
              <a:rPr lang="en-ZA" smtClean="0"/>
              <a:t>2020/10/01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226929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2C6743-1E0A-4EF0-B9BE-E5706ABD0D03}" type="datetimeFigureOut">
              <a:rPr lang="en-ZA" smtClean="0"/>
              <a:t>2020/10/01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3972325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22C6743-1E0A-4EF0-B9BE-E5706ABD0D03}" type="datetimeFigureOut">
              <a:rPr lang="en-ZA" smtClean="0"/>
              <a:t>2020/10/01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2896210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22C6743-1E0A-4EF0-B9BE-E5706ABD0D03}" type="datetimeFigureOut">
              <a:rPr lang="en-ZA" smtClean="0"/>
              <a:t>2020/10/01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155008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22C6743-1E0A-4EF0-B9BE-E5706ABD0D03}" type="datetimeFigureOut">
              <a:rPr lang="en-ZA" smtClean="0"/>
              <a:t>2020/10/01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162031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C6743-1E0A-4EF0-B9BE-E5706ABD0D03}" type="datetimeFigureOut">
              <a:rPr lang="en-ZA" smtClean="0"/>
              <a:t>2020/10/01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904484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22C6743-1E0A-4EF0-B9BE-E5706ABD0D03}" type="datetimeFigureOut">
              <a:rPr lang="en-ZA" smtClean="0"/>
              <a:t>2020/10/01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229738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0E0C0-D544-6E47-9FEC-8D1A2B0A7115}"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1173769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22C6743-1E0A-4EF0-B9BE-E5706ABD0D03}" type="datetimeFigureOut">
              <a:rPr lang="en-ZA" smtClean="0"/>
              <a:t>2020/10/01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110538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22C6743-1E0A-4EF0-B9BE-E5706ABD0D03}" type="datetimeFigureOut">
              <a:rPr lang="en-ZA" smtClean="0"/>
              <a:t>2020/10/01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517513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22C6743-1E0A-4EF0-B9BE-E5706ABD0D03}" type="datetimeFigureOut">
              <a:rPr lang="en-ZA" smtClean="0"/>
              <a:t>2020/10/01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D87EBC-2779-4CBE-8B71-FF60DA035909}" type="slidenum">
              <a:rPr lang="en-ZA" smtClean="0"/>
              <a:t>‹#›</a:t>
            </a:fld>
            <a:endParaRPr lang="en-ZA"/>
          </a:p>
        </p:txBody>
      </p:sp>
    </p:spTree>
    <p:extLst>
      <p:ext uri="{BB962C8B-B14F-4D97-AF65-F5344CB8AC3E}">
        <p14:creationId xmlns:p14="http://schemas.microsoft.com/office/powerpoint/2010/main" val="81227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0E0C0-D544-6E47-9FEC-8D1A2B0A7115}"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414321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80E0C0-D544-6E47-9FEC-8D1A2B0A7115}"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326022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0E0C0-D544-6E47-9FEC-8D1A2B0A7115}"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393743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80E0C0-D544-6E47-9FEC-8D1A2B0A7115}"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262197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0E0C0-D544-6E47-9FEC-8D1A2B0A7115}"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318040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80E0C0-D544-6E47-9FEC-8D1A2B0A7115}"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409421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80E0C0-D544-6E47-9FEC-8D1A2B0A7115}"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582AB-F5AB-6942-8C85-7558415C8CD2}" type="slidenum">
              <a:rPr lang="en-US" smtClean="0"/>
              <a:t>‹#›</a:t>
            </a:fld>
            <a:endParaRPr lang="en-US"/>
          </a:p>
        </p:txBody>
      </p:sp>
    </p:spTree>
    <p:extLst>
      <p:ext uri="{BB962C8B-B14F-4D97-AF65-F5344CB8AC3E}">
        <p14:creationId xmlns:p14="http://schemas.microsoft.com/office/powerpoint/2010/main" val="106324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0E0C0-D544-6E47-9FEC-8D1A2B0A7115}" type="datetimeFigureOut">
              <a:rPr lang="en-US" smtClean="0"/>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582AB-F5AB-6942-8C85-7558415C8CD2}" type="slidenum">
              <a:rPr lang="en-US" smtClean="0"/>
              <a:t>‹#›</a:t>
            </a:fld>
            <a:endParaRPr lang="en-US"/>
          </a:p>
        </p:txBody>
      </p:sp>
    </p:spTree>
    <p:extLst>
      <p:ext uri="{BB962C8B-B14F-4D97-AF65-F5344CB8AC3E}">
        <p14:creationId xmlns:p14="http://schemas.microsoft.com/office/powerpoint/2010/main" val="307545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2C6743-1E0A-4EF0-B9BE-E5706ABD0D03}" type="datetimeFigureOut">
              <a:rPr lang="en-ZA" smtClean="0"/>
              <a:t>2020/10/01</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D87EBC-2779-4CBE-8B71-FF60DA035909}" type="slidenum">
              <a:rPr lang="en-ZA" smtClean="0"/>
              <a:t>‹#›</a:t>
            </a:fld>
            <a:endParaRPr lang="en-ZA"/>
          </a:p>
        </p:txBody>
      </p:sp>
    </p:spTree>
    <p:extLst>
      <p:ext uri="{BB962C8B-B14F-4D97-AF65-F5344CB8AC3E}">
        <p14:creationId xmlns:p14="http://schemas.microsoft.com/office/powerpoint/2010/main" val="378512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5JdgowVWbmU" TargetMode="Externa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0.png"/><Relationship Id="rId4" Type="http://schemas.openxmlformats.org/officeDocument/2006/relationships/chart" Target="../charts/char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2.xml"/><Relationship Id="rId5" Type="http://schemas.microsoft.com/office/2007/relationships/hdphoto" Target="../media/hdphoto7.wdp"/><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4" name="Oval 3"/>
          <p:cNvSpPr/>
          <p:nvPr/>
        </p:nvSpPr>
        <p:spPr>
          <a:xfrm>
            <a:off x="575734" y="558800"/>
            <a:ext cx="5606835" cy="5606835"/>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ZERO DROPOUT LOGOS FINAL-2 H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1465" y="2255567"/>
            <a:ext cx="1742242" cy="529924"/>
          </a:xfrm>
          <a:prstGeom prst="rect">
            <a:avLst/>
          </a:prstGeom>
        </p:spPr>
      </p:pic>
      <p:sp>
        <p:nvSpPr>
          <p:cNvPr id="8" name="TextBox 7"/>
          <p:cNvSpPr txBox="1"/>
          <p:nvPr/>
        </p:nvSpPr>
        <p:spPr>
          <a:xfrm>
            <a:off x="1200848" y="4241566"/>
            <a:ext cx="3148655" cy="307777"/>
          </a:xfrm>
          <a:prstGeom prst="rect">
            <a:avLst/>
          </a:prstGeom>
          <a:noFill/>
        </p:spPr>
        <p:txBody>
          <a:bodyPr wrap="square" rtlCol="0">
            <a:spAutoFit/>
          </a:bodyPr>
          <a:lstStyle/>
          <a:p>
            <a:r>
              <a:rPr lang="en-US" sz="1400" dirty="0">
                <a:solidFill>
                  <a:srgbClr val="791B14"/>
                </a:solidFill>
                <a:latin typeface="Verdana"/>
                <a:cs typeface="Verdana"/>
              </a:rPr>
              <a:t>06/10/2020</a:t>
            </a:r>
          </a:p>
        </p:txBody>
      </p:sp>
      <p:pic>
        <p:nvPicPr>
          <p:cNvPr id="9" name="Picture 8" descr="portrait 1.png"/>
          <p:cNvPicPr>
            <a:picLocks noChangeAspect="1"/>
          </p:cNvPicPr>
          <p:nvPr/>
        </p:nvPicPr>
        <p:blipFill rotWithShape="1">
          <a:blip r:embed="rId3" cstate="print">
            <a:extLst>
              <a:ext uri="{28A0092B-C50C-407E-A947-70E740481C1C}">
                <a14:useLocalDpi xmlns:a14="http://schemas.microsoft.com/office/drawing/2010/main"/>
              </a:ext>
            </a:extLst>
          </a:blip>
          <a:srcRect t="-3159" b="5069"/>
          <a:stretch/>
        </p:blipFill>
        <p:spPr>
          <a:xfrm flipH="1">
            <a:off x="3883304" y="0"/>
            <a:ext cx="5257386" cy="6858000"/>
          </a:xfrm>
          <a:prstGeom prst="rect">
            <a:avLst/>
          </a:prstGeom>
        </p:spPr>
      </p:pic>
      <p:sp>
        <p:nvSpPr>
          <p:cNvPr id="7" name="TextBox 6"/>
          <p:cNvSpPr txBox="1"/>
          <p:nvPr/>
        </p:nvSpPr>
        <p:spPr>
          <a:xfrm>
            <a:off x="1032934" y="2865131"/>
            <a:ext cx="7482642" cy="1274195"/>
          </a:xfrm>
          <a:prstGeom prst="rect">
            <a:avLst/>
          </a:prstGeom>
          <a:noFill/>
        </p:spPr>
        <p:txBody>
          <a:bodyPr wrap="square" rtlCol="0">
            <a:spAutoFit/>
          </a:bodyPr>
          <a:lstStyle/>
          <a:p>
            <a:pPr>
              <a:lnSpc>
                <a:spcPct val="80000"/>
              </a:lnSpc>
            </a:pPr>
            <a:r>
              <a:rPr lang="en-US" sz="4800" b="1" dirty="0" smtClean="0">
                <a:solidFill>
                  <a:schemeClr val="bg1"/>
                </a:solidFill>
                <a:latin typeface="Verdana"/>
                <a:cs typeface="Verdana"/>
              </a:rPr>
              <a:t>SPOTLIGHT </a:t>
            </a:r>
          </a:p>
          <a:p>
            <a:pPr>
              <a:lnSpc>
                <a:spcPct val="80000"/>
              </a:lnSpc>
            </a:pPr>
            <a:r>
              <a:rPr lang="en-US" sz="4800" b="1" dirty="0" smtClean="0">
                <a:solidFill>
                  <a:schemeClr val="bg1"/>
                </a:solidFill>
                <a:latin typeface="Verdana"/>
                <a:cs typeface="Verdana"/>
              </a:rPr>
              <a:t>ON DROPOUT</a:t>
            </a:r>
            <a:endParaRPr lang="en-US" sz="4800" b="1" dirty="0">
              <a:solidFill>
                <a:schemeClr val="bg1"/>
              </a:solidFill>
              <a:latin typeface="Verdana"/>
              <a:cs typeface="Verdana"/>
            </a:endParaRPr>
          </a:p>
        </p:txBody>
      </p:sp>
    </p:spTree>
    <p:extLst>
      <p:ext uri="{BB962C8B-B14F-4D97-AF65-F5344CB8AC3E}">
        <p14:creationId xmlns:p14="http://schemas.microsoft.com/office/powerpoint/2010/main" val="204184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5" name="Oval 14"/>
          <p:cNvSpPr/>
          <p:nvPr/>
        </p:nvSpPr>
        <p:spPr>
          <a:xfrm>
            <a:off x="1196287" y="1624883"/>
            <a:ext cx="3582746" cy="3582746"/>
          </a:xfrm>
          <a:prstGeom prst="ellipse">
            <a:avLst/>
          </a:prstGeom>
          <a:noFill/>
          <a:ln w="28575" cmpd="sng">
            <a:solidFill>
              <a:srgbClr val="AF1D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170EC5-EFF5-496C-9697-31226A7CAFC2}"/>
              </a:ext>
            </a:extLst>
          </p:cNvPr>
          <p:cNvSpPr txBox="1"/>
          <p:nvPr/>
        </p:nvSpPr>
        <p:spPr>
          <a:xfrm>
            <a:off x="1702377" y="3106466"/>
            <a:ext cx="1322363" cy="646331"/>
          </a:xfrm>
          <a:prstGeom prst="rect">
            <a:avLst/>
          </a:prstGeom>
          <a:noFill/>
        </p:spPr>
        <p:txBody>
          <a:bodyPr wrap="square" rtlCol="0">
            <a:spAutoFit/>
          </a:bodyPr>
          <a:lstStyle/>
          <a:p>
            <a:pPr algn="ctr"/>
            <a:r>
              <a:rPr lang="en-ZA" b="1" dirty="0" smtClean="0">
                <a:solidFill>
                  <a:srgbClr val="AF1D1F"/>
                </a:solidFill>
                <a:latin typeface="Verdana"/>
                <a:cs typeface="Verdana"/>
              </a:rPr>
              <a:t>PULL </a:t>
            </a:r>
            <a:r>
              <a:rPr lang="en-ZA" b="1" dirty="0">
                <a:solidFill>
                  <a:srgbClr val="AF1D1F"/>
                </a:solidFill>
                <a:latin typeface="Verdana"/>
                <a:cs typeface="Verdana"/>
              </a:rPr>
              <a:t>OUT</a:t>
            </a:r>
          </a:p>
        </p:txBody>
      </p:sp>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7" name="Oval 16"/>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illustration girl.png"/>
          <p:cNvPicPr>
            <a:picLocks noChangeAspect="1"/>
          </p:cNvPicPr>
          <p:nvPr/>
        </p:nvPicPr>
        <p:blipFill rotWithShape="1">
          <a:blip r:embed="rId3" cstate="print">
            <a:alphaModFix amt="37000"/>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
        <p:nvSpPr>
          <p:cNvPr id="13" name="Oval 12"/>
          <p:cNvSpPr/>
          <p:nvPr/>
        </p:nvSpPr>
        <p:spPr>
          <a:xfrm>
            <a:off x="5259275" y="4181168"/>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70EC5-EFF5-496C-9697-31226A7CAFC2}"/>
              </a:ext>
            </a:extLst>
          </p:cNvPr>
          <p:cNvSpPr txBox="1"/>
          <p:nvPr/>
        </p:nvSpPr>
        <p:spPr>
          <a:xfrm>
            <a:off x="5268545" y="4906629"/>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Tree>
    <p:extLst>
      <p:ext uri="{BB962C8B-B14F-4D97-AF65-F5344CB8AC3E}">
        <p14:creationId xmlns:p14="http://schemas.microsoft.com/office/powerpoint/2010/main" val="18070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2" grpId="0"/>
      <p:bldP spid="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5" name="Oval 14"/>
          <p:cNvSpPr/>
          <p:nvPr/>
        </p:nvSpPr>
        <p:spPr>
          <a:xfrm>
            <a:off x="1196287" y="1624883"/>
            <a:ext cx="3582746" cy="3582746"/>
          </a:xfrm>
          <a:prstGeom prst="ellipse">
            <a:avLst/>
          </a:prstGeom>
          <a:noFill/>
          <a:ln w="28575" cmpd="sng">
            <a:solidFill>
              <a:srgbClr val="AF1D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170EC5-EFF5-496C-9697-31226A7CAFC2}"/>
              </a:ext>
            </a:extLst>
          </p:cNvPr>
          <p:cNvSpPr txBox="1"/>
          <p:nvPr/>
        </p:nvSpPr>
        <p:spPr>
          <a:xfrm>
            <a:off x="1702377" y="3106466"/>
            <a:ext cx="1322363" cy="646331"/>
          </a:xfrm>
          <a:prstGeom prst="rect">
            <a:avLst/>
          </a:prstGeom>
          <a:noFill/>
        </p:spPr>
        <p:txBody>
          <a:bodyPr wrap="square" rtlCol="0">
            <a:spAutoFit/>
          </a:bodyPr>
          <a:lstStyle/>
          <a:p>
            <a:pPr algn="ctr"/>
            <a:r>
              <a:rPr lang="en-ZA" b="1" dirty="0" smtClean="0">
                <a:solidFill>
                  <a:srgbClr val="AF1D1F"/>
                </a:solidFill>
                <a:latin typeface="Verdana"/>
                <a:cs typeface="Verdana"/>
              </a:rPr>
              <a:t>PULL </a:t>
            </a:r>
            <a:r>
              <a:rPr lang="en-ZA" b="1" dirty="0">
                <a:solidFill>
                  <a:srgbClr val="AF1D1F"/>
                </a:solidFill>
                <a:latin typeface="Verdana"/>
                <a:cs typeface="Verdana"/>
              </a:rPr>
              <a:t>OUT</a:t>
            </a:r>
          </a:p>
        </p:txBody>
      </p:sp>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9" name="Oval 18"/>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illustration girl.png"/>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
        <p:nvSpPr>
          <p:cNvPr id="13" name="Oval 12"/>
          <p:cNvSpPr/>
          <p:nvPr/>
        </p:nvSpPr>
        <p:spPr>
          <a:xfrm>
            <a:off x="5259275" y="4181168"/>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70EC5-EFF5-496C-9697-31226A7CAFC2}"/>
              </a:ext>
            </a:extLst>
          </p:cNvPr>
          <p:cNvSpPr txBox="1"/>
          <p:nvPr/>
        </p:nvSpPr>
        <p:spPr>
          <a:xfrm>
            <a:off x="5268545" y="4906629"/>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
        <p:nvSpPr>
          <p:cNvPr id="17" name="Oval 16"/>
          <p:cNvSpPr/>
          <p:nvPr/>
        </p:nvSpPr>
        <p:spPr>
          <a:xfrm>
            <a:off x="2311317" y="1042172"/>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F170EC5-EFF5-496C-9697-31226A7CAFC2}"/>
              </a:ext>
            </a:extLst>
          </p:cNvPr>
          <p:cNvSpPr txBox="1"/>
          <p:nvPr/>
        </p:nvSpPr>
        <p:spPr>
          <a:xfrm>
            <a:off x="2320587" y="1647110"/>
            <a:ext cx="1719973" cy="461665"/>
          </a:xfrm>
          <a:prstGeom prst="rect">
            <a:avLst/>
          </a:prstGeom>
          <a:noFill/>
        </p:spPr>
        <p:txBody>
          <a:bodyPr wrap="square" rtlCol="0">
            <a:spAutoFit/>
          </a:bodyPr>
          <a:lstStyle/>
          <a:p>
            <a:pPr algn="ctr"/>
            <a:r>
              <a:rPr lang="en-ZA" sz="1200" b="1" dirty="0" smtClean="0">
                <a:solidFill>
                  <a:srgbClr val="D67C1C"/>
                </a:solidFill>
                <a:latin typeface="Verdana"/>
                <a:cs typeface="Verdana"/>
              </a:rPr>
              <a:t>COMMUNITY FACTORS</a:t>
            </a:r>
            <a:endParaRPr lang="en-ZA" sz="1200" b="1" dirty="0">
              <a:solidFill>
                <a:srgbClr val="D67C1C"/>
              </a:solidFill>
              <a:latin typeface="Verdana"/>
              <a:cs typeface="Verdana"/>
            </a:endParaRPr>
          </a:p>
        </p:txBody>
      </p:sp>
    </p:spTree>
    <p:extLst>
      <p:ext uri="{BB962C8B-B14F-4D97-AF65-F5344CB8AC3E}">
        <p14:creationId xmlns:p14="http://schemas.microsoft.com/office/powerpoint/2010/main" val="151526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2" grpId="0"/>
      <p:bldP spid="7"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5" name="Oval 14"/>
          <p:cNvSpPr/>
          <p:nvPr/>
        </p:nvSpPr>
        <p:spPr>
          <a:xfrm>
            <a:off x="1196287" y="1624883"/>
            <a:ext cx="3582746" cy="3582746"/>
          </a:xfrm>
          <a:prstGeom prst="ellipse">
            <a:avLst/>
          </a:prstGeom>
          <a:noFill/>
          <a:ln w="28575" cmpd="sng">
            <a:solidFill>
              <a:srgbClr val="AF1D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170EC5-EFF5-496C-9697-31226A7CAFC2}"/>
              </a:ext>
            </a:extLst>
          </p:cNvPr>
          <p:cNvSpPr txBox="1"/>
          <p:nvPr/>
        </p:nvSpPr>
        <p:spPr>
          <a:xfrm>
            <a:off x="1702377" y="3106466"/>
            <a:ext cx="1322363" cy="646331"/>
          </a:xfrm>
          <a:prstGeom prst="rect">
            <a:avLst/>
          </a:prstGeom>
          <a:noFill/>
        </p:spPr>
        <p:txBody>
          <a:bodyPr wrap="square" rtlCol="0">
            <a:spAutoFit/>
          </a:bodyPr>
          <a:lstStyle/>
          <a:p>
            <a:pPr algn="ctr"/>
            <a:r>
              <a:rPr lang="en-ZA" b="1" dirty="0" smtClean="0">
                <a:solidFill>
                  <a:srgbClr val="AF1D1F"/>
                </a:solidFill>
                <a:latin typeface="Verdana"/>
                <a:cs typeface="Verdana"/>
              </a:rPr>
              <a:t>PULL </a:t>
            </a:r>
            <a:r>
              <a:rPr lang="en-ZA" b="1" dirty="0">
                <a:solidFill>
                  <a:srgbClr val="AF1D1F"/>
                </a:solidFill>
                <a:latin typeface="Verdana"/>
                <a:cs typeface="Verdana"/>
              </a:rPr>
              <a:t>OUT</a:t>
            </a:r>
          </a:p>
        </p:txBody>
      </p:sp>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9" name="Oval 18"/>
          <p:cNvSpPr/>
          <p:nvPr/>
        </p:nvSpPr>
        <p:spPr>
          <a:xfrm>
            <a:off x="134993" y="2599650"/>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F170EC5-EFF5-496C-9697-31226A7CAFC2}"/>
              </a:ext>
            </a:extLst>
          </p:cNvPr>
          <p:cNvSpPr txBox="1"/>
          <p:nvPr/>
        </p:nvSpPr>
        <p:spPr>
          <a:xfrm>
            <a:off x="144263" y="3204588"/>
            <a:ext cx="1719973" cy="461665"/>
          </a:xfrm>
          <a:prstGeom prst="rect">
            <a:avLst/>
          </a:prstGeom>
          <a:noFill/>
        </p:spPr>
        <p:txBody>
          <a:bodyPr wrap="square" rtlCol="0">
            <a:spAutoFit/>
          </a:bodyPr>
          <a:lstStyle/>
          <a:p>
            <a:pPr lvl="0" algn="ctr"/>
            <a:r>
              <a:rPr lang="en-ZA" sz="1200" b="1" dirty="0" smtClean="0">
                <a:solidFill>
                  <a:srgbClr val="D67C1C"/>
                </a:solidFill>
                <a:latin typeface="Verdana"/>
                <a:cs typeface="Verdana"/>
              </a:rPr>
              <a:t>FAMILY</a:t>
            </a:r>
          </a:p>
          <a:p>
            <a:pPr lvl="0" algn="ctr"/>
            <a:r>
              <a:rPr lang="en-ZA" sz="1200" b="1" dirty="0" smtClean="0">
                <a:solidFill>
                  <a:srgbClr val="D67C1C"/>
                </a:solidFill>
                <a:latin typeface="Verdana"/>
                <a:cs typeface="Verdana"/>
              </a:rPr>
              <a:t>FACTORS</a:t>
            </a:r>
          </a:p>
        </p:txBody>
      </p:sp>
      <p:sp>
        <p:nvSpPr>
          <p:cNvPr id="21" name="Oval 20"/>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illustration girl.png"/>
          <p:cNvPicPr>
            <a:picLocks noChangeAspect="1"/>
          </p:cNvPicPr>
          <p:nvPr/>
        </p:nvPicPr>
        <p:blipFill rotWithShape="1">
          <a:blip r:embed="rId3" cstate="print">
            <a:alphaModFix amt="8000"/>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
        <p:nvSpPr>
          <p:cNvPr id="13" name="Oval 12"/>
          <p:cNvSpPr/>
          <p:nvPr/>
        </p:nvSpPr>
        <p:spPr>
          <a:xfrm>
            <a:off x="5259275" y="4181168"/>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70EC5-EFF5-496C-9697-31226A7CAFC2}"/>
              </a:ext>
            </a:extLst>
          </p:cNvPr>
          <p:cNvSpPr txBox="1"/>
          <p:nvPr/>
        </p:nvSpPr>
        <p:spPr>
          <a:xfrm>
            <a:off x="5268545" y="4906629"/>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
        <p:nvSpPr>
          <p:cNvPr id="17" name="Oval 16"/>
          <p:cNvSpPr/>
          <p:nvPr/>
        </p:nvSpPr>
        <p:spPr>
          <a:xfrm>
            <a:off x="2311317" y="1042172"/>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F170EC5-EFF5-496C-9697-31226A7CAFC2}"/>
              </a:ext>
            </a:extLst>
          </p:cNvPr>
          <p:cNvSpPr txBox="1"/>
          <p:nvPr/>
        </p:nvSpPr>
        <p:spPr>
          <a:xfrm>
            <a:off x="2320587" y="1647110"/>
            <a:ext cx="1719973" cy="461665"/>
          </a:xfrm>
          <a:prstGeom prst="rect">
            <a:avLst/>
          </a:prstGeom>
          <a:noFill/>
        </p:spPr>
        <p:txBody>
          <a:bodyPr wrap="square" rtlCol="0">
            <a:spAutoFit/>
          </a:bodyPr>
          <a:lstStyle/>
          <a:p>
            <a:pPr algn="ctr"/>
            <a:r>
              <a:rPr lang="en-ZA" sz="1200" b="1" dirty="0" smtClean="0">
                <a:solidFill>
                  <a:srgbClr val="D67C1C"/>
                </a:solidFill>
                <a:latin typeface="Verdana"/>
                <a:cs typeface="Verdana"/>
              </a:rPr>
              <a:t>COMMUNITY FACTORS</a:t>
            </a:r>
            <a:endParaRPr lang="en-ZA" sz="1200" b="1" dirty="0">
              <a:solidFill>
                <a:srgbClr val="D67C1C"/>
              </a:solidFill>
              <a:latin typeface="Verdana"/>
              <a:cs typeface="Verdana"/>
            </a:endParaRPr>
          </a:p>
        </p:txBody>
      </p:sp>
    </p:spTree>
    <p:extLst>
      <p:ext uri="{BB962C8B-B14F-4D97-AF65-F5344CB8AC3E}">
        <p14:creationId xmlns:p14="http://schemas.microsoft.com/office/powerpoint/2010/main" val="27179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2" grpId="0"/>
      <p:bldP spid="20" grpId="0"/>
      <p:bldP spid="7"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5" name="Oval 14"/>
          <p:cNvSpPr/>
          <p:nvPr/>
        </p:nvSpPr>
        <p:spPr>
          <a:xfrm>
            <a:off x="1196287" y="1624883"/>
            <a:ext cx="3582746" cy="3582746"/>
          </a:xfrm>
          <a:prstGeom prst="ellipse">
            <a:avLst/>
          </a:prstGeom>
          <a:noFill/>
          <a:ln w="28575" cmpd="sng">
            <a:solidFill>
              <a:srgbClr val="AF1D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170EC5-EFF5-496C-9697-31226A7CAFC2}"/>
              </a:ext>
            </a:extLst>
          </p:cNvPr>
          <p:cNvSpPr txBox="1"/>
          <p:nvPr/>
        </p:nvSpPr>
        <p:spPr>
          <a:xfrm>
            <a:off x="1702377" y="3106466"/>
            <a:ext cx="1322363" cy="646331"/>
          </a:xfrm>
          <a:prstGeom prst="rect">
            <a:avLst/>
          </a:prstGeom>
          <a:noFill/>
        </p:spPr>
        <p:txBody>
          <a:bodyPr wrap="square" rtlCol="0">
            <a:spAutoFit/>
          </a:bodyPr>
          <a:lstStyle/>
          <a:p>
            <a:pPr algn="ctr"/>
            <a:r>
              <a:rPr lang="en-ZA" b="1" dirty="0" smtClean="0">
                <a:solidFill>
                  <a:srgbClr val="AF1D1F"/>
                </a:solidFill>
                <a:latin typeface="Verdana"/>
                <a:cs typeface="Verdana"/>
              </a:rPr>
              <a:t>PULL </a:t>
            </a:r>
            <a:r>
              <a:rPr lang="en-ZA" b="1" dirty="0">
                <a:solidFill>
                  <a:srgbClr val="AF1D1F"/>
                </a:solidFill>
                <a:latin typeface="Verdana"/>
                <a:cs typeface="Verdana"/>
              </a:rPr>
              <a:t>OUT</a:t>
            </a:r>
          </a:p>
        </p:txBody>
      </p:sp>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9" name="Oval 18"/>
          <p:cNvSpPr/>
          <p:nvPr/>
        </p:nvSpPr>
        <p:spPr>
          <a:xfrm>
            <a:off x="134993" y="2599650"/>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F170EC5-EFF5-496C-9697-31226A7CAFC2}"/>
              </a:ext>
            </a:extLst>
          </p:cNvPr>
          <p:cNvSpPr txBox="1"/>
          <p:nvPr/>
        </p:nvSpPr>
        <p:spPr>
          <a:xfrm>
            <a:off x="144263" y="3204588"/>
            <a:ext cx="1719973" cy="461665"/>
          </a:xfrm>
          <a:prstGeom prst="rect">
            <a:avLst/>
          </a:prstGeom>
          <a:noFill/>
        </p:spPr>
        <p:txBody>
          <a:bodyPr wrap="square" rtlCol="0">
            <a:spAutoFit/>
          </a:bodyPr>
          <a:lstStyle/>
          <a:p>
            <a:pPr lvl="0" algn="ctr"/>
            <a:r>
              <a:rPr lang="en-ZA" sz="1200" b="1" dirty="0" smtClean="0">
                <a:solidFill>
                  <a:srgbClr val="D67C1C"/>
                </a:solidFill>
                <a:latin typeface="Verdana"/>
                <a:cs typeface="Verdana"/>
              </a:rPr>
              <a:t>FAMILY</a:t>
            </a:r>
          </a:p>
          <a:p>
            <a:pPr lvl="0" algn="ctr"/>
            <a:r>
              <a:rPr lang="en-ZA" sz="1200" b="1" dirty="0" smtClean="0">
                <a:solidFill>
                  <a:srgbClr val="D67C1C"/>
                </a:solidFill>
                <a:latin typeface="Verdana"/>
                <a:cs typeface="Verdana"/>
              </a:rPr>
              <a:t>FACTORS</a:t>
            </a:r>
          </a:p>
        </p:txBody>
      </p:sp>
      <p:sp>
        <p:nvSpPr>
          <p:cNvPr id="23" name="Oval 22"/>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illustration girl.png"/>
          <p:cNvPicPr>
            <a:picLocks noChangeAspect="1"/>
          </p:cNvPicPr>
          <p:nvPr/>
        </p:nvPicPr>
        <p:blipFill rotWithShape="1">
          <a:blip r:embed="rId3" cstate="print">
            <a:alphaModFix amt="7000"/>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
        <p:nvSpPr>
          <p:cNvPr id="13" name="Oval 12"/>
          <p:cNvSpPr/>
          <p:nvPr/>
        </p:nvSpPr>
        <p:spPr>
          <a:xfrm>
            <a:off x="5259275" y="4181168"/>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70EC5-EFF5-496C-9697-31226A7CAFC2}"/>
              </a:ext>
            </a:extLst>
          </p:cNvPr>
          <p:cNvSpPr txBox="1"/>
          <p:nvPr/>
        </p:nvSpPr>
        <p:spPr>
          <a:xfrm>
            <a:off x="5268545" y="4906629"/>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
        <p:nvSpPr>
          <p:cNvPr id="17" name="Oval 16"/>
          <p:cNvSpPr/>
          <p:nvPr/>
        </p:nvSpPr>
        <p:spPr>
          <a:xfrm>
            <a:off x="2311317" y="1042172"/>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F170EC5-EFF5-496C-9697-31226A7CAFC2}"/>
              </a:ext>
            </a:extLst>
          </p:cNvPr>
          <p:cNvSpPr txBox="1"/>
          <p:nvPr/>
        </p:nvSpPr>
        <p:spPr>
          <a:xfrm>
            <a:off x="2320587" y="1647110"/>
            <a:ext cx="1719973" cy="461665"/>
          </a:xfrm>
          <a:prstGeom prst="rect">
            <a:avLst/>
          </a:prstGeom>
          <a:noFill/>
        </p:spPr>
        <p:txBody>
          <a:bodyPr wrap="square" rtlCol="0">
            <a:spAutoFit/>
          </a:bodyPr>
          <a:lstStyle/>
          <a:p>
            <a:pPr algn="ctr"/>
            <a:r>
              <a:rPr lang="en-ZA" sz="1200" b="1" dirty="0" smtClean="0">
                <a:solidFill>
                  <a:srgbClr val="D67C1C"/>
                </a:solidFill>
                <a:latin typeface="Verdana"/>
                <a:cs typeface="Verdana"/>
              </a:rPr>
              <a:t>COMMUNITY FACTORS</a:t>
            </a:r>
            <a:endParaRPr lang="en-ZA" sz="1200" b="1" dirty="0">
              <a:solidFill>
                <a:srgbClr val="D67C1C"/>
              </a:solidFill>
              <a:latin typeface="Verdana"/>
              <a:cs typeface="Verdana"/>
            </a:endParaRPr>
          </a:p>
        </p:txBody>
      </p:sp>
      <p:sp>
        <p:nvSpPr>
          <p:cNvPr id="21" name="Oval 20"/>
          <p:cNvSpPr/>
          <p:nvPr/>
        </p:nvSpPr>
        <p:spPr>
          <a:xfrm>
            <a:off x="2320587" y="4181168"/>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F170EC5-EFF5-496C-9697-31226A7CAFC2}"/>
              </a:ext>
            </a:extLst>
          </p:cNvPr>
          <p:cNvSpPr txBox="1"/>
          <p:nvPr/>
        </p:nvSpPr>
        <p:spPr>
          <a:xfrm>
            <a:off x="2329857" y="4906629"/>
            <a:ext cx="1719973" cy="276999"/>
          </a:xfrm>
          <a:prstGeom prst="rect">
            <a:avLst/>
          </a:prstGeom>
          <a:noFill/>
        </p:spPr>
        <p:txBody>
          <a:bodyPr wrap="square" rtlCol="0">
            <a:spAutoFit/>
          </a:bodyPr>
          <a:lstStyle/>
          <a:p>
            <a:pPr algn="ctr"/>
            <a:r>
              <a:rPr lang="en-ZA" sz="1200" b="1" dirty="0" smtClean="0">
                <a:solidFill>
                  <a:srgbClr val="D67C1C"/>
                </a:solidFill>
                <a:latin typeface="Verdana"/>
                <a:cs typeface="Verdana"/>
              </a:rPr>
              <a:t>DISENGAGEMENT</a:t>
            </a:r>
            <a:endParaRPr lang="en-ZA" sz="1200" b="1" dirty="0">
              <a:solidFill>
                <a:srgbClr val="D67C1C"/>
              </a:solidFill>
              <a:latin typeface="Verdana"/>
              <a:cs typeface="Verdana"/>
            </a:endParaRPr>
          </a:p>
        </p:txBody>
      </p:sp>
    </p:spTree>
    <p:extLst>
      <p:ext uri="{BB962C8B-B14F-4D97-AF65-F5344CB8AC3E}">
        <p14:creationId xmlns:p14="http://schemas.microsoft.com/office/powerpoint/2010/main" val="30689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2" grpId="0"/>
      <p:bldP spid="20" grpId="0"/>
      <p:bldP spid="7" grpId="0"/>
      <p:bldP spid="14" grpId="0"/>
      <p:bldP spid="18"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5" name="Oval 14"/>
          <p:cNvSpPr/>
          <p:nvPr/>
        </p:nvSpPr>
        <p:spPr>
          <a:xfrm>
            <a:off x="1196287" y="1624883"/>
            <a:ext cx="3582746" cy="3582746"/>
          </a:xfrm>
          <a:prstGeom prst="ellipse">
            <a:avLst/>
          </a:prstGeom>
          <a:noFill/>
          <a:ln w="28575" cmpd="sng">
            <a:solidFill>
              <a:srgbClr val="AF1D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170EC5-EFF5-496C-9697-31226A7CAFC2}"/>
              </a:ext>
            </a:extLst>
          </p:cNvPr>
          <p:cNvSpPr txBox="1"/>
          <p:nvPr/>
        </p:nvSpPr>
        <p:spPr>
          <a:xfrm>
            <a:off x="1702377" y="3106466"/>
            <a:ext cx="1322363" cy="646331"/>
          </a:xfrm>
          <a:prstGeom prst="rect">
            <a:avLst/>
          </a:prstGeom>
          <a:noFill/>
        </p:spPr>
        <p:txBody>
          <a:bodyPr wrap="square" rtlCol="0">
            <a:spAutoFit/>
          </a:bodyPr>
          <a:lstStyle/>
          <a:p>
            <a:pPr algn="ctr"/>
            <a:r>
              <a:rPr lang="en-ZA" b="1" dirty="0" smtClean="0">
                <a:solidFill>
                  <a:srgbClr val="AF1D1F"/>
                </a:solidFill>
                <a:latin typeface="Verdana"/>
                <a:cs typeface="Verdana"/>
              </a:rPr>
              <a:t>PULL </a:t>
            </a:r>
            <a:r>
              <a:rPr lang="en-ZA" b="1" dirty="0">
                <a:solidFill>
                  <a:srgbClr val="AF1D1F"/>
                </a:solidFill>
                <a:latin typeface="Verdana"/>
                <a:cs typeface="Verdana"/>
              </a:rPr>
              <a:t>OUT</a:t>
            </a:r>
          </a:p>
        </p:txBody>
      </p:sp>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9" name="Oval 18"/>
          <p:cNvSpPr/>
          <p:nvPr/>
        </p:nvSpPr>
        <p:spPr>
          <a:xfrm>
            <a:off x="134993" y="2599650"/>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F170EC5-EFF5-496C-9697-31226A7CAFC2}"/>
              </a:ext>
            </a:extLst>
          </p:cNvPr>
          <p:cNvSpPr txBox="1"/>
          <p:nvPr/>
        </p:nvSpPr>
        <p:spPr>
          <a:xfrm>
            <a:off x="144263" y="3204588"/>
            <a:ext cx="1719973" cy="461665"/>
          </a:xfrm>
          <a:prstGeom prst="rect">
            <a:avLst/>
          </a:prstGeom>
          <a:noFill/>
        </p:spPr>
        <p:txBody>
          <a:bodyPr wrap="square" rtlCol="0">
            <a:spAutoFit/>
          </a:bodyPr>
          <a:lstStyle/>
          <a:p>
            <a:pPr lvl="0" algn="ctr"/>
            <a:r>
              <a:rPr lang="en-ZA" sz="1200" b="1" dirty="0" smtClean="0">
                <a:solidFill>
                  <a:srgbClr val="D67C1C"/>
                </a:solidFill>
                <a:latin typeface="Verdana"/>
                <a:cs typeface="Verdana"/>
              </a:rPr>
              <a:t>FAMILY</a:t>
            </a:r>
          </a:p>
          <a:p>
            <a:pPr lvl="0" algn="ctr"/>
            <a:r>
              <a:rPr lang="en-ZA" sz="1200" b="1" dirty="0" smtClean="0">
                <a:solidFill>
                  <a:srgbClr val="D67C1C"/>
                </a:solidFill>
                <a:latin typeface="Verdana"/>
                <a:cs typeface="Verdana"/>
              </a:rPr>
              <a:t>FACTORS</a:t>
            </a:r>
          </a:p>
        </p:txBody>
      </p:sp>
      <p:grpSp>
        <p:nvGrpSpPr>
          <p:cNvPr id="61" name="Group 60"/>
          <p:cNvGrpSpPr/>
          <p:nvPr/>
        </p:nvGrpSpPr>
        <p:grpSpPr>
          <a:xfrm>
            <a:off x="7550892" y="4959097"/>
            <a:ext cx="1275696" cy="1572220"/>
            <a:chOff x="7550892" y="4737100"/>
            <a:chExt cx="1275696" cy="1572220"/>
          </a:xfrm>
        </p:grpSpPr>
        <p:sp>
          <p:nvSpPr>
            <p:cNvPr id="23" name="Oval 22"/>
            <p:cNvSpPr/>
            <p:nvPr/>
          </p:nvSpPr>
          <p:spPr>
            <a:xfrm>
              <a:off x="7625893" y="5183628"/>
              <a:ext cx="1125692" cy="1125692"/>
            </a:xfrm>
            <a:prstGeom prst="ellipse">
              <a:avLst/>
            </a:prstGeom>
            <a:solidFill>
              <a:srgbClr val="4545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170EC5-EFF5-496C-9697-31226A7CAFC2}"/>
                </a:ext>
              </a:extLst>
            </p:cNvPr>
            <p:cNvSpPr txBox="1"/>
            <p:nvPr/>
          </p:nvSpPr>
          <p:spPr>
            <a:xfrm>
              <a:off x="7550892" y="5529880"/>
              <a:ext cx="1275696" cy="461665"/>
            </a:xfrm>
            <a:prstGeom prst="rect">
              <a:avLst/>
            </a:prstGeom>
            <a:noFill/>
          </p:spPr>
          <p:txBody>
            <a:bodyPr wrap="square" rtlCol="0">
              <a:spAutoFit/>
            </a:bodyPr>
            <a:lstStyle/>
            <a:p>
              <a:pPr algn="ctr"/>
              <a:r>
                <a:rPr lang="en-ZA" sz="1200" b="1" dirty="0" smtClean="0">
                  <a:solidFill>
                    <a:schemeClr val="bg1">
                      <a:lumMod val="75000"/>
                    </a:schemeClr>
                  </a:solidFill>
                  <a:latin typeface="Verdana"/>
                  <a:cs typeface="Verdana"/>
                </a:rPr>
                <a:t>LEARNER</a:t>
              </a:r>
            </a:p>
            <a:p>
              <a:pPr algn="ctr"/>
              <a:r>
                <a:rPr lang="en-ZA" sz="1200" b="1" dirty="0" smtClean="0">
                  <a:solidFill>
                    <a:schemeClr val="bg1">
                      <a:lumMod val="75000"/>
                    </a:schemeClr>
                  </a:solidFill>
                  <a:latin typeface="Verdana"/>
                  <a:cs typeface="Verdana"/>
                </a:rPr>
                <a:t>DROPOUT</a:t>
              </a:r>
              <a:endParaRPr lang="en-ZA" sz="1200" b="1" dirty="0">
                <a:solidFill>
                  <a:schemeClr val="bg1">
                    <a:lumMod val="75000"/>
                  </a:schemeClr>
                </a:solidFill>
                <a:latin typeface="Verdana"/>
                <a:cs typeface="Verdana"/>
              </a:endParaRPr>
            </a:p>
          </p:txBody>
        </p:sp>
        <p:sp>
          <p:nvSpPr>
            <p:cNvPr id="25" name="Rectangle 24"/>
            <p:cNvSpPr/>
            <p:nvPr/>
          </p:nvSpPr>
          <p:spPr>
            <a:xfrm>
              <a:off x="8092979" y="5013342"/>
              <a:ext cx="203947" cy="317310"/>
            </a:xfrm>
            <a:prstGeom prst="rect">
              <a:avLst/>
            </a:prstGeom>
            <a:solidFill>
              <a:srgbClr val="4545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8188739" y="4737100"/>
              <a:ext cx="0" cy="129088"/>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83914" y="4782458"/>
              <a:ext cx="69486" cy="91260"/>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033089" y="4903473"/>
              <a:ext cx="108000" cy="0"/>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188739" y="4906629"/>
              <a:ext cx="0" cy="179321"/>
            </a:xfrm>
            <a:prstGeom prst="line">
              <a:avLst/>
            </a:prstGeom>
            <a:ln w="28575" cmpd="sng">
              <a:solidFill>
                <a:srgbClr val="454543"/>
              </a:solidFill>
            </a:ln>
            <a:effectLst/>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flipH="1">
              <a:off x="8227051" y="4782458"/>
              <a:ext cx="120311" cy="121015"/>
              <a:chOff x="8246101" y="4782458"/>
              <a:chExt cx="120311" cy="121015"/>
            </a:xfrm>
          </p:grpSpPr>
          <p:cxnSp>
            <p:nvCxnSpPr>
              <p:cNvPr id="56" name="Straight Connector 55"/>
              <p:cNvCxnSpPr/>
              <p:nvPr/>
            </p:nvCxnSpPr>
            <p:spPr>
              <a:xfrm>
                <a:off x="8296926" y="4782458"/>
                <a:ext cx="69486" cy="91260"/>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8246101" y="4903473"/>
                <a:ext cx="108000" cy="0"/>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grpSp>
      </p:grpSp>
      <p:cxnSp>
        <p:nvCxnSpPr>
          <p:cNvPr id="60" name="Straight Arrow Connector 59"/>
          <p:cNvCxnSpPr/>
          <p:nvPr/>
        </p:nvCxnSpPr>
        <p:spPr>
          <a:xfrm>
            <a:off x="8188739" y="4181168"/>
            <a:ext cx="0" cy="658137"/>
          </a:xfrm>
          <a:prstGeom prst="straightConnector1">
            <a:avLst/>
          </a:prstGeom>
          <a:ln w="38100" cmpd="sng">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
        <p:nvSpPr>
          <p:cNvPr id="13" name="Oval 12"/>
          <p:cNvSpPr/>
          <p:nvPr/>
        </p:nvSpPr>
        <p:spPr>
          <a:xfrm>
            <a:off x="5259275" y="4181168"/>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70EC5-EFF5-496C-9697-31226A7CAFC2}"/>
              </a:ext>
            </a:extLst>
          </p:cNvPr>
          <p:cNvSpPr txBox="1"/>
          <p:nvPr/>
        </p:nvSpPr>
        <p:spPr>
          <a:xfrm>
            <a:off x="5268545" y="4906629"/>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
        <p:nvSpPr>
          <p:cNvPr id="17" name="Oval 16"/>
          <p:cNvSpPr/>
          <p:nvPr/>
        </p:nvSpPr>
        <p:spPr>
          <a:xfrm>
            <a:off x="2311317" y="1042172"/>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F170EC5-EFF5-496C-9697-31226A7CAFC2}"/>
              </a:ext>
            </a:extLst>
          </p:cNvPr>
          <p:cNvSpPr txBox="1"/>
          <p:nvPr/>
        </p:nvSpPr>
        <p:spPr>
          <a:xfrm>
            <a:off x="2320587" y="1647110"/>
            <a:ext cx="1719973" cy="461665"/>
          </a:xfrm>
          <a:prstGeom prst="rect">
            <a:avLst/>
          </a:prstGeom>
          <a:noFill/>
        </p:spPr>
        <p:txBody>
          <a:bodyPr wrap="square" rtlCol="0">
            <a:spAutoFit/>
          </a:bodyPr>
          <a:lstStyle/>
          <a:p>
            <a:pPr algn="ctr"/>
            <a:r>
              <a:rPr lang="en-ZA" sz="1200" b="1" dirty="0" smtClean="0">
                <a:solidFill>
                  <a:srgbClr val="D67C1C"/>
                </a:solidFill>
                <a:latin typeface="Verdana"/>
                <a:cs typeface="Verdana"/>
              </a:rPr>
              <a:t>COMMUNITY FACTORS</a:t>
            </a:r>
            <a:endParaRPr lang="en-ZA" sz="1200" b="1" dirty="0">
              <a:solidFill>
                <a:srgbClr val="D67C1C"/>
              </a:solidFill>
              <a:latin typeface="Verdana"/>
              <a:cs typeface="Verdana"/>
            </a:endParaRPr>
          </a:p>
        </p:txBody>
      </p:sp>
      <p:sp>
        <p:nvSpPr>
          <p:cNvPr id="21" name="Oval 20"/>
          <p:cNvSpPr/>
          <p:nvPr/>
        </p:nvSpPr>
        <p:spPr>
          <a:xfrm>
            <a:off x="2320587" y="4181168"/>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F170EC5-EFF5-496C-9697-31226A7CAFC2}"/>
              </a:ext>
            </a:extLst>
          </p:cNvPr>
          <p:cNvSpPr txBox="1"/>
          <p:nvPr/>
        </p:nvSpPr>
        <p:spPr>
          <a:xfrm>
            <a:off x="2329857" y="4906629"/>
            <a:ext cx="1719973" cy="276999"/>
          </a:xfrm>
          <a:prstGeom prst="rect">
            <a:avLst/>
          </a:prstGeom>
          <a:noFill/>
        </p:spPr>
        <p:txBody>
          <a:bodyPr wrap="square" rtlCol="0">
            <a:spAutoFit/>
          </a:bodyPr>
          <a:lstStyle/>
          <a:p>
            <a:pPr algn="ctr"/>
            <a:r>
              <a:rPr lang="en-ZA" sz="1200" b="1" dirty="0" smtClean="0">
                <a:solidFill>
                  <a:srgbClr val="D67C1C"/>
                </a:solidFill>
                <a:latin typeface="Verdana"/>
                <a:cs typeface="Verdana"/>
              </a:rPr>
              <a:t>DISENGAGEMENT</a:t>
            </a:r>
            <a:endParaRPr lang="en-ZA" sz="1200" b="1" dirty="0">
              <a:solidFill>
                <a:srgbClr val="D67C1C"/>
              </a:solidFill>
              <a:latin typeface="Verdana"/>
              <a:cs typeface="Verdana"/>
            </a:endParaRPr>
          </a:p>
        </p:txBody>
      </p:sp>
    </p:spTree>
    <p:extLst>
      <p:ext uri="{BB962C8B-B14F-4D97-AF65-F5344CB8AC3E}">
        <p14:creationId xmlns:p14="http://schemas.microsoft.com/office/powerpoint/2010/main" val="186292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2" grpId="0"/>
      <p:bldP spid="20" grpId="0"/>
      <p:bldP spid="7" grpId="0"/>
      <p:bldP spid="14" grpId="0"/>
      <p:bldP spid="18"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5" name="Oval 14"/>
          <p:cNvSpPr/>
          <p:nvPr/>
        </p:nvSpPr>
        <p:spPr>
          <a:xfrm>
            <a:off x="1196287" y="1624883"/>
            <a:ext cx="3582746" cy="3582746"/>
          </a:xfrm>
          <a:prstGeom prst="ellipse">
            <a:avLst/>
          </a:prstGeom>
          <a:noFill/>
          <a:ln w="28575" cmpd="sng">
            <a:solidFill>
              <a:srgbClr val="AF1D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170EC5-EFF5-496C-9697-31226A7CAFC2}"/>
              </a:ext>
            </a:extLst>
          </p:cNvPr>
          <p:cNvSpPr txBox="1"/>
          <p:nvPr/>
        </p:nvSpPr>
        <p:spPr>
          <a:xfrm>
            <a:off x="1702377" y="3106466"/>
            <a:ext cx="1322363" cy="646331"/>
          </a:xfrm>
          <a:prstGeom prst="rect">
            <a:avLst/>
          </a:prstGeom>
          <a:noFill/>
        </p:spPr>
        <p:txBody>
          <a:bodyPr wrap="square" rtlCol="0">
            <a:spAutoFit/>
          </a:bodyPr>
          <a:lstStyle/>
          <a:p>
            <a:pPr algn="ctr"/>
            <a:r>
              <a:rPr lang="en-ZA" b="1" dirty="0" smtClean="0">
                <a:solidFill>
                  <a:srgbClr val="AF1D1F"/>
                </a:solidFill>
                <a:latin typeface="Verdana"/>
                <a:cs typeface="Verdana"/>
              </a:rPr>
              <a:t>PULL </a:t>
            </a:r>
            <a:r>
              <a:rPr lang="en-ZA" b="1" dirty="0">
                <a:solidFill>
                  <a:srgbClr val="AF1D1F"/>
                </a:solidFill>
                <a:latin typeface="Verdana"/>
                <a:cs typeface="Verdana"/>
              </a:rPr>
              <a:t>OUT</a:t>
            </a:r>
          </a:p>
        </p:txBody>
      </p:sp>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4" name="Oval 3"/>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3" name="Oval 12"/>
          <p:cNvSpPr/>
          <p:nvPr/>
        </p:nvSpPr>
        <p:spPr>
          <a:xfrm>
            <a:off x="5259275" y="4181168"/>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70EC5-EFF5-496C-9697-31226A7CAFC2}"/>
              </a:ext>
            </a:extLst>
          </p:cNvPr>
          <p:cNvSpPr txBox="1"/>
          <p:nvPr/>
        </p:nvSpPr>
        <p:spPr>
          <a:xfrm>
            <a:off x="5268545" y="4906629"/>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
        <p:nvSpPr>
          <p:cNvPr id="17" name="Oval 16"/>
          <p:cNvSpPr/>
          <p:nvPr/>
        </p:nvSpPr>
        <p:spPr>
          <a:xfrm>
            <a:off x="2311317" y="1042172"/>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F170EC5-EFF5-496C-9697-31226A7CAFC2}"/>
              </a:ext>
            </a:extLst>
          </p:cNvPr>
          <p:cNvSpPr txBox="1"/>
          <p:nvPr/>
        </p:nvSpPr>
        <p:spPr>
          <a:xfrm>
            <a:off x="2320587" y="1647110"/>
            <a:ext cx="1719973" cy="461665"/>
          </a:xfrm>
          <a:prstGeom prst="rect">
            <a:avLst/>
          </a:prstGeom>
          <a:noFill/>
        </p:spPr>
        <p:txBody>
          <a:bodyPr wrap="square" rtlCol="0">
            <a:spAutoFit/>
          </a:bodyPr>
          <a:lstStyle/>
          <a:p>
            <a:pPr algn="ctr"/>
            <a:r>
              <a:rPr lang="en-ZA" sz="1200" b="1" dirty="0" smtClean="0">
                <a:solidFill>
                  <a:srgbClr val="D67C1C"/>
                </a:solidFill>
                <a:latin typeface="Verdana"/>
                <a:cs typeface="Verdana"/>
              </a:rPr>
              <a:t>COMMUNITY FACTORS</a:t>
            </a:r>
            <a:endParaRPr lang="en-ZA" sz="1200" b="1" dirty="0">
              <a:solidFill>
                <a:srgbClr val="D67C1C"/>
              </a:solidFill>
              <a:latin typeface="Verdana"/>
              <a:cs typeface="Verdana"/>
            </a:endParaRPr>
          </a:p>
        </p:txBody>
      </p:sp>
      <p:sp>
        <p:nvSpPr>
          <p:cNvPr id="19" name="Oval 18"/>
          <p:cNvSpPr/>
          <p:nvPr/>
        </p:nvSpPr>
        <p:spPr>
          <a:xfrm>
            <a:off x="134993" y="2599650"/>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F170EC5-EFF5-496C-9697-31226A7CAFC2}"/>
              </a:ext>
            </a:extLst>
          </p:cNvPr>
          <p:cNvSpPr txBox="1"/>
          <p:nvPr/>
        </p:nvSpPr>
        <p:spPr>
          <a:xfrm>
            <a:off x="144263" y="3204588"/>
            <a:ext cx="1719973" cy="461665"/>
          </a:xfrm>
          <a:prstGeom prst="rect">
            <a:avLst/>
          </a:prstGeom>
          <a:noFill/>
        </p:spPr>
        <p:txBody>
          <a:bodyPr wrap="square" rtlCol="0">
            <a:spAutoFit/>
          </a:bodyPr>
          <a:lstStyle/>
          <a:p>
            <a:pPr lvl="0" algn="ctr"/>
            <a:r>
              <a:rPr lang="en-ZA" sz="1200" b="1" dirty="0" smtClean="0">
                <a:solidFill>
                  <a:srgbClr val="D67C1C"/>
                </a:solidFill>
                <a:latin typeface="Verdana"/>
                <a:cs typeface="Verdana"/>
              </a:rPr>
              <a:t>FAMILY</a:t>
            </a:r>
          </a:p>
          <a:p>
            <a:pPr lvl="0" algn="ctr"/>
            <a:r>
              <a:rPr lang="en-ZA" sz="1200" b="1" dirty="0" smtClean="0">
                <a:solidFill>
                  <a:srgbClr val="D67C1C"/>
                </a:solidFill>
                <a:latin typeface="Verdana"/>
                <a:cs typeface="Verdana"/>
              </a:rPr>
              <a:t>FACTORS</a:t>
            </a:r>
          </a:p>
        </p:txBody>
      </p:sp>
      <p:sp>
        <p:nvSpPr>
          <p:cNvPr id="21" name="Oval 20"/>
          <p:cNvSpPr/>
          <p:nvPr/>
        </p:nvSpPr>
        <p:spPr>
          <a:xfrm>
            <a:off x="2320587" y="4181168"/>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F170EC5-EFF5-496C-9697-31226A7CAFC2}"/>
              </a:ext>
            </a:extLst>
          </p:cNvPr>
          <p:cNvSpPr txBox="1"/>
          <p:nvPr/>
        </p:nvSpPr>
        <p:spPr>
          <a:xfrm>
            <a:off x="2329857" y="4906629"/>
            <a:ext cx="1719973" cy="276999"/>
          </a:xfrm>
          <a:prstGeom prst="rect">
            <a:avLst/>
          </a:prstGeom>
          <a:noFill/>
        </p:spPr>
        <p:txBody>
          <a:bodyPr wrap="square" rtlCol="0">
            <a:spAutoFit/>
          </a:bodyPr>
          <a:lstStyle/>
          <a:p>
            <a:pPr algn="ctr"/>
            <a:r>
              <a:rPr lang="en-ZA" sz="1200" b="1" dirty="0" smtClean="0">
                <a:solidFill>
                  <a:srgbClr val="D67C1C"/>
                </a:solidFill>
                <a:latin typeface="Verdana"/>
                <a:cs typeface="Verdana"/>
              </a:rPr>
              <a:t>DISENGAGEMENT</a:t>
            </a:r>
            <a:endParaRPr lang="en-ZA" sz="1200" b="1" dirty="0">
              <a:solidFill>
                <a:srgbClr val="D67C1C"/>
              </a:solidFill>
              <a:latin typeface="Verdana"/>
              <a:cs typeface="Verdana"/>
            </a:endParaRPr>
          </a:p>
        </p:txBody>
      </p:sp>
      <p:grpSp>
        <p:nvGrpSpPr>
          <p:cNvPr id="61" name="Group 60"/>
          <p:cNvGrpSpPr/>
          <p:nvPr/>
        </p:nvGrpSpPr>
        <p:grpSpPr>
          <a:xfrm>
            <a:off x="7550892" y="4959097"/>
            <a:ext cx="1275696" cy="1572220"/>
            <a:chOff x="7550892" y="4737100"/>
            <a:chExt cx="1275696" cy="1572220"/>
          </a:xfrm>
        </p:grpSpPr>
        <p:sp>
          <p:nvSpPr>
            <p:cNvPr id="23" name="Oval 22"/>
            <p:cNvSpPr/>
            <p:nvPr/>
          </p:nvSpPr>
          <p:spPr>
            <a:xfrm>
              <a:off x="7625893" y="5183628"/>
              <a:ext cx="1125692" cy="1125692"/>
            </a:xfrm>
            <a:prstGeom prst="ellipse">
              <a:avLst/>
            </a:prstGeom>
            <a:solidFill>
              <a:srgbClr val="4545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170EC5-EFF5-496C-9697-31226A7CAFC2}"/>
                </a:ext>
              </a:extLst>
            </p:cNvPr>
            <p:cNvSpPr txBox="1"/>
            <p:nvPr/>
          </p:nvSpPr>
          <p:spPr>
            <a:xfrm>
              <a:off x="7550892" y="5529880"/>
              <a:ext cx="1275696" cy="461665"/>
            </a:xfrm>
            <a:prstGeom prst="rect">
              <a:avLst/>
            </a:prstGeom>
            <a:noFill/>
          </p:spPr>
          <p:txBody>
            <a:bodyPr wrap="square" rtlCol="0">
              <a:spAutoFit/>
            </a:bodyPr>
            <a:lstStyle/>
            <a:p>
              <a:pPr algn="ctr"/>
              <a:r>
                <a:rPr lang="en-ZA" sz="1200" b="1" dirty="0" smtClean="0">
                  <a:solidFill>
                    <a:schemeClr val="bg1">
                      <a:lumMod val="75000"/>
                    </a:schemeClr>
                  </a:solidFill>
                  <a:latin typeface="Verdana"/>
                  <a:cs typeface="Verdana"/>
                </a:rPr>
                <a:t>LEARNER</a:t>
              </a:r>
            </a:p>
            <a:p>
              <a:pPr algn="ctr"/>
              <a:r>
                <a:rPr lang="en-ZA" sz="1200" b="1" dirty="0" smtClean="0">
                  <a:solidFill>
                    <a:schemeClr val="bg1">
                      <a:lumMod val="75000"/>
                    </a:schemeClr>
                  </a:solidFill>
                  <a:latin typeface="Verdana"/>
                  <a:cs typeface="Verdana"/>
                </a:rPr>
                <a:t>DROPOUT</a:t>
              </a:r>
              <a:endParaRPr lang="en-ZA" sz="1200" b="1" dirty="0">
                <a:solidFill>
                  <a:schemeClr val="bg1">
                    <a:lumMod val="75000"/>
                  </a:schemeClr>
                </a:solidFill>
                <a:latin typeface="Verdana"/>
                <a:cs typeface="Verdana"/>
              </a:endParaRPr>
            </a:p>
          </p:txBody>
        </p:sp>
        <p:sp>
          <p:nvSpPr>
            <p:cNvPr id="25" name="Rectangle 24"/>
            <p:cNvSpPr/>
            <p:nvPr/>
          </p:nvSpPr>
          <p:spPr>
            <a:xfrm>
              <a:off x="8092979" y="5013342"/>
              <a:ext cx="203947" cy="317310"/>
            </a:xfrm>
            <a:prstGeom prst="rect">
              <a:avLst/>
            </a:prstGeom>
            <a:solidFill>
              <a:srgbClr val="4545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8188739" y="4737100"/>
              <a:ext cx="0" cy="129088"/>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83914" y="4782458"/>
              <a:ext cx="69486" cy="91260"/>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033089" y="4903473"/>
              <a:ext cx="108000" cy="0"/>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188739" y="4906629"/>
              <a:ext cx="0" cy="179321"/>
            </a:xfrm>
            <a:prstGeom prst="line">
              <a:avLst/>
            </a:prstGeom>
            <a:ln w="28575" cmpd="sng">
              <a:solidFill>
                <a:srgbClr val="454543"/>
              </a:solidFill>
            </a:ln>
            <a:effectLst/>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flipH="1">
              <a:off x="8227051" y="4782458"/>
              <a:ext cx="120311" cy="121015"/>
              <a:chOff x="8246101" y="4782458"/>
              <a:chExt cx="120311" cy="121015"/>
            </a:xfrm>
          </p:grpSpPr>
          <p:cxnSp>
            <p:nvCxnSpPr>
              <p:cNvPr id="56" name="Straight Connector 55"/>
              <p:cNvCxnSpPr/>
              <p:nvPr/>
            </p:nvCxnSpPr>
            <p:spPr>
              <a:xfrm>
                <a:off x="8296926" y="4782458"/>
                <a:ext cx="69486" cy="91260"/>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8246101" y="4903473"/>
                <a:ext cx="108000" cy="0"/>
              </a:xfrm>
              <a:prstGeom prst="line">
                <a:avLst/>
              </a:prstGeom>
              <a:ln w="28575" cmpd="sng">
                <a:solidFill>
                  <a:srgbClr val="D67C1C"/>
                </a:solidFill>
              </a:ln>
              <a:effectLst/>
            </p:spPr>
            <p:style>
              <a:lnRef idx="2">
                <a:schemeClr val="accent1"/>
              </a:lnRef>
              <a:fillRef idx="0">
                <a:schemeClr val="accent1"/>
              </a:fillRef>
              <a:effectRef idx="1">
                <a:schemeClr val="accent1"/>
              </a:effectRef>
              <a:fontRef idx="minor">
                <a:schemeClr val="tx1"/>
              </a:fontRef>
            </p:style>
          </p:cxnSp>
        </p:grpSp>
      </p:grpSp>
      <p:cxnSp>
        <p:nvCxnSpPr>
          <p:cNvPr id="60" name="Straight Arrow Connector 59"/>
          <p:cNvCxnSpPr/>
          <p:nvPr/>
        </p:nvCxnSpPr>
        <p:spPr>
          <a:xfrm>
            <a:off x="8188739" y="4181168"/>
            <a:ext cx="0" cy="658137"/>
          </a:xfrm>
          <a:prstGeom prst="straightConnector1">
            <a:avLst/>
          </a:prstGeom>
          <a:ln w="38100" cmpd="sng">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8054676" y="4386996"/>
            <a:ext cx="270060" cy="257625"/>
            <a:chOff x="8054676" y="4377725"/>
            <a:chExt cx="270060" cy="257625"/>
          </a:xfrm>
        </p:grpSpPr>
        <p:cxnSp>
          <p:nvCxnSpPr>
            <p:cNvPr id="31" name="Straight Connector 30"/>
            <p:cNvCxnSpPr/>
            <p:nvPr/>
          </p:nvCxnSpPr>
          <p:spPr>
            <a:xfrm>
              <a:off x="8054676" y="4377725"/>
              <a:ext cx="270060" cy="257625"/>
            </a:xfrm>
            <a:prstGeom prst="line">
              <a:avLst/>
            </a:prstGeom>
            <a:ln w="57150" cmpd="sng">
              <a:solidFill>
                <a:srgbClr val="AF1D1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8054676" y="4377725"/>
              <a:ext cx="270060" cy="257625"/>
            </a:xfrm>
            <a:prstGeom prst="line">
              <a:avLst/>
            </a:prstGeom>
            <a:ln w="57150" cmpd="sng">
              <a:solidFill>
                <a:srgbClr val="AF1D1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569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7" grpId="0"/>
      <p:bldP spid="12" grpId="0"/>
      <p:bldP spid="14" grpId="0"/>
      <p:bldP spid="18"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5" name="Oval 14"/>
          <p:cNvSpPr/>
          <p:nvPr/>
        </p:nvSpPr>
        <p:spPr>
          <a:xfrm>
            <a:off x="1196287" y="1624883"/>
            <a:ext cx="3582746" cy="3582746"/>
          </a:xfrm>
          <a:prstGeom prst="ellipse">
            <a:avLst/>
          </a:prstGeom>
          <a:noFill/>
          <a:ln w="28575" cmpd="sng">
            <a:solidFill>
              <a:srgbClr val="AF1D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170EC5-EFF5-496C-9697-31226A7CAFC2}"/>
              </a:ext>
            </a:extLst>
          </p:cNvPr>
          <p:cNvSpPr txBox="1"/>
          <p:nvPr/>
        </p:nvSpPr>
        <p:spPr>
          <a:xfrm>
            <a:off x="1702377" y="3106466"/>
            <a:ext cx="1322363" cy="646331"/>
          </a:xfrm>
          <a:prstGeom prst="rect">
            <a:avLst/>
          </a:prstGeom>
          <a:noFill/>
        </p:spPr>
        <p:txBody>
          <a:bodyPr wrap="square" rtlCol="0">
            <a:spAutoFit/>
          </a:bodyPr>
          <a:lstStyle/>
          <a:p>
            <a:pPr algn="ctr"/>
            <a:r>
              <a:rPr lang="en-ZA" b="1" dirty="0" smtClean="0">
                <a:solidFill>
                  <a:srgbClr val="AF1D1F"/>
                </a:solidFill>
                <a:latin typeface="Verdana"/>
                <a:cs typeface="Verdana"/>
              </a:rPr>
              <a:t>PULL </a:t>
            </a:r>
            <a:r>
              <a:rPr lang="en-ZA" b="1" dirty="0">
                <a:solidFill>
                  <a:srgbClr val="AF1D1F"/>
                </a:solidFill>
                <a:latin typeface="Verdana"/>
                <a:cs typeface="Verdana"/>
              </a:rPr>
              <a:t>OUT</a:t>
            </a:r>
          </a:p>
        </p:txBody>
      </p:sp>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33" name="Oval 32"/>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3" name="Oval 12"/>
          <p:cNvSpPr/>
          <p:nvPr/>
        </p:nvSpPr>
        <p:spPr>
          <a:xfrm>
            <a:off x="5259275" y="4181168"/>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70EC5-EFF5-496C-9697-31226A7CAFC2}"/>
              </a:ext>
            </a:extLst>
          </p:cNvPr>
          <p:cNvSpPr txBox="1"/>
          <p:nvPr/>
        </p:nvSpPr>
        <p:spPr>
          <a:xfrm>
            <a:off x="5268545" y="4906629"/>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
        <p:nvSpPr>
          <p:cNvPr id="17" name="Oval 16"/>
          <p:cNvSpPr/>
          <p:nvPr/>
        </p:nvSpPr>
        <p:spPr>
          <a:xfrm>
            <a:off x="2311317" y="1042172"/>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F170EC5-EFF5-496C-9697-31226A7CAFC2}"/>
              </a:ext>
            </a:extLst>
          </p:cNvPr>
          <p:cNvSpPr txBox="1"/>
          <p:nvPr/>
        </p:nvSpPr>
        <p:spPr>
          <a:xfrm>
            <a:off x="2320587" y="1647110"/>
            <a:ext cx="1719973" cy="461665"/>
          </a:xfrm>
          <a:prstGeom prst="rect">
            <a:avLst/>
          </a:prstGeom>
          <a:noFill/>
        </p:spPr>
        <p:txBody>
          <a:bodyPr wrap="square" rtlCol="0">
            <a:spAutoFit/>
          </a:bodyPr>
          <a:lstStyle/>
          <a:p>
            <a:pPr algn="ctr"/>
            <a:r>
              <a:rPr lang="en-ZA" sz="1200" b="1" dirty="0" smtClean="0">
                <a:solidFill>
                  <a:srgbClr val="D67C1C"/>
                </a:solidFill>
                <a:latin typeface="Verdana"/>
                <a:cs typeface="Verdana"/>
              </a:rPr>
              <a:t>COMMUNITY FACTORS</a:t>
            </a:r>
            <a:endParaRPr lang="en-ZA" sz="1200" b="1" dirty="0">
              <a:solidFill>
                <a:srgbClr val="D67C1C"/>
              </a:solidFill>
              <a:latin typeface="Verdana"/>
              <a:cs typeface="Verdana"/>
            </a:endParaRPr>
          </a:p>
        </p:txBody>
      </p:sp>
      <p:sp>
        <p:nvSpPr>
          <p:cNvPr id="19" name="Oval 18"/>
          <p:cNvSpPr/>
          <p:nvPr/>
        </p:nvSpPr>
        <p:spPr>
          <a:xfrm>
            <a:off x="134993" y="2599650"/>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F170EC5-EFF5-496C-9697-31226A7CAFC2}"/>
              </a:ext>
            </a:extLst>
          </p:cNvPr>
          <p:cNvSpPr txBox="1"/>
          <p:nvPr/>
        </p:nvSpPr>
        <p:spPr>
          <a:xfrm>
            <a:off x="144263" y="3204588"/>
            <a:ext cx="1719973" cy="461665"/>
          </a:xfrm>
          <a:prstGeom prst="rect">
            <a:avLst/>
          </a:prstGeom>
          <a:noFill/>
        </p:spPr>
        <p:txBody>
          <a:bodyPr wrap="square" rtlCol="0">
            <a:spAutoFit/>
          </a:bodyPr>
          <a:lstStyle/>
          <a:p>
            <a:pPr lvl="0" algn="ctr"/>
            <a:r>
              <a:rPr lang="en-ZA" sz="1200" b="1" dirty="0" smtClean="0">
                <a:solidFill>
                  <a:srgbClr val="D67C1C"/>
                </a:solidFill>
                <a:latin typeface="Verdana"/>
                <a:cs typeface="Verdana"/>
              </a:rPr>
              <a:t>FAMILY</a:t>
            </a:r>
          </a:p>
          <a:p>
            <a:pPr lvl="0" algn="ctr"/>
            <a:r>
              <a:rPr lang="en-ZA" sz="1200" b="1" dirty="0" smtClean="0">
                <a:solidFill>
                  <a:srgbClr val="D67C1C"/>
                </a:solidFill>
                <a:latin typeface="Verdana"/>
                <a:cs typeface="Verdana"/>
              </a:rPr>
              <a:t>FACTORS</a:t>
            </a:r>
          </a:p>
        </p:txBody>
      </p:sp>
      <p:sp>
        <p:nvSpPr>
          <p:cNvPr id="21" name="Oval 20"/>
          <p:cNvSpPr/>
          <p:nvPr/>
        </p:nvSpPr>
        <p:spPr>
          <a:xfrm>
            <a:off x="2320587" y="4181168"/>
            <a:ext cx="1719973" cy="1719973"/>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F170EC5-EFF5-496C-9697-31226A7CAFC2}"/>
              </a:ext>
            </a:extLst>
          </p:cNvPr>
          <p:cNvSpPr txBox="1"/>
          <p:nvPr/>
        </p:nvSpPr>
        <p:spPr>
          <a:xfrm>
            <a:off x="2329857" y="4906629"/>
            <a:ext cx="1719973" cy="276999"/>
          </a:xfrm>
          <a:prstGeom prst="rect">
            <a:avLst/>
          </a:prstGeom>
          <a:noFill/>
        </p:spPr>
        <p:txBody>
          <a:bodyPr wrap="square" rtlCol="0">
            <a:spAutoFit/>
          </a:bodyPr>
          <a:lstStyle/>
          <a:p>
            <a:pPr algn="ctr"/>
            <a:r>
              <a:rPr lang="en-ZA" sz="1200" b="1" dirty="0" smtClean="0">
                <a:solidFill>
                  <a:srgbClr val="D67C1C"/>
                </a:solidFill>
                <a:latin typeface="Verdana"/>
                <a:cs typeface="Verdana"/>
              </a:rPr>
              <a:t>DISENGAGEMENT</a:t>
            </a:r>
            <a:endParaRPr lang="en-ZA" sz="1200" b="1" dirty="0">
              <a:solidFill>
                <a:srgbClr val="D67C1C"/>
              </a:solidFill>
              <a:latin typeface="Verdana"/>
              <a:cs typeface="Verdana"/>
            </a:endParaRPr>
          </a:p>
        </p:txBody>
      </p:sp>
      <p:grpSp>
        <p:nvGrpSpPr>
          <p:cNvPr id="3" name="Group 2"/>
          <p:cNvGrpSpPr/>
          <p:nvPr/>
        </p:nvGrpSpPr>
        <p:grpSpPr>
          <a:xfrm>
            <a:off x="3968145" y="2508490"/>
            <a:ext cx="1275696" cy="1572220"/>
            <a:chOff x="3968145" y="2626880"/>
            <a:chExt cx="1275696" cy="1572220"/>
          </a:xfrm>
        </p:grpSpPr>
        <p:sp>
          <p:nvSpPr>
            <p:cNvPr id="32" name="Oval 31"/>
            <p:cNvSpPr/>
            <p:nvPr/>
          </p:nvSpPr>
          <p:spPr>
            <a:xfrm>
              <a:off x="4043146" y="3073408"/>
              <a:ext cx="1125692" cy="1125692"/>
            </a:xfrm>
            <a:prstGeom prst="ellipse">
              <a:avLst/>
            </a:prstGeom>
            <a:solidFill>
              <a:srgbClr val="4545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F170EC5-EFF5-496C-9697-31226A7CAFC2}"/>
                </a:ext>
              </a:extLst>
            </p:cNvPr>
            <p:cNvSpPr txBox="1"/>
            <p:nvPr/>
          </p:nvSpPr>
          <p:spPr>
            <a:xfrm>
              <a:off x="3968145" y="3419660"/>
              <a:ext cx="1275696" cy="461665"/>
            </a:xfrm>
            <a:prstGeom prst="rect">
              <a:avLst/>
            </a:prstGeom>
            <a:noFill/>
          </p:spPr>
          <p:txBody>
            <a:bodyPr wrap="square" rtlCol="0">
              <a:spAutoFit/>
            </a:bodyPr>
            <a:lstStyle/>
            <a:p>
              <a:pPr algn="ctr"/>
              <a:r>
                <a:rPr lang="en-ZA" sz="1200" b="1" dirty="0" smtClean="0">
                  <a:solidFill>
                    <a:schemeClr val="bg1">
                      <a:lumMod val="75000"/>
                    </a:schemeClr>
                  </a:solidFill>
                  <a:latin typeface="Verdana"/>
                  <a:cs typeface="Verdana"/>
                </a:rPr>
                <a:t>LEARNER</a:t>
              </a:r>
            </a:p>
            <a:p>
              <a:pPr algn="ctr"/>
              <a:r>
                <a:rPr lang="en-ZA" sz="1200" b="1" dirty="0" smtClean="0">
                  <a:solidFill>
                    <a:schemeClr val="bg1">
                      <a:lumMod val="75000"/>
                    </a:schemeClr>
                  </a:solidFill>
                  <a:latin typeface="Verdana"/>
                  <a:cs typeface="Verdana"/>
                </a:rPr>
                <a:t>DROPOUT</a:t>
              </a:r>
              <a:endParaRPr lang="en-ZA" sz="1200" b="1" dirty="0">
                <a:solidFill>
                  <a:schemeClr val="bg1">
                    <a:lumMod val="75000"/>
                  </a:schemeClr>
                </a:solidFill>
                <a:latin typeface="Verdana"/>
                <a:cs typeface="Verdana"/>
              </a:endParaRPr>
            </a:p>
          </p:txBody>
        </p:sp>
        <p:sp>
          <p:nvSpPr>
            <p:cNvPr id="35" name="Rectangle 34"/>
            <p:cNvSpPr/>
            <p:nvPr/>
          </p:nvSpPr>
          <p:spPr>
            <a:xfrm>
              <a:off x="4510232" y="2903122"/>
              <a:ext cx="203947" cy="317310"/>
            </a:xfrm>
            <a:prstGeom prst="rect">
              <a:avLst/>
            </a:prstGeom>
            <a:solidFill>
              <a:srgbClr val="4545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605992" y="2626880"/>
              <a:ext cx="0" cy="129088"/>
            </a:xfrm>
            <a:prstGeom prst="line">
              <a:avLst/>
            </a:prstGeom>
            <a:ln w="28575" cmpd="sng">
              <a:solidFill>
                <a:srgbClr val="AF1D1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501167" y="2672238"/>
              <a:ext cx="69486" cy="91260"/>
            </a:xfrm>
            <a:prstGeom prst="line">
              <a:avLst/>
            </a:prstGeom>
            <a:ln w="28575" cmpd="sng">
              <a:solidFill>
                <a:srgbClr val="AF1D1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450342" y="2793253"/>
              <a:ext cx="108000" cy="0"/>
            </a:xfrm>
            <a:prstGeom prst="line">
              <a:avLst/>
            </a:prstGeom>
            <a:ln w="28575" cmpd="sng">
              <a:solidFill>
                <a:srgbClr val="AF1D1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605992" y="2796409"/>
              <a:ext cx="0" cy="179321"/>
            </a:xfrm>
            <a:prstGeom prst="line">
              <a:avLst/>
            </a:prstGeom>
            <a:ln w="28575" cmpd="sng">
              <a:solidFill>
                <a:srgbClr val="454543"/>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flipH="1">
              <a:off x="4644304" y="2672238"/>
              <a:ext cx="120311" cy="121015"/>
              <a:chOff x="8246101" y="4782458"/>
              <a:chExt cx="120311" cy="121015"/>
            </a:xfrm>
          </p:grpSpPr>
          <p:cxnSp>
            <p:nvCxnSpPr>
              <p:cNvPr id="41" name="Straight Connector 40"/>
              <p:cNvCxnSpPr/>
              <p:nvPr/>
            </p:nvCxnSpPr>
            <p:spPr>
              <a:xfrm>
                <a:off x="8296926" y="4782458"/>
                <a:ext cx="69486" cy="91260"/>
              </a:xfrm>
              <a:prstGeom prst="line">
                <a:avLst/>
              </a:prstGeom>
              <a:ln w="28575" cmpd="sng">
                <a:solidFill>
                  <a:srgbClr val="AF1D1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8246101" y="4903473"/>
                <a:ext cx="108000" cy="0"/>
              </a:xfrm>
              <a:prstGeom prst="line">
                <a:avLst/>
              </a:prstGeom>
              <a:ln w="28575" cmpd="sng">
                <a:solidFill>
                  <a:srgbClr val="AF1D1F"/>
                </a:solidFill>
              </a:ln>
              <a:effectLst/>
            </p:spPr>
            <p:style>
              <a:lnRef idx="2">
                <a:schemeClr val="accent1"/>
              </a:lnRef>
              <a:fillRef idx="0">
                <a:schemeClr val="accent1"/>
              </a:fillRef>
              <a:effectRef idx="1">
                <a:schemeClr val="accent1"/>
              </a:effectRef>
              <a:fontRef idx="minor">
                <a:schemeClr val="tx1"/>
              </a:fontRef>
            </p:style>
          </p:cxnSp>
        </p:grpSp>
      </p:grpSp>
      <p:cxnSp>
        <p:nvCxnSpPr>
          <p:cNvPr id="44" name="Straight Arrow Connector 43"/>
          <p:cNvCxnSpPr/>
          <p:nvPr/>
        </p:nvCxnSpPr>
        <p:spPr>
          <a:xfrm flipH="1" flipV="1">
            <a:off x="4987425" y="3924710"/>
            <a:ext cx="723084" cy="692099"/>
          </a:xfrm>
          <a:prstGeom prst="straightConnector1">
            <a:avLst/>
          </a:prstGeom>
          <a:ln w="38100" cmpd="sng">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3484342" y="3924710"/>
            <a:ext cx="723084" cy="692099"/>
          </a:xfrm>
          <a:prstGeom prst="straightConnector1">
            <a:avLst/>
          </a:prstGeom>
          <a:ln w="38100" cmpd="sng">
            <a:solidFill>
              <a:srgbClr val="AF1D1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7" grpId="0"/>
      <p:bldP spid="12" grpId="0"/>
      <p:bldP spid="14" grpId="0"/>
      <p:bldP spid="18" grpId="0"/>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Grp="1" noChangeAspect="1"/>
          </p:cNvPicPr>
          <p:nvPr isPhoto="1"/>
        </p:nvPicPr>
        <p:blipFill rotWithShape="1">
          <a:blip r:embed="rId2" cstate="print">
            <a:extLst>
              <a:ext uri="{28A0092B-C50C-407E-A947-70E740481C1C}">
                <a14:useLocalDpi xmlns:a14="http://schemas.microsoft.com/office/drawing/2010/main"/>
              </a:ext>
            </a:extLst>
          </a:blip>
          <a:srcRect/>
          <a:stretch/>
        </p:blipFill>
        <p:spPr>
          <a:xfrm>
            <a:off x="0" y="0"/>
            <a:ext cx="9144000" cy="7171951"/>
          </a:xfrm>
          <a:prstGeom prst="rect">
            <a:avLst/>
          </a:prstGeom>
          <a:noFill/>
          <a:ln w="101600" cap="sq">
            <a:noFill/>
            <a:miter lim="800000"/>
          </a:ln>
          <a:effectLst/>
          <a:scene3d>
            <a:camera prst="orthographicFront"/>
            <a:lightRig rig="twoPt" dir="t">
              <a:rot lat="0" lon="0" rev="7200000"/>
            </a:lightRig>
          </a:scene3d>
          <a:sp3d>
            <a:bevelT w="25400" h="19050"/>
            <a:contourClr>
              <a:srgbClr val="FFFFFF"/>
            </a:contourClr>
          </a:sp3d>
        </p:spPr>
      </p:pic>
      <p:sp>
        <p:nvSpPr>
          <p:cNvPr id="43" name="TextBox 42"/>
          <p:cNvSpPr txBox="1"/>
          <p:nvPr/>
        </p:nvSpPr>
        <p:spPr>
          <a:xfrm>
            <a:off x="982135" y="677017"/>
            <a:ext cx="7298266" cy="412934"/>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AMY-LEE’S</a:t>
            </a:r>
            <a:r>
              <a:rPr lang="en-US" sz="2500" b="1" baseline="30000" dirty="0" smtClean="0">
                <a:solidFill>
                  <a:srgbClr val="AF1D1F"/>
                </a:solidFill>
                <a:latin typeface="Verdana"/>
                <a:cs typeface="Verdana"/>
              </a:rPr>
              <a:t>*</a:t>
            </a:r>
            <a:r>
              <a:rPr lang="en-US" sz="2500" b="1" dirty="0" smtClean="0">
                <a:solidFill>
                  <a:srgbClr val="AF1D1F"/>
                </a:solidFill>
                <a:latin typeface="Verdana"/>
                <a:cs typeface="Verdana"/>
              </a:rPr>
              <a:t> STORY  </a:t>
            </a:r>
            <a:endParaRPr lang="en-US" sz="2500" b="1" dirty="0">
              <a:solidFill>
                <a:srgbClr val="AF1D1F"/>
              </a:solidFill>
              <a:latin typeface="Verdana"/>
              <a:cs typeface="Verdana"/>
            </a:endParaRPr>
          </a:p>
        </p:txBody>
      </p:sp>
      <p:cxnSp>
        <p:nvCxnSpPr>
          <p:cNvPr id="45" name="Straight Connector 44"/>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28133" y="6388166"/>
            <a:ext cx="8307712" cy="246221"/>
          </a:xfrm>
          <a:prstGeom prst="rect">
            <a:avLst/>
          </a:prstGeom>
          <a:noFill/>
        </p:spPr>
        <p:txBody>
          <a:bodyPr wrap="square" rtlCol="0">
            <a:spAutoFit/>
          </a:bodyPr>
          <a:lstStyle/>
          <a:p>
            <a:pPr>
              <a:lnSpc>
                <a:spcPct val="130000"/>
              </a:lnSpc>
            </a:pPr>
            <a:r>
              <a:rPr lang="en-US" sz="800" i="1" dirty="0">
                <a:solidFill>
                  <a:srgbClr val="BFBFBF"/>
                </a:solidFill>
                <a:latin typeface="Times"/>
                <a:cs typeface="Times"/>
              </a:rPr>
              <a:t>*Not her real name </a:t>
            </a:r>
            <a:endParaRPr lang="en-ZA" sz="800" i="1" dirty="0">
              <a:solidFill>
                <a:srgbClr val="BFBFBF"/>
              </a:solidFill>
              <a:latin typeface="Times"/>
              <a:cs typeface="Times"/>
            </a:endParaRPr>
          </a:p>
        </p:txBody>
      </p:sp>
      <p:pic>
        <p:nvPicPr>
          <p:cNvPr id="47" name="Picture 46"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2943" y="6257009"/>
            <a:ext cx="1117600" cy="339419"/>
          </a:xfrm>
          <a:prstGeom prst="rect">
            <a:avLst/>
          </a:prstGeom>
        </p:spPr>
      </p:pic>
      <p:sp>
        <p:nvSpPr>
          <p:cNvPr id="5" name="Rectangle 4"/>
          <p:cNvSpPr/>
          <p:nvPr/>
        </p:nvSpPr>
        <p:spPr>
          <a:xfrm>
            <a:off x="1" y="1674519"/>
            <a:ext cx="6699943" cy="4412073"/>
          </a:xfrm>
          <a:prstGeom prst="rect">
            <a:avLst/>
          </a:prstGeom>
          <a:gradFill flip="none" rotWithShape="1">
            <a:gsLst>
              <a:gs pos="0">
                <a:srgbClr val="FFFFFF">
                  <a:alpha val="60000"/>
                </a:srgbClr>
              </a:gs>
              <a:gs pos="100000">
                <a:schemeClr val="bg1">
                  <a:alpha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869245" y="2201586"/>
            <a:ext cx="5020575" cy="3336810"/>
          </a:xfrm>
          <a:prstGeom prst="rect">
            <a:avLst/>
          </a:prstGeom>
          <a:effectLst/>
        </p:spPr>
        <p:txBody>
          <a:bodyPr wrap="square">
            <a:spAutoFit/>
          </a:bodyPr>
          <a:lstStyle/>
          <a:p>
            <a:pPr>
              <a:lnSpc>
                <a:spcPct val="120000"/>
              </a:lnSpc>
            </a:pPr>
            <a:r>
              <a:rPr lang="en-US"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Amy-Lee is from </a:t>
            </a:r>
            <a:r>
              <a:rPr lang="en-US" sz="110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Lotus </a:t>
            </a:r>
            <a:r>
              <a:rPr lang="en-US"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River; she is 21 years old and tells us that she dropped out of school in Grade 10 due to a combination of peer pressure and socio-economic circumstances.</a:t>
            </a:r>
          </a:p>
          <a:p>
            <a:pPr>
              <a:lnSpc>
                <a:spcPct val="120000"/>
              </a:lnSpc>
            </a:pPr>
            <a:endParaRPr lang="en-US" sz="110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pPr>
            <a:r>
              <a:rPr lang="en-US" sz="1100" i="1" dirty="0">
                <a:solidFill>
                  <a:srgbClr val="454543"/>
                </a:solidFill>
                <a:latin typeface="Verdana" panose="020B0604030504040204" pitchFamily="34" charset="0"/>
                <a:ea typeface="Verdana" panose="020B0604030504040204" pitchFamily="34" charset="0"/>
                <a:cs typeface="Times New Roman" panose="02020603050405020304" pitchFamily="18" charset="0"/>
              </a:rPr>
              <a:t>“My friends really put lots of pressure on me. I’d call them in the morning and say I was going to school and they’d say I was boring. Come on, come on…and then I’d join the click,” </a:t>
            </a:r>
            <a:r>
              <a:rPr lang="en-US"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she says.</a:t>
            </a:r>
          </a:p>
          <a:p>
            <a:pPr>
              <a:lnSpc>
                <a:spcPct val="120000"/>
              </a:lnSpc>
            </a:pPr>
            <a:endParaRPr lang="en-US" sz="110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pPr>
            <a:r>
              <a:rPr lang="en-US"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She wants to work towards getting her Senior Certificate by attending a night school, but Amy-Lee lives in a dangerous area and would need to find a safe way to commute to class</a:t>
            </a:r>
            <a:r>
              <a:rPr lang="en-US" sz="110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a:t>
            </a:r>
          </a:p>
          <a:p>
            <a:pPr>
              <a:lnSpc>
                <a:spcPct val="120000"/>
              </a:lnSpc>
            </a:pPr>
            <a:endParaRPr lang="en-US" sz="110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pPr>
            <a:r>
              <a:rPr lang="en-US" sz="1100" i="1" dirty="0">
                <a:solidFill>
                  <a:srgbClr val="454543"/>
                </a:solidFill>
                <a:latin typeface="Verdana" panose="020B0604030504040204" pitchFamily="34" charset="0"/>
                <a:ea typeface="Verdana" panose="020B0604030504040204" pitchFamily="34" charset="0"/>
                <a:cs typeface="Times New Roman" panose="02020603050405020304" pitchFamily="18" charset="0"/>
              </a:rPr>
              <a:t>“I have so many regrets now. I know that if I’d stayed in school I’d be so far by now. Some of those friends are back at school now and I’m still at home. Some are pregnant. Some are just at home working on their mother’s nerves,” </a:t>
            </a:r>
            <a:r>
              <a:rPr lang="en-US"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Amy-Lee laughs.</a:t>
            </a:r>
            <a:endParaRPr lang="en-ZA" sz="110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84717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7" name="Oval 16"/>
          <p:cNvSpPr/>
          <p:nvPr/>
        </p:nvSpPr>
        <p:spPr>
          <a:xfrm>
            <a:off x="1768583" y="625583"/>
            <a:ext cx="5606835" cy="5606835"/>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768583" y="2437795"/>
            <a:ext cx="5606835" cy="2201885"/>
          </a:xfrm>
          <a:prstGeom prst="rect">
            <a:avLst/>
          </a:prstGeom>
        </p:spPr>
        <p:txBody>
          <a:bodyPr wrap="square">
            <a:spAutoFit/>
          </a:bodyPr>
          <a:lstStyle/>
          <a:p>
            <a:pPr algn="ctr">
              <a:lnSpc>
                <a:spcPct val="110000"/>
              </a:lnSpc>
            </a:pPr>
            <a:r>
              <a:rPr lang="en-US" sz="2500" i="1" dirty="0">
                <a:solidFill>
                  <a:srgbClr val="454543"/>
                </a:solidFill>
                <a:latin typeface="Times"/>
                <a:cs typeface="Times"/>
              </a:rPr>
              <a:t>Solving the dropout </a:t>
            </a:r>
            <a:r>
              <a:rPr lang="en-US" sz="2500" i="1" dirty="0" smtClean="0">
                <a:solidFill>
                  <a:srgbClr val="454543"/>
                </a:solidFill>
                <a:latin typeface="Times"/>
                <a:cs typeface="Times"/>
              </a:rPr>
              <a:t>crisis</a:t>
            </a:r>
          </a:p>
          <a:p>
            <a:pPr algn="ctr">
              <a:lnSpc>
                <a:spcPct val="110000"/>
              </a:lnSpc>
            </a:pPr>
            <a:r>
              <a:rPr lang="en-US" sz="2500" i="1" dirty="0" smtClean="0">
                <a:solidFill>
                  <a:srgbClr val="454543"/>
                </a:solidFill>
                <a:latin typeface="Times"/>
                <a:cs typeface="Times"/>
              </a:rPr>
              <a:t>lies </a:t>
            </a:r>
            <a:r>
              <a:rPr lang="en-US" sz="2500" i="1" dirty="0">
                <a:solidFill>
                  <a:srgbClr val="454543"/>
                </a:solidFill>
                <a:latin typeface="Times"/>
                <a:cs typeface="Times"/>
              </a:rPr>
              <a:t>in providing ongoing psychosocial support, with targeted </a:t>
            </a:r>
            <a:r>
              <a:rPr lang="en-US" sz="2500" i="1" dirty="0" smtClean="0">
                <a:solidFill>
                  <a:srgbClr val="454543"/>
                </a:solidFill>
                <a:latin typeface="Times"/>
                <a:cs typeface="Times"/>
              </a:rPr>
              <a:t>support</a:t>
            </a:r>
          </a:p>
          <a:p>
            <a:pPr algn="ctr">
              <a:lnSpc>
                <a:spcPct val="110000"/>
              </a:lnSpc>
            </a:pPr>
            <a:r>
              <a:rPr lang="en-US" sz="2500" i="1" dirty="0" smtClean="0">
                <a:solidFill>
                  <a:srgbClr val="454543"/>
                </a:solidFill>
                <a:latin typeface="Times"/>
                <a:cs typeface="Times"/>
              </a:rPr>
              <a:t>by </a:t>
            </a:r>
            <a:r>
              <a:rPr lang="en-US" sz="2500" i="1" dirty="0">
                <a:solidFill>
                  <a:srgbClr val="454543"/>
                </a:solidFill>
                <a:latin typeface="Times"/>
                <a:cs typeface="Times"/>
              </a:rPr>
              <a:t>monitoring and </a:t>
            </a:r>
            <a:r>
              <a:rPr lang="en-US" sz="2500" i="1" dirty="0" smtClean="0">
                <a:solidFill>
                  <a:srgbClr val="454543"/>
                </a:solidFill>
                <a:latin typeface="Times"/>
                <a:cs typeface="Times"/>
              </a:rPr>
              <a:t>tracking</a:t>
            </a:r>
          </a:p>
          <a:p>
            <a:pPr algn="ctr">
              <a:lnSpc>
                <a:spcPct val="110000"/>
              </a:lnSpc>
            </a:pPr>
            <a:r>
              <a:rPr lang="en-US" sz="2500" i="1" dirty="0" smtClean="0">
                <a:solidFill>
                  <a:srgbClr val="454543"/>
                </a:solidFill>
                <a:latin typeface="Times"/>
                <a:cs typeface="Times"/>
              </a:rPr>
              <a:t>learner </a:t>
            </a:r>
            <a:r>
              <a:rPr lang="en-US" sz="2500" i="1" dirty="0">
                <a:solidFill>
                  <a:srgbClr val="454543"/>
                </a:solidFill>
                <a:latin typeface="Times"/>
                <a:cs typeface="Times"/>
              </a:rPr>
              <a:t>level </a:t>
            </a:r>
            <a:r>
              <a:rPr lang="en-US" sz="2500" i="1" dirty="0" smtClean="0">
                <a:solidFill>
                  <a:srgbClr val="454543"/>
                </a:solidFill>
                <a:latin typeface="Times"/>
                <a:cs typeface="Times"/>
              </a:rPr>
              <a:t>data.</a:t>
            </a:r>
            <a:endParaRPr lang="en-ZA" sz="2500" i="1" dirty="0">
              <a:solidFill>
                <a:srgbClr val="454543"/>
              </a:solidFill>
              <a:latin typeface="Times"/>
              <a:cs typeface="Times"/>
            </a:endParaRPr>
          </a:p>
        </p:txBody>
      </p:sp>
      <p:pic>
        <p:nvPicPr>
          <p:cNvPr id="5" name="Picture 4"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2943" y="6257009"/>
            <a:ext cx="1117600" cy="339419"/>
          </a:xfrm>
          <a:prstGeom prst="rect">
            <a:avLst/>
          </a:prstGeom>
        </p:spPr>
      </p:pic>
    </p:spTree>
    <p:extLst>
      <p:ext uri="{BB962C8B-B14F-4D97-AF65-F5344CB8AC3E}">
        <p14:creationId xmlns:p14="http://schemas.microsoft.com/office/powerpoint/2010/main" val="3538150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9" name="Oval 8"/>
          <p:cNvSpPr/>
          <p:nvPr/>
        </p:nvSpPr>
        <p:spPr>
          <a:xfrm>
            <a:off x="2987659" y="1707471"/>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illustration girl.png"/>
          <p:cNvPicPr>
            <a:picLocks noChangeAspect="1"/>
          </p:cNvPicPr>
          <p:nvPr/>
        </p:nvPicPr>
        <p:blipFill rotWithShape="1">
          <a:blip r:embed="rId3" cstate="print">
            <a:extLst>
              <a:ext uri="{28A0092B-C50C-407E-A947-70E740481C1C}">
                <a14:useLocalDpi xmlns:a14="http://schemas.microsoft.com/office/drawing/2010/main"/>
              </a:ext>
            </a:extLst>
          </a:blip>
          <a:srcRect l="-3917" t="-3336" r="-10372" b="35636"/>
          <a:stretch/>
        </p:blipFill>
        <p:spPr>
          <a:xfrm>
            <a:off x="2987659" y="1707471"/>
            <a:ext cx="3168683" cy="3168683"/>
          </a:xfrm>
          <a:prstGeom prst="ellipse">
            <a:avLst/>
          </a:prstGeom>
        </p:spPr>
      </p:pic>
    </p:spTree>
    <p:extLst>
      <p:ext uri="{BB962C8B-B14F-4D97-AF65-F5344CB8AC3E}">
        <p14:creationId xmlns:p14="http://schemas.microsoft.com/office/powerpoint/2010/main" val="2393079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5" name="TextBox 4"/>
          <p:cNvSpPr txBox="1"/>
          <p:nvPr/>
        </p:nvSpPr>
        <p:spPr>
          <a:xfrm>
            <a:off x="904177" y="654435"/>
            <a:ext cx="7298266" cy="412934"/>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AGENDA</a:t>
            </a:r>
            <a:endParaRPr lang="en-US" sz="2500" b="1" dirty="0">
              <a:solidFill>
                <a:srgbClr val="AF1D1F"/>
              </a:solidFill>
              <a:latin typeface="Verdana"/>
              <a:cs typeface="Verdana"/>
            </a:endParaRPr>
          </a:p>
        </p:txBody>
      </p:sp>
      <p:cxnSp>
        <p:nvCxnSpPr>
          <p:cNvPr id="7" name="Straight Connector 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24528" y="1545252"/>
            <a:ext cx="5569726" cy="3815660"/>
          </a:xfrm>
          <a:prstGeom prst="rect">
            <a:avLst/>
          </a:prstGeom>
          <a:noFill/>
        </p:spPr>
        <p:txBody>
          <a:bodyPr wrap="square" rtlCol="0">
            <a:spAutoFit/>
          </a:bodyPr>
          <a:lstStyle/>
          <a:p>
            <a:pPr>
              <a:lnSpc>
                <a:spcPct val="120000"/>
              </a:lnSpc>
              <a:buClr>
                <a:srgbClr val="D67C1C"/>
              </a:buClr>
            </a:pPr>
            <a:r>
              <a:rPr lang="en-US" sz="1500" b="1" dirty="0" smtClean="0">
                <a:solidFill>
                  <a:srgbClr val="AF1D1F"/>
                </a:solidFill>
                <a:latin typeface="Verdana"/>
                <a:cs typeface="Verdana"/>
              </a:rPr>
              <a:t>PURPOSE OF THE MEETING:</a:t>
            </a:r>
          </a:p>
          <a:p>
            <a:pPr>
              <a:lnSpc>
                <a:spcPct val="120000"/>
              </a:lnSpc>
              <a:buClr>
                <a:srgbClr val="D67C1C"/>
              </a:buClr>
            </a:pPr>
            <a:endParaRPr lang="en-US" sz="1500" b="1" dirty="0" smtClean="0">
              <a:solidFill>
                <a:srgbClr val="AF1D1F"/>
              </a:solidFill>
              <a:latin typeface="Verdana"/>
              <a:cs typeface="Verdana"/>
            </a:endParaRPr>
          </a:p>
          <a:p>
            <a:pPr marL="514350" lvl="1" indent="-342900">
              <a:lnSpc>
                <a:spcPct val="120000"/>
              </a:lnSpc>
              <a:buClr>
                <a:srgbClr val="454543"/>
              </a:buClr>
              <a:buFont typeface="+mj-lt"/>
              <a:buAutoNum type="arabicPeriod"/>
            </a:pPr>
            <a:r>
              <a:rPr lang="en-US" sz="1300" dirty="0" smtClean="0">
                <a:solidFill>
                  <a:srgbClr val="454543"/>
                </a:solidFill>
                <a:latin typeface="Verdana"/>
                <a:cs typeface="Verdana"/>
              </a:rPr>
              <a:t>Share </a:t>
            </a:r>
            <a:r>
              <a:rPr lang="en-US" sz="1300" dirty="0">
                <a:solidFill>
                  <a:srgbClr val="454543"/>
                </a:solidFill>
                <a:latin typeface="Verdana"/>
                <a:cs typeface="Verdana"/>
              </a:rPr>
              <a:t>key </a:t>
            </a:r>
            <a:r>
              <a:rPr lang="en-US" sz="1300" dirty="0" smtClean="0">
                <a:solidFill>
                  <a:srgbClr val="454543"/>
                </a:solidFill>
                <a:latin typeface="Verdana"/>
                <a:cs typeface="Verdana"/>
              </a:rPr>
              <a:t>research findings</a:t>
            </a:r>
          </a:p>
          <a:p>
            <a:pPr marL="514350" lvl="1" indent="-342900">
              <a:lnSpc>
                <a:spcPct val="120000"/>
              </a:lnSpc>
              <a:buClr>
                <a:srgbClr val="454543"/>
              </a:buClr>
              <a:buFont typeface="+mj-lt"/>
              <a:buAutoNum type="arabicPeriod"/>
            </a:pPr>
            <a:endParaRPr lang="en-US" sz="1300" dirty="0">
              <a:solidFill>
                <a:srgbClr val="454543"/>
              </a:solidFill>
              <a:latin typeface="Verdana"/>
              <a:cs typeface="Verdana"/>
            </a:endParaRPr>
          </a:p>
          <a:p>
            <a:pPr marL="514350" lvl="1" indent="-342900">
              <a:lnSpc>
                <a:spcPct val="120000"/>
              </a:lnSpc>
              <a:buClr>
                <a:srgbClr val="454543"/>
              </a:buClr>
              <a:buFont typeface="+mj-lt"/>
              <a:buAutoNum type="arabicPeriod"/>
            </a:pPr>
            <a:r>
              <a:rPr lang="en-US" sz="1300" dirty="0">
                <a:solidFill>
                  <a:srgbClr val="454543"/>
                </a:solidFill>
                <a:latin typeface="Verdana"/>
                <a:cs typeface="Verdana"/>
              </a:rPr>
              <a:t>Outline </a:t>
            </a:r>
            <a:r>
              <a:rPr lang="en-US" sz="1300" dirty="0" smtClean="0">
                <a:solidFill>
                  <a:srgbClr val="454543"/>
                </a:solidFill>
                <a:latin typeface="Verdana"/>
                <a:cs typeface="Verdana"/>
              </a:rPr>
              <a:t>strategic options to reduce dropout, and potentially assist with </a:t>
            </a:r>
            <a:r>
              <a:rPr lang="en-US" sz="1300" dirty="0">
                <a:solidFill>
                  <a:srgbClr val="454543"/>
                </a:solidFill>
                <a:latin typeface="Verdana"/>
                <a:cs typeface="Verdana"/>
              </a:rPr>
              <a:t>improving </a:t>
            </a:r>
            <a:r>
              <a:rPr lang="en-US" sz="1300" dirty="0" smtClean="0">
                <a:solidFill>
                  <a:srgbClr val="454543"/>
                </a:solidFill>
                <a:latin typeface="Verdana"/>
                <a:cs typeface="Verdana"/>
              </a:rPr>
              <a:t>other educational outcomes (such as improving teaching and learning, reduce </a:t>
            </a:r>
            <a:r>
              <a:rPr lang="en-US" sz="1300" dirty="0">
                <a:solidFill>
                  <a:srgbClr val="454543"/>
                </a:solidFill>
                <a:latin typeface="Verdana"/>
                <a:cs typeface="Verdana"/>
              </a:rPr>
              <a:t>repetition rates, improve school </a:t>
            </a:r>
            <a:r>
              <a:rPr lang="en-US" sz="1300" dirty="0" smtClean="0">
                <a:solidFill>
                  <a:srgbClr val="454543"/>
                </a:solidFill>
                <a:latin typeface="Verdana"/>
                <a:cs typeface="Verdana"/>
              </a:rPr>
              <a:t>throughput)</a:t>
            </a:r>
            <a:endParaRPr lang="en-US" sz="1300" dirty="0">
              <a:solidFill>
                <a:srgbClr val="454543"/>
              </a:solidFill>
              <a:latin typeface="Verdana"/>
              <a:cs typeface="Verdana"/>
            </a:endParaRPr>
          </a:p>
          <a:p>
            <a:pPr marL="514350" lvl="1" indent="-342900">
              <a:lnSpc>
                <a:spcPct val="120000"/>
              </a:lnSpc>
              <a:buClr>
                <a:srgbClr val="454543"/>
              </a:buClr>
              <a:buFont typeface="+mj-lt"/>
              <a:buAutoNum type="arabicPeriod"/>
            </a:pPr>
            <a:endParaRPr lang="en-US" sz="1300" dirty="0">
              <a:solidFill>
                <a:srgbClr val="454543"/>
              </a:solidFill>
              <a:latin typeface="Verdana"/>
              <a:cs typeface="Verdana"/>
            </a:endParaRPr>
          </a:p>
          <a:p>
            <a:pPr marL="514350" lvl="1" indent="-342900">
              <a:lnSpc>
                <a:spcPct val="120000"/>
              </a:lnSpc>
              <a:buClr>
                <a:srgbClr val="454543"/>
              </a:buClr>
              <a:buFont typeface="+mj-lt"/>
              <a:buAutoNum type="arabicPeriod"/>
            </a:pPr>
            <a:r>
              <a:rPr lang="en-US" sz="1300" dirty="0" smtClean="0">
                <a:solidFill>
                  <a:srgbClr val="454543"/>
                </a:solidFill>
                <a:latin typeface="Verdana"/>
                <a:cs typeface="Verdana"/>
              </a:rPr>
              <a:t>Provide clear implementation </a:t>
            </a:r>
            <a:r>
              <a:rPr lang="en-US" sz="1300" dirty="0">
                <a:solidFill>
                  <a:srgbClr val="454543"/>
                </a:solidFill>
                <a:latin typeface="Verdana"/>
                <a:cs typeface="Verdana"/>
              </a:rPr>
              <a:t>steps based on </a:t>
            </a:r>
            <a:r>
              <a:rPr lang="en-US" sz="1300" dirty="0" smtClean="0">
                <a:solidFill>
                  <a:srgbClr val="454543"/>
                </a:solidFill>
                <a:latin typeface="Verdana"/>
                <a:cs typeface="Verdana"/>
              </a:rPr>
              <a:t>three </a:t>
            </a:r>
            <a:r>
              <a:rPr lang="en-US" sz="1300" dirty="0">
                <a:solidFill>
                  <a:srgbClr val="454543"/>
                </a:solidFill>
                <a:latin typeface="Verdana"/>
                <a:cs typeface="Verdana"/>
              </a:rPr>
              <a:t>years </a:t>
            </a:r>
            <a:r>
              <a:rPr lang="en-US" sz="1300" dirty="0" smtClean="0">
                <a:solidFill>
                  <a:srgbClr val="454543"/>
                </a:solidFill>
                <a:latin typeface="Verdana"/>
                <a:cs typeface="Verdana"/>
              </a:rPr>
              <a:t>of </a:t>
            </a:r>
            <a:r>
              <a:rPr lang="en-US" sz="1300" dirty="0">
                <a:solidFill>
                  <a:srgbClr val="454543"/>
                </a:solidFill>
                <a:latin typeface="Verdana"/>
                <a:cs typeface="Verdana"/>
              </a:rPr>
              <a:t>iterative </a:t>
            </a:r>
            <a:r>
              <a:rPr lang="en-US" sz="1300" dirty="0" smtClean="0">
                <a:solidFill>
                  <a:srgbClr val="454543"/>
                </a:solidFill>
                <a:latin typeface="Verdana"/>
                <a:cs typeface="Verdana"/>
              </a:rPr>
              <a:t>learning</a:t>
            </a:r>
            <a:endParaRPr lang="en-US" sz="1300" dirty="0">
              <a:solidFill>
                <a:srgbClr val="454543"/>
              </a:solidFill>
              <a:latin typeface="Verdana"/>
              <a:cs typeface="Verdana"/>
            </a:endParaRPr>
          </a:p>
          <a:p>
            <a:pPr marL="514350" lvl="1" indent="-342900">
              <a:lnSpc>
                <a:spcPct val="120000"/>
              </a:lnSpc>
              <a:buClr>
                <a:srgbClr val="454543"/>
              </a:buClr>
              <a:buFont typeface="+mj-lt"/>
              <a:buAutoNum type="arabicPeriod"/>
            </a:pPr>
            <a:endParaRPr lang="en-US" sz="1300" dirty="0">
              <a:solidFill>
                <a:srgbClr val="454543"/>
              </a:solidFill>
              <a:latin typeface="Verdana"/>
              <a:cs typeface="Verdana"/>
            </a:endParaRPr>
          </a:p>
          <a:p>
            <a:pPr marL="514350" lvl="1" indent="-342900">
              <a:lnSpc>
                <a:spcPct val="120000"/>
              </a:lnSpc>
              <a:buClr>
                <a:srgbClr val="454543"/>
              </a:buClr>
              <a:buFont typeface="+mj-lt"/>
              <a:buAutoNum type="arabicPeriod"/>
            </a:pPr>
            <a:r>
              <a:rPr lang="en-US" sz="1300" dirty="0">
                <a:solidFill>
                  <a:srgbClr val="454543"/>
                </a:solidFill>
                <a:latin typeface="Verdana"/>
                <a:cs typeface="Verdana"/>
              </a:rPr>
              <a:t>Build a lasting </a:t>
            </a:r>
            <a:r>
              <a:rPr lang="en-US" sz="1300" dirty="0" smtClean="0">
                <a:solidFill>
                  <a:srgbClr val="454543"/>
                </a:solidFill>
                <a:latin typeface="Verdana"/>
                <a:cs typeface="Verdana"/>
              </a:rPr>
              <a:t>relationship </a:t>
            </a:r>
            <a:r>
              <a:rPr lang="en-US" sz="1300" dirty="0">
                <a:solidFill>
                  <a:srgbClr val="454543"/>
                </a:solidFill>
                <a:latin typeface="Verdana"/>
                <a:cs typeface="Verdana"/>
              </a:rPr>
              <a:t>and learning partnership </a:t>
            </a:r>
            <a:r>
              <a:rPr lang="en-US" sz="1300" dirty="0" smtClean="0">
                <a:solidFill>
                  <a:srgbClr val="454543"/>
                </a:solidFill>
                <a:latin typeface="Verdana"/>
                <a:cs typeface="Verdana"/>
              </a:rPr>
              <a:t>for </a:t>
            </a:r>
            <a:r>
              <a:rPr lang="en-US" sz="1300" dirty="0">
                <a:solidFill>
                  <a:srgbClr val="454543"/>
                </a:solidFill>
                <a:latin typeface="Verdana"/>
                <a:cs typeface="Verdana"/>
              </a:rPr>
              <a:t>future collaboration in this </a:t>
            </a:r>
            <a:r>
              <a:rPr lang="en-US" sz="1300" dirty="0" smtClean="0">
                <a:solidFill>
                  <a:srgbClr val="454543"/>
                </a:solidFill>
                <a:latin typeface="Verdana"/>
                <a:cs typeface="Verdana"/>
              </a:rPr>
              <a:t>area</a:t>
            </a:r>
            <a:endParaRPr lang="en-US" sz="1300" dirty="0">
              <a:solidFill>
                <a:srgbClr val="454543"/>
              </a:solidFill>
              <a:latin typeface="Verdana"/>
              <a:cs typeface="Verdana"/>
            </a:endParaRPr>
          </a:p>
          <a:p>
            <a:pPr lvl="1" indent="-285750">
              <a:lnSpc>
                <a:spcPct val="130000"/>
              </a:lnSpc>
              <a:buClr>
                <a:srgbClr val="D67C1C"/>
              </a:buClr>
              <a:buFont typeface="Arial"/>
              <a:buChar char="•"/>
            </a:pPr>
            <a:endParaRPr lang="en-US" sz="1500" dirty="0">
              <a:latin typeface="Verdana"/>
              <a:cs typeface="Verdana"/>
            </a:endParaRPr>
          </a:p>
        </p:txBody>
      </p:sp>
      <p:sp>
        <p:nvSpPr>
          <p:cNvPr id="3" name="Rectangle 2"/>
          <p:cNvSpPr/>
          <p:nvPr/>
        </p:nvSpPr>
        <p:spPr>
          <a:xfrm>
            <a:off x="924527" y="5431458"/>
            <a:ext cx="5923243" cy="744050"/>
          </a:xfrm>
          <a:prstGeom prst="rect">
            <a:avLst/>
          </a:prstGeom>
        </p:spPr>
        <p:txBody>
          <a:bodyPr wrap="square">
            <a:spAutoFit/>
          </a:bodyPr>
          <a:lstStyle/>
          <a:p>
            <a:pPr>
              <a:lnSpc>
                <a:spcPct val="130000"/>
              </a:lnSpc>
              <a:buClr>
                <a:srgbClr val="D67C1C"/>
              </a:buClr>
            </a:pPr>
            <a:r>
              <a:rPr lang="en-US" sz="1100" b="1" dirty="0">
                <a:solidFill>
                  <a:srgbClr val="D67C1C"/>
                </a:solidFill>
                <a:latin typeface="Verdana"/>
                <a:cs typeface="Verdana"/>
              </a:rPr>
              <a:t>PRESENTERS:</a:t>
            </a:r>
          </a:p>
          <a:p>
            <a:pPr>
              <a:lnSpc>
                <a:spcPct val="130000"/>
              </a:lnSpc>
              <a:buClr>
                <a:srgbClr val="D67C1C"/>
              </a:buClr>
            </a:pPr>
            <a:r>
              <a:rPr lang="en-US" sz="1100" dirty="0">
                <a:solidFill>
                  <a:srgbClr val="D67C1C"/>
                </a:solidFill>
                <a:latin typeface="Verdana"/>
                <a:cs typeface="Verdana"/>
              </a:rPr>
              <a:t>MERLE MANSFIELD, Zero Dropout Campaign </a:t>
            </a:r>
            <a:r>
              <a:rPr lang="en-US" sz="1100" dirty="0" err="1">
                <a:solidFill>
                  <a:srgbClr val="D67C1C"/>
                </a:solidFill>
                <a:latin typeface="Verdana"/>
                <a:cs typeface="Verdana"/>
              </a:rPr>
              <a:t>Programme</a:t>
            </a:r>
            <a:r>
              <a:rPr lang="en-US" sz="1100" dirty="0">
                <a:solidFill>
                  <a:srgbClr val="D67C1C"/>
                </a:solidFill>
                <a:latin typeface="Verdana"/>
                <a:cs typeface="Verdana"/>
              </a:rPr>
              <a:t> Director</a:t>
            </a:r>
          </a:p>
          <a:p>
            <a:pPr>
              <a:lnSpc>
                <a:spcPct val="130000"/>
              </a:lnSpc>
              <a:buClr>
                <a:srgbClr val="D67C1C"/>
              </a:buClr>
            </a:pPr>
            <a:r>
              <a:rPr lang="en-US" sz="1100" dirty="0">
                <a:solidFill>
                  <a:srgbClr val="D67C1C"/>
                </a:solidFill>
                <a:latin typeface="Verdana"/>
                <a:cs typeface="Verdana"/>
              </a:rPr>
              <a:t>ANGE BIDEN, Policy Consultant</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15376"/>
          <a:stretch/>
        </p:blipFill>
        <p:spPr>
          <a:xfrm flipH="1">
            <a:off x="6012160" y="1551001"/>
            <a:ext cx="3131840" cy="5306999"/>
          </a:xfrm>
          <a:prstGeom prst="rect">
            <a:avLst/>
          </a:prstGeom>
          <a:effectLst>
            <a:softEdge rad="0"/>
          </a:effectLst>
        </p:spPr>
      </p:pic>
    </p:spTree>
    <p:extLst>
      <p:ext uri="{BB962C8B-B14F-4D97-AF65-F5344CB8AC3E}">
        <p14:creationId xmlns:p14="http://schemas.microsoft.com/office/powerpoint/2010/main" val="2427307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3" name="Oval 12"/>
          <p:cNvSpPr/>
          <p:nvPr/>
        </p:nvSpPr>
        <p:spPr>
          <a:xfrm>
            <a:off x="2987659" y="1707471"/>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780627" y="1500439"/>
            <a:ext cx="3582746" cy="3582746"/>
          </a:xfrm>
          <a:prstGeom prst="ellipse">
            <a:avLst/>
          </a:prstGeom>
          <a:noFill/>
          <a:ln w="285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illustration girl.png"/>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l="-3917" t="-3336" r="-10372" b="35636"/>
          <a:stretch/>
        </p:blipFill>
        <p:spPr>
          <a:xfrm>
            <a:off x="2987659" y="1707471"/>
            <a:ext cx="3168683" cy="3168683"/>
          </a:xfrm>
          <a:prstGeom prst="ellipse">
            <a:avLst/>
          </a:prstGeom>
        </p:spPr>
      </p:pic>
      <p:sp>
        <p:nvSpPr>
          <p:cNvPr id="16" name="Oval 15"/>
          <p:cNvSpPr/>
          <p:nvPr/>
        </p:nvSpPr>
        <p:spPr>
          <a:xfrm>
            <a:off x="1920640" y="3635547"/>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717967" y="549897"/>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437940" y="3635547"/>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F170EC5-EFF5-496C-9697-31226A7CAFC2}"/>
              </a:ext>
            </a:extLst>
          </p:cNvPr>
          <p:cNvSpPr txBox="1"/>
          <p:nvPr/>
        </p:nvSpPr>
        <p:spPr>
          <a:xfrm>
            <a:off x="1920640" y="4360442"/>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
        <p:nvSpPr>
          <p:cNvPr id="17" name="TextBox 16">
            <a:extLst>
              <a:ext uri="{FF2B5EF4-FFF2-40B4-BE49-F238E27FC236}">
                <a16:creationId xmlns:a16="http://schemas.microsoft.com/office/drawing/2014/main" id="{8F170EC5-EFF5-496C-9697-31226A7CAFC2}"/>
              </a:ext>
            </a:extLst>
          </p:cNvPr>
          <p:cNvSpPr txBox="1"/>
          <p:nvPr/>
        </p:nvSpPr>
        <p:spPr>
          <a:xfrm>
            <a:off x="3717967" y="1218977"/>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TEACHING AND LEARNING</a:t>
            </a:r>
            <a:endParaRPr lang="en-ZA" sz="1200" b="1" dirty="0">
              <a:solidFill>
                <a:srgbClr val="454543"/>
              </a:solidFill>
              <a:latin typeface="Verdana"/>
              <a:cs typeface="Verdana"/>
            </a:endParaRPr>
          </a:p>
        </p:txBody>
      </p:sp>
      <p:sp>
        <p:nvSpPr>
          <p:cNvPr id="19" name="TextBox 18">
            <a:extLst>
              <a:ext uri="{FF2B5EF4-FFF2-40B4-BE49-F238E27FC236}">
                <a16:creationId xmlns:a16="http://schemas.microsoft.com/office/drawing/2014/main" id="{8F170EC5-EFF5-496C-9697-31226A7CAFC2}"/>
              </a:ext>
            </a:extLst>
          </p:cNvPr>
          <p:cNvSpPr txBox="1"/>
          <p:nvPr/>
        </p:nvSpPr>
        <p:spPr>
          <a:xfrm>
            <a:off x="5437940" y="4238104"/>
            <a:ext cx="1719973" cy="461665"/>
          </a:xfrm>
          <a:prstGeom prst="rect">
            <a:avLst/>
          </a:prstGeom>
          <a:noFill/>
        </p:spPr>
        <p:txBody>
          <a:bodyPr wrap="square" rtlCol="0">
            <a:spAutoFit/>
          </a:bodyPr>
          <a:lstStyle/>
          <a:p>
            <a:pPr lvl="0" algn="ctr"/>
            <a:r>
              <a:rPr lang="en-ZA" sz="1200" b="1" dirty="0" smtClean="0">
                <a:solidFill>
                  <a:srgbClr val="454543"/>
                </a:solidFill>
                <a:latin typeface="Verdana"/>
                <a:cs typeface="Verdana"/>
              </a:rPr>
              <a:t>LEARNER OUTCOMES</a:t>
            </a:r>
          </a:p>
        </p:txBody>
      </p:sp>
    </p:spTree>
    <p:extLst>
      <p:ext uri="{BB962C8B-B14F-4D97-AF65-F5344CB8AC3E}">
        <p14:creationId xmlns:p14="http://schemas.microsoft.com/office/powerpoint/2010/main" val="38466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3" name="Oval 12"/>
          <p:cNvSpPr/>
          <p:nvPr/>
        </p:nvSpPr>
        <p:spPr>
          <a:xfrm>
            <a:off x="2987659" y="1707471"/>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780627" y="1500439"/>
            <a:ext cx="3582746" cy="3582746"/>
          </a:xfrm>
          <a:prstGeom prst="ellipse">
            <a:avLst/>
          </a:prstGeom>
          <a:noFill/>
          <a:ln w="285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illustration girl.png"/>
          <p:cNvPicPr>
            <a:picLocks noChangeAspect="1"/>
          </p:cNvPicPr>
          <p:nvPr/>
        </p:nvPicPr>
        <p:blipFill rotWithShape="1">
          <a:blip r:embed="rId3" cstate="print">
            <a:alphaModFix amt="48000"/>
            <a:extLst>
              <a:ext uri="{28A0092B-C50C-407E-A947-70E740481C1C}">
                <a14:useLocalDpi xmlns:a14="http://schemas.microsoft.com/office/drawing/2010/main"/>
              </a:ext>
            </a:extLst>
          </a:blip>
          <a:srcRect l="-3917" t="-3336" r="-10372" b="35636"/>
          <a:stretch/>
        </p:blipFill>
        <p:spPr>
          <a:xfrm>
            <a:off x="2987659" y="1707471"/>
            <a:ext cx="3168683" cy="3168683"/>
          </a:xfrm>
          <a:prstGeom prst="ellipse">
            <a:avLst/>
          </a:prstGeom>
        </p:spPr>
      </p:pic>
      <p:sp>
        <p:nvSpPr>
          <p:cNvPr id="16" name="Oval 15"/>
          <p:cNvSpPr/>
          <p:nvPr/>
        </p:nvSpPr>
        <p:spPr>
          <a:xfrm>
            <a:off x="1920640" y="1500439"/>
            <a:ext cx="1719973" cy="171997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717967" y="4094257"/>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170EC5-EFF5-496C-9697-31226A7CAFC2}"/>
              </a:ext>
            </a:extLst>
          </p:cNvPr>
          <p:cNvSpPr txBox="1"/>
          <p:nvPr/>
        </p:nvSpPr>
        <p:spPr>
          <a:xfrm>
            <a:off x="1920640" y="2102996"/>
            <a:ext cx="1719973" cy="461665"/>
          </a:xfrm>
          <a:prstGeom prst="rect">
            <a:avLst/>
          </a:prstGeom>
          <a:noFill/>
        </p:spPr>
        <p:txBody>
          <a:bodyPr wrap="square" rtlCol="0">
            <a:spAutoFit/>
          </a:bodyPr>
          <a:lstStyle/>
          <a:p>
            <a:pPr lvl="0" algn="ctr"/>
            <a:r>
              <a:rPr lang="en-ZA" sz="1200" b="1" dirty="0" smtClean="0">
                <a:solidFill>
                  <a:srgbClr val="454543"/>
                </a:solidFill>
                <a:latin typeface="Verdana"/>
                <a:cs typeface="Verdana"/>
              </a:rPr>
              <a:t>LEARNER OUTCOMES</a:t>
            </a:r>
          </a:p>
        </p:txBody>
      </p:sp>
      <p:sp>
        <p:nvSpPr>
          <p:cNvPr id="20" name="Oval 19"/>
          <p:cNvSpPr/>
          <p:nvPr/>
        </p:nvSpPr>
        <p:spPr>
          <a:xfrm>
            <a:off x="5437940" y="1500439"/>
            <a:ext cx="1719973" cy="171997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F170EC5-EFF5-496C-9697-31226A7CAFC2}"/>
              </a:ext>
            </a:extLst>
          </p:cNvPr>
          <p:cNvSpPr txBox="1"/>
          <p:nvPr/>
        </p:nvSpPr>
        <p:spPr>
          <a:xfrm>
            <a:off x="5447210" y="2225334"/>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
        <p:nvSpPr>
          <p:cNvPr id="17" name="TextBox 16">
            <a:extLst>
              <a:ext uri="{FF2B5EF4-FFF2-40B4-BE49-F238E27FC236}">
                <a16:creationId xmlns:a16="http://schemas.microsoft.com/office/drawing/2014/main" id="{8F170EC5-EFF5-496C-9697-31226A7CAFC2}"/>
              </a:ext>
            </a:extLst>
          </p:cNvPr>
          <p:cNvSpPr txBox="1"/>
          <p:nvPr/>
        </p:nvSpPr>
        <p:spPr>
          <a:xfrm>
            <a:off x="3717967" y="479115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TEACHING AND LEARNING</a:t>
            </a:r>
            <a:endParaRPr lang="en-ZA" sz="1200" b="1" dirty="0">
              <a:solidFill>
                <a:srgbClr val="454543"/>
              </a:solidFill>
              <a:latin typeface="Verdana"/>
              <a:cs typeface="Verdana"/>
            </a:endParaRPr>
          </a:p>
        </p:txBody>
      </p:sp>
    </p:spTree>
    <p:extLst>
      <p:ext uri="{BB962C8B-B14F-4D97-AF65-F5344CB8AC3E}">
        <p14:creationId xmlns:p14="http://schemas.microsoft.com/office/powerpoint/2010/main" val="227510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3" name="Oval 12"/>
          <p:cNvSpPr/>
          <p:nvPr/>
        </p:nvSpPr>
        <p:spPr>
          <a:xfrm>
            <a:off x="2987659" y="1707471"/>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780627" y="1500439"/>
            <a:ext cx="3582746" cy="3582746"/>
          </a:xfrm>
          <a:prstGeom prst="ellipse">
            <a:avLst/>
          </a:prstGeom>
          <a:noFill/>
          <a:ln w="285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768583" y="413838"/>
            <a:ext cx="5606835" cy="509114"/>
          </a:xfrm>
          <a:prstGeom prst="rect">
            <a:avLst/>
          </a:prstGeom>
        </p:spPr>
        <p:txBody>
          <a:bodyPr wrap="square">
            <a:spAutoFit/>
          </a:bodyPr>
          <a:lstStyle/>
          <a:p>
            <a:pPr algn="ctr">
              <a:lnSpc>
                <a:spcPct val="110000"/>
              </a:lnSpc>
            </a:pPr>
            <a:r>
              <a:rPr lang="en-US" sz="2500" i="1" dirty="0" smtClean="0">
                <a:solidFill>
                  <a:srgbClr val="FFFFFF"/>
                </a:solidFill>
                <a:latin typeface="Times"/>
                <a:cs typeface="Times"/>
              </a:rPr>
              <a:t>Psychosocial support interventions</a:t>
            </a:r>
            <a:endParaRPr lang="en-ZA" sz="2500" i="1" dirty="0">
              <a:solidFill>
                <a:srgbClr val="FFFFFF"/>
              </a:solidFill>
              <a:latin typeface="Times"/>
              <a:cs typeface="Times"/>
            </a:endParaRPr>
          </a:p>
        </p:txBody>
      </p:sp>
      <p:cxnSp>
        <p:nvCxnSpPr>
          <p:cNvPr id="23" name="Straight Arrow Connector 22"/>
          <p:cNvCxnSpPr/>
          <p:nvPr/>
        </p:nvCxnSpPr>
        <p:spPr>
          <a:xfrm>
            <a:off x="6363373" y="941494"/>
            <a:ext cx="0" cy="528430"/>
          </a:xfrm>
          <a:prstGeom prst="straightConnector1">
            <a:avLst/>
          </a:prstGeom>
          <a:ln w="381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79806" y="941494"/>
            <a:ext cx="0" cy="528430"/>
          </a:xfrm>
          <a:prstGeom prst="straightConnector1">
            <a:avLst/>
          </a:prstGeom>
          <a:ln w="381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5" name="Picture 24" descr="illustration girl.png"/>
          <p:cNvPicPr>
            <a:picLocks noChangeAspect="1"/>
          </p:cNvPicPr>
          <p:nvPr/>
        </p:nvPicPr>
        <p:blipFill rotWithShape="1">
          <a:blip r:embed="rId3" cstate="print">
            <a:extLst>
              <a:ext uri="{28A0092B-C50C-407E-A947-70E740481C1C}">
                <a14:useLocalDpi xmlns:a14="http://schemas.microsoft.com/office/drawing/2010/main"/>
              </a:ext>
            </a:extLst>
          </a:blip>
          <a:srcRect l="-3917" t="-3336" r="-10372" b="35636"/>
          <a:stretch/>
        </p:blipFill>
        <p:spPr>
          <a:xfrm>
            <a:off x="2987659" y="1707471"/>
            <a:ext cx="3168683" cy="3168683"/>
          </a:xfrm>
          <a:prstGeom prst="ellipse">
            <a:avLst/>
          </a:prstGeom>
        </p:spPr>
      </p:pic>
      <p:sp>
        <p:nvSpPr>
          <p:cNvPr id="16" name="Oval 15"/>
          <p:cNvSpPr/>
          <p:nvPr/>
        </p:nvSpPr>
        <p:spPr>
          <a:xfrm>
            <a:off x="1920640" y="1500439"/>
            <a:ext cx="1719973" cy="171997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717967" y="4094257"/>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170EC5-EFF5-496C-9697-31226A7CAFC2}"/>
              </a:ext>
            </a:extLst>
          </p:cNvPr>
          <p:cNvSpPr txBox="1"/>
          <p:nvPr/>
        </p:nvSpPr>
        <p:spPr>
          <a:xfrm>
            <a:off x="1920640" y="2102996"/>
            <a:ext cx="1719973" cy="461665"/>
          </a:xfrm>
          <a:prstGeom prst="rect">
            <a:avLst/>
          </a:prstGeom>
          <a:noFill/>
        </p:spPr>
        <p:txBody>
          <a:bodyPr wrap="square" rtlCol="0">
            <a:spAutoFit/>
          </a:bodyPr>
          <a:lstStyle/>
          <a:p>
            <a:pPr lvl="0" algn="ctr"/>
            <a:r>
              <a:rPr lang="en-ZA" sz="1200" b="1" dirty="0" smtClean="0">
                <a:solidFill>
                  <a:srgbClr val="454543"/>
                </a:solidFill>
                <a:latin typeface="Verdana"/>
                <a:cs typeface="Verdana"/>
              </a:rPr>
              <a:t>LEARNER OUTCOMES</a:t>
            </a:r>
          </a:p>
        </p:txBody>
      </p:sp>
      <p:sp>
        <p:nvSpPr>
          <p:cNvPr id="20" name="Oval 19"/>
          <p:cNvSpPr/>
          <p:nvPr/>
        </p:nvSpPr>
        <p:spPr>
          <a:xfrm>
            <a:off x="5437940" y="1500439"/>
            <a:ext cx="1719973" cy="171997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F170EC5-EFF5-496C-9697-31226A7CAFC2}"/>
              </a:ext>
            </a:extLst>
          </p:cNvPr>
          <p:cNvSpPr txBox="1"/>
          <p:nvPr/>
        </p:nvSpPr>
        <p:spPr>
          <a:xfrm>
            <a:off x="5447210" y="2225334"/>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ENGAGEMENT</a:t>
            </a:r>
            <a:endParaRPr lang="en-ZA" sz="1200" b="1" dirty="0">
              <a:solidFill>
                <a:srgbClr val="454543"/>
              </a:solidFill>
              <a:latin typeface="Verdana"/>
              <a:cs typeface="Verdana"/>
            </a:endParaRPr>
          </a:p>
        </p:txBody>
      </p:sp>
      <p:sp>
        <p:nvSpPr>
          <p:cNvPr id="17" name="TextBox 16">
            <a:extLst>
              <a:ext uri="{FF2B5EF4-FFF2-40B4-BE49-F238E27FC236}">
                <a16:creationId xmlns:a16="http://schemas.microsoft.com/office/drawing/2014/main" id="{8F170EC5-EFF5-496C-9697-31226A7CAFC2}"/>
              </a:ext>
            </a:extLst>
          </p:cNvPr>
          <p:cNvSpPr txBox="1"/>
          <p:nvPr/>
        </p:nvSpPr>
        <p:spPr>
          <a:xfrm>
            <a:off x="3717967" y="479115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TEACHING AND LEARNING</a:t>
            </a:r>
            <a:endParaRPr lang="en-ZA" sz="1200" b="1" dirty="0">
              <a:solidFill>
                <a:srgbClr val="454543"/>
              </a:solidFill>
              <a:latin typeface="Verdana"/>
              <a:cs typeface="Verdana"/>
            </a:endParaRPr>
          </a:p>
        </p:txBody>
      </p:sp>
    </p:spTree>
    <p:extLst>
      <p:ext uri="{BB962C8B-B14F-4D97-AF65-F5344CB8AC3E}">
        <p14:creationId xmlns:p14="http://schemas.microsoft.com/office/powerpoint/2010/main" val="101734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26" name="Oval 25"/>
          <p:cNvSpPr/>
          <p:nvPr/>
        </p:nvSpPr>
        <p:spPr>
          <a:xfrm>
            <a:off x="2987659" y="1707471"/>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780627" y="1500439"/>
            <a:ext cx="3582746" cy="3582746"/>
          </a:xfrm>
          <a:prstGeom prst="ellipse">
            <a:avLst/>
          </a:prstGeom>
          <a:noFill/>
          <a:ln w="285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768583" y="413838"/>
            <a:ext cx="5606835" cy="425758"/>
          </a:xfrm>
          <a:prstGeom prst="rect">
            <a:avLst/>
          </a:prstGeom>
        </p:spPr>
        <p:txBody>
          <a:bodyPr wrap="square">
            <a:spAutoFit/>
          </a:bodyPr>
          <a:lstStyle/>
          <a:p>
            <a:pPr algn="ctr">
              <a:lnSpc>
                <a:spcPct val="110000"/>
              </a:lnSpc>
            </a:pPr>
            <a:r>
              <a:rPr lang="en-US" sz="2000" i="1" dirty="0" smtClean="0">
                <a:solidFill>
                  <a:schemeClr val="bg1">
                    <a:lumMod val="75000"/>
                  </a:schemeClr>
                </a:solidFill>
                <a:latin typeface="Times"/>
                <a:cs typeface="Times"/>
              </a:rPr>
              <a:t>Psychosocial support interventions</a:t>
            </a:r>
            <a:endParaRPr lang="en-ZA" sz="2000" i="1" dirty="0">
              <a:solidFill>
                <a:schemeClr val="bg1">
                  <a:lumMod val="75000"/>
                </a:schemeClr>
              </a:solidFill>
              <a:latin typeface="Times"/>
              <a:cs typeface="Times"/>
            </a:endParaRPr>
          </a:p>
        </p:txBody>
      </p:sp>
      <p:cxnSp>
        <p:nvCxnSpPr>
          <p:cNvPr id="36" name="Straight Arrow Connector 35"/>
          <p:cNvCxnSpPr/>
          <p:nvPr/>
        </p:nvCxnSpPr>
        <p:spPr>
          <a:xfrm>
            <a:off x="6363373" y="941494"/>
            <a:ext cx="0" cy="528430"/>
          </a:xfrm>
          <a:prstGeom prst="straightConnector1">
            <a:avLst/>
          </a:prstGeom>
          <a:ln w="38100" cmpd="sng">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779806" y="941494"/>
            <a:ext cx="0" cy="528430"/>
          </a:xfrm>
          <a:prstGeom prst="straightConnector1">
            <a:avLst/>
          </a:prstGeom>
          <a:ln w="38100" cmpd="sng">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4596787" y="5888398"/>
            <a:ext cx="0" cy="332237"/>
          </a:xfrm>
          <a:prstGeom prst="straightConnector1">
            <a:avLst/>
          </a:prstGeom>
          <a:ln w="38100" cmpd="sng">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796393" y="6117111"/>
            <a:ext cx="5606835" cy="425758"/>
          </a:xfrm>
          <a:prstGeom prst="rect">
            <a:avLst/>
          </a:prstGeom>
        </p:spPr>
        <p:txBody>
          <a:bodyPr wrap="square">
            <a:spAutoFit/>
          </a:bodyPr>
          <a:lstStyle/>
          <a:p>
            <a:pPr algn="ctr">
              <a:lnSpc>
                <a:spcPct val="110000"/>
              </a:lnSpc>
            </a:pPr>
            <a:r>
              <a:rPr lang="en-US" sz="2000" i="1" dirty="0" smtClean="0">
                <a:solidFill>
                  <a:schemeClr val="bg1">
                    <a:lumMod val="75000"/>
                  </a:schemeClr>
                </a:solidFill>
                <a:latin typeface="Times"/>
                <a:cs typeface="Times"/>
              </a:rPr>
              <a:t>Teaching and learning intervention</a:t>
            </a:r>
            <a:endParaRPr lang="en-ZA" sz="2000" i="1" dirty="0">
              <a:solidFill>
                <a:schemeClr val="bg1">
                  <a:lumMod val="75000"/>
                </a:schemeClr>
              </a:solidFill>
              <a:latin typeface="Times"/>
              <a:cs typeface="Times"/>
            </a:endParaRPr>
          </a:p>
        </p:txBody>
      </p:sp>
      <p:pic>
        <p:nvPicPr>
          <p:cNvPr id="17" name="Picture 16" descr="illustration girl.png"/>
          <p:cNvPicPr>
            <a:picLocks noChangeAspect="1"/>
          </p:cNvPicPr>
          <p:nvPr/>
        </p:nvPicPr>
        <p:blipFill rotWithShape="1">
          <a:blip r:embed="rId3" cstate="print">
            <a:extLst>
              <a:ext uri="{28A0092B-C50C-407E-A947-70E740481C1C}">
                <a14:useLocalDpi xmlns:a14="http://schemas.microsoft.com/office/drawing/2010/main"/>
              </a:ext>
            </a:extLst>
          </a:blip>
          <a:srcRect l="-3917" t="-3336" r="-10372" b="35636"/>
          <a:stretch/>
        </p:blipFill>
        <p:spPr>
          <a:xfrm>
            <a:off x="2987659" y="1707471"/>
            <a:ext cx="3168683" cy="3168683"/>
          </a:xfrm>
          <a:prstGeom prst="ellipse">
            <a:avLst/>
          </a:prstGeom>
        </p:spPr>
      </p:pic>
      <p:sp>
        <p:nvSpPr>
          <p:cNvPr id="29" name="Oval 28"/>
          <p:cNvSpPr/>
          <p:nvPr/>
        </p:nvSpPr>
        <p:spPr>
          <a:xfrm>
            <a:off x="1920640" y="1500439"/>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717967" y="4094257"/>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F170EC5-EFF5-496C-9697-31226A7CAFC2}"/>
              </a:ext>
            </a:extLst>
          </p:cNvPr>
          <p:cNvSpPr txBox="1"/>
          <p:nvPr/>
        </p:nvSpPr>
        <p:spPr>
          <a:xfrm>
            <a:off x="1920640" y="2102996"/>
            <a:ext cx="1719973" cy="461665"/>
          </a:xfrm>
          <a:prstGeom prst="rect">
            <a:avLst/>
          </a:prstGeom>
          <a:noFill/>
        </p:spPr>
        <p:txBody>
          <a:bodyPr wrap="square" rtlCol="0">
            <a:spAutoFit/>
          </a:bodyPr>
          <a:lstStyle/>
          <a:p>
            <a:pPr lvl="0" algn="ctr"/>
            <a:r>
              <a:rPr lang="en-ZA" sz="1200" b="1" dirty="0" smtClean="0">
                <a:solidFill>
                  <a:srgbClr val="454543"/>
                </a:solidFill>
                <a:latin typeface="Verdana"/>
                <a:cs typeface="Verdana"/>
              </a:rPr>
              <a:t>LEARNER OUTCOMES</a:t>
            </a:r>
          </a:p>
        </p:txBody>
      </p:sp>
      <p:sp>
        <p:nvSpPr>
          <p:cNvPr id="32" name="Oval 31"/>
          <p:cNvSpPr/>
          <p:nvPr/>
        </p:nvSpPr>
        <p:spPr>
          <a:xfrm>
            <a:off x="5437940" y="1500439"/>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F170EC5-EFF5-496C-9697-31226A7CAFC2}"/>
              </a:ext>
            </a:extLst>
          </p:cNvPr>
          <p:cNvSpPr txBox="1"/>
          <p:nvPr/>
        </p:nvSpPr>
        <p:spPr>
          <a:xfrm>
            <a:off x="5447210" y="2225334"/>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ENGAGEMENT</a:t>
            </a:r>
            <a:endParaRPr lang="en-ZA" sz="1200" b="1" dirty="0">
              <a:solidFill>
                <a:srgbClr val="454543"/>
              </a:solidFill>
              <a:latin typeface="Verdana"/>
              <a:cs typeface="Verdana"/>
            </a:endParaRPr>
          </a:p>
        </p:txBody>
      </p:sp>
      <p:sp>
        <p:nvSpPr>
          <p:cNvPr id="34" name="TextBox 33">
            <a:extLst>
              <a:ext uri="{FF2B5EF4-FFF2-40B4-BE49-F238E27FC236}">
                <a16:creationId xmlns:a16="http://schemas.microsoft.com/office/drawing/2014/main" id="{8F170EC5-EFF5-496C-9697-31226A7CAFC2}"/>
              </a:ext>
            </a:extLst>
          </p:cNvPr>
          <p:cNvSpPr txBox="1"/>
          <p:nvPr/>
        </p:nvSpPr>
        <p:spPr>
          <a:xfrm>
            <a:off x="3717967" y="479115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TEACHING AND LEARNING</a:t>
            </a:r>
            <a:endParaRPr lang="en-ZA" sz="1200" b="1" dirty="0">
              <a:solidFill>
                <a:srgbClr val="454543"/>
              </a:solidFill>
              <a:latin typeface="Verdana"/>
              <a:cs typeface="Verdana"/>
            </a:endParaRPr>
          </a:p>
        </p:txBody>
      </p:sp>
    </p:spTree>
    <p:extLst>
      <p:ext uri="{BB962C8B-B14F-4D97-AF65-F5344CB8AC3E}">
        <p14:creationId xmlns:p14="http://schemas.microsoft.com/office/powerpoint/2010/main" val="165575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Grp="1" noChangeAspect="1"/>
          </p:cNvPicPr>
          <p:nvPr isPhoto="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a:noFill/>
          <a:ln w="101600" cap="sq">
            <a:noFill/>
            <a:miter lim="800000"/>
          </a:ln>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 y="1762109"/>
            <a:ext cx="6699943" cy="3876478"/>
          </a:xfrm>
          <a:prstGeom prst="rect">
            <a:avLst/>
          </a:prstGeom>
          <a:gradFill flip="none" rotWithShape="1">
            <a:gsLst>
              <a:gs pos="0">
                <a:srgbClr val="FFFFFF">
                  <a:alpha val="60000"/>
                </a:srgbClr>
              </a:gs>
              <a:gs pos="100000">
                <a:schemeClr val="bg1">
                  <a:alpha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982135" y="677017"/>
            <a:ext cx="7298266" cy="412934"/>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NOLUTHANDO’S</a:t>
            </a:r>
            <a:r>
              <a:rPr lang="en-US" sz="2500" b="1" baseline="30000" dirty="0" smtClean="0">
                <a:solidFill>
                  <a:srgbClr val="AF1D1F"/>
                </a:solidFill>
                <a:latin typeface="Verdana"/>
                <a:cs typeface="Verdana"/>
              </a:rPr>
              <a:t>*</a:t>
            </a:r>
            <a:r>
              <a:rPr lang="en-US" sz="2500" b="1" dirty="0" smtClean="0">
                <a:solidFill>
                  <a:srgbClr val="AF1D1F"/>
                </a:solidFill>
                <a:latin typeface="Verdana"/>
                <a:cs typeface="Verdana"/>
              </a:rPr>
              <a:t> STORY  </a:t>
            </a:r>
            <a:endParaRPr lang="en-US" sz="2500" b="1" dirty="0">
              <a:solidFill>
                <a:srgbClr val="AF1D1F"/>
              </a:solidFill>
              <a:latin typeface="Verdana"/>
              <a:cs typeface="Verdana"/>
            </a:endParaRPr>
          </a:p>
        </p:txBody>
      </p:sp>
      <p:cxnSp>
        <p:nvCxnSpPr>
          <p:cNvPr id="45" name="Straight Connector 44"/>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28133" y="6388166"/>
            <a:ext cx="8307712" cy="246221"/>
          </a:xfrm>
          <a:prstGeom prst="rect">
            <a:avLst/>
          </a:prstGeom>
          <a:noFill/>
        </p:spPr>
        <p:txBody>
          <a:bodyPr wrap="square" rtlCol="0">
            <a:spAutoFit/>
          </a:bodyPr>
          <a:lstStyle/>
          <a:p>
            <a:pPr>
              <a:lnSpc>
                <a:spcPct val="130000"/>
              </a:lnSpc>
            </a:pPr>
            <a:r>
              <a:rPr lang="en-US" sz="800" i="1" dirty="0">
                <a:solidFill>
                  <a:srgbClr val="BFBFBF"/>
                </a:solidFill>
                <a:latin typeface="Times"/>
                <a:cs typeface="Times"/>
              </a:rPr>
              <a:t>*Not her real name </a:t>
            </a:r>
            <a:endParaRPr lang="en-ZA" sz="800" i="1" dirty="0">
              <a:solidFill>
                <a:srgbClr val="BFBFBF"/>
              </a:solidFill>
              <a:latin typeface="Times"/>
              <a:cs typeface="Times"/>
            </a:endParaRPr>
          </a:p>
        </p:txBody>
      </p:sp>
      <p:pic>
        <p:nvPicPr>
          <p:cNvPr id="47" name="Picture 46"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2943" y="6257009"/>
            <a:ext cx="1117600" cy="339419"/>
          </a:xfrm>
          <a:prstGeom prst="rect">
            <a:avLst/>
          </a:prstGeom>
        </p:spPr>
      </p:pic>
      <p:sp>
        <p:nvSpPr>
          <p:cNvPr id="2" name="Rectangle 1"/>
          <p:cNvSpPr/>
          <p:nvPr/>
        </p:nvSpPr>
        <p:spPr>
          <a:xfrm>
            <a:off x="869244" y="2334642"/>
            <a:ext cx="5075314" cy="2930545"/>
          </a:xfrm>
          <a:prstGeom prst="rect">
            <a:avLst/>
          </a:prstGeom>
          <a:effectLst/>
        </p:spPr>
        <p:txBody>
          <a:bodyPr wrap="square">
            <a:spAutoFit/>
          </a:bodyPr>
          <a:lstStyle/>
          <a:p>
            <a:pPr>
              <a:lnSpc>
                <a:spcPct val="120000"/>
              </a:lnSpc>
            </a:pPr>
            <a:r>
              <a:rPr lang="en-GB" sz="1100" dirty="0" err="1">
                <a:solidFill>
                  <a:srgbClr val="454543"/>
                </a:solidFill>
                <a:latin typeface="Verdana" panose="020B0604030504040204" pitchFamily="34" charset="0"/>
                <a:ea typeface="Verdana" panose="020B0604030504040204" pitchFamily="34" charset="0"/>
                <a:cs typeface="Times New Roman" panose="02020603050405020304" pitchFamily="18" charset="0"/>
              </a:rPr>
              <a:t>Noluthando</a:t>
            </a:r>
            <a:r>
              <a:rPr lang="en-GB"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 left school in 2018 due to a combination of peer pressure and a range of complex push-out and pull-out factors in her life. While at home, she became a mother at the age of 15.</a:t>
            </a:r>
            <a:endParaRPr lang="en-ZA" sz="110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pPr>
            <a:endParaRPr lang="en-GB" sz="110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pPr>
            <a:r>
              <a:rPr lang="en-GB"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Luckily, </a:t>
            </a:r>
            <a:r>
              <a:rPr lang="en-GB" sz="1100" dirty="0" err="1">
                <a:solidFill>
                  <a:srgbClr val="454543"/>
                </a:solidFill>
                <a:latin typeface="Verdana" panose="020B0604030504040204" pitchFamily="34" charset="0"/>
                <a:ea typeface="Verdana" panose="020B0604030504040204" pitchFamily="34" charset="0"/>
                <a:cs typeface="Times New Roman" panose="02020603050405020304" pitchFamily="18" charset="0"/>
              </a:rPr>
              <a:t>Noluthando</a:t>
            </a:r>
            <a:r>
              <a:rPr lang="en-GB"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 was able to turn her situation around. With the help of a supportive mentor, she resumed her schooling with the goal of building a better life for her </a:t>
            </a:r>
            <a:r>
              <a:rPr lang="en-GB" sz="110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daughter.</a:t>
            </a:r>
          </a:p>
          <a:p>
            <a:pPr>
              <a:lnSpc>
                <a:spcPct val="120000"/>
              </a:lnSpc>
            </a:pPr>
            <a:endParaRPr lang="en-GB" sz="110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pPr>
            <a:r>
              <a:rPr lang="en-GB" sz="1100" i="1" dirty="0">
                <a:solidFill>
                  <a:srgbClr val="454543"/>
                </a:solidFill>
                <a:latin typeface="Verdana" panose="020B0604030504040204" pitchFamily="34" charset="0"/>
                <a:ea typeface="Verdana" panose="020B0604030504040204" pitchFamily="34" charset="0"/>
                <a:cs typeface="Times New Roman" panose="02020603050405020304" pitchFamily="18" charset="0"/>
              </a:rPr>
              <a:t>“After I had my daughter, the Check &amp; Connect mentor helped me get back to school. She would call me almost every day and encourage me to come back to school. She would tell me to come back, change how I behave and focus on my studies so I can be somebody in the future,” </a:t>
            </a:r>
            <a:r>
              <a:rPr lang="en-GB" sz="1100" dirty="0">
                <a:solidFill>
                  <a:srgbClr val="454543"/>
                </a:solidFill>
                <a:latin typeface="Verdana" panose="020B0604030504040204" pitchFamily="34" charset="0"/>
                <a:ea typeface="Verdana" panose="020B0604030504040204" pitchFamily="34" charset="0"/>
                <a:cs typeface="Times New Roman" panose="02020603050405020304" pitchFamily="18" charset="0"/>
              </a:rPr>
              <a:t>she says.</a:t>
            </a:r>
          </a:p>
          <a:p>
            <a:pPr>
              <a:lnSpc>
                <a:spcPct val="120000"/>
              </a:lnSpc>
            </a:pPr>
            <a:endParaRPr lang="en-GB" sz="110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37775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cxnSp>
        <p:nvCxnSpPr>
          <p:cNvPr id="7" name="Straight Connector 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081815" y="2002565"/>
            <a:ext cx="6282850" cy="3983398"/>
          </a:xfrm>
          <a:prstGeom prst="rect">
            <a:avLst/>
          </a:prstGeom>
          <a:noFill/>
        </p:spPr>
        <p:txBody>
          <a:bodyPr wrap="square" rtlCol="0">
            <a:spAutoFit/>
          </a:bodyPr>
          <a:lstStyle/>
          <a:p>
            <a:pPr>
              <a:lnSpc>
                <a:spcPct val="130000"/>
              </a:lnSpc>
              <a:buClr>
                <a:srgbClr val="D67C1C"/>
              </a:buClr>
            </a:pPr>
            <a:r>
              <a:rPr lang="en-US" sz="1300" b="1" dirty="0" smtClean="0">
                <a:solidFill>
                  <a:srgbClr val="D67C1C"/>
                </a:solidFill>
                <a:latin typeface="Verdana"/>
                <a:cs typeface="Verdana"/>
              </a:rPr>
              <a:t>SOUTH AFRICA’S DROPOUT CRISIS </a:t>
            </a:r>
          </a:p>
          <a:p>
            <a:pPr marL="742950" lvl="1" indent="-285750">
              <a:lnSpc>
                <a:spcPct val="130000"/>
              </a:lnSpc>
              <a:buClr>
                <a:srgbClr val="D67C1C"/>
              </a:buClr>
              <a:buFont typeface="Arial"/>
              <a:buChar char="•"/>
            </a:pPr>
            <a:r>
              <a:rPr lang="en-US" sz="1300" dirty="0" smtClean="0">
                <a:solidFill>
                  <a:srgbClr val="454543"/>
                </a:solidFill>
                <a:latin typeface="Verdana"/>
                <a:cs typeface="Verdana"/>
              </a:rPr>
              <a:t>Pervasive </a:t>
            </a:r>
            <a:r>
              <a:rPr lang="en-US" sz="1300" dirty="0">
                <a:solidFill>
                  <a:srgbClr val="454543"/>
                </a:solidFill>
                <a:latin typeface="Verdana"/>
                <a:cs typeface="Verdana"/>
              </a:rPr>
              <a:t>and normalised</a:t>
            </a:r>
          </a:p>
          <a:p>
            <a:pPr marL="742950" lvl="1" indent="-285750">
              <a:lnSpc>
                <a:spcPct val="130000"/>
              </a:lnSpc>
              <a:buClr>
                <a:srgbClr val="D67C1C"/>
              </a:buClr>
              <a:buFont typeface="Arial"/>
              <a:buChar char="•"/>
            </a:pPr>
            <a:r>
              <a:rPr lang="en-US" sz="1300" dirty="0">
                <a:solidFill>
                  <a:srgbClr val="454543"/>
                </a:solidFill>
                <a:latin typeface="Verdana"/>
                <a:cs typeface="Verdana"/>
              </a:rPr>
              <a:t>Perceptions about dropout</a:t>
            </a:r>
          </a:p>
          <a:p>
            <a:pPr marL="742950" lvl="1" indent="-285750">
              <a:lnSpc>
                <a:spcPct val="130000"/>
              </a:lnSpc>
              <a:buClr>
                <a:srgbClr val="D67C1C"/>
              </a:buClr>
              <a:buFont typeface="Arial"/>
              <a:buChar char="•"/>
            </a:pPr>
            <a:r>
              <a:rPr lang="en-US" sz="1300" dirty="0">
                <a:solidFill>
                  <a:srgbClr val="454543"/>
                </a:solidFill>
                <a:latin typeface="Verdana"/>
                <a:cs typeface="Verdana"/>
              </a:rPr>
              <a:t>The Covid-19 moment</a:t>
            </a:r>
          </a:p>
          <a:p>
            <a:pPr lvl="1">
              <a:lnSpc>
                <a:spcPct val="130000"/>
              </a:lnSpc>
              <a:buClr>
                <a:srgbClr val="D67C1C"/>
              </a:buClr>
            </a:pPr>
            <a:endParaRPr lang="en-ZA" sz="1300" dirty="0">
              <a:latin typeface="Verdana"/>
              <a:cs typeface="Verdana"/>
            </a:endParaRPr>
          </a:p>
          <a:p>
            <a:pPr>
              <a:lnSpc>
                <a:spcPct val="130000"/>
              </a:lnSpc>
              <a:buClr>
                <a:srgbClr val="D67C1C"/>
              </a:buClr>
            </a:pPr>
            <a:r>
              <a:rPr lang="en-US" sz="1300" b="1" dirty="0" smtClean="0">
                <a:solidFill>
                  <a:srgbClr val="D67C1C"/>
                </a:solidFill>
                <a:latin typeface="Verdana"/>
                <a:cs typeface="Verdana"/>
              </a:rPr>
              <a:t>BUILDING A RESILIENT EDUCATION SYSTEM</a:t>
            </a:r>
          </a:p>
          <a:p>
            <a:pPr marL="742950" lvl="1" indent="-285750">
              <a:lnSpc>
                <a:spcPct val="130000"/>
              </a:lnSpc>
              <a:buClr>
                <a:srgbClr val="D67C1C"/>
              </a:buClr>
              <a:buFont typeface="Arial"/>
              <a:buChar char="•"/>
            </a:pPr>
            <a:r>
              <a:rPr lang="en-US" sz="1300" dirty="0" smtClean="0">
                <a:solidFill>
                  <a:srgbClr val="454543"/>
                </a:solidFill>
                <a:latin typeface="Verdana"/>
                <a:cs typeface="Verdana"/>
              </a:rPr>
              <a:t>Learner</a:t>
            </a:r>
            <a:r>
              <a:rPr lang="en-US" sz="1300" dirty="0">
                <a:solidFill>
                  <a:srgbClr val="454543"/>
                </a:solidFill>
                <a:latin typeface="Verdana"/>
                <a:cs typeface="Verdana"/>
              </a:rPr>
              <a:t>-level data tracking</a:t>
            </a:r>
          </a:p>
          <a:p>
            <a:pPr marL="742950" lvl="1" indent="-285750">
              <a:lnSpc>
                <a:spcPct val="130000"/>
              </a:lnSpc>
              <a:buClr>
                <a:srgbClr val="D67C1C"/>
              </a:buClr>
              <a:buFont typeface="Arial"/>
              <a:buChar char="•"/>
            </a:pPr>
            <a:r>
              <a:rPr lang="en-US" sz="1300" dirty="0">
                <a:solidFill>
                  <a:srgbClr val="454543"/>
                </a:solidFill>
                <a:latin typeface="Verdana"/>
                <a:cs typeface="Verdana"/>
              </a:rPr>
              <a:t>Efficient referral systems</a:t>
            </a:r>
          </a:p>
          <a:p>
            <a:pPr marL="742950" lvl="1" indent="-285750">
              <a:lnSpc>
                <a:spcPct val="130000"/>
              </a:lnSpc>
              <a:buClr>
                <a:srgbClr val="D67C1C"/>
              </a:buClr>
              <a:buFont typeface="Arial"/>
              <a:buChar char="•"/>
            </a:pPr>
            <a:endParaRPr lang="en-ZA" sz="1300" dirty="0">
              <a:latin typeface="Verdana"/>
              <a:cs typeface="Verdana"/>
            </a:endParaRPr>
          </a:p>
          <a:p>
            <a:pPr>
              <a:lnSpc>
                <a:spcPct val="130000"/>
              </a:lnSpc>
              <a:buClr>
                <a:srgbClr val="D67C1C"/>
              </a:buClr>
            </a:pPr>
            <a:r>
              <a:rPr lang="en-US" sz="1300" b="1" dirty="0" smtClean="0">
                <a:solidFill>
                  <a:srgbClr val="D67C1C"/>
                </a:solidFill>
                <a:latin typeface="Verdana"/>
                <a:cs typeface="Verdana"/>
              </a:rPr>
              <a:t>CASE STUDIES </a:t>
            </a:r>
          </a:p>
          <a:p>
            <a:pPr lvl="1">
              <a:lnSpc>
                <a:spcPct val="130000"/>
              </a:lnSpc>
              <a:buClr>
                <a:srgbClr val="D67C1C"/>
              </a:buClr>
            </a:pPr>
            <a:endParaRPr lang="en-US" sz="1300" dirty="0">
              <a:latin typeface="Verdana"/>
              <a:cs typeface="Verdana"/>
            </a:endParaRPr>
          </a:p>
          <a:p>
            <a:pPr>
              <a:lnSpc>
                <a:spcPct val="130000"/>
              </a:lnSpc>
              <a:buClr>
                <a:srgbClr val="D67C1C"/>
              </a:buClr>
            </a:pPr>
            <a:r>
              <a:rPr lang="en-US" sz="1300" b="1" dirty="0">
                <a:solidFill>
                  <a:srgbClr val="D67C1C"/>
                </a:solidFill>
                <a:latin typeface="Verdana"/>
                <a:cs typeface="Verdana"/>
              </a:rPr>
              <a:t>RECOMMENDATIONS </a:t>
            </a:r>
          </a:p>
          <a:p>
            <a:pPr marL="742950" lvl="1" indent="-285750">
              <a:lnSpc>
                <a:spcPct val="130000"/>
              </a:lnSpc>
              <a:buClr>
                <a:srgbClr val="D67C1C"/>
              </a:buClr>
              <a:buFont typeface="Arial"/>
              <a:buChar char="•"/>
            </a:pPr>
            <a:r>
              <a:rPr lang="en-US" sz="1300" dirty="0">
                <a:solidFill>
                  <a:srgbClr val="454543"/>
                </a:solidFill>
                <a:latin typeface="Verdana"/>
                <a:cs typeface="Verdana"/>
              </a:rPr>
              <a:t>Make Dropout reduction a KPI</a:t>
            </a:r>
          </a:p>
          <a:p>
            <a:pPr marL="742950" lvl="1" indent="-285750">
              <a:lnSpc>
                <a:spcPct val="130000"/>
              </a:lnSpc>
              <a:buClr>
                <a:srgbClr val="D67C1C"/>
              </a:buClr>
              <a:buFont typeface="Arial"/>
              <a:buChar char="•"/>
            </a:pPr>
            <a:r>
              <a:rPr lang="en-US" sz="1300" dirty="0">
                <a:solidFill>
                  <a:srgbClr val="454543"/>
                </a:solidFill>
                <a:latin typeface="Verdana"/>
                <a:cs typeface="Verdana"/>
              </a:rPr>
              <a:t>Improve data and monitoring</a:t>
            </a:r>
          </a:p>
          <a:p>
            <a:pPr marL="742950" lvl="1" indent="-285750">
              <a:lnSpc>
                <a:spcPct val="130000"/>
              </a:lnSpc>
              <a:buClr>
                <a:srgbClr val="D67C1C"/>
              </a:buClr>
              <a:buFont typeface="Arial"/>
              <a:buChar char="•"/>
            </a:pPr>
            <a:r>
              <a:rPr lang="en-US" sz="1300" dirty="0">
                <a:solidFill>
                  <a:srgbClr val="454543"/>
                </a:solidFill>
                <a:latin typeface="Verdana"/>
                <a:cs typeface="Verdana"/>
              </a:rPr>
              <a:t>Provide psychosocial support</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6734" y="1747352"/>
            <a:ext cx="1567525" cy="15675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7014" y="3116094"/>
            <a:ext cx="1164801" cy="11648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1613" y="4845761"/>
            <a:ext cx="1140202" cy="1140202"/>
          </a:xfrm>
          <a:prstGeom prst="rect">
            <a:avLst/>
          </a:prstGeom>
        </p:spPr>
      </p:pic>
      <p:sp>
        <p:nvSpPr>
          <p:cNvPr id="13" name="TextBox 12"/>
          <p:cNvSpPr txBox="1"/>
          <p:nvPr/>
        </p:nvSpPr>
        <p:spPr>
          <a:xfrm>
            <a:off x="916734" y="1204817"/>
            <a:ext cx="7815326" cy="338554"/>
          </a:xfrm>
          <a:prstGeom prst="rect">
            <a:avLst/>
          </a:prstGeom>
          <a:noFill/>
        </p:spPr>
        <p:txBody>
          <a:bodyPr wrap="square" rtlCol="0">
            <a:spAutoFit/>
          </a:bodyPr>
          <a:lstStyle/>
          <a:p>
            <a:r>
              <a:rPr lang="en-US" sz="1600" i="1" dirty="0">
                <a:latin typeface="Times"/>
                <a:cs typeface="Times"/>
              </a:rPr>
              <a:t>A national campaign working towards halving the rate of school dropout by 2030</a:t>
            </a:r>
            <a:endParaRPr lang="en-ZA" sz="1600" i="1" dirty="0">
              <a:latin typeface="Times"/>
              <a:cs typeface="Times"/>
            </a:endParaRPr>
          </a:p>
        </p:txBody>
      </p:sp>
      <p:sp>
        <p:nvSpPr>
          <p:cNvPr id="14" name="TextBox 13"/>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PRESENTATION</a:t>
            </a:r>
          </a:p>
          <a:p>
            <a:pPr>
              <a:lnSpc>
                <a:spcPct val="80000"/>
              </a:lnSpc>
            </a:pPr>
            <a:r>
              <a:rPr lang="en-US" sz="2500" b="1" dirty="0" smtClean="0">
                <a:solidFill>
                  <a:srgbClr val="D67C1C"/>
                </a:solidFill>
                <a:latin typeface="Verdana"/>
                <a:cs typeface="Verdana"/>
              </a:rPr>
              <a:t>OVERVIEW</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2966236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67C1C"/>
        </a:solidFill>
        <a:effectLst/>
      </p:bgPr>
    </p:bg>
    <p:spTree>
      <p:nvGrpSpPr>
        <p:cNvPr id="1" name=""/>
        <p:cNvGrpSpPr/>
        <p:nvPr/>
      </p:nvGrpSpPr>
      <p:grpSpPr>
        <a:xfrm>
          <a:off x="0" y="0"/>
          <a:ext cx="0" cy="0"/>
          <a:chOff x="0" y="0"/>
          <a:chExt cx="0" cy="0"/>
        </a:xfrm>
      </p:grpSpPr>
      <p:sp>
        <p:nvSpPr>
          <p:cNvPr id="9" name="Oval 8"/>
          <p:cNvSpPr/>
          <p:nvPr/>
        </p:nvSpPr>
        <p:spPr>
          <a:xfrm>
            <a:off x="575734" y="558800"/>
            <a:ext cx="5606835" cy="5606835"/>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ortrait 2B.png"/>
          <p:cNvPicPr>
            <a:picLocks noChangeAspect="1"/>
          </p:cNvPicPr>
          <p:nvPr/>
        </p:nvPicPr>
        <p:blipFill rotWithShape="1">
          <a:blip r:embed="rId2" cstate="print">
            <a:extLst>
              <a:ext uri="{28A0092B-C50C-407E-A947-70E740481C1C}">
                <a14:useLocalDpi xmlns:a14="http://schemas.microsoft.com/office/drawing/2010/main"/>
              </a:ext>
            </a:extLst>
          </a:blip>
          <a:srcRect b="22116"/>
          <a:stretch/>
        </p:blipFill>
        <p:spPr>
          <a:xfrm>
            <a:off x="2197100" y="0"/>
            <a:ext cx="6083300" cy="6858000"/>
          </a:xfrm>
          <a:prstGeom prst="rect">
            <a:avLst/>
          </a:prstGeom>
        </p:spPr>
      </p:pic>
      <p:pic>
        <p:nvPicPr>
          <p:cNvPr id="6" name="Picture 5" descr="ZERO DROPOUT LOGOS FINAL-2 H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74464" y="6185465"/>
            <a:ext cx="1183570" cy="359997"/>
          </a:xfrm>
          <a:prstGeom prst="rect">
            <a:avLst/>
          </a:prstGeom>
        </p:spPr>
      </p:pic>
      <p:sp>
        <p:nvSpPr>
          <p:cNvPr id="11" name="TextBox 10"/>
          <p:cNvSpPr txBox="1"/>
          <p:nvPr/>
        </p:nvSpPr>
        <p:spPr>
          <a:xfrm>
            <a:off x="1032934" y="2125218"/>
            <a:ext cx="4544023" cy="2580194"/>
          </a:xfrm>
          <a:prstGeom prst="rect">
            <a:avLst/>
          </a:prstGeom>
          <a:noFill/>
        </p:spPr>
        <p:txBody>
          <a:bodyPr wrap="square" rtlCol="0">
            <a:spAutoFit/>
          </a:bodyPr>
          <a:lstStyle/>
          <a:p>
            <a:pPr>
              <a:lnSpc>
                <a:spcPct val="80000"/>
              </a:lnSpc>
            </a:pPr>
            <a:r>
              <a:rPr lang="en-US" sz="5000" b="1" dirty="0" smtClean="0">
                <a:solidFill>
                  <a:srgbClr val="791B14"/>
                </a:solidFill>
                <a:latin typeface="Verdana"/>
                <a:cs typeface="Verdana"/>
              </a:rPr>
              <a:t>SOUTH AFRICA’S</a:t>
            </a:r>
          </a:p>
          <a:p>
            <a:pPr>
              <a:lnSpc>
                <a:spcPct val="80000"/>
              </a:lnSpc>
            </a:pPr>
            <a:r>
              <a:rPr lang="en-US" sz="5000" b="1" dirty="0" smtClean="0">
                <a:solidFill>
                  <a:schemeClr val="bg1"/>
                </a:solidFill>
                <a:latin typeface="Verdana"/>
                <a:cs typeface="Verdana"/>
              </a:rPr>
              <a:t>DROPOUT CRISIS</a:t>
            </a:r>
            <a:endParaRPr lang="en-US" sz="5000" b="1" dirty="0">
              <a:solidFill>
                <a:schemeClr val="bg1"/>
              </a:solidFill>
              <a:latin typeface="Verdana"/>
              <a:cs typeface="Verdana"/>
            </a:endParaRPr>
          </a:p>
        </p:txBody>
      </p:sp>
    </p:spTree>
    <p:extLst>
      <p:ext uri="{BB962C8B-B14F-4D97-AF65-F5344CB8AC3E}">
        <p14:creationId xmlns:p14="http://schemas.microsoft.com/office/powerpoint/2010/main" val="3510360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W PIXELLATED iStock-950614666.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8" name="Oval 7"/>
          <p:cNvSpPr/>
          <p:nvPr/>
        </p:nvSpPr>
        <p:spPr>
          <a:xfrm>
            <a:off x="3393803" y="658193"/>
            <a:ext cx="5318472" cy="5318472"/>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08170" y="3751406"/>
            <a:ext cx="3843131" cy="1077218"/>
          </a:xfrm>
          <a:prstGeom prst="rect">
            <a:avLst/>
          </a:prstGeom>
          <a:noFill/>
        </p:spPr>
        <p:txBody>
          <a:bodyPr wrap="square" rtlCol="0">
            <a:spAutoFit/>
          </a:bodyPr>
          <a:lstStyle/>
          <a:p>
            <a:pPr algn="ctr"/>
            <a:r>
              <a:rPr lang="en-US" sz="1600" dirty="0" smtClean="0">
                <a:solidFill>
                  <a:schemeClr val="bg1"/>
                </a:solidFill>
                <a:latin typeface="Verdana"/>
                <a:cs typeface="Verdana"/>
              </a:rPr>
              <a:t>Around 40% of learners who start school in Grade 1 will exit the schooling system before completing Grade 12.</a:t>
            </a:r>
            <a:endParaRPr lang="en-US" sz="1600" dirty="0">
              <a:solidFill>
                <a:schemeClr val="bg1"/>
              </a:solidFill>
              <a:latin typeface="Verdana"/>
              <a:cs typeface="Verdana"/>
            </a:endParaRPr>
          </a:p>
        </p:txBody>
      </p:sp>
      <p:sp>
        <p:nvSpPr>
          <p:cNvPr id="7" name="TextBox 6"/>
          <p:cNvSpPr txBox="1"/>
          <p:nvPr/>
        </p:nvSpPr>
        <p:spPr>
          <a:xfrm>
            <a:off x="3251199" y="2232766"/>
            <a:ext cx="5606835" cy="1695336"/>
          </a:xfrm>
          <a:prstGeom prst="rect">
            <a:avLst/>
          </a:prstGeom>
          <a:noFill/>
        </p:spPr>
        <p:txBody>
          <a:bodyPr wrap="square" rtlCol="0">
            <a:spAutoFit/>
          </a:bodyPr>
          <a:lstStyle/>
          <a:p>
            <a:pPr algn="ctr">
              <a:lnSpc>
                <a:spcPct val="80000"/>
              </a:lnSpc>
            </a:pPr>
            <a:r>
              <a:rPr lang="en-US" sz="12500" b="1" dirty="0">
                <a:solidFill>
                  <a:srgbClr val="D67C1C"/>
                </a:solidFill>
                <a:latin typeface="Verdana"/>
                <a:cs typeface="Verdana"/>
              </a:rPr>
              <a:t>40%</a:t>
            </a:r>
          </a:p>
        </p:txBody>
      </p:sp>
      <p:pic>
        <p:nvPicPr>
          <p:cNvPr id="12" name="Picture 11"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Tree>
    <p:extLst>
      <p:ext uri="{BB962C8B-B14F-4D97-AF65-F5344CB8AC3E}">
        <p14:creationId xmlns:p14="http://schemas.microsoft.com/office/powerpoint/2010/main" val="232548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38" name="TextBox 37"/>
          <p:cNvSpPr txBox="1"/>
          <p:nvPr/>
        </p:nvSpPr>
        <p:spPr>
          <a:xfrm>
            <a:off x="6476328" y="3147159"/>
            <a:ext cx="1569367" cy="707886"/>
          </a:xfrm>
          <a:prstGeom prst="rect">
            <a:avLst/>
          </a:prstGeom>
          <a:noFill/>
        </p:spPr>
        <p:txBody>
          <a:bodyPr wrap="square" rtlCol="0">
            <a:spAutoFit/>
          </a:bodyPr>
          <a:lstStyle/>
          <a:p>
            <a:pPr algn="ctr"/>
            <a:r>
              <a:rPr lang="en-GB" sz="1000" b="1" dirty="0">
                <a:solidFill>
                  <a:srgbClr val="FFFFFF"/>
                </a:solidFill>
                <a:latin typeface="Verdana"/>
                <a:cs typeface="Verdana"/>
              </a:rPr>
              <a:t>DARK GREY</a:t>
            </a:r>
          </a:p>
          <a:p>
            <a:pPr algn="ctr"/>
            <a:endParaRPr lang="en-US" sz="1000" dirty="0">
              <a:solidFill>
                <a:srgbClr val="FFFFFF"/>
              </a:solidFill>
              <a:latin typeface="Verdana"/>
              <a:cs typeface="Verdana"/>
            </a:endParaRPr>
          </a:p>
          <a:p>
            <a:pPr algn="ctr"/>
            <a:r>
              <a:rPr lang="is-IS" sz="1000" dirty="0">
                <a:solidFill>
                  <a:srgbClr val="FFFFFF"/>
                </a:solidFill>
                <a:latin typeface="Verdana"/>
                <a:cs typeface="Verdana"/>
              </a:rPr>
              <a:t>R69 G69 B67</a:t>
            </a:r>
          </a:p>
          <a:p>
            <a:pPr algn="ctr"/>
            <a:r>
              <a:rPr lang="de-DE" sz="1000" dirty="0">
                <a:solidFill>
                  <a:srgbClr val="FFFFFF"/>
                </a:solidFill>
                <a:latin typeface="Verdana"/>
                <a:cs typeface="Verdana"/>
              </a:rPr>
              <a:t>HEX# 454543</a:t>
            </a:r>
          </a:p>
        </p:txBody>
      </p:sp>
      <p:sp>
        <p:nvSpPr>
          <p:cNvPr id="4" name="TextBox 3"/>
          <p:cNvSpPr txBox="1"/>
          <p:nvPr/>
        </p:nvSpPr>
        <p:spPr>
          <a:xfrm>
            <a:off x="1483494" y="1933848"/>
            <a:ext cx="6238107" cy="4562787"/>
          </a:xfrm>
          <a:prstGeom prst="rect">
            <a:avLst/>
          </a:prstGeom>
          <a:noFill/>
        </p:spPr>
        <p:txBody>
          <a:bodyPr wrap="square" rtlCol="0">
            <a:spAutoFit/>
          </a:bodyPr>
          <a:lstStyle/>
          <a:p>
            <a:pPr>
              <a:lnSpc>
                <a:spcPct val="130000"/>
              </a:lnSpc>
              <a:buClr>
                <a:srgbClr val="D67C1C"/>
              </a:buClr>
            </a:pPr>
            <a:r>
              <a:rPr lang="en-US" sz="1400" dirty="0">
                <a:solidFill>
                  <a:srgbClr val="454543"/>
                </a:solidFill>
                <a:latin typeface="Verdana"/>
                <a:cs typeface="Verdana"/>
              </a:rPr>
              <a:t>Education sector receives the lion’s share of the </a:t>
            </a:r>
            <a:r>
              <a:rPr lang="en-US" sz="1400" b="1" dirty="0">
                <a:solidFill>
                  <a:srgbClr val="AF1D1F"/>
                </a:solidFill>
                <a:latin typeface="Verdana"/>
                <a:cs typeface="Verdana"/>
              </a:rPr>
              <a:t>government </a:t>
            </a:r>
            <a:r>
              <a:rPr lang="en-US" sz="1400" b="1" dirty="0" smtClean="0">
                <a:solidFill>
                  <a:srgbClr val="AF1D1F"/>
                </a:solidFill>
                <a:latin typeface="Verdana"/>
                <a:cs typeface="Verdana"/>
              </a:rPr>
              <a:t>budget</a:t>
            </a:r>
            <a:r>
              <a:rPr lang="en-US" sz="1400" dirty="0" smtClean="0">
                <a:latin typeface="Verdana"/>
                <a:cs typeface="Verdana"/>
              </a:rPr>
              <a:t> </a:t>
            </a:r>
            <a:r>
              <a:rPr lang="en-US" sz="1400" dirty="0">
                <a:solidFill>
                  <a:srgbClr val="454543"/>
                </a:solidFill>
                <a:latin typeface="Verdana"/>
                <a:cs typeface="Verdana"/>
              </a:rPr>
              <a:t>(even though funding per learner has been declining)</a:t>
            </a:r>
          </a:p>
          <a:p>
            <a:pPr>
              <a:lnSpc>
                <a:spcPct val="130000"/>
              </a:lnSpc>
              <a:buClr>
                <a:srgbClr val="D67C1C"/>
              </a:buClr>
            </a:pPr>
            <a:endParaRPr lang="en-US" sz="1400" dirty="0">
              <a:latin typeface="Verdana"/>
              <a:cs typeface="Verdana"/>
            </a:endParaRPr>
          </a:p>
          <a:p>
            <a:pPr>
              <a:lnSpc>
                <a:spcPct val="130000"/>
              </a:lnSpc>
              <a:buClr>
                <a:srgbClr val="D67C1C"/>
              </a:buClr>
            </a:pPr>
            <a:r>
              <a:rPr lang="en-US" sz="1400" dirty="0">
                <a:solidFill>
                  <a:srgbClr val="454543"/>
                </a:solidFill>
                <a:latin typeface="Verdana"/>
                <a:cs typeface="Verdana"/>
              </a:rPr>
              <a:t>Despite this investment, </a:t>
            </a:r>
            <a:r>
              <a:rPr lang="en-US" sz="1400" b="1" dirty="0">
                <a:solidFill>
                  <a:srgbClr val="D67C1C"/>
                </a:solidFill>
                <a:latin typeface="Verdana"/>
                <a:cs typeface="Verdana"/>
              </a:rPr>
              <a:t>around </a:t>
            </a:r>
            <a:r>
              <a:rPr lang="en-US" sz="1400" b="1" dirty="0" smtClean="0">
                <a:solidFill>
                  <a:srgbClr val="D67C1C"/>
                </a:solidFill>
                <a:latin typeface="Verdana"/>
                <a:cs typeface="Verdana"/>
              </a:rPr>
              <a:t>40% </a:t>
            </a:r>
            <a:r>
              <a:rPr lang="en-US" sz="1400" b="1" dirty="0">
                <a:solidFill>
                  <a:srgbClr val="D67C1C"/>
                </a:solidFill>
                <a:latin typeface="Verdana"/>
                <a:cs typeface="Verdana"/>
              </a:rPr>
              <a:t>of learners who start school won’t finish</a:t>
            </a:r>
          </a:p>
          <a:p>
            <a:pPr>
              <a:lnSpc>
                <a:spcPct val="130000"/>
              </a:lnSpc>
              <a:buClr>
                <a:srgbClr val="D67C1C"/>
              </a:buClr>
            </a:pPr>
            <a:endParaRPr lang="en-US" sz="1400" dirty="0">
              <a:latin typeface="Verdana"/>
              <a:cs typeface="Verdana"/>
            </a:endParaRPr>
          </a:p>
          <a:p>
            <a:pPr>
              <a:lnSpc>
                <a:spcPct val="130000"/>
              </a:lnSpc>
              <a:buClr>
                <a:srgbClr val="D67C1C"/>
              </a:buClr>
            </a:pPr>
            <a:r>
              <a:rPr lang="en-US" sz="1400" dirty="0">
                <a:solidFill>
                  <a:srgbClr val="454543"/>
                </a:solidFill>
                <a:latin typeface="Verdana"/>
                <a:cs typeface="Verdana"/>
              </a:rPr>
              <a:t>This has largely been a </a:t>
            </a:r>
            <a:r>
              <a:rPr lang="en-US" sz="1400" b="1" dirty="0">
                <a:solidFill>
                  <a:srgbClr val="AF1D1F"/>
                </a:solidFill>
                <a:latin typeface="Verdana"/>
                <a:cs typeface="Verdana"/>
              </a:rPr>
              <a:t>hidden crisis</a:t>
            </a:r>
            <a:r>
              <a:rPr lang="en-US" sz="1400" b="1" dirty="0">
                <a:solidFill>
                  <a:srgbClr val="D67C1C"/>
                </a:solidFill>
                <a:latin typeface="Verdana"/>
                <a:cs typeface="Verdana"/>
              </a:rPr>
              <a:t> </a:t>
            </a:r>
          </a:p>
          <a:p>
            <a:pPr>
              <a:lnSpc>
                <a:spcPct val="130000"/>
              </a:lnSpc>
              <a:buClr>
                <a:srgbClr val="D67C1C"/>
              </a:buClr>
            </a:pPr>
            <a:endParaRPr lang="en-US" sz="1400" dirty="0">
              <a:latin typeface="Verdana"/>
              <a:cs typeface="Verdana"/>
            </a:endParaRPr>
          </a:p>
          <a:p>
            <a:pPr>
              <a:lnSpc>
                <a:spcPct val="130000"/>
              </a:lnSpc>
              <a:buClr>
                <a:srgbClr val="D67C1C"/>
              </a:buClr>
            </a:pPr>
            <a:r>
              <a:rPr lang="en-US" sz="1400" b="1" dirty="0">
                <a:solidFill>
                  <a:srgbClr val="D67C1C"/>
                </a:solidFill>
                <a:latin typeface="Verdana"/>
                <a:cs typeface="Verdana"/>
              </a:rPr>
              <a:t>No proper data tracking and monitoring </a:t>
            </a:r>
            <a:r>
              <a:rPr lang="en-US" sz="1400" dirty="0">
                <a:solidFill>
                  <a:srgbClr val="454543"/>
                </a:solidFill>
                <a:latin typeface="Verdana"/>
                <a:cs typeface="Verdana"/>
              </a:rPr>
              <a:t>to accurately reflect extent of the problem</a:t>
            </a:r>
          </a:p>
          <a:p>
            <a:pPr>
              <a:lnSpc>
                <a:spcPct val="130000"/>
              </a:lnSpc>
              <a:buClr>
                <a:srgbClr val="D67C1C"/>
              </a:buClr>
            </a:pPr>
            <a:endParaRPr lang="en-US" sz="1400" dirty="0">
              <a:latin typeface="Verdana"/>
              <a:cs typeface="Verdana"/>
            </a:endParaRPr>
          </a:p>
          <a:p>
            <a:pPr>
              <a:lnSpc>
                <a:spcPct val="130000"/>
              </a:lnSpc>
              <a:buClr>
                <a:srgbClr val="D67C1C"/>
              </a:buClr>
            </a:pPr>
            <a:r>
              <a:rPr lang="en-US" sz="1400" dirty="0">
                <a:solidFill>
                  <a:srgbClr val="454543"/>
                </a:solidFill>
                <a:latin typeface="Verdana"/>
                <a:cs typeface="Verdana"/>
              </a:rPr>
              <a:t>Despite the knock-on effect of dropout on unemployment and social </a:t>
            </a:r>
            <a:r>
              <a:rPr lang="en-US" sz="1400" dirty="0" smtClean="0">
                <a:solidFill>
                  <a:srgbClr val="454543"/>
                </a:solidFill>
                <a:latin typeface="Verdana"/>
                <a:cs typeface="Verdana"/>
              </a:rPr>
              <a:t>spending, </a:t>
            </a:r>
            <a:r>
              <a:rPr lang="en-US" sz="1400" dirty="0">
                <a:solidFill>
                  <a:srgbClr val="454543"/>
                </a:solidFill>
                <a:latin typeface="Verdana"/>
                <a:cs typeface="Verdana"/>
              </a:rPr>
              <a:t>there is </a:t>
            </a:r>
            <a:r>
              <a:rPr lang="en-US" sz="1400" b="1" dirty="0">
                <a:solidFill>
                  <a:srgbClr val="AF1D1F"/>
                </a:solidFill>
                <a:latin typeface="Verdana"/>
                <a:cs typeface="Verdana"/>
              </a:rPr>
              <a:t>no national task team or coordinated effort</a:t>
            </a:r>
            <a:r>
              <a:rPr lang="en-US" sz="1400" dirty="0">
                <a:latin typeface="Verdana"/>
                <a:cs typeface="Verdana"/>
              </a:rPr>
              <a:t> </a:t>
            </a:r>
            <a:r>
              <a:rPr lang="en-US" sz="1400" dirty="0">
                <a:solidFill>
                  <a:srgbClr val="454543"/>
                </a:solidFill>
                <a:latin typeface="Verdana"/>
                <a:cs typeface="Verdana"/>
              </a:rPr>
              <a:t>to tackle the problem</a:t>
            </a:r>
          </a:p>
          <a:p>
            <a:pPr>
              <a:lnSpc>
                <a:spcPct val="130000"/>
              </a:lnSpc>
              <a:buClr>
                <a:srgbClr val="D67C1C"/>
              </a:buClr>
            </a:pPr>
            <a:endParaRPr lang="en-US" sz="1400" dirty="0">
              <a:latin typeface="Verdana"/>
              <a:cs typeface="Verdana"/>
            </a:endParaRPr>
          </a:p>
          <a:p>
            <a:endParaRPr lang="en-ZA" sz="1400" dirty="0">
              <a:latin typeface="Verdana" panose="020B0604030504040204" pitchFamily="34" charset="0"/>
              <a:ea typeface="Verdana" panose="020B0604030504040204" pitchFamily="34" charset="0"/>
            </a:endParaRPr>
          </a:p>
        </p:txBody>
      </p:sp>
      <p:sp>
        <p:nvSpPr>
          <p:cNvPr id="9" name="TextBox 8"/>
          <p:cNvSpPr txBox="1"/>
          <p:nvPr/>
        </p:nvSpPr>
        <p:spPr>
          <a:xfrm>
            <a:off x="916734" y="1204817"/>
            <a:ext cx="3275261" cy="369332"/>
          </a:xfrm>
          <a:prstGeom prst="rect">
            <a:avLst/>
          </a:prstGeom>
          <a:noFill/>
        </p:spPr>
        <p:txBody>
          <a:bodyPr wrap="square" rtlCol="0">
            <a:spAutoFit/>
          </a:bodyPr>
          <a:lstStyle/>
          <a:p>
            <a:r>
              <a:rPr lang="en-US" i="1" dirty="0" smtClean="0">
                <a:latin typeface="Times"/>
                <a:cs typeface="Times"/>
              </a:rPr>
              <a:t>Pervasive and </a:t>
            </a:r>
            <a:r>
              <a:rPr lang="en-US" i="1" dirty="0" err="1" smtClean="0">
                <a:latin typeface="Times"/>
                <a:cs typeface="Times"/>
              </a:rPr>
              <a:t>normalised</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SOUTH AFRICA’S</a:t>
            </a:r>
          </a:p>
          <a:p>
            <a:pPr>
              <a:lnSpc>
                <a:spcPct val="80000"/>
              </a:lnSpc>
            </a:pPr>
            <a:r>
              <a:rPr lang="en-US" sz="2500" b="1" dirty="0" smtClean="0">
                <a:solidFill>
                  <a:srgbClr val="D67C1C"/>
                </a:solidFill>
                <a:latin typeface="Verdana"/>
                <a:cs typeface="Verdana"/>
              </a:rPr>
              <a:t>DROPOUT CRISIS</a:t>
            </a:r>
            <a:endParaRPr lang="en-US" sz="2500" b="1" dirty="0">
              <a:solidFill>
                <a:srgbClr val="D67C1C"/>
              </a:solidFill>
              <a:latin typeface="Verdana"/>
              <a:cs typeface="Verdana"/>
            </a:endParaRPr>
          </a:p>
        </p:txBody>
      </p:sp>
      <p:grpSp>
        <p:nvGrpSpPr>
          <p:cNvPr id="3" name="Group 2"/>
          <p:cNvGrpSpPr/>
          <p:nvPr/>
        </p:nvGrpSpPr>
        <p:grpSpPr>
          <a:xfrm>
            <a:off x="869896" y="2023752"/>
            <a:ext cx="499471" cy="499471"/>
            <a:chOff x="869896" y="2023752"/>
            <a:chExt cx="499471" cy="499471"/>
          </a:xfrm>
        </p:grpSpPr>
        <p:sp>
          <p:nvSpPr>
            <p:cNvPr id="2" name="Oval 1"/>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92937" y="2091180"/>
              <a:ext cx="465191" cy="412934"/>
            </a:xfrm>
            <a:prstGeom prst="rect">
              <a:avLst/>
            </a:prstGeom>
            <a:noFill/>
          </p:spPr>
          <p:txBody>
            <a:bodyPr wrap="square" rtlCol="0">
              <a:spAutoFit/>
            </a:bodyPr>
            <a:lstStyle/>
            <a:p>
              <a:pPr algn="ctr">
                <a:lnSpc>
                  <a:spcPct val="80000"/>
                </a:lnSpc>
              </a:pPr>
              <a:r>
                <a:rPr lang="en-US" sz="2500" b="1" dirty="0" smtClean="0">
                  <a:solidFill>
                    <a:srgbClr val="FFFFFF"/>
                  </a:solidFill>
                  <a:latin typeface="Verdana"/>
                  <a:cs typeface="Verdana"/>
                </a:rPr>
                <a:t>!</a:t>
              </a:r>
              <a:endParaRPr lang="en-US" sz="2500" b="1" dirty="0">
                <a:solidFill>
                  <a:srgbClr val="FFFFFF"/>
                </a:solidFill>
                <a:latin typeface="Verdana"/>
                <a:cs typeface="Verdana"/>
              </a:endParaRPr>
            </a:p>
          </p:txBody>
        </p:sp>
      </p:grpSp>
      <p:grpSp>
        <p:nvGrpSpPr>
          <p:cNvPr id="14" name="Group 13"/>
          <p:cNvGrpSpPr/>
          <p:nvPr/>
        </p:nvGrpSpPr>
        <p:grpSpPr>
          <a:xfrm>
            <a:off x="869896" y="2900317"/>
            <a:ext cx="499471" cy="499471"/>
            <a:chOff x="869896" y="2023752"/>
            <a:chExt cx="499471" cy="499471"/>
          </a:xfrm>
        </p:grpSpPr>
        <p:sp>
          <p:nvSpPr>
            <p:cNvPr id="15" name="Oval 14"/>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92937" y="2091180"/>
              <a:ext cx="465191" cy="412934"/>
            </a:xfrm>
            <a:prstGeom prst="rect">
              <a:avLst/>
            </a:prstGeom>
            <a:noFill/>
          </p:spPr>
          <p:txBody>
            <a:bodyPr wrap="square" rtlCol="0">
              <a:spAutoFit/>
            </a:bodyPr>
            <a:lstStyle/>
            <a:p>
              <a:pPr algn="ctr">
                <a:lnSpc>
                  <a:spcPct val="80000"/>
                </a:lnSpc>
              </a:pPr>
              <a:r>
                <a:rPr lang="en-US" sz="2500" b="1" dirty="0" smtClean="0">
                  <a:solidFill>
                    <a:srgbClr val="FFFFFF"/>
                  </a:solidFill>
                  <a:latin typeface="Verdana"/>
                  <a:cs typeface="Verdana"/>
                </a:rPr>
                <a:t>!</a:t>
              </a:r>
              <a:endParaRPr lang="en-US" sz="2500" b="1" dirty="0">
                <a:solidFill>
                  <a:srgbClr val="FFFFFF"/>
                </a:solidFill>
                <a:latin typeface="Verdana"/>
                <a:cs typeface="Verdana"/>
              </a:endParaRPr>
            </a:p>
          </p:txBody>
        </p:sp>
      </p:grpSp>
      <p:grpSp>
        <p:nvGrpSpPr>
          <p:cNvPr id="17" name="Group 16"/>
          <p:cNvGrpSpPr/>
          <p:nvPr/>
        </p:nvGrpSpPr>
        <p:grpSpPr>
          <a:xfrm>
            <a:off x="869896" y="3563359"/>
            <a:ext cx="499471" cy="499471"/>
            <a:chOff x="869896" y="2023752"/>
            <a:chExt cx="499471" cy="499471"/>
          </a:xfrm>
        </p:grpSpPr>
        <p:sp>
          <p:nvSpPr>
            <p:cNvPr id="18" name="Oval 17"/>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92937" y="2091180"/>
              <a:ext cx="465191" cy="412934"/>
            </a:xfrm>
            <a:prstGeom prst="rect">
              <a:avLst/>
            </a:prstGeom>
            <a:noFill/>
          </p:spPr>
          <p:txBody>
            <a:bodyPr wrap="square" rtlCol="0">
              <a:spAutoFit/>
            </a:bodyPr>
            <a:lstStyle/>
            <a:p>
              <a:pPr algn="ctr">
                <a:lnSpc>
                  <a:spcPct val="80000"/>
                </a:lnSpc>
              </a:pPr>
              <a:r>
                <a:rPr lang="en-US" sz="2500" b="1" dirty="0" smtClean="0">
                  <a:solidFill>
                    <a:srgbClr val="FFFFFF"/>
                  </a:solidFill>
                  <a:latin typeface="Verdana"/>
                  <a:cs typeface="Verdana"/>
                </a:rPr>
                <a:t>!</a:t>
              </a:r>
              <a:endParaRPr lang="en-US" sz="2500" b="1" dirty="0">
                <a:solidFill>
                  <a:srgbClr val="FFFFFF"/>
                </a:solidFill>
                <a:latin typeface="Verdana"/>
                <a:cs typeface="Verdana"/>
              </a:endParaRPr>
            </a:p>
          </p:txBody>
        </p:sp>
      </p:grpSp>
      <p:grpSp>
        <p:nvGrpSpPr>
          <p:cNvPr id="20" name="Group 19"/>
          <p:cNvGrpSpPr/>
          <p:nvPr/>
        </p:nvGrpSpPr>
        <p:grpSpPr>
          <a:xfrm>
            <a:off x="869896" y="4271354"/>
            <a:ext cx="499471" cy="499471"/>
            <a:chOff x="869896" y="2023752"/>
            <a:chExt cx="499471" cy="499471"/>
          </a:xfrm>
        </p:grpSpPr>
        <p:sp>
          <p:nvSpPr>
            <p:cNvPr id="21" name="Oval 20"/>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92937" y="2091180"/>
              <a:ext cx="465191" cy="412934"/>
            </a:xfrm>
            <a:prstGeom prst="rect">
              <a:avLst/>
            </a:prstGeom>
            <a:noFill/>
          </p:spPr>
          <p:txBody>
            <a:bodyPr wrap="square" rtlCol="0">
              <a:spAutoFit/>
            </a:bodyPr>
            <a:lstStyle/>
            <a:p>
              <a:pPr algn="ctr">
                <a:lnSpc>
                  <a:spcPct val="80000"/>
                </a:lnSpc>
              </a:pPr>
              <a:r>
                <a:rPr lang="en-US" sz="2500" b="1" dirty="0" smtClean="0">
                  <a:solidFill>
                    <a:srgbClr val="FFFFFF"/>
                  </a:solidFill>
                  <a:latin typeface="Verdana"/>
                  <a:cs typeface="Verdana"/>
                </a:rPr>
                <a:t>!</a:t>
              </a:r>
              <a:endParaRPr lang="en-US" sz="2500" b="1" dirty="0">
                <a:solidFill>
                  <a:srgbClr val="FFFFFF"/>
                </a:solidFill>
                <a:latin typeface="Verdana"/>
                <a:cs typeface="Verdana"/>
              </a:endParaRPr>
            </a:p>
          </p:txBody>
        </p:sp>
      </p:grpSp>
      <p:grpSp>
        <p:nvGrpSpPr>
          <p:cNvPr id="23" name="Group 22"/>
          <p:cNvGrpSpPr/>
          <p:nvPr/>
        </p:nvGrpSpPr>
        <p:grpSpPr>
          <a:xfrm>
            <a:off x="869896" y="5204109"/>
            <a:ext cx="499471" cy="499471"/>
            <a:chOff x="869896" y="2023752"/>
            <a:chExt cx="499471" cy="499471"/>
          </a:xfrm>
        </p:grpSpPr>
        <p:sp>
          <p:nvSpPr>
            <p:cNvPr id="24" name="Oval 23"/>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92937" y="2091180"/>
              <a:ext cx="465191" cy="412934"/>
            </a:xfrm>
            <a:prstGeom prst="rect">
              <a:avLst/>
            </a:prstGeom>
            <a:noFill/>
          </p:spPr>
          <p:txBody>
            <a:bodyPr wrap="square" rtlCol="0">
              <a:spAutoFit/>
            </a:bodyPr>
            <a:lstStyle/>
            <a:p>
              <a:pPr algn="ctr">
                <a:lnSpc>
                  <a:spcPct val="80000"/>
                </a:lnSpc>
              </a:pPr>
              <a:r>
                <a:rPr lang="en-US" sz="2500" b="1" dirty="0" smtClean="0">
                  <a:solidFill>
                    <a:srgbClr val="FFFFFF"/>
                  </a:solidFill>
                  <a:latin typeface="Verdana"/>
                  <a:cs typeface="Verdana"/>
                </a:rPr>
                <a:t>!</a:t>
              </a:r>
              <a:endParaRPr lang="en-US" sz="2500" b="1" dirty="0">
                <a:solidFill>
                  <a:srgbClr val="FFFFFF"/>
                </a:solidFill>
                <a:latin typeface="Verdana"/>
                <a:cs typeface="Verdana"/>
              </a:endParaRPr>
            </a:p>
          </p:txBody>
        </p:sp>
      </p:grpSp>
    </p:spTree>
    <p:extLst>
      <p:ext uri="{BB962C8B-B14F-4D97-AF65-F5344CB8AC3E}">
        <p14:creationId xmlns:p14="http://schemas.microsoft.com/office/powerpoint/2010/main" val="919944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216" t="-1" r="967" b="27970"/>
          <a:stretch/>
        </p:blipFill>
        <p:spPr>
          <a:xfrm>
            <a:off x="1247541" y="2463977"/>
            <a:ext cx="6286321" cy="2766852"/>
          </a:xfrm>
          <a:prstGeom prst="rect">
            <a:avLst/>
          </a:prstGeom>
        </p:spPr>
      </p:pic>
      <p:sp>
        <p:nvSpPr>
          <p:cNvPr id="6" name="TextBox 5"/>
          <p:cNvSpPr txBox="1"/>
          <p:nvPr/>
        </p:nvSpPr>
        <p:spPr>
          <a:xfrm>
            <a:off x="916734" y="1204817"/>
            <a:ext cx="6913092" cy="369332"/>
          </a:xfrm>
          <a:prstGeom prst="rect">
            <a:avLst/>
          </a:prstGeom>
          <a:noFill/>
        </p:spPr>
        <p:txBody>
          <a:bodyPr wrap="square" rtlCol="0">
            <a:spAutoFit/>
          </a:bodyPr>
          <a:lstStyle/>
          <a:p>
            <a:r>
              <a:rPr lang="en-US" i="1" dirty="0">
                <a:latin typeface="Times"/>
                <a:cs typeface="Times"/>
              </a:rPr>
              <a:t>The percentage of Grade 1 learners who made it to Grade 12 and beyond</a:t>
            </a:r>
            <a:endParaRPr lang="en-ZA" i="1" dirty="0">
              <a:latin typeface="Times"/>
              <a:cs typeface="Times"/>
            </a:endParaRPr>
          </a:p>
        </p:txBody>
      </p:sp>
      <p:sp>
        <p:nvSpPr>
          <p:cNvPr id="7" name="TextBox 6"/>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THE TRUE MATRIC PASS RATE</a:t>
            </a:r>
          </a:p>
          <a:p>
            <a:pPr>
              <a:lnSpc>
                <a:spcPct val="80000"/>
              </a:lnSpc>
            </a:pPr>
            <a:r>
              <a:rPr lang="en-US" sz="2500" b="1" dirty="0" smtClean="0">
                <a:solidFill>
                  <a:srgbClr val="D67C1C"/>
                </a:solidFill>
                <a:latin typeface="Verdana"/>
                <a:cs typeface="Verdana"/>
              </a:rPr>
              <a:t>OF THE 2008 COHORT</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3481560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cxnSp>
        <p:nvCxnSpPr>
          <p:cNvPr id="7" name="Straight Connector 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00254" y="1857665"/>
            <a:ext cx="6721347" cy="4259115"/>
          </a:xfrm>
          <a:prstGeom prst="rect">
            <a:avLst/>
          </a:prstGeom>
          <a:noFill/>
        </p:spPr>
        <p:txBody>
          <a:bodyPr wrap="square" rtlCol="0">
            <a:spAutoFit/>
          </a:bodyPr>
          <a:lstStyle/>
          <a:p>
            <a:pPr>
              <a:lnSpc>
                <a:spcPct val="120000"/>
              </a:lnSpc>
              <a:buClr>
                <a:srgbClr val="D67C1C"/>
              </a:buClr>
            </a:pPr>
            <a:r>
              <a:rPr lang="en-US" sz="1400" b="1" dirty="0" smtClean="0">
                <a:solidFill>
                  <a:srgbClr val="D67C1C"/>
                </a:solidFill>
                <a:latin typeface="Verdana"/>
                <a:cs typeface="Verdana"/>
              </a:rPr>
              <a:t>OUR PRIORITIES</a:t>
            </a:r>
          </a:p>
          <a:p>
            <a:pPr>
              <a:lnSpc>
                <a:spcPct val="120000"/>
              </a:lnSpc>
              <a:buClr>
                <a:srgbClr val="D67C1C"/>
              </a:buClr>
            </a:pPr>
            <a:endParaRPr lang="en-US" sz="1400" b="1" dirty="0" smtClean="0">
              <a:solidFill>
                <a:srgbClr val="D67C1C"/>
              </a:solidFill>
              <a:latin typeface="Verdana"/>
              <a:cs typeface="Verdana"/>
            </a:endParaRPr>
          </a:p>
          <a:p>
            <a:pPr lvl="1" indent="-285750">
              <a:lnSpc>
                <a:spcPct val="120000"/>
              </a:lnSpc>
              <a:buClr>
                <a:srgbClr val="D67C1C"/>
              </a:buClr>
              <a:buFont typeface="Arial"/>
              <a:buChar char="•"/>
            </a:pPr>
            <a:r>
              <a:rPr lang="en-US" sz="1300" dirty="0" smtClean="0">
                <a:solidFill>
                  <a:srgbClr val="454543"/>
                </a:solidFill>
                <a:latin typeface="Verdana"/>
                <a:cs typeface="Verdana"/>
              </a:rPr>
              <a:t>Increase </a:t>
            </a:r>
            <a:r>
              <a:rPr lang="en-US" sz="1300" dirty="0">
                <a:solidFill>
                  <a:srgbClr val="454543"/>
                </a:solidFill>
                <a:latin typeface="Verdana"/>
                <a:cs typeface="Verdana"/>
              </a:rPr>
              <a:t>national awareness about </a:t>
            </a:r>
            <a:r>
              <a:rPr lang="en-US" sz="1300" dirty="0" smtClean="0">
                <a:solidFill>
                  <a:srgbClr val="454543"/>
                </a:solidFill>
                <a:latin typeface="Verdana"/>
                <a:cs typeface="Verdana"/>
              </a:rPr>
              <a:t>the problem of school </a:t>
            </a:r>
            <a:r>
              <a:rPr lang="en-US" sz="1300" dirty="0">
                <a:solidFill>
                  <a:srgbClr val="454543"/>
                </a:solidFill>
                <a:latin typeface="Verdana"/>
                <a:cs typeface="Verdana"/>
              </a:rPr>
              <a:t>dropout and spur action towards addressing </a:t>
            </a:r>
            <a:r>
              <a:rPr lang="en-US" sz="1300" dirty="0" smtClean="0">
                <a:solidFill>
                  <a:srgbClr val="454543"/>
                </a:solidFill>
                <a:latin typeface="Verdana"/>
                <a:cs typeface="Verdana"/>
              </a:rPr>
              <a:t>it</a:t>
            </a:r>
            <a:endParaRPr lang="en-US" sz="1300" dirty="0">
              <a:solidFill>
                <a:srgbClr val="454543"/>
              </a:solidFill>
              <a:latin typeface="Verdana"/>
              <a:cs typeface="Verdana"/>
            </a:endParaRPr>
          </a:p>
          <a:p>
            <a:pPr indent="-285750">
              <a:lnSpc>
                <a:spcPct val="120000"/>
              </a:lnSpc>
              <a:buClr>
                <a:srgbClr val="D67C1C"/>
              </a:buClr>
              <a:buFont typeface="Arial"/>
              <a:buChar char="•"/>
            </a:pPr>
            <a:endParaRPr lang="en-US" sz="1300" dirty="0">
              <a:solidFill>
                <a:srgbClr val="454543"/>
              </a:solidFill>
              <a:latin typeface="Verdana"/>
              <a:cs typeface="Verdana"/>
            </a:endParaRPr>
          </a:p>
          <a:p>
            <a:pPr lvl="1" indent="-285750">
              <a:lnSpc>
                <a:spcPct val="120000"/>
              </a:lnSpc>
              <a:buClr>
                <a:srgbClr val="D67C1C"/>
              </a:buClr>
              <a:buFont typeface="Arial"/>
              <a:buChar char="•"/>
            </a:pPr>
            <a:r>
              <a:rPr lang="en-US" sz="1300" dirty="0">
                <a:solidFill>
                  <a:srgbClr val="454543"/>
                </a:solidFill>
                <a:latin typeface="Verdana"/>
                <a:cs typeface="Verdana"/>
              </a:rPr>
              <a:t>Demonstrate what it takes to help children make it through school</a:t>
            </a:r>
          </a:p>
          <a:p>
            <a:pPr lvl="1" indent="-285750">
              <a:lnSpc>
                <a:spcPct val="120000"/>
              </a:lnSpc>
              <a:buClr>
                <a:srgbClr val="D67C1C"/>
              </a:buClr>
              <a:buFont typeface="Arial"/>
              <a:buChar char="•"/>
            </a:pPr>
            <a:endParaRPr lang="en-US" sz="1300" dirty="0">
              <a:solidFill>
                <a:srgbClr val="454543"/>
              </a:solidFill>
              <a:latin typeface="Verdana"/>
              <a:cs typeface="Verdana"/>
            </a:endParaRPr>
          </a:p>
          <a:p>
            <a:pPr lvl="1" indent="-285750">
              <a:lnSpc>
                <a:spcPct val="120000"/>
              </a:lnSpc>
              <a:buClr>
                <a:srgbClr val="D67C1C"/>
              </a:buClr>
              <a:buFont typeface="Arial"/>
              <a:buChar char="•"/>
            </a:pPr>
            <a:r>
              <a:rPr lang="en-US" sz="1300" dirty="0" err="1">
                <a:solidFill>
                  <a:srgbClr val="454543"/>
                </a:solidFill>
                <a:latin typeface="Verdana"/>
                <a:cs typeface="Verdana"/>
              </a:rPr>
              <a:t>Mobilise</a:t>
            </a:r>
            <a:r>
              <a:rPr lang="en-US" sz="1300" dirty="0">
                <a:solidFill>
                  <a:srgbClr val="454543"/>
                </a:solidFill>
                <a:latin typeface="Verdana"/>
                <a:cs typeface="Verdana"/>
              </a:rPr>
              <a:t> a network of schools committed to work together to reduce </a:t>
            </a:r>
            <a:r>
              <a:rPr lang="en-US" sz="1300" dirty="0" smtClean="0">
                <a:solidFill>
                  <a:srgbClr val="454543"/>
                </a:solidFill>
                <a:latin typeface="Verdana"/>
                <a:cs typeface="Verdana"/>
              </a:rPr>
              <a:t>dropout</a:t>
            </a:r>
            <a:endParaRPr lang="en-US" sz="1300" dirty="0">
              <a:solidFill>
                <a:srgbClr val="454543"/>
              </a:solidFill>
              <a:latin typeface="Verdana"/>
              <a:cs typeface="Verdana"/>
            </a:endParaRPr>
          </a:p>
          <a:p>
            <a:pPr lvl="1" indent="-285750">
              <a:lnSpc>
                <a:spcPct val="120000"/>
              </a:lnSpc>
              <a:buClr>
                <a:srgbClr val="D67C1C"/>
              </a:buClr>
              <a:buFont typeface="Arial"/>
              <a:buChar char="•"/>
            </a:pPr>
            <a:endParaRPr lang="en-US" sz="1400" dirty="0">
              <a:latin typeface="Verdana"/>
              <a:cs typeface="Verdana"/>
            </a:endParaRPr>
          </a:p>
          <a:p>
            <a:pPr marL="0" lvl="1">
              <a:lnSpc>
                <a:spcPct val="120000"/>
              </a:lnSpc>
              <a:buClr>
                <a:srgbClr val="D67C1C"/>
              </a:buClr>
            </a:pPr>
            <a:r>
              <a:rPr lang="en-US" sz="1400" b="1" dirty="0" smtClean="0">
                <a:solidFill>
                  <a:srgbClr val="AF1D1F"/>
                </a:solidFill>
                <a:latin typeface="Verdana"/>
                <a:cs typeface="Verdana"/>
              </a:rPr>
              <a:t>HOW?</a:t>
            </a:r>
          </a:p>
          <a:p>
            <a:pPr marL="0" lvl="1">
              <a:lnSpc>
                <a:spcPct val="120000"/>
              </a:lnSpc>
              <a:buClr>
                <a:srgbClr val="D67C1C"/>
              </a:buClr>
            </a:pPr>
            <a:endParaRPr lang="en-US" sz="1400" dirty="0">
              <a:latin typeface="Verdana"/>
              <a:cs typeface="Verdana"/>
            </a:endParaRPr>
          </a:p>
          <a:p>
            <a:pPr lvl="1" indent="-285750">
              <a:lnSpc>
                <a:spcPct val="120000"/>
              </a:lnSpc>
              <a:buClr>
                <a:srgbClr val="AF1D1F"/>
              </a:buClr>
              <a:buFont typeface="Arial"/>
              <a:buChar char="•"/>
            </a:pPr>
            <a:r>
              <a:rPr lang="en-US" sz="1300" dirty="0">
                <a:solidFill>
                  <a:srgbClr val="454543"/>
                </a:solidFill>
                <a:latin typeface="Verdana"/>
                <a:cs typeface="Verdana"/>
              </a:rPr>
              <a:t>We have collaborated with non-profit organisations (NPOs) to test models of </a:t>
            </a:r>
            <a:r>
              <a:rPr lang="en-US" sz="1300" dirty="0" smtClean="0">
                <a:solidFill>
                  <a:srgbClr val="454543"/>
                </a:solidFill>
                <a:latin typeface="Verdana"/>
                <a:cs typeface="Verdana"/>
              </a:rPr>
              <a:t>intervention</a:t>
            </a:r>
            <a:endParaRPr lang="en-US" sz="1300" dirty="0">
              <a:solidFill>
                <a:srgbClr val="454543"/>
              </a:solidFill>
              <a:latin typeface="Verdana"/>
              <a:cs typeface="Verdana"/>
            </a:endParaRPr>
          </a:p>
          <a:p>
            <a:pPr lvl="1" indent="-285750">
              <a:lnSpc>
                <a:spcPct val="120000"/>
              </a:lnSpc>
              <a:buClr>
                <a:srgbClr val="AF1D1F"/>
              </a:buClr>
              <a:buFont typeface="Arial"/>
              <a:buChar char="•"/>
            </a:pPr>
            <a:endParaRPr lang="en-US" sz="1300" dirty="0">
              <a:solidFill>
                <a:srgbClr val="454543"/>
              </a:solidFill>
              <a:latin typeface="Verdana"/>
              <a:cs typeface="Verdana"/>
            </a:endParaRPr>
          </a:p>
          <a:p>
            <a:pPr lvl="1" indent="-285750">
              <a:lnSpc>
                <a:spcPct val="120000"/>
              </a:lnSpc>
              <a:buClr>
                <a:srgbClr val="AF1D1F"/>
              </a:buClr>
              <a:buFont typeface="Arial"/>
              <a:buChar char="•"/>
            </a:pPr>
            <a:r>
              <a:rPr lang="en-US" sz="1300" dirty="0">
                <a:solidFill>
                  <a:srgbClr val="454543"/>
                </a:solidFill>
                <a:latin typeface="Verdana"/>
                <a:cs typeface="Verdana"/>
              </a:rPr>
              <a:t>Psychosocial support and data monitoring are central to these interventions </a:t>
            </a:r>
          </a:p>
        </p:txBody>
      </p:sp>
      <p:sp>
        <p:nvSpPr>
          <p:cNvPr id="11" name="TextBox 10"/>
          <p:cNvSpPr txBox="1"/>
          <p:nvPr/>
        </p:nvSpPr>
        <p:spPr>
          <a:xfrm>
            <a:off x="916734" y="1204817"/>
            <a:ext cx="7815326" cy="338554"/>
          </a:xfrm>
          <a:prstGeom prst="rect">
            <a:avLst/>
          </a:prstGeom>
          <a:noFill/>
        </p:spPr>
        <p:txBody>
          <a:bodyPr wrap="square" rtlCol="0">
            <a:spAutoFit/>
          </a:bodyPr>
          <a:lstStyle/>
          <a:p>
            <a:r>
              <a:rPr lang="en-US" sz="1600" i="1" dirty="0">
                <a:latin typeface="Times"/>
                <a:cs typeface="Times"/>
              </a:rPr>
              <a:t>A national campaign working towards halving the rate of school dropout by 2030</a:t>
            </a:r>
            <a:endParaRPr lang="en-ZA" sz="1600" i="1" dirty="0">
              <a:latin typeface="Times"/>
              <a:cs typeface="Times"/>
            </a:endParaRPr>
          </a:p>
        </p:txBody>
      </p:sp>
      <p:sp>
        <p:nvSpPr>
          <p:cNvPr id="9" name="TextBox 8"/>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a:solidFill>
                  <a:srgbClr val="AF1D1F"/>
                </a:solidFill>
                <a:latin typeface="Verdana"/>
                <a:cs typeface="Verdana"/>
              </a:rPr>
              <a:t>ABOUT </a:t>
            </a:r>
            <a:r>
              <a:rPr lang="en-US" sz="2500" b="1" dirty="0" smtClean="0">
                <a:solidFill>
                  <a:srgbClr val="AF1D1F"/>
                </a:solidFill>
                <a:latin typeface="Verdana"/>
                <a:cs typeface="Verdana"/>
              </a:rPr>
              <a:t>THE </a:t>
            </a:r>
            <a:r>
              <a:rPr lang="en-US" sz="2500" b="1" dirty="0" smtClean="0">
                <a:solidFill>
                  <a:srgbClr val="D67C1C"/>
                </a:solidFill>
                <a:latin typeface="Verdana"/>
                <a:cs typeface="Verdana"/>
              </a:rPr>
              <a:t>ZERO</a:t>
            </a:r>
          </a:p>
          <a:p>
            <a:pPr>
              <a:lnSpc>
                <a:spcPct val="80000"/>
              </a:lnSpc>
            </a:pPr>
            <a:r>
              <a:rPr lang="en-US" sz="2500" b="1" dirty="0" smtClean="0">
                <a:solidFill>
                  <a:srgbClr val="D67C1C"/>
                </a:solidFill>
                <a:latin typeface="Verdana"/>
                <a:cs typeface="Verdana"/>
              </a:rPr>
              <a:t>DROPOUT </a:t>
            </a:r>
            <a:r>
              <a:rPr lang="en-US" sz="2500" b="1" dirty="0">
                <a:solidFill>
                  <a:srgbClr val="D67C1C"/>
                </a:solidFill>
                <a:latin typeface="Verdana"/>
                <a:cs typeface="Verdana"/>
              </a:rPr>
              <a:t>CAMPAIGN</a:t>
            </a:r>
          </a:p>
        </p:txBody>
      </p:sp>
    </p:spTree>
    <p:extLst>
      <p:ext uri="{BB962C8B-B14F-4D97-AF65-F5344CB8AC3E}">
        <p14:creationId xmlns:p14="http://schemas.microsoft.com/office/powerpoint/2010/main" val="3845155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28135" y="2380046"/>
            <a:ext cx="5080736" cy="4224233"/>
          </a:xfrm>
          <a:prstGeom prst="rect">
            <a:avLst/>
          </a:prstGeom>
          <a:noFill/>
        </p:spPr>
        <p:txBody>
          <a:bodyPr wrap="square" rtlCol="0">
            <a:spAutoFit/>
          </a:bodyPr>
          <a:lstStyle/>
          <a:p>
            <a:pPr marL="285750" indent="-285750">
              <a:lnSpc>
                <a:spcPct val="130000"/>
              </a:lnSpc>
              <a:buClr>
                <a:srgbClr val="D67C1C"/>
              </a:buClr>
              <a:buFont typeface="Arial"/>
              <a:buChar char="•"/>
            </a:pPr>
            <a:r>
              <a:rPr lang="en-US" sz="1500" dirty="0">
                <a:solidFill>
                  <a:srgbClr val="454543"/>
                </a:solidFill>
                <a:latin typeface="Verdana"/>
                <a:cs typeface="Verdana"/>
              </a:rPr>
              <a:t>Contrary to popular </a:t>
            </a:r>
            <a:r>
              <a:rPr lang="en-US" sz="1500" dirty="0" smtClean="0">
                <a:solidFill>
                  <a:srgbClr val="454543"/>
                </a:solidFill>
                <a:latin typeface="Verdana"/>
                <a:cs typeface="Verdana"/>
              </a:rPr>
              <a:t>belief, </a:t>
            </a:r>
            <a:r>
              <a:rPr lang="en-US" sz="1500" b="1" dirty="0">
                <a:solidFill>
                  <a:srgbClr val="D67C1C"/>
                </a:solidFill>
                <a:latin typeface="Verdana"/>
                <a:cs typeface="Verdana"/>
              </a:rPr>
              <a:t>learners don’t leave school because they are lazy or irresponsible</a:t>
            </a:r>
          </a:p>
          <a:p>
            <a:pPr marL="285750" indent="-285750">
              <a:lnSpc>
                <a:spcPct val="130000"/>
              </a:lnSpc>
              <a:buClr>
                <a:srgbClr val="D67C1C"/>
              </a:buClr>
              <a:buFont typeface="Arial"/>
              <a:buChar char="•"/>
            </a:pPr>
            <a:endParaRPr lang="en-US" sz="1500" dirty="0">
              <a:latin typeface="Verdana"/>
              <a:cs typeface="Verdana"/>
            </a:endParaRPr>
          </a:p>
          <a:p>
            <a:pPr marL="285750" indent="-285750">
              <a:lnSpc>
                <a:spcPct val="130000"/>
              </a:lnSpc>
              <a:buClr>
                <a:srgbClr val="D67C1C"/>
              </a:buClr>
              <a:buFont typeface="Arial"/>
              <a:buChar char="•"/>
            </a:pPr>
            <a:r>
              <a:rPr lang="en-US" sz="1500" b="1" dirty="0">
                <a:solidFill>
                  <a:srgbClr val="D67C1C"/>
                </a:solidFill>
                <a:latin typeface="Verdana"/>
                <a:cs typeface="Verdana"/>
              </a:rPr>
              <a:t>Dropout is rarely a single </a:t>
            </a:r>
            <a:r>
              <a:rPr lang="en-US" sz="1500" b="1" dirty="0" smtClean="0">
                <a:solidFill>
                  <a:srgbClr val="D67C1C"/>
                </a:solidFill>
                <a:latin typeface="Verdana"/>
                <a:cs typeface="Verdana"/>
              </a:rPr>
              <a:t>event;</a:t>
            </a:r>
            <a:r>
              <a:rPr lang="en-US" sz="1500" dirty="0" smtClean="0">
                <a:latin typeface="Verdana"/>
                <a:cs typeface="Verdana"/>
              </a:rPr>
              <a:t> </a:t>
            </a:r>
            <a:r>
              <a:rPr lang="en-US" sz="1500" dirty="0" smtClean="0">
                <a:solidFill>
                  <a:srgbClr val="454543"/>
                </a:solidFill>
                <a:latin typeface="Verdana"/>
                <a:cs typeface="Verdana"/>
              </a:rPr>
              <a:t>it’s </a:t>
            </a:r>
            <a:r>
              <a:rPr lang="en-US" sz="1500" dirty="0">
                <a:solidFill>
                  <a:srgbClr val="454543"/>
                </a:solidFill>
                <a:latin typeface="Verdana"/>
                <a:cs typeface="Verdana"/>
              </a:rPr>
              <a:t>a cumulative process of disengagement that occurs over time</a:t>
            </a:r>
          </a:p>
          <a:p>
            <a:pPr marL="285750" indent="-285750">
              <a:lnSpc>
                <a:spcPct val="130000"/>
              </a:lnSpc>
              <a:buClr>
                <a:srgbClr val="D67C1C"/>
              </a:buClr>
              <a:buFont typeface="Arial"/>
              <a:buChar char="•"/>
            </a:pPr>
            <a:endParaRPr lang="en-US" sz="1500" dirty="0">
              <a:latin typeface="Verdana"/>
              <a:cs typeface="Verdana"/>
            </a:endParaRPr>
          </a:p>
          <a:p>
            <a:pPr marL="285750" indent="-285750">
              <a:lnSpc>
                <a:spcPct val="130000"/>
              </a:lnSpc>
              <a:buClr>
                <a:srgbClr val="D67C1C"/>
              </a:buClr>
              <a:buFont typeface="Arial"/>
              <a:buChar char="•"/>
            </a:pPr>
            <a:r>
              <a:rPr lang="en-US" sz="1500" b="1" dirty="0">
                <a:solidFill>
                  <a:srgbClr val="D67C1C"/>
                </a:solidFill>
                <a:latin typeface="Verdana"/>
                <a:cs typeface="Verdana"/>
              </a:rPr>
              <a:t>Disruptions</a:t>
            </a:r>
            <a:r>
              <a:rPr lang="en-US" sz="1500" dirty="0">
                <a:latin typeface="Verdana"/>
                <a:cs typeface="Verdana"/>
              </a:rPr>
              <a:t> </a:t>
            </a:r>
            <a:r>
              <a:rPr lang="en-US" sz="1500" dirty="0">
                <a:solidFill>
                  <a:srgbClr val="454543"/>
                </a:solidFill>
                <a:latin typeface="Verdana"/>
                <a:cs typeface="Verdana"/>
              </a:rPr>
              <a:t>in the home, school and community push and pull the child away from </a:t>
            </a:r>
            <a:r>
              <a:rPr lang="en-US" sz="1500" dirty="0" smtClean="0">
                <a:solidFill>
                  <a:srgbClr val="454543"/>
                </a:solidFill>
                <a:latin typeface="Verdana"/>
                <a:cs typeface="Verdana"/>
              </a:rPr>
              <a:t>school</a:t>
            </a:r>
            <a:endParaRPr lang="en-US" sz="1500" dirty="0">
              <a:solidFill>
                <a:srgbClr val="454543"/>
              </a:solidFill>
              <a:latin typeface="Verdana"/>
              <a:cs typeface="Verdana"/>
            </a:endParaRPr>
          </a:p>
          <a:p>
            <a:pPr marL="285750" indent="-285750">
              <a:lnSpc>
                <a:spcPct val="130000"/>
              </a:lnSpc>
              <a:buClr>
                <a:srgbClr val="D67C1C"/>
              </a:buClr>
              <a:buFont typeface="Arial"/>
              <a:buChar char="•"/>
            </a:pPr>
            <a:endParaRPr lang="en-US" sz="1500" dirty="0">
              <a:latin typeface="Verdana"/>
              <a:cs typeface="Verdana"/>
            </a:endParaRPr>
          </a:p>
          <a:p>
            <a:pPr>
              <a:lnSpc>
                <a:spcPct val="130000"/>
              </a:lnSpc>
              <a:buClr>
                <a:srgbClr val="D67C1C"/>
              </a:buClr>
            </a:pPr>
            <a:endParaRPr lang="en-US" sz="1500" dirty="0">
              <a:latin typeface="Verdana"/>
              <a:cs typeface="Verdana"/>
            </a:endParaRPr>
          </a:p>
          <a:p>
            <a:endParaRPr lang="en-ZA" sz="1500" dirty="0">
              <a:latin typeface="Verdana" panose="020B0604030504040204" pitchFamily="34" charset="0"/>
              <a:ea typeface="Verdana" panose="020B0604030504040204" pitchFamily="34" charset="0"/>
            </a:endParaRPr>
          </a:p>
        </p:txBody>
      </p:sp>
      <p:sp>
        <p:nvSpPr>
          <p:cNvPr id="10" name="TextBox 9"/>
          <p:cNvSpPr txBox="1"/>
          <p:nvPr/>
        </p:nvSpPr>
        <p:spPr>
          <a:xfrm>
            <a:off x="916734" y="1204817"/>
            <a:ext cx="3275261" cy="369332"/>
          </a:xfrm>
          <a:prstGeom prst="rect">
            <a:avLst/>
          </a:prstGeom>
          <a:noFill/>
        </p:spPr>
        <p:txBody>
          <a:bodyPr wrap="square" rtlCol="0">
            <a:spAutoFit/>
          </a:bodyPr>
          <a:lstStyle/>
          <a:p>
            <a:r>
              <a:rPr lang="en-US" i="1" dirty="0" smtClean="0">
                <a:latin typeface="Times"/>
                <a:cs typeface="Times"/>
              </a:rPr>
              <a:t>Perceptions about dropout</a:t>
            </a:r>
            <a:endParaRPr lang="en-ZA" i="1" dirty="0">
              <a:latin typeface="Times"/>
              <a:cs typeface="Times"/>
            </a:endParaRPr>
          </a:p>
        </p:txBody>
      </p:sp>
      <p:sp>
        <p:nvSpPr>
          <p:cNvPr id="11" name="TextBox 10"/>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SOUTH AFRICA’S</a:t>
            </a:r>
          </a:p>
          <a:p>
            <a:pPr>
              <a:lnSpc>
                <a:spcPct val="80000"/>
              </a:lnSpc>
            </a:pPr>
            <a:r>
              <a:rPr lang="en-US" sz="2500" b="1" dirty="0" smtClean="0">
                <a:solidFill>
                  <a:srgbClr val="D67C1C"/>
                </a:solidFill>
                <a:latin typeface="Verdana"/>
                <a:cs typeface="Verdana"/>
              </a:rPr>
              <a:t>DROPOUT CRISIS</a:t>
            </a:r>
            <a:endParaRPr lang="en-US" sz="2500" b="1" dirty="0">
              <a:solidFill>
                <a:srgbClr val="D67C1C"/>
              </a:solidFill>
              <a:latin typeface="Verdana"/>
              <a:cs typeface="Verdana"/>
            </a:endParaRPr>
          </a:p>
        </p:txBody>
      </p:sp>
      <p:grpSp>
        <p:nvGrpSpPr>
          <p:cNvPr id="3" name="Group 2"/>
          <p:cNvGrpSpPr/>
          <p:nvPr/>
        </p:nvGrpSpPr>
        <p:grpSpPr>
          <a:xfrm>
            <a:off x="6663991" y="343287"/>
            <a:ext cx="2125812" cy="6148537"/>
            <a:chOff x="6438899" y="304799"/>
            <a:chExt cx="2461350" cy="7119022"/>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44665" y="304799"/>
              <a:ext cx="2394536" cy="2234952"/>
            </a:xfrm>
            <a:prstGeom prst="rect">
              <a:avLst/>
            </a:prstGeom>
            <a:ln w="57150" cmpd="sng">
              <a:solidFill>
                <a:schemeClr val="tx1"/>
              </a:solidFill>
            </a:ln>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38899" y="2747041"/>
              <a:ext cx="2400302" cy="2228015"/>
            </a:xfrm>
            <a:prstGeom prst="rect">
              <a:avLst/>
            </a:prstGeom>
            <a:ln w="57150" cmpd="sng">
              <a:solidFill>
                <a:schemeClr val="tx1"/>
              </a:solidFill>
            </a:ln>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38899" y="5188869"/>
              <a:ext cx="2461350" cy="2234952"/>
            </a:xfrm>
            <a:prstGeom prst="rect">
              <a:avLst/>
            </a:prstGeom>
            <a:ln w="57150" cmpd="sng">
              <a:solidFill>
                <a:schemeClr val="tx1"/>
              </a:solidFill>
            </a:ln>
          </p:spPr>
        </p:pic>
      </p:grpSp>
    </p:spTree>
    <p:extLst>
      <p:ext uri="{BB962C8B-B14F-4D97-AF65-F5344CB8AC3E}">
        <p14:creationId xmlns:p14="http://schemas.microsoft.com/office/powerpoint/2010/main" val="2158994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TOKOZA istockphoto-1042779196-2048x204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Oval 7"/>
          <p:cNvSpPr/>
          <p:nvPr/>
        </p:nvSpPr>
        <p:spPr>
          <a:xfrm>
            <a:off x="717730" y="1231685"/>
            <a:ext cx="4392819" cy="4392819"/>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F1D1F"/>
              </a:solidFill>
            </a:endParaRPr>
          </a:p>
        </p:txBody>
      </p:sp>
      <p:sp>
        <p:nvSpPr>
          <p:cNvPr id="2" name="Rectangle 1"/>
          <p:cNvSpPr/>
          <p:nvPr/>
        </p:nvSpPr>
        <p:spPr>
          <a:xfrm>
            <a:off x="1432975" y="2825168"/>
            <a:ext cx="3677574" cy="2000548"/>
          </a:xfrm>
          <a:prstGeom prst="rect">
            <a:avLst/>
          </a:prstGeom>
        </p:spPr>
        <p:txBody>
          <a:bodyPr wrap="square">
            <a:spAutoFit/>
          </a:bodyPr>
          <a:lstStyle/>
          <a:p>
            <a:pPr>
              <a:lnSpc>
                <a:spcPct val="130000"/>
              </a:lnSpc>
              <a:buClr>
                <a:srgbClr val="D67C1C"/>
              </a:buClr>
            </a:pPr>
            <a:r>
              <a:rPr lang="en-US" sz="1600" dirty="0">
                <a:solidFill>
                  <a:schemeClr val="bg1"/>
                </a:solidFill>
                <a:latin typeface="Verdana"/>
                <a:cs typeface="Verdana"/>
              </a:rPr>
              <a:t>We can catch </a:t>
            </a:r>
            <a:r>
              <a:rPr lang="en-US" sz="1600" dirty="0" smtClean="0">
                <a:solidFill>
                  <a:schemeClr val="bg1"/>
                </a:solidFill>
                <a:latin typeface="Verdana"/>
                <a:cs typeface="Verdana"/>
              </a:rPr>
              <a:t>learners</a:t>
            </a:r>
          </a:p>
          <a:p>
            <a:pPr>
              <a:lnSpc>
                <a:spcPct val="130000"/>
              </a:lnSpc>
              <a:buClr>
                <a:srgbClr val="D67C1C"/>
              </a:buClr>
            </a:pPr>
            <a:r>
              <a:rPr lang="en-US" sz="1600" b="1" dirty="0" smtClean="0">
                <a:solidFill>
                  <a:schemeClr val="bg1"/>
                </a:solidFill>
                <a:latin typeface="Verdana"/>
                <a:cs typeface="Verdana"/>
              </a:rPr>
              <a:t>BEFORE</a:t>
            </a:r>
            <a:r>
              <a:rPr lang="en-US" sz="1600" dirty="0" smtClean="0">
                <a:solidFill>
                  <a:schemeClr val="bg1"/>
                </a:solidFill>
                <a:latin typeface="Verdana"/>
                <a:cs typeface="Verdana"/>
              </a:rPr>
              <a:t> </a:t>
            </a:r>
            <a:r>
              <a:rPr lang="en-US" sz="1600" dirty="0">
                <a:solidFill>
                  <a:schemeClr val="bg1"/>
                </a:solidFill>
                <a:latin typeface="Verdana"/>
                <a:cs typeface="Verdana"/>
              </a:rPr>
              <a:t>they drop out </a:t>
            </a:r>
            <a:r>
              <a:rPr lang="en-US" sz="1600" dirty="0" smtClean="0">
                <a:solidFill>
                  <a:schemeClr val="bg1"/>
                </a:solidFill>
                <a:latin typeface="Verdana"/>
                <a:cs typeface="Verdana"/>
              </a:rPr>
              <a:t>with:</a:t>
            </a:r>
            <a:endParaRPr lang="en-US" sz="1600" dirty="0">
              <a:solidFill>
                <a:schemeClr val="bg1"/>
              </a:solidFill>
              <a:latin typeface="Verdana"/>
              <a:cs typeface="Verdana"/>
            </a:endParaRPr>
          </a:p>
          <a:p>
            <a:pPr marL="285750" lvl="1" indent="-285750">
              <a:lnSpc>
                <a:spcPct val="130000"/>
              </a:lnSpc>
              <a:buClr>
                <a:srgbClr val="D67C1C"/>
              </a:buClr>
              <a:buFont typeface="Wingdings" charset="2"/>
              <a:buChar char="ü"/>
            </a:pPr>
            <a:r>
              <a:rPr lang="en-US" sz="1600" dirty="0" smtClean="0">
                <a:solidFill>
                  <a:schemeClr val="bg1"/>
                </a:solidFill>
                <a:latin typeface="Verdana"/>
                <a:cs typeface="Verdana"/>
              </a:rPr>
              <a:t>Early warning systems</a:t>
            </a:r>
          </a:p>
          <a:p>
            <a:pPr marL="285750" lvl="1" indent="-285750">
              <a:lnSpc>
                <a:spcPct val="130000"/>
              </a:lnSpc>
              <a:buClr>
                <a:srgbClr val="D67C1C"/>
              </a:buClr>
              <a:buFont typeface="Wingdings" charset="2"/>
              <a:buChar char="ü"/>
            </a:pPr>
            <a:r>
              <a:rPr lang="en-US" sz="1600" dirty="0" smtClean="0">
                <a:solidFill>
                  <a:schemeClr val="bg1"/>
                </a:solidFill>
                <a:latin typeface="Verdana"/>
                <a:cs typeface="Verdana"/>
              </a:rPr>
              <a:t>Proper data tracking and monitoring</a:t>
            </a:r>
          </a:p>
          <a:p>
            <a:pPr marL="285750" lvl="1" indent="-285750">
              <a:lnSpc>
                <a:spcPct val="130000"/>
              </a:lnSpc>
              <a:buClr>
                <a:srgbClr val="D67C1C"/>
              </a:buClr>
              <a:buFont typeface="Wingdings" charset="2"/>
              <a:buChar char="ü"/>
            </a:pPr>
            <a:r>
              <a:rPr lang="en-US" sz="1600" dirty="0" smtClean="0">
                <a:solidFill>
                  <a:schemeClr val="bg1"/>
                </a:solidFill>
                <a:latin typeface="Verdana"/>
                <a:cs typeface="Verdana"/>
              </a:rPr>
              <a:t>Psychosocial support </a:t>
            </a:r>
            <a:endParaRPr lang="en-US" sz="1600" dirty="0">
              <a:solidFill>
                <a:schemeClr val="bg1"/>
              </a:solidFill>
              <a:latin typeface="Verdana"/>
              <a:cs typeface="Verdana"/>
            </a:endParaRPr>
          </a:p>
        </p:txBody>
      </p:sp>
      <p:pic>
        <p:nvPicPr>
          <p:cNvPr id="13" name="Picture 12"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14" name="TextBox 13"/>
          <p:cNvSpPr txBox="1"/>
          <p:nvPr/>
        </p:nvSpPr>
        <p:spPr>
          <a:xfrm>
            <a:off x="717731" y="1933531"/>
            <a:ext cx="4392818" cy="990015"/>
          </a:xfrm>
          <a:prstGeom prst="rect">
            <a:avLst/>
          </a:prstGeom>
          <a:noFill/>
        </p:spPr>
        <p:txBody>
          <a:bodyPr wrap="square" rtlCol="0">
            <a:spAutoFit/>
          </a:bodyPr>
          <a:lstStyle/>
          <a:p>
            <a:pPr algn="ctr">
              <a:lnSpc>
                <a:spcPct val="80000"/>
              </a:lnSpc>
            </a:pPr>
            <a:r>
              <a:rPr lang="en-US" sz="7000" b="1" dirty="0" smtClean="0">
                <a:solidFill>
                  <a:srgbClr val="D67C1C"/>
                </a:solidFill>
                <a:latin typeface="Verdana"/>
                <a:cs typeface="Verdana"/>
              </a:rPr>
              <a:t>BUT</a:t>
            </a:r>
            <a:r>
              <a:rPr lang="mr-IN" sz="7000" b="1" dirty="0" smtClean="0">
                <a:solidFill>
                  <a:srgbClr val="D67C1C"/>
                </a:solidFill>
                <a:latin typeface="Verdana"/>
                <a:cs typeface="Verdana"/>
              </a:rPr>
              <a:t>…</a:t>
            </a:r>
            <a:endParaRPr lang="en-US" sz="7000" b="1" dirty="0">
              <a:solidFill>
                <a:srgbClr val="D67C1C"/>
              </a:solidFill>
              <a:latin typeface="Verdana"/>
              <a:cs typeface="Verdana"/>
            </a:endParaRPr>
          </a:p>
        </p:txBody>
      </p:sp>
    </p:spTree>
    <p:extLst>
      <p:ext uri="{BB962C8B-B14F-4D97-AF65-F5344CB8AC3E}">
        <p14:creationId xmlns:p14="http://schemas.microsoft.com/office/powerpoint/2010/main" val="3868658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4" name="TextBox 3"/>
          <p:cNvSpPr txBox="1"/>
          <p:nvPr/>
        </p:nvSpPr>
        <p:spPr>
          <a:xfrm>
            <a:off x="1678608" y="1885458"/>
            <a:ext cx="6195393" cy="5122940"/>
          </a:xfrm>
          <a:prstGeom prst="rect">
            <a:avLst/>
          </a:prstGeom>
          <a:noFill/>
        </p:spPr>
        <p:txBody>
          <a:bodyPr wrap="square" rtlCol="0">
            <a:spAutoFit/>
          </a:bodyPr>
          <a:lstStyle/>
          <a:p>
            <a:pPr>
              <a:lnSpc>
                <a:spcPct val="130000"/>
              </a:lnSpc>
              <a:buClr>
                <a:srgbClr val="D67C1C"/>
              </a:buClr>
            </a:pPr>
            <a:r>
              <a:rPr lang="en-US" sz="1400" dirty="0">
                <a:solidFill>
                  <a:srgbClr val="454543"/>
                </a:solidFill>
                <a:latin typeface="Verdana"/>
                <a:cs typeface="Verdana"/>
              </a:rPr>
              <a:t>The Covid-19 pandemic (</a:t>
            </a:r>
            <a:r>
              <a:rPr lang="en-US" sz="1400" dirty="0" smtClean="0">
                <a:solidFill>
                  <a:srgbClr val="454543"/>
                </a:solidFill>
                <a:latin typeface="Verdana"/>
                <a:cs typeface="Verdana"/>
              </a:rPr>
              <a:t>health, economic </a:t>
            </a:r>
            <a:r>
              <a:rPr lang="en-US" sz="1400" dirty="0">
                <a:solidFill>
                  <a:srgbClr val="454543"/>
                </a:solidFill>
                <a:latin typeface="Verdana"/>
                <a:cs typeface="Verdana"/>
              </a:rPr>
              <a:t>&amp; social impact) </a:t>
            </a:r>
            <a:r>
              <a:rPr lang="en-US" sz="1400" b="1" dirty="0" smtClean="0">
                <a:solidFill>
                  <a:srgbClr val="AF1D1F"/>
                </a:solidFill>
                <a:latin typeface="Verdana"/>
                <a:cs typeface="Verdana"/>
              </a:rPr>
              <a:t>amplifies disruptions </a:t>
            </a:r>
            <a:r>
              <a:rPr lang="en-US" sz="1400" b="1" dirty="0">
                <a:solidFill>
                  <a:srgbClr val="AF1D1F"/>
                </a:solidFill>
                <a:latin typeface="Verdana"/>
                <a:cs typeface="Verdana"/>
              </a:rPr>
              <a:t>that cause dropout</a:t>
            </a:r>
          </a:p>
          <a:p>
            <a:pPr>
              <a:lnSpc>
                <a:spcPct val="130000"/>
              </a:lnSpc>
              <a:buClr>
                <a:srgbClr val="D67C1C"/>
              </a:buClr>
            </a:pPr>
            <a:endParaRPr lang="en-US" sz="1400" dirty="0">
              <a:latin typeface="Verdana"/>
              <a:cs typeface="Verdana"/>
            </a:endParaRPr>
          </a:p>
          <a:p>
            <a:pPr>
              <a:lnSpc>
                <a:spcPct val="130000"/>
              </a:lnSpc>
              <a:buClr>
                <a:srgbClr val="D67C1C"/>
              </a:buClr>
            </a:pPr>
            <a:r>
              <a:rPr lang="en-US" sz="1400" dirty="0">
                <a:solidFill>
                  <a:srgbClr val="454543"/>
                </a:solidFill>
                <a:latin typeface="Verdana"/>
                <a:cs typeface="Verdana"/>
              </a:rPr>
              <a:t>NIDS/CRAM survey shows:</a:t>
            </a:r>
          </a:p>
          <a:p>
            <a:pPr marL="285750" indent="-285750">
              <a:lnSpc>
                <a:spcPct val="130000"/>
              </a:lnSpc>
              <a:buClr>
                <a:srgbClr val="D67C1C"/>
              </a:buClr>
              <a:buFont typeface="Arial"/>
              <a:buChar char="•"/>
            </a:pPr>
            <a:r>
              <a:rPr lang="en-US" sz="1400" b="1" dirty="0">
                <a:solidFill>
                  <a:srgbClr val="D67C1C"/>
                </a:solidFill>
                <a:latin typeface="Verdana"/>
                <a:cs typeface="Verdana"/>
              </a:rPr>
              <a:t>Economic </a:t>
            </a:r>
            <a:r>
              <a:rPr lang="en-US" sz="1400" b="1" dirty="0" smtClean="0">
                <a:solidFill>
                  <a:srgbClr val="D67C1C"/>
                </a:solidFill>
                <a:latin typeface="Verdana"/>
                <a:cs typeface="Verdana"/>
              </a:rPr>
              <a:t>impact: </a:t>
            </a:r>
            <a:r>
              <a:rPr lang="en-US" sz="1400" dirty="0">
                <a:solidFill>
                  <a:srgbClr val="454543"/>
                </a:solidFill>
                <a:latin typeface="Verdana"/>
                <a:cs typeface="Verdana"/>
              </a:rPr>
              <a:t>3 million people lost their jobs </a:t>
            </a:r>
            <a:r>
              <a:rPr lang="en-US" sz="1400" dirty="0" smtClean="0">
                <a:solidFill>
                  <a:srgbClr val="454543"/>
                </a:solidFill>
                <a:latin typeface="Verdana"/>
                <a:cs typeface="Verdana"/>
              </a:rPr>
              <a:t>by April (18% decline compared to February)</a:t>
            </a:r>
            <a:endParaRPr lang="en-US" sz="1400" dirty="0">
              <a:solidFill>
                <a:srgbClr val="454543"/>
              </a:solidFill>
              <a:latin typeface="Verdana"/>
              <a:cs typeface="Verdana"/>
            </a:endParaRPr>
          </a:p>
          <a:p>
            <a:pPr marL="285750" indent="-285750">
              <a:lnSpc>
                <a:spcPct val="130000"/>
              </a:lnSpc>
              <a:buClr>
                <a:srgbClr val="D67C1C"/>
              </a:buClr>
              <a:buFont typeface="Arial"/>
              <a:buChar char="•"/>
            </a:pPr>
            <a:r>
              <a:rPr lang="en-US" sz="1400" b="1" dirty="0">
                <a:solidFill>
                  <a:srgbClr val="D67C1C"/>
                </a:solidFill>
                <a:latin typeface="Verdana"/>
                <a:cs typeface="Verdana"/>
              </a:rPr>
              <a:t>Increased hunger</a:t>
            </a:r>
            <a:r>
              <a:rPr lang="en-US" sz="1400" dirty="0">
                <a:solidFill>
                  <a:srgbClr val="D67C1C"/>
                </a:solidFill>
                <a:latin typeface="Verdana"/>
                <a:cs typeface="Verdana"/>
              </a:rPr>
              <a:t>: </a:t>
            </a:r>
            <a:r>
              <a:rPr lang="en-US" sz="1400" dirty="0">
                <a:solidFill>
                  <a:srgbClr val="454543"/>
                </a:solidFill>
                <a:latin typeface="Verdana"/>
                <a:cs typeface="Verdana"/>
              </a:rPr>
              <a:t>1 in 2 households </a:t>
            </a:r>
            <a:r>
              <a:rPr lang="en-US" sz="1400" dirty="0" smtClean="0">
                <a:solidFill>
                  <a:srgbClr val="454543"/>
                </a:solidFill>
                <a:latin typeface="Verdana"/>
                <a:cs typeface="Verdana"/>
              </a:rPr>
              <a:t>(47% of respondents) ran </a:t>
            </a:r>
            <a:r>
              <a:rPr lang="en-US" sz="1400" dirty="0">
                <a:solidFill>
                  <a:srgbClr val="454543"/>
                </a:solidFill>
                <a:latin typeface="Verdana"/>
                <a:cs typeface="Verdana"/>
              </a:rPr>
              <a:t>out of money to buy food in April</a:t>
            </a:r>
          </a:p>
          <a:p>
            <a:pPr marL="285750" indent="-285750">
              <a:lnSpc>
                <a:spcPct val="130000"/>
              </a:lnSpc>
              <a:buClr>
                <a:srgbClr val="D67C1C"/>
              </a:buClr>
              <a:buFont typeface="Arial"/>
              <a:buChar char="•"/>
            </a:pPr>
            <a:r>
              <a:rPr lang="en-US" sz="1400" b="1" dirty="0">
                <a:solidFill>
                  <a:srgbClr val="D67C1C"/>
                </a:solidFill>
                <a:latin typeface="Verdana"/>
                <a:cs typeface="Verdana"/>
              </a:rPr>
              <a:t>Health </a:t>
            </a:r>
            <a:r>
              <a:rPr lang="en-US" sz="1400" b="1" dirty="0" smtClean="0">
                <a:solidFill>
                  <a:srgbClr val="D67C1C"/>
                </a:solidFill>
                <a:latin typeface="Verdana"/>
                <a:cs typeface="Verdana"/>
              </a:rPr>
              <a:t>access</a:t>
            </a:r>
            <a:r>
              <a:rPr lang="en-US" sz="1400" dirty="0">
                <a:solidFill>
                  <a:srgbClr val="D67C1C"/>
                </a:solidFill>
                <a:latin typeface="Verdana"/>
                <a:cs typeface="Verdana"/>
              </a:rPr>
              <a:t>:</a:t>
            </a:r>
            <a:r>
              <a:rPr lang="en-US" sz="1400" dirty="0" smtClean="0">
                <a:latin typeface="Verdana"/>
                <a:cs typeface="Verdana"/>
              </a:rPr>
              <a:t> </a:t>
            </a:r>
            <a:r>
              <a:rPr lang="en-US" sz="1400" dirty="0">
                <a:solidFill>
                  <a:srgbClr val="454543"/>
                </a:solidFill>
                <a:latin typeface="Verdana"/>
                <a:cs typeface="Verdana"/>
              </a:rPr>
              <a:t>1 in 4 people were unable to access medicine and contraceptives in the 14 days prior to the survey</a:t>
            </a:r>
          </a:p>
          <a:p>
            <a:pPr lvl="1">
              <a:lnSpc>
                <a:spcPct val="130000"/>
              </a:lnSpc>
              <a:buClr>
                <a:srgbClr val="D67C1C"/>
              </a:buClr>
            </a:pPr>
            <a:endParaRPr lang="en-US" sz="1400" dirty="0">
              <a:solidFill>
                <a:srgbClr val="454543"/>
              </a:solidFill>
              <a:latin typeface="Verdana"/>
              <a:cs typeface="Verdana"/>
            </a:endParaRPr>
          </a:p>
          <a:p>
            <a:pPr marL="0" lvl="1">
              <a:lnSpc>
                <a:spcPct val="130000"/>
              </a:lnSpc>
              <a:buClr>
                <a:srgbClr val="D67C1C"/>
              </a:buClr>
            </a:pPr>
            <a:r>
              <a:rPr lang="en-US" sz="1400" dirty="0">
                <a:solidFill>
                  <a:srgbClr val="454543"/>
                </a:solidFill>
                <a:latin typeface="Verdana"/>
                <a:cs typeface="Verdana"/>
              </a:rPr>
              <a:t>The pandemic has brought dropout into sharp focus</a:t>
            </a:r>
          </a:p>
          <a:p>
            <a:pPr marL="0" lvl="1">
              <a:lnSpc>
                <a:spcPct val="130000"/>
              </a:lnSpc>
              <a:buClr>
                <a:srgbClr val="D67C1C"/>
              </a:buClr>
            </a:pPr>
            <a:endParaRPr lang="en-US" sz="1400" dirty="0">
              <a:solidFill>
                <a:srgbClr val="454543"/>
              </a:solidFill>
              <a:latin typeface="Verdana"/>
              <a:cs typeface="Verdana"/>
            </a:endParaRPr>
          </a:p>
          <a:p>
            <a:pPr marL="0" lvl="1">
              <a:lnSpc>
                <a:spcPct val="130000"/>
              </a:lnSpc>
              <a:buClr>
                <a:srgbClr val="D67C1C"/>
              </a:buClr>
            </a:pPr>
            <a:r>
              <a:rPr lang="en-ZA" sz="1400" dirty="0">
                <a:solidFill>
                  <a:srgbClr val="454543"/>
                </a:solidFill>
                <a:latin typeface="Verdana"/>
                <a:cs typeface="Verdana"/>
              </a:rPr>
              <a:t>The Covid-19 </a:t>
            </a:r>
            <a:r>
              <a:rPr lang="en-ZA" sz="1400" b="1" dirty="0">
                <a:solidFill>
                  <a:srgbClr val="AF1D1F"/>
                </a:solidFill>
                <a:latin typeface="Verdana"/>
                <a:cs typeface="Verdana"/>
              </a:rPr>
              <a:t>school </a:t>
            </a:r>
            <a:r>
              <a:rPr lang="en-ZA" sz="1400" b="1" dirty="0" smtClean="0">
                <a:solidFill>
                  <a:srgbClr val="AF1D1F"/>
                </a:solidFill>
                <a:latin typeface="Verdana"/>
                <a:cs typeface="Verdana"/>
              </a:rPr>
              <a:t>closures</a:t>
            </a:r>
            <a:r>
              <a:rPr lang="en-ZA" sz="1400" dirty="0" smtClean="0">
                <a:solidFill>
                  <a:srgbClr val="454543"/>
                </a:solidFill>
                <a:latin typeface="Verdana"/>
                <a:cs typeface="Verdana"/>
              </a:rPr>
              <a:t>, </a:t>
            </a:r>
            <a:r>
              <a:rPr lang="en-ZA" sz="1400" dirty="0">
                <a:solidFill>
                  <a:srgbClr val="454543"/>
                </a:solidFill>
                <a:latin typeface="Verdana"/>
                <a:cs typeface="Verdana"/>
              </a:rPr>
              <a:t>coupled with the economic shocks of lockdown, are expected to worsen </a:t>
            </a:r>
            <a:r>
              <a:rPr lang="en-ZA" sz="1400" dirty="0" smtClean="0">
                <a:solidFill>
                  <a:srgbClr val="454543"/>
                </a:solidFill>
                <a:latin typeface="Verdana"/>
                <a:cs typeface="Verdana"/>
              </a:rPr>
              <a:t>dropout</a:t>
            </a:r>
            <a:endParaRPr lang="en-US" sz="1400" dirty="0">
              <a:solidFill>
                <a:srgbClr val="454543"/>
              </a:solidFill>
              <a:latin typeface="Verdana"/>
              <a:cs typeface="Verdana"/>
            </a:endParaRPr>
          </a:p>
          <a:p>
            <a:pPr>
              <a:lnSpc>
                <a:spcPct val="130000"/>
              </a:lnSpc>
              <a:buClr>
                <a:srgbClr val="D67C1C"/>
              </a:buClr>
            </a:pPr>
            <a:endParaRPr lang="en-US" sz="1400" dirty="0">
              <a:solidFill>
                <a:srgbClr val="454543"/>
              </a:solidFill>
              <a:latin typeface="Verdana"/>
              <a:cs typeface="Verdana"/>
            </a:endParaRPr>
          </a:p>
          <a:p>
            <a:pPr>
              <a:lnSpc>
                <a:spcPct val="130000"/>
              </a:lnSpc>
              <a:buClr>
                <a:srgbClr val="D67C1C"/>
              </a:buClr>
            </a:pPr>
            <a:endParaRPr lang="en-US" sz="1400" dirty="0">
              <a:latin typeface="Verdana"/>
              <a:cs typeface="Verdana"/>
            </a:endParaRPr>
          </a:p>
          <a:p>
            <a:endParaRPr lang="en-ZA" sz="1400" dirty="0">
              <a:latin typeface="Verdana"/>
              <a:ea typeface="Verdana" panose="020B0604030504040204" pitchFamily="34" charset="0"/>
              <a:cs typeface="Verdana"/>
            </a:endParaRPr>
          </a:p>
        </p:txBody>
      </p:sp>
      <p:sp>
        <p:nvSpPr>
          <p:cNvPr id="9" name="TextBox 8"/>
          <p:cNvSpPr txBox="1"/>
          <p:nvPr/>
        </p:nvSpPr>
        <p:spPr>
          <a:xfrm>
            <a:off x="916734" y="1204817"/>
            <a:ext cx="3275261" cy="369332"/>
          </a:xfrm>
          <a:prstGeom prst="rect">
            <a:avLst/>
          </a:prstGeom>
          <a:noFill/>
        </p:spPr>
        <p:txBody>
          <a:bodyPr wrap="square" rtlCol="0">
            <a:spAutoFit/>
          </a:bodyPr>
          <a:lstStyle/>
          <a:p>
            <a:r>
              <a:rPr lang="en-US" i="1" dirty="0" smtClean="0">
                <a:latin typeface="Times"/>
                <a:cs typeface="Times"/>
              </a:rPr>
              <a:t>The Covid-19 moment</a:t>
            </a:r>
            <a:endParaRPr lang="en-ZA" i="1" dirty="0">
              <a:latin typeface="Times"/>
              <a:cs typeface="Times"/>
            </a:endParaRPr>
          </a:p>
        </p:txBody>
      </p:sp>
      <p:sp>
        <p:nvSpPr>
          <p:cNvPr id="11" name="TextBox 10"/>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SOUTH AFRICA’S</a:t>
            </a:r>
          </a:p>
          <a:p>
            <a:pPr>
              <a:lnSpc>
                <a:spcPct val="80000"/>
              </a:lnSpc>
            </a:pPr>
            <a:r>
              <a:rPr lang="en-US" sz="2500" b="1" dirty="0" smtClean="0">
                <a:solidFill>
                  <a:srgbClr val="D67C1C"/>
                </a:solidFill>
                <a:latin typeface="Verdana"/>
                <a:cs typeface="Verdana"/>
              </a:rPr>
              <a:t>DROPOUT CRISIS</a:t>
            </a:r>
            <a:endParaRPr lang="en-US" sz="2500" b="1" dirty="0">
              <a:solidFill>
                <a:srgbClr val="D67C1C"/>
              </a:solidFill>
              <a:latin typeface="Verdana"/>
              <a:cs typeface="Verdana"/>
            </a:endParaRPr>
          </a:p>
        </p:txBody>
      </p:sp>
      <p:pic>
        <p:nvPicPr>
          <p:cNvPr id="12" name="Picture 11" descr="electricity_warning LR copy.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904177" y="1919805"/>
            <a:ext cx="703617" cy="612000"/>
          </a:xfrm>
          <a:prstGeom prst="rect">
            <a:avLst/>
          </a:prstGeom>
        </p:spPr>
      </p:pic>
      <p:pic>
        <p:nvPicPr>
          <p:cNvPr id="16" name="Picture 15" descr="electricity_warning LR copy.png"/>
          <p:cNvPicPr>
            <a:picLocks noChangeAspect="1"/>
          </p:cNvPicPr>
          <p:nvPr/>
        </p:nvPicPr>
        <p:blipFill>
          <a:blip r:embed="rId3"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904177" y="2796987"/>
            <a:ext cx="703617" cy="612000"/>
          </a:xfrm>
          <a:prstGeom prst="rect">
            <a:avLst/>
          </a:prstGeom>
        </p:spPr>
      </p:pic>
      <p:pic>
        <p:nvPicPr>
          <p:cNvPr id="17" name="Picture 16" descr="electricity_warning LR copy.png"/>
          <p:cNvPicPr>
            <a:picLocks noChangeAspect="1"/>
          </p:cNvPicPr>
          <p:nvPr/>
        </p:nvPicPr>
        <p:blipFill>
          <a:blip r:embed="rId3"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904177" y="4784813"/>
            <a:ext cx="703617" cy="612000"/>
          </a:xfrm>
          <a:prstGeom prst="rect">
            <a:avLst/>
          </a:prstGeom>
        </p:spPr>
      </p:pic>
      <p:pic>
        <p:nvPicPr>
          <p:cNvPr id="18" name="Picture 17" descr="electricity_warning LR copy.png"/>
          <p:cNvPicPr>
            <a:picLocks noChangeAspect="1"/>
          </p:cNvPicPr>
          <p:nvPr/>
        </p:nvPicPr>
        <p:blipFill>
          <a:blip r:embed="rId3"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904177" y="5541082"/>
            <a:ext cx="703617" cy="612000"/>
          </a:xfrm>
          <a:prstGeom prst="rect">
            <a:avLst/>
          </a:prstGeom>
        </p:spPr>
      </p:pic>
    </p:spTree>
    <p:extLst>
      <p:ext uri="{BB962C8B-B14F-4D97-AF65-F5344CB8AC3E}">
        <p14:creationId xmlns:p14="http://schemas.microsoft.com/office/powerpoint/2010/main" val="1583117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Grp="1" noChangeAspect="1"/>
          </p:cNvPicPr>
          <p:nvPr isPhoto="1"/>
        </p:nvPicPr>
        <p:blipFill rotWithShape="1">
          <a:blip r:embed="rId2" cstate="print">
            <a:extLst>
              <a:ext uri="{28A0092B-C50C-407E-A947-70E740481C1C}">
                <a14:useLocalDpi xmlns:a14="http://schemas.microsoft.com/office/drawing/2010/main"/>
              </a:ext>
            </a:extLst>
          </a:blip>
          <a:srcRect/>
          <a:stretch/>
        </p:blipFill>
        <p:spPr>
          <a:xfrm>
            <a:off x="1" y="0"/>
            <a:ext cx="9144000" cy="6842967"/>
          </a:xfrm>
          <a:prstGeom prst="rect">
            <a:avLst/>
          </a:prstGeom>
          <a:noFill/>
          <a:ln w="101600" cap="sq">
            <a:noFill/>
            <a:miter lim="800000"/>
          </a:ln>
          <a:effectLst/>
          <a:scene3d>
            <a:camera prst="orthographicFront"/>
            <a:lightRig rig="twoPt" dir="t">
              <a:rot lat="0" lon="0" rev="7200000"/>
            </a:lightRig>
          </a:scene3d>
          <a:sp3d>
            <a:bevelT w="25400" h="19050"/>
            <a:contourClr>
              <a:srgbClr val="FFFFFF"/>
            </a:contourClr>
          </a:sp3d>
        </p:spPr>
      </p:pic>
      <p:pic>
        <p:nvPicPr>
          <p:cNvPr id="4" name="Picture 3"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6" name="Rectangle 5"/>
          <p:cNvSpPr/>
          <p:nvPr/>
        </p:nvSpPr>
        <p:spPr>
          <a:xfrm>
            <a:off x="3721652" y="1327821"/>
            <a:ext cx="5422348" cy="3310568"/>
          </a:xfrm>
          <a:prstGeom prst="rect">
            <a:avLst/>
          </a:prstGeom>
          <a:solidFill>
            <a:srgbClr val="FFFFFF">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174434" y="1747994"/>
            <a:ext cx="4478523" cy="2464906"/>
          </a:xfrm>
          <a:prstGeom prst="rect">
            <a:avLst/>
          </a:prstGeom>
        </p:spPr>
        <p:txBody>
          <a:bodyPr wrap="square">
            <a:spAutoFit/>
          </a:bodyPr>
          <a:lstStyle/>
          <a:p>
            <a:pPr algn="r" defTabSz="685800">
              <a:lnSpc>
                <a:spcPct val="130000"/>
              </a:lnSpc>
            </a:pPr>
            <a:r>
              <a:rPr lang="en-US"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t>“B</a:t>
            </a:r>
            <a:r>
              <a:rPr lang="en-US" sz="1400" dirty="0">
                <a:solidFill>
                  <a:srgbClr val="454543"/>
                </a:solidFill>
                <a:latin typeface="Verdana" panose="020B0604030504040204" pitchFamily="34" charset="0"/>
                <a:ea typeface="Verdana" panose="020B0604030504040204" pitchFamily="34" charset="0"/>
              </a:rPr>
              <a:t>eing at home during </a:t>
            </a:r>
            <a:r>
              <a:rPr lang="en-US" sz="1400" dirty="0" smtClean="0">
                <a:solidFill>
                  <a:srgbClr val="454543"/>
                </a:solidFill>
                <a:latin typeface="Verdana" panose="020B0604030504040204" pitchFamily="34" charset="0"/>
                <a:ea typeface="Verdana" panose="020B0604030504040204" pitchFamily="34" charset="0"/>
              </a:rPr>
              <a:t>Covid-19 </a:t>
            </a:r>
            <a:r>
              <a:rPr lang="en-US" sz="1400" dirty="0">
                <a:solidFill>
                  <a:srgbClr val="454543"/>
                </a:solidFill>
                <a:latin typeface="Verdana" panose="020B0604030504040204" pitchFamily="34" charset="0"/>
                <a:ea typeface="Verdana" panose="020B0604030504040204" pitchFamily="34" charset="0"/>
              </a:rPr>
              <a:t>has been difficult. We were sent work — we picked it up and then dropped it off when we were finished. But it is difficult to adjust without a teacher. Being able to see them and interact with the teachers online would have made the time </a:t>
            </a:r>
            <a:r>
              <a:rPr lang="en-US" sz="1400" dirty="0" smtClean="0">
                <a:solidFill>
                  <a:srgbClr val="454543"/>
                </a:solidFill>
                <a:latin typeface="Verdana" panose="020B0604030504040204" pitchFamily="34" charset="0"/>
                <a:ea typeface="Verdana" panose="020B0604030504040204" pitchFamily="34" charset="0"/>
              </a:rPr>
              <a:t>easier</a:t>
            </a:r>
            <a:r>
              <a:rPr lang="en-US" sz="1400" dirty="0">
                <a:solidFill>
                  <a:srgbClr val="454543"/>
                </a:solidFill>
                <a:latin typeface="Verdana" panose="020B0604030504040204" pitchFamily="34" charset="0"/>
                <a:ea typeface="Verdana" panose="020B0604030504040204" pitchFamily="34" charset="0"/>
              </a:rPr>
              <a:t>, I think.” </a:t>
            </a:r>
            <a:endParaRPr lang="en-US" sz="1400" dirty="0" smtClean="0">
              <a:solidFill>
                <a:srgbClr val="454543"/>
              </a:solidFill>
              <a:latin typeface="Verdana" panose="020B0604030504040204" pitchFamily="34" charset="0"/>
              <a:ea typeface="Verdana" panose="020B0604030504040204" pitchFamily="34" charset="0"/>
            </a:endParaRPr>
          </a:p>
          <a:p>
            <a:pPr algn="r" defTabSz="685800">
              <a:lnSpc>
                <a:spcPct val="130000"/>
              </a:lnSpc>
            </a:pPr>
            <a:endParaRPr lang="en-US" sz="1050" dirty="0" smtClean="0">
              <a:solidFill>
                <a:srgbClr val="454543"/>
              </a:solidFill>
              <a:latin typeface="Verdana" panose="020B0604030504040204" pitchFamily="34" charset="0"/>
              <a:ea typeface="Verdana" panose="020B0604030504040204" pitchFamily="34" charset="0"/>
            </a:endParaRPr>
          </a:p>
          <a:p>
            <a:pPr algn="r" defTabSz="685800">
              <a:lnSpc>
                <a:spcPct val="130000"/>
              </a:lnSpc>
            </a:pPr>
            <a:r>
              <a:rPr lang="en-US" sz="1050" dirty="0" smtClean="0">
                <a:solidFill>
                  <a:srgbClr val="454543"/>
                </a:solidFill>
                <a:latin typeface="Verdana" panose="020B0604030504040204" pitchFamily="34" charset="0"/>
                <a:ea typeface="Verdana" panose="020B0604030504040204" pitchFamily="34" charset="0"/>
              </a:rPr>
              <a:t>Cassidy</a:t>
            </a:r>
            <a:r>
              <a:rPr lang="en-US" sz="1050" dirty="0">
                <a:solidFill>
                  <a:srgbClr val="454543"/>
                </a:solidFill>
                <a:latin typeface="Verdana" panose="020B0604030504040204" pitchFamily="34" charset="0"/>
                <a:ea typeface="Verdana" panose="020B0604030504040204" pitchFamily="34" charset="0"/>
              </a:rPr>
              <a:t>, </a:t>
            </a:r>
            <a:r>
              <a:rPr lang="en-US" sz="1050" dirty="0" smtClean="0">
                <a:solidFill>
                  <a:srgbClr val="454543"/>
                </a:solidFill>
                <a:latin typeface="Verdana" panose="020B0604030504040204" pitchFamily="34" charset="0"/>
                <a:ea typeface="Verdana" panose="020B0604030504040204" pitchFamily="34" charset="0"/>
              </a:rPr>
              <a:t>15, </a:t>
            </a:r>
            <a:r>
              <a:rPr lang="en-US" sz="1050" dirty="0" err="1" smtClean="0">
                <a:solidFill>
                  <a:srgbClr val="454543"/>
                </a:solidFill>
                <a:latin typeface="Verdana" panose="020B0604030504040204" pitchFamily="34" charset="0"/>
                <a:ea typeface="Verdana" panose="020B0604030504040204" pitchFamily="34" charset="0"/>
              </a:rPr>
              <a:t>Ottery</a:t>
            </a:r>
            <a:r>
              <a:rPr lang="en-US" sz="1050" dirty="0">
                <a:solidFill>
                  <a:srgbClr val="454543"/>
                </a:solidFill>
                <a:latin typeface="Verdana" panose="020B0604030504040204" pitchFamily="34" charset="0"/>
                <a:ea typeface="Verdana" panose="020B0604030504040204" pitchFamily="34" charset="0"/>
              </a:rPr>
              <a:t>, Western Cape</a:t>
            </a:r>
            <a:endParaRPr lang="en-ZA" sz="1050" dirty="0">
              <a:solidFill>
                <a:srgbClr val="454543"/>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50088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Grp="1" noChangeAspect="1"/>
          </p:cNvPicPr>
          <p:nvPr isPhoto="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a:noFill/>
          <a:ln w="101600" cap="sq">
            <a:noFill/>
            <a:miter lim="800000"/>
          </a:ln>
          <a:effectLst/>
          <a:scene3d>
            <a:camera prst="orthographicFront"/>
            <a:lightRig rig="twoPt" dir="t">
              <a:rot lat="0" lon="0" rev="7200000"/>
            </a:lightRig>
          </a:scene3d>
          <a:sp3d>
            <a:bevelT w="25400" h="19050"/>
            <a:contourClr>
              <a:srgbClr val="FFFFFF"/>
            </a:contourClr>
          </a:sp3d>
        </p:spPr>
      </p:pic>
      <p:pic>
        <p:nvPicPr>
          <p:cNvPr id="4" name="Picture 3"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6" name="Rectangle 5"/>
          <p:cNvSpPr/>
          <p:nvPr/>
        </p:nvSpPr>
        <p:spPr>
          <a:xfrm>
            <a:off x="4348330" y="2320657"/>
            <a:ext cx="4795670" cy="2586506"/>
          </a:xfrm>
          <a:prstGeom prst="rect">
            <a:avLst/>
          </a:prstGeom>
          <a:solidFill>
            <a:srgbClr val="FFFFFF">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33138" y="2479257"/>
            <a:ext cx="3919819" cy="2042097"/>
          </a:xfrm>
          <a:prstGeom prst="rect">
            <a:avLst/>
          </a:prstGeom>
        </p:spPr>
        <p:txBody>
          <a:bodyPr wrap="square">
            <a:spAutoFit/>
          </a:bodyPr>
          <a:lstStyle/>
          <a:p>
            <a:pPr algn="r" defTabSz="685800">
              <a:lnSpc>
                <a:spcPct val="130000"/>
              </a:lnSpc>
            </a:pPr>
            <a:r>
              <a:rPr lang="en-GB"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t> </a:t>
            </a:r>
            <a:r>
              <a:rPr lang="en-ZA"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t/>
            </a:r>
            <a:br>
              <a:rPr lang="en-ZA"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br>
            <a:r>
              <a:rPr lang="en-GB"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t>“I was trying to adapt. I was trying to cover the time we lost. But since we are closing now I’m not sure whether I will be able to get back on track again</a:t>
            </a:r>
            <a:r>
              <a:rPr lang="en-GB" sz="140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a:t>
            </a:r>
          </a:p>
          <a:p>
            <a:pPr algn="r" defTabSz="685800">
              <a:lnSpc>
                <a:spcPct val="130000"/>
              </a:lnSpc>
            </a:pPr>
            <a:endParaRPr lang="en-GB" sz="140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gn="r" defTabSz="685800">
              <a:lnSpc>
                <a:spcPct val="130000"/>
              </a:lnSpc>
            </a:pPr>
            <a:r>
              <a:rPr lang="en-GB" sz="1050" dirty="0" err="1"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Khanya</a:t>
            </a:r>
            <a:r>
              <a:rPr lang="en-GB" sz="1050" dirty="0">
                <a:solidFill>
                  <a:srgbClr val="454543"/>
                </a:solidFill>
                <a:latin typeface="Verdana" panose="020B0604030504040204" pitchFamily="34" charset="0"/>
                <a:ea typeface="Verdana" panose="020B0604030504040204" pitchFamily="34" charset="0"/>
                <a:cs typeface="Times New Roman" panose="02020603050405020304" pitchFamily="18" charset="0"/>
              </a:rPr>
              <a:t>, 18, </a:t>
            </a:r>
            <a:r>
              <a:rPr lang="en-GB" sz="1050" dirty="0" err="1">
                <a:solidFill>
                  <a:srgbClr val="454543"/>
                </a:solidFill>
                <a:latin typeface="Verdana" panose="020B0604030504040204" pitchFamily="34" charset="0"/>
                <a:ea typeface="Verdana" panose="020B0604030504040204" pitchFamily="34" charset="0"/>
                <a:cs typeface="Times New Roman" panose="02020603050405020304" pitchFamily="18" charset="0"/>
              </a:rPr>
              <a:t>Umbumbulu</a:t>
            </a:r>
            <a:r>
              <a:rPr lang="en-GB" sz="1050" dirty="0">
                <a:solidFill>
                  <a:srgbClr val="454543"/>
                </a:solidFill>
                <a:latin typeface="Verdana" panose="020B0604030504040204" pitchFamily="34" charset="0"/>
                <a:ea typeface="Verdana" panose="020B0604030504040204" pitchFamily="34" charset="0"/>
                <a:cs typeface="Times New Roman" panose="02020603050405020304" pitchFamily="18" charset="0"/>
              </a:rPr>
              <a:t> in </a:t>
            </a:r>
            <a:r>
              <a:rPr lang="en-GB" sz="1050" dirty="0" err="1">
                <a:solidFill>
                  <a:srgbClr val="454543"/>
                </a:solidFill>
                <a:latin typeface="Verdana" panose="020B0604030504040204" pitchFamily="34" charset="0"/>
                <a:ea typeface="Verdana" panose="020B0604030504040204" pitchFamily="34" charset="0"/>
                <a:cs typeface="Times New Roman" panose="02020603050405020304" pitchFamily="18" charset="0"/>
              </a:rPr>
              <a:t>Kwa</a:t>
            </a:r>
            <a:r>
              <a:rPr lang="en-GB" sz="1050" dirty="0">
                <a:solidFill>
                  <a:srgbClr val="454543"/>
                </a:solidFill>
                <a:latin typeface="Verdana" panose="020B0604030504040204" pitchFamily="34" charset="0"/>
                <a:ea typeface="Verdana" panose="020B0604030504040204" pitchFamily="34" charset="0"/>
                <a:cs typeface="Times New Roman" panose="02020603050405020304" pitchFamily="18" charset="0"/>
              </a:rPr>
              <a:t>-Zulu </a:t>
            </a:r>
            <a:r>
              <a:rPr lang="en-GB" sz="105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Natal</a:t>
            </a:r>
            <a:endParaRPr lang="en-US" sz="1050" dirty="0" smtClean="0">
              <a:solidFill>
                <a:srgbClr val="454543"/>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97456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67C1C"/>
        </a:solidFill>
        <a:effectLst/>
      </p:bgPr>
    </p:bg>
    <p:spTree>
      <p:nvGrpSpPr>
        <p:cNvPr id="1" name=""/>
        <p:cNvGrpSpPr/>
        <p:nvPr/>
      </p:nvGrpSpPr>
      <p:grpSpPr>
        <a:xfrm>
          <a:off x="0" y="0"/>
          <a:ext cx="0" cy="0"/>
          <a:chOff x="0" y="0"/>
          <a:chExt cx="0" cy="0"/>
        </a:xfrm>
      </p:grpSpPr>
      <p:sp>
        <p:nvSpPr>
          <p:cNvPr id="9" name="Oval 8"/>
          <p:cNvSpPr/>
          <p:nvPr/>
        </p:nvSpPr>
        <p:spPr>
          <a:xfrm>
            <a:off x="575734" y="558800"/>
            <a:ext cx="5606835" cy="5606835"/>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ZERO DROPOUT LOGOS FINAL-2 H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74464" y="6185465"/>
            <a:ext cx="1183570" cy="359997"/>
          </a:xfrm>
          <a:prstGeom prst="rect">
            <a:avLst/>
          </a:prstGeom>
        </p:spPr>
      </p:pic>
      <p:sp>
        <p:nvSpPr>
          <p:cNvPr id="11" name="TextBox 10"/>
          <p:cNvSpPr txBox="1"/>
          <p:nvPr/>
        </p:nvSpPr>
        <p:spPr>
          <a:xfrm>
            <a:off x="1032934" y="2125218"/>
            <a:ext cx="4893109" cy="2580194"/>
          </a:xfrm>
          <a:prstGeom prst="rect">
            <a:avLst/>
          </a:prstGeom>
          <a:noFill/>
        </p:spPr>
        <p:txBody>
          <a:bodyPr wrap="square" rtlCol="0">
            <a:spAutoFit/>
          </a:bodyPr>
          <a:lstStyle/>
          <a:p>
            <a:pPr>
              <a:lnSpc>
                <a:spcPct val="80000"/>
              </a:lnSpc>
            </a:pPr>
            <a:r>
              <a:rPr lang="en-US" sz="5000" b="1" dirty="0" smtClean="0">
                <a:solidFill>
                  <a:srgbClr val="791B14"/>
                </a:solidFill>
                <a:latin typeface="Verdana"/>
                <a:cs typeface="Verdana"/>
              </a:rPr>
              <a:t>BUILDING A RESILIENT</a:t>
            </a:r>
          </a:p>
          <a:p>
            <a:pPr>
              <a:lnSpc>
                <a:spcPct val="80000"/>
              </a:lnSpc>
            </a:pPr>
            <a:r>
              <a:rPr lang="en-US" sz="5000" b="1" dirty="0" smtClean="0">
                <a:solidFill>
                  <a:schemeClr val="bg1"/>
                </a:solidFill>
                <a:latin typeface="Verdana"/>
                <a:cs typeface="Verdana"/>
              </a:rPr>
              <a:t>EDUCATION SYSTEM</a:t>
            </a:r>
            <a:endParaRPr lang="en-US" sz="5000" b="1" dirty="0">
              <a:solidFill>
                <a:schemeClr val="bg1"/>
              </a:solidFill>
              <a:latin typeface="Verdana"/>
              <a:cs typeface="Verdana"/>
            </a:endParaRPr>
          </a:p>
        </p:txBody>
      </p:sp>
      <p:pic>
        <p:nvPicPr>
          <p:cNvPr id="7" name="Picture 6" descr="portrait 5B.png"/>
          <p:cNvPicPr>
            <a:picLocks noChangeAspect="1"/>
          </p:cNvPicPr>
          <p:nvPr/>
        </p:nvPicPr>
        <p:blipFill rotWithShape="1">
          <a:blip r:embed="rId3" cstate="print">
            <a:extLst>
              <a:ext uri="{28A0092B-C50C-407E-A947-70E740481C1C}">
                <a14:useLocalDpi xmlns:a14="http://schemas.microsoft.com/office/drawing/2010/main"/>
              </a:ext>
            </a:extLst>
          </a:blip>
          <a:srcRect r="11016"/>
          <a:stretch/>
        </p:blipFill>
        <p:spPr>
          <a:xfrm>
            <a:off x="4401735" y="558800"/>
            <a:ext cx="4742265" cy="6434637"/>
          </a:xfrm>
          <a:prstGeom prst="rect">
            <a:avLst/>
          </a:prstGeom>
        </p:spPr>
      </p:pic>
    </p:spTree>
    <p:extLst>
      <p:ext uri="{BB962C8B-B14F-4D97-AF65-F5344CB8AC3E}">
        <p14:creationId xmlns:p14="http://schemas.microsoft.com/office/powerpoint/2010/main" val="4100550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022712" y="1866545"/>
            <a:ext cx="7022983" cy="5101396"/>
          </a:xfrm>
          <a:prstGeom prst="rect">
            <a:avLst/>
          </a:prstGeom>
          <a:noFill/>
        </p:spPr>
        <p:txBody>
          <a:bodyPr wrap="square" rtlCol="0">
            <a:spAutoFit/>
          </a:bodyPr>
          <a:lstStyle/>
          <a:p>
            <a:pPr marL="285750" indent="-285750">
              <a:lnSpc>
                <a:spcPct val="130000"/>
              </a:lnSpc>
              <a:buClr>
                <a:srgbClr val="D67C1C"/>
              </a:buClr>
              <a:buFont typeface="Arial"/>
              <a:buChar char="•"/>
            </a:pPr>
            <a:r>
              <a:rPr lang="en-ZA" sz="1500" dirty="0">
                <a:solidFill>
                  <a:srgbClr val="454543"/>
                </a:solidFill>
                <a:latin typeface="Verdana"/>
                <a:cs typeface="Verdana"/>
              </a:rPr>
              <a:t>Research shows that one of the best ways to prevent dropout is through </a:t>
            </a:r>
            <a:r>
              <a:rPr lang="en-ZA" sz="1500" b="1" dirty="0">
                <a:solidFill>
                  <a:srgbClr val="D67C1C"/>
                </a:solidFill>
                <a:latin typeface="Verdana"/>
                <a:cs typeface="Verdana"/>
              </a:rPr>
              <a:t>effective monitoring systems </a:t>
            </a:r>
          </a:p>
          <a:p>
            <a:pPr marL="285750" indent="-285750">
              <a:lnSpc>
                <a:spcPct val="130000"/>
              </a:lnSpc>
              <a:buClr>
                <a:srgbClr val="D67C1C"/>
              </a:buClr>
              <a:buFont typeface="Arial"/>
              <a:buChar char="•"/>
            </a:pPr>
            <a:endParaRPr lang="en-ZA" sz="1500" dirty="0">
              <a:latin typeface="Verdana"/>
              <a:cs typeface="Verdana"/>
            </a:endParaRPr>
          </a:p>
          <a:p>
            <a:pPr marL="285750" indent="-285750">
              <a:lnSpc>
                <a:spcPct val="130000"/>
              </a:lnSpc>
              <a:buClr>
                <a:srgbClr val="D67C1C"/>
              </a:buClr>
              <a:buFont typeface="Arial"/>
              <a:buChar char="•"/>
            </a:pPr>
            <a:r>
              <a:rPr lang="en-ZA" sz="1500" dirty="0">
                <a:solidFill>
                  <a:srgbClr val="454543"/>
                </a:solidFill>
                <a:latin typeface="Verdana"/>
                <a:cs typeface="Verdana"/>
              </a:rPr>
              <a:t>These systems must track learner progress to </a:t>
            </a:r>
            <a:r>
              <a:rPr lang="en-ZA" sz="1500" b="1" dirty="0">
                <a:solidFill>
                  <a:srgbClr val="AF1D1F"/>
                </a:solidFill>
                <a:latin typeface="Verdana"/>
                <a:cs typeface="Verdana"/>
              </a:rPr>
              <a:t>alert education officials when learners are at risk</a:t>
            </a:r>
          </a:p>
          <a:p>
            <a:pPr marL="285750" indent="-285750">
              <a:lnSpc>
                <a:spcPct val="130000"/>
              </a:lnSpc>
              <a:buClr>
                <a:srgbClr val="D67C1C"/>
              </a:buClr>
              <a:buFont typeface="Arial"/>
              <a:buChar char="•"/>
            </a:pPr>
            <a:endParaRPr lang="en-ZA" sz="1500" dirty="0">
              <a:latin typeface="Verdana"/>
              <a:cs typeface="Verdana"/>
            </a:endParaRPr>
          </a:p>
          <a:p>
            <a:pPr marL="285750" indent="-285750">
              <a:lnSpc>
                <a:spcPct val="130000"/>
              </a:lnSpc>
              <a:buClr>
                <a:srgbClr val="D67C1C"/>
              </a:buClr>
              <a:buFont typeface="Arial"/>
              <a:buChar char="•"/>
            </a:pPr>
            <a:r>
              <a:rPr lang="en-US" sz="1500" dirty="0">
                <a:solidFill>
                  <a:srgbClr val="454543"/>
                </a:solidFill>
                <a:latin typeface="Verdana"/>
                <a:cs typeface="Verdana"/>
              </a:rPr>
              <a:t>What should we be tracking?</a:t>
            </a:r>
          </a:p>
          <a:p>
            <a:pPr lvl="1">
              <a:lnSpc>
                <a:spcPct val="110000"/>
              </a:lnSpc>
              <a:buClr>
                <a:srgbClr val="D67C1C"/>
              </a:buClr>
            </a:pPr>
            <a:r>
              <a:rPr lang="en-US" sz="3000" b="1" dirty="0">
                <a:solidFill>
                  <a:srgbClr val="D67C1C"/>
                </a:solidFill>
                <a:latin typeface="Verdana"/>
                <a:cs typeface="Verdana"/>
              </a:rPr>
              <a:t>ABC’s</a:t>
            </a:r>
            <a:r>
              <a:rPr lang="en-US" sz="3000" b="1" baseline="30000" dirty="0" smtClean="0">
                <a:solidFill>
                  <a:srgbClr val="D67C1C"/>
                </a:solidFill>
                <a:latin typeface="Verdana"/>
                <a:cs typeface="Verdana"/>
              </a:rPr>
              <a:t>*</a:t>
            </a:r>
            <a:r>
              <a:rPr lang="mr-IN" sz="3000" b="1" dirty="0" smtClean="0">
                <a:solidFill>
                  <a:srgbClr val="D67C1C"/>
                </a:solidFill>
                <a:latin typeface="Verdana"/>
                <a:cs typeface="Verdana"/>
              </a:rPr>
              <a:t>…</a:t>
            </a:r>
            <a:endParaRPr lang="en-US" sz="3000" b="1" dirty="0">
              <a:solidFill>
                <a:srgbClr val="D67C1C"/>
              </a:solidFill>
              <a:latin typeface="Verdana"/>
              <a:cs typeface="Verdana"/>
            </a:endParaRPr>
          </a:p>
          <a:p>
            <a:pPr marL="742950" lvl="1" indent="-285750">
              <a:lnSpc>
                <a:spcPct val="130000"/>
              </a:lnSpc>
              <a:buClr>
                <a:srgbClr val="D67C1C"/>
              </a:buClr>
              <a:buFont typeface="Arial"/>
              <a:buChar char="•"/>
            </a:pPr>
            <a:r>
              <a:rPr lang="en-US" sz="1500" b="1" dirty="0">
                <a:solidFill>
                  <a:srgbClr val="D67C1C"/>
                </a:solidFill>
                <a:latin typeface="Verdana"/>
                <a:cs typeface="Verdana"/>
              </a:rPr>
              <a:t>A</a:t>
            </a:r>
            <a:r>
              <a:rPr lang="en-US" sz="1500" dirty="0">
                <a:solidFill>
                  <a:srgbClr val="454543"/>
                </a:solidFill>
                <a:latin typeface="Verdana"/>
                <a:cs typeface="Verdana"/>
              </a:rPr>
              <a:t>cademic results</a:t>
            </a:r>
          </a:p>
          <a:p>
            <a:pPr marL="742950" lvl="1" indent="-285750">
              <a:lnSpc>
                <a:spcPct val="130000"/>
              </a:lnSpc>
              <a:buClr>
                <a:srgbClr val="D67C1C"/>
              </a:buClr>
              <a:buFont typeface="Arial"/>
              <a:buChar char="•"/>
            </a:pPr>
            <a:r>
              <a:rPr lang="en-US" sz="1500" b="1" dirty="0" err="1">
                <a:solidFill>
                  <a:srgbClr val="D67C1C"/>
                </a:solidFill>
                <a:latin typeface="Verdana"/>
                <a:cs typeface="Verdana"/>
              </a:rPr>
              <a:t>B</a:t>
            </a:r>
            <a:r>
              <a:rPr lang="en-US" sz="1500" dirty="0" err="1">
                <a:solidFill>
                  <a:srgbClr val="454543"/>
                </a:solidFill>
                <a:latin typeface="Verdana"/>
                <a:cs typeface="Verdana"/>
              </a:rPr>
              <a:t>ehaviour</a:t>
            </a:r>
            <a:r>
              <a:rPr lang="en-US" sz="1500" dirty="0">
                <a:solidFill>
                  <a:srgbClr val="454543"/>
                </a:solidFill>
                <a:latin typeface="Verdana"/>
                <a:cs typeface="Verdana"/>
              </a:rPr>
              <a:t> problems</a:t>
            </a:r>
          </a:p>
          <a:p>
            <a:pPr marL="742950" lvl="1" indent="-285750">
              <a:lnSpc>
                <a:spcPct val="130000"/>
              </a:lnSpc>
              <a:buClr>
                <a:srgbClr val="D67C1C"/>
              </a:buClr>
              <a:buFont typeface="Arial"/>
              <a:buChar char="•"/>
            </a:pPr>
            <a:r>
              <a:rPr lang="en-US" sz="1500" b="1" dirty="0">
                <a:solidFill>
                  <a:srgbClr val="D67C1C"/>
                </a:solidFill>
                <a:latin typeface="Verdana"/>
                <a:cs typeface="Verdana"/>
              </a:rPr>
              <a:t>C</a:t>
            </a:r>
            <a:r>
              <a:rPr lang="en-US" sz="1500" dirty="0">
                <a:solidFill>
                  <a:srgbClr val="454543"/>
                </a:solidFill>
                <a:latin typeface="Verdana"/>
                <a:cs typeface="Verdana"/>
              </a:rPr>
              <a:t>hronic Absenteeism</a:t>
            </a:r>
          </a:p>
          <a:p>
            <a:pPr marL="742950" lvl="1" indent="-285750">
              <a:lnSpc>
                <a:spcPct val="130000"/>
              </a:lnSpc>
              <a:buClr>
                <a:srgbClr val="D67C1C"/>
              </a:buClr>
              <a:buFont typeface="Arial"/>
              <a:buChar char="•"/>
            </a:pPr>
            <a:endParaRPr lang="en-US" sz="1500" dirty="0">
              <a:latin typeface="Verdana"/>
              <a:cs typeface="Verdana"/>
            </a:endParaRPr>
          </a:p>
          <a:p>
            <a:pPr>
              <a:lnSpc>
                <a:spcPct val="130000"/>
              </a:lnSpc>
              <a:buClr>
                <a:srgbClr val="D67C1C"/>
              </a:buClr>
            </a:pPr>
            <a:endParaRPr lang="en-ZA" sz="1500" dirty="0">
              <a:latin typeface="Verdana"/>
              <a:cs typeface="Verdana"/>
            </a:endParaRPr>
          </a:p>
          <a:p>
            <a:r>
              <a:rPr lang="en-US" dirty="0"/>
              <a:t> </a:t>
            </a:r>
            <a:endParaRPr lang="en-ZA" dirty="0"/>
          </a:p>
          <a:p>
            <a:pPr>
              <a:lnSpc>
                <a:spcPct val="130000"/>
              </a:lnSpc>
              <a:buClr>
                <a:srgbClr val="D67C1C"/>
              </a:buClr>
            </a:pPr>
            <a:endParaRPr lang="en-US" sz="1500" dirty="0">
              <a:latin typeface="Verdana"/>
              <a:cs typeface="Verdana"/>
            </a:endParaRPr>
          </a:p>
          <a:p>
            <a:endParaRPr lang="en-ZA" sz="1500" dirty="0">
              <a:latin typeface="Verdana" panose="020B0604030504040204" pitchFamily="34" charset="0"/>
              <a:ea typeface="Verdana" panose="020B0604030504040204" pitchFamily="34" charset="0"/>
            </a:endParaRPr>
          </a:p>
        </p:txBody>
      </p:sp>
      <p:pic>
        <p:nvPicPr>
          <p:cNvPr id="29" name="Picture 28"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2" name="TextBox 1">
            <a:extLst>
              <a:ext uri="{FF2B5EF4-FFF2-40B4-BE49-F238E27FC236}">
                <a16:creationId xmlns:a16="http://schemas.microsoft.com/office/drawing/2014/main" id="{C1DC451F-93E3-4566-8CA6-60D914500054}"/>
              </a:ext>
            </a:extLst>
          </p:cNvPr>
          <p:cNvSpPr txBox="1"/>
          <p:nvPr/>
        </p:nvSpPr>
        <p:spPr>
          <a:xfrm>
            <a:off x="1190161" y="6135698"/>
            <a:ext cx="4519044" cy="338554"/>
          </a:xfrm>
          <a:prstGeom prst="rect">
            <a:avLst/>
          </a:prstGeom>
          <a:noFill/>
        </p:spPr>
        <p:txBody>
          <a:bodyPr wrap="square" rtlCol="0">
            <a:spAutoFit/>
          </a:bodyPr>
          <a:lstStyle/>
          <a:p>
            <a:r>
              <a:rPr lang="en-ZA" sz="800" dirty="0" smtClean="0">
                <a:solidFill>
                  <a:schemeClr val="bg1">
                    <a:lumMod val="50000"/>
                  </a:schemeClr>
                </a:solidFill>
                <a:latin typeface="Verdana"/>
                <a:cs typeface="Verdana"/>
              </a:rPr>
              <a:t>* Findings </a:t>
            </a:r>
            <a:r>
              <a:rPr lang="en-ZA" sz="800" dirty="0">
                <a:solidFill>
                  <a:schemeClr val="bg1">
                    <a:lumMod val="50000"/>
                  </a:schemeClr>
                </a:solidFill>
                <a:latin typeface="Verdana"/>
                <a:cs typeface="Verdana"/>
              </a:rPr>
              <a:t>based on international best practice and research on learner disengagement and dropout. (UNESCO Monitoring Education Participation Series)</a:t>
            </a:r>
          </a:p>
        </p:txBody>
      </p:sp>
      <p:sp>
        <p:nvSpPr>
          <p:cNvPr id="11" name="TextBox 10"/>
          <p:cNvSpPr txBox="1"/>
          <p:nvPr/>
        </p:nvSpPr>
        <p:spPr>
          <a:xfrm>
            <a:off x="916734" y="1204817"/>
            <a:ext cx="3275261" cy="369332"/>
          </a:xfrm>
          <a:prstGeom prst="rect">
            <a:avLst/>
          </a:prstGeom>
          <a:noFill/>
        </p:spPr>
        <p:txBody>
          <a:bodyPr wrap="square" rtlCol="0">
            <a:spAutoFit/>
          </a:bodyPr>
          <a:lstStyle/>
          <a:p>
            <a:r>
              <a:rPr lang="en-US" i="1" dirty="0" smtClean="0">
                <a:latin typeface="Times"/>
                <a:cs typeface="Times"/>
              </a:rPr>
              <a:t>Learner-level data tracking</a:t>
            </a:r>
            <a:endParaRPr lang="en-ZA" i="1" dirty="0">
              <a:latin typeface="Times"/>
              <a:cs typeface="Times"/>
            </a:endParaRPr>
          </a:p>
        </p:txBody>
      </p:sp>
      <p:sp>
        <p:nvSpPr>
          <p:cNvPr id="12" name="TextBox 11"/>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BUILDING A RESILIENT</a:t>
            </a:r>
          </a:p>
          <a:p>
            <a:pPr>
              <a:lnSpc>
                <a:spcPct val="80000"/>
              </a:lnSpc>
            </a:pPr>
            <a:r>
              <a:rPr lang="en-US" sz="2500" b="1" dirty="0" smtClean="0">
                <a:solidFill>
                  <a:srgbClr val="D67C1C"/>
                </a:solidFill>
                <a:latin typeface="Verdana"/>
                <a:cs typeface="Verdana"/>
              </a:rPr>
              <a:t>EDUCATION SYSTEM</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3467993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67C1C"/>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l="9439" t="4693" r="13984" b="2953"/>
          <a:stretch/>
        </p:blipFill>
        <p:spPr>
          <a:xfrm>
            <a:off x="1970266" y="819494"/>
            <a:ext cx="5203469" cy="5219012"/>
          </a:xfrm>
          <a:prstGeom prst="ellipse">
            <a:avLst/>
          </a:prstGeom>
        </p:spPr>
      </p:pic>
    </p:spTree>
    <p:extLst>
      <p:ext uri="{BB962C8B-B14F-4D97-AF65-F5344CB8AC3E}">
        <p14:creationId xmlns:p14="http://schemas.microsoft.com/office/powerpoint/2010/main" val="2611857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000233" y="1890634"/>
            <a:ext cx="7202209" cy="5004446"/>
          </a:xfrm>
          <a:prstGeom prst="rect">
            <a:avLst/>
          </a:prstGeom>
          <a:noFill/>
        </p:spPr>
        <p:txBody>
          <a:bodyPr wrap="square" rtlCol="0">
            <a:spAutoFit/>
          </a:bodyPr>
          <a:lstStyle/>
          <a:p>
            <a:pPr marL="285750" indent="-285750">
              <a:lnSpc>
                <a:spcPct val="130000"/>
              </a:lnSpc>
              <a:buClr>
                <a:srgbClr val="D67C1C"/>
              </a:buClr>
              <a:buSzPct val="200000"/>
              <a:buFont typeface="Wingdings" charset="2"/>
              <a:buChar char="ü"/>
            </a:pPr>
            <a:r>
              <a:rPr lang="en-US" sz="1400" dirty="0">
                <a:solidFill>
                  <a:srgbClr val="454543"/>
                </a:solidFill>
                <a:latin typeface="Verdana"/>
                <a:cs typeface="Verdana"/>
              </a:rPr>
              <a:t>Through a </a:t>
            </a:r>
            <a:r>
              <a:rPr lang="en-US" sz="1400" b="1" dirty="0">
                <a:solidFill>
                  <a:srgbClr val="D67C1C"/>
                </a:solidFill>
                <a:latin typeface="Verdana"/>
                <a:cs typeface="Verdana"/>
              </a:rPr>
              <a:t>referral system</a:t>
            </a:r>
            <a:r>
              <a:rPr lang="en-US" sz="1400" dirty="0">
                <a:solidFill>
                  <a:srgbClr val="454543"/>
                </a:solidFill>
                <a:latin typeface="Verdana"/>
                <a:cs typeface="Verdana"/>
              </a:rPr>
              <a:t>, at-risk learners are identified early </a:t>
            </a:r>
            <a:r>
              <a:rPr lang="en-US" sz="1400" dirty="0" smtClean="0">
                <a:solidFill>
                  <a:srgbClr val="454543"/>
                </a:solidFill>
                <a:latin typeface="Verdana"/>
                <a:cs typeface="Verdana"/>
              </a:rPr>
              <a:t>and given necessary support:</a:t>
            </a:r>
            <a:endParaRPr lang="en-ZA" sz="1400" dirty="0">
              <a:solidFill>
                <a:srgbClr val="454543"/>
              </a:solidFill>
              <a:latin typeface="Verdana"/>
              <a:cs typeface="Verdana"/>
            </a:endParaRPr>
          </a:p>
          <a:p>
            <a:pPr marL="742950" lvl="1" indent="-285750">
              <a:lnSpc>
                <a:spcPct val="130000"/>
              </a:lnSpc>
              <a:buClr>
                <a:srgbClr val="D67C1C"/>
              </a:buClr>
              <a:buFont typeface="Arial"/>
              <a:buChar char="•"/>
            </a:pPr>
            <a:r>
              <a:rPr lang="en-US" sz="1400" dirty="0">
                <a:solidFill>
                  <a:srgbClr val="454543"/>
                </a:solidFill>
                <a:latin typeface="Verdana"/>
                <a:cs typeface="Verdana"/>
              </a:rPr>
              <a:t>Mentoring</a:t>
            </a:r>
          </a:p>
          <a:p>
            <a:pPr marL="742950" lvl="1" indent="-285750">
              <a:lnSpc>
                <a:spcPct val="130000"/>
              </a:lnSpc>
              <a:buClr>
                <a:srgbClr val="D67C1C"/>
              </a:buClr>
              <a:buFont typeface="Arial"/>
              <a:buChar char="•"/>
            </a:pPr>
            <a:r>
              <a:rPr lang="en-US" sz="1400" dirty="0">
                <a:solidFill>
                  <a:srgbClr val="454543"/>
                </a:solidFill>
                <a:latin typeface="Verdana"/>
                <a:cs typeface="Verdana"/>
              </a:rPr>
              <a:t>Counselling</a:t>
            </a:r>
          </a:p>
          <a:p>
            <a:pPr marL="742950" lvl="1" indent="-285750">
              <a:lnSpc>
                <a:spcPct val="130000"/>
              </a:lnSpc>
              <a:buClr>
                <a:srgbClr val="D67C1C"/>
              </a:buClr>
              <a:buFont typeface="Arial"/>
              <a:buChar char="•"/>
            </a:pPr>
            <a:r>
              <a:rPr lang="en-US" sz="1400" dirty="0">
                <a:solidFill>
                  <a:srgbClr val="454543"/>
                </a:solidFill>
                <a:latin typeface="Verdana"/>
                <a:cs typeface="Verdana"/>
              </a:rPr>
              <a:t>Home visits</a:t>
            </a:r>
          </a:p>
          <a:p>
            <a:pPr marL="742950" lvl="1" indent="-285750">
              <a:lnSpc>
                <a:spcPct val="130000"/>
              </a:lnSpc>
              <a:buClr>
                <a:srgbClr val="D67C1C"/>
              </a:buClr>
              <a:buFont typeface="Wingdings" charset="2"/>
              <a:buChar char="ü"/>
            </a:pPr>
            <a:endParaRPr lang="en-ZA" sz="1400" dirty="0">
              <a:solidFill>
                <a:srgbClr val="454543"/>
              </a:solidFill>
              <a:latin typeface="Verdana"/>
              <a:cs typeface="Verdana"/>
            </a:endParaRPr>
          </a:p>
          <a:p>
            <a:pPr marL="285750" indent="-285750">
              <a:lnSpc>
                <a:spcPct val="130000"/>
              </a:lnSpc>
              <a:buClr>
                <a:srgbClr val="D67C1C"/>
              </a:buClr>
              <a:buSzPct val="200000"/>
              <a:buFont typeface="Wingdings" charset="2"/>
              <a:buChar char="ü"/>
            </a:pPr>
            <a:r>
              <a:rPr lang="en-ZA" sz="1400" dirty="0">
                <a:solidFill>
                  <a:srgbClr val="454543"/>
                </a:solidFill>
                <a:latin typeface="Verdana"/>
                <a:cs typeface="Verdana"/>
              </a:rPr>
              <a:t>Research shows that </a:t>
            </a:r>
            <a:r>
              <a:rPr lang="en-US" sz="1400" dirty="0">
                <a:solidFill>
                  <a:srgbClr val="454543"/>
                </a:solidFill>
                <a:latin typeface="Verdana"/>
                <a:cs typeface="Verdana"/>
              </a:rPr>
              <a:t>learners who stay in and do well at school, despite challenging circumstances, often succeed because they have </a:t>
            </a:r>
            <a:r>
              <a:rPr lang="en-US" sz="1400" b="1" dirty="0">
                <a:solidFill>
                  <a:srgbClr val="AF1D1F"/>
                </a:solidFill>
                <a:latin typeface="Verdana"/>
                <a:cs typeface="Verdana"/>
              </a:rPr>
              <a:t>stable, positive emotional relationships</a:t>
            </a:r>
            <a:r>
              <a:rPr lang="en-US" sz="1400" b="1" dirty="0">
                <a:solidFill>
                  <a:srgbClr val="D67C1C"/>
                </a:solidFill>
                <a:latin typeface="Verdana"/>
                <a:cs typeface="Verdana"/>
              </a:rPr>
              <a:t> </a:t>
            </a:r>
            <a:r>
              <a:rPr lang="en-US" sz="1400" dirty="0">
                <a:solidFill>
                  <a:srgbClr val="454543"/>
                </a:solidFill>
                <a:latin typeface="Verdana"/>
                <a:cs typeface="Verdana"/>
              </a:rPr>
              <a:t>with at least one parent or key </a:t>
            </a:r>
            <a:r>
              <a:rPr lang="en-US" sz="1400" dirty="0" smtClean="0">
                <a:solidFill>
                  <a:srgbClr val="454543"/>
                </a:solidFill>
                <a:latin typeface="Verdana"/>
                <a:cs typeface="Verdana"/>
              </a:rPr>
              <a:t>person</a:t>
            </a:r>
            <a:endParaRPr lang="en-US" sz="1400" dirty="0">
              <a:solidFill>
                <a:srgbClr val="454543"/>
              </a:solidFill>
              <a:latin typeface="Verdana"/>
              <a:cs typeface="Verdana"/>
            </a:endParaRPr>
          </a:p>
          <a:p>
            <a:pPr marL="285750" indent="-285750">
              <a:lnSpc>
                <a:spcPct val="130000"/>
              </a:lnSpc>
              <a:buClr>
                <a:srgbClr val="D67C1C"/>
              </a:buClr>
              <a:buSzPct val="200000"/>
              <a:buFont typeface="Wingdings" charset="2"/>
              <a:buChar char="ü"/>
            </a:pPr>
            <a:endParaRPr lang="en-US" sz="1400" dirty="0">
              <a:solidFill>
                <a:srgbClr val="454543"/>
              </a:solidFill>
              <a:latin typeface="Verdana"/>
              <a:cs typeface="Verdana"/>
            </a:endParaRPr>
          </a:p>
          <a:p>
            <a:pPr marL="285750" indent="-285750">
              <a:lnSpc>
                <a:spcPct val="130000"/>
              </a:lnSpc>
              <a:buClr>
                <a:srgbClr val="D67C1C"/>
              </a:buClr>
              <a:buSzPct val="200000"/>
              <a:buFont typeface="Wingdings" charset="2"/>
              <a:buChar char="ü"/>
            </a:pPr>
            <a:r>
              <a:rPr lang="en-ZA" sz="1400" b="1" dirty="0" smtClean="0">
                <a:solidFill>
                  <a:srgbClr val="D67C1C"/>
                </a:solidFill>
                <a:latin typeface="Verdana"/>
                <a:cs typeface="Verdana"/>
              </a:rPr>
              <a:t>EVERY CHILD NEEDS A CHAMPION!</a:t>
            </a:r>
          </a:p>
          <a:p>
            <a:pPr marL="285750" indent="-285750">
              <a:lnSpc>
                <a:spcPct val="130000"/>
              </a:lnSpc>
              <a:buClr>
                <a:srgbClr val="D67C1C"/>
              </a:buClr>
              <a:buSzPct val="200000"/>
              <a:buFont typeface="Wingdings" charset="2"/>
              <a:buChar char="ü"/>
            </a:pPr>
            <a:endParaRPr lang="en-ZA" sz="1400" dirty="0">
              <a:solidFill>
                <a:srgbClr val="454543"/>
              </a:solidFill>
              <a:latin typeface="Verdana"/>
              <a:cs typeface="Verdana"/>
            </a:endParaRPr>
          </a:p>
          <a:p>
            <a:pPr marL="285750" indent="-285750">
              <a:lnSpc>
                <a:spcPct val="130000"/>
              </a:lnSpc>
              <a:buClr>
                <a:srgbClr val="D67C1C"/>
              </a:buClr>
              <a:buSzPct val="200000"/>
              <a:buFont typeface="Wingdings" charset="2"/>
              <a:buChar char="ü"/>
            </a:pPr>
            <a:r>
              <a:rPr lang="en-ZA" sz="1400" dirty="0" smtClean="0">
                <a:solidFill>
                  <a:srgbClr val="454543"/>
                </a:solidFill>
                <a:latin typeface="Verdana"/>
                <a:cs typeface="Verdana"/>
              </a:rPr>
              <a:t>Referral system </a:t>
            </a:r>
            <a:r>
              <a:rPr lang="en-ZA" sz="1400" dirty="0">
                <a:solidFill>
                  <a:srgbClr val="454543"/>
                </a:solidFill>
                <a:latin typeface="Verdana"/>
                <a:cs typeface="Verdana"/>
              </a:rPr>
              <a:t>would be further strengthened through</a:t>
            </a:r>
            <a:r>
              <a:rPr lang="en-ZA" sz="1400" b="1" dirty="0">
                <a:solidFill>
                  <a:srgbClr val="D67C1C"/>
                </a:solidFill>
                <a:latin typeface="Verdana"/>
                <a:cs typeface="Verdana"/>
              </a:rPr>
              <a:t> </a:t>
            </a:r>
            <a:r>
              <a:rPr lang="en-ZA" sz="1400" b="1" dirty="0">
                <a:solidFill>
                  <a:srgbClr val="AF1D1F"/>
                </a:solidFill>
                <a:latin typeface="Verdana"/>
                <a:cs typeface="Verdana"/>
              </a:rPr>
              <a:t>inter-sectoral collaboration</a:t>
            </a:r>
            <a:r>
              <a:rPr lang="en-ZA" sz="1400" dirty="0">
                <a:solidFill>
                  <a:srgbClr val="454543"/>
                </a:solidFill>
                <a:latin typeface="Verdana"/>
                <a:cs typeface="Verdana"/>
              </a:rPr>
              <a:t> (Health, SocDev &amp; Education</a:t>
            </a:r>
            <a:r>
              <a:rPr lang="en-ZA" sz="1400" dirty="0" smtClean="0">
                <a:solidFill>
                  <a:srgbClr val="454543"/>
                </a:solidFill>
                <a:latin typeface="Verdana"/>
                <a:cs typeface="Verdana"/>
              </a:rPr>
              <a:t>)</a:t>
            </a:r>
            <a:endParaRPr lang="en-US" sz="1400" dirty="0">
              <a:solidFill>
                <a:srgbClr val="454543"/>
              </a:solidFill>
              <a:latin typeface="Verdana"/>
              <a:cs typeface="Verdana"/>
            </a:endParaRPr>
          </a:p>
          <a:p>
            <a:pPr>
              <a:lnSpc>
                <a:spcPct val="130000"/>
              </a:lnSpc>
              <a:buClr>
                <a:srgbClr val="D67C1C"/>
              </a:buClr>
            </a:pPr>
            <a:endParaRPr lang="en-ZA" sz="1400" dirty="0">
              <a:latin typeface="Verdana"/>
              <a:cs typeface="Verdana"/>
            </a:endParaRPr>
          </a:p>
          <a:p>
            <a:r>
              <a:rPr lang="en-US" sz="1400" dirty="0">
                <a:latin typeface="Verdana"/>
                <a:cs typeface="Verdana"/>
              </a:rPr>
              <a:t> </a:t>
            </a:r>
            <a:endParaRPr lang="en-ZA" sz="1400" dirty="0">
              <a:latin typeface="Verdana"/>
              <a:cs typeface="Verdana"/>
            </a:endParaRPr>
          </a:p>
          <a:p>
            <a:pPr>
              <a:lnSpc>
                <a:spcPct val="130000"/>
              </a:lnSpc>
              <a:buClr>
                <a:srgbClr val="D67C1C"/>
              </a:buClr>
            </a:pPr>
            <a:endParaRPr lang="en-US" sz="1400" dirty="0">
              <a:latin typeface="Verdana"/>
              <a:cs typeface="Verdana"/>
            </a:endParaRPr>
          </a:p>
          <a:p>
            <a:endParaRPr lang="en-ZA" sz="1400" dirty="0">
              <a:latin typeface="Verdana"/>
              <a:cs typeface="Verdana"/>
            </a:endParaRPr>
          </a:p>
        </p:txBody>
      </p:sp>
      <p:pic>
        <p:nvPicPr>
          <p:cNvPr id="29" name="Picture 28"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10" name="TextBox 9"/>
          <p:cNvSpPr txBox="1"/>
          <p:nvPr/>
        </p:nvSpPr>
        <p:spPr>
          <a:xfrm>
            <a:off x="916734" y="1204817"/>
            <a:ext cx="3275261" cy="369332"/>
          </a:xfrm>
          <a:prstGeom prst="rect">
            <a:avLst/>
          </a:prstGeom>
          <a:noFill/>
        </p:spPr>
        <p:txBody>
          <a:bodyPr wrap="square" rtlCol="0">
            <a:spAutoFit/>
          </a:bodyPr>
          <a:lstStyle/>
          <a:p>
            <a:r>
              <a:rPr lang="en-US" i="1" dirty="0" smtClean="0">
                <a:latin typeface="Times"/>
                <a:cs typeface="Times"/>
              </a:rPr>
              <a:t>Efficient referral systems</a:t>
            </a:r>
            <a:endParaRPr lang="en-ZA" i="1" dirty="0">
              <a:latin typeface="Times"/>
              <a:cs typeface="Times"/>
            </a:endParaRPr>
          </a:p>
        </p:txBody>
      </p:sp>
      <p:sp>
        <p:nvSpPr>
          <p:cNvPr id="11" name="TextBox 10"/>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BUILDING A RESILIENT</a:t>
            </a:r>
          </a:p>
          <a:p>
            <a:pPr>
              <a:lnSpc>
                <a:spcPct val="80000"/>
              </a:lnSpc>
            </a:pPr>
            <a:r>
              <a:rPr lang="en-US" sz="2500" b="1" dirty="0" smtClean="0">
                <a:solidFill>
                  <a:srgbClr val="D67C1C"/>
                </a:solidFill>
                <a:latin typeface="Verdana"/>
                <a:cs typeface="Verdana"/>
              </a:rPr>
              <a:t>EDUCATION SYSTEM</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1365865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67C1C"/>
        </a:solidFill>
        <a:effectLst/>
      </p:bgPr>
    </p:bg>
    <p:spTree>
      <p:nvGrpSpPr>
        <p:cNvPr id="1" name=""/>
        <p:cNvGrpSpPr/>
        <p:nvPr/>
      </p:nvGrpSpPr>
      <p:grpSpPr>
        <a:xfrm>
          <a:off x="0" y="0"/>
          <a:ext cx="0" cy="0"/>
          <a:chOff x="0" y="0"/>
          <a:chExt cx="0" cy="0"/>
        </a:xfrm>
      </p:grpSpPr>
      <p:pic>
        <p:nvPicPr>
          <p:cNvPr id="6" name="Picture 5" descr="ZERO DROPOUT LOGOS FINAL-2 H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74464" y="6185465"/>
            <a:ext cx="1183570" cy="359997"/>
          </a:xfrm>
          <a:prstGeom prst="rect">
            <a:avLst/>
          </a:prstGeom>
        </p:spPr>
      </p:pic>
      <p:sp>
        <p:nvSpPr>
          <p:cNvPr id="7" name="Oval 6"/>
          <p:cNvSpPr/>
          <p:nvPr/>
        </p:nvSpPr>
        <p:spPr>
          <a:xfrm>
            <a:off x="575734" y="558800"/>
            <a:ext cx="5606835" cy="5606835"/>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ortrait 2B.png"/>
          <p:cNvPicPr>
            <a:picLocks noChangeAspect="1"/>
          </p:cNvPicPr>
          <p:nvPr/>
        </p:nvPicPr>
        <p:blipFill rotWithShape="1">
          <a:blip r:embed="rId3" cstate="print">
            <a:extLst>
              <a:ext uri="{28A0092B-C50C-407E-A947-70E740481C1C}">
                <a14:useLocalDpi xmlns:a14="http://schemas.microsoft.com/office/drawing/2010/main"/>
              </a:ext>
            </a:extLst>
          </a:blip>
          <a:srcRect b="22116"/>
          <a:stretch/>
        </p:blipFill>
        <p:spPr>
          <a:xfrm>
            <a:off x="2197100" y="0"/>
            <a:ext cx="6083300" cy="6858000"/>
          </a:xfrm>
          <a:prstGeom prst="rect">
            <a:avLst/>
          </a:prstGeom>
        </p:spPr>
      </p:pic>
      <p:sp>
        <p:nvSpPr>
          <p:cNvPr id="13" name="TextBox 12"/>
          <p:cNvSpPr txBox="1"/>
          <p:nvPr/>
        </p:nvSpPr>
        <p:spPr>
          <a:xfrm>
            <a:off x="1032934" y="2799761"/>
            <a:ext cx="4544023" cy="1349087"/>
          </a:xfrm>
          <a:prstGeom prst="rect">
            <a:avLst/>
          </a:prstGeom>
          <a:noFill/>
        </p:spPr>
        <p:txBody>
          <a:bodyPr wrap="square" rtlCol="0">
            <a:spAutoFit/>
          </a:bodyPr>
          <a:lstStyle/>
          <a:p>
            <a:pPr>
              <a:lnSpc>
                <a:spcPct val="80000"/>
              </a:lnSpc>
            </a:pPr>
            <a:r>
              <a:rPr lang="en-US" sz="5000" b="1" dirty="0" smtClean="0">
                <a:solidFill>
                  <a:srgbClr val="791B14"/>
                </a:solidFill>
                <a:latin typeface="Verdana"/>
                <a:cs typeface="Verdana"/>
              </a:rPr>
              <a:t>CASE</a:t>
            </a:r>
          </a:p>
          <a:p>
            <a:pPr>
              <a:lnSpc>
                <a:spcPct val="80000"/>
              </a:lnSpc>
            </a:pPr>
            <a:r>
              <a:rPr lang="en-US" sz="5000" b="1" dirty="0" smtClean="0">
                <a:solidFill>
                  <a:schemeClr val="bg1"/>
                </a:solidFill>
                <a:latin typeface="Verdana"/>
                <a:cs typeface="Verdana"/>
              </a:rPr>
              <a:t>STUDIES</a:t>
            </a:r>
            <a:endParaRPr lang="en-US" sz="5000" b="1" dirty="0">
              <a:solidFill>
                <a:schemeClr val="bg1"/>
              </a:solidFill>
              <a:latin typeface="Verdana"/>
              <a:cs typeface="Verdana"/>
            </a:endParaRPr>
          </a:p>
        </p:txBody>
      </p:sp>
    </p:spTree>
    <p:extLst>
      <p:ext uri="{BB962C8B-B14F-4D97-AF65-F5344CB8AC3E}">
        <p14:creationId xmlns:p14="http://schemas.microsoft.com/office/powerpoint/2010/main" val="2713749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17" name="Oval 16"/>
          <p:cNvSpPr/>
          <p:nvPr/>
        </p:nvSpPr>
        <p:spPr>
          <a:xfrm>
            <a:off x="1768583" y="625583"/>
            <a:ext cx="5606835" cy="5606835"/>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170EC5-EFF5-496C-9697-31226A7CAFC2}"/>
              </a:ext>
            </a:extLst>
          </p:cNvPr>
          <p:cNvSpPr txBox="1"/>
          <p:nvPr/>
        </p:nvSpPr>
        <p:spPr>
          <a:xfrm>
            <a:off x="1768582" y="2537096"/>
            <a:ext cx="5606835" cy="1938992"/>
          </a:xfrm>
          <a:prstGeom prst="rect">
            <a:avLst/>
          </a:prstGeom>
          <a:noFill/>
        </p:spPr>
        <p:txBody>
          <a:bodyPr wrap="square" rtlCol="0">
            <a:spAutoFit/>
          </a:bodyPr>
          <a:lstStyle/>
          <a:p>
            <a:pPr algn="ctr"/>
            <a:r>
              <a:rPr lang="en-ZA" sz="4000" b="1" dirty="0" smtClean="0">
                <a:solidFill>
                  <a:schemeClr val="bg1"/>
                </a:solidFill>
                <a:latin typeface="Verdana"/>
                <a:cs typeface="Verdana"/>
              </a:rPr>
              <a:t>WHAT DOES DISENGAGEMENT LOOK LIKE?</a:t>
            </a:r>
            <a:endParaRPr lang="en-ZA" sz="4000" b="1" dirty="0">
              <a:solidFill>
                <a:schemeClr val="bg1"/>
              </a:solidFill>
              <a:latin typeface="Verdana"/>
              <a:cs typeface="Verdana"/>
            </a:endParaRPr>
          </a:p>
        </p:txBody>
      </p:sp>
      <p:pic>
        <p:nvPicPr>
          <p:cNvPr id="19" name="Picture 1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2943" y="6257009"/>
            <a:ext cx="1117600" cy="339419"/>
          </a:xfrm>
          <a:prstGeom prst="rect">
            <a:avLst/>
          </a:prstGeom>
        </p:spPr>
      </p:pic>
    </p:spTree>
    <p:extLst>
      <p:ext uri="{BB962C8B-B14F-4D97-AF65-F5344CB8AC3E}">
        <p14:creationId xmlns:p14="http://schemas.microsoft.com/office/powerpoint/2010/main" val="155407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39642" y="1788573"/>
            <a:ext cx="7806813" cy="923330"/>
          </a:xfrm>
          <a:prstGeom prst="rect">
            <a:avLst/>
          </a:prstGeom>
          <a:noFill/>
        </p:spPr>
        <p:txBody>
          <a:bodyPr wrap="square" rtlCol="0">
            <a:spAutoFit/>
          </a:bodyPr>
          <a:lstStyle/>
          <a:p>
            <a:pPr>
              <a:lnSpc>
                <a:spcPct val="130000"/>
              </a:lnSpc>
              <a:buClr>
                <a:srgbClr val="D67C1C"/>
              </a:buClr>
            </a:pPr>
            <a:r>
              <a:rPr lang="en-US" sz="1500" dirty="0">
                <a:latin typeface="Verdana"/>
                <a:cs typeface="Verdana"/>
              </a:rPr>
              <a:t> </a:t>
            </a:r>
          </a:p>
          <a:p>
            <a:pPr>
              <a:lnSpc>
                <a:spcPct val="130000"/>
              </a:lnSpc>
              <a:buClr>
                <a:srgbClr val="D67C1C"/>
              </a:buClr>
            </a:pPr>
            <a:endParaRPr lang="en-US" sz="1500" dirty="0">
              <a:latin typeface="Verdana"/>
              <a:cs typeface="Verdana"/>
            </a:endParaRPr>
          </a:p>
          <a:p>
            <a:endParaRPr lang="en-ZA" sz="1500" dirty="0">
              <a:latin typeface="Verdana" panose="020B0604030504040204" pitchFamily="34" charset="0"/>
              <a:ea typeface="Verdana" panose="020B0604030504040204" pitchFamily="34" charset="0"/>
            </a:endParaRPr>
          </a:p>
        </p:txBody>
      </p:sp>
      <p:pic>
        <p:nvPicPr>
          <p:cNvPr id="9" name="Picture 8"/>
          <p:cNvPicPr/>
          <p:nvPr/>
        </p:nvPicPr>
        <p:blipFill>
          <a:blip r:embed="rId2">
            <a:grayscl/>
            <a:extLst>
              <a:ext uri="{28A0092B-C50C-407E-A947-70E740481C1C}">
                <a14:useLocalDpi xmlns:a14="http://schemas.microsoft.com/office/drawing/2010/main"/>
              </a:ext>
            </a:extLst>
          </a:blip>
          <a:stretch>
            <a:fillRect/>
          </a:stretch>
        </p:blipFill>
        <p:spPr>
          <a:xfrm>
            <a:off x="750937" y="5373216"/>
            <a:ext cx="1547273" cy="790086"/>
          </a:xfrm>
          <a:prstGeom prst="rect">
            <a:avLst/>
          </a:prstGeom>
        </p:spPr>
      </p:pic>
      <p:pic>
        <p:nvPicPr>
          <p:cNvPr id="10" name="Picture 9"/>
          <p:cNvPicPr/>
          <p:nvPr/>
        </p:nvPicPr>
        <p:blipFill>
          <a:blip r:embed="rId3">
            <a:grayscl/>
            <a:extLst>
              <a:ext uri="{28A0092B-C50C-407E-A947-70E740481C1C}">
                <a14:useLocalDpi xmlns:a14="http://schemas.microsoft.com/office/drawing/2010/main"/>
              </a:ext>
            </a:extLst>
          </a:blip>
          <a:stretch>
            <a:fillRect/>
          </a:stretch>
        </p:blipFill>
        <p:spPr>
          <a:xfrm>
            <a:off x="800289" y="4365104"/>
            <a:ext cx="1569513" cy="702166"/>
          </a:xfrm>
          <a:prstGeom prst="rect">
            <a:avLst/>
          </a:prstGeom>
        </p:spPr>
      </p:pic>
      <p:pic>
        <p:nvPicPr>
          <p:cNvPr id="11" name="image2.png" descr="Masibumbane Development Organisation"/>
          <p:cNvPicPr/>
          <p:nvPr/>
        </p:nvPicPr>
        <p:blipFill>
          <a:blip r:embed="rId4">
            <a:grayscl/>
          </a:blip>
          <a:srcRect/>
          <a:stretch>
            <a:fillRect/>
          </a:stretch>
        </p:blipFill>
        <p:spPr>
          <a:xfrm>
            <a:off x="845245" y="3102613"/>
            <a:ext cx="1444977" cy="833640"/>
          </a:xfrm>
          <a:prstGeom prst="rect">
            <a:avLst/>
          </a:prstGeom>
          <a:ln/>
        </p:spPr>
      </p:pic>
      <p:pic>
        <p:nvPicPr>
          <p:cNvPr id="12" name="image4.png" descr="CAP"/>
          <p:cNvPicPr/>
          <p:nvPr/>
        </p:nvPicPr>
        <p:blipFill>
          <a:blip r:embed="rId5">
            <a:grayscl/>
          </a:blip>
          <a:srcRect/>
          <a:stretch>
            <a:fillRect/>
          </a:stretch>
        </p:blipFill>
        <p:spPr>
          <a:xfrm>
            <a:off x="750937" y="2149430"/>
            <a:ext cx="1602778" cy="706171"/>
          </a:xfrm>
          <a:prstGeom prst="rect">
            <a:avLst/>
          </a:prstGeom>
          <a:ln/>
        </p:spPr>
      </p:pic>
      <p:sp>
        <p:nvSpPr>
          <p:cNvPr id="3" name="TextBox 2"/>
          <p:cNvSpPr txBox="1"/>
          <p:nvPr/>
        </p:nvSpPr>
        <p:spPr>
          <a:xfrm>
            <a:off x="2353715" y="2160668"/>
            <a:ext cx="6152453" cy="4002634"/>
          </a:xfrm>
          <a:prstGeom prst="rect">
            <a:avLst/>
          </a:prstGeom>
          <a:noFill/>
        </p:spPr>
        <p:txBody>
          <a:bodyPr wrap="square" rtlCol="0">
            <a:spAutoFit/>
          </a:bodyPr>
          <a:lstStyle/>
          <a:p>
            <a:pPr>
              <a:lnSpc>
                <a:spcPct val="130000"/>
              </a:lnSpc>
              <a:buClr>
                <a:srgbClr val="D67C1C"/>
              </a:buClr>
            </a:pPr>
            <a:r>
              <a:rPr lang="en-US" sz="1400" dirty="0">
                <a:solidFill>
                  <a:srgbClr val="454543"/>
                </a:solidFill>
                <a:latin typeface="Verdana"/>
                <a:cs typeface="Verdana"/>
              </a:rPr>
              <a:t>An initiative that </a:t>
            </a:r>
            <a:r>
              <a:rPr lang="en-US" sz="1400" dirty="0" err="1">
                <a:solidFill>
                  <a:srgbClr val="454543"/>
                </a:solidFill>
                <a:latin typeface="Verdana"/>
                <a:cs typeface="Verdana"/>
              </a:rPr>
              <a:t>mobilises</a:t>
            </a:r>
            <a:r>
              <a:rPr lang="en-US" sz="1400" dirty="0">
                <a:solidFill>
                  <a:srgbClr val="454543"/>
                </a:solidFill>
                <a:latin typeface="Verdana"/>
                <a:cs typeface="Verdana"/>
              </a:rPr>
              <a:t> the community of </a:t>
            </a:r>
            <a:r>
              <a:rPr lang="en-US" sz="1400" dirty="0" err="1">
                <a:solidFill>
                  <a:srgbClr val="454543"/>
                </a:solidFill>
                <a:latin typeface="Verdana"/>
                <a:cs typeface="Verdana"/>
              </a:rPr>
              <a:t>Swellendam</a:t>
            </a:r>
            <a:r>
              <a:rPr lang="en-US" sz="1400" dirty="0">
                <a:solidFill>
                  <a:srgbClr val="454543"/>
                </a:solidFill>
                <a:latin typeface="Verdana"/>
                <a:cs typeface="Verdana"/>
              </a:rPr>
              <a:t> to tackle school dropout as a </a:t>
            </a:r>
            <a:r>
              <a:rPr lang="en-US" sz="1400" dirty="0" smtClean="0">
                <a:solidFill>
                  <a:srgbClr val="454543"/>
                </a:solidFill>
                <a:latin typeface="Verdana"/>
                <a:cs typeface="Verdana"/>
              </a:rPr>
              <a:t>collective</a:t>
            </a:r>
          </a:p>
          <a:p>
            <a:pPr>
              <a:lnSpc>
                <a:spcPct val="130000"/>
              </a:lnSpc>
              <a:buClr>
                <a:srgbClr val="D67C1C"/>
              </a:buClr>
            </a:pPr>
            <a:endParaRPr lang="en-ZA" sz="1400" dirty="0">
              <a:solidFill>
                <a:srgbClr val="454543"/>
              </a:solidFill>
              <a:latin typeface="Verdana"/>
              <a:cs typeface="Verdana"/>
            </a:endParaRPr>
          </a:p>
          <a:p>
            <a:pPr>
              <a:lnSpc>
                <a:spcPct val="130000"/>
              </a:lnSpc>
              <a:buClr>
                <a:srgbClr val="D67C1C"/>
              </a:buClr>
            </a:pPr>
            <a:endParaRPr lang="en-US" sz="1400" dirty="0" smtClean="0">
              <a:solidFill>
                <a:srgbClr val="454543"/>
              </a:solidFill>
              <a:latin typeface="Verdana" panose="020B0604030504040204" pitchFamily="34" charset="0"/>
              <a:ea typeface="Verdana" panose="020B0604030504040204" pitchFamily="34" charset="0"/>
              <a:cs typeface="Verdana"/>
            </a:endParaRPr>
          </a:p>
          <a:p>
            <a:pPr>
              <a:lnSpc>
                <a:spcPct val="130000"/>
              </a:lnSpc>
              <a:buClr>
                <a:srgbClr val="D67C1C"/>
              </a:buClr>
            </a:pPr>
            <a:r>
              <a:rPr lang="en-US" sz="1400" dirty="0" smtClean="0">
                <a:solidFill>
                  <a:srgbClr val="454543"/>
                </a:solidFill>
                <a:latin typeface="Verdana" panose="020B0604030504040204" pitchFamily="34" charset="0"/>
                <a:ea typeface="Verdana" panose="020B0604030504040204" pitchFamily="34" charset="0"/>
                <a:cs typeface="Verdana"/>
              </a:rPr>
              <a:t>Using Early </a:t>
            </a:r>
            <a:r>
              <a:rPr lang="en-US" sz="1400" dirty="0">
                <a:solidFill>
                  <a:srgbClr val="454543"/>
                </a:solidFill>
                <a:latin typeface="Verdana" panose="020B0604030504040204" pitchFamily="34" charset="0"/>
                <a:ea typeface="Verdana" panose="020B0604030504040204" pitchFamily="34" charset="0"/>
                <a:cs typeface="Verdana"/>
              </a:rPr>
              <a:t>W</a:t>
            </a:r>
            <a:r>
              <a:rPr lang="en-US" sz="1400" dirty="0" smtClean="0">
                <a:solidFill>
                  <a:srgbClr val="454543"/>
                </a:solidFill>
                <a:latin typeface="Verdana" panose="020B0604030504040204" pitchFamily="34" charset="0"/>
                <a:ea typeface="Verdana" panose="020B0604030504040204" pitchFamily="34" charset="0"/>
                <a:cs typeface="Verdana"/>
              </a:rPr>
              <a:t>arning </a:t>
            </a:r>
            <a:r>
              <a:rPr lang="en-US" sz="1400" dirty="0">
                <a:solidFill>
                  <a:srgbClr val="454543"/>
                </a:solidFill>
                <a:latin typeface="Verdana" panose="020B0604030504040204" pitchFamily="34" charset="0"/>
                <a:ea typeface="Verdana" panose="020B0604030504040204" pitchFamily="34" charset="0"/>
                <a:cs typeface="Verdana"/>
              </a:rPr>
              <a:t>S</a:t>
            </a:r>
            <a:r>
              <a:rPr lang="en-US" sz="1400" dirty="0" smtClean="0">
                <a:solidFill>
                  <a:srgbClr val="454543"/>
                </a:solidFill>
                <a:latin typeface="Verdana" panose="020B0604030504040204" pitchFamily="34" charset="0"/>
                <a:ea typeface="Verdana" panose="020B0604030504040204" pitchFamily="34" charset="0"/>
                <a:cs typeface="Verdana"/>
              </a:rPr>
              <a:t>ystems </a:t>
            </a:r>
            <a:r>
              <a:rPr lang="en-US" sz="1400" dirty="0">
                <a:solidFill>
                  <a:srgbClr val="454543"/>
                </a:solidFill>
                <a:latin typeface="Verdana" panose="020B0604030504040204" pitchFamily="34" charset="0"/>
                <a:ea typeface="Verdana" panose="020B0604030504040204" pitchFamily="34" charset="0"/>
                <a:cs typeface="Verdana"/>
              </a:rPr>
              <a:t>to support and respond to young people at risk of dropping </a:t>
            </a:r>
            <a:r>
              <a:rPr lang="en-US" sz="1400" dirty="0" smtClean="0">
                <a:solidFill>
                  <a:srgbClr val="454543"/>
                </a:solidFill>
                <a:latin typeface="Verdana" panose="020B0604030504040204" pitchFamily="34" charset="0"/>
                <a:ea typeface="Verdana" panose="020B0604030504040204" pitchFamily="34" charset="0"/>
                <a:cs typeface="Verdana"/>
              </a:rPr>
              <a:t>out</a:t>
            </a:r>
          </a:p>
          <a:p>
            <a:pPr>
              <a:lnSpc>
                <a:spcPct val="130000"/>
              </a:lnSpc>
              <a:buClr>
                <a:srgbClr val="D67C1C"/>
              </a:buClr>
            </a:pPr>
            <a:endParaRPr lang="en-US" sz="1400" dirty="0">
              <a:solidFill>
                <a:srgbClr val="454543"/>
              </a:solidFill>
              <a:latin typeface="Verdana" panose="020B0604030504040204" pitchFamily="34" charset="0"/>
              <a:ea typeface="Verdana" panose="020B0604030504040204" pitchFamily="34" charset="0"/>
              <a:cs typeface="Verdana"/>
            </a:endParaRPr>
          </a:p>
          <a:p>
            <a:pPr>
              <a:lnSpc>
                <a:spcPct val="130000"/>
              </a:lnSpc>
              <a:buClr>
                <a:srgbClr val="D67C1C"/>
              </a:buClr>
            </a:pPr>
            <a:endParaRPr lang="en-US" sz="1400" dirty="0">
              <a:solidFill>
                <a:srgbClr val="454543"/>
              </a:solidFill>
              <a:latin typeface="Verdana" panose="020B0604030504040204" pitchFamily="34" charset="0"/>
              <a:ea typeface="Verdana" panose="020B0604030504040204" pitchFamily="34" charset="0"/>
              <a:cs typeface="Verdana"/>
            </a:endParaRPr>
          </a:p>
          <a:p>
            <a:pPr>
              <a:lnSpc>
                <a:spcPct val="130000"/>
              </a:lnSpc>
              <a:buClr>
                <a:srgbClr val="D67C1C"/>
              </a:buClr>
            </a:pPr>
            <a:r>
              <a:rPr lang="en-US" sz="1400" dirty="0">
                <a:solidFill>
                  <a:srgbClr val="454543"/>
                </a:solidFill>
                <a:latin typeface="Verdana" panose="020B0604030504040204" pitchFamily="34" charset="0"/>
                <a:ea typeface="Verdana" panose="020B0604030504040204" pitchFamily="34" charset="0"/>
                <a:cs typeface="Verdana"/>
              </a:rPr>
              <a:t>Creating opportunities for psychosocial support and academic catch-up in </a:t>
            </a:r>
            <a:r>
              <a:rPr lang="en-US" sz="1400" dirty="0" smtClean="0">
                <a:solidFill>
                  <a:srgbClr val="454543"/>
                </a:solidFill>
                <a:latin typeface="Verdana" panose="020B0604030504040204" pitchFamily="34" charset="0"/>
                <a:ea typeface="Verdana" panose="020B0604030504040204" pitchFamily="34" charset="0"/>
                <a:cs typeface="Verdana"/>
              </a:rPr>
              <a:t>schools</a:t>
            </a:r>
          </a:p>
          <a:p>
            <a:pPr>
              <a:lnSpc>
                <a:spcPct val="130000"/>
              </a:lnSpc>
              <a:buClr>
                <a:srgbClr val="D67C1C"/>
              </a:buClr>
            </a:pPr>
            <a:endParaRPr lang="en-US" sz="1400" dirty="0">
              <a:solidFill>
                <a:srgbClr val="454543"/>
              </a:solidFill>
              <a:latin typeface="Verdana" panose="020B0604030504040204" pitchFamily="34" charset="0"/>
              <a:ea typeface="Verdana" panose="020B0604030504040204" pitchFamily="34" charset="0"/>
              <a:cs typeface="Verdana"/>
            </a:endParaRPr>
          </a:p>
          <a:p>
            <a:pPr>
              <a:lnSpc>
                <a:spcPct val="130000"/>
              </a:lnSpc>
              <a:buClr>
                <a:srgbClr val="D67C1C"/>
              </a:buClr>
            </a:pPr>
            <a:endParaRPr lang="en-US" sz="1400" dirty="0">
              <a:solidFill>
                <a:srgbClr val="454543"/>
              </a:solidFill>
              <a:latin typeface="Verdana" panose="020B0604030504040204" pitchFamily="34" charset="0"/>
              <a:ea typeface="Verdana" panose="020B0604030504040204" pitchFamily="34" charset="0"/>
              <a:cs typeface="Verdana"/>
            </a:endParaRPr>
          </a:p>
          <a:p>
            <a:pPr>
              <a:lnSpc>
                <a:spcPct val="130000"/>
              </a:lnSpc>
              <a:buClr>
                <a:srgbClr val="D67C1C"/>
              </a:buClr>
            </a:pPr>
            <a:r>
              <a:rPr lang="en-US" sz="1400" dirty="0">
                <a:solidFill>
                  <a:srgbClr val="454543"/>
                </a:solidFill>
                <a:latin typeface="Verdana" panose="020B0604030504040204" pitchFamily="34" charset="0"/>
                <a:ea typeface="Verdana" panose="020B0604030504040204" pitchFamily="34" charset="0"/>
                <a:cs typeface="Verdana"/>
              </a:rPr>
              <a:t>Using Child and Youth Care Workers (CYCWs) at schools to provide lower-cost psychosocial support</a:t>
            </a:r>
            <a:endParaRPr lang="en-ZA" sz="1400" dirty="0">
              <a:solidFill>
                <a:srgbClr val="454543"/>
              </a:solidFill>
              <a:latin typeface="Verdana" panose="020B0604030504040204" pitchFamily="34" charset="0"/>
              <a:ea typeface="Verdana" panose="020B0604030504040204" pitchFamily="34" charset="0"/>
              <a:cs typeface="Verdana"/>
            </a:endParaRPr>
          </a:p>
        </p:txBody>
      </p:sp>
      <p:sp>
        <p:nvSpPr>
          <p:cNvPr id="13" name="TextBox 12"/>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Overview of our implementing partners</a:t>
            </a:r>
            <a:endParaRPr lang="en-ZA" i="1" dirty="0">
              <a:latin typeface="Times"/>
              <a:cs typeface="Times"/>
            </a:endParaRPr>
          </a:p>
        </p:txBody>
      </p:sp>
      <p:sp>
        <p:nvSpPr>
          <p:cNvPr id="14" name="TextBox 13"/>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CASE</a:t>
            </a:r>
          </a:p>
          <a:p>
            <a:pPr>
              <a:lnSpc>
                <a:spcPct val="80000"/>
              </a:lnSpc>
            </a:pPr>
            <a:r>
              <a:rPr lang="en-US" sz="2500" b="1" dirty="0" smtClean="0">
                <a:solidFill>
                  <a:srgbClr val="D67C1C"/>
                </a:solidFill>
                <a:latin typeface="Verdana"/>
                <a:cs typeface="Verdana"/>
              </a:rPr>
              <a:t>STUDIES</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1399753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76328" y="3147159"/>
            <a:ext cx="1569367" cy="707886"/>
          </a:xfrm>
          <a:prstGeom prst="rect">
            <a:avLst/>
          </a:prstGeom>
          <a:noFill/>
        </p:spPr>
        <p:txBody>
          <a:bodyPr wrap="square" rtlCol="0">
            <a:spAutoFit/>
          </a:bodyPr>
          <a:lstStyle/>
          <a:p>
            <a:pPr algn="ctr"/>
            <a:r>
              <a:rPr lang="en-GB" sz="1000" b="1" dirty="0">
                <a:solidFill>
                  <a:srgbClr val="FFFFFF"/>
                </a:solidFill>
                <a:latin typeface="Verdana"/>
                <a:cs typeface="Verdana"/>
              </a:rPr>
              <a:t>DARK GREY</a:t>
            </a:r>
          </a:p>
          <a:p>
            <a:pPr algn="ctr"/>
            <a:endParaRPr lang="en-US" sz="1000" dirty="0">
              <a:solidFill>
                <a:srgbClr val="FFFFFF"/>
              </a:solidFill>
              <a:latin typeface="Verdana"/>
              <a:cs typeface="Verdana"/>
            </a:endParaRPr>
          </a:p>
          <a:p>
            <a:pPr algn="ctr"/>
            <a:r>
              <a:rPr lang="is-IS" sz="1000" dirty="0">
                <a:solidFill>
                  <a:srgbClr val="FFFFFF"/>
                </a:solidFill>
                <a:latin typeface="Verdana"/>
                <a:cs typeface="Verdana"/>
              </a:rPr>
              <a:t>R69 G69 B67</a:t>
            </a:r>
          </a:p>
          <a:p>
            <a:pPr algn="ctr"/>
            <a:r>
              <a:rPr lang="de-DE" sz="1000" dirty="0">
                <a:solidFill>
                  <a:srgbClr val="FFFFFF"/>
                </a:solidFill>
                <a:latin typeface="Verdana"/>
                <a:cs typeface="Verdana"/>
              </a:rPr>
              <a:t>HEX# 454543</a:t>
            </a: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8" name="TextBox 7"/>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Overview of our implementing partners</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CASE</a:t>
            </a:r>
          </a:p>
          <a:p>
            <a:pPr>
              <a:lnSpc>
                <a:spcPct val="80000"/>
              </a:lnSpc>
            </a:pPr>
            <a:r>
              <a:rPr lang="en-US" sz="2500" b="1" dirty="0" smtClean="0">
                <a:solidFill>
                  <a:srgbClr val="D67C1C"/>
                </a:solidFill>
                <a:latin typeface="Verdana"/>
                <a:cs typeface="Verdana"/>
              </a:rPr>
              <a:t>STUDIES</a:t>
            </a:r>
            <a:endParaRPr lang="en-US" sz="2500" b="1" dirty="0">
              <a:solidFill>
                <a:srgbClr val="D67C1C"/>
              </a:solidFill>
              <a:latin typeface="Verdana"/>
              <a:cs typeface="Verdana"/>
            </a:endParaRPr>
          </a:p>
        </p:txBody>
      </p:sp>
      <p:pic>
        <p:nvPicPr>
          <p:cNvPr id="3" name="5JdgowVWbmU"/>
          <p:cNvPicPr>
            <a:picLocks noRot="1" noChangeAspect="1"/>
          </p:cNvPicPr>
          <p:nvPr>
            <a:videoFile r:link="rId1"/>
          </p:nvPr>
        </p:nvPicPr>
        <p:blipFill>
          <a:blip r:embed="rId4"/>
          <a:stretch>
            <a:fillRect/>
          </a:stretch>
        </p:blipFill>
        <p:spPr>
          <a:xfrm>
            <a:off x="1134533" y="1997956"/>
            <a:ext cx="6820983" cy="3836803"/>
          </a:xfrm>
          <a:prstGeom prst="rect">
            <a:avLst/>
          </a:prstGeom>
        </p:spPr>
      </p:pic>
    </p:spTree>
    <p:extLst>
      <p:ext uri="{BB962C8B-B14F-4D97-AF65-F5344CB8AC3E}">
        <p14:creationId xmlns:p14="http://schemas.microsoft.com/office/powerpoint/2010/main" val="2868930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32801" y="1852212"/>
            <a:ext cx="7399421" cy="4381968"/>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Holistic community intervention</a:t>
            </a:r>
          </a:p>
          <a:p>
            <a:pPr lvl="1">
              <a:lnSpc>
                <a:spcPct val="130000"/>
              </a:lnSpc>
              <a:buClr>
                <a:srgbClr val="D67C1C"/>
              </a:buClr>
            </a:pPr>
            <a:r>
              <a:rPr lang="en-US" sz="2500" b="1" dirty="0" smtClean="0">
                <a:solidFill>
                  <a:srgbClr val="D67C1C"/>
                </a:solidFill>
                <a:latin typeface="Verdana"/>
                <a:cs typeface="Verdana"/>
              </a:rPr>
              <a:t>HOW?</a:t>
            </a:r>
          </a:p>
          <a:p>
            <a:pPr marL="742950" lvl="1" indent="-285750">
              <a:lnSpc>
                <a:spcPct val="130000"/>
              </a:lnSpc>
              <a:buClr>
                <a:srgbClr val="D67C1C"/>
              </a:buClr>
              <a:buFont typeface="Arial"/>
              <a:buChar char="•"/>
            </a:pPr>
            <a:r>
              <a:rPr lang="en-US" sz="1400" dirty="0" smtClean="0">
                <a:solidFill>
                  <a:srgbClr val="454543"/>
                </a:solidFill>
                <a:latin typeface="Verdana"/>
                <a:cs typeface="Verdana"/>
              </a:rPr>
              <a:t>By </a:t>
            </a:r>
            <a:r>
              <a:rPr lang="en-US" sz="1400" dirty="0">
                <a:solidFill>
                  <a:srgbClr val="454543"/>
                </a:solidFill>
                <a:latin typeface="Verdana"/>
                <a:cs typeface="Verdana"/>
              </a:rPr>
              <a:t>rallying community members and school leadership around the issue of dropout</a:t>
            </a:r>
          </a:p>
          <a:p>
            <a:pPr marL="742950" lvl="1" indent="-285750">
              <a:lnSpc>
                <a:spcPct val="130000"/>
              </a:lnSpc>
              <a:buClr>
                <a:srgbClr val="D67C1C"/>
              </a:buClr>
              <a:buFont typeface="Arial"/>
              <a:buChar char="•"/>
            </a:pPr>
            <a:endParaRPr lang="en-ZA" sz="1500" dirty="0">
              <a:solidFill>
                <a:srgbClr val="454543"/>
              </a:solidFill>
              <a:latin typeface="Verdana"/>
              <a:cs typeface="Verdana"/>
            </a:endParaRPr>
          </a:p>
          <a:p>
            <a:pPr>
              <a:lnSpc>
                <a:spcPct val="130000"/>
              </a:lnSpc>
              <a:buClr>
                <a:srgbClr val="D67C1C"/>
              </a:buClr>
            </a:pPr>
            <a:r>
              <a:rPr lang="en-US" sz="1500" b="1" dirty="0">
                <a:solidFill>
                  <a:srgbClr val="AF1D1F"/>
                </a:solidFill>
                <a:latin typeface="Verdana"/>
                <a:cs typeface="Verdana"/>
              </a:rPr>
              <a:t>EWS risk assessment</a:t>
            </a:r>
          </a:p>
          <a:p>
            <a:pPr lvl="1">
              <a:lnSpc>
                <a:spcPct val="130000"/>
              </a:lnSpc>
              <a:buClr>
                <a:srgbClr val="D67C1C"/>
              </a:buClr>
            </a:pPr>
            <a:r>
              <a:rPr lang="en-US" sz="2500" b="1" dirty="0">
                <a:solidFill>
                  <a:srgbClr val="D67C1C"/>
                </a:solidFill>
                <a:latin typeface="Verdana"/>
                <a:cs typeface="Verdana"/>
              </a:rPr>
              <a:t>HOW?</a:t>
            </a:r>
          </a:p>
          <a:p>
            <a:pPr marL="742950" lvl="1" indent="-285750">
              <a:lnSpc>
                <a:spcPct val="130000"/>
              </a:lnSpc>
              <a:buClr>
                <a:srgbClr val="D67C1C"/>
              </a:buClr>
              <a:buFont typeface="Arial"/>
              <a:buChar char="•"/>
            </a:pPr>
            <a:r>
              <a:rPr lang="en-ZA" sz="1400" dirty="0" smtClean="0">
                <a:solidFill>
                  <a:srgbClr val="454543"/>
                </a:solidFill>
                <a:latin typeface="Verdana"/>
                <a:cs typeface="Verdana"/>
              </a:rPr>
              <a:t>Six </a:t>
            </a:r>
            <a:r>
              <a:rPr lang="en-ZA" sz="1400" dirty="0">
                <a:solidFill>
                  <a:srgbClr val="454543"/>
                </a:solidFill>
                <a:latin typeface="Verdana"/>
                <a:cs typeface="Verdana"/>
              </a:rPr>
              <a:t>schools able to track and reflect absenteeism from </a:t>
            </a:r>
            <a:r>
              <a:rPr lang="en-ZA" sz="1400" dirty="0" smtClean="0">
                <a:solidFill>
                  <a:srgbClr val="454543"/>
                </a:solidFill>
                <a:latin typeface="Verdana"/>
                <a:cs typeface="Verdana"/>
              </a:rPr>
              <a:t>2018 - </a:t>
            </a:r>
            <a:r>
              <a:rPr lang="en-ZA" sz="1400" dirty="0">
                <a:solidFill>
                  <a:srgbClr val="454543"/>
                </a:solidFill>
                <a:latin typeface="Verdana"/>
                <a:cs typeface="Verdana"/>
              </a:rPr>
              <a:t>2019</a:t>
            </a:r>
          </a:p>
          <a:p>
            <a:pPr marL="742950" lvl="1" indent="-285750">
              <a:lnSpc>
                <a:spcPct val="130000"/>
              </a:lnSpc>
              <a:buClr>
                <a:srgbClr val="D67C1C"/>
              </a:buClr>
              <a:buFont typeface="Arial"/>
              <a:buChar char="•"/>
            </a:pPr>
            <a:r>
              <a:rPr lang="en-ZA" sz="1400" dirty="0">
                <a:solidFill>
                  <a:srgbClr val="454543"/>
                </a:solidFill>
                <a:latin typeface="Verdana"/>
                <a:cs typeface="Verdana"/>
              </a:rPr>
              <a:t>Track learner-level data with the EWS tool </a:t>
            </a:r>
          </a:p>
          <a:p>
            <a:pPr marL="742950" lvl="1" indent="-285750">
              <a:lnSpc>
                <a:spcPct val="130000"/>
              </a:lnSpc>
              <a:buClr>
                <a:srgbClr val="D67C1C"/>
              </a:buClr>
              <a:buFont typeface="Arial"/>
              <a:buChar char="•"/>
            </a:pPr>
            <a:r>
              <a:rPr lang="en-ZA" sz="1400" dirty="0">
                <a:solidFill>
                  <a:srgbClr val="454543"/>
                </a:solidFill>
                <a:latin typeface="Verdana"/>
                <a:cs typeface="Verdana"/>
              </a:rPr>
              <a:t>Two schools monitor all their intermediate phase learners, while others monitor the entire school cohort</a:t>
            </a:r>
          </a:p>
          <a:p>
            <a:pPr marL="742950" lvl="1" indent="-285750">
              <a:lnSpc>
                <a:spcPct val="130000"/>
              </a:lnSpc>
              <a:buClr>
                <a:srgbClr val="D67C1C"/>
              </a:buClr>
              <a:buFont typeface="Arial"/>
              <a:buChar char="•"/>
            </a:pPr>
            <a:r>
              <a:rPr lang="en-ZA" sz="1400" dirty="0">
                <a:solidFill>
                  <a:srgbClr val="454543"/>
                </a:solidFill>
                <a:latin typeface="Verdana"/>
                <a:cs typeface="Verdana"/>
              </a:rPr>
              <a:t>With EWS, able to monitor the number of learners who </a:t>
            </a:r>
            <a:r>
              <a:rPr lang="en-ZA" sz="1400" dirty="0" smtClean="0">
                <a:solidFill>
                  <a:srgbClr val="454543"/>
                </a:solidFill>
                <a:latin typeface="Verdana"/>
                <a:cs typeface="Verdana"/>
              </a:rPr>
              <a:t>drop out </a:t>
            </a:r>
            <a:r>
              <a:rPr lang="en-ZA" sz="1400" dirty="0">
                <a:solidFill>
                  <a:srgbClr val="454543"/>
                </a:solidFill>
                <a:latin typeface="Verdana"/>
                <a:cs typeface="Verdana"/>
              </a:rPr>
              <a:t>per </a:t>
            </a:r>
            <a:r>
              <a:rPr lang="en-ZA" sz="1400" dirty="0" smtClean="0">
                <a:solidFill>
                  <a:srgbClr val="454543"/>
                </a:solidFill>
                <a:latin typeface="Verdana"/>
                <a:cs typeface="Verdana"/>
              </a:rPr>
              <a:t>grade, each quarter, in each school</a:t>
            </a:r>
            <a:endParaRPr lang="en-ZA" sz="1400" dirty="0">
              <a:solidFill>
                <a:srgbClr val="454543"/>
              </a:solidFill>
              <a:latin typeface="Verdana"/>
              <a:cs typeface="Verdana"/>
            </a:endParaRP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pic>
        <p:nvPicPr>
          <p:cNvPr id="13" name="image4.png" descr="CAP"/>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6643330" y="579042"/>
            <a:ext cx="2156542" cy="950155"/>
          </a:xfrm>
          <a:prstGeom prst="rect">
            <a:avLst/>
          </a:prstGeom>
          <a:ln/>
        </p:spPr>
      </p:pic>
      <p:sp>
        <p:nvSpPr>
          <p:cNvPr id="11" name="TextBox 10"/>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EWS risk assessment and SHARED model</a:t>
            </a:r>
            <a:endParaRPr lang="en-ZA" i="1" dirty="0">
              <a:latin typeface="Times"/>
              <a:cs typeface="Times"/>
            </a:endParaRPr>
          </a:p>
        </p:txBody>
      </p:sp>
      <p:sp>
        <p:nvSpPr>
          <p:cNvPr id="12" name="TextBox 11"/>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CASE</a:t>
            </a:r>
          </a:p>
          <a:p>
            <a:pPr>
              <a:lnSpc>
                <a:spcPct val="80000"/>
              </a:lnSpc>
            </a:pPr>
            <a:r>
              <a:rPr lang="en-US" sz="2500" b="1" dirty="0" smtClean="0">
                <a:solidFill>
                  <a:srgbClr val="D67C1C"/>
                </a:solidFill>
                <a:latin typeface="Verdana"/>
                <a:cs typeface="Verdana"/>
              </a:rPr>
              <a:t>STUDIES</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1682792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pic>
        <p:nvPicPr>
          <p:cNvPr id="10" name="image2.png" descr="Masibumbane Development Organisation"/>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6940565" y="316817"/>
            <a:ext cx="1956097" cy="1172548"/>
          </a:xfrm>
          <a:prstGeom prst="rect">
            <a:avLst/>
          </a:prstGeom>
          <a:ln/>
        </p:spPr>
      </p:pic>
      <p:sp>
        <p:nvSpPr>
          <p:cNvPr id="11" name="TextBox 10"/>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Check &amp; Connect</a:t>
            </a:r>
            <a:endParaRPr lang="en-ZA" i="1" dirty="0">
              <a:latin typeface="Times"/>
              <a:cs typeface="Times"/>
            </a:endParaRPr>
          </a:p>
        </p:txBody>
      </p:sp>
      <p:sp>
        <p:nvSpPr>
          <p:cNvPr id="12" name="TextBox 11"/>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CASE</a:t>
            </a:r>
          </a:p>
          <a:p>
            <a:pPr>
              <a:lnSpc>
                <a:spcPct val="80000"/>
              </a:lnSpc>
            </a:pPr>
            <a:r>
              <a:rPr lang="en-US" sz="2500" b="1" dirty="0" smtClean="0">
                <a:solidFill>
                  <a:srgbClr val="D67C1C"/>
                </a:solidFill>
                <a:latin typeface="Verdana"/>
                <a:cs typeface="Verdana"/>
              </a:rPr>
              <a:t>STUDIES</a:t>
            </a:r>
            <a:endParaRPr lang="en-US" sz="2500" b="1" dirty="0">
              <a:solidFill>
                <a:srgbClr val="D67C1C"/>
              </a:solidFill>
              <a:latin typeface="Verdana"/>
              <a:cs typeface="Verdana"/>
            </a:endParaRPr>
          </a:p>
        </p:txBody>
      </p:sp>
      <p:sp>
        <p:nvSpPr>
          <p:cNvPr id="4" name="TextBox 3"/>
          <p:cNvSpPr txBox="1"/>
          <p:nvPr/>
        </p:nvSpPr>
        <p:spPr>
          <a:xfrm>
            <a:off x="1032388" y="2441507"/>
            <a:ext cx="7806813" cy="2002087"/>
          </a:xfrm>
          <a:prstGeom prst="rect">
            <a:avLst/>
          </a:prstGeom>
          <a:noFill/>
        </p:spPr>
        <p:txBody>
          <a:bodyPr wrap="square" rtlCol="0">
            <a:spAutoFit/>
          </a:bodyPr>
          <a:lstStyle/>
          <a:p>
            <a:pPr>
              <a:lnSpc>
                <a:spcPct val="130000"/>
              </a:lnSpc>
              <a:buClr>
                <a:srgbClr val="D67C1C"/>
              </a:buClr>
            </a:pPr>
            <a:r>
              <a:rPr lang="en-ZA" sz="1500" b="1" dirty="0">
                <a:solidFill>
                  <a:srgbClr val="AF1D1F"/>
                </a:solidFill>
                <a:latin typeface="Verdana"/>
                <a:cs typeface="Verdana"/>
              </a:rPr>
              <a:t>Leveraging EWS and mentorship programme</a:t>
            </a:r>
          </a:p>
          <a:p>
            <a:pPr lvl="1">
              <a:lnSpc>
                <a:spcPct val="130000"/>
              </a:lnSpc>
              <a:buClr>
                <a:srgbClr val="D67C1C"/>
              </a:buClr>
            </a:pPr>
            <a:r>
              <a:rPr lang="en-US" sz="2500" b="1" dirty="0">
                <a:solidFill>
                  <a:srgbClr val="D67C1C"/>
                </a:solidFill>
                <a:latin typeface="Verdana"/>
                <a:cs typeface="Verdana"/>
              </a:rPr>
              <a:t>HOW?</a:t>
            </a:r>
          </a:p>
          <a:p>
            <a:pPr marL="742950" lvl="1" indent="-285750">
              <a:lnSpc>
                <a:spcPct val="130000"/>
              </a:lnSpc>
              <a:buClr>
                <a:srgbClr val="D67C1C"/>
              </a:buClr>
              <a:buFont typeface="Arial"/>
              <a:buChar char="•"/>
            </a:pPr>
            <a:r>
              <a:rPr lang="en-ZA" sz="1400" dirty="0" smtClean="0">
                <a:solidFill>
                  <a:srgbClr val="454543"/>
                </a:solidFill>
                <a:latin typeface="Verdana" panose="020B0604030504040204" pitchFamily="34" charset="0"/>
                <a:ea typeface="Verdana" panose="020B0604030504040204" pitchFamily="34" charset="0"/>
                <a:cs typeface="Verdana"/>
              </a:rPr>
              <a:t>Identify </a:t>
            </a:r>
            <a:r>
              <a:rPr lang="en-ZA" sz="1400" dirty="0">
                <a:solidFill>
                  <a:srgbClr val="454543"/>
                </a:solidFill>
                <a:latin typeface="Verdana" panose="020B0604030504040204" pitchFamily="34" charset="0"/>
                <a:ea typeface="Verdana" panose="020B0604030504040204" pitchFamily="34" charset="0"/>
                <a:cs typeface="Verdana"/>
              </a:rPr>
              <a:t>at-risk learners in grades 6 - 9 </a:t>
            </a:r>
          </a:p>
          <a:p>
            <a:pPr marL="742950" lvl="1" indent="-285750">
              <a:lnSpc>
                <a:spcPct val="130000"/>
              </a:lnSpc>
              <a:buClr>
                <a:srgbClr val="D67C1C"/>
              </a:buClr>
              <a:buFont typeface="Arial"/>
              <a:buChar char="•"/>
            </a:pPr>
            <a:r>
              <a:rPr lang="en-US" sz="1400" dirty="0">
                <a:solidFill>
                  <a:srgbClr val="454543"/>
                </a:solidFill>
                <a:latin typeface="Verdana" panose="020B0604030504040204" pitchFamily="34" charset="0"/>
                <a:ea typeface="Verdana" panose="020B0604030504040204" pitchFamily="34" charset="0"/>
                <a:cs typeface="Verdana"/>
              </a:rPr>
              <a:t>Connect these learners with mentors </a:t>
            </a:r>
          </a:p>
          <a:p>
            <a:pPr marL="742950" lvl="1" indent="-285750">
              <a:lnSpc>
                <a:spcPct val="130000"/>
              </a:lnSpc>
              <a:buClr>
                <a:srgbClr val="D67C1C"/>
              </a:buClr>
              <a:buFont typeface="Arial"/>
              <a:buChar char="•"/>
            </a:pPr>
            <a:r>
              <a:rPr lang="en-ZA" sz="1400" dirty="0">
                <a:solidFill>
                  <a:srgbClr val="454543"/>
                </a:solidFill>
                <a:latin typeface="Verdana" panose="020B0604030504040204" pitchFamily="34" charset="0"/>
                <a:ea typeface="Verdana" panose="020B0604030504040204" pitchFamily="34" charset="0"/>
              </a:rPr>
              <a:t>Six schools connected to the Data Driven </a:t>
            </a:r>
            <a:r>
              <a:rPr lang="en-ZA" sz="1400" dirty="0" smtClean="0">
                <a:solidFill>
                  <a:srgbClr val="454543"/>
                </a:solidFill>
                <a:latin typeface="Verdana" panose="020B0604030504040204" pitchFamily="34" charset="0"/>
                <a:ea typeface="Verdana" panose="020B0604030504040204" pitchFamily="34" charset="0"/>
              </a:rPr>
              <a:t>Districts Dashboard </a:t>
            </a:r>
            <a:endParaRPr lang="en-ZA" sz="1400" dirty="0">
              <a:solidFill>
                <a:srgbClr val="454543"/>
              </a:solidFill>
              <a:latin typeface="Verdana" panose="020B0604030504040204" pitchFamily="34" charset="0"/>
              <a:ea typeface="Verdana" panose="020B0604030504040204" pitchFamily="34" charset="0"/>
            </a:endParaRPr>
          </a:p>
          <a:p>
            <a:pPr marL="742950" lvl="1" indent="-285750">
              <a:lnSpc>
                <a:spcPct val="130000"/>
              </a:lnSpc>
              <a:buClr>
                <a:srgbClr val="D67C1C"/>
              </a:buClr>
              <a:buFont typeface="Arial"/>
              <a:buChar char="•"/>
            </a:pPr>
            <a:r>
              <a:rPr lang="en-ZA" sz="1400" dirty="0">
                <a:solidFill>
                  <a:srgbClr val="454543"/>
                </a:solidFill>
                <a:latin typeface="Verdana" panose="020B0604030504040204" pitchFamily="34" charset="0"/>
                <a:ea typeface="Verdana" panose="020B0604030504040204" pitchFamily="34" charset="0"/>
              </a:rPr>
              <a:t>Principals trained to use the system to track school </a:t>
            </a:r>
            <a:r>
              <a:rPr lang="en-ZA" sz="1400" dirty="0" smtClean="0">
                <a:solidFill>
                  <a:srgbClr val="454543"/>
                </a:solidFill>
                <a:latin typeface="Verdana" panose="020B0604030504040204" pitchFamily="34" charset="0"/>
                <a:ea typeface="Verdana" panose="020B0604030504040204" pitchFamily="34" charset="0"/>
              </a:rPr>
              <a:t>data</a:t>
            </a:r>
            <a:endParaRPr lang="en-ZA" sz="1400" dirty="0">
              <a:solidFill>
                <a:srgbClr val="454543"/>
              </a:solidFill>
              <a:latin typeface="Verdana" panose="020B0604030504040204" pitchFamily="34" charset="0"/>
              <a:ea typeface="Verdana" panose="020B0604030504040204" pitchFamily="34" charset="0"/>
              <a:cs typeface="Verdana"/>
            </a:endParaRPr>
          </a:p>
        </p:txBody>
      </p:sp>
    </p:spTree>
    <p:extLst>
      <p:ext uri="{BB962C8B-B14F-4D97-AF65-F5344CB8AC3E}">
        <p14:creationId xmlns:p14="http://schemas.microsoft.com/office/powerpoint/2010/main" val="2374071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graphicFrame>
        <p:nvGraphicFramePr>
          <p:cNvPr id="8" name="Chart 7">
            <a:extLst>
              <a:ext uri="{FF2B5EF4-FFF2-40B4-BE49-F238E27FC236}">
                <a16:creationId xmlns:a16="http://schemas.microsoft.com/office/drawing/2014/main" id="{C27EF697-6608-49C3-90BF-FAE8034240AC}"/>
              </a:ext>
            </a:extLst>
          </p:cNvPr>
          <p:cNvGraphicFramePr/>
          <p:nvPr>
            <p:extLst>
              <p:ext uri="{D42A27DB-BD31-4B8C-83A1-F6EECF244321}">
                <p14:modId xmlns:p14="http://schemas.microsoft.com/office/powerpoint/2010/main" val="2473362581"/>
              </p:ext>
            </p:extLst>
          </p:nvPr>
        </p:nvGraphicFramePr>
        <p:xfrm>
          <a:off x="904177" y="2090272"/>
          <a:ext cx="7460521" cy="3671888"/>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2.png" descr="Masibumbane Development Organisation"/>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rcRect/>
          <a:stretch>
            <a:fillRect/>
          </a:stretch>
        </p:blipFill>
        <p:spPr>
          <a:xfrm>
            <a:off x="6940565" y="316817"/>
            <a:ext cx="1956097" cy="1172548"/>
          </a:xfrm>
          <a:prstGeom prst="rect">
            <a:avLst/>
          </a:prstGeom>
          <a:ln/>
        </p:spPr>
      </p:pic>
      <p:sp>
        <p:nvSpPr>
          <p:cNvPr id="11" name="TextBox 10"/>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Check &amp; Connect</a:t>
            </a:r>
            <a:endParaRPr lang="en-ZA" i="1" dirty="0">
              <a:latin typeface="Times"/>
              <a:cs typeface="Times"/>
            </a:endParaRPr>
          </a:p>
        </p:txBody>
      </p:sp>
      <p:sp>
        <p:nvSpPr>
          <p:cNvPr id="12" name="TextBox 11"/>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CASE</a:t>
            </a:r>
          </a:p>
          <a:p>
            <a:pPr>
              <a:lnSpc>
                <a:spcPct val="80000"/>
              </a:lnSpc>
            </a:pPr>
            <a:r>
              <a:rPr lang="en-US" sz="2500" b="1" dirty="0" smtClean="0">
                <a:solidFill>
                  <a:srgbClr val="D67C1C"/>
                </a:solidFill>
                <a:latin typeface="Verdana"/>
                <a:cs typeface="Verdana"/>
              </a:rPr>
              <a:t>STUDIES</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2395731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Grp="1" noChangeAspect="1"/>
          </p:cNvPicPr>
          <p:nvPr isPhoto="1"/>
        </p:nvPicPr>
        <p:blipFill rotWithShape="1">
          <a:blip r:embed="rId2" cstate="print">
            <a:extLst>
              <a:ext uri="{28A0092B-C50C-407E-A947-70E740481C1C}">
                <a14:useLocalDpi xmlns:a14="http://schemas.microsoft.com/office/drawing/2010/main"/>
              </a:ext>
            </a:extLst>
          </a:blip>
          <a:srcRect/>
          <a:stretch/>
        </p:blipFill>
        <p:spPr>
          <a:xfrm flipH="1">
            <a:off x="0" y="-57343"/>
            <a:ext cx="9144000" cy="6915343"/>
          </a:xfrm>
          <a:prstGeom prst="rect">
            <a:avLst/>
          </a:prstGeom>
          <a:noFill/>
          <a:ln w="101600" cap="sq">
            <a:noFill/>
            <a:miter lim="800000"/>
          </a:ln>
          <a:effectLst/>
          <a:scene3d>
            <a:camera prst="orthographicFront"/>
            <a:lightRig rig="twoPt" dir="t">
              <a:rot lat="0" lon="0" rev="7200000"/>
            </a:lightRig>
          </a:scene3d>
          <a:sp3d>
            <a:bevelT w="25400" h="19050"/>
            <a:contourClr>
              <a:srgbClr val="FFFFFF"/>
            </a:contourClr>
          </a:sp3d>
        </p:spPr>
      </p:pic>
      <p:pic>
        <p:nvPicPr>
          <p:cNvPr id="4" name="Picture 3"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6" name="Rectangle 5"/>
          <p:cNvSpPr/>
          <p:nvPr/>
        </p:nvSpPr>
        <p:spPr>
          <a:xfrm>
            <a:off x="4559976" y="1327820"/>
            <a:ext cx="4584024" cy="3733293"/>
          </a:xfrm>
          <a:prstGeom prst="rect">
            <a:avLst/>
          </a:prstGeom>
          <a:solidFill>
            <a:srgbClr val="FFFF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21744" y="1747994"/>
            <a:ext cx="3631214" cy="2744982"/>
          </a:xfrm>
          <a:prstGeom prst="rect">
            <a:avLst/>
          </a:prstGeom>
        </p:spPr>
        <p:txBody>
          <a:bodyPr wrap="square">
            <a:spAutoFit/>
          </a:bodyPr>
          <a:lstStyle/>
          <a:p>
            <a:pPr algn="r">
              <a:lnSpc>
                <a:spcPct val="130000"/>
              </a:lnSpc>
            </a:pPr>
            <a:r>
              <a:rPr lang="en-US"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t>“</a:t>
            </a:r>
            <a:r>
              <a:rPr lang="en-GB"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t>The check and connect mentorship programme helps because some of them come from parents who are demotivated. When the social worker is helping them you at least see the child is motivated. If I’m having a problem, I’ll ask the social worker to help. She knows how to talk to them.</a:t>
            </a:r>
            <a:r>
              <a:rPr lang="en-GB" sz="140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a:t>
            </a:r>
          </a:p>
          <a:p>
            <a:pPr algn="r">
              <a:lnSpc>
                <a:spcPct val="130000"/>
              </a:lnSpc>
            </a:pPr>
            <a:endParaRPr lang="en-GB" sz="105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gn="r">
              <a:lnSpc>
                <a:spcPct val="130000"/>
              </a:lnSpc>
            </a:pPr>
            <a:r>
              <a:rPr lang="en-GB" sz="1050" dirty="0" err="1"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Xoliswa</a:t>
            </a:r>
            <a:r>
              <a:rPr lang="en-GB" sz="105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 </a:t>
            </a:r>
            <a:r>
              <a:rPr lang="en-GB" sz="1050" dirty="0">
                <a:solidFill>
                  <a:srgbClr val="454543"/>
                </a:solidFill>
                <a:latin typeface="Verdana" panose="020B0604030504040204" pitchFamily="34" charset="0"/>
                <a:ea typeface="Verdana" panose="020B0604030504040204" pitchFamily="34" charset="0"/>
                <a:cs typeface="Times New Roman" panose="02020603050405020304" pitchFamily="18" charset="0"/>
              </a:rPr>
              <a:t>Adonis, Grade 7 teacher, Duncan Village  </a:t>
            </a:r>
            <a:endParaRPr lang="en-ZA" sz="1050" dirty="0">
              <a:solidFill>
                <a:srgbClr val="454543"/>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87506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8102" y="2121821"/>
            <a:ext cx="7806813" cy="3362459"/>
          </a:xfrm>
          <a:prstGeom prst="rect">
            <a:avLst/>
          </a:prstGeom>
          <a:noFill/>
        </p:spPr>
        <p:txBody>
          <a:bodyPr wrap="square" rtlCol="0">
            <a:spAutoFit/>
          </a:bodyPr>
          <a:lstStyle/>
          <a:p>
            <a:pPr>
              <a:lnSpc>
                <a:spcPct val="130000"/>
              </a:lnSpc>
              <a:buClr>
                <a:srgbClr val="D67C1C"/>
              </a:buClr>
            </a:pPr>
            <a:r>
              <a:rPr lang="en-US" sz="1500" b="1" dirty="0" err="1" smtClean="0">
                <a:solidFill>
                  <a:srgbClr val="AF1D1F"/>
                </a:solidFill>
                <a:latin typeface="Verdana"/>
                <a:cs typeface="Verdana"/>
              </a:rPr>
              <a:t>Instil</a:t>
            </a:r>
            <a:r>
              <a:rPr lang="en-US" sz="1500" b="1" dirty="0">
                <a:solidFill>
                  <a:srgbClr val="AF1D1F"/>
                </a:solidFill>
                <a:latin typeface="Verdana"/>
                <a:cs typeface="Verdana"/>
              </a:rPr>
              <a:t> </a:t>
            </a:r>
            <a:r>
              <a:rPr lang="en-US" sz="1500" b="1" dirty="0" smtClean="0">
                <a:solidFill>
                  <a:srgbClr val="AF1D1F"/>
                </a:solidFill>
                <a:latin typeface="Verdana"/>
                <a:cs typeface="Verdana"/>
              </a:rPr>
              <a:t>a culture </a:t>
            </a:r>
            <a:r>
              <a:rPr lang="en-US" sz="1500" b="1" dirty="0">
                <a:solidFill>
                  <a:srgbClr val="AF1D1F"/>
                </a:solidFill>
                <a:latin typeface="Verdana"/>
                <a:cs typeface="Verdana"/>
              </a:rPr>
              <a:t>of learning</a:t>
            </a:r>
            <a:endParaRPr lang="en-ZA" sz="1500" b="1" dirty="0">
              <a:solidFill>
                <a:srgbClr val="AF1D1F"/>
              </a:solidFill>
              <a:latin typeface="Verdana"/>
              <a:cs typeface="Verdana"/>
            </a:endParaRPr>
          </a:p>
          <a:p>
            <a:pPr lvl="1">
              <a:lnSpc>
                <a:spcPct val="130000"/>
              </a:lnSpc>
              <a:buClr>
                <a:srgbClr val="D67C1C"/>
              </a:buClr>
            </a:pPr>
            <a:r>
              <a:rPr lang="en-US" sz="2500" b="1" dirty="0">
                <a:solidFill>
                  <a:srgbClr val="D67C1C"/>
                </a:solidFill>
                <a:latin typeface="Verdana"/>
                <a:cs typeface="Verdana"/>
              </a:rPr>
              <a:t>HOW?</a:t>
            </a:r>
          </a:p>
          <a:p>
            <a:pPr marL="742950" lvl="1" indent="-285750">
              <a:lnSpc>
                <a:spcPct val="130000"/>
              </a:lnSpc>
              <a:buClr>
                <a:srgbClr val="D67C1C"/>
              </a:buClr>
              <a:buFont typeface="Arial"/>
              <a:buChar char="•"/>
            </a:pPr>
            <a:r>
              <a:rPr lang="en-ZA" sz="1400" dirty="0" smtClean="0">
                <a:solidFill>
                  <a:srgbClr val="454543"/>
                </a:solidFill>
                <a:latin typeface="Verdana"/>
                <a:cs typeface="Verdana"/>
              </a:rPr>
              <a:t>Promote </a:t>
            </a:r>
            <a:r>
              <a:rPr lang="en-ZA" sz="1400" dirty="0">
                <a:solidFill>
                  <a:srgbClr val="454543"/>
                </a:solidFill>
                <a:latin typeface="Verdana"/>
                <a:cs typeface="Verdana"/>
              </a:rPr>
              <a:t>school attendance and value of </a:t>
            </a:r>
            <a:r>
              <a:rPr lang="en-ZA" sz="1400" dirty="0" smtClean="0">
                <a:solidFill>
                  <a:srgbClr val="454543"/>
                </a:solidFill>
                <a:latin typeface="Verdana"/>
                <a:cs typeface="Verdana"/>
              </a:rPr>
              <a:t>education</a:t>
            </a:r>
          </a:p>
          <a:p>
            <a:pPr marL="742950" lvl="1" indent="-285750">
              <a:lnSpc>
                <a:spcPct val="130000"/>
              </a:lnSpc>
              <a:buClr>
                <a:srgbClr val="D67C1C"/>
              </a:buClr>
              <a:buFont typeface="Arial"/>
              <a:buChar char="•"/>
            </a:pPr>
            <a:endParaRPr lang="en-ZA" sz="1400" dirty="0">
              <a:solidFill>
                <a:srgbClr val="454543"/>
              </a:solidFill>
              <a:latin typeface="Verdana"/>
              <a:cs typeface="Verdana"/>
            </a:endParaRPr>
          </a:p>
          <a:p>
            <a:pPr marL="0" lvl="1">
              <a:lnSpc>
                <a:spcPct val="130000"/>
              </a:lnSpc>
              <a:buClr>
                <a:srgbClr val="D67C1C"/>
              </a:buClr>
            </a:pPr>
            <a:r>
              <a:rPr lang="en-US" sz="1500" b="1" dirty="0">
                <a:solidFill>
                  <a:srgbClr val="AF1D1F"/>
                </a:solidFill>
                <a:latin typeface="Verdana"/>
                <a:cs typeface="Verdana"/>
              </a:rPr>
              <a:t>Tracking absenteeism</a:t>
            </a:r>
          </a:p>
          <a:p>
            <a:pPr lvl="1">
              <a:lnSpc>
                <a:spcPct val="130000"/>
              </a:lnSpc>
              <a:buClr>
                <a:srgbClr val="D67C1C"/>
              </a:buClr>
            </a:pPr>
            <a:r>
              <a:rPr lang="en-US" sz="2500" b="1" dirty="0">
                <a:solidFill>
                  <a:srgbClr val="D67C1C"/>
                </a:solidFill>
                <a:latin typeface="Verdana"/>
                <a:cs typeface="Verdana"/>
              </a:rPr>
              <a:t>HOW?</a:t>
            </a:r>
          </a:p>
          <a:p>
            <a:pPr marL="742950" lvl="1" indent="-285750">
              <a:lnSpc>
                <a:spcPct val="130000"/>
              </a:lnSpc>
              <a:buClr>
                <a:srgbClr val="D67C1C"/>
              </a:buClr>
              <a:buFont typeface="Arial"/>
              <a:buChar char="•"/>
            </a:pPr>
            <a:r>
              <a:rPr lang="en-ZA" sz="1400" dirty="0" smtClean="0">
                <a:solidFill>
                  <a:srgbClr val="454543"/>
                </a:solidFill>
                <a:latin typeface="Verdana" panose="020B0604030504040204" pitchFamily="34" charset="0"/>
                <a:ea typeface="Verdana" panose="020B0604030504040204" pitchFamily="34" charset="0"/>
                <a:cs typeface="Verdana"/>
              </a:rPr>
              <a:t>Mentor </a:t>
            </a:r>
            <a:r>
              <a:rPr lang="en-ZA" sz="1400" dirty="0">
                <a:solidFill>
                  <a:srgbClr val="454543"/>
                </a:solidFill>
                <a:latin typeface="Verdana" panose="020B0604030504040204" pitchFamily="34" charset="0"/>
                <a:ea typeface="Verdana" panose="020B0604030504040204" pitchFamily="34" charset="0"/>
                <a:cs typeface="Verdana"/>
              </a:rPr>
              <a:t>schools to track learner attendance accurately and in real-time</a:t>
            </a:r>
          </a:p>
          <a:p>
            <a:pPr marL="742950" lvl="1" indent="-285750">
              <a:lnSpc>
                <a:spcPct val="130000"/>
              </a:lnSpc>
              <a:buClr>
                <a:srgbClr val="D67C1C"/>
              </a:buClr>
              <a:buFont typeface="Arial"/>
              <a:buChar char="•"/>
            </a:pPr>
            <a:r>
              <a:rPr lang="en-ZA" sz="1400" dirty="0">
                <a:solidFill>
                  <a:srgbClr val="454543"/>
                </a:solidFill>
                <a:latin typeface="Verdana" panose="020B0604030504040204" pitchFamily="34" charset="0"/>
                <a:ea typeface="Verdana" panose="020B0604030504040204" pitchFamily="34" charset="0"/>
                <a:cs typeface="Verdana"/>
              </a:rPr>
              <a:t>Quality data management protocols</a:t>
            </a:r>
            <a:endParaRPr lang="en-US" sz="1400" dirty="0">
              <a:solidFill>
                <a:srgbClr val="454543"/>
              </a:solidFill>
              <a:latin typeface="Verdana" panose="020B0604030504040204" pitchFamily="34" charset="0"/>
              <a:ea typeface="Verdana" panose="020B0604030504040204" pitchFamily="34" charset="0"/>
              <a:cs typeface="Verdana"/>
            </a:endParaRPr>
          </a:p>
          <a:p>
            <a:pPr marL="742950" lvl="1" indent="-285750">
              <a:lnSpc>
                <a:spcPct val="130000"/>
              </a:lnSpc>
              <a:buClr>
                <a:srgbClr val="D67C1C"/>
              </a:buClr>
              <a:buFont typeface="Arial"/>
              <a:buChar char="•"/>
            </a:pPr>
            <a:endParaRPr lang="en-ZA" sz="1400" dirty="0">
              <a:solidFill>
                <a:srgbClr val="454543"/>
              </a:solidFill>
              <a:latin typeface="Verdana"/>
              <a:cs typeface="Verdana"/>
            </a:endParaRPr>
          </a:p>
          <a:p>
            <a:pPr marL="742950" lvl="1" indent="-285750">
              <a:lnSpc>
                <a:spcPct val="130000"/>
              </a:lnSpc>
              <a:buClr>
                <a:srgbClr val="D67C1C"/>
              </a:buClr>
              <a:buFont typeface="Arial"/>
              <a:buChar char="•"/>
            </a:pPr>
            <a:endParaRPr lang="en-ZA" sz="1400" dirty="0">
              <a:solidFill>
                <a:srgbClr val="454543"/>
              </a:solidFill>
              <a:latin typeface="Verdana"/>
              <a:cs typeface="Verdana"/>
            </a:endParaRPr>
          </a:p>
        </p:txBody>
      </p:sp>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pic>
        <p:nvPicPr>
          <p:cNvPr id="12" name="Picture 1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7080348" y="473699"/>
            <a:ext cx="1756411" cy="785780"/>
          </a:xfrm>
          <a:prstGeom prst="rect">
            <a:avLst/>
          </a:prstGeom>
        </p:spPr>
      </p:pic>
      <p:sp>
        <p:nvSpPr>
          <p:cNvPr id="10" name="TextBox 9"/>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Absenteeism tracking and </a:t>
            </a:r>
            <a:r>
              <a:rPr lang="en-US" i="1" dirty="0" err="1" smtClean="0">
                <a:latin typeface="Times"/>
                <a:cs typeface="Times"/>
              </a:rPr>
              <a:t>Khula</a:t>
            </a:r>
            <a:r>
              <a:rPr lang="en-US" i="1" dirty="0" smtClean="0">
                <a:latin typeface="Times"/>
                <a:cs typeface="Times"/>
              </a:rPr>
              <a:t> </a:t>
            </a:r>
            <a:r>
              <a:rPr lang="en-US" i="1" dirty="0" err="1" smtClean="0">
                <a:latin typeface="Times"/>
                <a:cs typeface="Times"/>
              </a:rPr>
              <a:t>Sayso</a:t>
            </a:r>
            <a:endParaRPr lang="en-ZA" i="1" dirty="0">
              <a:latin typeface="Times"/>
              <a:cs typeface="Times"/>
            </a:endParaRPr>
          </a:p>
        </p:txBody>
      </p:sp>
      <p:sp>
        <p:nvSpPr>
          <p:cNvPr id="13" name="TextBox 12"/>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CASE</a:t>
            </a:r>
          </a:p>
          <a:p>
            <a:pPr>
              <a:lnSpc>
                <a:spcPct val="80000"/>
              </a:lnSpc>
            </a:pPr>
            <a:r>
              <a:rPr lang="en-US" sz="2500" b="1" dirty="0" smtClean="0">
                <a:solidFill>
                  <a:srgbClr val="D67C1C"/>
                </a:solidFill>
                <a:latin typeface="Verdana"/>
                <a:cs typeface="Verdana"/>
              </a:rPr>
              <a:t>STUDIES</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2114569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pic>
        <p:nvPicPr>
          <p:cNvPr id="12" name="Picture 1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7080348" y="473699"/>
            <a:ext cx="1756411" cy="785780"/>
          </a:xfrm>
          <a:prstGeom prst="rect">
            <a:avLst/>
          </a:prstGeom>
        </p:spPr>
      </p:pic>
      <p:sp>
        <p:nvSpPr>
          <p:cNvPr id="10" name="TextBox 9"/>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Absenteeism tracking and </a:t>
            </a:r>
            <a:r>
              <a:rPr lang="en-US" i="1" dirty="0" err="1" smtClean="0">
                <a:latin typeface="Times"/>
                <a:cs typeface="Times"/>
              </a:rPr>
              <a:t>Khula</a:t>
            </a:r>
            <a:r>
              <a:rPr lang="en-US" i="1" dirty="0" smtClean="0">
                <a:latin typeface="Times"/>
                <a:cs typeface="Times"/>
              </a:rPr>
              <a:t> </a:t>
            </a:r>
            <a:r>
              <a:rPr lang="en-US" i="1" dirty="0" err="1" smtClean="0">
                <a:latin typeface="Times"/>
                <a:cs typeface="Times"/>
              </a:rPr>
              <a:t>Sayso</a:t>
            </a:r>
            <a:endParaRPr lang="en-ZA" i="1" dirty="0">
              <a:latin typeface="Times"/>
              <a:cs typeface="Times"/>
            </a:endParaRPr>
          </a:p>
        </p:txBody>
      </p:sp>
      <p:sp>
        <p:nvSpPr>
          <p:cNvPr id="13" name="TextBox 12"/>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CASE</a:t>
            </a:r>
          </a:p>
          <a:p>
            <a:pPr>
              <a:lnSpc>
                <a:spcPct val="80000"/>
              </a:lnSpc>
            </a:pPr>
            <a:r>
              <a:rPr lang="en-US" sz="2500" b="1" dirty="0" smtClean="0">
                <a:solidFill>
                  <a:srgbClr val="D67C1C"/>
                </a:solidFill>
                <a:latin typeface="Verdana"/>
                <a:cs typeface="Verdana"/>
              </a:rPr>
              <a:t>STUDIES</a:t>
            </a:r>
            <a:endParaRPr lang="en-US" sz="2500" b="1" dirty="0">
              <a:solidFill>
                <a:srgbClr val="D67C1C"/>
              </a:solidFill>
              <a:latin typeface="Verdana"/>
              <a:cs typeface="Verdana"/>
            </a:endParaRPr>
          </a:p>
        </p:txBody>
      </p:sp>
      <p:graphicFrame>
        <p:nvGraphicFramePr>
          <p:cNvPr id="9" name="Chart 8"/>
          <p:cNvGraphicFramePr/>
          <p:nvPr>
            <p:extLst>
              <p:ext uri="{D42A27DB-BD31-4B8C-83A1-F6EECF244321}">
                <p14:modId xmlns:p14="http://schemas.microsoft.com/office/powerpoint/2010/main" val="379619998"/>
              </p:ext>
            </p:extLst>
          </p:nvPr>
        </p:nvGraphicFramePr>
        <p:xfrm>
          <a:off x="904177" y="2180175"/>
          <a:ext cx="7274174" cy="34503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20340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76328" y="3147159"/>
            <a:ext cx="1569367" cy="707886"/>
          </a:xfrm>
          <a:prstGeom prst="rect">
            <a:avLst/>
          </a:prstGeom>
          <a:noFill/>
        </p:spPr>
        <p:txBody>
          <a:bodyPr wrap="square" rtlCol="0">
            <a:spAutoFit/>
          </a:bodyPr>
          <a:lstStyle/>
          <a:p>
            <a:pPr algn="ctr"/>
            <a:r>
              <a:rPr lang="en-GB" sz="1000" b="1" dirty="0">
                <a:solidFill>
                  <a:srgbClr val="FFFFFF"/>
                </a:solidFill>
                <a:latin typeface="Verdana"/>
                <a:cs typeface="Verdana"/>
              </a:rPr>
              <a:t>DARK GREY</a:t>
            </a:r>
          </a:p>
          <a:p>
            <a:pPr algn="ctr"/>
            <a:endParaRPr lang="en-US" sz="1000" dirty="0">
              <a:solidFill>
                <a:srgbClr val="FFFFFF"/>
              </a:solidFill>
              <a:latin typeface="Verdana"/>
              <a:cs typeface="Verdana"/>
            </a:endParaRPr>
          </a:p>
          <a:p>
            <a:pPr algn="ctr"/>
            <a:r>
              <a:rPr lang="is-IS" sz="1000" dirty="0">
                <a:solidFill>
                  <a:srgbClr val="FFFFFF"/>
                </a:solidFill>
                <a:latin typeface="Verdana"/>
                <a:cs typeface="Verdana"/>
              </a:rPr>
              <a:t>R69 G69 B67</a:t>
            </a:r>
          </a:p>
          <a:p>
            <a:pPr algn="ctr"/>
            <a:r>
              <a:rPr lang="de-DE" sz="1000" dirty="0">
                <a:solidFill>
                  <a:srgbClr val="FFFFFF"/>
                </a:solidFill>
                <a:latin typeface="Verdana"/>
                <a:cs typeface="Verdana"/>
              </a:rPr>
              <a:t>HEX# 454543</a:t>
            </a:r>
          </a:p>
        </p:txBody>
      </p:sp>
      <p:sp>
        <p:nvSpPr>
          <p:cNvPr id="4" name="TextBox 3"/>
          <p:cNvSpPr txBox="1"/>
          <p:nvPr/>
        </p:nvSpPr>
        <p:spPr>
          <a:xfrm>
            <a:off x="916734" y="1906785"/>
            <a:ext cx="6804867" cy="4802853"/>
          </a:xfrm>
          <a:prstGeom prst="rect">
            <a:avLst/>
          </a:prstGeom>
          <a:noFill/>
        </p:spPr>
        <p:txBody>
          <a:bodyPr wrap="square" rtlCol="0">
            <a:spAutoFit/>
          </a:bodyPr>
          <a:lstStyle/>
          <a:p>
            <a:pPr>
              <a:lnSpc>
                <a:spcPct val="130000"/>
              </a:lnSpc>
              <a:buClr>
                <a:srgbClr val="D67C1C"/>
              </a:buClr>
            </a:pPr>
            <a:r>
              <a:rPr lang="en-ZA" sz="1500" b="1" dirty="0" smtClean="0">
                <a:solidFill>
                  <a:srgbClr val="AF1D1F"/>
                </a:solidFill>
                <a:latin typeface="Verdana"/>
                <a:cs typeface="Verdana"/>
              </a:rPr>
              <a:t>Training and capacitating schools</a:t>
            </a:r>
            <a:r>
              <a:rPr lang="en-ZA" sz="1500" b="1" dirty="0" smtClean="0">
                <a:solidFill>
                  <a:srgbClr val="D67C1C"/>
                </a:solidFill>
                <a:latin typeface="Verdana"/>
                <a:cs typeface="Verdana"/>
              </a:rPr>
              <a:t> </a:t>
            </a:r>
          </a:p>
          <a:p>
            <a:pPr lvl="1">
              <a:lnSpc>
                <a:spcPct val="130000"/>
              </a:lnSpc>
              <a:buClr>
                <a:srgbClr val="D67C1C"/>
              </a:buClr>
            </a:pPr>
            <a:r>
              <a:rPr lang="en-US" sz="2500" b="1" dirty="0">
                <a:solidFill>
                  <a:srgbClr val="D67C1C"/>
                </a:solidFill>
                <a:latin typeface="Verdana"/>
                <a:cs typeface="Verdana"/>
              </a:rPr>
              <a:t>HOW?</a:t>
            </a:r>
          </a:p>
          <a:p>
            <a:pPr marL="742950" lvl="1" indent="-285750">
              <a:lnSpc>
                <a:spcPct val="130000"/>
              </a:lnSpc>
              <a:buClr>
                <a:srgbClr val="D67C1C"/>
              </a:buClr>
              <a:buFont typeface="Arial"/>
              <a:buChar char="•"/>
            </a:pPr>
            <a:r>
              <a:rPr lang="en-ZA" sz="1400" dirty="0" smtClean="0">
                <a:solidFill>
                  <a:srgbClr val="454543"/>
                </a:solidFill>
                <a:latin typeface="Verdana"/>
                <a:cs typeface="Verdana"/>
              </a:rPr>
              <a:t>Prevent </a:t>
            </a:r>
            <a:r>
              <a:rPr lang="en-ZA" sz="1400" dirty="0">
                <a:solidFill>
                  <a:srgbClr val="454543"/>
                </a:solidFill>
                <a:latin typeface="Verdana"/>
                <a:cs typeface="Verdana"/>
              </a:rPr>
              <a:t>dropout by providing a school-based child and youth care service</a:t>
            </a:r>
          </a:p>
          <a:p>
            <a:pPr marL="742950" lvl="1" indent="-285750">
              <a:lnSpc>
                <a:spcPct val="130000"/>
              </a:lnSpc>
              <a:buClr>
                <a:srgbClr val="D67C1C"/>
              </a:buClr>
              <a:buFont typeface="Arial"/>
              <a:buChar char="•"/>
            </a:pPr>
            <a:r>
              <a:rPr lang="en-ZA" sz="1400" dirty="0">
                <a:solidFill>
                  <a:srgbClr val="454543"/>
                </a:solidFill>
                <a:latin typeface="Verdana"/>
                <a:cs typeface="Verdana"/>
              </a:rPr>
              <a:t>CYCWs work with Learner Support Agents (LSAs) employed by DBE to support school </a:t>
            </a:r>
            <a:r>
              <a:rPr lang="en-ZA" sz="1400" dirty="0" smtClean="0">
                <a:solidFill>
                  <a:srgbClr val="454543"/>
                </a:solidFill>
                <a:latin typeface="Verdana"/>
                <a:cs typeface="Verdana"/>
              </a:rPr>
              <a:t>spaces</a:t>
            </a:r>
            <a:endParaRPr lang="en-ZA" sz="1400" dirty="0">
              <a:solidFill>
                <a:srgbClr val="454543"/>
              </a:solidFill>
              <a:latin typeface="Verdana"/>
              <a:cs typeface="Verdana"/>
            </a:endParaRPr>
          </a:p>
          <a:p>
            <a:pPr marL="742950" lvl="1" indent="-285750">
              <a:lnSpc>
                <a:spcPct val="130000"/>
              </a:lnSpc>
              <a:buClr>
                <a:srgbClr val="D67C1C"/>
              </a:buClr>
              <a:buFont typeface="Arial"/>
              <a:buChar char="•"/>
            </a:pPr>
            <a:r>
              <a:rPr lang="en-ZA" sz="1400" dirty="0">
                <a:solidFill>
                  <a:srgbClr val="454543"/>
                </a:solidFill>
                <a:latin typeface="Verdana"/>
                <a:cs typeface="Verdana"/>
              </a:rPr>
              <a:t> Tiered approach of intervention </a:t>
            </a:r>
          </a:p>
          <a:p>
            <a:pPr marL="1257300" lvl="2" indent="-342900">
              <a:lnSpc>
                <a:spcPct val="130000"/>
              </a:lnSpc>
              <a:buClr>
                <a:srgbClr val="454543"/>
              </a:buClr>
              <a:buFont typeface="+mj-lt"/>
              <a:buAutoNum type="arabicPeriod"/>
            </a:pPr>
            <a:r>
              <a:rPr lang="en-ZA" sz="1400" i="1" dirty="0">
                <a:solidFill>
                  <a:srgbClr val="454543"/>
                </a:solidFill>
                <a:latin typeface="Verdana"/>
                <a:cs typeface="Verdana"/>
              </a:rPr>
              <a:t>Early intervention</a:t>
            </a:r>
          </a:p>
          <a:p>
            <a:pPr marL="1257300" lvl="2" indent="-342900">
              <a:lnSpc>
                <a:spcPct val="130000"/>
              </a:lnSpc>
              <a:buClr>
                <a:srgbClr val="454543"/>
              </a:buClr>
              <a:buFont typeface="+mj-lt"/>
              <a:buAutoNum type="arabicPeriod"/>
            </a:pPr>
            <a:r>
              <a:rPr lang="en-ZA" sz="1400" i="1" dirty="0">
                <a:solidFill>
                  <a:srgbClr val="454543"/>
                </a:solidFill>
                <a:latin typeface="Verdana"/>
                <a:cs typeface="Verdana"/>
              </a:rPr>
              <a:t>Full intervention</a:t>
            </a:r>
          </a:p>
          <a:p>
            <a:pPr marL="1257300" lvl="2" indent="-342900">
              <a:lnSpc>
                <a:spcPct val="130000"/>
              </a:lnSpc>
              <a:buClr>
                <a:srgbClr val="454543"/>
              </a:buClr>
              <a:buFont typeface="+mj-lt"/>
              <a:buAutoNum type="arabicPeriod"/>
            </a:pPr>
            <a:r>
              <a:rPr lang="en-ZA" sz="1400" i="1" dirty="0">
                <a:solidFill>
                  <a:srgbClr val="454543"/>
                </a:solidFill>
                <a:latin typeface="Verdana"/>
                <a:cs typeface="Verdana"/>
              </a:rPr>
              <a:t>Whole school </a:t>
            </a:r>
            <a:r>
              <a:rPr lang="en-ZA" sz="1400" i="1" dirty="0" smtClean="0">
                <a:solidFill>
                  <a:srgbClr val="454543"/>
                </a:solidFill>
                <a:latin typeface="Verdana"/>
                <a:cs typeface="Verdana"/>
              </a:rPr>
              <a:t>prevention</a:t>
            </a:r>
            <a:endParaRPr lang="en-ZA" sz="1400" i="1" dirty="0">
              <a:solidFill>
                <a:srgbClr val="454543"/>
              </a:solidFill>
              <a:latin typeface="Verdana"/>
              <a:cs typeface="Verdana"/>
            </a:endParaRPr>
          </a:p>
          <a:p>
            <a:pPr marL="742950" lvl="1" indent="-285750">
              <a:lnSpc>
                <a:spcPct val="130000"/>
              </a:lnSpc>
              <a:buClr>
                <a:srgbClr val="D67C1C"/>
              </a:buClr>
              <a:buFont typeface="Arial"/>
              <a:buChar char="•"/>
            </a:pPr>
            <a:r>
              <a:rPr lang="en-ZA" sz="1400" dirty="0">
                <a:solidFill>
                  <a:srgbClr val="454543"/>
                </a:solidFill>
                <a:latin typeface="Verdana"/>
                <a:cs typeface="Verdana"/>
              </a:rPr>
              <a:t>Seven schools using the Data Driven </a:t>
            </a:r>
            <a:r>
              <a:rPr lang="en-ZA" sz="1400" dirty="0" smtClean="0">
                <a:solidFill>
                  <a:srgbClr val="454543"/>
                </a:solidFill>
                <a:latin typeface="Verdana"/>
                <a:cs typeface="Verdana"/>
              </a:rPr>
              <a:t>Districts Dashboard</a:t>
            </a:r>
          </a:p>
          <a:p>
            <a:pPr marL="742950" lvl="1" indent="-285750">
              <a:lnSpc>
                <a:spcPct val="130000"/>
              </a:lnSpc>
              <a:buClr>
                <a:srgbClr val="D67C1C"/>
              </a:buClr>
              <a:buFont typeface="Arial"/>
              <a:buChar char="•"/>
            </a:pPr>
            <a:r>
              <a:rPr lang="en-ZA" sz="1400" dirty="0" smtClean="0">
                <a:solidFill>
                  <a:srgbClr val="454543"/>
                </a:solidFill>
                <a:latin typeface="Verdana"/>
                <a:cs typeface="Verdana"/>
              </a:rPr>
              <a:t>Worked </a:t>
            </a:r>
            <a:r>
              <a:rPr lang="en-ZA" sz="1400" dirty="0">
                <a:solidFill>
                  <a:srgbClr val="454543"/>
                </a:solidFill>
                <a:latin typeface="Verdana"/>
                <a:cs typeface="Verdana"/>
              </a:rPr>
              <a:t>with New Leaders Foundation to train principals and school staff on capturing </a:t>
            </a:r>
            <a:r>
              <a:rPr lang="en-ZA" sz="1400" dirty="0" smtClean="0">
                <a:solidFill>
                  <a:srgbClr val="454543"/>
                </a:solidFill>
                <a:latin typeface="Verdana"/>
                <a:cs typeface="Verdana"/>
              </a:rPr>
              <a:t>data, however, </a:t>
            </a:r>
            <a:r>
              <a:rPr lang="en-ZA" sz="1400" dirty="0">
                <a:solidFill>
                  <a:srgbClr val="454543"/>
                </a:solidFill>
                <a:latin typeface="Verdana"/>
                <a:cs typeface="Verdana"/>
              </a:rPr>
              <a:t>school capacity for data management is </a:t>
            </a:r>
            <a:r>
              <a:rPr lang="en-ZA" sz="1400" dirty="0" smtClean="0">
                <a:solidFill>
                  <a:srgbClr val="454543"/>
                </a:solidFill>
                <a:latin typeface="Verdana"/>
                <a:cs typeface="Verdana"/>
              </a:rPr>
              <a:t>low</a:t>
            </a:r>
            <a:endParaRPr lang="en-US" sz="1400" dirty="0">
              <a:solidFill>
                <a:srgbClr val="454543"/>
              </a:solidFill>
              <a:latin typeface="Verdana"/>
              <a:cs typeface="Verdana"/>
            </a:endParaRPr>
          </a:p>
          <a:p>
            <a:pPr>
              <a:lnSpc>
                <a:spcPct val="130000"/>
              </a:lnSpc>
              <a:buClr>
                <a:srgbClr val="D67C1C"/>
              </a:buClr>
            </a:pPr>
            <a:endParaRPr lang="en-ZA" sz="1400" dirty="0">
              <a:latin typeface="Verdana"/>
              <a:cs typeface="Verdana"/>
            </a:endParaRPr>
          </a:p>
          <a:p>
            <a:endParaRPr lang="en-ZA" sz="1400" dirty="0">
              <a:latin typeface="Verdana"/>
              <a:cs typeface="Verdana"/>
            </a:endParaRP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pic>
        <p:nvPicPr>
          <p:cNvPr id="10" name="Picture 9"/>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7060215" y="408207"/>
            <a:ext cx="1970960" cy="1006434"/>
          </a:xfrm>
          <a:prstGeom prst="rect">
            <a:avLst/>
          </a:prstGeom>
        </p:spPr>
      </p:pic>
      <p:sp>
        <p:nvSpPr>
          <p:cNvPr id="12" name="TextBox 11"/>
          <p:cNvSpPr txBox="1"/>
          <p:nvPr/>
        </p:nvSpPr>
        <p:spPr>
          <a:xfrm>
            <a:off x="916734" y="1204817"/>
            <a:ext cx="4286734" cy="369332"/>
          </a:xfrm>
          <a:prstGeom prst="rect">
            <a:avLst/>
          </a:prstGeom>
          <a:noFill/>
        </p:spPr>
        <p:txBody>
          <a:bodyPr wrap="square" rtlCol="0">
            <a:spAutoFit/>
          </a:bodyPr>
          <a:lstStyle/>
          <a:p>
            <a:r>
              <a:rPr lang="en-US" i="1" dirty="0" err="1" smtClean="0">
                <a:latin typeface="Times"/>
                <a:cs typeface="Times"/>
              </a:rPr>
              <a:t>Isibindi</a:t>
            </a:r>
            <a:r>
              <a:rPr lang="en-US" i="1" dirty="0" smtClean="0">
                <a:latin typeface="Times"/>
                <a:cs typeface="Times"/>
              </a:rPr>
              <a:t> </a:t>
            </a:r>
            <a:r>
              <a:rPr lang="en-US" i="1" dirty="0" err="1" smtClean="0">
                <a:latin typeface="Times"/>
                <a:cs typeface="Times"/>
              </a:rPr>
              <a:t>Ezikoleni</a:t>
            </a:r>
            <a:r>
              <a:rPr lang="en-US" i="1" dirty="0" smtClean="0">
                <a:latin typeface="Times"/>
                <a:cs typeface="Times"/>
              </a:rPr>
              <a:t> model</a:t>
            </a:r>
            <a:endParaRPr lang="en-ZA" i="1" dirty="0">
              <a:latin typeface="Times"/>
              <a:cs typeface="Times"/>
            </a:endParaRPr>
          </a:p>
        </p:txBody>
      </p:sp>
      <p:sp>
        <p:nvSpPr>
          <p:cNvPr id="13" name="TextBox 12"/>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CASE</a:t>
            </a:r>
          </a:p>
          <a:p>
            <a:pPr>
              <a:lnSpc>
                <a:spcPct val="80000"/>
              </a:lnSpc>
            </a:pPr>
            <a:r>
              <a:rPr lang="en-US" sz="2500" b="1" dirty="0" smtClean="0">
                <a:solidFill>
                  <a:srgbClr val="D67C1C"/>
                </a:solidFill>
                <a:latin typeface="Verdana"/>
                <a:cs typeface="Verdana"/>
              </a:rPr>
              <a:t>STUDIES</a:t>
            </a:r>
            <a:endParaRPr lang="en-US" sz="2500" b="1" dirty="0">
              <a:solidFill>
                <a:srgbClr val="D67C1C"/>
              </a:solidFill>
              <a:latin typeface="Verdana"/>
              <a:cs typeface="Verdana"/>
            </a:endParaRPr>
          </a:p>
        </p:txBody>
      </p:sp>
    </p:spTree>
    <p:extLst>
      <p:ext uri="{BB962C8B-B14F-4D97-AF65-F5344CB8AC3E}">
        <p14:creationId xmlns:p14="http://schemas.microsoft.com/office/powerpoint/2010/main" val="165979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Grp="1" noChangeAspect="1"/>
          </p:cNvPicPr>
          <p:nvPr isPhoto="1"/>
        </p:nvPicPr>
        <p:blipFill rotWithShape="1">
          <a:blip r:embed="rId2" cstate="print">
            <a:extLst>
              <a:ext uri="{28A0092B-C50C-407E-A947-70E740481C1C}">
                <a14:useLocalDpi xmlns:a14="http://schemas.microsoft.com/office/drawing/2010/main"/>
              </a:ext>
            </a:extLst>
          </a:blip>
          <a:srcRect/>
          <a:stretch/>
        </p:blipFill>
        <p:spPr>
          <a:xfrm>
            <a:off x="1" y="0"/>
            <a:ext cx="9144000" cy="6858000"/>
          </a:xfrm>
          <a:prstGeom prst="rect">
            <a:avLst/>
          </a:prstGeom>
          <a:noFill/>
          <a:ln w="101600" cap="sq">
            <a:noFill/>
            <a:miter lim="800000"/>
          </a:ln>
          <a:effectLst/>
          <a:scene3d>
            <a:camera prst="orthographicFront"/>
            <a:lightRig rig="twoPt" dir="t">
              <a:rot lat="0" lon="0" rev="7200000"/>
            </a:lightRig>
          </a:scene3d>
          <a:sp3d>
            <a:bevelT w="25400" h="19050"/>
            <a:contourClr>
              <a:srgbClr val="FFFFFF"/>
            </a:contourClr>
          </a:sp3d>
        </p:spPr>
      </p:pic>
      <p:pic>
        <p:nvPicPr>
          <p:cNvPr id="4" name="Picture 3"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6" name="Rectangle 5"/>
          <p:cNvSpPr/>
          <p:nvPr/>
        </p:nvSpPr>
        <p:spPr>
          <a:xfrm>
            <a:off x="4155926" y="2078328"/>
            <a:ext cx="4988074" cy="2828835"/>
          </a:xfrm>
          <a:prstGeom prst="rect">
            <a:avLst/>
          </a:prstGeom>
          <a:solidFill>
            <a:srgbClr val="FFFFFF">
              <a:alpha val="5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40734" y="2479257"/>
            <a:ext cx="4112223" cy="1904752"/>
          </a:xfrm>
          <a:prstGeom prst="rect">
            <a:avLst/>
          </a:prstGeom>
        </p:spPr>
        <p:txBody>
          <a:bodyPr wrap="square">
            <a:spAutoFit/>
          </a:bodyPr>
          <a:lstStyle/>
          <a:p>
            <a:pPr algn="r">
              <a:lnSpc>
                <a:spcPct val="130000"/>
              </a:lnSpc>
            </a:pPr>
            <a:r>
              <a:rPr lang="en-US"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t>“They create a space for us to be able to talk about things, even if they are topics that are sensitive or we </a:t>
            </a:r>
            <a:r>
              <a:rPr lang="en-US" sz="140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feel uncomfortable </a:t>
            </a:r>
            <a:r>
              <a:rPr lang="en-US" sz="1400" dirty="0">
                <a:solidFill>
                  <a:srgbClr val="454543"/>
                </a:solidFill>
                <a:latin typeface="Verdana" panose="020B0604030504040204" pitchFamily="34" charset="0"/>
                <a:ea typeface="Verdana" panose="020B0604030504040204" pitchFamily="34" charset="0"/>
                <a:cs typeface="Times New Roman" panose="02020603050405020304" pitchFamily="18" charset="0"/>
              </a:rPr>
              <a:t>talking about…they allow us the space that we can actually share and talk to them.</a:t>
            </a:r>
            <a:r>
              <a:rPr lang="en-US" sz="140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a:t>
            </a:r>
          </a:p>
          <a:p>
            <a:pPr algn="r">
              <a:lnSpc>
                <a:spcPct val="130000"/>
              </a:lnSpc>
            </a:pPr>
            <a:endParaRPr lang="en-US" sz="1050" dirty="0" smtClean="0">
              <a:solidFill>
                <a:srgbClr val="454543"/>
              </a:solidFill>
              <a:latin typeface="Verdana" panose="020B0604030504040204" pitchFamily="34" charset="0"/>
              <a:ea typeface="Verdana" panose="020B0604030504040204" pitchFamily="34" charset="0"/>
              <a:cs typeface="Times New Roman" panose="02020603050405020304" pitchFamily="18" charset="0"/>
            </a:endParaRPr>
          </a:p>
          <a:p>
            <a:pPr algn="r">
              <a:lnSpc>
                <a:spcPct val="130000"/>
              </a:lnSpc>
            </a:pPr>
            <a:r>
              <a:rPr lang="en-US" sz="1050" dirty="0" err="1" smtClean="0">
                <a:solidFill>
                  <a:srgbClr val="454543"/>
                </a:solidFill>
                <a:latin typeface="Verdana" panose="020B0604030504040204" pitchFamily="34" charset="0"/>
                <a:ea typeface="Verdana" panose="020B0604030504040204" pitchFamily="34" charset="0"/>
                <a:cs typeface="Times New Roman" panose="02020603050405020304" pitchFamily="18" charset="0"/>
              </a:rPr>
              <a:t>Ntandokazi</a:t>
            </a:r>
            <a:r>
              <a:rPr lang="en-US" sz="1050" dirty="0">
                <a:solidFill>
                  <a:srgbClr val="454543"/>
                </a:solidFill>
                <a:latin typeface="Verdana" panose="020B0604030504040204" pitchFamily="34" charset="0"/>
                <a:ea typeface="Verdana" panose="020B0604030504040204" pitchFamily="34" charset="0"/>
                <a:cs typeface="Times New Roman" panose="02020603050405020304" pitchFamily="18" charset="0"/>
              </a:rPr>
              <a:t>, 16, </a:t>
            </a:r>
            <a:r>
              <a:rPr lang="en-ZA" sz="1050" dirty="0">
                <a:solidFill>
                  <a:srgbClr val="454543"/>
                </a:solidFill>
                <a:latin typeface="Verdana" panose="020B0604030504040204" pitchFamily="34" charset="0"/>
                <a:ea typeface="Verdana" panose="020B0604030504040204" pitchFamily="34" charset="0"/>
                <a:cs typeface="Times New Roman" panose="02020603050405020304" pitchFamily="18" charset="0"/>
              </a:rPr>
              <a:t>Ntshiyabantu village in Kwa-Zulu Natal</a:t>
            </a:r>
          </a:p>
        </p:txBody>
      </p:sp>
    </p:spTree>
    <p:extLst>
      <p:ext uri="{BB962C8B-B14F-4D97-AF65-F5344CB8AC3E}">
        <p14:creationId xmlns:p14="http://schemas.microsoft.com/office/powerpoint/2010/main" val="370269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4" name="Oval 3"/>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illustration girl.png"/>
          <p:cNvPicPr>
            <a:picLocks noChangeAspect="1"/>
          </p:cNvPicPr>
          <p:nvPr/>
        </p:nvPicPr>
        <p:blipFill rotWithShape="1">
          <a:blip r:embed="rId3" cstate="print">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Tree>
    <p:extLst>
      <p:ext uri="{BB962C8B-B14F-4D97-AF65-F5344CB8AC3E}">
        <p14:creationId xmlns:p14="http://schemas.microsoft.com/office/powerpoint/2010/main" val="36405451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67C1C"/>
        </a:solidFill>
        <a:effectLst/>
      </p:bgPr>
    </p:bg>
    <p:spTree>
      <p:nvGrpSpPr>
        <p:cNvPr id="1" name=""/>
        <p:cNvGrpSpPr/>
        <p:nvPr/>
      </p:nvGrpSpPr>
      <p:grpSpPr>
        <a:xfrm>
          <a:off x="0" y="0"/>
          <a:ext cx="0" cy="0"/>
          <a:chOff x="0" y="0"/>
          <a:chExt cx="0" cy="0"/>
        </a:xfrm>
      </p:grpSpPr>
      <p:pic>
        <p:nvPicPr>
          <p:cNvPr id="6" name="Picture 5" descr="ZERO DROPOUT LOGOS FINAL-2 H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74464" y="6185465"/>
            <a:ext cx="1183570" cy="359997"/>
          </a:xfrm>
          <a:prstGeom prst="rect">
            <a:avLst/>
          </a:prstGeom>
        </p:spPr>
      </p:pic>
      <p:sp>
        <p:nvSpPr>
          <p:cNvPr id="9" name="Oval 8"/>
          <p:cNvSpPr/>
          <p:nvPr/>
        </p:nvSpPr>
        <p:spPr>
          <a:xfrm>
            <a:off x="575734" y="558800"/>
            <a:ext cx="5606835" cy="5606835"/>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ortrait 5B.png"/>
          <p:cNvPicPr>
            <a:picLocks noChangeAspect="1"/>
          </p:cNvPicPr>
          <p:nvPr/>
        </p:nvPicPr>
        <p:blipFill rotWithShape="1">
          <a:blip r:embed="rId3" cstate="print">
            <a:extLst>
              <a:ext uri="{28A0092B-C50C-407E-A947-70E740481C1C}">
                <a14:useLocalDpi xmlns:a14="http://schemas.microsoft.com/office/drawing/2010/main"/>
              </a:ext>
            </a:extLst>
          </a:blip>
          <a:srcRect r="11016"/>
          <a:stretch/>
        </p:blipFill>
        <p:spPr>
          <a:xfrm>
            <a:off x="4401735" y="558800"/>
            <a:ext cx="4742265" cy="6434637"/>
          </a:xfrm>
          <a:prstGeom prst="rect">
            <a:avLst/>
          </a:prstGeom>
        </p:spPr>
      </p:pic>
      <p:sp>
        <p:nvSpPr>
          <p:cNvPr id="11" name="TextBox 10"/>
          <p:cNvSpPr txBox="1"/>
          <p:nvPr/>
        </p:nvSpPr>
        <p:spPr>
          <a:xfrm>
            <a:off x="936734" y="3048918"/>
            <a:ext cx="7825100" cy="733534"/>
          </a:xfrm>
          <a:prstGeom prst="rect">
            <a:avLst/>
          </a:prstGeom>
          <a:noFill/>
        </p:spPr>
        <p:txBody>
          <a:bodyPr wrap="square" rtlCol="0">
            <a:spAutoFit/>
          </a:bodyPr>
          <a:lstStyle/>
          <a:p>
            <a:pPr>
              <a:lnSpc>
                <a:spcPct val="80000"/>
              </a:lnSpc>
            </a:pPr>
            <a:r>
              <a:rPr lang="en-US" sz="5000" b="1" dirty="0" smtClean="0">
                <a:solidFill>
                  <a:schemeClr val="bg1"/>
                </a:solidFill>
                <a:latin typeface="Verdana"/>
                <a:cs typeface="Verdana"/>
              </a:rPr>
              <a:t>RECOMMENDATIONS</a:t>
            </a:r>
            <a:endParaRPr lang="en-US" sz="5000" b="1" dirty="0">
              <a:solidFill>
                <a:schemeClr val="bg1"/>
              </a:solidFill>
              <a:latin typeface="Verdana"/>
              <a:cs typeface="Verdana"/>
            </a:endParaRPr>
          </a:p>
        </p:txBody>
      </p:sp>
    </p:spTree>
    <p:extLst>
      <p:ext uri="{BB962C8B-B14F-4D97-AF65-F5344CB8AC3E}">
        <p14:creationId xmlns:p14="http://schemas.microsoft.com/office/powerpoint/2010/main" val="101563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9" name="Oval 8"/>
          <p:cNvSpPr/>
          <p:nvPr/>
        </p:nvSpPr>
        <p:spPr>
          <a:xfrm>
            <a:off x="575734" y="558800"/>
            <a:ext cx="5606835" cy="5606835"/>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75734" y="1812736"/>
            <a:ext cx="5606835" cy="3195747"/>
          </a:xfrm>
          <a:prstGeom prst="rect">
            <a:avLst/>
          </a:prstGeom>
          <a:noFill/>
        </p:spPr>
        <p:txBody>
          <a:bodyPr wrap="square" rtlCol="0">
            <a:spAutoFit/>
          </a:bodyPr>
          <a:lstStyle/>
          <a:p>
            <a:pPr algn="ctr">
              <a:lnSpc>
                <a:spcPct val="80000"/>
              </a:lnSpc>
            </a:pPr>
            <a:r>
              <a:rPr lang="en-US" sz="5000" b="1" dirty="0" smtClean="0">
                <a:solidFill>
                  <a:schemeClr val="bg1"/>
                </a:solidFill>
                <a:latin typeface="Verdana"/>
                <a:cs typeface="Verdana"/>
              </a:rPr>
              <a:t>#1.</a:t>
            </a:r>
          </a:p>
          <a:p>
            <a:pPr algn="ctr">
              <a:lnSpc>
                <a:spcPct val="80000"/>
              </a:lnSpc>
            </a:pPr>
            <a:r>
              <a:rPr lang="en-US" sz="5000" b="1" dirty="0" smtClean="0">
                <a:solidFill>
                  <a:srgbClr val="AF1D1F"/>
                </a:solidFill>
                <a:latin typeface="Verdana"/>
                <a:cs typeface="Verdana"/>
              </a:rPr>
              <a:t>MAKE DROPOUT REDUCTION</a:t>
            </a:r>
          </a:p>
          <a:p>
            <a:pPr algn="ctr">
              <a:lnSpc>
                <a:spcPct val="80000"/>
              </a:lnSpc>
            </a:pPr>
            <a:r>
              <a:rPr lang="en-US" sz="5000" b="1" dirty="0" smtClean="0">
                <a:solidFill>
                  <a:srgbClr val="AF1D1F"/>
                </a:solidFill>
                <a:latin typeface="Verdana"/>
                <a:cs typeface="Verdana"/>
              </a:rPr>
              <a:t>A KPI</a:t>
            </a:r>
          </a:p>
        </p:txBody>
      </p:sp>
      <p:pic>
        <p:nvPicPr>
          <p:cNvPr id="7" name="Picture 6"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Tree>
    <p:extLst>
      <p:ext uri="{BB962C8B-B14F-4D97-AF65-F5344CB8AC3E}">
        <p14:creationId xmlns:p14="http://schemas.microsoft.com/office/powerpoint/2010/main" val="1095101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76328" y="3147159"/>
            <a:ext cx="1569367" cy="707886"/>
          </a:xfrm>
          <a:prstGeom prst="rect">
            <a:avLst/>
          </a:prstGeom>
          <a:noFill/>
        </p:spPr>
        <p:txBody>
          <a:bodyPr wrap="square" rtlCol="0">
            <a:spAutoFit/>
          </a:bodyPr>
          <a:lstStyle/>
          <a:p>
            <a:pPr algn="ctr"/>
            <a:r>
              <a:rPr lang="en-GB" sz="1000" b="1" dirty="0">
                <a:solidFill>
                  <a:srgbClr val="FFFFFF"/>
                </a:solidFill>
                <a:latin typeface="Verdana"/>
                <a:cs typeface="Verdana"/>
              </a:rPr>
              <a:t>DARK GREY</a:t>
            </a:r>
          </a:p>
          <a:p>
            <a:pPr algn="ctr"/>
            <a:endParaRPr lang="en-US" sz="1000" dirty="0">
              <a:solidFill>
                <a:srgbClr val="FFFFFF"/>
              </a:solidFill>
              <a:latin typeface="Verdana"/>
              <a:cs typeface="Verdana"/>
            </a:endParaRPr>
          </a:p>
          <a:p>
            <a:pPr algn="ctr"/>
            <a:r>
              <a:rPr lang="is-IS" sz="1000" dirty="0">
                <a:solidFill>
                  <a:srgbClr val="FFFFFF"/>
                </a:solidFill>
                <a:latin typeface="Verdana"/>
                <a:cs typeface="Verdana"/>
              </a:rPr>
              <a:t>R69 G69 B67</a:t>
            </a:r>
          </a:p>
          <a:p>
            <a:pPr algn="ctr"/>
            <a:r>
              <a:rPr lang="de-DE" sz="1000" dirty="0">
                <a:solidFill>
                  <a:srgbClr val="FFFFFF"/>
                </a:solidFill>
                <a:latin typeface="Verdana"/>
                <a:cs typeface="Verdana"/>
              </a:rPr>
              <a:t>HEX# 454543</a:t>
            </a: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9" name="TextBox 8"/>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What is the status quo?</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RECOMMENDATION #1</a:t>
            </a:r>
          </a:p>
          <a:p>
            <a:pPr>
              <a:lnSpc>
                <a:spcPct val="80000"/>
              </a:lnSpc>
            </a:pPr>
            <a:r>
              <a:rPr lang="en-US" sz="2500" b="1" dirty="0" smtClean="0">
                <a:solidFill>
                  <a:srgbClr val="D67C1C"/>
                </a:solidFill>
                <a:latin typeface="Verdana"/>
                <a:cs typeface="Verdana"/>
              </a:rPr>
              <a:t>MAKE DROPOUT REDUCTION A KPI</a:t>
            </a:r>
            <a:endParaRPr lang="en-US" sz="2500" b="1" dirty="0">
              <a:solidFill>
                <a:srgbClr val="D67C1C"/>
              </a:solidFill>
              <a:latin typeface="Verdana"/>
              <a:cs typeface="Verdana"/>
            </a:endParaRPr>
          </a:p>
        </p:txBody>
      </p:sp>
      <p:sp>
        <p:nvSpPr>
          <p:cNvPr id="11" name="TextBox 10"/>
          <p:cNvSpPr txBox="1"/>
          <p:nvPr/>
        </p:nvSpPr>
        <p:spPr>
          <a:xfrm>
            <a:off x="1013040" y="2679491"/>
            <a:ext cx="7461044" cy="1881284"/>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What is the status quo?</a:t>
            </a:r>
          </a:p>
          <a:p>
            <a:pPr>
              <a:lnSpc>
                <a:spcPct val="130000"/>
              </a:lnSpc>
              <a:buClr>
                <a:srgbClr val="D67C1C"/>
              </a:buClr>
            </a:pPr>
            <a:endParaRPr lang="en-US" sz="1500" b="1" dirty="0">
              <a:solidFill>
                <a:srgbClr val="454543"/>
              </a:solidFill>
              <a:latin typeface="Verdana"/>
              <a:cs typeface="Verdana"/>
            </a:endParaRPr>
          </a:p>
          <a:p>
            <a:pPr marL="285750" indent="-285750">
              <a:lnSpc>
                <a:spcPct val="130000"/>
              </a:lnSpc>
              <a:buClr>
                <a:srgbClr val="D67C1C"/>
              </a:buClr>
              <a:buFont typeface="Arial" panose="020B0604020202020204" pitchFamily="34" charset="0"/>
              <a:buChar char="•"/>
            </a:pPr>
            <a:r>
              <a:rPr lang="en-US" sz="1500" dirty="0" smtClean="0">
                <a:solidFill>
                  <a:srgbClr val="454543"/>
                </a:solidFill>
                <a:latin typeface="Verdana"/>
                <a:cs typeface="Verdana"/>
              </a:rPr>
              <a:t>DBE’s revised </a:t>
            </a:r>
            <a:r>
              <a:rPr lang="en-US" sz="1500" dirty="0">
                <a:solidFill>
                  <a:srgbClr val="454543"/>
                </a:solidFill>
                <a:latin typeface="Verdana"/>
                <a:cs typeface="Verdana"/>
              </a:rPr>
              <a:t>five-year strategic plan </a:t>
            </a:r>
            <a:r>
              <a:rPr lang="en-US" sz="1500" dirty="0" smtClean="0">
                <a:solidFill>
                  <a:srgbClr val="454543"/>
                </a:solidFill>
                <a:latin typeface="Verdana"/>
                <a:cs typeface="Verdana"/>
              </a:rPr>
              <a:t>2015/16 – 2019/20 </a:t>
            </a:r>
            <a:r>
              <a:rPr lang="en-US" sz="1500" dirty="0">
                <a:solidFill>
                  <a:srgbClr val="454543"/>
                </a:solidFill>
                <a:latin typeface="Verdana"/>
                <a:cs typeface="Verdana"/>
              </a:rPr>
              <a:t>mentions </a:t>
            </a:r>
            <a:r>
              <a:rPr lang="en-US" sz="1500" dirty="0" smtClean="0">
                <a:solidFill>
                  <a:srgbClr val="454543"/>
                </a:solidFill>
                <a:latin typeface="Verdana"/>
                <a:cs typeface="Verdana"/>
              </a:rPr>
              <a:t>dropout, </a:t>
            </a:r>
            <a:r>
              <a:rPr lang="en-US" sz="1500" dirty="0">
                <a:solidFill>
                  <a:srgbClr val="454543"/>
                </a:solidFill>
                <a:latin typeface="Verdana"/>
                <a:cs typeface="Verdana"/>
              </a:rPr>
              <a:t>with </a:t>
            </a:r>
            <a:r>
              <a:rPr lang="en-US" sz="1500" dirty="0" smtClean="0">
                <a:solidFill>
                  <a:srgbClr val="454543"/>
                </a:solidFill>
                <a:latin typeface="Verdana"/>
                <a:cs typeface="Verdana"/>
              </a:rPr>
              <a:t>an emphasis </a:t>
            </a:r>
            <a:r>
              <a:rPr lang="en-US" sz="1500" dirty="0">
                <a:solidFill>
                  <a:srgbClr val="454543"/>
                </a:solidFill>
                <a:latin typeface="Verdana"/>
                <a:cs typeface="Verdana"/>
              </a:rPr>
              <a:t>on keeping learners engaged </a:t>
            </a:r>
            <a:r>
              <a:rPr lang="en-US" sz="1500" dirty="0" smtClean="0">
                <a:solidFill>
                  <a:srgbClr val="454543"/>
                </a:solidFill>
                <a:latin typeface="Verdana"/>
                <a:cs typeface="Verdana"/>
              </a:rPr>
              <a:t>up to </a:t>
            </a:r>
            <a:r>
              <a:rPr lang="en-US" sz="1500" dirty="0">
                <a:solidFill>
                  <a:srgbClr val="454543"/>
                </a:solidFill>
                <a:latin typeface="Verdana"/>
                <a:cs typeface="Verdana"/>
              </a:rPr>
              <a:t>grade 9 </a:t>
            </a:r>
            <a:endParaRPr lang="en-US" sz="1500" dirty="0" smtClean="0">
              <a:solidFill>
                <a:srgbClr val="454543"/>
              </a:solidFill>
              <a:latin typeface="Verdana"/>
              <a:cs typeface="Verdana"/>
            </a:endParaRPr>
          </a:p>
          <a:p>
            <a:pPr marL="285750" indent="-285750">
              <a:lnSpc>
                <a:spcPct val="130000"/>
              </a:lnSpc>
              <a:buClr>
                <a:srgbClr val="D67C1C"/>
              </a:buClr>
              <a:buFont typeface="Arial" panose="020B0604020202020204" pitchFamily="34" charset="0"/>
              <a:buChar char="•"/>
            </a:pPr>
            <a:r>
              <a:rPr lang="en-US" sz="1500" dirty="0" smtClean="0">
                <a:solidFill>
                  <a:srgbClr val="454543"/>
                </a:solidFill>
                <a:latin typeface="Verdana"/>
                <a:cs typeface="Verdana"/>
              </a:rPr>
              <a:t>No target identified for </a:t>
            </a:r>
            <a:r>
              <a:rPr lang="en-US" sz="1500" dirty="0">
                <a:solidFill>
                  <a:srgbClr val="454543"/>
                </a:solidFill>
                <a:latin typeface="Verdana"/>
                <a:cs typeface="Verdana"/>
              </a:rPr>
              <a:t>learner dropout </a:t>
            </a:r>
            <a:endParaRPr lang="en-US" sz="1500" dirty="0" smtClean="0">
              <a:solidFill>
                <a:srgbClr val="454543"/>
              </a:solidFill>
              <a:latin typeface="Verdana"/>
              <a:cs typeface="Verdana"/>
            </a:endParaRPr>
          </a:p>
          <a:p>
            <a:pPr marL="285750" indent="-285750">
              <a:lnSpc>
                <a:spcPct val="130000"/>
              </a:lnSpc>
              <a:buClr>
                <a:srgbClr val="D67C1C"/>
              </a:buClr>
              <a:buFont typeface="Arial" panose="020B0604020202020204" pitchFamily="34" charset="0"/>
              <a:buChar char="•"/>
            </a:pPr>
            <a:r>
              <a:rPr lang="en-US" sz="1500" dirty="0" smtClean="0">
                <a:solidFill>
                  <a:srgbClr val="454543"/>
                </a:solidFill>
                <a:latin typeface="Verdana"/>
                <a:cs typeface="Verdana"/>
              </a:rPr>
              <a:t>Positions </a:t>
            </a:r>
            <a:r>
              <a:rPr lang="en-US" sz="1500" dirty="0">
                <a:solidFill>
                  <a:srgbClr val="454543"/>
                </a:solidFill>
                <a:latin typeface="Verdana"/>
                <a:cs typeface="Verdana"/>
              </a:rPr>
              <a:t>dropout as a concern for learners with special needs </a:t>
            </a:r>
          </a:p>
        </p:txBody>
      </p:sp>
    </p:spTree>
    <p:extLst>
      <p:ext uri="{BB962C8B-B14F-4D97-AF65-F5344CB8AC3E}">
        <p14:creationId xmlns:p14="http://schemas.microsoft.com/office/powerpoint/2010/main" val="27988919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76328" y="3147159"/>
            <a:ext cx="1569367" cy="707886"/>
          </a:xfrm>
          <a:prstGeom prst="rect">
            <a:avLst/>
          </a:prstGeom>
          <a:noFill/>
        </p:spPr>
        <p:txBody>
          <a:bodyPr wrap="square" rtlCol="0">
            <a:spAutoFit/>
          </a:bodyPr>
          <a:lstStyle/>
          <a:p>
            <a:pPr algn="ctr"/>
            <a:r>
              <a:rPr lang="en-GB" sz="1000" b="1" dirty="0">
                <a:solidFill>
                  <a:srgbClr val="FFFFFF"/>
                </a:solidFill>
                <a:latin typeface="Verdana"/>
                <a:cs typeface="Verdana"/>
              </a:rPr>
              <a:t>DARK GREY</a:t>
            </a:r>
          </a:p>
          <a:p>
            <a:pPr algn="ctr"/>
            <a:endParaRPr lang="en-US" sz="1000" dirty="0">
              <a:solidFill>
                <a:srgbClr val="FFFFFF"/>
              </a:solidFill>
              <a:latin typeface="Verdana"/>
              <a:cs typeface="Verdana"/>
            </a:endParaRPr>
          </a:p>
          <a:p>
            <a:pPr algn="ctr"/>
            <a:r>
              <a:rPr lang="is-IS" sz="1000" dirty="0">
                <a:solidFill>
                  <a:srgbClr val="FFFFFF"/>
                </a:solidFill>
                <a:latin typeface="Verdana"/>
                <a:cs typeface="Verdana"/>
              </a:rPr>
              <a:t>R69 G69 B67</a:t>
            </a:r>
          </a:p>
          <a:p>
            <a:pPr algn="ctr"/>
            <a:r>
              <a:rPr lang="de-DE" sz="1000" dirty="0">
                <a:solidFill>
                  <a:srgbClr val="FFFFFF"/>
                </a:solidFill>
                <a:latin typeface="Verdana"/>
                <a:cs typeface="Verdana"/>
              </a:rPr>
              <a:t>HEX# 454543</a:t>
            </a:r>
          </a:p>
        </p:txBody>
      </p:sp>
      <p:sp>
        <p:nvSpPr>
          <p:cNvPr id="4" name="TextBox 3"/>
          <p:cNvSpPr txBox="1"/>
          <p:nvPr/>
        </p:nvSpPr>
        <p:spPr>
          <a:xfrm>
            <a:off x="990561" y="1819603"/>
            <a:ext cx="5021599" cy="5182187"/>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The shift we want to see</a:t>
            </a:r>
            <a:r>
              <a:rPr lang="mr-IN" sz="1500" b="1" dirty="0" smtClean="0">
                <a:solidFill>
                  <a:srgbClr val="AF1D1F"/>
                </a:solidFill>
                <a:latin typeface="Verdana"/>
                <a:cs typeface="Verdana"/>
              </a:rPr>
              <a:t>…</a:t>
            </a:r>
            <a:endParaRPr lang="en-US" sz="1500" b="1" dirty="0" smtClean="0">
              <a:solidFill>
                <a:srgbClr val="AF1D1F"/>
              </a:solidFill>
              <a:latin typeface="Verdana"/>
              <a:cs typeface="Verdana"/>
            </a:endParaRPr>
          </a:p>
          <a:p>
            <a:pPr marL="285750" indent="-285750">
              <a:lnSpc>
                <a:spcPct val="130000"/>
              </a:lnSpc>
              <a:buClr>
                <a:srgbClr val="D67C1C"/>
              </a:buClr>
              <a:buFont typeface="Arial"/>
              <a:buChar char="•"/>
            </a:pPr>
            <a:endParaRPr lang="en-US" sz="1500" dirty="0">
              <a:latin typeface="Verdana"/>
              <a:cs typeface="Verdana"/>
            </a:endParaRPr>
          </a:p>
          <a:p>
            <a:pPr>
              <a:lnSpc>
                <a:spcPct val="130000"/>
              </a:lnSpc>
              <a:buClr>
                <a:srgbClr val="D67C1C"/>
              </a:buClr>
            </a:pPr>
            <a:r>
              <a:rPr lang="en-US" sz="1500" i="1" dirty="0" smtClean="0">
                <a:solidFill>
                  <a:srgbClr val="AF1D1F"/>
                </a:solidFill>
                <a:latin typeface="Verdana"/>
                <a:cs typeface="Verdana"/>
              </a:rPr>
              <a:t>Make dropout a KPI and set reduction targets</a:t>
            </a:r>
          </a:p>
          <a:p>
            <a:pPr>
              <a:lnSpc>
                <a:spcPct val="130000"/>
              </a:lnSpc>
              <a:buClr>
                <a:srgbClr val="D67C1C"/>
              </a:buClr>
            </a:pPr>
            <a:r>
              <a:rPr lang="en-US" sz="1500" dirty="0" smtClean="0">
                <a:solidFill>
                  <a:srgbClr val="AF1D1F"/>
                </a:solidFill>
                <a:latin typeface="Verdana"/>
                <a:cs typeface="Verdana"/>
              </a:rPr>
              <a:t> </a:t>
            </a:r>
          </a:p>
          <a:p>
            <a:pPr marL="285750" indent="-285750">
              <a:lnSpc>
                <a:spcPct val="130000"/>
              </a:lnSpc>
              <a:buClr>
                <a:srgbClr val="AF1D1F"/>
              </a:buClr>
              <a:buFont typeface="Wingdings" charset="2"/>
              <a:buChar char="ü"/>
            </a:pPr>
            <a:r>
              <a:rPr lang="en-US" sz="1500" dirty="0" smtClean="0">
                <a:solidFill>
                  <a:srgbClr val="454543"/>
                </a:solidFill>
                <a:latin typeface="Verdana"/>
                <a:cs typeface="Verdana"/>
              </a:rPr>
              <a:t>Dropout </a:t>
            </a:r>
            <a:r>
              <a:rPr lang="en-US" sz="1500" dirty="0">
                <a:solidFill>
                  <a:srgbClr val="454543"/>
                </a:solidFill>
                <a:latin typeface="Verdana"/>
                <a:cs typeface="Verdana"/>
              </a:rPr>
              <a:t>prevention strategies </a:t>
            </a:r>
            <a:r>
              <a:rPr lang="en-US" sz="1500" dirty="0" smtClean="0">
                <a:solidFill>
                  <a:srgbClr val="454543"/>
                </a:solidFill>
                <a:latin typeface="Verdana"/>
                <a:cs typeface="Verdana"/>
              </a:rPr>
              <a:t>are </a:t>
            </a:r>
            <a:r>
              <a:rPr lang="en-US" sz="1500" dirty="0">
                <a:solidFill>
                  <a:srgbClr val="454543"/>
                </a:solidFill>
                <a:latin typeface="Verdana"/>
                <a:cs typeface="Verdana"/>
              </a:rPr>
              <a:t>an explicit </a:t>
            </a:r>
            <a:r>
              <a:rPr lang="en-US" sz="1500" dirty="0" smtClean="0">
                <a:solidFill>
                  <a:srgbClr val="454543"/>
                </a:solidFill>
                <a:latin typeface="Verdana"/>
                <a:cs typeface="Verdana"/>
              </a:rPr>
              <a:t>goal, with feedback required </a:t>
            </a:r>
            <a:r>
              <a:rPr lang="en-US" sz="1500" dirty="0">
                <a:solidFill>
                  <a:srgbClr val="454543"/>
                </a:solidFill>
                <a:latin typeface="Verdana"/>
                <a:cs typeface="Verdana"/>
              </a:rPr>
              <a:t>on the development of systems to manage and measure this</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S</a:t>
            </a:r>
            <a:r>
              <a:rPr lang="en-US" sz="1500" dirty="0" smtClean="0">
                <a:solidFill>
                  <a:srgbClr val="454543"/>
                </a:solidFill>
                <a:latin typeface="Verdana"/>
                <a:cs typeface="Verdana"/>
              </a:rPr>
              <a:t>trong focus </a:t>
            </a:r>
            <a:r>
              <a:rPr lang="en-US" sz="1500" dirty="0">
                <a:solidFill>
                  <a:srgbClr val="454543"/>
                </a:solidFill>
                <a:latin typeface="Verdana"/>
                <a:cs typeface="Verdana"/>
              </a:rPr>
              <a:t>on </a:t>
            </a:r>
            <a:r>
              <a:rPr lang="en-US" sz="1500" dirty="0" smtClean="0">
                <a:solidFill>
                  <a:srgbClr val="454543"/>
                </a:solidFill>
                <a:latin typeface="Verdana"/>
                <a:cs typeface="Verdana"/>
              </a:rPr>
              <a:t>boosting learner engagement</a:t>
            </a:r>
          </a:p>
          <a:p>
            <a:pPr marL="285750" indent="-285750">
              <a:lnSpc>
                <a:spcPct val="130000"/>
              </a:lnSpc>
              <a:buClr>
                <a:srgbClr val="AF1D1F"/>
              </a:buClr>
              <a:buFont typeface="Wingdings" charset="2"/>
              <a:buChar char="ü"/>
            </a:pPr>
            <a:r>
              <a:rPr lang="en-US" sz="1500" dirty="0" smtClean="0">
                <a:solidFill>
                  <a:srgbClr val="454543"/>
                </a:solidFill>
                <a:latin typeface="Verdana"/>
                <a:cs typeface="Verdana"/>
              </a:rPr>
              <a:t>An </a:t>
            </a:r>
            <a:r>
              <a:rPr lang="en-US" sz="1500" dirty="0">
                <a:solidFill>
                  <a:srgbClr val="454543"/>
                </a:solidFill>
                <a:latin typeface="Verdana"/>
                <a:cs typeface="Verdana"/>
              </a:rPr>
              <a:t>understanding that dropout prevention is a mechanism to improve education outcomes, and a range of other KPIs</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Regular discussions about the ‘Care and Support in Schools’ function </a:t>
            </a:r>
            <a:r>
              <a:rPr lang="en-US" sz="1500" dirty="0" smtClean="0">
                <a:solidFill>
                  <a:srgbClr val="454543"/>
                </a:solidFill>
                <a:latin typeface="Verdana"/>
                <a:cs typeface="Verdana"/>
              </a:rPr>
              <a:t>at national </a:t>
            </a:r>
            <a:r>
              <a:rPr lang="en-US" sz="1500" dirty="0">
                <a:solidFill>
                  <a:srgbClr val="454543"/>
                </a:solidFill>
                <a:latin typeface="Verdana"/>
                <a:cs typeface="Verdana"/>
              </a:rPr>
              <a:t>and </a:t>
            </a:r>
            <a:r>
              <a:rPr lang="en-US" sz="1500" dirty="0" smtClean="0">
                <a:solidFill>
                  <a:srgbClr val="454543"/>
                </a:solidFill>
                <a:latin typeface="Verdana"/>
                <a:cs typeface="Verdana"/>
              </a:rPr>
              <a:t>provincial </a:t>
            </a:r>
            <a:r>
              <a:rPr lang="en-US" sz="1500" dirty="0">
                <a:solidFill>
                  <a:srgbClr val="454543"/>
                </a:solidFill>
                <a:latin typeface="Verdana"/>
                <a:cs typeface="Verdana"/>
              </a:rPr>
              <a:t>levels</a:t>
            </a:r>
            <a:endParaRPr lang="en-ZA" sz="1500" dirty="0">
              <a:solidFill>
                <a:srgbClr val="454543"/>
              </a:solidFill>
              <a:latin typeface="Verdana"/>
              <a:cs typeface="Verdana"/>
            </a:endParaRPr>
          </a:p>
          <a:p>
            <a:pPr>
              <a:lnSpc>
                <a:spcPct val="130000"/>
              </a:lnSpc>
              <a:buClr>
                <a:srgbClr val="D67C1C"/>
              </a:buClr>
            </a:pPr>
            <a:endParaRPr lang="en-US" sz="1500" dirty="0">
              <a:latin typeface="Verdana"/>
              <a:cs typeface="Verdana"/>
            </a:endParaRPr>
          </a:p>
          <a:p>
            <a:endParaRPr lang="en-ZA" sz="1500" dirty="0">
              <a:latin typeface="Verdana"/>
              <a:cs typeface="Verdana"/>
            </a:endParaRP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9" name="TextBox 8"/>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The shift we want to see</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RECOMMENDATION #1</a:t>
            </a:r>
          </a:p>
          <a:p>
            <a:pPr>
              <a:lnSpc>
                <a:spcPct val="80000"/>
              </a:lnSpc>
            </a:pPr>
            <a:r>
              <a:rPr lang="en-US" sz="2500" b="1" dirty="0" smtClean="0">
                <a:solidFill>
                  <a:srgbClr val="D67C1C"/>
                </a:solidFill>
                <a:latin typeface="Verdana"/>
                <a:cs typeface="Verdana"/>
              </a:rPr>
              <a:t>MAKE DROPOUT REDUCTION A KPI</a:t>
            </a:r>
            <a:endParaRPr lang="en-US" sz="2500" b="1" dirty="0">
              <a:solidFill>
                <a:srgbClr val="D67C1C"/>
              </a:solidFill>
              <a:latin typeface="Verdana"/>
              <a:cs typeface="Verdana"/>
            </a:endParaRPr>
          </a:p>
        </p:txBody>
      </p:sp>
      <p:grpSp>
        <p:nvGrpSpPr>
          <p:cNvPr id="3" name="Group 2"/>
          <p:cNvGrpSpPr/>
          <p:nvPr/>
        </p:nvGrpSpPr>
        <p:grpSpPr>
          <a:xfrm>
            <a:off x="445140" y="2396460"/>
            <a:ext cx="499471" cy="499471"/>
            <a:chOff x="445140" y="2504114"/>
            <a:chExt cx="499471" cy="499471"/>
          </a:xfrm>
        </p:grpSpPr>
        <p:grpSp>
          <p:nvGrpSpPr>
            <p:cNvPr id="11" name="Group 10"/>
            <p:cNvGrpSpPr/>
            <p:nvPr/>
          </p:nvGrpSpPr>
          <p:grpSpPr>
            <a:xfrm>
              <a:off x="445140" y="2504114"/>
              <a:ext cx="499471" cy="499471"/>
              <a:chOff x="869896" y="2023752"/>
              <a:chExt cx="499471" cy="499471"/>
            </a:xfrm>
          </p:grpSpPr>
          <p:sp>
            <p:nvSpPr>
              <p:cNvPr id="12" name="Oval 11"/>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92937" y="2091180"/>
                <a:ext cx="465191" cy="412934"/>
              </a:xfrm>
              <a:prstGeom prst="rect">
                <a:avLst/>
              </a:prstGeom>
              <a:noFill/>
            </p:spPr>
            <p:txBody>
              <a:bodyPr wrap="square" rtlCol="0">
                <a:spAutoFit/>
              </a:bodyPr>
              <a:lstStyle/>
              <a:p>
                <a:pPr algn="ctr">
                  <a:lnSpc>
                    <a:spcPct val="80000"/>
                  </a:lnSpc>
                </a:pPr>
                <a:endParaRPr lang="en-US" sz="2500" b="1" dirty="0">
                  <a:solidFill>
                    <a:srgbClr val="FFFFFF"/>
                  </a:solidFill>
                  <a:latin typeface="Verdana"/>
                  <a:cs typeface="Verdana"/>
                </a:endParaRPr>
              </a:p>
            </p:txBody>
          </p:sp>
        </p:grpSp>
        <p:sp>
          <p:nvSpPr>
            <p:cNvPr id="2" name="7-Point Star 1"/>
            <p:cNvSpPr/>
            <p:nvPr/>
          </p:nvSpPr>
          <p:spPr>
            <a:xfrm>
              <a:off x="531682" y="2577893"/>
              <a:ext cx="318038" cy="318038"/>
            </a:xfrm>
            <a:prstGeom prst="star7">
              <a:avLst>
                <a:gd name="adj" fmla="val 28699"/>
                <a:gd name="hf" fmla="val 102572"/>
                <a:gd name="vf" fmla="val 10521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descr="portrait 2.png"/>
          <p:cNvPicPr>
            <a:picLocks noChangeAspect="1"/>
          </p:cNvPicPr>
          <p:nvPr/>
        </p:nvPicPr>
        <p:blipFill rotWithShape="1">
          <a:blip r:embed="rId4" cstate="print">
            <a:extLst>
              <a:ext uri="{28A0092B-C50C-407E-A947-70E740481C1C}">
                <a14:useLocalDpi xmlns:a14="http://schemas.microsoft.com/office/drawing/2010/main"/>
              </a:ext>
            </a:extLst>
          </a:blip>
          <a:srcRect r="6135"/>
          <a:stretch/>
        </p:blipFill>
        <p:spPr>
          <a:xfrm>
            <a:off x="5876705" y="1819603"/>
            <a:ext cx="3267295" cy="5038396"/>
          </a:xfrm>
          <a:prstGeom prst="rect">
            <a:avLst/>
          </a:prstGeom>
        </p:spPr>
      </p:pic>
    </p:spTree>
    <p:extLst>
      <p:ext uri="{BB962C8B-B14F-4D97-AF65-F5344CB8AC3E}">
        <p14:creationId xmlns:p14="http://schemas.microsoft.com/office/powerpoint/2010/main" val="23744522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9" name="Oval 8"/>
          <p:cNvSpPr/>
          <p:nvPr/>
        </p:nvSpPr>
        <p:spPr>
          <a:xfrm>
            <a:off x="575734" y="558800"/>
            <a:ext cx="5606835" cy="5606835"/>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75734" y="1992544"/>
            <a:ext cx="5606835" cy="2580194"/>
          </a:xfrm>
          <a:prstGeom prst="rect">
            <a:avLst/>
          </a:prstGeom>
          <a:noFill/>
        </p:spPr>
        <p:txBody>
          <a:bodyPr wrap="square" rtlCol="0">
            <a:spAutoFit/>
          </a:bodyPr>
          <a:lstStyle/>
          <a:p>
            <a:pPr algn="ctr">
              <a:lnSpc>
                <a:spcPct val="80000"/>
              </a:lnSpc>
            </a:pPr>
            <a:r>
              <a:rPr lang="en-US" sz="5000" b="1" dirty="0" smtClean="0">
                <a:solidFill>
                  <a:schemeClr val="bg1"/>
                </a:solidFill>
                <a:latin typeface="Verdana"/>
                <a:cs typeface="Verdana"/>
              </a:rPr>
              <a:t>#2.</a:t>
            </a:r>
          </a:p>
          <a:p>
            <a:pPr algn="ctr">
              <a:lnSpc>
                <a:spcPct val="80000"/>
              </a:lnSpc>
            </a:pPr>
            <a:r>
              <a:rPr lang="en-US" sz="5000" b="1" dirty="0" smtClean="0">
                <a:solidFill>
                  <a:srgbClr val="AF1D1F"/>
                </a:solidFill>
                <a:latin typeface="Verdana"/>
                <a:cs typeface="Verdana"/>
              </a:rPr>
              <a:t>IMPROVE DATA AND MONITORING</a:t>
            </a:r>
          </a:p>
        </p:txBody>
      </p:sp>
      <p:pic>
        <p:nvPicPr>
          <p:cNvPr id="7" name="Picture 6"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Tree>
    <p:extLst>
      <p:ext uri="{BB962C8B-B14F-4D97-AF65-F5344CB8AC3E}">
        <p14:creationId xmlns:p14="http://schemas.microsoft.com/office/powerpoint/2010/main" val="1997774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76328" y="3147159"/>
            <a:ext cx="1569367" cy="707886"/>
          </a:xfrm>
          <a:prstGeom prst="rect">
            <a:avLst/>
          </a:prstGeom>
          <a:noFill/>
        </p:spPr>
        <p:txBody>
          <a:bodyPr wrap="square" rtlCol="0">
            <a:spAutoFit/>
          </a:bodyPr>
          <a:lstStyle/>
          <a:p>
            <a:pPr algn="ctr"/>
            <a:r>
              <a:rPr lang="en-GB" sz="1000" b="1" dirty="0">
                <a:solidFill>
                  <a:srgbClr val="FFFFFF"/>
                </a:solidFill>
                <a:latin typeface="Verdana"/>
                <a:cs typeface="Verdana"/>
              </a:rPr>
              <a:t>DARK GREY</a:t>
            </a:r>
          </a:p>
          <a:p>
            <a:pPr algn="ctr"/>
            <a:endParaRPr lang="en-US" sz="1000" dirty="0">
              <a:solidFill>
                <a:srgbClr val="FFFFFF"/>
              </a:solidFill>
              <a:latin typeface="Verdana"/>
              <a:cs typeface="Verdana"/>
            </a:endParaRPr>
          </a:p>
          <a:p>
            <a:pPr algn="ctr"/>
            <a:r>
              <a:rPr lang="is-IS" sz="1000" dirty="0">
                <a:solidFill>
                  <a:srgbClr val="FFFFFF"/>
                </a:solidFill>
                <a:latin typeface="Verdana"/>
                <a:cs typeface="Verdana"/>
              </a:rPr>
              <a:t>R69 G69 B67</a:t>
            </a:r>
          </a:p>
          <a:p>
            <a:pPr algn="ctr"/>
            <a:r>
              <a:rPr lang="de-DE" sz="1000" dirty="0">
                <a:solidFill>
                  <a:srgbClr val="FFFFFF"/>
                </a:solidFill>
                <a:latin typeface="Verdana"/>
                <a:cs typeface="Verdana"/>
              </a:rPr>
              <a:t>HEX# 454543</a:t>
            </a: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9" name="TextBox 8"/>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What is the status quo?</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RECOMMENDATION #2</a:t>
            </a:r>
          </a:p>
          <a:p>
            <a:pPr>
              <a:lnSpc>
                <a:spcPct val="80000"/>
              </a:lnSpc>
            </a:pPr>
            <a:r>
              <a:rPr lang="en-US" sz="2500" b="1" dirty="0" smtClean="0">
                <a:solidFill>
                  <a:srgbClr val="D67C1C"/>
                </a:solidFill>
                <a:latin typeface="Verdana"/>
                <a:cs typeface="Verdana"/>
              </a:rPr>
              <a:t>IMPROVE DATA AND MONITORING</a:t>
            </a:r>
            <a:endParaRPr lang="en-US" sz="2500" b="1" dirty="0">
              <a:solidFill>
                <a:srgbClr val="D67C1C"/>
              </a:solidFill>
              <a:latin typeface="Verdana"/>
              <a:cs typeface="Verdana"/>
            </a:endParaRPr>
          </a:p>
        </p:txBody>
      </p:sp>
      <p:sp>
        <p:nvSpPr>
          <p:cNvPr id="11" name="TextBox 10"/>
          <p:cNvSpPr txBox="1"/>
          <p:nvPr/>
        </p:nvSpPr>
        <p:spPr>
          <a:xfrm>
            <a:off x="1013040" y="2679491"/>
            <a:ext cx="7461044" cy="1581202"/>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What is the status quo?</a:t>
            </a:r>
          </a:p>
          <a:p>
            <a:pPr>
              <a:lnSpc>
                <a:spcPct val="130000"/>
              </a:lnSpc>
              <a:buClr>
                <a:srgbClr val="D67C1C"/>
              </a:buClr>
            </a:pPr>
            <a:endParaRPr lang="en-US" sz="1500" b="1" dirty="0">
              <a:solidFill>
                <a:srgbClr val="AF1D1F"/>
              </a:solidFill>
              <a:latin typeface="Verdana"/>
              <a:cs typeface="Verdana"/>
            </a:endParaRPr>
          </a:p>
          <a:p>
            <a:pPr marL="285750" lvl="1" indent="-285750">
              <a:lnSpc>
                <a:spcPct val="130000"/>
              </a:lnSpc>
              <a:buClr>
                <a:srgbClr val="D67C1C"/>
              </a:buClr>
              <a:buFont typeface="Arial"/>
              <a:buChar char="•"/>
            </a:pPr>
            <a:r>
              <a:rPr lang="en-US" sz="1500" dirty="0">
                <a:solidFill>
                  <a:srgbClr val="454543"/>
                </a:solidFill>
                <a:latin typeface="Verdana"/>
                <a:cs typeface="Verdana"/>
              </a:rPr>
              <a:t>Some data monitoring taking place with SA-SAMS</a:t>
            </a:r>
          </a:p>
          <a:p>
            <a:pPr marL="285750" indent="-285750">
              <a:lnSpc>
                <a:spcPct val="130000"/>
              </a:lnSpc>
              <a:buClr>
                <a:srgbClr val="D67C1C"/>
              </a:buClr>
              <a:buFont typeface="Arial" panose="020B0604020202020204" pitchFamily="34" charset="0"/>
              <a:buChar char="•"/>
            </a:pPr>
            <a:r>
              <a:rPr lang="en-US" sz="1500" dirty="0">
                <a:solidFill>
                  <a:srgbClr val="454543"/>
                </a:solidFill>
                <a:latin typeface="Verdana"/>
                <a:cs typeface="Verdana"/>
              </a:rPr>
              <a:t>Some analysis and SMT feedback and development with DDD</a:t>
            </a:r>
          </a:p>
          <a:p>
            <a:pPr marL="285750" indent="-285750">
              <a:lnSpc>
                <a:spcPct val="130000"/>
              </a:lnSpc>
              <a:buClr>
                <a:srgbClr val="D67C1C"/>
              </a:buClr>
              <a:buFont typeface="Arial" panose="020B0604020202020204" pitchFamily="34" charset="0"/>
              <a:buChar char="•"/>
            </a:pPr>
            <a:r>
              <a:rPr lang="en-US" sz="1500" dirty="0">
                <a:solidFill>
                  <a:srgbClr val="454543"/>
                </a:solidFill>
                <a:latin typeface="Verdana"/>
                <a:cs typeface="Verdana"/>
              </a:rPr>
              <a:t>Insufficient psychosocial interventions</a:t>
            </a:r>
          </a:p>
        </p:txBody>
      </p:sp>
    </p:spTree>
    <p:extLst>
      <p:ext uri="{BB962C8B-B14F-4D97-AF65-F5344CB8AC3E}">
        <p14:creationId xmlns:p14="http://schemas.microsoft.com/office/powerpoint/2010/main" val="2498098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013040" y="2033603"/>
            <a:ext cx="5100754" cy="3924151"/>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The shift we want to see</a:t>
            </a:r>
            <a:r>
              <a:rPr lang="mr-IN" sz="1500" b="1" dirty="0" smtClean="0">
                <a:solidFill>
                  <a:srgbClr val="AF1D1F"/>
                </a:solidFill>
                <a:latin typeface="Verdana"/>
                <a:cs typeface="Verdana"/>
              </a:rPr>
              <a:t>…</a:t>
            </a:r>
            <a:endParaRPr lang="en-US" sz="1500" b="1" dirty="0" smtClean="0">
              <a:solidFill>
                <a:srgbClr val="AF1D1F"/>
              </a:solidFill>
              <a:latin typeface="Verdana"/>
              <a:cs typeface="Verdana"/>
            </a:endParaRPr>
          </a:p>
          <a:p>
            <a:pPr marL="285750" indent="-285750">
              <a:lnSpc>
                <a:spcPct val="130000"/>
              </a:lnSpc>
              <a:buClr>
                <a:srgbClr val="D67C1C"/>
              </a:buClr>
              <a:buFont typeface="Arial"/>
              <a:buChar char="•"/>
            </a:pPr>
            <a:endParaRPr lang="en-US" sz="1500" dirty="0">
              <a:latin typeface="Verdana"/>
              <a:cs typeface="Verdana"/>
            </a:endParaRPr>
          </a:p>
          <a:p>
            <a:pPr marL="0" lvl="1">
              <a:lnSpc>
                <a:spcPct val="130000"/>
              </a:lnSpc>
              <a:buClr>
                <a:srgbClr val="454543"/>
              </a:buClr>
            </a:pPr>
            <a:r>
              <a:rPr lang="en-US" sz="1500" i="1" dirty="0" smtClean="0">
                <a:solidFill>
                  <a:srgbClr val="AF1D1F"/>
                </a:solidFill>
                <a:latin typeface="Verdana"/>
                <a:cs typeface="Verdana"/>
              </a:rPr>
              <a:t>Expedite the SA-SAMS re-write, </a:t>
            </a:r>
            <a:r>
              <a:rPr lang="en-US" sz="1500" i="1" dirty="0" err="1" smtClean="0">
                <a:solidFill>
                  <a:srgbClr val="AF1D1F"/>
                </a:solidFill>
                <a:latin typeface="Verdana"/>
                <a:cs typeface="Verdana"/>
              </a:rPr>
              <a:t>universalise</a:t>
            </a:r>
            <a:r>
              <a:rPr lang="en-US" sz="1500" i="1" dirty="0" smtClean="0">
                <a:solidFill>
                  <a:srgbClr val="AF1D1F"/>
                </a:solidFill>
                <a:latin typeface="Verdana"/>
                <a:cs typeface="Verdana"/>
              </a:rPr>
              <a:t> and link to LURITS</a:t>
            </a:r>
          </a:p>
          <a:p>
            <a:pPr marL="0" lvl="1">
              <a:lnSpc>
                <a:spcPct val="130000"/>
              </a:lnSpc>
              <a:buClr>
                <a:srgbClr val="454543"/>
              </a:buClr>
            </a:pPr>
            <a:endParaRPr lang="en-US" sz="1500" dirty="0" smtClean="0">
              <a:solidFill>
                <a:srgbClr val="AF1D1F"/>
              </a:solidFill>
              <a:latin typeface="Verdana"/>
              <a:cs typeface="Verdana"/>
            </a:endParaRPr>
          </a:p>
          <a:p>
            <a:pPr marL="285750" indent="-285750">
              <a:lnSpc>
                <a:spcPct val="130000"/>
              </a:lnSpc>
              <a:buClr>
                <a:srgbClr val="AF1D1F"/>
              </a:buClr>
              <a:buFont typeface="Wingdings" charset="2"/>
              <a:buChar char="ü"/>
            </a:pPr>
            <a:r>
              <a:rPr lang="en-US" sz="1500" dirty="0" smtClean="0">
                <a:solidFill>
                  <a:srgbClr val="454543"/>
                </a:solidFill>
                <a:latin typeface="Verdana"/>
                <a:cs typeface="Verdana"/>
              </a:rPr>
              <a:t>An </a:t>
            </a:r>
            <a:r>
              <a:rPr lang="en-US" sz="1500" dirty="0">
                <a:solidFill>
                  <a:srgbClr val="454543"/>
                </a:solidFill>
                <a:latin typeface="Verdana"/>
                <a:cs typeface="Verdana"/>
              </a:rPr>
              <a:t>individual learner tracking identifier is key to developing data systems for dropout</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Mandate the use of the individual learner tracking number (ID Number)</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Ensure all required indicators are understood, universally defined, properly used and captured on SA-</a:t>
            </a:r>
            <a:r>
              <a:rPr lang="en-US" sz="1500" dirty="0" smtClean="0">
                <a:solidFill>
                  <a:srgbClr val="454543"/>
                </a:solidFill>
                <a:latin typeface="Verdana"/>
                <a:cs typeface="Verdana"/>
              </a:rPr>
              <a:t>SAMS</a:t>
            </a:r>
            <a:endParaRPr lang="en-US" sz="1500" dirty="0">
              <a:solidFill>
                <a:srgbClr val="454543"/>
              </a:solidFill>
              <a:latin typeface="Verdana"/>
              <a:cs typeface="Verdana"/>
            </a:endParaRPr>
          </a:p>
          <a:p>
            <a:endParaRPr lang="en-ZA" sz="1500" dirty="0">
              <a:latin typeface="Verdana"/>
              <a:cs typeface="Verdana"/>
            </a:endParaRP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9" name="TextBox 8"/>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The shift we want to see</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a:solidFill>
                  <a:srgbClr val="AF1D1F"/>
                </a:solidFill>
                <a:latin typeface="Verdana"/>
                <a:cs typeface="Verdana"/>
              </a:rPr>
              <a:t>RECOMMENDATION #2</a:t>
            </a:r>
          </a:p>
          <a:p>
            <a:pPr>
              <a:lnSpc>
                <a:spcPct val="80000"/>
              </a:lnSpc>
            </a:pPr>
            <a:r>
              <a:rPr lang="en-US" sz="2500" b="1" dirty="0">
                <a:solidFill>
                  <a:srgbClr val="D67C1C"/>
                </a:solidFill>
                <a:latin typeface="Verdana"/>
                <a:cs typeface="Verdana"/>
              </a:rPr>
              <a:t>IMPROVE DATA AND MONITORING</a:t>
            </a:r>
          </a:p>
        </p:txBody>
      </p:sp>
      <p:grpSp>
        <p:nvGrpSpPr>
          <p:cNvPr id="11" name="Group 10"/>
          <p:cNvGrpSpPr/>
          <p:nvPr/>
        </p:nvGrpSpPr>
        <p:grpSpPr>
          <a:xfrm>
            <a:off x="501335" y="2732087"/>
            <a:ext cx="499471" cy="499471"/>
            <a:chOff x="445140" y="2504114"/>
            <a:chExt cx="499471" cy="499471"/>
          </a:xfrm>
        </p:grpSpPr>
        <p:grpSp>
          <p:nvGrpSpPr>
            <p:cNvPr id="12" name="Group 11"/>
            <p:cNvGrpSpPr/>
            <p:nvPr/>
          </p:nvGrpSpPr>
          <p:grpSpPr>
            <a:xfrm>
              <a:off x="445140" y="2504114"/>
              <a:ext cx="499471" cy="499471"/>
              <a:chOff x="869896" y="2023752"/>
              <a:chExt cx="499471" cy="499471"/>
            </a:xfrm>
          </p:grpSpPr>
          <p:sp>
            <p:nvSpPr>
              <p:cNvPr id="14" name="Oval 13"/>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92937" y="2091180"/>
                <a:ext cx="465191" cy="412934"/>
              </a:xfrm>
              <a:prstGeom prst="rect">
                <a:avLst/>
              </a:prstGeom>
              <a:noFill/>
            </p:spPr>
            <p:txBody>
              <a:bodyPr wrap="square" rtlCol="0">
                <a:spAutoFit/>
              </a:bodyPr>
              <a:lstStyle/>
              <a:p>
                <a:pPr algn="ctr">
                  <a:lnSpc>
                    <a:spcPct val="80000"/>
                  </a:lnSpc>
                </a:pPr>
                <a:endParaRPr lang="en-US" sz="2500" b="1" dirty="0">
                  <a:solidFill>
                    <a:srgbClr val="FFFFFF"/>
                  </a:solidFill>
                  <a:latin typeface="Verdana"/>
                  <a:cs typeface="Verdana"/>
                </a:endParaRPr>
              </a:p>
            </p:txBody>
          </p:sp>
        </p:grpSp>
        <p:sp>
          <p:nvSpPr>
            <p:cNvPr id="13" name="7-Point Star 12"/>
            <p:cNvSpPr/>
            <p:nvPr/>
          </p:nvSpPr>
          <p:spPr>
            <a:xfrm>
              <a:off x="531682" y="2577893"/>
              <a:ext cx="318038" cy="318038"/>
            </a:xfrm>
            <a:prstGeom prst="star7">
              <a:avLst>
                <a:gd name="adj" fmla="val 28699"/>
                <a:gd name="hf" fmla="val 102572"/>
                <a:gd name="vf" fmla="val 10521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portrait 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52865" y="1483418"/>
            <a:ext cx="3192978" cy="5374582"/>
          </a:xfrm>
          <a:prstGeom prst="rect">
            <a:avLst/>
          </a:prstGeom>
        </p:spPr>
      </p:pic>
    </p:spTree>
    <p:extLst>
      <p:ext uri="{BB962C8B-B14F-4D97-AF65-F5344CB8AC3E}">
        <p14:creationId xmlns:p14="http://schemas.microsoft.com/office/powerpoint/2010/main" val="706549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013040" y="2033603"/>
            <a:ext cx="5235618" cy="3854901"/>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The shift we want to see</a:t>
            </a:r>
            <a:r>
              <a:rPr lang="mr-IN" sz="1500" b="1" dirty="0" smtClean="0">
                <a:solidFill>
                  <a:srgbClr val="AF1D1F"/>
                </a:solidFill>
                <a:latin typeface="Verdana"/>
                <a:cs typeface="Verdana"/>
              </a:rPr>
              <a:t>…</a:t>
            </a:r>
            <a:endParaRPr lang="en-US" sz="1500" b="1" dirty="0" smtClean="0">
              <a:solidFill>
                <a:srgbClr val="AF1D1F"/>
              </a:solidFill>
              <a:latin typeface="Verdana"/>
              <a:cs typeface="Verdana"/>
            </a:endParaRPr>
          </a:p>
          <a:p>
            <a:pPr marL="285750" indent="-285750">
              <a:lnSpc>
                <a:spcPct val="130000"/>
              </a:lnSpc>
              <a:buClr>
                <a:srgbClr val="D67C1C"/>
              </a:buClr>
              <a:buFont typeface="Arial"/>
              <a:buChar char="•"/>
            </a:pPr>
            <a:endParaRPr lang="en-US" sz="1500" dirty="0" smtClean="0">
              <a:latin typeface="Verdana"/>
              <a:cs typeface="Verdana"/>
            </a:endParaRPr>
          </a:p>
          <a:p>
            <a:pPr>
              <a:lnSpc>
                <a:spcPct val="130000"/>
              </a:lnSpc>
              <a:buClr>
                <a:srgbClr val="D67C1C"/>
              </a:buClr>
            </a:pPr>
            <a:r>
              <a:rPr lang="en-US" sz="1500" i="1" dirty="0" smtClean="0">
                <a:solidFill>
                  <a:srgbClr val="AF1D1F"/>
                </a:solidFill>
                <a:latin typeface="Verdana"/>
                <a:cs typeface="Verdana"/>
              </a:rPr>
              <a:t>Facilitate implementation of improved data practices</a:t>
            </a:r>
          </a:p>
          <a:p>
            <a:pPr>
              <a:lnSpc>
                <a:spcPct val="130000"/>
              </a:lnSpc>
              <a:buClr>
                <a:srgbClr val="D67C1C"/>
              </a:buClr>
            </a:pPr>
            <a:endParaRPr lang="en-US" sz="1500" dirty="0" smtClean="0">
              <a:solidFill>
                <a:srgbClr val="AF1D1F"/>
              </a:solidFill>
              <a:latin typeface="Verdana"/>
              <a:cs typeface="Verdana"/>
            </a:endParaRPr>
          </a:p>
          <a:p>
            <a:pPr marL="285750" indent="-285750">
              <a:lnSpc>
                <a:spcPct val="130000"/>
              </a:lnSpc>
              <a:buClr>
                <a:srgbClr val="AF1D1F"/>
              </a:buClr>
              <a:buFont typeface="Wingdings" charset="2"/>
              <a:buChar char="ü"/>
            </a:pPr>
            <a:r>
              <a:rPr lang="en-US" sz="1500" dirty="0" err="1" smtClean="0">
                <a:solidFill>
                  <a:srgbClr val="454543"/>
                </a:solidFill>
                <a:latin typeface="Verdana"/>
                <a:cs typeface="Verdana"/>
              </a:rPr>
              <a:t>Institutionalise</a:t>
            </a:r>
            <a:r>
              <a:rPr lang="en-US" sz="1500" dirty="0" smtClean="0">
                <a:solidFill>
                  <a:srgbClr val="454543"/>
                </a:solidFill>
                <a:latin typeface="Verdana"/>
                <a:cs typeface="Verdana"/>
              </a:rPr>
              <a:t> </a:t>
            </a:r>
            <a:r>
              <a:rPr lang="en-US" sz="1500" dirty="0">
                <a:solidFill>
                  <a:srgbClr val="454543"/>
                </a:solidFill>
                <a:latin typeface="Verdana"/>
                <a:cs typeface="Verdana"/>
              </a:rPr>
              <a:t>data collection at schools</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Awareness on the importance/value of data for schools </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Infrastructure and human resources needed to </a:t>
            </a:r>
            <a:r>
              <a:rPr lang="en-US" sz="1500" dirty="0" err="1">
                <a:solidFill>
                  <a:srgbClr val="454543"/>
                </a:solidFill>
                <a:latin typeface="Verdana"/>
                <a:cs typeface="Verdana"/>
              </a:rPr>
              <a:t>fulfil</a:t>
            </a:r>
            <a:r>
              <a:rPr lang="en-US" sz="1500" dirty="0">
                <a:solidFill>
                  <a:srgbClr val="454543"/>
                </a:solidFill>
                <a:latin typeface="Verdana"/>
                <a:cs typeface="Verdana"/>
              </a:rPr>
              <a:t> the data management process</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Establish a </a:t>
            </a:r>
            <a:r>
              <a:rPr lang="en-US" sz="1500" dirty="0" err="1">
                <a:solidFill>
                  <a:srgbClr val="454543"/>
                </a:solidFill>
                <a:latin typeface="Verdana"/>
                <a:cs typeface="Verdana"/>
              </a:rPr>
              <a:t>Learnership</a:t>
            </a:r>
            <a:r>
              <a:rPr lang="en-US" sz="1500" dirty="0">
                <a:solidFill>
                  <a:srgbClr val="454543"/>
                </a:solidFill>
                <a:latin typeface="Verdana"/>
                <a:cs typeface="Verdana"/>
              </a:rPr>
              <a:t> on how to use data to design cross-cutting, school-level </a:t>
            </a:r>
            <a:r>
              <a:rPr lang="en-US" sz="1500" dirty="0" smtClean="0">
                <a:solidFill>
                  <a:srgbClr val="454543"/>
                </a:solidFill>
                <a:latin typeface="Verdana"/>
                <a:cs typeface="Verdana"/>
              </a:rPr>
              <a:t>interventions</a:t>
            </a:r>
            <a:endParaRPr lang="en-US" sz="1500" dirty="0">
              <a:solidFill>
                <a:srgbClr val="454543"/>
              </a:solidFill>
              <a:latin typeface="Verdana"/>
              <a:cs typeface="Verdana"/>
            </a:endParaRPr>
          </a:p>
          <a:p>
            <a:endParaRPr lang="en-ZA" sz="1500" dirty="0">
              <a:latin typeface="Verdana"/>
              <a:cs typeface="Verdana"/>
            </a:endParaRPr>
          </a:p>
          <a:p>
            <a:endParaRPr lang="en-ZA" sz="1500" dirty="0">
              <a:latin typeface="Verdana"/>
              <a:cs typeface="Verdana"/>
            </a:endParaRP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9" name="TextBox 8"/>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The shift we want to see</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a:solidFill>
                  <a:srgbClr val="AF1D1F"/>
                </a:solidFill>
                <a:latin typeface="Verdana"/>
                <a:cs typeface="Verdana"/>
              </a:rPr>
              <a:t>RECOMMENDATION #2</a:t>
            </a:r>
          </a:p>
          <a:p>
            <a:pPr>
              <a:lnSpc>
                <a:spcPct val="80000"/>
              </a:lnSpc>
            </a:pPr>
            <a:r>
              <a:rPr lang="en-US" sz="2500" b="1" dirty="0">
                <a:solidFill>
                  <a:srgbClr val="D67C1C"/>
                </a:solidFill>
                <a:latin typeface="Verdana"/>
                <a:cs typeface="Verdana"/>
              </a:rPr>
              <a:t>IMPROVE DATA AND MONITORING</a:t>
            </a:r>
          </a:p>
        </p:txBody>
      </p:sp>
      <p:grpSp>
        <p:nvGrpSpPr>
          <p:cNvPr id="11" name="Group 10"/>
          <p:cNvGrpSpPr/>
          <p:nvPr/>
        </p:nvGrpSpPr>
        <p:grpSpPr>
          <a:xfrm>
            <a:off x="501335" y="2619707"/>
            <a:ext cx="499471" cy="499471"/>
            <a:chOff x="445140" y="2504114"/>
            <a:chExt cx="499471" cy="499471"/>
          </a:xfrm>
        </p:grpSpPr>
        <p:grpSp>
          <p:nvGrpSpPr>
            <p:cNvPr id="12" name="Group 11"/>
            <p:cNvGrpSpPr/>
            <p:nvPr/>
          </p:nvGrpSpPr>
          <p:grpSpPr>
            <a:xfrm>
              <a:off x="445140" y="2504114"/>
              <a:ext cx="499471" cy="499471"/>
              <a:chOff x="869896" y="2023752"/>
              <a:chExt cx="499471" cy="499471"/>
            </a:xfrm>
          </p:grpSpPr>
          <p:sp>
            <p:nvSpPr>
              <p:cNvPr id="14" name="Oval 13"/>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92937" y="2091180"/>
                <a:ext cx="465191" cy="412934"/>
              </a:xfrm>
              <a:prstGeom prst="rect">
                <a:avLst/>
              </a:prstGeom>
              <a:noFill/>
            </p:spPr>
            <p:txBody>
              <a:bodyPr wrap="square" rtlCol="0">
                <a:spAutoFit/>
              </a:bodyPr>
              <a:lstStyle/>
              <a:p>
                <a:pPr algn="ctr">
                  <a:lnSpc>
                    <a:spcPct val="80000"/>
                  </a:lnSpc>
                </a:pPr>
                <a:endParaRPr lang="en-US" sz="2500" b="1" dirty="0">
                  <a:solidFill>
                    <a:srgbClr val="FFFFFF"/>
                  </a:solidFill>
                  <a:latin typeface="Verdana"/>
                  <a:cs typeface="Verdana"/>
                </a:endParaRPr>
              </a:p>
            </p:txBody>
          </p:sp>
        </p:grpSp>
        <p:sp>
          <p:nvSpPr>
            <p:cNvPr id="13" name="7-Point Star 12"/>
            <p:cNvSpPr/>
            <p:nvPr/>
          </p:nvSpPr>
          <p:spPr>
            <a:xfrm>
              <a:off x="531682" y="2577893"/>
              <a:ext cx="318038" cy="318038"/>
            </a:xfrm>
            <a:prstGeom prst="star7">
              <a:avLst>
                <a:gd name="adj" fmla="val 28699"/>
                <a:gd name="hf" fmla="val 102572"/>
                <a:gd name="vf" fmla="val 10521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portrait 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52865" y="1483418"/>
            <a:ext cx="3192978" cy="5374582"/>
          </a:xfrm>
          <a:prstGeom prst="rect">
            <a:avLst/>
          </a:prstGeom>
        </p:spPr>
      </p:pic>
    </p:spTree>
    <p:extLst>
      <p:ext uri="{BB962C8B-B14F-4D97-AF65-F5344CB8AC3E}">
        <p14:creationId xmlns:p14="http://schemas.microsoft.com/office/powerpoint/2010/main" val="398875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ortrait 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2865" y="1483418"/>
            <a:ext cx="3192978" cy="5374582"/>
          </a:xfrm>
          <a:prstGeom prst="rect">
            <a:avLst/>
          </a:prstGeom>
        </p:spPr>
      </p:pic>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013040" y="2033603"/>
            <a:ext cx="5100754" cy="3924151"/>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The shift we want to see</a:t>
            </a:r>
            <a:r>
              <a:rPr lang="mr-IN" sz="1500" b="1" dirty="0" smtClean="0">
                <a:solidFill>
                  <a:srgbClr val="AF1D1F"/>
                </a:solidFill>
                <a:latin typeface="Verdana"/>
                <a:cs typeface="Verdana"/>
              </a:rPr>
              <a:t>…</a:t>
            </a:r>
            <a:endParaRPr lang="en-US" sz="1500" b="1" dirty="0" smtClean="0">
              <a:solidFill>
                <a:srgbClr val="AF1D1F"/>
              </a:solidFill>
              <a:latin typeface="Verdana"/>
              <a:cs typeface="Verdana"/>
            </a:endParaRPr>
          </a:p>
          <a:p>
            <a:pPr marL="285750" indent="-285750">
              <a:lnSpc>
                <a:spcPct val="130000"/>
              </a:lnSpc>
              <a:buClr>
                <a:srgbClr val="D67C1C"/>
              </a:buClr>
              <a:buFont typeface="Arial"/>
              <a:buChar char="•"/>
            </a:pPr>
            <a:endParaRPr lang="en-US" sz="1500" dirty="0">
              <a:latin typeface="Verdana"/>
              <a:cs typeface="Verdana"/>
            </a:endParaRPr>
          </a:p>
          <a:p>
            <a:pPr marL="0" lvl="1">
              <a:lnSpc>
                <a:spcPct val="130000"/>
              </a:lnSpc>
              <a:buClr>
                <a:srgbClr val="D67C1C"/>
              </a:buClr>
            </a:pPr>
            <a:r>
              <a:rPr lang="en-US" sz="1500" i="1" dirty="0" smtClean="0">
                <a:solidFill>
                  <a:srgbClr val="AF1D1F"/>
                </a:solidFill>
                <a:latin typeface="Verdana"/>
                <a:cs typeface="Verdana"/>
              </a:rPr>
              <a:t>Build an early warning system</a:t>
            </a:r>
          </a:p>
          <a:p>
            <a:pPr marL="0" lvl="1">
              <a:lnSpc>
                <a:spcPct val="130000"/>
              </a:lnSpc>
              <a:buClr>
                <a:srgbClr val="D67C1C"/>
              </a:buClr>
            </a:pPr>
            <a:endParaRPr lang="en-US" sz="1500" dirty="0" smtClean="0">
              <a:solidFill>
                <a:srgbClr val="AF1D1F"/>
              </a:solidFill>
              <a:latin typeface="Verdana"/>
              <a:cs typeface="Verdana"/>
            </a:endParaRPr>
          </a:p>
          <a:p>
            <a:pPr marL="285750" lvl="1" indent="-285750">
              <a:lnSpc>
                <a:spcPct val="130000"/>
              </a:lnSpc>
              <a:buClr>
                <a:srgbClr val="AF1D1F"/>
              </a:buClr>
              <a:buFont typeface="Wingdings" charset="2"/>
              <a:buChar char="ü"/>
            </a:pPr>
            <a:r>
              <a:rPr lang="en-US" sz="1500" dirty="0" smtClean="0">
                <a:solidFill>
                  <a:srgbClr val="454543"/>
                </a:solidFill>
                <a:latin typeface="Verdana"/>
                <a:cs typeface="Verdana"/>
              </a:rPr>
              <a:t>With </a:t>
            </a:r>
            <a:r>
              <a:rPr lang="en-US" sz="1500" dirty="0">
                <a:solidFill>
                  <a:srgbClr val="454543"/>
                </a:solidFill>
                <a:latin typeface="Verdana"/>
                <a:cs typeface="Verdana"/>
              </a:rPr>
              <a:t>a functional EMIS and right indicators at learner level, design a tool to assess risk based on ABCs</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Create system of alerts for educators</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Create space/time in schools to track ABC indicators, identify learners and develop interventions</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Assess interventions over </a:t>
            </a:r>
            <a:r>
              <a:rPr lang="en-US" sz="1500" dirty="0" smtClean="0">
                <a:solidFill>
                  <a:srgbClr val="454543"/>
                </a:solidFill>
                <a:latin typeface="Verdana"/>
                <a:cs typeface="Verdana"/>
              </a:rPr>
              <a:t>time</a:t>
            </a:r>
            <a:endParaRPr lang="en-ZA" sz="1500" dirty="0">
              <a:solidFill>
                <a:srgbClr val="454543"/>
              </a:solidFill>
              <a:latin typeface="Verdana"/>
              <a:cs typeface="Verdana"/>
            </a:endParaRPr>
          </a:p>
          <a:p>
            <a:endParaRPr lang="en-ZA" sz="1500" dirty="0">
              <a:latin typeface="Verdana"/>
              <a:cs typeface="Verdana"/>
            </a:endParaRPr>
          </a:p>
        </p:txBody>
      </p:sp>
      <p:pic>
        <p:nvPicPr>
          <p:cNvPr id="29" name="Picture 28" descr="ZERO DROPOUT LOGOS FINAL-1 L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9" name="TextBox 8"/>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The shift we want to see</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a:solidFill>
                  <a:srgbClr val="AF1D1F"/>
                </a:solidFill>
                <a:latin typeface="Verdana"/>
                <a:cs typeface="Verdana"/>
              </a:rPr>
              <a:t>RECOMMENDATION #2</a:t>
            </a:r>
          </a:p>
          <a:p>
            <a:pPr>
              <a:lnSpc>
                <a:spcPct val="80000"/>
              </a:lnSpc>
            </a:pPr>
            <a:r>
              <a:rPr lang="en-US" sz="2500" b="1" dirty="0">
                <a:solidFill>
                  <a:srgbClr val="D67C1C"/>
                </a:solidFill>
                <a:latin typeface="Verdana"/>
                <a:cs typeface="Verdana"/>
              </a:rPr>
              <a:t>IMPROVE DATA AND MONITORING</a:t>
            </a:r>
          </a:p>
        </p:txBody>
      </p:sp>
      <p:grpSp>
        <p:nvGrpSpPr>
          <p:cNvPr id="11" name="Group 10"/>
          <p:cNvGrpSpPr/>
          <p:nvPr/>
        </p:nvGrpSpPr>
        <p:grpSpPr>
          <a:xfrm>
            <a:off x="501335" y="2619707"/>
            <a:ext cx="499471" cy="499471"/>
            <a:chOff x="445140" y="2504114"/>
            <a:chExt cx="499471" cy="499471"/>
          </a:xfrm>
        </p:grpSpPr>
        <p:grpSp>
          <p:nvGrpSpPr>
            <p:cNvPr id="12" name="Group 11"/>
            <p:cNvGrpSpPr/>
            <p:nvPr/>
          </p:nvGrpSpPr>
          <p:grpSpPr>
            <a:xfrm>
              <a:off x="445140" y="2504114"/>
              <a:ext cx="499471" cy="499471"/>
              <a:chOff x="869896" y="2023752"/>
              <a:chExt cx="499471" cy="499471"/>
            </a:xfrm>
          </p:grpSpPr>
          <p:sp>
            <p:nvSpPr>
              <p:cNvPr id="14" name="Oval 13"/>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92937" y="2091180"/>
                <a:ext cx="465191" cy="412934"/>
              </a:xfrm>
              <a:prstGeom prst="rect">
                <a:avLst/>
              </a:prstGeom>
              <a:noFill/>
            </p:spPr>
            <p:txBody>
              <a:bodyPr wrap="square" rtlCol="0">
                <a:spAutoFit/>
              </a:bodyPr>
              <a:lstStyle/>
              <a:p>
                <a:pPr algn="ctr">
                  <a:lnSpc>
                    <a:spcPct val="80000"/>
                  </a:lnSpc>
                </a:pPr>
                <a:endParaRPr lang="en-US" sz="2500" b="1" dirty="0">
                  <a:solidFill>
                    <a:srgbClr val="FFFFFF"/>
                  </a:solidFill>
                  <a:latin typeface="Verdana"/>
                  <a:cs typeface="Verdana"/>
                </a:endParaRPr>
              </a:p>
            </p:txBody>
          </p:sp>
        </p:grpSp>
        <p:sp>
          <p:nvSpPr>
            <p:cNvPr id="13" name="7-Point Star 12"/>
            <p:cNvSpPr/>
            <p:nvPr/>
          </p:nvSpPr>
          <p:spPr>
            <a:xfrm>
              <a:off x="531682" y="2577893"/>
              <a:ext cx="318038" cy="318038"/>
            </a:xfrm>
            <a:prstGeom prst="star7">
              <a:avLst>
                <a:gd name="adj" fmla="val 28699"/>
                <a:gd name="hf" fmla="val 102572"/>
                <a:gd name="vf" fmla="val 10521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4516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9" name="Oval 8"/>
          <p:cNvSpPr/>
          <p:nvPr/>
        </p:nvSpPr>
        <p:spPr>
          <a:xfrm>
            <a:off x="575734" y="558800"/>
            <a:ext cx="5606835" cy="5606835"/>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75734" y="1880164"/>
            <a:ext cx="5606835" cy="3195747"/>
          </a:xfrm>
          <a:prstGeom prst="rect">
            <a:avLst/>
          </a:prstGeom>
          <a:noFill/>
        </p:spPr>
        <p:txBody>
          <a:bodyPr wrap="square" rtlCol="0">
            <a:spAutoFit/>
          </a:bodyPr>
          <a:lstStyle/>
          <a:p>
            <a:pPr algn="ctr">
              <a:lnSpc>
                <a:spcPct val="80000"/>
              </a:lnSpc>
            </a:pPr>
            <a:r>
              <a:rPr lang="en-US" sz="5000" b="1" dirty="0" smtClean="0">
                <a:solidFill>
                  <a:schemeClr val="bg1"/>
                </a:solidFill>
                <a:latin typeface="Verdana"/>
                <a:cs typeface="Verdana"/>
              </a:rPr>
              <a:t>#3.</a:t>
            </a:r>
          </a:p>
          <a:p>
            <a:pPr algn="ctr">
              <a:lnSpc>
                <a:spcPct val="80000"/>
              </a:lnSpc>
            </a:pPr>
            <a:r>
              <a:rPr lang="en-US" sz="5000" b="1" dirty="0" smtClean="0">
                <a:solidFill>
                  <a:srgbClr val="AF1D1F"/>
                </a:solidFill>
                <a:latin typeface="Verdana"/>
                <a:cs typeface="Verdana"/>
              </a:rPr>
              <a:t>PROVIDE PSYCHO-SOCIAL SUPPPORT</a:t>
            </a:r>
          </a:p>
        </p:txBody>
      </p:sp>
      <p:pic>
        <p:nvPicPr>
          <p:cNvPr id="7" name="Picture 6" descr="ZERO DROPOUT LOGOS FINAL-1 L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Tree>
    <p:extLst>
      <p:ext uri="{BB962C8B-B14F-4D97-AF65-F5344CB8AC3E}">
        <p14:creationId xmlns:p14="http://schemas.microsoft.com/office/powerpoint/2010/main" val="2741495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8" name="Oval 7"/>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pic>
        <p:nvPicPr>
          <p:cNvPr id="12" name="Picture 11" descr="illustration girl.png"/>
          <p:cNvPicPr>
            <a:picLocks noChangeAspect="1"/>
          </p:cNvPicPr>
          <p:nvPr/>
        </p:nvPicPr>
        <p:blipFill rotWithShape="1">
          <a:blip r:embed="rId3" cstate="print">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Tree>
    <p:extLst>
      <p:ext uri="{BB962C8B-B14F-4D97-AF65-F5344CB8AC3E}">
        <p14:creationId xmlns:p14="http://schemas.microsoft.com/office/powerpoint/2010/main" val="349459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76328" y="3147159"/>
            <a:ext cx="1569367" cy="707886"/>
          </a:xfrm>
          <a:prstGeom prst="rect">
            <a:avLst/>
          </a:prstGeom>
          <a:noFill/>
        </p:spPr>
        <p:txBody>
          <a:bodyPr wrap="square" rtlCol="0">
            <a:spAutoFit/>
          </a:bodyPr>
          <a:lstStyle/>
          <a:p>
            <a:pPr algn="ctr"/>
            <a:r>
              <a:rPr lang="en-GB" sz="1000" b="1" dirty="0">
                <a:solidFill>
                  <a:srgbClr val="FFFFFF"/>
                </a:solidFill>
                <a:latin typeface="Verdana"/>
                <a:cs typeface="Verdana"/>
              </a:rPr>
              <a:t>DARK GREY</a:t>
            </a:r>
          </a:p>
          <a:p>
            <a:pPr algn="ctr"/>
            <a:endParaRPr lang="en-US" sz="1000" dirty="0">
              <a:solidFill>
                <a:srgbClr val="FFFFFF"/>
              </a:solidFill>
              <a:latin typeface="Verdana"/>
              <a:cs typeface="Verdana"/>
            </a:endParaRPr>
          </a:p>
          <a:p>
            <a:pPr algn="ctr"/>
            <a:r>
              <a:rPr lang="is-IS" sz="1000" dirty="0">
                <a:solidFill>
                  <a:srgbClr val="FFFFFF"/>
                </a:solidFill>
                <a:latin typeface="Verdana"/>
                <a:cs typeface="Verdana"/>
              </a:rPr>
              <a:t>R69 G69 B67</a:t>
            </a:r>
          </a:p>
          <a:p>
            <a:pPr algn="ctr"/>
            <a:r>
              <a:rPr lang="de-DE" sz="1000" dirty="0">
                <a:solidFill>
                  <a:srgbClr val="FFFFFF"/>
                </a:solidFill>
                <a:latin typeface="Verdana"/>
                <a:cs typeface="Verdana"/>
              </a:rPr>
              <a:t>HEX# 454543</a:t>
            </a: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9" name="TextBox 8"/>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What is the status quo?</a:t>
            </a:r>
            <a:endParaRPr lang="en-ZA" i="1" dirty="0">
              <a:latin typeface="Times"/>
              <a:cs typeface="Times"/>
            </a:endParaRPr>
          </a:p>
        </p:txBody>
      </p:sp>
      <p:sp>
        <p:nvSpPr>
          <p:cNvPr id="10" name="TextBox 9"/>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RECOMMENDATION #3</a:t>
            </a:r>
          </a:p>
          <a:p>
            <a:pPr>
              <a:lnSpc>
                <a:spcPct val="80000"/>
              </a:lnSpc>
            </a:pPr>
            <a:r>
              <a:rPr lang="en-US" sz="2500" b="1" dirty="0" smtClean="0">
                <a:solidFill>
                  <a:srgbClr val="D67C1C"/>
                </a:solidFill>
                <a:latin typeface="Verdana"/>
                <a:cs typeface="Verdana"/>
              </a:rPr>
              <a:t>PROVIDE PSYCHOSOCIAL SUPPORT</a:t>
            </a:r>
            <a:endParaRPr lang="en-US" sz="2500" b="1" dirty="0">
              <a:solidFill>
                <a:srgbClr val="D67C1C"/>
              </a:solidFill>
              <a:latin typeface="Verdana"/>
              <a:cs typeface="Verdana"/>
            </a:endParaRPr>
          </a:p>
        </p:txBody>
      </p:sp>
      <p:sp>
        <p:nvSpPr>
          <p:cNvPr id="11" name="TextBox 10"/>
          <p:cNvSpPr txBox="1"/>
          <p:nvPr/>
        </p:nvSpPr>
        <p:spPr>
          <a:xfrm>
            <a:off x="1013040" y="2679491"/>
            <a:ext cx="7461044" cy="2181366"/>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What is the status quo?</a:t>
            </a:r>
          </a:p>
          <a:p>
            <a:pPr>
              <a:lnSpc>
                <a:spcPct val="130000"/>
              </a:lnSpc>
              <a:buClr>
                <a:srgbClr val="D67C1C"/>
              </a:buClr>
            </a:pPr>
            <a:endParaRPr lang="en-US" sz="1500" b="1" dirty="0">
              <a:solidFill>
                <a:srgbClr val="AF1D1F"/>
              </a:solidFill>
              <a:latin typeface="Verdana"/>
              <a:cs typeface="Verdana"/>
            </a:endParaRPr>
          </a:p>
          <a:p>
            <a:pPr marL="285750" indent="-285750">
              <a:lnSpc>
                <a:spcPct val="130000"/>
              </a:lnSpc>
              <a:buClr>
                <a:srgbClr val="D67C1C"/>
              </a:buClr>
              <a:buFont typeface="Arial" panose="020B0604020202020204" pitchFamily="34" charset="0"/>
              <a:buChar char="•"/>
            </a:pPr>
            <a:r>
              <a:rPr lang="en-US" sz="1500" dirty="0">
                <a:solidFill>
                  <a:srgbClr val="454543"/>
                </a:solidFill>
                <a:latin typeface="Verdana"/>
                <a:cs typeface="Verdana"/>
              </a:rPr>
              <a:t>Although there are a range of policies and processes — including White Paper 6, the Psychosocial Support Strategy (PSS) and others — there are no explicit plans for systematically ensuring the right support services are available in all schools</a:t>
            </a:r>
          </a:p>
          <a:p>
            <a:pPr marL="285750" indent="-285750">
              <a:lnSpc>
                <a:spcPct val="130000"/>
              </a:lnSpc>
              <a:buClr>
                <a:srgbClr val="D67C1C"/>
              </a:buClr>
              <a:buFont typeface="Arial" panose="020B0604020202020204" pitchFamily="34" charset="0"/>
              <a:buChar char="•"/>
            </a:pPr>
            <a:r>
              <a:rPr lang="en-US" sz="1500" dirty="0">
                <a:solidFill>
                  <a:srgbClr val="454543"/>
                </a:solidFill>
                <a:latin typeface="Verdana"/>
                <a:cs typeface="Verdana"/>
              </a:rPr>
              <a:t>Chief Directorate for “Care and Support in Schools”</a:t>
            </a:r>
            <a:endParaRPr lang="en-ZA" sz="1500" dirty="0">
              <a:solidFill>
                <a:srgbClr val="454543"/>
              </a:solidFill>
              <a:latin typeface="Verdana"/>
              <a:cs typeface="Verdana"/>
            </a:endParaRPr>
          </a:p>
        </p:txBody>
      </p:sp>
    </p:spTree>
    <p:extLst>
      <p:ext uri="{BB962C8B-B14F-4D97-AF65-F5344CB8AC3E}">
        <p14:creationId xmlns:p14="http://schemas.microsoft.com/office/powerpoint/2010/main" val="31762622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321733" y="304799"/>
            <a:ext cx="812800" cy="902512"/>
          </a:xfrm>
          <a:prstGeom prst="line">
            <a:avLst/>
          </a:prstGeom>
          <a:ln w="63500" cap="rnd">
            <a:solidFill>
              <a:srgbClr val="AF1D1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76328" y="3147159"/>
            <a:ext cx="1569367" cy="707886"/>
          </a:xfrm>
          <a:prstGeom prst="rect">
            <a:avLst/>
          </a:prstGeom>
          <a:noFill/>
        </p:spPr>
        <p:txBody>
          <a:bodyPr wrap="square" rtlCol="0">
            <a:spAutoFit/>
          </a:bodyPr>
          <a:lstStyle/>
          <a:p>
            <a:pPr algn="ctr"/>
            <a:r>
              <a:rPr lang="en-GB" sz="1000" b="1" dirty="0">
                <a:solidFill>
                  <a:srgbClr val="FFFFFF"/>
                </a:solidFill>
                <a:latin typeface="Verdana"/>
                <a:cs typeface="Verdana"/>
              </a:rPr>
              <a:t>DARK GREY</a:t>
            </a:r>
          </a:p>
          <a:p>
            <a:pPr algn="ctr"/>
            <a:endParaRPr lang="en-US" sz="1000" dirty="0">
              <a:solidFill>
                <a:srgbClr val="FFFFFF"/>
              </a:solidFill>
              <a:latin typeface="Verdana"/>
              <a:cs typeface="Verdana"/>
            </a:endParaRPr>
          </a:p>
          <a:p>
            <a:pPr algn="ctr"/>
            <a:r>
              <a:rPr lang="is-IS" sz="1000" dirty="0">
                <a:solidFill>
                  <a:srgbClr val="FFFFFF"/>
                </a:solidFill>
                <a:latin typeface="Verdana"/>
                <a:cs typeface="Verdana"/>
              </a:rPr>
              <a:t>R69 G69 B67</a:t>
            </a:r>
          </a:p>
          <a:p>
            <a:pPr algn="ctr"/>
            <a:r>
              <a:rPr lang="de-DE" sz="1000" dirty="0">
                <a:solidFill>
                  <a:srgbClr val="FFFFFF"/>
                </a:solidFill>
                <a:latin typeface="Verdana"/>
                <a:cs typeface="Verdana"/>
              </a:rPr>
              <a:t>HEX# 454543</a:t>
            </a:r>
          </a:p>
        </p:txBody>
      </p:sp>
      <p:sp>
        <p:nvSpPr>
          <p:cNvPr id="4" name="TextBox 3"/>
          <p:cNvSpPr txBox="1"/>
          <p:nvPr/>
        </p:nvSpPr>
        <p:spPr>
          <a:xfrm>
            <a:off x="1013040" y="2033603"/>
            <a:ext cx="5100754" cy="4316566"/>
          </a:xfrm>
          <a:prstGeom prst="rect">
            <a:avLst/>
          </a:prstGeom>
          <a:noFill/>
        </p:spPr>
        <p:txBody>
          <a:bodyPr wrap="square" rtlCol="0">
            <a:spAutoFit/>
          </a:bodyPr>
          <a:lstStyle/>
          <a:p>
            <a:pPr>
              <a:lnSpc>
                <a:spcPct val="130000"/>
              </a:lnSpc>
              <a:buClr>
                <a:srgbClr val="D67C1C"/>
              </a:buClr>
            </a:pPr>
            <a:r>
              <a:rPr lang="en-US" sz="1500" b="1" dirty="0" smtClean="0">
                <a:solidFill>
                  <a:srgbClr val="AF1D1F"/>
                </a:solidFill>
                <a:latin typeface="Verdana"/>
                <a:cs typeface="Verdana"/>
              </a:rPr>
              <a:t>The shift we want to see</a:t>
            </a:r>
            <a:r>
              <a:rPr lang="mr-IN" sz="1500" b="1" dirty="0" smtClean="0">
                <a:solidFill>
                  <a:srgbClr val="AF1D1F"/>
                </a:solidFill>
                <a:latin typeface="Verdana"/>
                <a:cs typeface="Verdana"/>
              </a:rPr>
              <a:t>…</a:t>
            </a:r>
            <a:endParaRPr lang="en-US" sz="1500" b="1" dirty="0" smtClean="0">
              <a:solidFill>
                <a:srgbClr val="AF1D1F"/>
              </a:solidFill>
              <a:latin typeface="Verdana"/>
              <a:cs typeface="Verdana"/>
            </a:endParaRPr>
          </a:p>
          <a:p>
            <a:pPr marL="285750" indent="-285750">
              <a:lnSpc>
                <a:spcPct val="130000"/>
              </a:lnSpc>
              <a:buClr>
                <a:srgbClr val="D67C1C"/>
              </a:buClr>
              <a:buFont typeface="Arial"/>
              <a:buChar char="•"/>
            </a:pPr>
            <a:endParaRPr lang="en-US" sz="1500" dirty="0">
              <a:latin typeface="Verdana"/>
              <a:cs typeface="Verdana"/>
            </a:endParaRPr>
          </a:p>
          <a:p>
            <a:r>
              <a:rPr lang="en-US" sz="1500" i="1" dirty="0" smtClean="0">
                <a:solidFill>
                  <a:srgbClr val="AF1D1F"/>
                </a:solidFill>
                <a:latin typeface="Verdana"/>
                <a:cs typeface="Verdana"/>
              </a:rPr>
              <a:t>A </a:t>
            </a:r>
            <a:r>
              <a:rPr lang="en-US" sz="1500" i="1" dirty="0">
                <a:solidFill>
                  <a:srgbClr val="AF1D1F"/>
                </a:solidFill>
                <a:latin typeface="Verdana"/>
                <a:cs typeface="Verdana"/>
              </a:rPr>
              <a:t>national Psychosocial Support Strategy linked to the </a:t>
            </a:r>
            <a:r>
              <a:rPr lang="en-US" sz="1500" i="1" dirty="0" smtClean="0">
                <a:solidFill>
                  <a:srgbClr val="AF1D1F"/>
                </a:solidFill>
                <a:latin typeface="Verdana"/>
                <a:cs typeface="Verdana"/>
              </a:rPr>
              <a:t>EWS</a:t>
            </a:r>
          </a:p>
          <a:p>
            <a:endParaRPr lang="en-US" sz="1500" i="1" dirty="0">
              <a:solidFill>
                <a:srgbClr val="AF1D1F"/>
              </a:solidFill>
              <a:latin typeface="Verdana"/>
              <a:cs typeface="Verdana"/>
            </a:endParaRPr>
          </a:p>
          <a:p>
            <a:pPr marL="285750" indent="-285750">
              <a:lnSpc>
                <a:spcPct val="130000"/>
              </a:lnSpc>
              <a:buClr>
                <a:srgbClr val="AF1D1F"/>
              </a:buClr>
              <a:buFont typeface="Wingdings" charset="2"/>
              <a:buChar char="ü"/>
            </a:pPr>
            <a:r>
              <a:rPr lang="en-US" sz="1500" dirty="0">
                <a:solidFill>
                  <a:srgbClr val="454543"/>
                </a:solidFill>
                <a:latin typeface="Verdana"/>
                <a:cs typeface="Verdana"/>
              </a:rPr>
              <a:t>Risk informed (data) strategy for national delivery </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Risk informed distribution of services </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Develop an effective inter-</a:t>
            </a:r>
            <a:r>
              <a:rPr lang="en-US" sz="1500" dirty="0" err="1">
                <a:solidFill>
                  <a:srgbClr val="454543"/>
                </a:solidFill>
                <a:latin typeface="Verdana"/>
                <a:cs typeface="Verdana"/>
              </a:rPr>
              <a:t>sectoral</a:t>
            </a:r>
            <a:r>
              <a:rPr lang="en-US" sz="1500" dirty="0">
                <a:solidFill>
                  <a:srgbClr val="454543"/>
                </a:solidFill>
                <a:latin typeface="Verdana"/>
                <a:cs typeface="Verdana"/>
              </a:rPr>
              <a:t> referral strategy</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System located within DBE and provinces</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Universal coverage and reach</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Strong existing institutional framework</a:t>
            </a:r>
          </a:p>
          <a:p>
            <a:pPr marL="285750" indent="-285750">
              <a:lnSpc>
                <a:spcPct val="130000"/>
              </a:lnSpc>
              <a:buClr>
                <a:srgbClr val="AF1D1F"/>
              </a:buClr>
              <a:buFont typeface="Wingdings" charset="2"/>
              <a:buChar char="ü"/>
            </a:pPr>
            <a:r>
              <a:rPr lang="en-US" sz="1500" dirty="0">
                <a:solidFill>
                  <a:srgbClr val="454543"/>
                </a:solidFill>
                <a:latin typeface="Verdana"/>
                <a:cs typeface="Verdana"/>
              </a:rPr>
              <a:t>Real impact for learning outcomes </a:t>
            </a:r>
          </a:p>
          <a:p>
            <a:endParaRPr lang="en-ZA" sz="1500" dirty="0">
              <a:latin typeface="Verdana"/>
              <a:cs typeface="Verdana"/>
            </a:endParaRPr>
          </a:p>
        </p:txBody>
      </p:sp>
      <p:pic>
        <p:nvPicPr>
          <p:cNvPr id="29" name="Picture 28" descr="ZERO DROPOUT LOGOS FINAL-1 L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6197254"/>
            <a:ext cx="1117600" cy="339419"/>
          </a:xfrm>
          <a:prstGeom prst="rect">
            <a:avLst/>
          </a:prstGeom>
        </p:spPr>
      </p:pic>
      <p:sp>
        <p:nvSpPr>
          <p:cNvPr id="9" name="TextBox 8"/>
          <p:cNvSpPr txBox="1"/>
          <p:nvPr/>
        </p:nvSpPr>
        <p:spPr>
          <a:xfrm>
            <a:off x="916734" y="1204817"/>
            <a:ext cx="4286734" cy="369332"/>
          </a:xfrm>
          <a:prstGeom prst="rect">
            <a:avLst/>
          </a:prstGeom>
          <a:noFill/>
        </p:spPr>
        <p:txBody>
          <a:bodyPr wrap="square" rtlCol="0">
            <a:spAutoFit/>
          </a:bodyPr>
          <a:lstStyle/>
          <a:p>
            <a:r>
              <a:rPr lang="en-US" i="1" dirty="0" smtClean="0">
                <a:latin typeface="Times"/>
                <a:cs typeface="Times"/>
              </a:rPr>
              <a:t>The shift we want to see</a:t>
            </a:r>
            <a:endParaRPr lang="en-ZA" i="1" dirty="0">
              <a:latin typeface="Times"/>
              <a:cs typeface="Times"/>
            </a:endParaRPr>
          </a:p>
        </p:txBody>
      </p:sp>
      <p:grpSp>
        <p:nvGrpSpPr>
          <p:cNvPr id="11" name="Group 10"/>
          <p:cNvGrpSpPr/>
          <p:nvPr/>
        </p:nvGrpSpPr>
        <p:grpSpPr>
          <a:xfrm>
            <a:off x="501335" y="2619707"/>
            <a:ext cx="499471" cy="499471"/>
            <a:chOff x="445140" y="2504114"/>
            <a:chExt cx="499471" cy="499471"/>
          </a:xfrm>
        </p:grpSpPr>
        <p:grpSp>
          <p:nvGrpSpPr>
            <p:cNvPr id="12" name="Group 11"/>
            <p:cNvGrpSpPr/>
            <p:nvPr/>
          </p:nvGrpSpPr>
          <p:grpSpPr>
            <a:xfrm>
              <a:off x="445140" y="2504114"/>
              <a:ext cx="499471" cy="499471"/>
              <a:chOff x="869896" y="2023752"/>
              <a:chExt cx="499471" cy="499471"/>
            </a:xfrm>
          </p:grpSpPr>
          <p:sp>
            <p:nvSpPr>
              <p:cNvPr id="14" name="Oval 13"/>
              <p:cNvSpPr/>
              <p:nvPr/>
            </p:nvSpPr>
            <p:spPr>
              <a:xfrm>
                <a:off x="869896" y="2023752"/>
                <a:ext cx="499471" cy="499471"/>
              </a:xfrm>
              <a:prstGeom prst="ellipse">
                <a:avLst/>
              </a:prstGeom>
              <a:solidFill>
                <a:srgbClr val="AF1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92937" y="2091180"/>
                <a:ext cx="465191" cy="412934"/>
              </a:xfrm>
              <a:prstGeom prst="rect">
                <a:avLst/>
              </a:prstGeom>
              <a:noFill/>
            </p:spPr>
            <p:txBody>
              <a:bodyPr wrap="square" rtlCol="0">
                <a:spAutoFit/>
              </a:bodyPr>
              <a:lstStyle/>
              <a:p>
                <a:pPr algn="ctr">
                  <a:lnSpc>
                    <a:spcPct val="80000"/>
                  </a:lnSpc>
                </a:pPr>
                <a:endParaRPr lang="en-US" sz="2500" b="1" dirty="0">
                  <a:solidFill>
                    <a:srgbClr val="FFFFFF"/>
                  </a:solidFill>
                  <a:latin typeface="Verdana"/>
                  <a:cs typeface="Verdana"/>
                </a:endParaRPr>
              </a:p>
            </p:txBody>
          </p:sp>
        </p:grpSp>
        <p:sp>
          <p:nvSpPr>
            <p:cNvPr id="13" name="7-Point Star 12"/>
            <p:cNvSpPr/>
            <p:nvPr/>
          </p:nvSpPr>
          <p:spPr>
            <a:xfrm>
              <a:off x="531682" y="2577893"/>
              <a:ext cx="318038" cy="318038"/>
            </a:xfrm>
            <a:prstGeom prst="star7">
              <a:avLst>
                <a:gd name="adj" fmla="val 28699"/>
                <a:gd name="hf" fmla="val 102572"/>
                <a:gd name="vf" fmla="val 10521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904177" y="523495"/>
            <a:ext cx="7298266" cy="720710"/>
          </a:xfrm>
          <a:prstGeom prst="rect">
            <a:avLst/>
          </a:prstGeom>
          <a:noFill/>
        </p:spPr>
        <p:txBody>
          <a:bodyPr wrap="square" rtlCol="0">
            <a:spAutoFit/>
          </a:bodyPr>
          <a:lstStyle/>
          <a:p>
            <a:pPr>
              <a:lnSpc>
                <a:spcPct val="80000"/>
              </a:lnSpc>
            </a:pPr>
            <a:r>
              <a:rPr lang="en-US" sz="2500" b="1" dirty="0" smtClean="0">
                <a:solidFill>
                  <a:srgbClr val="AF1D1F"/>
                </a:solidFill>
                <a:latin typeface="Verdana"/>
                <a:cs typeface="Verdana"/>
              </a:rPr>
              <a:t>RECOMMENDATION #3</a:t>
            </a:r>
          </a:p>
          <a:p>
            <a:pPr>
              <a:lnSpc>
                <a:spcPct val="80000"/>
              </a:lnSpc>
            </a:pPr>
            <a:r>
              <a:rPr lang="en-US" sz="2500" b="1" dirty="0" smtClean="0">
                <a:solidFill>
                  <a:srgbClr val="D67C1C"/>
                </a:solidFill>
                <a:latin typeface="Verdana"/>
                <a:cs typeface="Verdana"/>
              </a:rPr>
              <a:t>PROVIDE PSYCHOSOCIAL SUPPORT</a:t>
            </a:r>
            <a:endParaRPr lang="en-US" sz="2500" b="1" dirty="0">
              <a:solidFill>
                <a:srgbClr val="D67C1C"/>
              </a:solidFill>
              <a:latin typeface="Verdana"/>
              <a:cs typeface="Verdana"/>
            </a:endParaRPr>
          </a:p>
        </p:txBody>
      </p:sp>
      <p:pic>
        <p:nvPicPr>
          <p:cNvPr id="17" name="Picture 16" descr="portrait 1.png"/>
          <p:cNvPicPr>
            <a:picLocks noChangeAspect="1"/>
          </p:cNvPicPr>
          <p:nvPr/>
        </p:nvPicPr>
        <p:blipFill rotWithShape="1">
          <a:blip r:embed="rId4" cstate="print">
            <a:extLst>
              <a:ext uri="{28A0092B-C50C-407E-A947-70E740481C1C}">
                <a14:useLocalDpi xmlns:a14="http://schemas.microsoft.com/office/drawing/2010/main"/>
              </a:ext>
            </a:extLst>
          </a:blip>
          <a:srcRect l="6949" t="-5255" r="-4088" b="3597"/>
          <a:stretch/>
        </p:blipFill>
        <p:spPr>
          <a:xfrm flipH="1">
            <a:off x="5467918" y="1741892"/>
            <a:ext cx="3676081" cy="5116107"/>
          </a:xfrm>
          <a:prstGeom prst="rect">
            <a:avLst/>
          </a:prstGeom>
        </p:spPr>
      </p:pic>
    </p:spTree>
    <p:extLst>
      <p:ext uri="{BB962C8B-B14F-4D97-AF65-F5344CB8AC3E}">
        <p14:creationId xmlns:p14="http://schemas.microsoft.com/office/powerpoint/2010/main" val="6551321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8" name="Oval 7"/>
          <p:cNvSpPr/>
          <p:nvPr/>
        </p:nvSpPr>
        <p:spPr>
          <a:xfrm>
            <a:off x="575734" y="558800"/>
            <a:ext cx="5606835" cy="5606835"/>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ZERO DROPOUT LOGOS FINAL-2 H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1465" y="2255567"/>
            <a:ext cx="1742242" cy="529924"/>
          </a:xfrm>
          <a:prstGeom prst="rect">
            <a:avLst/>
          </a:prstGeom>
        </p:spPr>
      </p:pic>
      <p:pic>
        <p:nvPicPr>
          <p:cNvPr id="11" name="Picture 10" descr="portrait 1.png"/>
          <p:cNvPicPr>
            <a:picLocks noChangeAspect="1"/>
          </p:cNvPicPr>
          <p:nvPr/>
        </p:nvPicPr>
        <p:blipFill rotWithShape="1">
          <a:blip r:embed="rId3" cstate="print">
            <a:extLst>
              <a:ext uri="{28A0092B-C50C-407E-A947-70E740481C1C}">
                <a14:useLocalDpi xmlns:a14="http://schemas.microsoft.com/office/drawing/2010/main"/>
              </a:ext>
            </a:extLst>
          </a:blip>
          <a:srcRect t="1880" b="10835"/>
          <a:stretch/>
        </p:blipFill>
        <p:spPr>
          <a:xfrm flipH="1">
            <a:off x="2607370" y="1"/>
            <a:ext cx="5908206" cy="6857999"/>
          </a:xfrm>
          <a:prstGeom prst="rect">
            <a:avLst/>
          </a:prstGeom>
        </p:spPr>
      </p:pic>
      <p:sp>
        <p:nvSpPr>
          <p:cNvPr id="12" name="TextBox 11"/>
          <p:cNvSpPr txBox="1"/>
          <p:nvPr/>
        </p:nvSpPr>
        <p:spPr>
          <a:xfrm>
            <a:off x="1032934" y="2865131"/>
            <a:ext cx="2932588" cy="348813"/>
          </a:xfrm>
          <a:prstGeom prst="rect">
            <a:avLst/>
          </a:prstGeom>
          <a:noFill/>
        </p:spPr>
        <p:txBody>
          <a:bodyPr wrap="square" rtlCol="0">
            <a:spAutoFit/>
          </a:bodyPr>
          <a:lstStyle/>
          <a:p>
            <a:pPr>
              <a:lnSpc>
                <a:spcPct val="80000"/>
              </a:lnSpc>
            </a:pPr>
            <a:r>
              <a:rPr lang="en-US" sz="2000" b="1" dirty="0" smtClean="0">
                <a:solidFill>
                  <a:schemeClr val="bg1"/>
                </a:solidFill>
                <a:latin typeface="Verdana"/>
                <a:cs typeface="Verdana"/>
              </a:rPr>
              <a:t>THANK YOU.</a:t>
            </a:r>
            <a:endParaRPr lang="en-US" sz="2000" b="1" dirty="0">
              <a:solidFill>
                <a:srgbClr val="AF1D1F"/>
              </a:solidFill>
              <a:latin typeface="Verdana"/>
              <a:cs typeface="Verdana"/>
            </a:endParaRPr>
          </a:p>
        </p:txBody>
      </p:sp>
    </p:spTree>
    <p:extLst>
      <p:ext uri="{BB962C8B-B14F-4D97-AF65-F5344CB8AC3E}">
        <p14:creationId xmlns:p14="http://schemas.microsoft.com/office/powerpoint/2010/main" val="624757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11" name="Oval 10"/>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illustration girl.png"/>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Tree>
    <p:extLst>
      <p:ext uri="{BB962C8B-B14F-4D97-AF65-F5344CB8AC3E}">
        <p14:creationId xmlns:p14="http://schemas.microsoft.com/office/powerpoint/2010/main" val="344622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3" name="Oval 12"/>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illustration girl.png"/>
          <p:cNvPicPr>
            <a:picLocks noChangeAspect="1"/>
          </p:cNvPicPr>
          <p:nvPr/>
        </p:nvPicPr>
        <p:blipFill rotWithShape="1">
          <a:blip r:embed="rId3" cstate="print">
            <a:alphaModFix amt="60000"/>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Tree>
    <p:extLst>
      <p:ext uri="{BB962C8B-B14F-4D97-AF65-F5344CB8AC3E}">
        <p14:creationId xmlns:p14="http://schemas.microsoft.com/office/powerpoint/2010/main" val="300256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91B14"/>
        </a:solidFill>
        <a:effectLst/>
      </p:bgPr>
    </p:bg>
    <p:spTree>
      <p:nvGrpSpPr>
        <p:cNvPr id="1" name=""/>
        <p:cNvGrpSpPr/>
        <p:nvPr/>
      </p:nvGrpSpPr>
      <p:grpSpPr>
        <a:xfrm>
          <a:off x="0" y="0"/>
          <a:ext cx="0" cy="0"/>
          <a:chOff x="0" y="0"/>
          <a:chExt cx="0" cy="0"/>
        </a:xfrm>
      </p:grpSpPr>
      <p:sp>
        <p:nvSpPr>
          <p:cNvPr id="9" name="Oval 8"/>
          <p:cNvSpPr/>
          <p:nvPr/>
        </p:nvSpPr>
        <p:spPr>
          <a:xfrm>
            <a:off x="4605993" y="1630299"/>
            <a:ext cx="3582746" cy="3582746"/>
          </a:xfrm>
          <a:prstGeom prst="ellipse">
            <a:avLst/>
          </a:prstGeom>
          <a:noFill/>
          <a:ln w="28575" cmpd="sng">
            <a:solidFill>
              <a:srgbClr val="D67C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170EC5-EFF5-496C-9697-31226A7CAFC2}"/>
              </a:ext>
            </a:extLst>
          </p:cNvPr>
          <p:cNvSpPr txBox="1"/>
          <p:nvPr/>
        </p:nvSpPr>
        <p:spPr>
          <a:xfrm>
            <a:off x="6017292" y="3111882"/>
            <a:ext cx="1322363" cy="646331"/>
          </a:xfrm>
          <a:prstGeom prst="rect">
            <a:avLst/>
          </a:prstGeom>
          <a:noFill/>
        </p:spPr>
        <p:txBody>
          <a:bodyPr wrap="square" rtlCol="0">
            <a:spAutoFit/>
          </a:bodyPr>
          <a:lstStyle/>
          <a:p>
            <a:pPr algn="ctr"/>
            <a:r>
              <a:rPr lang="en-ZA" b="1" dirty="0">
                <a:solidFill>
                  <a:srgbClr val="D67C1C"/>
                </a:solidFill>
                <a:latin typeface="Verdana"/>
                <a:cs typeface="Verdana"/>
              </a:rPr>
              <a:t>PUSH OUT</a:t>
            </a:r>
          </a:p>
        </p:txBody>
      </p:sp>
      <p:sp>
        <p:nvSpPr>
          <p:cNvPr id="11" name="Oval 10"/>
          <p:cNvSpPr/>
          <p:nvPr/>
        </p:nvSpPr>
        <p:spPr>
          <a:xfrm>
            <a:off x="7328752" y="2599650"/>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170EC5-EFF5-496C-9697-31226A7CAFC2}"/>
              </a:ext>
            </a:extLst>
          </p:cNvPr>
          <p:cNvSpPr txBox="1"/>
          <p:nvPr/>
        </p:nvSpPr>
        <p:spPr>
          <a:xfrm>
            <a:off x="7338022" y="3167504"/>
            <a:ext cx="1719973" cy="738664"/>
          </a:xfrm>
          <a:prstGeom prst="rect">
            <a:avLst/>
          </a:prstGeom>
          <a:noFill/>
        </p:spPr>
        <p:txBody>
          <a:bodyPr wrap="square" rtlCol="0">
            <a:spAutoFit/>
          </a:bodyPr>
          <a:lstStyle/>
          <a:p>
            <a:pPr lvl="0" algn="ctr"/>
            <a:r>
              <a:rPr lang="en-ZA" sz="1200" b="1" dirty="0" smtClean="0">
                <a:solidFill>
                  <a:srgbClr val="454543"/>
                </a:solidFill>
                <a:latin typeface="Verdana"/>
                <a:cs typeface="Verdana"/>
              </a:rPr>
              <a:t> POOR LEARNER OUTCOMES </a:t>
            </a:r>
          </a:p>
          <a:p>
            <a:pPr lvl="0" algn="ctr"/>
            <a:r>
              <a:rPr lang="en-ZA" sz="900" dirty="0" smtClean="0">
                <a:solidFill>
                  <a:srgbClr val="454543"/>
                </a:solidFill>
                <a:latin typeface="Verdana"/>
                <a:cs typeface="Verdana"/>
              </a:rPr>
              <a:t>(</a:t>
            </a:r>
            <a:r>
              <a:rPr lang="en-ZA" sz="900" dirty="0">
                <a:solidFill>
                  <a:srgbClr val="454543"/>
                </a:solidFill>
                <a:latin typeface="Verdana"/>
                <a:cs typeface="Verdana"/>
              </a:rPr>
              <a:t>Failure &amp; Repetition, Learners Over Age)</a:t>
            </a:r>
          </a:p>
        </p:txBody>
      </p:sp>
      <p:sp>
        <p:nvSpPr>
          <p:cNvPr id="15" name="Oval 14"/>
          <p:cNvSpPr/>
          <p:nvPr/>
        </p:nvSpPr>
        <p:spPr>
          <a:xfrm>
            <a:off x="2987659" y="1844659"/>
            <a:ext cx="3168683" cy="3168683"/>
          </a:xfrm>
          <a:prstGeom prst="ellipse">
            <a:avLst/>
          </a:prstGeom>
          <a:solidFill>
            <a:srgbClr val="D67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llustration girl.png"/>
          <p:cNvPicPr>
            <a:picLocks noChangeAspect="1"/>
          </p:cNvPicPr>
          <p:nvPr/>
        </p:nvPicPr>
        <p:blipFill rotWithShape="1">
          <a:blip r:embed="rId3" cstate="print">
            <a:alphaModFix amt="37000"/>
            <a:extLst>
              <a:ext uri="{28A0092B-C50C-407E-A947-70E740481C1C}">
                <a14:useLocalDpi xmlns:a14="http://schemas.microsoft.com/office/drawing/2010/main"/>
              </a:ext>
            </a:extLst>
          </a:blip>
          <a:srcRect l="-3917" t="-3336" r="-10372" b="35636"/>
          <a:stretch/>
        </p:blipFill>
        <p:spPr>
          <a:xfrm>
            <a:off x="2987659" y="1844659"/>
            <a:ext cx="3168683" cy="3168683"/>
          </a:xfrm>
          <a:prstGeom prst="ellipse">
            <a:avLst/>
          </a:prstGeom>
        </p:spPr>
      </p:pic>
      <p:sp>
        <p:nvSpPr>
          <p:cNvPr id="6" name="Oval 5"/>
          <p:cNvSpPr/>
          <p:nvPr/>
        </p:nvSpPr>
        <p:spPr>
          <a:xfrm>
            <a:off x="5259275" y="1042172"/>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0EC5-EFF5-496C-9697-31226A7CAFC2}"/>
              </a:ext>
            </a:extLst>
          </p:cNvPr>
          <p:cNvSpPr txBox="1"/>
          <p:nvPr/>
        </p:nvSpPr>
        <p:spPr>
          <a:xfrm>
            <a:off x="5268545" y="1647110"/>
            <a:ext cx="1719973" cy="461665"/>
          </a:xfrm>
          <a:prstGeom prst="rect">
            <a:avLst/>
          </a:prstGeom>
          <a:noFill/>
        </p:spPr>
        <p:txBody>
          <a:bodyPr wrap="square" rtlCol="0">
            <a:spAutoFit/>
          </a:bodyPr>
          <a:lstStyle/>
          <a:p>
            <a:pPr algn="ctr"/>
            <a:r>
              <a:rPr lang="en-ZA" sz="1200" b="1" dirty="0" smtClean="0">
                <a:solidFill>
                  <a:srgbClr val="454543"/>
                </a:solidFill>
                <a:latin typeface="Verdana"/>
                <a:cs typeface="Verdana"/>
              </a:rPr>
              <a:t>POOR TEACHING AND LEARNING</a:t>
            </a:r>
            <a:endParaRPr lang="en-ZA" sz="1200" b="1" dirty="0">
              <a:solidFill>
                <a:srgbClr val="454543"/>
              </a:solidFill>
              <a:latin typeface="Verdana"/>
              <a:cs typeface="Verdana"/>
            </a:endParaRPr>
          </a:p>
        </p:txBody>
      </p:sp>
      <p:sp>
        <p:nvSpPr>
          <p:cNvPr id="13" name="Oval 12"/>
          <p:cNvSpPr/>
          <p:nvPr/>
        </p:nvSpPr>
        <p:spPr>
          <a:xfrm>
            <a:off x="5259275" y="4181168"/>
            <a:ext cx="1719973" cy="171997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70EC5-EFF5-496C-9697-31226A7CAFC2}"/>
              </a:ext>
            </a:extLst>
          </p:cNvPr>
          <p:cNvSpPr txBox="1"/>
          <p:nvPr/>
        </p:nvSpPr>
        <p:spPr>
          <a:xfrm>
            <a:off x="5268545" y="4906629"/>
            <a:ext cx="1719973" cy="276999"/>
          </a:xfrm>
          <a:prstGeom prst="rect">
            <a:avLst/>
          </a:prstGeom>
          <a:noFill/>
        </p:spPr>
        <p:txBody>
          <a:bodyPr wrap="square" rtlCol="0">
            <a:spAutoFit/>
          </a:bodyPr>
          <a:lstStyle/>
          <a:p>
            <a:pPr algn="ctr"/>
            <a:r>
              <a:rPr lang="en-ZA" sz="1200" b="1" dirty="0" smtClean="0">
                <a:solidFill>
                  <a:srgbClr val="454543"/>
                </a:solidFill>
                <a:latin typeface="Verdana"/>
                <a:cs typeface="Verdana"/>
              </a:rPr>
              <a:t>DISENGAGEMENT</a:t>
            </a:r>
            <a:endParaRPr lang="en-ZA" sz="1200" b="1" dirty="0">
              <a:solidFill>
                <a:srgbClr val="454543"/>
              </a:solidFill>
              <a:latin typeface="Verdana"/>
              <a:cs typeface="Verdana"/>
            </a:endParaRPr>
          </a:p>
        </p:txBody>
      </p:sp>
    </p:spTree>
    <p:extLst>
      <p:ext uri="{BB962C8B-B14F-4D97-AF65-F5344CB8AC3E}">
        <p14:creationId xmlns:p14="http://schemas.microsoft.com/office/powerpoint/2010/main" val="26488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1396</TotalTime>
  <Words>5312</Words>
  <Application>Microsoft Office PowerPoint</Application>
  <PresentationFormat>On-screen Show (4:3)</PresentationFormat>
  <Paragraphs>595</Paragraphs>
  <Slides>62</Slides>
  <Notes>33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Arial</vt:lpstr>
      <vt:lpstr>Calibri</vt:lpstr>
      <vt:lpstr>Calibri Light</vt:lpstr>
      <vt:lpstr>Times</vt:lpstr>
      <vt:lpstr>Times New Roman</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Waterkeyn</dc:creator>
  <cp:lastModifiedBy>Llewellyn Brown</cp:lastModifiedBy>
  <cp:revision>108</cp:revision>
  <dcterms:created xsi:type="dcterms:W3CDTF">2020-02-11T10:55:53Z</dcterms:created>
  <dcterms:modified xsi:type="dcterms:W3CDTF">2020-10-01T09:26:57Z</dcterms:modified>
</cp:coreProperties>
</file>