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9D8A-EABC-4646-A4A7-E840036F50F1}" type="datetimeFigureOut">
              <a:rPr lang="en-US" smtClean="0"/>
              <a:pPr/>
              <a:t>10/5/2020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612C6-14D4-490C-8831-439F69BE3EF4}"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baseline="0" dirty="0" smtClean="0">
                <a:solidFill>
                  <a:schemeClr val="tx1"/>
                </a:solidFill>
                <a:latin typeface="+mn-lt"/>
                <a:ea typeface="+mn-ea"/>
                <a:cs typeface="+mn-cs"/>
              </a:rPr>
              <a:t>to the extent to which it may be necessary for the proper administration of the Act; to any person who of necessity requires it for the performance of any</a:t>
            </a:r>
          </a:p>
          <a:p>
            <a:r>
              <a:rPr lang="en-ZA" sz="1200" kern="1200" baseline="0" dirty="0" smtClean="0">
                <a:solidFill>
                  <a:schemeClr val="tx1"/>
                </a:solidFill>
                <a:latin typeface="+mn-lt"/>
                <a:ea typeface="+mn-ea"/>
                <a:cs typeface="+mn-cs"/>
              </a:rPr>
              <a:t>function in terms of this Act; with the written permission of the chairperson, which permission may </a:t>
            </a:r>
            <a:r>
              <a:rPr lang="en-ZA" sz="1200" kern="1200" baseline="0" dirty="0" err="1" smtClean="0">
                <a:solidFill>
                  <a:schemeClr val="tx1"/>
                </a:solidFill>
                <a:latin typeface="+mn-lt"/>
                <a:ea typeface="+mn-ea"/>
                <a:cs typeface="+mn-cs"/>
              </a:rPr>
              <a:t>begiven</a:t>
            </a:r>
            <a:r>
              <a:rPr lang="en-ZA" sz="1200" kern="1200" baseline="0" dirty="0" smtClean="0">
                <a:solidFill>
                  <a:schemeClr val="tx1"/>
                </a:solidFill>
                <a:latin typeface="+mn-lt"/>
                <a:ea typeface="+mn-ea"/>
                <a:cs typeface="+mn-cs"/>
              </a:rPr>
              <a:t> only with the concurrence of the Head of a Service and the Inspector-</a:t>
            </a:r>
          </a:p>
          <a:p>
            <a:r>
              <a:rPr lang="en-ZA" sz="1200" kern="1200" baseline="0" dirty="0" smtClean="0">
                <a:solidFill>
                  <a:schemeClr val="tx1"/>
                </a:solidFill>
                <a:latin typeface="+mn-lt"/>
                <a:ea typeface="+mn-ea"/>
                <a:cs typeface="+mn-cs"/>
              </a:rPr>
              <a:t>General or as prescribed by regulation.</a:t>
            </a:r>
            <a:endParaRPr lang="en-ZA" dirty="0"/>
          </a:p>
        </p:txBody>
      </p:sp>
      <p:sp>
        <p:nvSpPr>
          <p:cNvPr id="4" name="Slide Number Placeholder 3"/>
          <p:cNvSpPr>
            <a:spLocks noGrp="1"/>
          </p:cNvSpPr>
          <p:nvPr>
            <p:ph type="sldNum" sz="quarter" idx="10"/>
          </p:nvPr>
        </p:nvSpPr>
        <p:spPr/>
        <p:txBody>
          <a:bodyPr/>
          <a:lstStyle/>
          <a:p>
            <a:fld id="{E62612C6-14D4-490C-8831-439F69BE3EF4}" type="slidenum">
              <a:rPr lang="en-ZA" smtClean="0"/>
              <a:pPr/>
              <a:t>13</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within five months after its first appointment, and thereafter within two months after 31 March in each year.</a:t>
            </a:r>
            <a:endParaRPr lang="en-ZA" dirty="0"/>
          </a:p>
        </p:txBody>
      </p:sp>
      <p:sp>
        <p:nvSpPr>
          <p:cNvPr id="4" name="Slide Number Placeholder 3"/>
          <p:cNvSpPr>
            <a:spLocks noGrp="1"/>
          </p:cNvSpPr>
          <p:nvPr>
            <p:ph type="sldNum" sz="quarter" idx="10"/>
          </p:nvPr>
        </p:nvSpPr>
        <p:spPr/>
        <p:txBody>
          <a:bodyPr/>
          <a:lstStyle/>
          <a:p>
            <a:fld id="{E62612C6-14D4-490C-8831-439F69BE3EF4}" type="slidenum">
              <a:rPr lang="en-ZA" smtClean="0"/>
              <a:pPr/>
              <a:t>14</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36095-5195-45AF-8A4D-1EE1DCC92D50}" type="datetimeFigureOut">
              <a:rPr lang="en-US" smtClean="0"/>
              <a:pPr/>
              <a:t>10/5/2020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D8D836D-4AC4-4552-90AA-136EFC0BAC2E}"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36095-5195-45AF-8A4D-1EE1DCC92D50}" type="datetimeFigureOut">
              <a:rPr lang="en-US" smtClean="0"/>
              <a:pPr/>
              <a:t>10/5/2020</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D836D-4AC4-4552-90AA-136EFC0BAC2E}"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PORTFOLIO COMMITTEE ON AGRICULTURE AND RURAL DEVELOPMENT </a:t>
            </a:r>
            <a:endParaRPr lang="en-ZA" dirty="0"/>
          </a:p>
        </p:txBody>
      </p:sp>
      <p:sp>
        <p:nvSpPr>
          <p:cNvPr id="3" name="Subtitle 2"/>
          <p:cNvSpPr>
            <a:spLocks noGrp="1"/>
          </p:cNvSpPr>
          <p:nvPr>
            <p:ph type="subTitle" idx="1"/>
          </p:nvPr>
        </p:nvSpPr>
        <p:spPr/>
        <p:txBody>
          <a:bodyPr>
            <a:normAutofit fontScale="70000" lnSpcReduction="20000"/>
          </a:bodyPr>
          <a:lstStyle/>
          <a:p>
            <a:r>
              <a:rPr lang="en-ZA" dirty="0" smtClean="0"/>
              <a:t>PRESENTATION </a:t>
            </a:r>
            <a:r>
              <a:rPr lang="en-ZA" dirty="0" smtClean="0"/>
              <a:t>ON THE AMENDMENT OF THE UPGRADING OF LAND TENURE RIGHTS ACT 112 1991</a:t>
            </a:r>
            <a:endParaRPr lang="en-ZA" dirty="0" smtClean="0"/>
          </a:p>
          <a:p>
            <a:r>
              <a:rPr lang="en-ZA" dirty="0" smtClean="0"/>
              <a:t>06 </a:t>
            </a:r>
            <a:r>
              <a:rPr lang="en-ZA" dirty="0" smtClean="0"/>
              <a:t>OCTOBER</a:t>
            </a:r>
            <a:r>
              <a:rPr lang="en-ZA" dirty="0" smtClean="0"/>
              <a:t> 2020</a:t>
            </a:r>
          </a:p>
          <a:p>
            <a:endParaRPr lang="en-ZA" dirty="0"/>
          </a:p>
          <a:p>
            <a:r>
              <a:rPr lang="en-ZA" dirty="0" smtClean="0"/>
              <a:t>Nathi Mjenxane: Legal Adviser</a:t>
            </a:r>
            <a:endParaRPr lang="en-ZA" dirty="0" smtClean="0"/>
          </a:p>
          <a:p>
            <a:endParaRPr lang="en-Z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ULTRA AB B 6-2020</a:t>
            </a:r>
            <a:endParaRPr lang="en-ZA" dirty="0"/>
          </a:p>
        </p:txBody>
      </p:sp>
      <p:sp>
        <p:nvSpPr>
          <p:cNvPr id="3" name="Content Placeholder 2"/>
          <p:cNvSpPr>
            <a:spLocks noGrp="1"/>
          </p:cNvSpPr>
          <p:nvPr>
            <p:ph idx="1"/>
          </p:nvPr>
        </p:nvSpPr>
        <p:spPr/>
        <p:txBody>
          <a:bodyPr>
            <a:normAutofit/>
          </a:bodyPr>
          <a:lstStyle/>
          <a:p>
            <a:r>
              <a:rPr lang="en-ZA" dirty="0" smtClean="0"/>
              <a:t>Essentially the AB is introduced in response to the two Constitutional Court decisions.</a:t>
            </a:r>
          </a:p>
          <a:p>
            <a:r>
              <a:rPr lang="en-ZA" dirty="0" smtClean="0"/>
              <a:t>Mainly the </a:t>
            </a:r>
            <a:r>
              <a:rPr lang="en-ZA" i="1" u="sng" dirty="0" smtClean="0"/>
              <a:t>RAHUBE</a:t>
            </a:r>
            <a:r>
              <a:rPr lang="en-ZA" i="1" dirty="0" smtClean="0"/>
              <a:t> </a:t>
            </a:r>
            <a:r>
              <a:rPr lang="en-ZA" dirty="0" smtClean="0"/>
              <a:t>decision which gave Parliament the defect the remedy the defect within a specific time. </a:t>
            </a:r>
            <a:r>
              <a:rPr lang="en-ZA" b="1" i="1" u="sng" dirty="0" smtClean="0"/>
              <a:t>COURT IMPOSED DEADLINE [OUR EMPHASIS].</a:t>
            </a:r>
          </a:p>
          <a:p>
            <a:r>
              <a:rPr lang="en-ZA" dirty="0" smtClean="0"/>
              <a:t>Clauses 1, 2 and 3 give effect to the </a:t>
            </a:r>
            <a:r>
              <a:rPr lang="en-ZA" i="1" dirty="0" smtClean="0"/>
              <a:t>RAHUBE </a:t>
            </a:r>
            <a:r>
              <a:rPr lang="en-ZA" dirty="0" smtClean="0"/>
              <a:t>decision.</a:t>
            </a:r>
            <a:endParaRPr lang="en-ZA" dirty="0" smtClean="0"/>
          </a:p>
          <a:p>
            <a:endParaRPr lang="en-ZA" dirty="0" smtClean="0"/>
          </a:p>
          <a:p>
            <a:endParaRPr lang="en-ZA" dirty="0" smtClean="0"/>
          </a:p>
          <a:p>
            <a:endParaRPr lang="en-ZA"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ULTRA AB B 6-2020</a:t>
            </a:r>
            <a:endParaRPr lang="en-ZA" dirty="0"/>
          </a:p>
        </p:txBody>
      </p:sp>
      <p:sp>
        <p:nvSpPr>
          <p:cNvPr id="3" name="Content Placeholder 2"/>
          <p:cNvSpPr>
            <a:spLocks noGrp="1"/>
          </p:cNvSpPr>
          <p:nvPr>
            <p:ph idx="1"/>
          </p:nvPr>
        </p:nvSpPr>
        <p:spPr/>
        <p:txBody>
          <a:bodyPr>
            <a:normAutofit/>
          </a:bodyPr>
          <a:lstStyle/>
          <a:p>
            <a:r>
              <a:rPr lang="en-ZA" dirty="0" smtClean="0"/>
              <a:t>Clause 4 of the Bill purportedly deals with updating the statute book to reflect the </a:t>
            </a:r>
            <a:r>
              <a:rPr lang="en-ZA" i="1" dirty="0" err="1" smtClean="0"/>
              <a:t>Herbet</a:t>
            </a:r>
            <a:r>
              <a:rPr lang="en-ZA" i="1" dirty="0"/>
              <a:t> </a:t>
            </a:r>
            <a:r>
              <a:rPr lang="en-ZA" i="1" dirty="0" smtClean="0"/>
              <a:t>// </a:t>
            </a:r>
            <a:r>
              <a:rPr lang="en-ZA" i="1" dirty="0" err="1" smtClean="0"/>
              <a:t>Senqu</a:t>
            </a:r>
            <a:r>
              <a:rPr lang="en-ZA" i="1" dirty="0" smtClean="0"/>
              <a:t> </a:t>
            </a:r>
            <a:r>
              <a:rPr lang="en-ZA" dirty="0" smtClean="0"/>
              <a:t>decision.</a:t>
            </a:r>
          </a:p>
          <a:p>
            <a:pPr marL="0" indent="0">
              <a:buNone/>
            </a:pPr>
            <a:endParaRPr lang="en-ZA" dirty="0" smtClean="0"/>
          </a:p>
          <a:p>
            <a:r>
              <a:rPr lang="en-ZA" dirty="0" smtClean="0"/>
              <a:t>There is significant public interest in clause 4 which amends s25A of ULTRA. (Making the entire section applicable throughout the RSA. </a:t>
            </a:r>
          </a:p>
          <a:p>
            <a:endParaRPr lang="en-ZA" dirty="0" smtClean="0"/>
          </a:p>
          <a:p>
            <a:endParaRPr lang="en-ZA" dirty="0" smtClean="0"/>
          </a:p>
          <a:p>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COMMON CAUSE ISSUES</a:t>
            </a:r>
            <a:endParaRPr lang="en-ZA" dirty="0"/>
          </a:p>
        </p:txBody>
      </p:sp>
      <p:sp>
        <p:nvSpPr>
          <p:cNvPr id="3" name="Content Placeholder 2"/>
          <p:cNvSpPr>
            <a:spLocks noGrp="1"/>
          </p:cNvSpPr>
          <p:nvPr>
            <p:ph idx="1"/>
          </p:nvPr>
        </p:nvSpPr>
        <p:spPr/>
        <p:txBody>
          <a:bodyPr>
            <a:normAutofit/>
          </a:bodyPr>
          <a:lstStyle/>
          <a:p>
            <a:r>
              <a:rPr lang="en-ZA" dirty="0" smtClean="0"/>
              <a:t>Bill introduced as a result of the </a:t>
            </a:r>
            <a:r>
              <a:rPr lang="en-ZA" dirty="0" err="1" smtClean="0"/>
              <a:t>Concourt</a:t>
            </a:r>
            <a:r>
              <a:rPr lang="en-ZA" dirty="0" smtClean="0"/>
              <a:t> Decisions;</a:t>
            </a:r>
          </a:p>
          <a:p>
            <a:r>
              <a:rPr lang="en-ZA" dirty="0" smtClean="0"/>
              <a:t>Amends the Act to remedy the gender discrimination in </a:t>
            </a:r>
            <a:r>
              <a:rPr lang="en-ZA" i="1" u="sng" dirty="0" err="1" smtClean="0"/>
              <a:t>Rahube</a:t>
            </a:r>
            <a:r>
              <a:rPr lang="en-ZA" i="1" u="sng" dirty="0" smtClean="0"/>
              <a:t>.</a:t>
            </a:r>
          </a:p>
          <a:p>
            <a:r>
              <a:rPr lang="en-ZA" dirty="0" smtClean="0"/>
              <a:t>Also updates the statute book to reflect </a:t>
            </a:r>
            <a:r>
              <a:rPr lang="en-ZA" i="1" dirty="0" err="1" smtClean="0"/>
              <a:t>Senqu</a:t>
            </a:r>
            <a:r>
              <a:rPr lang="en-ZA" i="1" dirty="0" smtClean="0"/>
              <a:t>.</a:t>
            </a:r>
          </a:p>
          <a:p>
            <a:r>
              <a:rPr lang="en-ZA" i="1" dirty="0" err="1" smtClean="0"/>
              <a:t>Dept</a:t>
            </a:r>
            <a:r>
              <a:rPr lang="en-ZA" i="1" dirty="0" smtClean="0"/>
              <a:t> has undertaken to introduce the Communal Land Rights Bill …..</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COMMON CAUSE ISSUES</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The promised Bill will cover issues of Land Administration in communal areas, including issues of tenure security. </a:t>
            </a:r>
          </a:p>
          <a:p>
            <a:r>
              <a:rPr lang="en-ZA" dirty="0" smtClean="0"/>
              <a:t>Section 19 and 20 of ULTRA touch on the area of significant public interest (obtaining property in “tribal areas” and the transfer of tribal land to a tribe”</a:t>
            </a:r>
          </a:p>
          <a:p>
            <a:r>
              <a:rPr lang="en-ZA" dirty="0" smtClean="0"/>
              <a:t>The NB of these two sections is because they touch on the subject of tenure security in communal lands. A matter to be fully regulated by dedicated legislation as undertaken by the Dept.</a:t>
            </a:r>
          </a:p>
          <a:p>
            <a:r>
              <a:rPr lang="en-ZA" dirty="0" smtClean="0"/>
              <a:t>IPILRA s 2 effect very important as a stop gap measure….</a:t>
            </a:r>
          </a:p>
          <a:p>
            <a:endParaRPr lang="en-ZA" dirty="0" smtClean="0"/>
          </a:p>
          <a:p>
            <a:endParaRPr lang="en-Z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WAY FWD</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Court imposed calendar to pass an AB to remedy the defect.</a:t>
            </a:r>
          </a:p>
          <a:p>
            <a:r>
              <a:rPr lang="en-ZA" dirty="0" smtClean="0"/>
              <a:t>Public interest on other aspects may have a delay effect which might lead to non compliance with the court imposed deadline</a:t>
            </a:r>
          </a:p>
          <a:p>
            <a:r>
              <a:rPr lang="en-ZA" dirty="0" smtClean="0"/>
              <a:t>Not in the best interest of justice to not comply with Court deadlines (contempt).</a:t>
            </a:r>
          </a:p>
          <a:p>
            <a:pPr lvl="0"/>
            <a:r>
              <a:rPr lang="en-ZA" sz="3000" dirty="0">
                <a:solidFill>
                  <a:prstClr val="black"/>
                </a:solidFill>
              </a:rPr>
              <a:t>Given the significant public interest on issues of tenure security in communal areas, it may be prudent to exclude such matters from this amendment process and keep the Bill a technical one which gives effect to court judgments</a:t>
            </a:r>
            <a:r>
              <a:rPr lang="en-ZA" sz="3000" dirty="0" smtClean="0">
                <a:solidFill>
                  <a:prstClr val="black"/>
                </a:solidFill>
              </a:rPr>
              <a:t>.</a:t>
            </a:r>
          </a:p>
          <a:p>
            <a:r>
              <a:rPr lang="en-ZA" sz="3000" dirty="0" smtClean="0">
                <a:solidFill>
                  <a:prstClr val="black"/>
                </a:solidFill>
              </a:rPr>
              <a:t>IPLRA continues to operate pending Amendment//Repeal.</a:t>
            </a: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END</a:t>
            </a:r>
            <a:endParaRPr lang="en-ZA" dirty="0"/>
          </a:p>
        </p:txBody>
      </p:sp>
      <p:sp>
        <p:nvSpPr>
          <p:cNvPr id="3" name="Content Placeholder 2"/>
          <p:cNvSpPr>
            <a:spLocks noGrp="1"/>
          </p:cNvSpPr>
          <p:nvPr>
            <p:ph idx="1"/>
          </p:nvPr>
        </p:nvSpPr>
        <p:spPr/>
        <p:txBody>
          <a:bodyPr>
            <a:normAutofit/>
          </a:bodyPr>
          <a:lstStyle/>
          <a:p>
            <a:pPr>
              <a:buNone/>
            </a:pPr>
            <a:r>
              <a:rPr lang="en-ZA" sz="8800" dirty="0" smtClean="0"/>
              <a:t>THANK YOU</a:t>
            </a:r>
          </a:p>
          <a:p>
            <a:pPr>
              <a:buNone/>
            </a:pPr>
            <a:r>
              <a:rPr lang="en-ZA" sz="8800" dirty="0" smtClean="0"/>
              <a:t>VERY MUCH</a:t>
            </a:r>
            <a:endParaRPr lang="en-ZA"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t>
            </a:r>
            <a:r>
              <a:rPr lang="en-ZA" dirty="0" smtClean="0"/>
              <a:t>ULTRA</a:t>
            </a:r>
            <a:endParaRPr lang="en-ZA" dirty="0"/>
          </a:p>
        </p:txBody>
      </p:sp>
      <p:sp>
        <p:nvSpPr>
          <p:cNvPr id="3" name="Content Placeholder 2"/>
          <p:cNvSpPr>
            <a:spLocks noGrp="1"/>
          </p:cNvSpPr>
          <p:nvPr>
            <p:ph idx="1"/>
          </p:nvPr>
        </p:nvSpPr>
        <p:spPr/>
        <p:txBody>
          <a:bodyPr>
            <a:normAutofit/>
          </a:bodyPr>
          <a:lstStyle/>
          <a:p>
            <a:r>
              <a:rPr lang="en-ZA" dirty="0" smtClean="0"/>
              <a:t>ULTRA constitutes land reform which commenced during the final years of apartheid era. </a:t>
            </a:r>
            <a:endParaRPr lang="en-ZA" dirty="0"/>
          </a:p>
          <a:p>
            <a:r>
              <a:rPr lang="en-ZA" dirty="0" smtClean="0"/>
              <a:t>Its object was to grant Africans a secure form of land tenure, which until then they could not have, owing to discriminatory laws of that era.</a:t>
            </a:r>
          </a:p>
          <a:p>
            <a:r>
              <a:rPr lang="en-ZA" dirty="0" smtClean="0"/>
              <a:t>Brought relief to millions of Africans who had insecure rights to land</a:t>
            </a:r>
          </a:p>
          <a:p>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ULTRA</a:t>
            </a:r>
            <a:endParaRPr lang="en-ZA" dirty="0"/>
          </a:p>
        </p:txBody>
      </p:sp>
      <p:sp>
        <p:nvSpPr>
          <p:cNvPr id="3" name="Content Placeholder 2"/>
          <p:cNvSpPr>
            <a:spLocks noGrp="1"/>
          </p:cNvSpPr>
          <p:nvPr>
            <p:ph idx="1"/>
          </p:nvPr>
        </p:nvSpPr>
        <p:spPr/>
        <p:txBody>
          <a:bodyPr>
            <a:normAutofit/>
          </a:bodyPr>
          <a:lstStyle/>
          <a:p>
            <a:r>
              <a:rPr lang="en-ZA" dirty="0" smtClean="0"/>
              <a:t>ULTRA was passed at the time when RSA was balkanised into TBVC states.</a:t>
            </a:r>
          </a:p>
          <a:p>
            <a:r>
              <a:rPr lang="en-ZA" dirty="0" smtClean="0"/>
              <a:t>“ULTRA was enacted to give black people secure rights in land. It permitted them to convert their rights into ownership. </a:t>
            </a:r>
          </a:p>
          <a:p>
            <a:r>
              <a:rPr lang="en-ZA" dirty="0" smtClean="0"/>
              <a:t>Difficulty was the limited operation to old RSA.</a:t>
            </a:r>
          </a:p>
          <a:p>
            <a:r>
              <a:rPr lang="en-ZA" dirty="0" smtClean="0"/>
              <a:t>In 1998 and amendment corrected tis difficulty</a:t>
            </a:r>
          </a:p>
          <a:p>
            <a:endParaRPr lang="en-ZA" dirty="0" smtClean="0"/>
          </a:p>
          <a:p>
            <a:pPr lvl="0">
              <a:buNone/>
            </a:pPr>
            <a:endParaRPr lang="en-ZA" dirty="0" smtClean="0"/>
          </a:p>
          <a:p>
            <a:pPr lvl="0">
              <a:buFont typeface="Wingdings" pitchFamily="2" charset="2"/>
              <a:buChar char="ü"/>
            </a:pPr>
            <a:endParaRPr lang="en-ZA" dirty="0" smtClean="0"/>
          </a:p>
          <a:p>
            <a:pPr lvl="0">
              <a:buFont typeface="Wingdings" pitchFamily="2" charset="2"/>
              <a:buChar char="ü"/>
            </a:pP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ULTRA</a:t>
            </a:r>
            <a:endParaRPr lang="en-ZA" dirty="0"/>
          </a:p>
        </p:txBody>
      </p:sp>
      <p:sp>
        <p:nvSpPr>
          <p:cNvPr id="3" name="Content Placeholder 2"/>
          <p:cNvSpPr>
            <a:spLocks noGrp="1"/>
          </p:cNvSpPr>
          <p:nvPr>
            <p:ph idx="1"/>
          </p:nvPr>
        </p:nvSpPr>
        <p:spPr/>
        <p:txBody>
          <a:bodyPr>
            <a:normAutofit/>
          </a:bodyPr>
          <a:lstStyle/>
          <a:p>
            <a:r>
              <a:rPr lang="en-ZA" dirty="0" smtClean="0"/>
              <a:t>ULTRA extended to cover the entire country.</a:t>
            </a:r>
          </a:p>
          <a:p>
            <a:r>
              <a:rPr lang="en-ZA" dirty="0" smtClean="0"/>
              <a:t>However, three sections (3, 19 &amp; 20) were omitted from the extended application.</a:t>
            </a:r>
          </a:p>
          <a:p>
            <a:r>
              <a:rPr lang="en-ZA" dirty="0" smtClean="0"/>
              <a:t>The result being that those located in former TBVC couldn’t convert their occupation and other insecure rights into secure rights.  </a:t>
            </a:r>
            <a:endParaRPr lang="en-ZA" dirty="0" smtClean="0"/>
          </a:p>
          <a:p>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ULTRA</a:t>
            </a:r>
            <a:endParaRPr lang="en-ZA" dirty="0"/>
          </a:p>
        </p:txBody>
      </p:sp>
      <p:sp>
        <p:nvSpPr>
          <p:cNvPr id="3" name="Content Placeholder 2"/>
          <p:cNvSpPr>
            <a:spLocks noGrp="1"/>
          </p:cNvSpPr>
          <p:nvPr>
            <p:ph idx="1"/>
          </p:nvPr>
        </p:nvSpPr>
        <p:spPr/>
        <p:txBody>
          <a:bodyPr>
            <a:normAutofit/>
          </a:bodyPr>
          <a:lstStyle/>
          <a:p>
            <a:pPr lvl="1">
              <a:buFont typeface="Arial" pitchFamily="34" charset="0"/>
              <a:buChar char="•"/>
            </a:pPr>
            <a:r>
              <a:rPr lang="en-ZA" dirty="0" smtClean="0"/>
              <a:t>In the quest of upgrading land tenure rights, ULTRA also provided for automatic conversion of holders of any deed of grant or any right of leasehold into holders of rights of ownership.</a:t>
            </a:r>
          </a:p>
          <a:p>
            <a:pPr lvl="1">
              <a:buFont typeface="Arial" pitchFamily="34" charset="0"/>
              <a:buChar char="•"/>
            </a:pPr>
            <a:r>
              <a:rPr lang="en-ZA" dirty="0" smtClean="0"/>
              <a:t>This applied to urban and </a:t>
            </a:r>
            <a:r>
              <a:rPr lang="en-ZA" dirty="0" err="1" smtClean="0"/>
              <a:t>peri</a:t>
            </a:r>
            <a:r>
              <a:rPr lang="en-ZA" dirty="0" smtClean="0"/>
              <a:t>-urban areas (Townships in Black Areas). </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CONSTITUTIONAL COURT CHALLENGE</a:t>
            </a:r>
            <a:endParaRPr lang="en-ZA" dirty="0"/>
          </a:p>
        </p:txBody>
      </p:sp>
      <p:sp>
        <p:nvSpPr>
          <p:cNvPr id="3" name="Content Placeholder 2"/>
          <p:cNvSpPr>
            <a:spLocks noGrp="1"/>
          </p:cNvSpPr>
          <p:nvPr>
            <p:ph idx="1"/>
          </p:nvPr>
        </p:nvSpPr>
        <p:spPr/>
        <p:txBody>
          <a:bodyPr>
            <a:normAutofit/>
          </a:bodyPr>
          <a:lstStyle/>
          <a:p>
            <a:r>
              <a:rPr lang="en-ZA" dirty="0" smtClean="0"/>
              <a:t>ULTRA was challenged in two key Constitutional Court Decisions:</a:t>
            </a:r>
          </a:p>
          <a:p>
            <a:r>
              <a:rPr lang="en-ZA" b="1" i="1" dirty="0" smtClean="0"/>
              <a:t>RAHUBE V RAHUBE &amp; OTHERS</a:t>
            </a:r>
          </a:p>
          <a:p>
            <a:r>
              <a:rPr lang="en-GB" dirty="0"/>
              <a:t>Section 2(1) of </a:t>
            </a:r>
            <a:r>
              <a:rPr lang="en-GB" dirty="0" smtClean="0"/>
              <a:t>ULTRA unconstitutional as </a:t>
            </a:r>
            <a:r>
              <a:rPr lang="en-GB" dirty="0"/>
              <a:t>it </a:t>
            </a:r>
            <a:r>
              <a:rPr lang="en-GB" dirty="0" smtClean="0"/>
              <a:t>excluded </a:t>
            </a:r>
            <a:r>
              <a:rPr lang="en-GB" dirty="0"/>
              <a:t>African women from the property system and resulted in </a:t>
            </a:r>
            <a:r>
              <a:rPr lang="en-GB" dirty="0" smtClean="0"/>
              <a:t>gender discrimination in contravention of s </a:t>
            </a:r>
            <a:r>
              <a:rPr lang="en-GB" dirty="0"/>
              <a:t>9 of the Constitution</a:t>
            </a:r>
            <a:endParaRPr lang="en-ZA" i="1" dirty="0" smtClean="0"/>
          </a:p>
          <a:p>
            <a:pPr lvl="1">
              <a:buNone/>
            </a:pPr>
            <a:endParaRPr lang="en-ZA" dirty="0" smtClean="0"/>
          </a:p>
          <a:p>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CONSTITUTIONAL COURT CHALLENGE</a:t>
            </a:r>
            <a:endParaRPr lang="en-ZA" dirty="0"/>
          </a:p>
        </p:txBody>
      </p:sp>
      <p:sp>
        <p:nvSpPr>
          <p:cNvPr id="3" name="Content Placeholder 2"/>
          <p:cNvSpPr>
            <a:spLocks noGrp="1"/>
          </p:cNvSpPr>
          <p:nvPr>
            <p:ph idx="1"/>
          </p:nvPr>
        </p:nvSpPr>
        <p:spPr/>
        <p:txBody>
          <a:bodyPr>
            <a:normAutofit/>
          </a:bodyPr>
          <a:lstStyle/>
          <a:p>
            <a:r>
              <a:rPr lang="en-ZA" i="1" dirty="0" smtClean="0"/>
              <a:t>RAHUBE CONT….</a:t>
            </a:r>
          </a:p>
          <a:p>
            <a:r>
              <a:rPr lang="en-GB" sz="2400" dirty="0" smtClean="0">
                <a:latin typeface="Arial" panose="020B0604020202020204" pitchFamily="34" charset="0"/>
                <a:ea typeface="Calibri" panose="020F0502020204030204" pitchFamily="34" charset="0"/>
              </a:rPr>
              <a:t>Order </a:t>
            </a:r>
            <a:r>
              <a:rPr lang="en-GB" sz="2400" dirty="0">
                <a:latin typeface="Arial" panose="020B0604020202020204" pitchFamily="34" charset="0"/>
                <a:ea typeface="Calibri" panose="020F0502020204030204" pitchFamily="34" charset="0"/>
              </a:rPr>
              <a:t>of </a:t>
            </a:r>
            <a:r>
              <a:rPr lang="en-GB" sz="2400" dirty="0" smtClean="0">
                <a:latin typeface="Arial" panose="020B0604020202020204" pitchFamily="34" charset="0"/>
                <a:ea typeface="Calibri" panose="020F0502020204030204" pitchFamily="34" charset="0"/>
              </a:rPr>
              <a:t>Invalidity retrospective (April 1994).</a:t>
            </a:r>
          </a:p>
          <a:p>
            <a:r>
              <a:rPr lang="en-GB" sz="2400" dirty="0" smtClean="0">
                <a:latin typeface="Arial" panose="020B0604020202020204" pitchFamily="34" charset="0"/>
                <a:ea typeface="Calibri" panose="020F0502020204030204" pitchFamily="34" charset="0"/>
              </a:rPr>
              <a:t>Court did </a:t>
            </a:r>
            <a:r>
              <a:rPr lang="en-GB" sz="2400" dirty="0">
                <a:latin typeface="Arial" panose="020B0604020202020204" pitchFamily="34" charset="0"/>
                <a:ea typeface="Calibri" panose="020F0502020204030204" pitchFamily="34" charset="0"/>
              </a:rPr>
              <a:t>not invalidate transactions </a:t>
            </a:r>
            <a:r>
              <a:rPr lang="en-GB" sz="2400" dirty="0" smtClean="0">
                <a:latin typeface="Arial" panose="020B0604020202020204" pitchFamily="34" charset="0"/>
                <a:ea typeface="Calibri" panose="020F0502020204030204" pitchFamily="34" charset="0"/>
              </a:rPr>
              <a:t>done </a:t>
            </a:r>
            <a:r>
              <a:rPr lang="en-GB" sz="2400" dirty="0" err="1" smtClean="0">
                <a:latin typeface="Arial" panose="020B0604020202020204" pitchFamily="34" charset="0"/>
                <a:ea typeface="Calibri" panose="020F0502020204030204" pitchFamily="34" charset="0"/>
              </a:rPr>
              <a:t>ito</a:t>
            </a:r>
            <a:r>
              <a:rPr lang="en-GB" sz="2400" dirty="0" smtClean="0">
                <a:latin typeface="Arial" panose="020B0604020202020204" pitchFamily="34" charset="0"/>
                <a:ea typeface="Calibri" panose="020F0502020204030204" pitchFamily="34" charset="0"/>
              </a:rPr>
              <a:t> ULTRA in good faith (finalised sales, inheritance </a:t>
            </a:r>
            <a:r>
              <a:rPr lang="en-GB" sz="2400" dirty="0" err="1" smtClean="0">
                <a:latin typeface="Arial" panose="020B0604020202020204" pitchFamily="34" charset="0"/>
                <a:ea typeface="Calibri" panose="020F0502020204030204" pitchFamily="34" charset="0"/>
              </a:rPr>
              <a:t>ito</a:t>
            </a:r>
            <a:r>
              <a:rPr lang="en-GB" sz="2400" dirty="0" smtClean="0">
                <a:latin typeface="Arial" panose="020B0604020202020204" pitchFamily="34" charset="0"/>
                <a:ea typeface="Calibri" panose="020F0502020204030204" pitchFamily="34" charset="0"/>
              </a:rPr>
              <a:t> admin of estates </a:t>
            </a:r>
            <a:r>
              <a:rPr lang="en-GB" sz="2400" dirty="0" err="1" smtClean="0">
                <a:latin typeface="Arial" panose="020B0604020202020204" pitchFamily="34" charset="0"/>
                <a:ea typeface="Calibri" panose="020F0502020204030204" pitchFamily="34" charset="0"/>
              </a:rPr>
              <a:t>etc</a:t>
            </a:r>
            <a:r>
              <a:rPr lang="en-GB" sz="2400" dirty="0" smtClean="0">
                <a:latin typeface="Arial" panose="020B0604020202020204" pitchFamily="34" charset="0"/>
                <a:ea typeface="Calibri" panose="020F0502020204030204" pitchFamily="34" charset="0"/>
              </a:rPr>
              <a:t>).</a:t>
            </a:r>
          </a:p>
          <a:p>
            <a:r>
              <a:rPr lang="en-GB" sz="2400" dirty="0" smtClean="0">
                <a:latin typeface="Arial" panose="020B0604020202020204" pitchFamily="34" charset="0"/>
              </a:rPr>
              <a:t>Parliament granted 18 months to remedy the defect (April 2020) which was extended by 12 months. [</a:t>
            </a:r>
            <a:r>
              <a:rPr lang="en-GB" sz="2400" b="1" i="1" u="sng" dirty="0" smtClean="0">
                <a:latin typeface="Arial" panose="020B0604020202020204" pitchFamily="34" charset="0"/>
              </a:rPr>
              <a:t>OUR EMPHASIS]</a:t>
            </a:r>
            <a:endParaRPr lang="en-ZA" sz="2400" b="1" i="1" u="sng" dirty="0" smtClean="0"/>
          </a:p>
          <a:p>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CONSTITUTIONAL COURT CHALLENGE</a:t>
            </a:r>
            <a:endParaRPr lang="en-ZA" dirty="0"/>
          </a:p>
        </p:txBody>
      </p:sp>
      <p:sp>
        <p:nvSpPr>
          <p:cNvPr id="3" name="Content Placeholder 2"/>
          <p:cNvSpPr>
            <a:spLocks noGrp="1"/>
          </p:cNvSpPr>
          <p:nvPr>
            <p:ph idx="1"/>
          </p:nvPr>
        </p:nvSpPr>
        <p:spPr/>
        <p:txBody>
          <a:bodyPr>
            <a:normAutofit/>
          </a:bodyPr>
          <a:lstStyle/>
          <a:p>
            <a:r>
              <a:rPr lang="en-ZA" i="1" dirty="0" smtClean="0"/>
              <a:t>HERBERT &amp; OTHERS V SENQU MUNICIPALITY &amp;OTHERS</a:t>
            </a:r>
          </a:p>
          <a:p>
            <a:r>
              <a:rPr lang="en-ZA" dirty="0"/>
              <a:t>Court confirmed the </a:t>
            </a:r>
            <a:r>
              <a:rPr lang="en-ZA" dirty="0"/>
              <a:t>EC HC’s decision that section </a:t>
            </a:r>
            <a:r>
              <a:rPr lang="en-ZA" dirty="0"/>
              <a:t>1 of the Land Affairs General Amendment Act 61 of 1998 and </a:t>
            </a:r>
            <a:r>
              <a:rPr lang="en-GB" dirty="0"/>
              <a:t>section 25A of </a:t>
            </a:r>
            <a:r>
              <a:rPr lang="en-ZA" dirty="0" smtClean="0"/>
              <a:t>ULTRA </a:t>
            </a:r>
            <a:r>
              <a:rPr lang="en-ZA" dirty="0"/>
              <a:t>invalid to </a:t>
            </a:r>
            <a:r>
              <a:rPr lang="en-ZA" dirty="0"/>
              <a:t>the extent that it did not extend the </a:t>
            </a:r>
            <a:r>
              <a:rPr lang="en-ZA" dirty="0" smtClean="0"/>
              <a:t>application </a:t>
            </a:r>
            <a:r>
              <a:rPr lang="en-ZA" dirty="0"/>
              <a:t>of </a:t>
            </a:r>
            <a:r>
              <a:rPr lang="en-ZA" dirty="0" smtClean="0"/>
              <a:t>s 3 </a:t>
            </a:r>
            <a:r>
              <a:rPr lang="en-ZA" dirty="0"/>
              <a:t>throughout the RSA.</a:t>
            </a: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CONSTITUTIONAL COURT CHALLENGE</a:t>
            </a:r>
            <a:endParaRPr lang="en-ZA"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ZA" i="1" dirty="0" smtClean="0"/>
              <a:t>HERBERT// SENQU CONTINUED….</a:t>
            </a:r>
          </a:p>
          <a:p>
            <a:pPr lvl="1">
              <a:buFont typeface="Arial" panose="020B0604020202020204" pitchFamily="34" charset="0"/>
              <a:buChar char="•"/>
            </a:pPr>
            <a:r>
              <a:rPr lang="en-ZA" dirty="0" smtClean="0"/>
              <a:t>From the date of the court’s decision (2018), s25A is read as if it does not refer to section 3. [</a:t>
            </a:r>
            <a:r>
              <a:rPr lang="en-ZA" b="1" i="1" u="sng" dirty="0" smtClean="0"/>
              <a:t>OUR EMPHASIS.]</a:t>
            </a:r>
            <a:endParaRPr lang="en-ZA" b="1" i="1" u="sng" dirty="0"/>
          </a:p>
          <a:p>
            <a:pPr lvl="1">
              <a:buFont typeface="Arial" panose="020B0604020202020204" pitchFamily="34" charset="0"/>
              <a:buChar char="•"/>
            </a:pPr>
            <a:r>
              <a:rPr lang="en-ZA" dirty="0" smtClean="0"/>
              <a:t>The law as it currently pertains has extended the application of s3 of ULTRA to apply throughout the territory.</a:t>
            </a:r>
          </a:p>
          <a:p>
            <a:pPr lvl="1">
              <a:buFont typeface="Arial" panose="020B0604020202020204" pitchFamily="34" charset="0"/>
              <a:buChar char="•"/>
            </a:pPr>
            <a:r>
              <a:rPr lang="en-ZA" dirty="0" smtClean="0"/>
              <a:t>NB to note that decisions of the </a:t>
            </a:r>
            <a:r>
              <a:rPr lang="en-ZA" dirty="0" err="1" smtClean="0"/>
              <a:t>Concourt</a:t>
            </a:r>
            <a:r>
              <a:rPr lang="en-ZA" dirty="0" smtClean="0"/>
              <a:t> are </a:t>
            </a:r>
            <a:r>
              <a:rPr lang="en-ZA" i="1" dirty="0" err="1" smtClean="0"/>
              <a:t>functus</a:t>
            </a:r>
            <a:r>
              <a:rPr lang="en-ZA" i="1" dirty="0" smtClean="0"/>
              <a:t> officio. </a:t>
            </a:r>
            <a:r>
              <a:rPr lang="en-ZA" dirty="0" smtClean="0"/>
              <a:t> </a:t>
            </a:r>
            <a:endParaRPr lang="en-Z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914</Words>
  <Application>Microsoft Office PowerPoint</Application>
  <PresentationFormat>On-screen Show (4:3)</PresentationFormat>
  <Paragraphs>75</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PORTFOLIO COMMITTEE ON AGRICULTURE AND RURAL DEVELOPMENT </vt:lpstr>
      <vt:lpstr>WHAT IS ULTRA</vt:lpstr>
      <vt:lpstr>WHAT IS ULTRA</vt:lpstr>
      <vt:lpstr>WHAT IS ULTRA</vt:lpstr>
      <vt:lpstr>WHAT IS ULTRA</vt:lpstr>
      <vt:lpstr>CONSTITUTIONAL COURT CHALLENGE</vt:lpstr>
      <vt:lpstr>CONSTITUTIONAL COURT CHALLENGE</vt:lpstr>
      <vt:lpstr>CONSTITUTIONAL COURT CHALLENGE</vt:lpstr>
      <vt:lpstr>CONSTITUTIONAL COURT CHALLENGE</vt:lpstr>
      <vt:lpstr>ULTRA AB B 6-2020</vt:lpstr>
      <vt:lpstr>ULTRA AB B 6-2020</vt:lpstr>
      <vt:lpstr>COMMON CAUSE ISSUES</vt:lpstr>
      <vt:lpstr>COMMON CAUSE ISSUES</vt:lpstr>
      <vt:lpstr>WAY FWD</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STANDING COMMITTEE ON INTELLIGENCE</dc:title>
  <dc:creator>nmjenxane</dc:creator>
  <cp:lastModifiedBy>Nathi Mjenxane</cp:lastModifiedBy>
  <cp:revision>42</cp:revision>
  <dcterms:created xsi:type="dcterms:W3CDTF">2014-08-31T04:10:39Z</dcterms:created>
  <dcterms:modified xsi:type="dcterms:W3CDTF">2020-10-05T09:03:24Z</dcterms:modified>
</cp:coreProperties>
</file>