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5" r:id="rId1"/>
  </p:sldMasterIdLst>
  <p:notesMasterIdLst>
    <p:notesMasterId r:id="rId19"/>
  </p:notesMasterIdLst>
  <p:sldIdLst>
    <p:sldId id="256" r:id="rId2"/>
    <p:sldId id="296" r:id="rId3"/>
    <p:sldId id="271" r:id="rId4"/>
    <p:sldId id="275" r:id="rId5"/>
    <p:sldId id="272" r:id="rId6"/>
    <p:sldId id="277" r:id="rId7"/>
    <p:sldId id="278" r:id="rId8"/>
    <p:sldId id="280" r:id="rId9"/>
    <p:sldId id="279" r:id="rId10"/>
    <p:sldId id="281" r:id="rId11"/>
    <p:sldId id="282" r:id="rId12"/>
    <p:sldId id="283" r:id="rId13"/>
    <p:sldId id="284" r:id="rId14"/>
    <p:sldId id="258" r:id="rId15"/>
    <p:sldId id="266" r:id="rId16"/>
    <p:sldId id="257" r:id="rId17"/>
    <p:sldId id="274" r:id="rId1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bombo maleka" initials="" lastIdx="0"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43600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73" d="100"/>
          <a:sy n="73" d="100"/>
        </p:scale>
        <p:origin x="-1122" y="-108"/>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12"/>
    </p:cViewPr>
  </p:sorterViewPr>
  <p:notesViewPr>
    <p:cSldViewPr snapToGrid="0" snapToObjects="1">
      <p:cViewPr varScale="1">
        <p:scale>
          <a:sx n="86" d="100"/>
          <a:sy n="86" d="100"/>
        </p:scale>
        <p:origin x="-3840" y="-104"/>
      </p:cViewPr>
      <p:guideLst>
        <p:guide orient="horz" pos="3126"/>
        <p:guide pos="2141"/>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9BA5FF2-D0FC-124A-9F4E-C637B071A03D}" type="datetimeFigureOut">
              <a:rPr lang="en-US" smtClean="0"/>
              <a:pPr/>
              <a:t>10/9/2020</a:t>
            </a:fld>
            <a:endParaRPr lang="en-US"/>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B62B5FCE-BC70-A649-AC3A-707FA76E41F0}" type="slidenum">
              <a:rPr lang="en-US" smtClean="0"/>
              <a:pPr/>
              <a:t>‹#›</a:t>
            </a:fld>
            <a:endParaRPr lang="en-US"/>
          </a:p>
        </p:txBody>
      </p:sp>
    </p:spTree>
    <p:extLst>
      <p:ext uri="{BB962C8B-B14F-4D97-AF65-F5344CB8AC3E}">
        <p14:creationId xmlns:p14="http://schemas.microsoft.com/office/powerpoint/2010/main" xmlns="" val="309684694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a:t>
            </a:fld>
            <a:endParaRPr lang="en-US"/>
          </a:p>
        </p:txBody>
      </p:sp>
    </p:spTree>
    <p:extLst>
      <p:ext uri="{BB962C8B-B14F-4D97-AF65-F5344CB8AC3E}">
        <p14:creationId xmlns:p14="http://schemas.microsoft.com/office/powerpoint/2010/main" xmlns="" val="24178568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11</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12</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13</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14</a:t>
            </a:fld>
            <a:endParaRPr lang="en-US"/>
          </a:p>
        </p:txBody>
      </p:sp>
    </p:spTree>
    <p:extLst>
      <p:ext uri="{BB962C8B-B14F-4D97-AF65-F5344CB8AC3E}">
        <p14:creationId xmlns:p14="http://schemas.microsoft.com/office/powerpoint/2010/main" xmlns="" val="307369355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15</a:t>
            </a:fld>
            <a:endParaRPr lang="en-US"/>
          </a:p>
        </p:txBody>
      </p:sp>
    </p:spTree>
    <p:extLst>
      <p:ext uri="{BB962C8B-B14F-4D97-AF65-F5344CB8AC3E}">
        <p14:creationId xmlns:p14="http://schemas.microsoft.com/office/powerpoint/2010/main" xmlns="" val="99032258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16</a:t>
            </a:fld>
            <a:endParaRPr lang="en-US"/>
          </a:p>
        </p:txBody>
      </p:sp>
    </p:spTree>
    <p:extLst>
      <p:ext uri="{BB962C8B-B14F-4D97-AF65-F5344CB8AC3E}">
        <p14:creationId xmlns:p14="http://schemas.microsoft.com/office/powerpoint/2010/main" xmlns="" val="72669227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17</a:t>
            </a:fld>
            <a:endParaRPr lang="en-US"/>
          </a:p>
        </p:txBody>
      </p:sp>
    </p:spTree>
    <p:extLst>
      <p:ext uri="{BB962C8B-B14F-4D97-AF65-F5344CB8AC3E}">
        <p14:creationId xmlns:p14="http://schemas.microsoft.com/office/powerpoint/2010/main" xmlns="" val="18595781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3</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4</a:t>
            </a:fld>
            <a:endParaRPr lang="en-US"/>
          </a:p>
        </p:txBody>
      </p:sp>
    </p:spTree>
    <p:extLst>
      <p:ext uri="{BB962C8B-B14F-4D97-AF65-F5344CB8AC3E}">
        <p14:creationId xmlns:p14="http://schemas.microsoft.com/office/powerpoint/2010/main" xmlns="" val="10295532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5</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6</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7</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8</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9</a:t>
            </a:fld>
            <a:endParaRPr lang="en-US"/>
          </a:p>
        </p:txBody>
      </p:sp>
    </p:spTree>
    <p:extLst>
      <p:ext uri="{BB962C8B-B14F-4D97-AF65-F5344CB8AC3E}">
        <p14:creationId xmlns:p14="http://schemas.microsoft.com/office/powerpoint/2010/main" xmlns="" val="22930405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62B5FCE-BC70-A649-AC3A-707FA76E41F0}" type="slidenum">
              <a:rPr lang="en-US" smtClean="0"/>
              <a:pPr/>
              <a:t>10</a:t>
            </a:fld>
            <a:endParaRPr lang="en-US"/>
          </a:p>
        </p:txBody>
      </p:sp>
    </p:spTree>
    <p:extLst>
      <p:ext uri="{BB962C8B-B14F-4D97-AF65-F5344CB8AC3E}">
        <p14:creationId xmlns:p14="http://schemas.microsoft.com/office/powerpoint/2010/main" xmlns="" val="2293040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C1A8C04-D9B5-4C0E-9533-072530C12DA3}" type="datetime1">
              <a:rPr lang="en-US" smtClean="0"/>
              <a:pPr/>
              <a:t>10/9/2020</a:t>
            </a:fld>
            <a:endParaRPr lang="en-US" dirty="0"/>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xmlns="" val="229641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4A34EB-D09E-4BB6-B569-C374EB70BF08}" type="datetime1">
              <a:rPr lang="en-US" smtClean="0"/>
              <a:pPr/>
              <a:t>10/9/2020</a:t>
            </a:fld>
            <a:endParaRPr lang="en-US"/>
          </a:p>
        </p:txBody>
      </p:sp>
      <p:sp>
        <p:nvSpPr>
          <p:cNvPr id="5" name="Footer Placeholder 4"/>
          <p:cNvSpPr>
            <a:spLocks noGrp="1"/>
          </p:cNvSpPr>
          <p:nvPr>
            <p:ph type="ftr" sz="quarter" idx="11"/>
          </p:nvPr>
        </p:nvSpPr>
        <p:spPr/>
        <p:txBody>
          <a:bodyPr/>
          <a:lstStyle/>
          <a:p>
            <a:r>
              <a:rPr lang="en-US" smtClean="0"/>
              <a:t>‹#›</a:t>
            </a:r>
            <a:endParaRPr lang="en-US"/>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8915284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66A4A-22B1-4466-B096-E75F462B0260}" type="datetime1">
              <a:rPr lang="en-US" smtClean="0"/>
              <a:pPr/>
              <a:t>10/9/2020</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xmlns="" val="1925179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9A247B-0ED2-4AD5-9F1C-BDD376D00433}" type="datetime1">
              <a:rPr lang="en-US" smtClean="0"/>
              <a:pPr/>
              <a:t>10/9/2020</a:t>
            </a:fld>
            <a:endParaRPr lang="en-US"/>
          </a:p>
        </p:txBody>
      </p:sp>
      <p:sp>
        <p:nvSpPr>
          <p:cNvPr id="5" name="Footer Placeholder 4"/>
          <p:cNvSpPr>
            <a:spLocks noGrp="1"/>
          </p:cNvSpPr>
          <p:nvPr>
            <p:ph type="ftr" sz="quarter" idx="11"/>
          </p:nvPr>
        </p:nvSpPr>
        <p:spPr/>
        <p:txBody>
          <a:bodyPr/>
          <a:lstStyle/>
          <a:p>
            <a:fld id="{8BF3129E-3230-472C-8746-9254C39C72A3}" type="slidenum">
              <a:rPr lang="en-US" smtClean="0"/>
              <a:pPr/>
              <a:t>‹#›</a:t>
            </a:fld>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906126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24E74C6-A9AA-4A50-9192-D0142FC27556}" type="datetime1">
              <a:rPr lang="en-US" smtClean="0"/>
              <a:pPr/>
              <a:t>10/9/2020</a:t>
            </a:fld>
            <a:endParaRPr lang="en-US" dirty="0"/>
          </a:p>
        </p:txBody>
      </p:sp>
      <p:sp>
        <p:nvSpPr>
          <p:cNvPr id="5" name="Footer Placeholder 4"/>
          <p:cNvSpPr>
            <a:spLocks noGrp="1"/>
          </p:cNvSpPr>
          <p:nvPr>
            <p:ph type="ftr" sz="quarter" idx="11"/>
          </p:nvPr>
        </p:nvSpPr>
        <p:spPr/>
        <p:txBody>
          <a:bodyPr/>
          <a:lstStyle/>
          <a:p>
            <a:r>
              <a:rPr lang="en-US" smtClean="0"/>
              <a:t>‹#›</a:t>
            </a:r>
            <a:endParaRPr lang="en-US" dirty="0"/>
          </a:p>
        </p:txBody>
      </p:sp>
      <p:sp>
        <p:nvSpPr>
          <p:cNvPr id="6" name="Slide Number Placeholder 5"/>
          <p:cNvSpPr>
            <a:spLocks noGrp="1"/>
          </p:cNvSpPr>
          <p:nvPr>
            <p:ph type="sldNum" sz="quarter" idx="12"/>
          </p:nvPr>
        </p:nvSpPr>
        <p:spPr/>
        <p:txBody>
          <a:bodyPr/>
          <a:lstStyle/>
          <a:p>
            <a:fld id="{FA84A37A-AFC2-4A01-80A1-FC20F2C0D5BB}" type="slidenum">
              <a:rPr lang="en-US" smtClean="0"/>
              <a:pPr/>
              <a:t>‹#›</a:t>
            </a:fld>
            <a:endParaRPr lang="en-US" dirty="0"/>
          </a:p>
        </p:txBody>
      </p:sp>
    </p:spTree>
    <p:extLst>
      <p:ext uri="{BB962C8B-B14F-4D97-AF65-F5344CB8AC3E}">
        <p14:creationId xmlns:p14="http://schemas.microsoft.com/office/powerpoint/2010/main" xmlns="" val="133627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8A9D69-2407-4326-99F0-FEBA80E8B52B}" type="datetime1">
              <a:rPr lang="en-US" smtClean="0"/>
              <a:pPr/>
              <a:t>10/9/2020</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270222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C5B03CF-6C4C-4B90-A8AF-430D756B87CD}" type="datetime1">
              <a:rPr lang="en-US" smtClean="0"/>
              <a:pPr/>
              <a:t>10/9/2020</a:t>
            </a:fld>
            <a:endParaRPr lang="en-US"/>
          </a:p>
        </p:txBody>
      </p:sp>
      <p:sp>
        <p:nvSpPr>
          <p:cNvPr id="8" name="Footer Placeholder 7"/>
          <p:cNvSpPr>
            <a:spLocks noGrp="1"/>
          </p:cNvSpPr>
          <p:nvPr>
            <p:ph type="ftr" sz="quarter" idx="11"/>
          </p:nvPr>
        </p:nvSpPr>
        <p:spPr/>
        <p:txBody>
          <a:bodyPr/>
          <a:lstStyle/>
          <a:p>
            <a:r>
              <a:rPr lang="en-US" smtClean="0"/>
              <a:t>‹#›</a:t>
            </a:r>
            <a:endParaRPr lang="en-US"/>
          </a:p>
        </p:txBody>
      </p:sp>
      <p:sp>
        <p:nvSpPr>
          <p:cNvPr id="9" name="Slide Number Placeholder 8"/>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21923659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8E9B6A0-7AC9-4825-97DB-7EAA21B472D3}" type="datetime1">
              <a:rPr lang="en-US" smtClean="0"/>
              <a:pPr/>
              <a:t>10/9/2020</a:t>
            </a:fld>
            <a:endParaRPr lang="en-US"/>
          </a:p>
        </p:txBody>
      </p:sp>
      <p:sp>
        <p:nvSpPr>
          <p:cNvPr id="4" name="Footer Placeholder 3"/>
          <p:cNvSpPr>
            <a:spLocks noGrp="1"/>
          </p:cNvSpPr>
          <p:nvPr>
            <p:ph type="ftr" sz="quarter" idx="11"/>
          </p:nvPr>
        </p:nvSpPr>
        <p:spPr/>
        <p:txBody>
          <a:bodyPr/>
          <a:lstStyle/>
          <a:p>
            <a:r>
              <a:rPr lang="en-US" smtClean="0"/>
              <a:t>‹#›</a:t>
            </a:r>
            <a:endParaRPr lang="en-US"/>
          </a:p>
        </p:txBody>
      </p:sp>
      <p:sp>
        <p:nvSpPr>
          <p:cNvPr id="5" name="Slide Number Placeholder 4"/>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15294509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58B480-597D-4AFC-891C-E45D39F81A1D}" type="datetime1">
              <a:rPr lang="en-US" smtClean="0"/>
              <a:pPr/>
              <a:t>10/9/2020</a:t>
            </a:fld>
            <a:endParaRPr lang="en-US"/>
          </a:p>
        </p:txBody>
      </p:sp>
      <p:sp>
        <p:nvSpPr>
          <p:cNvPr id="3" name="Footer Placeholder 2"/>
          <p:cNvSpPr>
            <a:spLocks noGrp="1"/>
          </p:cNvSpPr>
          <p:nvPr>
            <p:ph type="ftr" sz="quarter" idx="11"/>
          </p:nvPr>
        </p:nvSpPr>
        <p:spPr/>
        <p:txBody>
          <a:bodyPr/>
          <a:lstStyle/>
          <a:p>
            <a:r>
              <a:rPr lang="en-US" smtClean="0"/>
              <a:t>‹#›</a:t>
            </a:r>
            <a:endParaRPr lang="en-US"/>
          </a:p>
        </p:txBody>
      </p:sp>
      <p:sp>
        <p:nvSpPr>
          <p:cNvPr id="4" name="Slide Number Placeholder 3"/>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2875320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DA7BBE2F-319E-4255-891A-1A36BCAA45E2}" type="datetime1">
              <a:rPr lang="en-US" smtClean="0"/>
              <a:pPr/>
              <a:t>10/9/2020</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1017585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3EABB0AD-9990-4F85-AFA0-B262DE97976D}" type="datetime1">
              <a:rPr lang="en-US" smtClean="0"/>
              <a:pPr/>
              <a:t>10/9/2020</a:t>
            </a:fld>
            <a:endParaRPr lang="en-US"/>
          </a:p>
        </p:txBody>
      </p:sp>
      <p:sp>
        <p:nvSpPr>
          <p:cNvPr id="6" name="Footer Placeholder 5"/>
          <p:cNvSpPr>
            <a:spLocks noGrp="1"/>
          </p:cNvSpPr>
          <p:nvPr>
            <p:ph type="ftr" sz="quarter" idx="11"/>
          </p:nvPr>
        </p:nvSpPr>
        <p:spPr/>
        <p:txBody>
          <a:bodyPr/>
          <a:lstStyle/>
          <a:p>
            <a:r>
              <a:rPr lang="en-US" smtClean="0"/>
              <a:t>‹#›</a:t>
            </a:r>
            <a:endParaRPr lang="en-US"/>
          </a:p>
        </p:txBody>
      </p:sp>
      <p:sp>
        <p:nvSpPr>
          <p:cNvPr id="7" name="Slide Number Placeholder 6"/>
          <p:cNvSpPr>
            <a:spLocks noGrp="1"/>
          </p:cNvSpPr>
          <p:nvPr>
            <p:ph type="sldNum" sz="quarter" idx="12"/>
          </p:nvPr>
        </p:nvSpPr>
        <p:spPr/>
        <p:txBody>
          <a:bodyPr/>
          <a:lstStyle/>
          <a:p>
            <a:fld id="{FA84A37A-AFC2-4A01-80A1-FC20F2C0D5BB}" type="slidenum">
              <a:rPr lang="en-US" smtClean="0"/>
              <a:pPr/>
              <a:t>‹#›</a:t>
            </a:fld>
            <a:endParaRPr lang="en-US"/>
          </a:p>
        </p:txBody>
      </p:sp>
    </p:spTree>
    <p:extLst>
      <p:ext uri="{BB962C8B-B14F-4D97-AF65-F5344CB8AC3E}">
        <p14:creationId xmlns:p14="http://schemas.microsoft.com/office/powerpoint/2010/main" xmlns="" val="1303148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81C2D28A-D7B2-4EA3-ADA2-180674129E3F}" type="datetime1">
              <a:rPr lang="en-US" smtClean="0"/>
              <a:pPr/>
              <a:t>10/9/2020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en-US" smtClean="0"/>
              <a:t>‹#›</a:t>
            </a:r>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A84A37A-AFC2-4A01-80A1-FC20F2C0D5BB}" type="slidenum">
              <a:rPr lang="en-US" smtClean="0"/>
              <a:pPr/>
              <a:t>‹#›</a:t>
            </a:fld>
            <a:endParaRPr lang="en-US" dirty="0"/>
          </a:p>
        </p:txBody>
      </p:sp>
      <p:pic>
        <p:nvPicPr>
          <p:cNvPr id="7" name="Picture 6" descr="logo"/>
          <p:cNvPicPr/>
          <p:nvPr userDrawn="1"/>
        </p:nvPicPr>
        <p:blipFill>
          <a:blip r:embed="rId13" cstate="email">
            <a:extLst>
              <a:ext uri="{28A0092B-C50C-407E-A947-70E740481C1C}">
                <a14:useLocalDpi xmlns:a14="http://schemas.microsoft.com/office/drawing/2010/main" xmlns="" val="0"/>
              </a:ext>
            </a:extLst>
          </a:blip>
          <a:srcRect/>
          <a:stretch>
            <a:fillRect/>
          </a:stretch>
        </p:blipFill>
        <p:spPr bwMode="auto">
          <a:xfrm>
            <a:off x="332439" y="2718533"/>
            <a:ext cx="2060483" cy="755732"/>
          </a:xfrm>
          <a:prstGeom prst="rect">
            <a:avLst/>
          </a:prstGeom>
          <a:noFill/>
          <a:ln>
            <a:noFill/>
          </a:ln>
        </p:spPr>
      </p:pic>
    </p:spTree>
    <p:extLst>
      <p:ext uri="{BB962C8B-B14F-4D97-AF65-F5344CB8AC3E}">
        <p14:creationId xmlns:p14="http://schemas.microsoft.com/office/powerpoint/2010/main" xmlns="" val="3177619948"/>
      </p:ext>
    </p:extLst>
  </p:cSld>
  <p:clrMap bg1="lt1" tx1="dk1" bg2="lt2" tx2="dk2" accent1="accent1" accent2="accent2" accent3="accent3" accent4="accent4" accent5="accent5" accent6="accent6" hlink="hlink" folHlink="folHlink"/>
  <p:sldLayoutIdLst>
    <p:sldLayoutId id="2147483956" r:id="rId1"/>
    <p:sldLayoutId id="2147483957" r:id="rId2"/>
    <p:sldLayoutId id="2147483958" r:id="rId3"/>
    <p:sldLayoutId id="2147483959" r:id="rId4"/>
    <p:sldLayoutId id="2147483960" r:id="rId5"/>
    <p:sldLayoutId id="2147483961" r:id="rId6"/>
    <p:sldLayoutId id="2147483962" r:id="rId7"/>
    <p:sldLayoutId id="2147483963" r:id="rId8"/>
    <p:sldLayoutId id="2147483964" r:id="rId9"/>
    <p:sldLayoutId id="2147483965" r:id="rId10"/>
    <p:sldLayoutId id="2147483966"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2"/>
          <p:cNvSpPr>
            <a:spLocks noGrp="1"/>
          </p:cNvSpPr>
          <p:nvPr>
            <p:ph type="ctrTitle"/>
          </p:nvPr>
        </p:nvSpPr>
        <p:spPr>
          <a:xfrm>
            <a:off x="1310968" y="1685150"/>
            <a:ext cx="6858000" cy="832771"/>
          </a:xfrm>
        </p:spPr>
        <p:txBody>
          <a:bodyPr>
            <a:noAutofit/>
          </a:bodyPr>
          <a:lstStyle/>
          <a:p>
            <a:r>
              <a:rPr lang="en-US" sz="2800" b="1" cap="none" dirty="0" smtClean="0"/>
              <a:t>Portfolio Committee on Communications </a:t>
            </a:r>
            <a:br>
              <a:rPr lang="en-US" sz="2800" b="1" cap="none" dirty="0" smtClean="0"/>
            </a:br>
            <a:r>
              <a:rPr lang="en-US" sz="2800" b="1" cap="none" dirty="0" smtClean="0"/>
              <a:t>[PCC]</a:t>
            </a:r>
            <a:endParaRPr lang="en-US" sz="2800" b="1" cap="none" dirty="0"/>
          </a:p>
        </p:txBody>
      </p:sp>
      <p:sp>
        <p:nvSpPr>
          <p:cNvPr id="2" name="Subtitle 1"/>
          <p:cNvSpPr>
            <a:spLocks noGrp="1"/>
          </p:cNvSpPr>
          <p:nvPr>
            <p:ph type="subTitle" idx="1"/>
          </p:nvPr>
        </p:nvSpPr>
        <p:spPr>
          <a:xfrm>
            <a:off x="5337049" y="5873593"/>
            <a:ext cx="3273552" cy="463389"/>
          </a:xfrm>
        </p:spPr>
        <p:txBody>
          <a:bodyPr>
            <a:normAutofit/>
          </a:bodyPr>
          <a:lstStyle/>
          <a:p>
            <a:pPr algn="r"/>
            <a:r>
              <a:rPr lang="en-ZA" b="1" cap="none" dirty="0" smtClean="0"/>
              <a:t>06 October 2020</a:t>
            </a:r>
            <a:endParaRPr lang="en-US" b="1" cap="none" dirty="0"/>
          </a:p>
        </p:txBody>
      </p:sp>
      <p:pic>
        <p:nvPicPr>
          <p:cNvPr id="4" name="Picture 3" descr="logo"/>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694396" y="177643"/>
            <a:ext cx="3612327" cy="1128026"/>
          </a:xfrm>
          <a:prstGeom prst="rect">
            <a:avLst/>
          </a:prstGeom>
          <a:noFill/>
          <a:ln>
            <a:noFill/>
          </a:ln>
        </p:spPr>
      </p:pic>
      <p:pic>
        <p:nvPicPr>
          <p:cNvPr id="5" name="Picture 4" descr="Letterhead_committees"/>
          <p:cNvPicPr/>
          <p:nvPr/>
        </p:nvPicPr>
        <p:blipFill>
          <a:blip r:embed="rId4" cstate="email">
            <a:extLst>
              <a:ext uri="{28A0092B-C50C-407E-A947-70E740481C1C}">
                <a14:useLocalDpi xmlns:a14="http://schemas.microsoft.com/office/drawing/2010/main" xmlns="" val="0"/>
              </a:ext>
            </a:extLst>
          </a:blip>
          <a:srcRect/>
          <a:stretch>
            <a:fillRect/>
          </a:stretch>
        </p:blipFill>
        <p:spPr bwMode="auto">
          <a:xfrm>
            <a:off x="1137705" y="2444113"/>
            <a:ext cx="3362855" cy="1323268"/>
          </a:xfrm>
          <a:prstGeom prst="rect">
            <a:avLst/>
          </a:prstGeom>
          <a:noFill/>
          <a:ln>
            <a:noFill/>
          </a:ln>
        </p:spPr>
      </p:pic>
      <p:sp>
        <p:nvSpPr>
          <p:cNvPr id="7" name="Title 2"/>
          <p:cNvSpPr txBox="1">
            <a:spLocks/>
          </p:cNvSpPr>
          <p:nvPr/>
        </p:nvSpPr>
        <p:spPr>
          <a:xfrm>
            <a:off x="439693" y="4162633"/>
            <a:ext cx="8461420" cy="1640541"/>
          </a:xfrm>
          <a:prstGeom prst="rect">
            <a:avLst/>
          </a:prstGeom>
        </p:spPr>
        <p:txBody>
          <a:bodyPr vert="horz" lIns="91440" tIns="0" rIns="91440" bIns="0" rtlCol="0" anchor="b" anchorCtr="0">
            <a:noAutofit/>
          </a:bodyPr>
          <a:lstStyle>
            <a:lvl1pPr algn="ctr" defTabSz="914400" rtl="0" eaLnBrk="1" latinLnBrk="0" hangingPunct="1">
              <a:lnSpc>
                <a:spcPts val="4000"/>
              </a:lnSpc>
              <a:spcBef>
                <a:spcPct val="0"/>
              </a:spcBef>
              <a:buNone/>
              <a:defRPr sz="3600" kern="1200">
                <a:solidFill>
                  <a:schemeClr val="bg1"/>
                </a:solidFill>
                <a:latin typeface="+mj-lt"/>
                <a:ea typeface="+mj-ea"/>
                <a:cs typeface="+mj-cs"/>
              </a:defRPr>
            </a:lvl1pPr>
          </a:lstStyle>
          <a:p>
            <a:r>
              <a:rPr lang="en-GB" sz="2800" b="1" dirty="0" smtClean="0">
                <a:solidFill>
                  <a:schemeClr val="tx1"/>
                </a:solidFill>
                <a:effectLst>
                  <a:outerShdw blurRad="38100" dist="38100" dir="2700000" algn="tl">
                    <a:srgbClr val="000000">
                      <a:alpha val="43137"/>
                    </a:srgbClr>
                  </a:outerShdw>
                </a:effectLst>
              </a:rPr>
              <a:t>ROAD MAP FOR THE APPOINTMENT PROCESS</a:t>
            </a:r>
          </a:p>
          <a:p>
            <a:endParaRPr lang="en-US" sz="2800" b="1" dirty="0">
              <a:solidFill>
                <a:schemeClr val="tx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xmlns="" val="14594779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276225" lvl="1" indent="-276225" algn="just">
              <a:buNone/>
            </a:pPr>
            <a:endParaRPr lang="en-US" sz="2400" dirty="0" smtClean="0">
              <a:solidFill>
                <a:srgbClr val="000000"/>
              </a:solidFill>
            </a:endParaRPr>
          </a:p>
          <a:p>
            <a:pPr marL="460375" lvl="2" indent="-457200" algn="just">
              <a:spcAft>
                <a:spcPts val="600"/>
              </a:spcAft>
              <a:buFont typeface="+mj-lt"/>
              <a:buAutoNum type="alphaLcParenR" startAt="3"/>
            </a:pPr>
            <a:r>
              <a:rPr lang="en-US" sz="2400" dirty="0"/>
              <a:t>t</a:t>
            </a:r>
            <a:r>
              <a:rPr lang="en-ZA" sz="2400" dirty="0" err="1" smtClean="0"/>
              <a:t>hree</a:t>
            </a:r>
            <a:r>
              <a:rPr lang="en-ZA" sz="2400" dirty="0" smtClean="0"/>
              <a:t> members </a:t>
            </a:r>
            <a:r>
              <a:rPr lang="en-ZA" sz="2400" b="1" dirty="0" smtClean="0"/>
              <a:t>must</a:t>
            </a:r>
            <a:r>
              <a:rPr lang="en-ZA" sz="2400" dirty="0" smtClean="0"/>
              <a:t> be appointed by the President, taking into consideration section 15, of whom one must be from the cormmercial print media and another from the cormmercial broadcast media;</a:t>
            </a:r>
            <a:endParaRPr lang="en-ZA" sz="2400" dirty="0"/>
          </a:p>
          <a:p>
            <a:pPr marL="3175" lvl="2" indent="0" algn="just">
              <a:spcAft>
                <a:spcPts val="600"/>
              </a:spcAft>
              <a:buNone/>
            </a:pPr>
            <a:endParaRPr lang="en-ZA" sz="2400" dirty="0" smtClean="0"/>
          </a:p>
          <a:p>
            <a:pPr marL="3175" lvl="2" indent="0" algn="ctr">
              <a:spcAft>
                <a:spcPts val="600"/>
              </a:spcAft>
              <a:buNone/>
            </a:pPr>
            <a:r>
              <a:rPr lang="en-ZA" sz="2400" i="1" dirty="0" smtClean="0"/>
              <a:t>(Section 15 deals with ‘Finances of the Agency)</a:t>
            </a:r>
          </a:p>
          <a:p>
            <a:pPr marL="3175" lvl="2" indent="0" algn="just">
              <a:spcAft>
                <a:spcPts val="600"/>
              </a:spcAft>
              <a:buNone/>
            </a:pPr>
            <a:endParaRPr lang="en-ZA" sz="2400" dirty="0"/>
          </a:p>
          <a:p>
            <a:pPr marL="460375" lvl="2" indent="-457200" algn="just">
              <a:spcAft>
                <a:spcPts val="600"/>
              </a:spcAft>
              <a:buFont typeface="+mj-lt"/>
              <a:buAutoNum type="alphaLcParenR" startAt="3"/>
            </a:pPr>
            <a:endParaRPr lang="en-ZA" sz="24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12</a:t>
            </a:r>
            <a:endParaRPr lang="en-US" dirty="0">
              <a:solidFill>
                <a:srgbClr val="436001"/>
              </a:solidFill>
            </a:endParaRPr>
          </a:p>
        </p:txBody>
      </p:sp>
      <p:sp>
        <p:nvSpPr>
          <p:cNvPr id="5" name="Title 1"/>
          <p:cNvSpPr txBox="1">
            <a:spLocks/>
          </p:cNvSpPr>
          <p:nvPr/>
        </p:nvSpPr>
        <p:spPr>
          <a:xfrm>
            <a:off x="243423" y="97968"/>
            <a:ext cx="8480692"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smtClean="0">
                <a:solidFill>
                  <a:srgbClr val="FF6600"/>
                </a:solidFill>
              </a:rPr>
              <a:t>4(1) </a:t>
            </a:r>
            <a:r>
              <a:rPr lang="en-US" dirty="0" err="1">
                <a:solidFill>
                  <a:srgbClr val="FF6600"/>
                </a:solidFill>
              </a:rPr>
              <a:t>C</a:t>
            </a:r>
            <a:r>
              <a:rPr lang="en-US" dirty="0" err="1" smtClean="0">
                <a:solidFill>
                  <a:srgbClr val="FF6600"/>
                </a:solidFill>
              </a:rPr>
              <a:t>ont</a:t>
            </a:r>
            <a:r>
              <a:rPr lang="is-IS" dirty="0" smtClean="0">
                <a:solidFill>
                  <a:srgbClr val="FF6600"/>
                </a:solidFill>
              </a:rPr>
              <a:t>…</a:t>
            </a:r>
            <a:endParaRPr lang="en-US" b="1" dirty="0">
              <a:solidFill>
                <a:srgbClr val="008000"/>
              </a:solidFill>
            </a:endParaRPr>
          </a:p>
        </p:txBody>
      </p:sp>
      <p:sp>
        <p:nvSpPr>
          <p:cNvPr id="8" name="Rectangle 7"/>
          <p:cNvSpPr/>
          <p:nvPr/>
        </p:nvSpPr>
        <p:spPr>
          <a:xfrm>
            <a:off x="1127606" y="1100388"/>
            <a:ext cx="7544921" cy="369332"/>
          </a:xfrm>
          <a:prstGeom prst="rect">
            <a:avLst/>
          </a:prstGeom>
        </p:spPr>
        <p:txBody>
          <a:bodyPr wrap="square">
            <a:spAutoFit/>
          </a:bodyPr>
          <a:lstStyle/>
          <a:p>
            <a:r>
              <a:rPr lang="en-ZA" b="1" dirty="0">
                <a:solidFill>
                  <a:srgbClr val="577204"/>
                </a:solidFill>
              </a:rPr>
              <a:t>Constitution of and appointment of MDDA Board members</a:t>
            </a:r>
            <a:endParaRPr lang="en-ZA" dirty="0">
              <a:solidFill>
                <a:srgbClr val="577204"/>
              </a:solidFill>
            </a:endParaRPr>
          </a:p>
        </p:txBody>
      </p:sp>
    </p:spTree>
    <p:extLst>
      <p:ext uri="{BB962C8B-B14F-4D97-AF65-F5344CB8AC3E}">
        <p14:creationId xmlns:p14="http://schemas.microsoft.com/office/powerpoint/2010/main" xmlns="" val="18545544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13</a:t>
            </a:r>
            <a:endParaRPr lang="en-US" dirty="0">
              <a:solidFill>
                <a:srgbClr val="436001"/>
              </a:solidFill>
            </a:endParaRPr>
          </a:p>
        </p:txBody>
      </p:sp>
      <p:sp>
        <p:nvSpPr>
          <p:cNvPr id="4" name="Rectangle 3"/>
          <p:cNvSpPr/>
          <p:nvPr/>
        </p:nvSpPr>
        <p:spPr>
          <a:xfrm>
            <a:off x="1139476" y="1479789"/>
            <a:ext cx="7857638" cy="5329664"/>
          </a:xfrm>
          <a:prstGeom prst="rect">
            <a:avLst/>
          </a:prstGeom>
          <a:solidFill>
            <a:schemeClr val="bg1"/>
          </a:solidFill>
        </p:spPr>
        <p:txBody>
          <a:bodyPr wrap="square">
            <a:spAutoFit/>
          </a:bodyPr>
          <a:lstStyle/>
          <a:p>
            <a:pPr>
              <a:spcAft>
                <a:spcPts val="600"/>
              </a:spcAft>
            </a:pPr>
            <a:r>
              <a:rPr lang="en-US" sz="2800" baseline="30000" dirty="0" smtClean="0"/>
              <a:t>(1) </a:t>
            </a:r>
            <a:r>
              <a:rPr lang="en-US" sz="2800" baseline="30000" dirty="0"/>
              <a:t>Funds of the Agency </a:t>
            </a:r>
            <a:r>
              <a:rPr lang="en-US" sz="2800" baseline="30000" dirty="0" smtClean="0"/>
              <a:t>consist of</a:t>
            </a:r>
            <a:r>
              <a:rPr lang="en-US" sz="2800" baseline="30000" dirty="0"/>
              <a:t>:</a:t>
            </a:r>
          </a:p>
          <a:p>
            <a:pPr marL="450850" indent="-273050">
              <a:spcAft>
                <a:spcPts val="600"/>
              </a:spcAft>
            </a:pPr>
            <a:r>
              <a:rPr lang="en-US" sz="2400" baseline="30000" dirty="0" smtClean="0"/>
              <a:t>(a)</a:t>
            </a:r>
            <a:r>
              <a:rPr lang="en-US" sz="2400" i="1" baseline="30000" dirty="0" smtClean="0"/>
              <a:t> </a:t>
            </a:r>
            <a:r>
              <a:rPr lang="en-US" sz="2400" baseline="30000" dirty="0"/>
              <a:t>money </a:t>
            </a:r>
            <a:r>
              <a:rPr lang="en-US" sz="2400" baseline="30000" dirty="0" smtClean="0"/>
              <a:t>appropriated by Parliament</a:t>
            </a:r>
            <a:r>
              <a:rPr lang="en-US" sz="2400" baseline="30000" dirty="0"/>
              <a:t>; </a:t>
            </a:r>
            <a:endParaRPr lang="en-US" sz="2400" baseline="30000" dirty="0" smtClean="0"/>
          </a:p>
          <a:p>
            <a:pPr marL="450850" indent="-273050">
              <a:spcAft>
                <a:spcPts val="600"/>
              </a:spcAft>
            </a:pPr>
            <a:r>
              <a:rPr lang="en-US" sz="2400" baseline="30000" dirty="0" smtClean="0"/>
              <a:t>(b)</a:t>
            </a:r>
            <a:r>
              <a:rPr lang="en-US" sz="2400" i="1" baseline="30000" dirty="0" smtClean="0"/>
              <a:t> </a:t>
            </a:r>
            <a:r>
              <a:rPr lang="en-US" sz="2400" baseline="30000" dirty="0"/>
              <a:t>money received in terms of agreements contemplated in section 21;</a:t>
            </a:r>
          </a:p>
          <a:p>
            <a:pPr marL="450850" indent="-273050">
              <a:spcAft>
                <a:spcPts val="600"/>
              </a:spcAft>
            </a:pPr>
            <a:r>
              <a:rPr lang="en-US" sz="2400" baseline="30000" dirty="0"/>
              <a:t>(c) d</a:t>
            </a:r>
            <a:r>
              <a:rPr lang="en-US" sz="2400" baseline="30000" dirty="0" smtClean="0"/>
              <a:t>omestic and foreign grants</a:t>
            </a:r>
            <a:r>
              <a:rPr lang="en-US" sz="2400" baseline="30000" dirty="0"/>
              <a:t>:</a:t>
            </a:r>
          </a:p>
          <a:p>
            <a:pPr marL="450850" indent="-273050">
              <a:spcAft>
                <a:spcPts val="600"/>
              </a:spcAft>
            </a:pPr>
            <a:r>
              <a:rPr lang="en-US" sz="2400" baseline="30000" dirty="0" smtClean="0"/>
              <a:t>(d)</a:t>
            </a:r>
            <a:r>
              <a:rPr lang="en-US" sz="2400" i="1" baseline="30000" dirty="0" smtClean="0"/>
              <a:t> </a:t>
            </a:r>
            <a:r>
              <a:rPr lang="en-US" sz="2400" baseline="30000" dirty="0"/>
              <a:t>interest derived from any investments; or</a:t>
            </a:r>
          </a:p>
          <a:p>
            <a:pPr marL="450850" indent="-273050">
              <a:spcAft>
                <a:spcPts val="600"/>
              </a:spcAft>
            </a:pPr>
            <a:r>
              <a:rPr lang="en-US" sz="2400" baseline="30000" dirty="0"/>
              <a:t>(e) money lawfully accruing from any other source</a:t>
            </a:r>
            <a:r>
              <a:rPr lang="en-US" sz="2400" baseline="30000" dirty="0" smtClean="0"/>
              <a:t>.</a:t>
            </a:r>
          </a:p>
          <a:p>
            <a:endParaRPr lang="en-US" sz="2800" baseline="30000" dirty="0"/>
          </a:p>
          <a:p>
            <a:pPr>
              <a:spcAft>
                <a:spcPts val="600"/>
              </a:spcAft>
            </a:pPr>
            <a:r>
              <a:rPr lang="en-US" sz="2800" baseline="30000" dirty="0"/>
              <a:t>(2)The </a:t>
            </a:r>
            <a:r>
              <a:rPr lang="en-US" sz="2800" baseline="30000" dirty="0" smtClean="0"/>
              <a:t>money referred to in subsection </a:t>
            </a:r>
            <a:r>
              <a:rPr lang="en-US" sz="2800" baseline="30000" dirty="0"/>
              <a:t>(1</a:t>
            </a:r>
            <a:r>
              <a:rPr lang="en-US" sz="2800" baseline="30000" dirty="0" smtClean="0"/>
              <a:t>) must </a:t>
            </a:r>
            <a:r>
              <a:rPr lang="en-US" sz="2800" baseline="30000" dirty="0"/>
              <a:t>be </a:t>
            </a:r>
            <a:r>
              <a:rPr lang="en-US" sz="2800" baseline="30000" dirty="0" err="1"/>
              <a:t>utilised</a:t>
            </a:r>
            <a:r>
              <a:rPr lang="en-US" sz="2800" baseline="30000" dirty="0"/>
              <a:t> </a:t>
            </a:r>
            <a:r>
              <a:rPr lang="en-US" sz="2800" baseline="30000" dirty="0" smtClean="0"/>
              <a:t>to: </a:t>
            </a:r>
          </a:p>
          <a:p>
            <a:pPr marL="533400" indent="-273050" algn="just">
              <a:spcAft>
                <a:spcPts val="1200"/>
              </a:spcAft>
            </a:pPr>
            <a:r>
              <a:rPr lang="en-US" sz="2400" baseline="30000" dirty="0" smtClean="0"/>
              <a:t>a)	fund projects and activities connected therewith, including project evaluation, feasibility studies, needs analyses, research and training; and </a:t>
            </a:r>
          </a:p>
          <a:p>
            <a:pPr marL="533400" indent="-273050" algn="just">
              <a:spcAft>
                <a:spcPts val="1200"/>
              </a:spcAft>
            </a:pPr>
            <a:r>
              <a:rPr lang="en-US" sz="2400" baseline="30000" dirty="0" smtClean="0"/>
              <a:t>b)	defray expenses, including expenses regarding remuneration, allowances, pensions </a:t>
            </a:r>
            <a:r>
              <a:rPr lang="en-US" sz="2400" baseline="30000" dirty="0"/>
              <a:t>and other </a:t>
            </a:r>
            <a:r>
              <a:rPr lang="en-US" sz="2400" baseline="30000" dirty="0" smtClean="0"/>
              <a:t>service benefits </a:t>
            </a:r>
            <a:r>
              <a:rPr lang="en-US" sz="2400" baseline="30000" dirty="0"/>
              <a:t>referred to in section 12(6)</a:t>
            </a:r>
            <a:r>
              <a:rPr lang="en-US" sz="2400" baseline="30000" dirty="0" smtClean="0"/>
              <a:t>, incurred </a:t>
            </a:r>
            <a:r>
              <a:rPr lang="en-US" sz="2400" baseline="30000" dirty="0"/>
              <a:t>by the Agency in the performance of its functions under this Act as long as such </a:t>
            </a:r>
            <a:r>
              <a:rPr lang="en-US" sz="2400" baseline="30000" dirty="0" smtClean="0"/>
              <a:t>expenses </a:t>
            </a:r>
            <a:r>
              <a:rPr lang="en-US" sz="2400" baseline="30000" dirty="0"/>
              <a:t>do not exceed the prescribed </a:t>
            </a:r>
            <a:r>
              <a:rPr lang="en-US" sz="2400" baseline="30000" dirty="0" smtClean="0"/>
              <a:t>percentage of </a:t>
            </a:r>
            <a:r>
              <a:rPr lang="en-US" sz="2400" baseline="30000" dirty="0"/>
              <a:t>the funds referred to in subsection (1).</a:t>
            </a:r>
          </a:p>
          <a:p>
            <a:r>
              <a:rPr lang="en-US" sz="2800" baseline="30000" dirty="0" smtClean="0"/>
              <a:t>(3) The Auditor-General must audit the financial statements of the Agency.</a:t>
            </a:r>
            <a:endParaRPr lang="en-US" sz="2800" baseline="30000" dirty="0"/>
          </a:p>
        </p:txBody>
      </p:sp>
      <p:sp>
        <p:nvSpPr>
          <p:cNvPr id="5" name="Title 1"/>
          <p:cNvSpPr txBox="1">
            <a:spLocks/>
          </p:cNvSpPr>
          <p:nvPr/>
        </p:nvSpPr>
        <p:spPr>
          <a:xfrm>
            <a:off x="243422" y="97968"/>
            <a:ext cx="8753691"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smtClean="0">
                <a:solidFill>
                  <a:srgbClr val="FF6600"/>
                </a:solidFill>
              </a:rPr>
              <a:t>15</a:t>
            </a:r>
            <a:endParaRPr lang="en-US" b="1" dirty="0">
              <a:solidFill>
                <a:srgbClr val="008000"/>
              </a:solidFill>
            </a:endParaRPr>
          </a:p>
        </p:txBody>
      </p:sp>
      <p:sp>
        <p:nvSpPr>
          <p:cNvPr id="2" name="Rectangle 1"/>
          <p:cNvSpPr/>
          <p:nvPr/>
        </p:nvSpPr>
        <p:spPr>
          <a:xfrm>
            <a:off x="1298457" y="968280"/>
            <a:ext cx="2345564" cy="369332"/>
          </a:xfrm>
          <a:prstGeom prst="rect">
            <a:avLst/>
          </a:prstGeom>
        </p:spPr>
        <p:txBody>
          <a:bodyPr wrap="none">
            <a:spAutoFit/>
          </a:bodyPr>
          <a:lstStyle/>
          <a:p>
            <a:r>
              <a:rPr lang="en-US" b="1" dirty="0">
                <a:solidFill>
                  <a:schemeClr val="accent1">
                    <a:lumMod val="75000"/>
                  </a:schemeClr>
                </a:solidFill>
              </a:rPr>
              <a:t>Finances of Agency</a:t>
            </a:r>
          </a:p>
        </p:txBody>
      </p:sp>
    </p:spTree>
    <p:extLst>
      <p:ext uri="{BB962C8B-B14F-4D97-AF65-F5344CB8AC3E}">
        <p14:creationId xmlns:p14="http://schemas.microsoft.com/office/powerpoint/2010/main" xmlns="" val="3134509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276225" lvl="1" indent="-276225" algn="just">
              <a:buNone/>
            </a:pPr>
            <a:endParaRPr lang="en-US" sz="2800" dirty="0" smtClean="0">
              <a:solidFill>
                <a:srgbClr val="000000"/>
              </a:solidFill>
            </a:endParaRPr>
          </a:p>
          <a:p>
            <a:pPr marL="0" indent="0" algn="just">
              <a:buNone/>
            </a:pPr>
            <a:endParaRPr lang="en-US" sz="2800" dirty="0" smtClean="0"/>
          </a:p>
          <a:p>
            <a:pPr marL="514350" indent="-514350" algn="just">
              <a:buFont typeface="+mj-lt"/>
              <a:buAutoNum type="arabicParenR" startAt="2"/>
            </a:pPr>
            <a:r>
              <a:rPr lang="en-US" sz="2800" dirty="0" smtClean="0"/>
              <a:t>The </a:t>
            </a:r>
            <a:r>
              <a:rPr lang="en-US" sz="2800" dirty="0"/>
              <a:t>President </a:t>
            </a:r>
            <a:r>
              <a:rPr lang="en-US" sz="2800" b="1" dirty="0"/>
              <a:t>must</a:t>
            </a:r>
            <a:r>
              <a:rPr lang="en-US" sz="2800" dirty="0"/>
              <a:t> appoint one of the members as chairperson of the </a:t>
            </a:r>
            <a:r>
              <a:rPr lang="en-US" sz="2800" dirty="0" smtClean="0"/>
              <a:t>Board</a:t>
            </a:r>
          </a:p>
          <a:p>
            <a:pPr marL="514350" indent="-514350" algn="just">
              <a:buFont typeface="+mj-lt"/>
              <a:buAutoNum type="arabicParenR" startAt="2"/>
            </a:pPr>
            <a:r>
              <a:rPr lang="en-US" sz="2800" dirty="0"/>
              <a:t>Members are appointed on a non-executive </a:t>
            </a:r>
            <a:r>
              <a:rPr lang="en-US" sz="2800" dirty="0" smtClean="0"/>
              <a:t>basis</a:t>
            </a:r>
            <a:endParaRPr lang="en-US" sz="2800" dirty="0"/>
          </a:p>
          <a:p>
            <a:pPr marL="0" indent="0" algn="just">
              <a:buNone/>
            </a:pPr>
            <a:endParaRPr lang="en-US" sz="2800" dirty="0"/>
          </a:p>
          <a:p>
            <a:pPr marL="3175" lvl="2" indent="0" algn="just">
              <a:spcAft>
                <a:spcPts val="600"/>
              </a:spcAft>
              <a:buNone/>
            </a:pPr>
            <a:endParaRPr lang="en-ZA" sz="2800" dirty="0" smtClean="0"/>
          </a:p>
          <a:p>
            <a:pPr marL="3175" lvl="2" indent="0" algn="just">
              <a:spcAft>
                <a:spcPts val="600"/>
              </a:spcAft>
              <a:buNone/>
            </a:pPr>
            <a:endParaRPr lang="en-ZA" sz="2800" dirty="0"/>
          </a:p>
          <a:p>
            <a:pPr marL="460375" lvl="2" indent="-457200" algn="just">
              <a:spcAft>
                <a:spcPts val="600"/>
              </a:spcAft>
              <a:buFont typeface="+mj-lt"/>
              <a:buAutoNum type="alphaLcParenR" startAt="3"/>
            </a:pPr>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14</a:t>
            </a:r>
            <a:endParaRPr lang="en-US" dirty="0">
              <a:solidFill>
                <a:srgbClr val="436001"/>
              </a:solidFill>
            </a:endParaRPr>
          </a:p>
        </p:txBody>
      </p:sp>
      <p:sp>
        <p:nvSpPr>
          <p:cNvPr id="5" name="Title 1"/>
          <p:cNvSpPr txBox="1">
            <a:spLocks/>
          </p:cNvSpPr>
          <p:nvPr/>
        </p:nvSpPr>
        <p:spPr>
          <a:xfrm>
            <a:off x="243423" y="97968"/>
            <a:ext cx="8480692"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smtClean="0">
              <a:solidFill>
                <a:srgbClr val="008000"/>
              </a:solidFill>
            </a:endParaRPr>
          </a:p>
          <a:p>
            <a:pPr>
              <a:lnSpc>
                <a:spcPct val="50000"/>
              </a:lnSpc>
            </a:pPr>
            <a:r>
              <a:rPr lang="en-US" dirty="0">
                <a:solidFill>
                  <a:srgbClr val="008000"/>
                </a:solidFill>
              </a:rPr>
              <a:t>T</a:t>
            </a:r>
            <a:r>
              <a:rPr lang="en-US" dirty="0" smtClean="0">
                <a:solidFill>
                  <a:srgbClr val="008000"/>
                </a:solidFill>
              </a:rPr>
              <a: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a:solidFill>
                  <a:srgbClr val="FF6600"/>
                </a:solidFill>
              </a:rPr>
              <a:t>4(2) &amp; (3</a:t>
            </a:r>
            <a:r>
              <a:rPr lang="en-US" b="1" dirty="0" smtClean="0">
                <a:solidFill>
                  <a:srgbClr val="FF6600"/>
                </a:solidFill>
              </a:rPr>
              <a:t>)</a:t>
            </a:r>
            <a:endParaRPr lang="en-US" b="1" dirty="0">
              <a:solidFill>
                <a:srgbClr val="FF6600"/>
              </a:solidFill>
            </a:endParaRPr>
          </a:p>
        </p:txBody>
      </p:sp>
    </p:spTree>
    <p:extLst>
      <p:ext uri="{BB962C8B-B14F-4D97-AF65-F5344CB8AC3E}">
        <p14:creationId xmlns:p14="http://schemas.microsoft.com/office/powerpoint/2010/main" xmlns="" val="29600427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276225" lvl="1" indent="-276225" algn="just">
              <a:buNone/>
            </a:pPr>
            <a:endParaRPr lang="en-US" sz="2800" dirty="0" smtClean="0">
              <a:solidFill>
                <a:srgbClr val="000000"/>
              </a:solidFill>
            </a:endParaRPr>
          </a:p>
          <a:p>
            <a:pPr marL="514350" indent="-514350">
              <a:buFont typeface="+mj-lt"/>
              <a:buAutoNum type="arabicParenR" startAt="5"/>
            </a:pPr>
            <a:r>
              <a:rPr lang="en-US" sz="2800" dirty="0"/>
              <a:t>A </a:t>
            </a:r>
            <a:r>
              <a:rPr lang="en-US" sz="2800" dirty="0" smtClean="0"/>
              <a:t>member </a:t>
            </a:r>
            <a:r>
              <a:rPr lang="en-US" sz="2800" b="1" dirty="0" smtClean="0"/>
              <a:t>must</a:t>
            </a:r>
            <a:r>
              <a:rPr lang="en-US" sz="2800" dirty="0"/>
              <a:t>, before performing </a:t>
            </a:r>
            <a:r>
              <a:rPr lang="en-US" sz="2800" dirty="0" smtClean="0"/>
              <a:t>his or her </a:t>
            </a:r>
            <a:r>
              <a:rPr lang="en-US" sz="2800" dirty="0"/>
              <a:t>functions, take an </a:t>
            </a:r>
            <a:r>
              <a:rPr lang="en-US" sz="2800" b="1" dirty="0" smtClean="0"/>
              <a:t>oath or affirmation </a:t>
            </a:r>
            <a:r>
              <a:rPr lang="en-US" sz="2800" dirty="0" smtClean="0"/>
              <a:t>that </a:t>
            </a:r>
            <a:r>
              <a:rPr lang="en-US" sz="2800" dirty="0"/>
              <a:t>he </a:t>
            </a:r>
            <a:r>
              <a:rPr lang="en-US" sz="2800" dirty="0" smtClean="0"/>
              <a:t>or she </a:t>
            </a:r>
            <a:r>
              <a:rPr lang="en-US" sz="2800" dirty="0"/>
              <a:t>is committed </a:t>
            </a:r>
            <a:r>
              <a:rPr lang="en-US" sz="2800" dirty="0" smtClean="0"/>
              <a:t>to:</a:t>
            </a:r>
          </a:p>
          <a:p>
            <a:pPr marL="1028700" indent="-630238" algn="just">
              <a:buNone/>
            </a:pPr>
            <a:r>
              <a:rPr lang="en-US" sz="2800" dirty="0" smtClean="0"/>
              <a:t>(a)</a:t>
            </a:r>
            <a:r>
              <a:rPr lang="en-US" sz="2800" i="1" dirty="0" smtClean="0"/>
              <a:t> </a:t>
            </a:r>
            <a:r>
              <a:rPr lang="en-US" sz="2600" dirty="0" smtClean="0"/>
              <a:t>fairness</a:t>
            </a:r>
            <a:r>
              <a:rPr lang="en-US" sz="2600" dirty="0"/>
              <a:t>, freedom of expression, openness and accountability; </a:t>
            </a:r>
            <a:r>
              <a:rPr lang="en-US" sz="2600" dirty="0" smtClean="0"/>
              <a:t>and</a:t>
            </a:r>
          </a:p>
          <a:p>
            <a:pPr marL="1028700" indent="-630238" algn="just">
              <a:buNone/>
            </a:pPr>
            <a:r>
              <a:rPr lang="en-US" sz="2600" dirty="0" smtClean="0"/>
              <a:t>(</a:t>
            </a:r>
            <a:r>
              <a:rPr lang="en-US" sz="2600" dirty="0"/>
              <a:t>b</a:t>
            </a:r>
            <a:r>
              <a:rPr lang="en-US" sz="2600" dirty="0" smtClean="0"/>
              <a:t>)</a:t>
            </a:r>
            <a:r>
              <a:rPr lang="en-US" sz="2600" i="1" dirty="0"/>
              <a:t>	</a:t>
            </a:r>
            <a:r>
              <a:rPr lang="en-US" sz="2600" dirty="0" smtClean="0"/>
              <a:t>upholding </a:t>
            </a:r>
            <a:r>
              <a:rPr lang="en-US" sz="2600" dirty="0"/>
              <a:t>and protecting the Constitution and the other </a:t>
            </a:r>
            <a:r>
              <a:rPr lang="en-US" sz="2600" dirty="0" smtClean="0"/>
              <a:t>laws of </a:t>
            </a:r>
            <a:r>
              <a:rPr lang="en-US" sz="2600" dirty="0"/>
              <a:t>the Republic. </a:t>
            </a:r>
          </a:p>
          <a:p>
            <a:pPr marL="0" indent="0" algn="just">
              <a:buNone/>
            </a:pPr>
            <a:endParaRPr lang="en-US" sz="2600" dirty="0"/>
          </a:p>
          <a:p>
            <a:pPr marL="3175" lvl="2" indent="0" algn="just">
              <a:spcAft>
                <a:spcPts val="600"/>
              </a:spcAft>
              <a:buNone/>
            </a:pPr>
            <a:endParaRPr lang="en-ZA" sz="2800" dirty="0" smtClean="0"/>
          </a:p>
          <a:p>
            <a:pPr marL="3175" lvl="2" indent="0" algn="just">
              <a:spcAft>
                <a:spcPts val="600"/>
              </a:spcAft>
              <a:buNone/>
            </a:pPr>
            <a:endParaRPr lang="en-ZA" sz="2800" dirty="0"/>
          </a:p>
          <a:p>
            <a:pPr marL="460375" lvl="2" indent="-457200" algn="just">
              <a:spcAft>
                <a:spcPts val="600"/>
              </a:spcAft>
              <a:buFont typeface="+mj-lt"/>
              <a:buAutoNum type="alphaLcParenR" startAt="3"/>
            </a:pPr>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15</a:t>
            </a:r>
            <a:endParaRPr lang="en-US" dirty="0">
              <a:solidFill>
                <a:srgbClr val="436001"/>
              </a:solidFill>
            </a:endParaRPr>
          </a:p>
        </p:txBody>
      </p:sp>
      <p:sp>
        <p:nvSpPr>
          <p:cNvPr id="7" name="Title 1"/>
          <p:cNvSpPr txBox="1">
            <a:spLocks/>
          </p:cNvSpPr>
          <p:nvPr/>
        </p:nvSpPr>
        <p:spPr>
          <a:xfrm>
            <a:off x="243423" y="97968"/>
            <a:ext cx="8480692"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 </a:t>
            </a:r>
            <a:r>
              <a:rPr lang="en-US" dirty="0" smtClean="0">
                <a:solidFill>
                  <a:srgbClr val="FF6600"/>
                </a:solidFill>
              </a:rPr>
              <a:t>Section </a:t>
            </a:r>
            <a:r>
              <a:rPr lang="en-US" b="1" dirty="0" smtClean="0">
                <a:solidFill>
                  <a:srgbClr val="FF6600"/>
                </a:solidFill>
              </a:rPr>
              <a:t>5</a:t>
            </a:r>
            <a:r>
              <a:rPr lang="en-US" b="1" dirty="0">
                <a:solidFill>
                  <a:srgbClr val="FF6600"/>
                </a:solidFill>
              </a:rPr>
              <a:t>(a) &amp; (b</a:t>
            </a:r>
            <a:r>
              <a:rPr lang="en-US" b="1" dirty="0" smtClean="0">
                <a:solidFill>
                  <a:srgbClr val="FF6600"/>
                </a:solidFill>
              </a:rPr>
              <a:t>)</a:t>
            </a:r>
            <a:endParaRPr lang="en-US" b="1" dirty="0">
              <a:solidFill>
                <a:srgbClr val="FF6600"/>
              </a:solidFill>
            </a:endParaRPr>
          </a:p>
        </p:txBody>
      </p:sp>
    </p:spTree>
    <p:extLst>
      <p:ext uri="{BB962C8B-B14F-4D97-AF65-F5344CB8AC3E}">
        <p14:creationId xmlns:p14="http://schemas.microsoft.com/office/powerpoint/2010/main" xmlns="" val="732892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8" name="Title 3"/>
          <p:cNvSpPr txBox="1">
            <a:spLocks/>
          </p:cNvSpPr>
          <p:nvPr/>
        </p:nvSpPr>
        <p:spPr bwMode="auto">
          <a:xfrm>
            <a:off x="362868" y="396619"/>
            <a:ext cx="8304717" cy="782764"/>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lvl="0" algn="ctr" fontAlgn="base">
              <a:spcBef>
                <a:spcPct val="0"/>
              </a:spcBef>
              <a:spcAft>
                <a:spcPct val="0"/>
              </a:spcAft>
              <a:defRPr/>
            </a:pPr>
            <a:r>
              <a:rPr lang="en-US" sz="3600" dirty="0" smtClean="0">
                <a:solidFill>
                  <a:schemeClr val="bg2">
                    <a:lumMod val="25000"/>
                  </a:schemeClr>
                </a:solidFill>
                <a:latin typeface="+mj-lt"/>
              </a:rPr>
              <a:t>MDDA Board Appointment Processes Overview</a:t>
            </a:r>
            <a:endParaRPr kumimoji="0" lang="en-US" sz="3600" i="0" u="none" strike="noStrike" kern="1200" cap="none" spc="0" normalizeH="0" baseline="0" noProof="0" dirty="0">
              <a:ln>
                <a:noFill/>
              </a:ln>
              <a:solidFill>
                <a:schemeClr val="tx2">
                  <a:lumMod val="75000"/>
                </a:schemeClr>
              </a:solidFill>
              <a:effectLst/>
              <a:uLnTx/>
              <a:uFillTx/>
              <a:latin typeface="+mj-lt"/>
              <a:ea typeface="+mj-ea"/>
              <a:cs typeface="+mj-cs"/>
            </a:endParaRPr>
          </a:p>
        </p:txBody>
      </p:sp>
      <p:grpSp>
        <p:nvGrpSpPr>
          <p:cNvPr id="69" name="Group 68"/>
          <p:cNvGrpSpPr/>
          <p:nvPr/>
        </p:nvGrpSpPr>
        <p:grpSpPr>
          <a:xfrm>
            <a:off x="157696" y="1689696"/>
            <a:ext cx="8834636" cy="4845786"/>
            <a:chOff x="157697" y="2728096"/>
            <a:chExt cx="8357170" cy="3966146"/>
          </a:xfrm>
        </p:grpSpPr>
        <p:sp>
          <p:nvSpPr>
            <p:cNvPr id="6" name="Rounded Rectangle 5"/>
            <p:cNvSpPr/>
            <p:nvPr/>
          </p:nvSpPr>
          <p:spPr>
            <a:xfrm>
              <a:off x="1914410" y="2728096"/>
              <a:ext cx="1455423"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(C)</a:t>
              </a:r>
            </a:p>
            <a:p>
              <a:pPr algn="ctr"/>
              <a:r>
                <a:rPr lang="en-US" sz="1200" b="1" dirty="0" smtClean="0"/>
                <a:t> Resolution:</a:t>
              </a:r>
            </a:p>
            <a:p>
              <a:pPr algn="ctr"/>
              <a:r>
                <a:rPr lang="en-US" sz="1200" b="1" dirty="0" smtClean="0"/>
                <a:t>Number of nominees (Shortlisting Process)</a:t>
              </a:r>
              <a:endParaRPr lang="en-US" sz="1200" b="1" dirty="0"/>
            </a:p>
          </p:txBody>
        </p:sp>
        <p:sp>
          <p:nvSpPr>
            <p:cNvPr id="7" name="Rounded Rectangle 6"/>
            <p:cNvSpPr/>
            <p:nvPr/>
          </p:nvSpPr>
          <p:spPr>
            <a:xfrm>
              <a:off x="2927444" y="4150524"/>
              <a:ext cx="1290906" cy="691756"/>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(C1)</a:t>
              </a:r>
            </a:p>
            <a:p>
              <a:pPr algn="ctr"/>
              <a:r>
                <a:rPr lang="en-US" sz="1100" dirty="0" smtClean="0">
                  <a:solidFill>
                    <a:srgbClr val="42402C"/>
                  </a:solidFill>
                </a:rPr>
                <a:t> Public </a:t>
              </a:r>
              <a:r>
                <a:rPr lang="en-US" sz="1100" dirty="0">
                  <a:solidFill>
                    <a:srgbClr val="42402C"/>
                  </a:solidFill>
                </a:rPr>
                <a:t>Participation </a:t>
              </a:r>
            </a:p>
          </p:txBody>
        </p:sp>
        <p:sp>
          <p:nvSpPr>
            <p:cNvPr id="12" name="Rounded Rectangle 11"/>
            <p:cNvSpPr/>
            <p:nvPr/>
          </p:nvSpPr>
          <p:spPr>
            <a:xfrm>
              <a:off x="3687397"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(D)</a:t>
              </a:r>
            </a:p>
            <a:p>
              <a:pPr algn="ctr"/>
              <a:r>
                <a:rPr lang="en-US" sz="1100" b="1" dirty="0" smtClean="0"/>
                <a:t> Conduct Interviews</a:t>
              </a:r>
              <a:endParaRPr lang="en-US" sz="1100" b="1" dirty="0"/>
            </a:p>
          </p:txBody>
        </p:sp>
        <p:sp>
          <p:nvSpPr>
            <p:cNvPr id="20" name="Rectangle 19"/>
            <p:cNvSpPr/>
            <p:nvPr/>
          </p:nvSpPr>
          <p:spPr>
            <a:xfrm>
              <a:off x="7271713" y="4231498"/>
              <a:ext cx="1083504" cy="71438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Process End</a:t>
              </a:r>
              <a:endParaRPr lang="en-US" sz="1200" b="1" dirty="0">
                <a:solidFill>
                  <a:schemeClr val="accent3">
                    <a:lumMod val="50000"/>
                  </a:schemeClr>
                </a:solidFill>
              </a:endParaRPr>
            </a:p>
          </p:txBody>
        </p:sp>
        <p:sp>
          <p:nvSpPr>
            <p:cNvPr id="23" name="Rectangle 22"/>
            <p:cNvSpPr/>
            <p:nvPr/>
          </p:nvSpPr>
          <p:spPr>
            <a:xfrm>
              <a:off x="2258408" y="6354034"/>
              <a:ext cx="737076" cy="34020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chemeClr val="accent3">
                      <a:lumMod val="50000"/>
                    </a:schemeClr>
                  </a:solidFill>
                </a:rPr>
                <a:t>Review </a:t>
              </a:r>
              <a:endParaRPr lang="en-US" sz="1200" b="1" dirty="0">
                <a:solidFill>
                  <a:schemeClr val="accent3">
                    <a:lumMod val="50000"/>
                  </a:schemeClr>
                </a:solidFill>
              </a:endParaRPr>
            </a:p>
          </p:txBody>
        </p:sp>
        <p:sp>
          <p:nvSpPr>
            <p:cNvPr id="25" name="Rounded Rectangle 24"/>
            <p:cNvSpPr/>
            <p:nvPr/>
          </p:nvSpPr>
          <p:spPr>
            <a:xfrm>
              <a:off x="157697" y="2729948"/>
              <a:ext cx="1439959"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1000" b="1" dirty="0" smtClean="0"/>
                <a:t>(B) </a:t>
              </a:r>
            </a:p>
            <a:p>
              <a:pPr algn="ctr"/>
              <a:r>
                <a:rPr lang="en-ZA" sz="1200" b="1" dirty="0" smtClean="0"/>
                <a:t>PCC Debate:</a:t>
              </a:r>
            </a:p>
            <a:p>
              <a:pPr algn="ctr"/>
              <a:r>
                <a:rPr lang="en-ZA" sz="1200" b="1" dirty="0" smtClean="0"/>
                <a:t>Number </a:t>
              </a:r>
              <a:r>
                <a:rPr lang="en-ZA" sz="1200" b="1" dirty="0"/>
                <a:t>of candidates to be shortlisted </a:t>
              </a:r>
              <a:r>
                <a:rPr lang="en-US" sz="1000" b="1" dirty="0" smtClean="0"/>
                <a:t>(</a:t>
              </a:r>
              <a:r>
                <a:rPr lang="en-US" sz="1000" dirty="0" smtClean="0"/>
                <a:t>depending on need</a:t>
              </a:r>
              <a:r>
                <a:rPr lang="en-US" sz="1000" b="1" dirty="0" smtClean="0"/>
                <a:t>)</a:t>
              </a:r>
              <a:endParaRPr lang="en-US" sz="1000" b="1" dirty="0"/>
            </a:p>
          </p:txBody>
        </p:sp>
        <p:sp>
          <p:nvSpPr>
            <p:cNvPr id="46" name="Rounded Rectangle 45"/>
            <p:cNvSpPr/>
            <p:nvPr/>
          </p:nvSpPr>
          <p:spPr>
            <a:xfrm>
              <a:off x="157697" y="4128252"/>
              <a:ext cx="1439959" cy="119372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b="1" dirty="0" smtClean="0"/>
                <a:t>(A) </a:t>
              </a:r>
            </a:p>
            <a:p>
              <a:pPr algn="ctr"/>
              <a:r>
                <a:rPr lang="en-US" sz="1200" b="1" dirty="0" smtClean="0"/>
                <a:t>Parliament</a:t>
              </a:r>
              <a:r>
                <a:rPr lang="en-US" sz="1200" b="1" dirty="0"/>
                <a:t> </a:t>
              </a:r>
              <a:r>
                <a:rPr lang="en-US" sz="1200" b="1" dirty="0" smtClean="0"/>
                <a:t>initiates to appoint MDDA Non-Executive Board Members as per NA Rules directive</a:t>
              </a:r>
              <a:endParaRPr lang="en-US" sz="1200" b="1" dirty="0"/>
            </a:p>
          </p:txBody>
        </p:sp>
        <p:cxnSp>
          <p:nvCxnSpPr>
            <p:cNvPr id="72" name="Straight Arrow Connector 71"/>
            <p:cNvCxnSpPr>
              <a:stCxn id="46" idx="0"/>
              <a:endCxn id="25" idx="2"/>
            </p:cNvCxnSpPr>
            <p:nvPr/>
          </p:nvCxnSpPr>
          <p:spPr>
            <a:xfrm flipV="1">
              <a:off x="877677" y="3865164"/>
              <a:ext cx="0" cy="263088"/>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75" name="Straight Arrow Connector 74"/>
            <p:cNvCxnSpPr>
              <a:stCxn id="25" idx="3"/>
              <a:endCxn id="6" idx="1"/>
            </p:cNvCxnSpPr>
            <p:nvPr/>
          </p:nvCxnSpPr>
          <p:spPr>
            <a:xfrm flipV="1">
              <a:off x="1597656" y="3295704"/>
              <a:ext cx="316754" cy="1852"/>
            </a:xfrm>
            <a:prstGeom prst="straightConnector1">
              <a:avLst/>
            </a:prstGeom>
            <a:ln w="19050" cmpd="sng">
              <a:headEnd type="none" w="med" len="med"/>
              <a:tailEnd type="arrow" w="med" len="med"/>
            </a:ln>
          </p:spPr>
          <p:style>
            <a:lnRef idx="1">
              <a:schemeClr val="accent1"/>
            </a:lnRef>
            <a:fillRef idx="0">
              <a:schemeClr val="accent1"/>
            </a:fillRef>
            <a:effectRef idx="0">
              <a:schemeClr val="accent1"/>
            </a:effectRef>
            <a:fontRef idx="minor">
              <a:schemeClr val="tx1"/>
            </a:fontRef>
          </p:style>
        </p:cxnSp>
        <p:sp>
          <p:nvSpPr>
            <p:cNvPr id="30" name="Rounded Rectangle 29"/>
            <p:cNvSpPr/>
            <p:nvPr/>
          </p:nvSpPr>
          <p:spPr>
            <a:xfrm>
              <a:off x="2927444" y="5140535"/>
              <a:ext cx="1290906" cy="1053608"/>
            </a:xfrm>
            <a:prstGeom prst="roundRect">
              <a:avLst/>
            </a:prstGeom>
            <a:solidFill>
              <a:schemeClr val="accent1">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solidFill>
                    <a:srgbClr val="42402C"/>
                  </a:solidFill>
                </a:rPr>
                <a:t>(C2)</a:t>
              </a:r>
            </a:p>
            <a:p>
              <a:pPr algn="ctr"/>
              <a:r>
                <a:rPr lang="en-US" sz="1100" dirty="0" smtClean="0">
                  <a:solidFill>
                    <a:srgbClr val="42402C"/>
                  </a:solidFill>
                </a:rPr>
                <a:t>Public Participation Process Review and Deliberations </a:t>
              </a:r>
              <a:endParaRPr lang="en-US" sz="1100" dirty="0">
                <a:solidFill>
                  <a:srgbClr val="42402C"/>
                </a:solidFill>
              </a:endParaRPr>
            </a:p>
          </p:txBody>
        </p:sp>
        <p:sp>
          <p:nvSpPr>
            <p:cNvPr id="31" name="Rounded Rectangle 30"/>
            <p:cNvSpPr/>
            <p:nvPr/>
          </p:nvSpPr>
          <p:spPr>
            <a:xfrm>
              <a:off x="4589338" y="5151875"/>
              <a:ext cx="1476000" cy="1053608"/>
            </a:xfrm>
            <a:prstGeom prst="roundRect">
              <a:avLst/>
            </a:prstGeom>
            <a:ln>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smtClean="0"/>
                <a:t>(C3)</a:t>
              </a:r>
            </a:p>
            <a:p>
              <a:pPr algn="ctr"/>
              <a:r>
                <a:rPr lang="en-US" sz="1100" dirty="0" smtClean="0"/>
                <a:t>Parliament HR Processes Review </a:t>
              </a:r>
              <a:endParaRPr lang="en-US" sz="1100" dirty="0"/>
            </a:p>
          </p:txBody>
        </p:sp>
        <p:sp>
          <p:nvSpPr>
            <p:cNvPr id="36" name="Rounded Rectangle 35"/>
            <p:cNvSpPr/>
            <p:nvPr/>
          </p:nvSpPr>
          <p:spPr>
            <a:xfrm>
              <a:off x="5360632" y="2729948"/>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(E)</a:t>
              </a:r>
            </a:p>
            <a:p>
              <a:pPr algn="ctr"/>
              <a:r>
                <a:rPr lang="en-US" sz="1200" b="1" dirty="0" smtClean="0"/>
                <a:t>Resolution:</a:t>
              </a:r>
            </a:p>
            <a:p>
              <a:pPr algn="ctr"/>
              <a:r>
                <a:rPr lang="en-US" sz="1200" b="1" dirty="0" smtClean="0"/>
                <a:t>Report on Final MDDA Non</a:t>
              </a:r>
              <a:r>
                <a:rPr lang="en-US" sz="1200" b="1" dirty="0"/>
                <a:t>-Executive Board Members</a:t>
              </a:r>
            </a:p>
          </p:txBody>
        </p:sp>
        <p:sp>
          <p:nvSpPr>
            <p:cNvPr id="38" name="Rounded Rectangle 37"/>
            <p:cNvSpPr/>
            <p:nvPr/>
          </p:nvSpPr>
          <p:spPr>
            <a:xfrm>
              <a:off x="7105455" y="2728096"/>
              <a:ext cx="1409412" cy="113521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b="1" dirty="0" smtClean="0"/>
                <a:t>(F)</a:t>
              </a:r>
            </a:p>
            <a:p>
              <a:pPr algn="ctr"/>
              <a:r>
                <a:rPr lang="en-US" sz="1200" b="1" dirty="0" smtClean="0"/>
                <a:t>NA Resolution:</a:t>
              </a:r>
            </a:p>
            <a:p>
              <a:pPr algn="ctr"/>
              <a:r>
                <a:rPr lang="en-US" sz="1200" b="1" dirty="0" smtClean="0"/>
                <a:t>Appointment of MDDA Non</a:t>
              </a:r>
              <a:r>
                <a:rPr lang="en-US" sz="1200" b="1" dirty="0"/>
                <a:t>-Executive Board Members</a:t>
              </a:r>
            </a:p>
          </p:txBody>
        </p:sp>
        <p:cxnSp>
          <p:nvCxnSpPr>
            <p:cNvPr id="34" name="Elbow Connector 33"/>
            <p:cNvCxnSpPr>
              <a:stCxn id="31" idx="3"/>
              <a:endCxn id="12" idx="2"/>
            </p:cNvCxnSpPr>
            <p:nvPr/>
          </p:nvCxnSpPr>
          <p:spPr>
            <a:xfrm flipH="1" flipV="1">
              <a:off x="4392103" y="3865164"/>
              <a:ext cx="1673235" cy="1813515"/>
            </a:xfrm>
            <a:prstGeom prst="bentConnector4">
              <a:avLst>
                <a:gd name="adj1" fmla="val -13662"/>
                <a:gd name="adj2" fmla="val 64524"/>
              </a:avLst>
            </a:prstGeom>
            <a:ln>
              <a:tailEnd type="arrow"/>
            </a:ln>
          </p:spPr>
          <p:style>
            <a:lnRef idx="2">
              <a:schemeClr val="accent1"/>
            </a:lnRef>
            <a:fillRef idx="0">
              <a:schemeClr val="accent1"/>
            </a:fillRef>
            <a:effectRef idx="1">
              <a:schemeClr val="accent1"/>
            </a:effectRef>
            <a:fontRef idx="minor">
              <a:schemeClr val="tx1"/>
            </a:fontRef>
          </p:style>
        </p:cxnSp>
        <p:cxnSp>
          <p:nvCxnSpPr>
            <p:cNvPr id="41" name="Elbow Connector 40"/>
            <p:cNvCxnSpPr>
              <a:stCxn id="31" idx="2"/>
              <a:endCxn id="23" idx="3"/>
            </p:cNvCxnSpPr>
            <p:nvPr/>
          </p:nvCxnSpPr>
          <p:spPr>
            <a:xfrm rot="5400000">
              <a:off x="4002084" y="5198883"/>
              <a:ext cx="318655" cy="2331854"/>
            </a:xfrm>
            <a:prstGeom prst="bentConnector2">
              <a:avLst/>
            </a:prstGeom>
            <a:ln>
              <a:solidFill>
                <a:schemeClr val="accent5">
                  <a:lumMod val="50000"/>
                </a:schemeClr>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47" name="Straight Arrow Connector 46"/>
            <p:cNvCxnSpPr>
              <a:stCxn id="30" idx="3"/>
              <a:endCxn id="31" idx="1"/>
            </p:cNvCxnSpPr>
            <p:nvPr/>
          </p:nvCxnSpPr>
          <p:spPr>
            <a:xfrm>
              <a:off x="4218350" y="5667339"/>
              <a:ext cx="370988" cy="1134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0" name="Straight Arrow Connector 49"/>
            <p:cNvCxnSpPr>
              <a:stCxn id="7" idx="2"/>
              <a:endCxn id="30" idx="0"/>
            </p:cNvCxnSpPr>
            <p:nvPr/>
          </p:nvCxnSpPr>
          <p:spPr>
            <a:xfrm>
              <a:off x="3572897" y="4842280"/>
              <a:ext cx="0" cy="29825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a:stCxn id="23" idx="0"/>
              <a:endCxn id="6" idx="2"/>
            </p:cNvCxnSpPr>
            <p:nvPr/>
          </p:nvCxnSpPr>
          <p:spPr>
            <a:xfrm flipV="1">
              <a:off x="2626946" y="3863312"/>
              <a:ext cx="15176" cy="2490722"/>
            </a:xfrm>
            <a:prstGeom prst="straightConnector1">
              <a:avLst/>
            </a:prstGeom>
            <a:ln>
              <a:solidFill>
                <a:srgbClr val="896212"/>
              </a:solidFill>
              <a:prstDash val="sysDash"/>
              <a:tailEnd type="arrow"/>
            </a:ln>
          </p:spPr>
          <p:style>
            <a:lnRef idx="2">
              <a:schemeClr val="accent1"/>
            </a:lnRef>
            <a:fillRef idx="0">
              <a:schemeClr val="accent1"/>
            </a:fillRef>
            <a:effectRef idx="1">
              <a:schemeClr val="accent1"/>
            </a:effectRef>
            <a:fontRef idx="minor">
              <a:schemeClr val="tx1"/>
            </a:fontRef>
          </p:style>
        </p:cxnSp>
        <p:cxnSp>
          <p:nvCxnSpPr>
            <p:cNvPr id="58" name="Elbow Connector 57"/>
            <p:cNvCxnSpPr>
              <a:stCxn id="6" idx="3"/>
              <a:endCxn id="7" idx="0"/>
            </p:cNvCxnSpPr>
            <p:nvPr/>
          </p:nvCxnSpPr>
          <p:spPr>
            <a:xfrm>
              <a:off x="3369833" y="3295704"/>
              <a:ext cx="203064" cy="85482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1" name="Straight Arrow Connector 60"/>
            <p:cNvCxnSpPr>
              <a:stCxn id="12" idx="3"/>
              <a:endCxn id="36" idx="1"/>
            </p:cNvCxnSpPr>
            <p:nvPr/>
          </p:nvCxnSpPr>
          <p:spPr>
            <a:xfrm>
              <a:off x="5096809" y="3297556"/>
              <a:ext cx="263823"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4" name="Straight Arrow Connector 63"/>
            <p:cNvCxnSpPr>
              <a:stCxn id="38" idx="2"/>
              <a:endCxn id="20" idx="0"/>
            </p:cNvCxnSpPr>
            <p:nvPr/>
          </p:nvCxnSpPr>
          <p:spPr>
            <a:xfrm>
              <a:off x="7810161" y="3863312"/>
              <a:ext cx="3304" cy="368186"/>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68" name="Straight Arrow Connector 67"/>
            <p:cNvCxnSpPr>
              <a:stCxn id="36" idx="3"/>
              <a:endCxn id="38" idx="1"/>
            </p:cNvCxnSpPr>
            <p:nvPr/>
          </p:nvCxnSpPr>
          <p:spPr>
            <a:xfrm flipV="1">
              <a:off x="6770044" y="3295704"/>
              <a:ext cx="335411" cy="1852"/>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14</a:t>
            </a:fld>
            <a:endParaRPr lang="en-US" dirty="0"/>
          </a:p>
        </p:txBody>
      </p:sp>
    </p:spTree>
    <p:extLst>
      <p:ext uri="{BB962C8B-B14F-4D97-AF65-F5344CB8AC3E}">
        <p14:creationId xmlns:p14="http://schemas.microsoft.com/office/powerpoint/2010/main" xmlns="" val="353353641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26128" y="408373"/>
            <a:ext cx="8260672" cy="827712"/>
          </a:xfrm>
        </p:spPr>
        <p:txBody>
          <a:bodyPr/>
          <a:lstStyle/>
          <a:p>
            <a:pPr algn="ctr"/>
            <a:r>
              <a:rPr lang="en-US" sz="3600" cap="none" dirty="0" smtClean="0"/>
              <a:t>Shortlisting Processes**</a:t>
            </a:r>
            <a:endParaRPr lang="en-US" dirty="0"/>
          </a:p>
        </p:txBody>
      </p:sp>
      <p:sp>
        <p:nvSpPr>
          <p:cNvPr id="24"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15</a:t>
            </a:fld>
            <a:endParaRPr lang="en-US" dirty="0"/>
          </a:p>
        </p:txBody>
      </p:sp>
      <p:grpSp>
        <p:nvGrpSpPr>
          <p:cNvPr id="3" name="Group 2"/>
          <p:cNvGrpSpPr/>
          <p:nvPr/>
        </p:nvGrpSpPr>
        <p:grpSpPr>
          <a:xfrm>
            <a:off x="214270" y="1427313"/>
            <a:ext cx="8669076" cy="4333520"/>
            <a:chOff x="214270" y="1427313"/>
            <a:chExt cx="8669076" cy="4333520"/>
          </a:xfrm>
        </p:grpSpPr>
        <p:cxnSp>
          <p:nvCxnSpPr>
            <p:cNvPr id="4" name="Straight Arrow Connector 3"/>
            <p:cNvCxnSpPr>
              <a:stCxn id="6" idx="3"/>
              <a:endCxn id="7" idx="1"/>
            </p:cNvCxnSpPr>
            <p:nvPr/>
          </p:nvCxnSpPr>
          <p:spPr>
            <a:xfrm>
              <a:off x="4298775" y="2873985"/>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3298643" y="1427313"/>
              <a:ext cx="2500330"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(2020)</a:t>
              </a:r>
              <a:endParaRPr lang="en-US" dirty="0">
                <a:solidFill>
                  <a:schemeClr val="bg2">
                    <a:lumMod val="25000"/>
                  </a:schemeClr>
                </a:solidFill>
              </a:endParaRPr>
            </a:p>
          </p:txBody>
        </p:sp>
        <p:sp>
          <p:nvSpPr>
            <p:cNvPr id="6" name="Rectangle 5"/>
            <p:cNvSpPr/>
            <p:nvPr/>
          </p:nvSpPr>
          <p:spPr>
            <a:xfrm>
              <a:off x="1798445"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(a)</a:t>
              </a:r>
              <a:r>
                <a:rPr lang="en-US" dirty="0" smtClean="0">
                  <a:solidFill>
                    <a:schemeClr val="bg2">
                      <a:lumMod val="25000"/>
                    </a:schemeClr>
                  </a:solidFill>
                </a:rPr>
                <a:t> Qualification Verification Check Process</a:t>
              </a:r>
              <a:endParaRPr lang="en-US" dirty="0">
                <a:solidFill>
                  <a:schemeClr val="bg2">
                    <a:lumMod val="25000"/>
                  </a:schemeClr>
                </a:solidFill>
              </a:endParaRPr>
            </a:p>
          </p:txBody>
        </p:sp>
        <p:sp>
          <p:nvSpPr>
            <p:cNvPr id="7" name="Rectangle 6"/>
            <p:cNvSpPr/>
            <p:nvPr/>
          </p:nvSpPr>
          <p:spPr>
            <a:xfrm>
              <a:off x="4798841" y="2367350"/>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(b)</a:t>
              </a:r>
              <a:r>
                <a:rPr lang="en-US" dirty="0" smtClean="0">
                  <a:solidFill>
                    <a:schemeClr val="bg2">
                      <a:lumMod val="25000"/>
                    </a:schemeClr>
                  </a:solidFill>
                </a:rPr>
                <a:t> State Security SA Consultation </a:t>
              </a:r>
              <a:r>
                <a:rPr lang="en-US" dirty="0">
                  <a:solidFill>
                    <a:schemeClr val="bg2">
                      <a:lumMod val="25000"/>
                    </a:schemeClr>
                  </a:solidFill>
                </a:rPr>
                <a:t>Process</a:t>
              </a:r>
            </a:p>
          </p:txBody>
        </p:sp>
        <p:cxnSp>
          <p:nvCxnSpPr>
            <p:cNvPr id="15" name="Elbow Connector 14"/>
            <p:cNvCxnSpPr>
              <a:stCxn id="5" idx="3"/>
              <a:endCxn id="7" idx="0"/>
            </p:cNvCxnSpPr>
            <p:nvPr/>
          </p:nvCxnSpPr>
          <p:spPr>
            <a:xfrm>
              <a:off x="5798973" y="1762241"/>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3048611" y="1762240"/>
              <a:ext cx="250033" cy="605109"/>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sp>
          <p:nvSpPr>
            <p:cNvPr id="22" name="Rectangle 21"/>
            <p:cNvSpPr/>
            <p:nvPr/>
          </p:nvSpPr>
          <p:spPr>
            <a:xfrm>
              <a:off x="214270" y="5137122"/>
              <a:ext cx="8669076" cy="623711"/>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400" dirty="0" smtClean="0"/>
                <a:t>Maximum 2 Weeks Parallel Processes</a:t>
              </a:r>
            </a:p>
            <a:p>
              <a:pPr algn="ctr"/>
              <a:r>
                <a:rPr lang="en-US" sz="1400" dirty="0" smtClean="0"/>
                <a:t>(Interviews </a:t>
              </a:r>
              <a:r>
                <a:rPr lang="en-ZA" sz="1400" dirty="0" smtClean="0"/>
                <a:t>have not been scheduled for the Term</a:t>
              </a:r>
              <a:r>
                <a:rPr lang="en-GB" sz="1400" dirty="0" smtClean="0"/>
                <a:t>)</a:t>
              </a:r>
              <a:endParaRPr lang="en-US" sz="1400" dirty="0"/>
            </a:p>
          </p:txBody>
        </p:sp>
        <p:sp>
          <p:nvSpPr>
            <p:cNvPr id="13" name="Rectangle 12"/>
            <p:cNvSpPr/>
            <p:nvPr/>
          </p:nvSpPr>
          <p:spPr>
            <a:xfrm>
              <a:off x="1798445"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(c)</a:t>
              </a:r>
              <a:r>
                <a:rPr lang="en-US" dirty="0" smtClean="0">
                  <a:solidFill>
                    <a:schemeClr val="bg2">
                      <a:lumMod val="25000"/>
                    </a:schemeClr>
                  </a:solidFill>
                </a:rPr>
                <a:t> Nominee Logistics Process</a:t>
              </a:r>
              <a:endParaRPr lang="en-US" dirty="0">
                <a:solidFill>
                  <a:schemeClr val="bg2">
                    <a:lumMod val="25000"/>
                  </a:schemeClr>
                </a:solidFill>
              </a:endParaRPr>
            </a:p>
          </p:txBody>
        </p:sp>
        <p:sp>
          <p:nvSpPr>
            <p:cNvPr id="14" name="Rectangle 13"/>
            <p:cNvSpPr/>
            <p:nvPr/>
          </p:nvSpPr>
          <p:spPr>
            <a:xfrm>
              <a:off x="4798841" y="3732002"/>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sz="1400" dirty="0" smtClean="0">
                  <a:solidFill>
                    <a:schemeClr val="bg2">
                      <a:lumMod val="25000"/>
                    </a:schemeClr>
                  </a:solidFill>
                </a:rPr>
                <a:t>(d)</a:t>
              </a:r>
              <a:r>
                <a:rPr lang="en-US" dirty="0" smtClean="0">
                  <a:solidFill>
                    <a:schemeClr val="bg2">
                      <a:lumMod val="25000"/>
                    </a:schemeClr>
                  </a:solidFill>
                </a:rPr>
                <a:t> Interview Preparations Logistics Process</a:t>
              </a:r>
              <a:endParaRPr lang="en-US" dirty="0">
                <a:solidFill>
                  <a:schemeClr val="bg2">
                    <a:lumMod val="25000"/>
                  </a:schemeClr>
                </a:solidFill>
              </a:endParaRPr>
            </a:p>
          </p:txBody>
        </p:sp>
        <p:cxnSp>
          <p:nvCxnSpPr>
            <p:cNvPr id="8" name="Straight Arrow Connector 7"/>
            <p:cNvCxnSpPr>
              <a:stCxn id="6" idx="2"/>
              <a:endCxn id="13" idx="0"/>
            </p:cNvCxnSpPr>
            <p:nvPr/>
          </p:nvCxnSpPr>
          <p:spPr>
            <a:xfrm>
              <a:off x="3048610"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a:stCxn id="7" idx="2"/>
              <a:endCxn id="14" idx="0"/>
            </p:cNvCxnSpPr>
            <p:nvPr/>
          </p:nvCxnSpPr>
          <p:spPr>
            <a:xfrm>
              <a:off x="6049006" y="3380620"/>
              <a:ext cx="0" cy="351382"/>
            </a:xfrm>
            <a:prstGeom prst="straightConnector1">
              <a:avLst/>
            </a:prstGeom>
            <a:ln>
              <a:headEnd type="arrow"/>
              <a:tailEnd type="arrow"/>
            </a:ln>
          </p:spPr>
          <p:style>
            <a:lnRef idx="2">
              <a:schemeClr val="accent1"/>
            </a:lnRef>
            <a:fillRef idx="0">
              <a:schemeClr val="accent1"/>
            </a:fillRef>
            <a:effectRef idx="1">
              <a:schemeClr val="accent1"/>
            </a:effectRef>
            <a:fontRef idx="minor">
              <a:schemeClr val="tx1"/>
            </a:fontRef>
          </p:style>
        </p:cxnSp>
        <p:sp>
          <p:nvSpPr>
            <p:cNvPr id="16" name="Rectangle 15"/>
            <p:cNvSpPr/>
            <p:nvPr/>
          </p:nvSpPr>
          <p:spPr>
            <a:xfrm>
              <a:off x="7449542" y="2359418"/>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smtClean="0">
                  <a:solidFill>
                    <a:schemeClr val="bg2">
                      <a:lumMod val="25000"/>
                    </a:schemeClr>
                  </a:solidFill>
                </a:rPr>
                <a:t>(2020)</a:t>
              </a:r>
              <a:endParaRPr lang="en-US" sz="1600" dirty="0">
                <a:solidFill>
                  <a:schemeClr val="bg2">
                    <a:lumMod val="25000"/>
                  </a:schemeClr>
                </a:solidFill>
              </a:endParaRPr>
            </a:p>
          </p:txBody>
        </p:sp>
        <p:sp>
          <p:nvSpPr>
            <p:cNvPr id="17" name="Rectangle 16"/>
            <p:cNvSpPr/>
            <p:nvPr/>
          </p:nvSpPr>
          <p:spPr>
            <a:xfrm>
              <a:off x="214270" y="2367351"/>
              <a:ext cx="1433804" cy="2377921"/>
            </a:xfrm>
            <a:prstGeom prst="rect">
              <a:avLst/>
            </a:prstGeom>
            <a:solidFill>
              <a:schemeClr val="accent5">
                <a:lumMod val="60000"/>
                <a:lumOff val="4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a:solidFill>
                    <a:schemeClr val="bg2">
                      <a:lumMod val="25000"/>
                    </a:schemeClr>
                  </a:solidFill>
                </a:rPr>
                <a:t>Public Participation </a:t>
              </a:r>
              <a:r>
                <a:rPr lang="en-US" sz="1600" dirty="0" smtClean="0">
                  <a:solidFill>
                    <a:schemeClr val="bg2">
                      <a:lumMod val="25000"/>
                    </a:schemeClr>
                  </a:solidFill>
                </a:rPr>
                <a:t>Process</a:t>
              </a:r>
            </a:p>
            <a:p>
              <a:pPr algn="ctr"/>
              <a:r>
                <a:rPr lang="en-ZA" sz="1600" dirty="0" smtClean="0">
                  <a:solidFill>
                    <a:schemeClr val="bg2">
                      <a:lumMod val="25000"/>
                    </a:schemeClr>
                  </a:solidFill>
                </a:rPr>
                <a:t>(2020)</a:t>
              </a:r>
              <a:endParaRPr lang="en-US" sz="1600" dirty="0">
                <a:solidFill>
                  <a:schemeClr val="bg2">
                    <a:lumMod val="25000"/>
                  </a:schemeClr>
                </a:solidFill>
              </a:endParaRPr>
            </a:p>
          </p:txBody>
        </p:sp>
        <p:cxnSp>
          <p:nvCxnSpPr>
            <p:cNvPr id="19" name="Straight Arrow Connector 18"/>
            <p:cNvCxnSpPr/>
            <p:nvPr/>
          </p:nvCxnSpPr>
          <p:spPr>
            <a:xfrm>
              <a:off x="4298775" y="4211373"/>
              <a:ext cx="500066"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1033452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3"/>
            <a:ext cx="8260672" cy="827712"/>
          </a:xfrm>
        </p:spPr>
        <p:txBody>
          <a:bodyPr/>
          <a:lstStyle/>
          <a:p>
            <a:pPr algn="ctr"/>
            <a:r>
              <a:rPr lang="en-US" sz="3600" cap="none" dirty="0"/>
              <a:t>High</a:t>
            </a:r>
            <a:r>
              <a:rPr lang="en-US" sz="3600" cap="none" dirty="0" smtClean="0"/>
              <a:t>-Level </a:t>
            </a:r>
            <a:r>
              <a:rPr lang="en-US" sz="3600" cap="none" dirty="0"/>
              <a:t>Business Processes</a:t>
            </a:r>
            <a:endParaRPr lang="en-US" dirty="0"/>
          </a:p>
        </p:txBody>
      </p:sp>
      <p:sp>
        <p:nvSpPr>
          <p:cNvPr id="23"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16</a:t>
            </a:fld>
            <a:endParaRPr lang="en-US" dirty="0"/>
          </a:p>
        </p:txBody>
      </p:sp>
      <p:sp>
        <p:nvSpPr>
          <p:cNvPr id="20" name="Rectangle 1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a:off x="129378" y="1892253"/>
            <a:ext cx="8295796" cy="4762036"/>
            <a:chOff x="129378" y="1892253"/>
            <a:chExt cx="8295796" cy="4762036"/>
          </a:xfrm>
        </p:grpSpPr>
        <p:cxnSp>
          <p:nvCxnSpPr>
            <p:cNvPr id="4" name="Straight Arrow Connector 3"/>
            <p:cNvCxnSpPr>
              <a:stCxn id="6" idx="3"/>
              <a:endCxn id="7" idx="1"/>
            </p:cNvCxnSpPr>
            <p:nvPr/>
          </p:nvCxnSpPr>
          <p:spPr>
            <a:xfrm>
              <a:off x="2629708" y="3347416"/>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5" name="Rectangle 4"/>
            <p:cNvSpPr/>
            <p:nvPr/>
          </p:nvSpPr>
          <p:spPr>
            <a:xfrm>
              <a:off x="2982325" y="1892253"/>
              <a:ext cx="2687494" cy="669855"/>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t>
              </a:r>
              <a:r>
                <a:rPr lang="en-US" dirty="0">
                  <a:solidFill>
                    <a:schemeClr val="bg2">
                      <a:lumMod val="25000"/>
                    </a:schemeClr>
                  </a:solidFill>
                </a:rPr>
                <a:t>. </a:t>
              </a:r>
              <a:r>
                <a:rPr lang="en-US" dirty="0" smtClean="0">
                  <a:solidFill>
                    <a:schemeClr val="bg2">
                      <a:lumMod val="25000"/>
                    </a:schemeClr>
                  </a:solidFill>
                </a:rPr>
                <a:t>Shortlisting Process**</a:t>
              </a:r>
              <a:endParaRPr lang="en-US" dirty="0">
                <a:solidFill>
                  <a:schemeClr val="bg2">
                    <a:lumMod val="25000"/>
                  </a:schemeClr>
                </a:solidFill>
              </a:endParaRPr>
            </a:p>
          </p:txBody>
        </p:sp>
        <p:sp>
          <p:nvSpPr>
            <p:cNvPr id="6" name="Rectangle 5"/>
            <p:cNvSpPr/>
            <p:nvPr/>
          </p:nvSpPr>
          <p:spPr>
            <a:xfrm>
              <a:off x="129378"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(1a) Qualification Verification Check Process</a:t>
              </a:r>
              <a:endParaRPr lang="en-US" dirty="0">
                <a:solidFill>
                  <a:schemeClr val="bg2">
                    <a:lumMod val="25000"/>
                  </a:schemeClr>
                </a:solidFill>
              </a:endParaRPr>
            </a:p>
          </p:txBody>
        </p:sp>
        <p:sp>
          <p:nvSpPr>
            <p:cNvPr id="7" name="Rectangle 6"/>
            <p:cNvSpPr/>
            <p:nvPr/>
          </p:nvSpPr>
          <p:spPr>
            <a:xfrm>
              <a:off x="3027110" y="2840781"/>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(1b) State Security SA Consultation </a:t>
              </a:r>
              <a:r>
                <a:rPr lang="en-US" dirty="0">
                  <a:solidFill>
                    <a:schemeClr val="bg2">
                      <a:lumMod val="25000"/>
                    </a:schemeClr>
                  </a:solidFill>
                </a:rPr>
                <a:t>Process</a:t>
              </a:r>
            </a:p>
          </p:txBody>
        </p:sp>
        <p:sp>
          <p:nvSpPr>
            <p:cNvPr id="8" name="Rectangle 7"/>
            <p:cNvSpPr/>
            <p:nvPr/>
          </p:nvSpPr>
          <p:spPr>
            <a:xfrm>
              <a:off x="3074699" y="4132722"/>
              <a:ext cx="2500330" cy="7253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4. Interview Process</a:t>
              </a:r>
              <a:endParaRPr lang="en-US" dirty="0">
                <a:solidFill>
                  <a:schemeClr val="bg2">
                    <a:lumMod val="25000"/>
                  </a:schemeClr>
                </a:solidFill>
              </a:endParaRPr>
            </a:p>
          </p:txBody>
        </p:sp>
        <p:sp>
          <p:nvSpPr>
            <p:cNvPr id="9" name="Rectangle 8"/>
            <p:cNvSpPr/>
            <p:nvPr/>
          </p:nvSpPr>
          <p:spPr>
            <a:xfrm>
              <a:off x="3074699" y="5091760"/>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5. Deliberations Process</a:t>
              </a:r>
              <a:endParaRPr lang="en-US" dirty="0">
                <a:solidFill>
                  <a:schemeClr val="bg2">
                    <a:lumMod val="25000"/>
                  </a:schemeClr>
                </a:solidFill>
              </a:endParaRPr>
            </a:p>
          </p:txBody>
        </p:sp>
        <p:sp>
          <p:nvSpPr>
            <p:cNvPr id="12" name="Rectangle 11"/>
            <p:cNvSpPr/>
            <p:nvPr/>
          </p:nvSpPr>
          <p:spPr>
            <a:xfrm>
              <a:off x="3074699" y="5986249"/>
              <a:ext cx="2500330" cy="66804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6. National </a:t>
              </a:r>
              <a:r>
                <a:rPr lang="en-US" dirty="0">
                  <a:solidFill>
                    <a:schemeClr val="bg2">
                      <a:lumMod val="25000"/>
                    </a:schemeClr>
                  </a:solidFill>
                </a:rPr>
                <a:t>Assembly Adoption Process</a:t>
              </a:r>
            </a:p>
          </p:txBody>
        </p:sp>
        <p:cxnSp>
          <p:nvCxnSpPr>
            <p:cNvPr id="15" name="Elbow Connector 14"/>
            <p:cNvCxnSpPr>
              <a:stCxn id="5" idx="3"/>
              <a:endCxn id="19" idx="0"/>
            </p:cNvCxnSpPr>
            <p:nvPr/>
          </p:nvCxnSpPr>
          <p:spPr>
            <a:xfrm>
              <a:off x="5669819" y="2227181"/>
              <a:ext cx="1505190" cy="613598"/>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18" name="Elbow Connector 17"/>
            <p:cNvCxnSpPr>
              <a:stCxn id="5" idx="1"/>
              <a:endCxn id="6" idx="0"/>
            </p:cNvCxnSpPr>
            <p:nvPr/>
          </p:nvCxnSpPr>
          <p:spPr>
            <a:xfrm rot="10800000" flipV="1">
              <a:off x="1379543" y="2227181"/>
              <a:ext cx="1602782" cy="61360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1" name="Elbow Connector 20"/>
            <p:cNvCxnSpPr>
              <a:stCxn id="19" idx="2"/>
              <a:endCxn id="8" idx="3"/>
            </p:cNvCxnSpPr>
            <p:nvPr/>
          </p:nvCxnSpPr>
          <p:spPr>
            <a:xfrm rot="5400000">
              <a:off x="6054340" y="3374738"/>
              <a:ext cx="641358" cy="1599980"/>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4" name="Elbow Connector 23"/>
            <p:cNvCxnSpPr>
              <a:stCxn id="6" idx="2"/>
              <a:endCxn id="8" idx="1"/>
            </p:cNvCxnSpPr>
            <p:nvPr/>
          </p:nvCxnSpPr>
          <p:spPr>
            <a:xfrm rot="16200000" flipH="1">
              <a:off x="1906443" y="3327151"/>
              <a:ext cx="641356" cy="1695156"/>
            </a:xfrm>
            <a:prstGeom prst="bentConnector2">
              <a:avLst/>
            </a:prstGeom>
            <a:ln>
              <a:tailEnd type="arrow"/>
            </a:ln>
          </p:spPr>
          <p:style>
            <a:lnRef idx="2">
              <a:schemeClr val="accent1"/>
            </a:lnRef>
            <a:fillRef idx="0">
              <a:schemeClr val="accent1"/>
            </a:fillRef>
            <a:effectRef idx="1">
              <a:schemeClr val="accent1"/>
            </a:effectRef>
            <a:fontRef idx="minor">
              <a:schemeClr val="tx1"/>
            </a:fontRef>
          </p:style>
        </p:cxnSp>
        <p:cxnSp>
          <p:nvCxnSpPr>
            <p:cNvPr id="27" name="Straight Arrow Connector 26"/>
            <p:cNvCxnSpPr>
              <a:stCxn id="8" idx="2"/>
              <a:endCxn id="9" idx="0"/>
            </p:cNvCxnSpPr>
            <p:nvPr/>
          </p:nvCxnSpPr>
          <p:spPr>
            <a:xfrm>
              <a:off x="4324864" y="4858092"/>
              <a:ext cx="0" cy="233668"/>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Straight Arrow Connector 29"/>
            <p:cNvCxnSpPr>
              <a:stCxn id="9" idx="2"/>
              <a:endCxn id="12" idx="0"/>
            </p:cNvCxnSpPr>
            <p:nvPr/>
          </p:nvCxnSpPr>
          <p:spPr>
            <a:xfrm>
              <a:off x="4324864" y="5759800"/>
              <a:ext cx="0" cy="22644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9" name="Rectangle 18"/>
            <p:cNvSpPr/>
            <p:nvPr/>
          </p:nvSpPr>
          <p:spPr>
            <a:xfrm>
              <a:off x="5924844" y="2840779"/>
              <a:ext cx="2500330" cy="1013270"/>
            </a:xfrm>
            <a:prstGeom prst="rect">
              <a:avLst/>
            </a:prstGeom>
            <a:solidFill>
              <a:schemeClr val="bg2">
                <a:lumMod val="90000"/>
              </a:schemeClr>
            </a:solidFill>
            <a:ln w="3175"/>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bg2">
                      <a:lumMod val="25000"/>
                    </a:schemeClr>
                  </a:solidFill>
                </a:rPr>
                <a:t>(1c) Public Participation Process</a:t>
              </a:r>
              <a:endParaRPr lang="en-US" dirty="0">
                <a:solidFill>
                  <a:schemeClr val="bg2">
                    <a:lumMod val="25000"/>
                  </a:schemeClr>
                </a:solidFill>
              </a:endParaRPr>
            </a:p>
          </p:txBody>
        </p:sp>
        <p:cxnSp>
          <p:nvCxnSpPr>
            <p:cNvPr id="34" name="Straight Arrow Connector 33"/>
            <p:cNvCxnSpPr/>
            <p:nvPr/>
          </p:nvCxnSpPr>
          <p:spPr>
            <a:xfrm>
              <a:off x="5824190" y="3357583"/>
              <a:ext cx="397402" cy="0"/>
            </a:xfrm>
            <a:prstGeom prst="straightConnector1">
              <a:avLst/>
            </a:prstGeom>
            <a:ln>
              <a:solidFill>
                <a:schemeClr val="bg2"/>
              </a:solidFill>
              <a:prstDash val="dot"/>
              <a:headEnd type="arrow"/>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xmlns="" val="9431062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 name="Rectangle 39"/>
          <p:cNvSpPr/>
          <p:nvPr/>
        </p:nvSpPr>
        <p:spPr>
          <a:xfrm>
            <a:off x="22680" y="2642272"/>
            <a:ext cx="2619456" cy="997940"/>
          </a:xfrm>
          <a:prstGeom prst="rect">
            <a:avLst/>
          </a:prstGeom>
          <a:solidFill>
            <a:schemeClr val="bg1"/>
          </a:solidFill>
          <a:ln>
            <a:noFill/>
          </a:ln>
          <a:effectLst/>
          <a:scene3d>
            <a:camera prst="orthographicFront">
              <a:rot lat="0" lon="0" rev="0"/>
            </a:camera>
            <a:lightRig rig="twoPt" dir="tl"/>
          </a:scene3d>
          <a:sp3d extrusionH="12700" prstMaterial="softEdge"/>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6" name="Slide Number Placeholder 5"/>
          <p:cNvSpPr>
            <a:spLocks noGrp="1"/>
          </p:cNvSpPr>
          <p:nvPr>
            <p:ph type="sldNum" sz="quarter" idx="12"/>
          </p:nvPr>
        </p:nvSpPr>
        <p:spPr>
          <a:xfrm>
            <a:off x="6553200" y="6356350"/>
            <a:ext cx="2133600" cy="365125"/>
          </a:xfrm>
          <a:prstGeom prst="rect">
            <a:avLst/>
          </a:prstGeom>
        </p:spPr>
        <p:txBody>
          <a:bodyPr vert="horz" lIns="91440" tIns="45720" rIns="91440" bIns="45720" rtlCol="0" anchor="ctr">
            <a:normAutofit fontScale="92500" lnSpcReduction="10000"/>
          </a:bodyPr>
          <a:lstStyle>
            <a:lvl1pPr algn="r">
              <a:defRPr sz="2000">
                <a:solidFill>
                  <a:schemeClr val="tx2"/>
                </a:solidFill>
              </a:defRPr>
            </a:lvl1pPr>
          </a:lstStyle>
          <a:p>
            <a:fld id="{FA84A37A-AFC2-4A01-80A1-FC20F2C0D5BB}" type="slidenum">
              <a:rPr lang="en-US" smtClean="0"/>
              <a:pPr/>
              <a:t>17</a:t>
            </a:fld>
            <a:endParaRPr lang="en-US" dirty="0"/>
          </a:p>
        </p:txBody>
      </p:sp>
      <p:cxnSp>
        <p:nvCxnSpPr>
          <p:cNvPr id="28" name="Straight Arrow Connector 27"/>
          <p:cNvCxnSpPr/>
          <p:nvPr/>
        </p:nvCxnSpPr>
        <p:spPr>
          <a:xfrm>
            <a:off x="2926458" y="3347416"/>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cxnSp>
        <p:nvCxnSpPr>
          <p:cNvPr id="33" name="Straight Arrow Connector 32"/>
          <p:cNvCxnSpPr/>
          <p:nvPr/>
        </p:nvCxnSpPr>
        <p:spPr>
          <a:xfrm>
            <a:off x="5824190" y="3357583"/>
            <a:ext cx="397402" cy="0"/>
          </a:xfrm>
          <a:prstGeom prst="straightConnector1">
            <a:avLst/>
          </a:prstGeom>
          <a:ln>
            <a:solidFill>
              <a:srgbClr val="FFFFFF"/>
            </a:solidFill>
            <a:prstDash val="dot"/>
            <a:headEnd type="arrow"/>
            <a:tailEnd type="arrow"/>
          </a:ln>
        </p:spPr>
        <p:style>
          <a:lnRef idx="2">
            <a:schemeClr val="accent1"/>
          </a:lnRef>
          <a:fillRef idx="0">
            <a:schemeClr val="accent1"/>
          </a:fillRef>
          <a:effectRef idx="1">
            <a:schemeClr val="accent1"/>
          </a:effectRef>
          <a:fontRef idx="minor">
            <a:schemeClr val="tx1"/>
          </a:fontRef>
        </p:style>
      </p:cxnSp>
      <p:sp>
        <p:nvSpPr>
          <p:cNvPr id="2" name="Rectangle 1"/>
          <p:cNvSpPr/>
          <p:nvPr/>
        </p:nvSpPr>
        <p:spPr>
          <a:xfrm>
            <a:off x="2286000" y="-3940774"/>
            <a:ext cx="4572000" cy="3738139"/>
          </a:xfrm>
          <a:prstGeom prst="rect">
            <a:avLst/>
          </a:prstGeom>
        </p:spPr>
        <p:txBody>
          <a:bodyPr>
            <a:spAutoFit/>
          </a:bodyPr>
          <a:lstStyle/>
          <a:p>
            <a:pPr>
              <a:lnSpc>
                <a:spcPct val="107000"/>
              </a:lnSpc>
              <a:spcAft>
                <a:spcPts val="800"/>
              </a:spcAft>
            </a:pPr>
            <a:r>
              <a:rPr lang="en-ZA" dirty="0">
                <a:latin typeface="Calibri" panose="020F0502020204030204" pitchFamily="34" charset="0"/>
                <a:ea typeface="Calibri" panose="020F0502020204030204" pitchFamily="34" charset="0"/>
                <a:cs typeface="Times New Roman" panose="02020603050405020304" pitchFamily="18" charset="0"/>
              </a:rPr>
              <a:t>1. Perhaps it would be good to get understanding why the individual wants to be part of the SABC Board especially given the challenges it has been facing. Things that should strongly come out are as follows: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How their qualifications and experience would contribute to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understanding of the roles of a Executive and a Non-Executive director </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Their knowledge of the sector and how it </a:t>
            </a:r>
            <a:r>
              <a:rPr lang="en-ZA" dirty="0" err="1">
                <a:latin typeface="Calibri" panose="020F0502020204030204" pitchFamily="34" charset="0"/>
                <a:ea typeface="Calibri" panose="020F0502020204030204" pitchFamily="34" charset="0"/>
                <a:cs typeface="Times New Roman" panose="02020603050405020304" pitchFamily="18" charset="0"/>
              </a:rPr>
              <a:t>it</a:t>
            </a:r>
            <a:r>
              <a:rPr lang="en-ZA" dirty="0">
                <a:latin typeface="Calibri" panose="020F0502020204030204" pitchFamily="34" charset="0"/>
                <a:ea typeface="Calibri" panose="020F0502020204030204" pitchFamily="34" charset="0"/>
                <a:cs typeface="Times New Roman" panose="02020603050405020304" pitchFamily="18" charset="0"/>
              </a:rPr>
              <a:t> could impact at the SABC</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800"/>
              </a:spcAft>
              <a:buFont typeface="Symbol" panose="05050102010706020507" pitchFamily="18" charset="2"/>
              <a:buChar char=""/>
            </a:pPr>
            <a:r>
              <a:rPr lang="en-ZA" dirty="0">
                <a:latin typeface="Calibri" panose="020F0502020204030204" pitchFamily="34" charset="0"/>
                <a:ea typeface="Calibri" panose="020F0502020204030204" pitchFamily="34" charset="0"/>
                <a:cs typeface="Times New Roman" panose="02020603050405020304" pitchFamily="18" charset="0"/>
              </a:rPr>
              <a:t>Do they possess a TV license </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p:cNvSpPr txBox="1"/>
          <p:nvPr/>
        </p:nvSpPr>
        <p:spPr>
          <a:xfrm>
            <a:off x="4104949" y="2869076"/>
            <a:ext cx="682286" cy="369332"/>
          </a:xfrm>
          <a:prstGeom prst="rect">
            <a:avLst/>
          </a:prstGeom>
          <a:noFill/>
        </p:spPr>
        <p:txBody>
          <a:bodyPr wrap="none" rtlCol="0">
            <a:spAutoFit/>
          </a:bodyPr>
          <a:lstStyle/>
          <a:p>
            <a:r>
              <a:rPr lang="en-US" b="1" dirty="0" smtClean="0"/>
              <a:t>END</a:t>
            </a:r>
            <a:endParaRPr lang="en-US" b="1" dirty="0"/>
          </a:p>
        </p:txBody>
      </p:sp>
      <p:sp>
        <p:nvSpPr>
          <p:cNvPr id="4" name="Rectangle 3"/>
          <p:cNvSpPr/>
          <p:nvPr/>
        </p:nvSpPr>
        <p:spPr>
          <a:xfrm>
            <a:off x="3116903" y="5216009"/>
            <a:ext cx="2905988" cy="369332"/>
          </a:xfrm>
          <a:prstGeom prst="rect">
            <a:avLst/>
          </a:prstGeom>
        </p:spPr>
        <p:txBody>
          <a:bodyPr wrap="none">
            <a:spAutoFit/>
          </a:bodyPr>
          <a:lstStyle/>
          <a:p>
            <a:r>
              <a:rPr lang="en-ZA" dirty="0" smtClean="0"/>
              <a:t>mmaleka@parliament.gov.za</a:t>
            </a:r>
            <a:endParaRPr lang="en-US" dirty="0"/>
          </a:p>
        </p:txBody>
      </p:sp>
      <p:pic>
        <p:nvPicPr>
          <p:cNvPr id="9" name="Picture 8" descr="logo"/>
          <p:cNvPicPr/>
          <p:nvPr/>
        </p:nvPicPr>
        <p:blipFill>
          <a:blip r:embed="rId3" cstate="email">
            <a:extLst>
              <a:ext uri="{28A0092B-C50C-407E-A947-70E740481C1C}">
                <a14:useLocalDpi xmlns:a14="http://schemas.microsoft.com/office/drawing/2010/main" xmlns="" val="0"/>
              </a:ext>
            </a:extLst>
          </a:blip>
          <a:srcRect/>
          <a:stretch>
            <a:fillRect/>
          </a:stretch>
        </p:blipFill>
        <p:spPr bwMode="auto">
          <a:xfrm>
            <a:off x="2040483" y="3317692"/>
            <a:ext cx="5058827" cy="1710023"/>
          </a:xfrm>
          <a:prstGeom prst="rect">
            <a:avLst/>
          </a:prstGeom>
          <a:noFill/>
          <a:ln>
            <a:noFill/>
          </a:ln>
        </p:spPr>
      </p:pic>
    </p:spTree>
    <p:extLst>
      <p:ext uri="{BB962C8B-B14F-4D97-AF65-F5344CB8AC3E}">
        <p14:creationId xmlns:p14="http://schemas.microsoft.com/office/powerpoint/2010/main" xmlns="" val="1693760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According to the MDDA ACT: </a:t>
            </a:r>
            <a:endParaRPr lang="en-US" dirty="0">
              <a:solidFill>
                <a:schemeClr val="accent2"/>
              </a:solidFill>
            </a:endParaRPr>
          </a:p>
        </p:txBody>
      </p:sp>
      <p:sp>
        <p:nvSpPr>
          <p:cNvPr id="3" name="Content Placeholder 2"/>
          <p:cNvSpPr>
            <a:spLocks noGrp="1"/>
          </p:cNvSpPr>
          <p:nvPr>
            <p:ph idx="1"/>
          </p:nvPr>
        </p:nvSpPr>
        <p:spPr/>
        <p:txBody>
          <a:bodyPr>
            <a:normAutofit/>
          </a:bodyPr>
          <a:lstStyle/>
          <a:p>
            <a:pPr marL="0" indent="0">
              <a:buNone/>
            </a:pPr>
            <a:r>
              <a:rPr lang="en-US" dirty="0" smtClean="0"/>
              <a:t>The </a:t>
            </a:r>
            <a:r>
              <a:rPr lang="en-US" dirty="0"/>
              <a:t>Board consists of nine members. </a:t>
            </a:r>
            <a:r>
              <a:rPr lang="en-US" dirty="0" smtClean="0"/>
              <a:t/>
            </a:r>
            <a:br>
              <a:rPr lang="en-US" dirty="0" smtClean="0"/>
            </a:br>
            <a:endParaRPr lang="en-US" dirty="0" smtClean="0"/>
          </a:p>
          <a:p>
            <a:r>
              <a:rPr lang="en-US" dirty="0" smtClean="0"/>
              <a:t>5 </a:t>
            </a:r>
            <a:r>
              <a:rPr lang="en-US" dirty="0"/>
              <a:t>(b) Six members of the Board must be appointed by the President on the recommendation of the </a:t>
            </a:r>
            <a:r>
              <a:rPr lang="en-US" b="1" dirty="0"/>
              <a:t>National Assembly</a:t>
            </a:r>
            <a:r>
              <a:rPr lang="en-US" dirty="0"/>
              <a:t>, according to the following principles: (</a:t>
            </a:r>
            <a:r>
              <a:rPr lang="en-US" dirty="0" err="1"/>
              <a:t>i</a:t>
            </a:r>
            <a:r>
              <a:rPr lang="en-US" dirty="0"/>
              <a:t>) Participation by the public in the nomination process; (ii) transparency and openness; and (iii) the publication of a shortlist of candidates for appointment with due regard </a:t>
            </a:r>
            <a:r>
              <a:rPr lang="en-US" dirty="0" smtClean="0"/>
              <a:t>to subsection </a:t>
            </a:r>
            <a:r>
              <a:rPr lang="en-US" dirty="0"/>
              <a:t>(4) and section 5. </a:t>
            </a:r>
            <a:r>
              <a:rPr lang="en-US" dirty="0" smtClean="0"/>
              <a:t/>
            </a:r>
            <a:br>
              <a:rPr lang="en-US" dirty="0" smtClean="0"/>
            </a:br>
            <a:endParaRPr lang="en-US" dirty="0" smtClean="0"/>
          </a:p>
          <a:p>
            <a:r>
              <a:rPr lang="en-US" dirty="0" smtClean="0"/>
              <a:t>(</a:t>
            </a:r>
            <a:r>
              <a:rPr lang="en-US" dirty="0"/>
              <a:t>c) Three members must be appointed by the President, taking into consideration section 15, of whom one must be from the commercial print media and another from the commercial broadcast media. (2) The President must appoint one of the members as chairperson of the Board.</a:t>
            </a:r>
          </a:p>
        </p:txBody>
      </p:sp>
      <p:sp>
        <p:nvSpPr>
          <p:cNvPr id="4" name="Slide Number Placeholder 3"/>
          <p:cNvSpPr>
            <a:spLocks noGrp="1"/>
          </p:cNvSpPr>
          <p:nvPr>
            <p:ph type="sldNum" sz="quarter" idx="12"/>
          </p:nvPr>
        </p:nvSpPr>
        <p:spPr/>
        <p:txBody>
          <a:bodyPr/>
          <a:lstStyle/>
          <a:p>
            <a:fld id="{FA84A37A-AFC2-4A01-80A1-FC20F2C0D5BB}" type="slidenum">
              <a:rPr lang="en-US" smtClean="0"/>
              <a:pPr/>
              <a:t>2</a:t>
            </a:fld>
            <a:endParaRPr lang="en-US"/>
          </a:p>
        </p:txBody>
      </p:sp>
    </p:spTree>
    <p:extLst>
      <p:ext uri="{BB962C8B-B14F-4D97-AF65-F5344CB8AC3E}">
        <p14:creationId xmlns:p14="http://schemas.microsoft.com/office/powerpoint/2010/main" xmlns="" val="2993552"/>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title"/>
          </p:nvPr>
        </p:nvSpPr>
        <p:spPr>
          <a:xfrm>
            <a:off x="243423" y="277560"/>
            <a:ext cx="8595884" cy="886968"/>
          </a:xfrm>
        </p:spPr>
        <p:txBody>
          <a:bodyPr>
            <a:normAutofit/>
          </a:bodyPr>
          <a:lstStyle/>
          <a:p>
            <a:pPr>
              <a:lnSpc>
                <a:spcPct val="50000"/>
              </a:lnSpc>
            </a:pPr>
            <a:r>
              <a:rPr lang="en-US" dirty="0" smtClean="0">
                <a:solidFill>
                  <a:srgbClr val="FF6600"/>
                </a:solidFill>
              </a:rPr>
              <a:t>The Current MDDA Board</a:t>
            </a:r>
            <a:endParaRPr lang="en-US" dirty="0">
              <a:solidFill>
                <a:srgbClr val="FF6600"/>
              </a:solidFill>
            </a:endParaRPr>
          </a:p>
        </p:txBody>
      </p:sp>
      <p:sp>
        <p:nvSpPr>
          <p:cNvPr id="3" name="Content Placeholder 2"/>
          <p:cNvSpPr>
            <a:spLocks noGrp="1"/>
          </p:cNvSpPr>
          <p:nvPr>
            <p:ph idx="1"/>
          </p:nvPr>
        </p:nvSpPr>
        <p:spPr>
          <a:xfrm>
            <a:off x="243423" y="924983"/>
            <a:ext cx="8595884" cy="5778551"/>
          </a:xfrm>
          <a:solidFill>
            <a:srgbClr val="FFFFFF"/>
          </a:solidFill>
        </p:spPr>
        <p:txBody>
          <a:bodyPr>
            <a:normAutofit/>
          </a:bodyPr>
          <a:lstStyle/>
          <a:p>
            <a:pPr marL="0" indent="0" algn="just">
              <a:buNone/>
            </a:pPr>
            <a:r>
              <a:rPr lang="en-ZA" sz="2300" dirty="0" smtClean="0"/>
              <a:t>There </a:t>
            </a:r>
            <a:r>
              <a:rPr lang="en-ZA" sz="2300" dirty="0"/>
              <a:t>are currently </a:t>
            </a:r>
            <a:r>
              <a:rPr lang="en-ZA" sz="2300" dirty="0" smtClean="0"/>
              <a:t>7 Board members serving on the MDDA Board:</a:t>
            </a:r>
          </a:p>
          <a:p>
            <a:pPr marL="0" indent="0" algn="just">
              <a:buNone/>
            </a:pPr>
            <a:endParaRPr lang="x-none" sz="2300" b="1" u="sng" dirty="0" smtClean="0"/>
          </a:p>
          <a:p>
            <a:pPr marL="0" indent="0">
              <a:buNone/>
            </a:pPr>
            <a:endParaRPr lang="en-ZA" sz="2300" b="1" dirty="0" smtClean="0"/>
          </a:p>
          <a:p>
            <a:pPr marL="0" indent="0">
              <a:buNone/>
            </a:pPr>
            <a:r>
              <a:rPr lang="en-ZA" sz="2300" b="1" dirty="0" smtClean="0"/>
              <a:t>Parliament Appointees [2/6]</a:t>
            </a:r>
            <a:endParaRPr lang="en-US" sz="2300" b="1" dirty="0" smtClean="0"/>
          </a:p>
          <a:p>
            <a:r>
              <a:rPr lang="en-ZA" sz="2300" dirty="0" smtClean="0"/>
              <a:t>Ms M Della Togna (term ends on </a:t>
            </a:r>
            <a:r>
              <a:rPr lang="en-ZA" sz="2300" b="1" dirty="0" smtClean="0"/>
              <a:t>20 October 2020</a:t>
            </a:r>
            <a:r>
              <a:rPr lang="en-ZA" sz="2300" dirty="0" smtClean="0"/>
              <a:t>)</a:t>
            </a:r>
          </a:p>
          <a:p>
            <a:r>
              <a:rPr lang="en-ZA" sz="2300" dirty="0" smtClean="0"/>
              <a:t>Dr Nombeko Mbava </a:t>
            </a:r>
            <a:r>
              <a:rPr lang="en-ZA" sz="2300" dirty="0"/>
              <a:t>(term ends on </a:t>
            </a:r>
            <a:r>
              <a:rPr lang="en-ZA" sz="2300" b="1" dirty="0"/>
              <a:t>20 October 2020</a:t>
            </a:r>
            <a:r>
              <a:rPr lang="en-ZA" sz="2300" dirty="0" smtClean="0"/>
              <a:t>)</a:t>
            </a:r>
          </a:p>
          <a:p>
            <a:endParaRPr lang="en-ZA" sz="2300" dirty="0"/>
          </a:p>
          <a:p>
            <a:pPr marL="0" indent="0" algn="just">
              <a:buNone/>
            </a:pPr>
            <a:r>
              <a:rPr lang="en-US" sz="2300" dirty="0" smtClean="0"/>
              <a:t>Task of Committee is to enable public to nominate </a:t>
            </a:r>
            <a:r>
              <a:rPr lang="en-US" sz="2300" dirty="0"/>
              <a:t>persons to fill two (2) vacancies of non-executive members in the Board of the Media Development and Diversity Agency, in terms of section 4 of the Media Development and Diversity Agency Act, No 14 of 2002</a:t>
            </a:r>
            <a:endParaRPr lang="en-ZA" sz="2300" dirty="0" smtClean="0"/>
          </a:p>
          <a:p>
            <a:endParaRPr lang="en-US" sz="2000" dirty="0" smtClean="0"/>
          </a:p>
          <a:p>
            <a:endParaRPr lang="en-US" sz="2000" dirty="0" smtClean="0"/>
          </a:p>
          <a:p>
            <a:pPr marL="0" indent="0">
              <a:buNone/>
            </a:pPr>
            <a:endParaRPr lang="en-ZA" sz="2000" dirty="0"/>
          </a:p>
          <a:p>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2</a:t>
            </a:r>
            <a:endParaRPr lang="en-US" dirty="0">
              <a:solidFill>
                <a:srgbClr val="436001"/>
              </a:solidFill>
            </a:endParaRPr>
          </a:p>
        </p:txBody>
      </p:sp>
    </p:spTree>
    <p:extLst>
      <p:ext uri="{BB962C8B-B14F-4D97-AF65-F5344CB8AC3E}">
        <p14:creationId xmlns:p14="http://schemas.microsoft.com/office/powerpoint/2010/main" xmlns="" val="23765351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1139477" y="1567874"/>
            <a:ext cx="7864194" cy="4770536"/>
          </a:xfrm>
          <a:prstGeom prst="rect">
            <a:avLst/>
          </a:prstGeom>
          <a:solidFill>
            <a:srgbClr val="FFFFFF"/>
          </a:solidFill>
        </p:spPr>
        <p:txBody>
          <a:bodyPr wrap="square">
            <a:spAutoFit/>
          </a:bodyPr>
          <a:lstStyle/>
          <a:p>
            <a:pPr marL="285750" indent="-285750">
              <a:spcAft>
                <a:spcPts val="1200"/>
              </a:spcAft>
              <a:buFont typeface="Arial"/>
              <a:buChar char="•"/>
            </a:pPr>
            <a:r>
              <a:rPr lang="en-US" sz="2400" dirty="0"/>
              <a:t>HR does not consider candidates who did not respond to the </a:t>
            </a:r>
            <a:r>
              <a:rPr lang="en-US" sz="2400" dirty="0" smtClean="0"/>
              <a:t>advert</a:t>
            </a:r>
            <a:endParaRPr lang="en-US" sz="2400" dirty="0"/>
          </a:p>
          <a:p>
            <a:pPr marL="285750" indent="-285750">
              <a:spcAft>
                <a:spcPts val="1200"/>
              </a:spcAft>
              <a:buFont typeface="Arial"/>
              <a:buChar char="•"/>
            </a:pPr>
            <a:r>
              <a:rPr lang="en-US" sz="2400" dirty="0"/>
              <a:t>No policy that talks on a number of candidates to be shortlisted for a </a:t>
            </a:r>
            <a:r>
              <a:rPr lang="en-US" sz="2400" dirty="0" smtClean="0"/>
              <a:t>position</a:t>
            </a:r>
            <a:endParaRPr lang="en-US" sz="2400" dirty="0"/>
          </a:p>
          <a:p>
            <a:pPr marL="285750" indent="-285750">
              <a:spcAft>
                <a:spcPts val="1200"/>
              </a:spcAft>
              <a:buFont typeface="Arial"/>
              <a:buChar char="•"/>
            </a:pPr>
            <a:r>
              <a:rPr lang="en-US" sz="2400" dirty="0"/>
              <a:t>Qualifications check will take between 3 - 5 days for local qualifications and about </a:t>
            </a:r>
            <a:r>
              <a:rPr lang="en-US" sz="2400" dirty="0" smtClean="0"/>
              <a:t>3-5 </a:t>
            </a:r>
            <a:r>
              <a:rPr lang="en-US" sz="2400" dirty="0"/>
              <a:t>weeks for international </a:t>
            </a:r>
            <a:r>
              <a:rPr lang="en-US" sz="2400" dirty="0" smtClean="0"/>
              <a:t>qualifications</a:t>
            </a:r>
            <a:endParaRPr lang="en-US" sz="2400" dirty="0"/>
          </a:p>
          <a:p>
            <a:pPr marL="285750" indent="-285750">
              <a:spcAft>
                <a:spcPts val="1200"/>
              </a:spcAft>
              <a:buFont typeface="Arial"/>
              <a:buChar char="•"/>
            </a:pPr>
            <a:r>
              <a:rPr lang="en-US" sz="2400" dirty="0"/>
              <a:t>Qualifications will be verified with </a:t>
            </a:r>
            <a:r>
              <a:rPr lang="en-US" sz="2400" dirty="0" smtClean="0"/>
              <a:t>a contracted service provider to Parliament</a:t>
            </a:r>
            <a:endParaRPr lang="en-US" sz="2400" dirty="0"/>
          </a:p>
          <a:p>
            <a:pPr marL="285750" indent="-285750">
              <a:spcAft>
                <a:spcPts val="1200"/>
              </a:spcAft>
              <a:buFont typeface="Arial"/>
              <a:buChar char="•"/>
            </a:pPr>
            <a:r>
              <a:rPr lang="en-US" sz="2400" dirty="0"/>
              <a:t>Consent forms will be sent to candidates immediately after the Committee has completed </a:t>
            </a:r>
            <a:r>
              <a:rPr lang="en-US" sz="2400" dirty="0" smtClean="0"/>
              <a:t>its shortlisting process</a:t>
            </a:r>
            <a:endParaRPr lang="en-US" sz="2400" dirty="0"/>
          </a:p>
        </p:txBody>
      </p:sp>
      <p:sp>
        <p:nvSpPr>
          <p:cNvPr id="8" name="Title 1"/>
          <p:cNvSpPr>
            <a:spLocks noGrp="1"/>
          </p:cNvSpPr>
          <p:nvPr>
            <p:ph type="title"/>
          </p:nvPr>
        </p:nvSpPr>
        <p:spPr>
          <a:xfrm>
            <a:off x="243423" y="541452"/>
            <a:ext cx="8760248" cy="886968"/>
          </a:xfrm>
        </p:spPr>
        <p:txBody>
          <a:bodyPr>
            <a:noAutofit/>
          </a:bodyPr>
          <a:lstStyle/>
          <a:p>
            <a:pPr>
              <a:lnSpc>
                <a:spcPct val="50000"/>
              </a:lnSpc>
            </a:pPr>
            <a:r>
              <a:rPr lang="en-US" sz="2400" b="1" dirty="0" smtClean="0">
                <a:solidFill>
                  <a:srgbClr val="000000"/>
                </a:solidFill>
              </a:rPr>
              <a:t>Background</a:t>
            </a:r>
            <a:r>
              <a:rPr lang="en-US" sz="2400" dirty="0" smtClean="0">
                <a:solidFill>
                  <a:srgbClr val="000000"/>
                </a:solidFill>
              </a:rPr>
              <a:t>: MDDA Board Appointment:</a:t>
            </a:r>
            <a:br>
              <a:rPr lang="en-US" sz="2400" dirty="0" smtClean="0">
                <a:solidFill>
                  <a:srgbClr val="000000"/>
                </a:solidFill>
              </a:rPr>
            </a:br>
            <a:r>
              <a:rPr lang="en-US" sz="2400" dirty="0" smtClean="0">
                <a:solidFill>
                  <a:srgbClr val="000000"/>
                </a:solidFill>
              </a:rPr>
              <a:t> </a:t>
            </a:r>
            <a:r>
              <a:rPr lang="en-US" sz="2400" dirty="0">
                <a:solidFill>
                  <a:srgbClr val="000000"/>
                </a:solidFill>
              </a:rPr>
              <a:t/>
            </a:r>
            <a:br>
              <a:rPr lang="en-US" sz="2400" dirty="0">
                <a:solidFill>
                  <a:srgbClr val="000000"/>
                </a:solidFill>
              </a:rPr>
            </a:br>
            <a:r>
              <a:rPr lang="en-US" sz="2400" dirty="0" smtClean="0">
                <a:solidFill>
                  <a:srgbClr val="ED7D31"/>
                </a:solidFill>
              </a:rPr>
              <a:t>Parliament Appointment Process </a:t>
            </a:r>
            <a:r>
              <a:rPr lang="en-US" sz="2000" dirty="0" smtClean="0">
                <a:solidFill>
                  <a:schemeClr val="accent1">
                    <a:lumMod val="75000"/>
                  </a:schemeClr>
                </a:solidFill>
              </a:rPr>
              <a:t>(Known Assumptions) </a:t>
            </a:r>
            <a:endParaRPr lang="en-US" sz="2000" dirty="0">
              <a:solidFill>
                <a:srgbClr val="FF6600"/>
              </a:solidFill>
            </a:endParaRPr>
          </a:p>
        </p:txBody>
      </p:sp>
      <p:sp>
        <p:nvSpPr>
          <p:cNvPr id="7"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6</a:t>
            </a:r>
            <a:endParaRPr lang="en-US" dirty="0">
              <a:solidFill>
                <a:srgbClr val="436001"/>
              </a:solidFill>
            </a:endParaRPr>
          </a:p>
        </p:txBody>
      </p:sp>
    </p:spTree>
    <p:extLst>
      <p:ext uri="{BB962C8B-B14F-4D97-AF65-F5344CB8AC3E}">
        <p14:creationId xmlns:p14="http://schemas.microsoft.com/office/powerpoint/2010/main" xmlns="" val="25197599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51345" y="1341331"/>
            <a:ext cx="7632117" cy="5156617"/>
          </a:xfrm>
          <a:solidFill>
            <a:srgbClr val="FFFFFF"/>
          </a:solidFill>
        </p:spPr>
        <p:txBody>
          <a:bodyPr>
            <a:normAutofit/>
          </a:bodyPr>
          <a:lstStyle/>
          <a:p>
            <a:pPr marL="0" indent="0" algn="just">
              <a:buNone/>
            </a:pPr>
            <a:endParaRPr lang="en-US" sz="2800" dirty="0"/>
          </a:p>
          <a:p>
            <a:pPr marL="0" indent="0" algn="just">
              <a:buNone/>
            </a:pPr>
            <a:r>
              <a:rPr lang="en-US" sz="2800" dirty="0" smtClean="0"/>
              <a:t>In </a:t>
            </a:r>
            <a:r>
              <a:rPr lang="en-US" sz="2800" dirty="0"/>
              <a:t>the case of the </a:t>
            </a:r>
            <a:r>
              <a:rPr lang="en-US" sz="2800" dirty="0" smtClean="0"/>
              <a:t>MDDA Board</a:t>
            </a:r>
            <a:r>
              <a:rPr lang="en-US" sz="2800" dirty="0"/>
              <a:t>, s</a:t>
            </a:r>
            <a:r>
              <a:rPr lang="en-US" sz="2800" dirty="0" smtClean="0"/>
              <a:t>ections 4 &amp; 5 of the </a:t>
            </a:r>
            <a:r>
              <a:rPr lang="en-US" sz="2800" dirty="0"/>
              <a:t>MDDA </a:t>
            </a:r>
            <a:r>
              <a:rPr lang="en-US" sz="2800" dirty="0" smtClean="0"/>
              <a:t>Act prescribe: </a:t>
            </a:r>
          </a:p>
          <a:p>
            <a:pPr marL="0" indent="0" algn="just">
              <a:buNone/>
            </a:pPr>
            <a:endParaRPr lang="en-US" sz="2800" dirty="0" smtClean="0"/>
          </a:p>
          <a:p>
            <a:pPr marL="425450" lvl="1" indent="-425450" algn="just"/>
            <a:r>
              <a:rPr lang="en-US" sz="2800" dirty="0" smtClean="0"/>
              <a:t>the ‘</a:t>
            </a:r>
            <a:r>
              <a:rPr lang="en-US" sz="2800" i="1" dirty="0" smtClean="0">
                <a:solidFill>
                  <a:srgbClr val="436001"/>
                </a:solidFill>
              </a:rPr>
              <a:t>Constitution</a:t>
            </a:r>
            <a:r>
              <a:rPr lang="en-US" sz="2800" dirty="0" smtClean="0">
                <a:solidFill>
                  <a:srgbClr val="436001"/>
                </a:solidFill>
              </a:rPr>
              <a:t> </a:t>
            </a:r>
            <a:r>
              <a:rPr lang="en-US" sz="2800" i="1" dirty="0" smtClean="0">
                <a:solidFill>
                  <a:srgbClr val="436001"/>
                </a:solidFill>
              </a:rPr>
              <a:t>of</a:t>
            </a:r>
            <a:r>
              <a:rPr lang="en-US" sz="2800" i="1" dirty="0" smtClean="0"/>
              <a:t>’</a:t>
            </a:r>
            <a:r>
              <a:rPr lang="en-US" sz="2800" dirty="0" smtClean="0"/>
              <a:t> and ‘</a:t>
            </a:r>
            <a:r>
              <a:rPr lang="en-US" sz="2800" i="1" dirty="0" smtClean="0">
                <a:solidFill>
                  <a:srgbClr val="436001"/>
                </a:solidFill>
              </a:rPr>
              <a:t>Appointment</a:t>
            </a:r>
            <a:r>
              <a:rPr lang="en-US" sz="2800" i="1" dirty="0" smtClean="0"/>
              <a:t>’</a:t>
            </a:r>
            <a:r>
              <a:rPr lang="en-US" sz="2800" dirty="0" smtClean="0"/>
              <a:t> of members of the Board of the Agency; and </a:t>
            </a:r>
            <a:endParaRPr lang="en-US" sz="2800" dirty="0"/>
          </a:p>
          <a:p>
            <a:pPr marL="425450" lvl="2" indent="-425450" algn="just"/>
            <a:r>
              <a:rPr lang="en-US" sz="2800" dirty="0"/>
              <a:t>t</a:t>
            </a:r>
            <a:r>
              <a:rPr lang="en-US" sz="2800" dirty="0" smtClean="0"/>
              <a:t>he conditions for </a:t>
            </a:r>
            <a:r>
              <a:rPr lang="en-US" sz="2800" i="1" dirty="0" smtClean="0">
                <a:solidFill>
                  <a:srgbClr val="436001"/>
                </a:solidFill>
              </a:rPr>
              <a:t>Disqualification</a:t>
            </a:r>
            <a:endParaRPr lang="en-US" sz="2800" dirty="0">
              <a:solidFill>
                <a:srgbClr val="436001"/>
              </a:solidFill>
            </a:endParaRPr>
          </a:p>
          <a:p>
            <a:endParaRPr lang="en-ZA" sz="2800"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7</a:t>
            </a:r>
            <a:endParaRPr lang="en-US" dirty="0">
              <a:solidFill>
                <a:srgbClr val="436001"/>
              </a:solidFill>
            </a:endParaRPr>
          </a:p>
        </p:txBody>
      </p:sp>
      <p:sp>
        <p:nvSpPr>
          <p:cNvPr id="5" name="Title 1"/>
          <p:cNvSpPr txBox="1">
            <a:spLocks/>
          </p:cNvSpPr>
          <p:nvPr/>
        </p:nvSpPr>
        <p:spPr>
          <a:xfrm>
            <a:off x="243423" y="454363"/>
            <a:ext cx="833930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solidFill>
                  <a:schemeClr val="tx1"/>
                </a:solidFill>
              </a:rPr>
              <a:t>: </a:t>
            </a:r>
            <a:r>
              <a:rPr lang="en-US" dirty="0" smtClean="0">
                <a:solidFill>
                  <a:schemeClr val="accent2"/>
                </a:solidFill>
              </a:rPr>
              <a:t>MDDA Board Appointment</a:t>
            </a:r>
            <a:r>
              <a:rPr lang="en-US" dirty="0" smtClean="0">
                <a:solidFill>
                  <a:schemeClr val="tx1"/>
                </a:solidFill>
              </a:rPr>
              <a:t>:</a:t>
            </a:r>
          </a:p>
          <a:p>
            <a:pPr>
              <a:lnSpc>
                <a:spcPct val="50000"/>
              </a:lnSpc>
            </a:pPr>
            <a:r>
              <a:rPr lang="en-US" dirty="0" smtClean="0">
                <a:solidFill>
                  <a:schemeClr val="tx1"/>
                </a:solidFill>
              </a:rPr>
              <a:t> </a:t>
            </a:r>
            <a:endParaRPr lang="en-US" dirty="0">
              <a:solidFill>
                <a:schemeClr val="tx1"/>
              </a:solidFill>
            </a:endParaRPr>
          </a:p>
          <a:p>
            <a:pPr>
              <a:lnSpc>
                <a:spcPct val="50000"/>
              </a:lnSpc>
            </a:pPr>
            <a:r>
              <a:rPr lang="en-US" dirty="0" smtClean="0">
                <a:solidFill>
                  <a:schemeClr val="tx1"/>
                </a:solidFill>
              </a:rPr>
              <a:t>The MDDA Act14, 2002</a:t>
            </a:r>
            <a:endParaRPr lang="en-US" dirty="0">
              <a:solidFill>
                <a:schemeClr val="tx1"/>
              </a:solidFill>
            </a:endParaRPr>
          </a:p>
        </p:txBody>
      </p:sp>
    </p:spTree>
    <p:extLst>
      <p:ext uri="{BB962C8B-B14F-4D97-AF65-F5344CB8AC3E}">
        <p14:creationId xmlns:p14="http://schemas.microsoft.com/office/powerpoint/2010/main" xmlns="" val="16435706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27607" y="1983380"/>
            <a:ext cx="7691464" cy="4514568"/>
          </a:xfrm>
          <a:solidFill>
            <a:srgbClr val="FFFFFF"/>
          </a:solidFill>
        </p:spPr>
        <p:txBody>
          <a:bodyPr>
            <a:normAutofit/>
          </a:bodyPr>
          <a:lstStyle/>
          <a:p>
            <a:pPr marL="457200" indent="-457200" algn="just">
              <a:buFont typeface="+mj-lt"/>
              <a:buAutoNum type="alphaLcParenR"/>
            </a:pPr>
            <a:r>
              <a:rPr lang="en-US" sz="2400" dirty="0" smtClean="0"/>
              <a:t>The Board consist of </a:t>
            </a:r>
            <a:r>
              <a:rPr lang="en-US" sz="2400" u="sng" dirty="0" smtClean="0">
                <a:solidFill>
                  <a:srgbClr val="436001"/>
                </a:solidFill>
              </a:rPr>
              <a:t>nine members</a:t>
            </a:r>
            <a:r>
              <a:rPr lang="en-US" sz="2400" dirty="0" smtClean="0"/>
              <a:t>;</a:t>
            </a:r>
          </a:p>
          <a:p>
            <a:pPr marL="457200" indent="-457200" algn="just">
              <a:buFont typeface="+mj-lt"/>
              <a:buAutoNum type="alphaLcParenR"/>
            </a:pPr>
            <a:r>
              <a:rPr lang="en-US" sz="2400" dirty="0" smtClean="0"/>
              <a:t>Six members of the Board </a:t>
            </a:r>
            <a:r>
              <a:rPr lang="en-US" sz="2400" u="sng" dirty="0" smtClean="0">
                <a:solidFill>
                  <a:srgbClr val="436001"/>
                </a:solidFill>
              </a:rPr>
              <a:t>must be </a:t>
            </a:r>
            <a:r>
              <a:rPr lang="en-US" sz="2400" dirty="0" smtClean="0"/>
              <a:t>appointed by the </a:t>
            </a:r>
            <a:r>
              <a:rPr lang="en-US" sz="2400" u="sng" dirty="0" smtClean="0"/>
              <a:t>President</a:t>
            </a:r>
            <a:r>
              <a:rPr lang="en-US" sz="2400" dirty="0" smtClean="0"/>
              <a:t> on the recommendation of the National Assembly, according to the following principles:</a:t>
            </a:r>
          </a:p>
          <a:p>
            <a:pPr marL="742950" lvl="1" indent="-514350" algn="just">
              <a:spcAft>
                <a:spcPts val="600"/>
              </a:spcAft>
              <a:buFont typeface="+mj-lt"/>
              <a:buAutoNum type="romanLcPeriod"/>
            </a:pPr>
            <a:r>
              <a:rPr lang="en-US" sz="2400" dirty="0" smtClean="0"/>
              <a:t>Participation </a:t>
            </a:r>
            <a:r>
              <a:rPr lang="en-US" sz="2400" dirty="0"/>
              <a:t>by the </a:t>
            </a:r>
            <a:r>
              <a:rPr lang="en-US" sz="2400" u="sng" dirty="0" smtClean="0">
                <a:solidFill>
                  <a:srgbClr val="436001"/>
                </a:solidFill>
              </a:rPr>
              <a:t>public in the nomination process</a:t>
            </a:r>
            <a:r>
              <a:rPr lang="en-US" sz="2400" dirty="0" smtClean="0"/>
              <a:t>;</a:t>
            </a:r>
          </a:p>
          <a:p>
            <a:pPr marL="742950" lvl="1" indent="-514350" algn="just">
              <a:spcAft>
                <a:spcPts val="600"/>
              </a:spcAft>
              <a:buFont typeface="+mj-lt"/>
              <a:buAutoNum type="romanLcPeriod"/>
            </a:pPr>
            <a:r>
              <a:rPr lang="en-US" sz="2400" u="sng" dirty="0" smtClean="0">
                <a:solidFill>
                  <a:srgbClr val="436001"/>
                </a:solidFill>
              </a:rPr>
              <a:t>Transparency</a:t>
            </a:r>
            <a:r>
              <a:rPr lang="en-US" sz="2400" dirty="0" smtClean="0">
                <a:solidFill>
                  <a:srgbClr val="436001"/>
                </a:solidFill>
              </a:rPr>
              <a:t> </a:t>
            </a:r>
            <a:r>
              <a:rPr lang="en-US" sz="2400" dirty="0" smtClean="0"/>
              <a:t>and </a:t>
            </a:r>
            <a:r>
              <a:rPr lang="en-US" sz="2400" u="sng" dirty="0" smtClean="0">
                <a:solidFill>
                  <a:srgbClr val="436001"/>
                </a:solidFill>
              </a:rPr>
              <a:t>openness</a:t>
            </a:r>
            <a:r>
              <a:rPr lang="en-US" sz="2400" dirty="0" smtClean="0"/>
              <a:t>; and</a:t>
            </a:r>
          </a:p>
          <a:p>
            <a:pPr marL="742950" lvl="1" indent="-514350" algn="just">
              <a:spcAft>
                <a:spcPts val="600"/>
              </a:spcAft>
              <a:buFont typeface="+mj-lt"/>
              <a:buAutoNum type="romanLcPeriod"/>
            </a:pPr>
            <a:r>
              <a:rPr lang="en-US" sz="2400" dirty="0" smtClean="0"/>
              <a:t>The </a:t>
            </a:r>
            <a:r>
              <a:rPr lang="en-US" sz="2400" u="sng" dirty="0" smtClean="0">
                <a:solidFill>
                  <a:srgbClr val="436001"/>
                </a:solidFill>
              </a:rPr>
              <a:t>publication of a shortlist </a:t>
            </a:r>
            <a:r>
              <a:rPr lang="en-US" sz="2400" dirty="0" smtClean="0"/>
              <a:t>of candidates for appointment with due regard to subsection (4) and section 5.</a:t>
            </a:r>
            <a:endParaRPr lang="en-US" sz="2400" dirty="0"/>
          </a:p>
          <a:p>
            <a:pPr marL="342900" indent="-342900">
              <a:buFont typeface="+mj-lt"/>
              <a:buAutoNum type="alphaLcParenR"/>
            </a:pPr>
            <a:endParaRPr lang="en-ZA" dirty="0" smtClean="0"/>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8</a:t>
            </a:r>
            <a:endParaRPr lang="en-US" dirty="0">
              <a:solidFill>
                <a:srgbClr val="436001"/>
              </a:solidFill>
            </a:endParaRPr>
          </a:p>
        </p:txBody>
      </p:sp>
      <p:sp>
        <p:nvSpPr>
          <p:cNvPr id="5" name="Rectangle 4"/>
          <p:cNvSpPr/>
          <p:nvPr/>
        </p:nvSpPr>
        <p:spPr>
          <a:xfrm>
            <a:off x="1127606" y="984936"/>
            <a:ext cx="7544921" cy="369332"/>
          </a:xfrm>
          <a:prstGeom prst="rect">
            <a:avLst/>
          </a:prstGeom>
        </p:spPr>
        <p:txBody>
          <a:bodyPr wrap="square">
            <a:spAutoFit/>
          </a:bodyPr>
          <a:lstStyle/>
          <a:p>
            <a:r>
              <a:rPr lang="en-ZA" b="1" dirty="0">
                <a:solidFill>
                  <a:srgbClr val="577204"/>
                </a:solidFill>
              </a:rPr>
              <a:t>Constitution of and appointment of MDDA Board members</a:t>
            </a:r>
            <a:endParaRPr lang="en-ZA" dirty="0">
              <a:solidFill>
                <a:srgbClr val="577204"/>
              </a:solidFill>
            </a:endParaRPr>
          </a:p>
        </p:txBody>
      </p:sp>
      <p:sp>
        <p:nvSpPr>
          <p:cNvPr id="8" name="Title 1"/>
          <p:cNvSpPr txBox="1">
            <a:spLocks/>
          </p:cNvSpPr>
          <p:nvPr/>
        </p:nvSpPr>
        <p:spPr>
          <a:xfrm>
            <a:off x="243423" y="240328"/>
            <a:ext cx="8339300"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solidFill>
                  <a:schemeClr val="tx1"/>
                </a:solidFill>
              </a:rPr>
              <a:t>: </a:t>
            </a:r>
            <a:r>
              <a:rPr lang="en-US" dirty="0" smtClean="0">
                <a:solidFill>
                  <a:schemeClr val="accent2"/>
                </a:solidFill>
              </a:rPr>
              <a:t>MDDA Board Appointment</a:t>
            </a:r>
            <a:r>
              <a:rPr lang="en-US" dirty="0" smtClean="0">
                <a:solidFill>
                  <a:schemeClr val="tx1"/>
                </a:solidFill>
              </a:rPr>
              <a:t>:</a:t>
            </a:r>
          </a:p>
          <a:p>
            <a:pPr>
              <a:lnSpc>
                <a:spcPct val="50000"/>
              </a:lnSpc>
            </a:pPr>
            <a:r>
              <a:rPr lang="en-US" dirty="0" smtClean="0">
                <a:solidFill>
                  <a:schemeClr val="tx1"/>
                </a:solidFill>
              </a:rPr>
              <a:t> </a:t>
            </a:r>
            <a:endParaRPr lang="en-US" dirty="0">
              <a:solidFill>
                <a:schemeClr val="tx1"/>
              </a:solidFill>
            </a:endParaRPr>
          </a:p>
          <a:p>
            <a:pPr>
              <a:lnSpc>
                <a:spcPct val="50000"/>
              </a:lnSpc>
            </a:pPr>
            <a:r>
              <a:rPr lang="en-US" dirty="0" smtClean="0">
                <a:solidFill>
                  <a:schemeClr val="tx1"/>
                </a:solidFill>
              </a:rPr>
              <a:t>The MDDA Act14, 2002</a:t>
            </a:r>
            <a:endParaRPr lang="en-US" dirty="0">
              <a:solidFill>
                <a:schemeClr val="tx1"/>
              </a:solidFill>
            </a:endParaRPr>
          </a:p>
        </p:txBody>
      </p:sp>
    </p:spTree>
    <p:extLst>
      <p:ext uri="{BB962C8B-B14F-4D97-AF65-F5344CB8AC3E}">
        <p14:creationId xmlns:p14="http://schemas.microsoft.com/office/powerpoint/2010/main" xmlns="" val="36556154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593250"/>
            <a:ext cx="7584639" cy="5269410"/>
          </a:xfrm>
          <a:solidFill>
            <a:schemeClr val="bg1"/>
          </a:solidFill>
        </p:spPr>
        <p:txBody>
          <a:bodyPr>
            <a:normAutofit lnSpcReduction="10000"/>
          </a:bodyPr>
          <a:lstStyle/>
          <a:p>
            <a:pPr marL="3175" lvl="1" indent="-3175" algn="just">
              <a:buNone/>
            </a:pPr>
            <a:r>
              <a:rPr lang="en-US" sz="2400" dirty="0" smtClean="0">
                <a:solidFill>
                  <a:srgbClr val="000000"/>
                </a:solidFill>
              </a:rPr>
              <a:t>Persons who are appointed to the Board must be persons who are:</a:t>
            </a:r>
          </a:p>
          <a:p>
            <a:pPr marL="276225" lvl="1" indent="-276225" algn="just">
              <a:buNone/>
            </a:pPr>
            <a:endParaRPr lang="en-US" sz="2400" dirty="0" smtClean="0">
              <a:solidFill>
                <a:srgbClr val="000000"/>
              </a:solidFill>
            </a:endParaRPr>
          </a:p>
          <a:p>
            <a:pPr marL="357188" lvl="2" indent="-354013" algn="just">
              <a:spcAft>
                <a:spcPts val="600"/>
              </a:spcAft>
              <a:buAutoNum type="alphaLcParenBoth"/>
            </a:pPr>
            <a:r>
              <a:rPr lang="en-ZA" sz="2400" dirty="0" smtClean="0"/>
              <a:t>committed </a:t>
            </a:r>
            <a:r>
              <a:rPr lang="en-ZA" sz="2400" dirty="0"/>
              <a:t>to fairness, freedom of expression, openness and accountability on the part of those </a:t>
            </a:r>
            <a:r>
              <a:rPr lang="en-ZA" sz="2400" dirty="0" smtClean="0"/>
              <a:t>entrusted with the governance of the public service;</a:t>
            </a:r>
          </a:p>
          <a:p>
            <a:pPr marL="228600" lvl="2" indent="0" algn="just">
              <a:spcAft>
                <a:spcPts val="600"/>
              </a:spcAft>
              <a:buNone/>
            </a:pPr>
            <a:endParaRPr lang="en-ZA" sz="2400" dirty="0" smtClean="0"/>
          </a:p>
          <a:p>
            <a:pPr marL="460375" lvl="2" indent="-457200" algn="just">
              <a:buFont typeface="Wingdings" panose="05000000000000000000" pitchFamily="2" charset="2"/>
              <a:buAutoNum type="alphaLcParenBoth" startAt="2"/>
            </a:pPr>
            <a:r>
              <a:rPr lang="en-ZA" sz="2400" dirty="0">
                <a:solidFill>
                  <a:srgbClr val="000000"/>
                </a:solidFill>
              </a:rPr>
              <a:t>w</a:t>
            </a:r>
            <a:r>
              <a:rPr lang="en-ZA" sz="2400" dirty="0" smtClean="0">
                <a:solidFill>
                  <a:srgbClr val="000000"/>
                </a:solidFill>
              </a:rPr>
              <a:t>hen viewed collectively:</a:t>
            </a:r>
          </a:p>
          <a:p>
            <a:pPr marL="904875" lvl="1" indent="-371475">
              <a:buNone/>
            </a:pPr>
            <a:r>
              <a:rPr lang="en-ZA" sz="2400" dirty="0" smtClean="0">
                <a:solidFill>
                  <a:srgbClr val="000000"/>
                </a:solidFill>
              </a:rPr>
              <a:t>(i)	</a:t>
            </a:r>
            <a:r>
              <a:rPr lang="en-ZA" sz="2100" i="1" dirty="0" smtClean="0">
                <a:solidFill>
                  <a:srgbClr val="000000"/>
                </a:solidFill>
              </a:rPr>
              <a:t>are representative of </a:t>
            </a:r>
            <a:r>
              <a:rPr lang="en-ZA" sz="2100" i="1" dirty="0" smtClean="0"/>
              <a:t>a </a:t>
            </a:r>
            <a:r>
              <a:rPr lang="en-ZA" sz="2100" i="1" dirty="0"/>
              <a:t>broad cross-section of the population of the </a:t>
            </a:r>
            <a:r>
              <a:rPr lang="en-ZA" sz="2100" i="1" dirty="0" smtClean="0"/>
              <a:t>Republic</a:t>
            </a:r>
            <a:r>
              <a:rPr lang="en-ZA" sz="2100" dirty="0" smtClean="0"/>
              <a:t>; and</a:t>
            </a:r>
            <a:endParaRPr lang="en-US" sz="2100" dirty="0">
              <a:solidFill>
                <a:srgbClr val="000000"/>
              </a:solidFill>
            </a:endParaRPr>
          </a:p>
          <a:p>
            <a:pPr marL="904875" lvl="1" indent="-371475" algn="just">
              <a:buNone/>
            </a:pPr>
            <a:r>
              <a:rPr lang="en-ZA" sz="2100" dirty="0" smtClean="0"/>
              <a:t>(ii)	</a:t>
            </a:r>
            <a:r>
              <a:rPr lang="en-ZA" sz="2100" i="1" dirty="0" smtClean="0"/>
              <a:t>possess suitable qualifications, experise and experience in fields such as community media, social, labour and development issues, media economics, financial management and funding, advertising and marketing, journalism and broadcast programming, media research, media training, literacy and education, media law, information and communications technology policy</a:t>
            </a:r>
            <a:r>
              <a:rPr lang="en-ZA" sz="2100" dirty="0" smtClean="0"/>
              <a:t>. </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9</a:t>
            </a:r>
            <a:endParaRPr lang="en-US" dirty="0">
              <a:solidFill>
                <a:srgbClr val="436001"/>
              </a:solidFill>
            </a:endParaRPr>
          </a:p>
        </p:txBody>
      </p:sp>
      <p:sp>
        <p:nvSpPr>
          <p:cNvPr id="5" name="Title 1"/>
          <p:cNvSpPr txBox="1">
            <a:spLocks/>
          </p:cNvSpPr>
          <p:nvPr/>
        </p:nvSpPr>
        <p:spPr>
          <a:xfrm>
            <a:off x="243422" y="97968"/>
            <a:ext cx="8480693"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a:t>
            </a:r>
            <a:r>
              <a:rPr lang="en-US" dirty="0" smtClean="0">
                <a:solidFill>
                  <a:srgbClr val="FF6600"/>
                </a:solidFill>
              </a:rPr>
              <a:t>Section </a:t>
            </a:r>
            <a:r>
              <a:rPr lang="en-US" b="1" dirty="0">
                <a:solidFill>
                  <a:srgbClr val="FF6600"/>
                </a:solidFill>
              </a:rPr>
              <a:t>4(4) (a) &amp; (b)</a:t>
            </a:r>
            <a:endParaRPr lang="en-US" b="1" dirty="0">
              <a:solidFill>
                <a:srgbClr val="008000"/>
              </a:solidFill>
            </a:endParaRPr>
          </a:p>
        </p:txBody>
      </p:sp>
      <p:sp>
        <p:nvSpPr>
          <p:cNvPr id="7" name="Rectangle 6"/>
          <p:cNvSpPr/>
          <p:nvPr/>
        </p:nvSpPr>
        <p:spPr>
          <a:xfrm>
            <a:off x="1127606" y="1100388"/>
            <a:ext cx="7544921" cy="369332"/>
          </a:xfrm>
          <a:prstGeom prst="rect">
            <a:avLst/>
          </a:prstGeom>
        </p:spPr>
        <p:txBody>
          <a:bodyPr wrap="square">
            <a:spAutoFit/>
          </a:bodyPr>
          <a:lstStyle/>
          <a:p>
            <a:r>
              <a:rPr lang="en-ZA" b="1" dirty="0">
                <a:solidFill>
                  <a:srgbClr val="577204"/>
                </a:solidFill>
              </a:rPr>
              <a:t>Constitution of and appointment of MDDA Board members</a:t>
            </a:r>
            <a:endParaRPr lang="en-ZA" dirty="0">
              <a:solidFill>
                <a:srgbClr val="577204"/>
              </a:solidFill>
            </a:endParaRPr>
          </a:p>
        </p:txBody>
      </p:sp>
    </p:spTree>
    <p:extLst>
      <p:ext uri="{BB962C8B-B14F-4D97-AF65-F5344CB8AC3E}">
        <p14:creationId xmlns:p14="http://schemas.microsoft.com/office/powerpoint/2010/main" xmlns="" val="8526567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28538"/>
            <a:ext cx="7584639" cy="5269410"/>
          </a:xfrm>
          <a:solidFill>
            <a:schemeClr val="bg1"/>
          </a:solidFill>
        </p:spPr>
        <p:txBody>
          <a:bodyPr>
            <a:normAutofit/>
          </a:bodyPr>
          <a:lstStyle/>
          <a:p>
            <a:pPr marL="3175" lvl="1" indent="-3175" algn="just">
              <a:buNone/>
            </a:pPr>
            <a:r>
              <a:rPr lang="en-US" sz="2000" b="1" dirty="0" smtClean="0">
                <a:solidFill>
                  <a:srgbClr val="577204"/>
                </a:solidFill>
              </a:rPr>
              <a:t>Disqualification</a:t>
            </a:r>
          </a:p>
          <a:p>
            <a:pPr marL="276225" lvl="1" indent="-276225" algn="just">
              <a:buNone/>
            </a:pPr>
            <a:endParaRPr lang="en-US" sz="2400" dirty="0" smtClean="0">
              <a:solidFill>
                <a:srgbClr val="000000"/>
              </a:solidFill>
            </a:endParaRPr>
          </a:p>
          <a:p>
            <a:pPr marL="3175" lvl="2" indent="0" algn="just">
              <a:spcAft>
                <a:spcPts val="600"/>
              </a:spcAft>
              <a:buNone/>
            </a:pPr>
            <a:r>
              <a:rPr lang="en-US" sz="2400" dirty="0" smtClean="0"/>
              <a:t>A</a:t>
            </a:r>
            <a:r>
              <a:rPr lang="en-ZA" sz="2400" dirty="0" smtClean="0"/>
              <a:t> person may not be appointed as a member if he or she:</a:t>
            </a:r>
            <a:endParaRPr lang="en-ZA" sz="2000" dirty="0" smtClean="0"/>
          </a:p>
          <a:p>
            <a:pPr marL="452438" lvl="2" indent="-452438" algn="just">
              <a:spcAft>
                <a:spcPts val="1200"/>
              </a:spcAft>
              <a:buAutoNum type="alphaLcParenBoth"/>
            </a:pPr>
            <a:r>
              <a:rPr lang="en-ZA" sz="2000" dirty="0">
                <a:solidFill>
                  <a:srgbClr val="000000"/>
                </a:solidFill>
              </a:rPr>
              <a:t>i</a:t>
            </a:r>
            <a:r>
              <a:rPr lang="en-US" sz="2000" dirty="0" smtClean="0">
                <a:solidFill>
                  <a:srgbClr val="000000"/>
                </a:solidFill>
              </a:rPr>
              <a:t>s not a South African citizen and ordinarily resident in the Republic;</a:t>
            </a:r>
          </a:p>
          <a:p>
            <a:pPr marL="452438" lvl="2" indent="-452438" algn="just">
              <a:spcAft>
                <a:spcPts val="1200"/>
              </a:spcAft>
              <a:buAutoNum type="alphaLcParenBoth"/>
            </a:pPr>
            <a:r>
              <a:rPr lang="en-US" sz="2000" dirty="0">
                <a:solidFill>
                  <a:srgbClr val="000000"/>
                </a:solidFill>
              </a:rPr>
              <a:t>i</a:t>
            </a:r>
            <a:r>
              <a:rPr lang="en-US" sz="2000" dirty="0" smtClean="0">
                <a:solidFill>
                  <a:srgbClr val="000000"/>
                </a:solidFill>
              </a:rPr>
              <a:t>s an </a:t>
            </a:r>
            <a:r>
              <a:rPr lang="en-US" sz="2000" dirty="0" err="1" smtClean="0">
                <a:solidFill>
                  <a:srgbClr val="000000"/>
                </a:solidFill>
              </a:rPr>
              <a:t>unrehabilitated</a:t>
            </a:r>
            <a:r>
              <a:rPr lang="en-US" sz="2000" dirty="0" smtClean="0">
                <a:solidFill>
                  <a:srgbClr val="000000"/>
                </a:solidFill>
              </a:rPr>
              <a:t> insolvent;</a:t>
            </a:r>
          </a:p>
          <a:p>
            <a:pPr marL="452438" lvl="2" indent="-452438" algn="just">
              <a:spcAft>
                <a:spcPts val="1200"/>
              </a:spcAft>
              <a:buAutoNum type="alphaLcParenBoth"/>
            </a:pPr>
            <a:r>
              <a:rPr lang="en-US" sz="2000" dirty="0">
                <a:solidFill>
                  <a:srgbClr val="000000"/>
                </a:solidFill>
              </a:rPr>
              <a:t>i</a:t>
            </a:r>
            <a:r>
              <a:rPr lang="en-US" sz="2000" dirty="0" smtClean="0">
                <a:solidFill>
                  <a:srgbClr val="000000"/>
                </a:solidFill>
              </a:rPr>
              <a:t>s a member of Parliament, any provincial legislature or any municipal council;</a:t>
            </a:r>
          </a:p>
          <a:p>
            <a:pPr marL="452438" lvl="2" indent="-452438" algn="just">
              <a:spcAft>
                <a:spcPts val="1200"/>
              </a:spcAft>
              <a:buAutoNum type="alphaLcParenBoth"/>
            </a:pPr>
            <a:r>
              <a:rPr lang="en-US" sz="2000" dirty="0">
                <a:solidFill>
                  <a:srgbClr val="000000"/>
                </a:solidFill>
              </a:rPr>
              <a:t>i</a:t>
            </a:r>
            <a:r>
              <a:rPr lang="en-US" sz="2000" dirty="0" smtClean="0">
                <a:solidFill>
                  <a:srgbClr val="000000"/>
                </a:solidFill>
              </a:rPr>
              <a:t>s an office-bearer or employee of any party, movement or organisation of a party-political nature;</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10</a:t>
            </a:r>
            <a:endParaRPr lang="en-US" dirty="0">
              <a:solidFill>
                <a:srgbClr val="436001"/>
              </a:solidFill>
            </a:endParaRPr>
          </a:p>
        </p:txBody>
      </p:sp>
      <p:sp>
        <p:nvSpPr>
          <p:cNvPr id="7" name="Title 1"/>
          <p:cNvSpPr txBox="1">
            <a:spLocks/>
          </p:cNvSpPr>
          <p:nvPr/>
        </p:nvSpPr>
        <p:spPr>
          <a:xfrm>
            <a:off x="243422" y="97968"/>
            <a:ext cx="8480693"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 </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a:t>
            </a:r>
            <a:r>
              <a:rPr lang="en-US" dirty="0" smtClean="0">
                <a:solidFill>
                  <a:srgbClr val="FF6600"/>
                </a:solidFill>
              </a:rPr>
              <a:t>Section </a:t>
            </a:r>
            <a:r>
              <a:rPr lang="en-US" b="1" dirty="0" smtClean="0">
                <a:solidFill>
                  <a:srgbClr val="FF6600"/>
                </a:solidFill>
              </a:rPr>
              <a:t>5</a:t>
            </a:r>
            <a:endParaRPr lang="en-US" b="1" dirty="0">
              <a:solidFill>
                <a:srgbClr val="008000"/>
              </a:solidFill>
            </a:endParaRPr>
          </a:p>
        </p:txBody>
      </p:sp>
    </p:spTree>
    <p:extLst>
      <p:ext uri="{BB962C8B-B14F-4D97-AF65-F5344CB8AC3E}">
        <p14:creationId xmlns:p14="http://schemas.microsoft.com/office/powerpoint/2010/main" xmlns="" val="41476184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39476" y="1264148"/>
            <a:ext cx="7584639" cy="5092202"/>
          </a:xfrm>
          <a:solidFill>
            <a:schemeClr val="bg1"/>
          </a:solidFill>
        </p:spPr>
        <p:txBody>
          <a:bodyPr>
            <a:normAutofit fontScale="92500" lnSpcReduction="10000"/>
          </a:bodyPr>
          <a:lstStyle/>
          <a:p>
            <a:pPr marL="3175" lvl="1" indent="-3175" algn="just">
              <a:buNone/>
            </a:pPr>
            <a:r>
              <a:rPr lang="en-US" sz="2400" b="1" dirty="0" smtClean="0">
                <a:solidFill>
                  <a:srgbClr val="577204"/>
                </a:solidFill>
              </a:rPr>
              <a:t>Disqualification</a:t>
            </a:r>
          </a:p>
          <a:p>
            <a:pPr marL="276225" lvl="1" indent="-276225" algn="just">
              <a:buNone/>
            </a:pPr>
            <a:endParaRPr lang="en-US" sz="2400" dirty="0" smtClean="0">
              <a:solidFill>
                <a:srgbClr val="000000"/>
              </a:solidFill>
            </a:endParaRPr>
          </a:p>
          <a:p>
            <a:pPr marL="460375" lvl="2" indent="-457200" algn="just">
              <a:spcAft>
                <a:spcPts val="1200"/>
              </a:spcAft>
              <a:buFont typeface="+mj-lt"/>
              <a:buAutoNum type="alphaLcParenR" startAt="5"/>
            </a:pPr>
            <a:r>
              <a:rPr lang="en-US" sz="2400" dirty="0" smtClean="0">
                <a:solidFill>
                  <a:srgbClr val="000000"/>
                </a:solidFill>
              </a:rPr>
              <a:t>has, notwithstanding paragraph (f), at any time been convicted of theft, fraud, perjury, an offence under the Corrupt Act, 1992 (Act No. 94 of 1992), or any other offence involving dishonesty;</a:t>
            </a:r>
          </a:p>
          <a:p>
            <a:pPr marL="460375" lvl="2" indent="-457200" algn="just">
              <a:spcAft>
                <a:spcPts val="1200"/>
              </a:spcAft>
              <a:buFont typeface="+mj-lt"/>
              <a:buAutoNum type="alphaLcParenR" startAt="5"/>
            </a:pPr>
            <a:r>
              <a:rPr lang="en-US" sz="2400" dirty="0" smtClean="0">
                <a:solidFill>
                  <a:srgbClr val="000000"/>
                </a:solidFill>
              </a:rPr>
              <a:t>has been convicted after the commencement of the Constitution of the Republic of South Africa, 1993 (Act No. 200 of 1993) of a crime specified in Schedule 1 to the Criminal Procedure Act, 1977 (Act No. 51 of 1997) and has been sentenced to a period of imprisonment of not less than one year without the option of a fine;</a:t>
            </a:r>
          </a:p>
          <a:p>
            <a:pPr marL="460375" lvl="2" indent="-457200" algn="just">
              <a:spcAft>
                <a:spcPts val="1200"/>
              </a:spcAft>
              <a:buFont typeface="+mj-lt"/>
              <a:buAutoNum type="alphaLcParenR" startAt="5"/>
            </a:pPr>
            <a:r>
              <a:rPr lang="en-US" sz="2400" dirty="0">
                <a:solidFill>
                  <a:srgbClr val="000000"/>
                </a:solidFill>
              </a:rPr>
              <a:t>h</a:t>
            </a:r>
            <a:r>
              <a:rPr lang="en-US" sz="2400" dirty="0" smtClean="0">
                <a:solidFill>
                  <a:srgbClr val="000000"/>
                </a:solidFill>
              </a:rPr>
              <a:t>as, as a result of improper conduct, been removed from an office of trust;</a:t>
            </a:r>
          </a:p>
          <a:p>
            <a:pPr marL="460375" lvl="2" indent="-457200" algn="just">
              <a:spcAft>
                <a:spcPts val="1200"/>
              </a:spcAft>
              <a:buFont typeface="+mj-lt"/>
              <a:buAutoNum type="alphaLcParenR" startAt="5"/>
            </a:pPr>
            <a:r>
              <a:rPr lang="en-US" sz="2400" dirty="0">
                <a:solidFill>
                  <a:srgbClr val="000000"/>
                </a:solidFill>
              </a:rPr>
              <a:t>h</a:t>
            </a:r>
            <a:r>
              <a:rPr lang="en-US" sz="2400" dirty="0" smtClean="0">
                <a:solidFill>
                  <a:srgbClr val="000000"/>
                </a:solidFill>
              </a:rPr>
              <a:t>as been declared by a court to be mentally ill or disordered.</a:t>
            </a:r>
          </a:p>
        </p:txBody>
      </p:sp>
      <p:sp>
        <p:nvSpPr>
          <p:cNvPr id="6" name="Slide Number Placeholder 5"/>
          <p:cNvSpPr>
            <a:spLocks noGrp="1"/>
          </p:cNvSpPr>
          <p:nvPr>
            <p:ph type="sldNum" sz="quarter" idx="12"/>
          </p:nvPr>
        </p:nvSpPr>
        <p:spPr>
          <a:xfrm>
            <a:off x="243422" y="6338410"/>
            <a:ext cx="609600" cy="365125"/>
          </a:xfrm>
          <a:solidFill>
            <a:schemeClr val="bg2">
              <a:lumMod val="40000"/>
              <a:lumOff val="60000"/>
            </a:schemeClr>
          </a:solidFill>
        </p:spPr>
        <p:txBody>
          <a:bodyPr vert="horz" lIns="91440" tIns="45720" rIns="91440" bIns="45720" rtlCol="0" anchor="ctr"/>
          <a:lstStyle>
            <a:lvl1pPr marL="0" algn="ctr" defTabSz="914400" rtl="0" eaLnBrk="1" latinLnBrk="0" hangingPunct="1">
              <a:defRPr sz="1600" b="1" kern="1200">
                <a:solidFill>
                  <a:schemeClr val="bg1">
                    <a:lumMod val="75000"/>
                  </a:schemeClr>
                </a:solidFill>
                <a:latin typeface="+mn-lt"/>
                <a:ea typeface="+mn-ea"/>
                <a:cs typeface="+mn-cs"/>
              </a:defRPr>
            </a:lvl1pPr>
          </a:lstStyle>
          <a:p>
            <a:r>
              <a:rPr lang="en-US" dirty="0" smtClean="0">
                <a:solidFill>
                  <a:srgbClr val="436001"/>
                </a:solidFill>
              </a:rPr>
              <a:t>11</a:t>
            </a:r>
            <a:endParaRPr lang="en-US" dirty="0">
              <a:solidFill>
                <a:srgbClr val="436001"/>
              </a:solidFill>
            </a:endParaRPr>
          </a:p>
        </p:txBody>
      </p:sp>
      <p:sp>
        <p:nvSpPr>
          <p:cNvPr id="7" name="Title 1"/>
          <p:cNvSpPr txBox="1">
            <a:spLocks/>
          </p:cNvSpPr>
          <p:nvPr/>
        </p:nvSpPr>
        <p:spPr>
          <a:xfrm>
            <a:off x="243422" y="97968"/>
            <a:ext cx="8480693" cy="886968"/>
          </a:xfrm>
          <a:prstGeom prst="rect">
            <a:avLst/>
          </a:prstGeom>
        </p:spPr>
        <p:txBody>
          <a:bodyPr vert="horz" lIns="91440" tIns="45720" rIns="91440" bIns="45720" rtlCol="0" anchor="b" anchorCtr="0">
            <a:noAutofit/>
          </a:bodyPr>
          <a:lstStyle>
            <a:lvl1pPr algn="l" defTabSz="914400" rtl="0" eaLnBrk="1" latinLnBrk="0" hangingPunct="1">
              <a:spcBef>
                <a:spcPct val="0"/>
              </a:spcBef>
              <a:buNone/>
              <a:defRPr sz="2800" kern="1200">
                <a:solidFill>
                  <a:schemeClr val="accent1"/>
                </a:solidFill>
                <a:latin typeface="+mj-lt"/>
                <a:ea typeface="+mj-ea"/>
                <a:cs typeface="+mj-cs"/>
              </a:defRPr>
            </a:lvl1pPr>
          </a:lstStyle>
          <a:p>
            <a:pPr>
              <a:lnSpc>
                <a:spcPct val="50000"/>
              </a:lnSpc>
            </a:pPr>
            <a:r>
              <a:rPr lang="en-US" sz="3300" b="1" dirty="0" smtClean="0">
                <a:solidFill>
                  <a:schemeClr val="tx1"/>
                </a:solidFill>
              </a:rPr>
              <a:t>Background</a:t>
            </a:r>
            <a:r>
              <a:rPr lang="en-US" dirty="0" smtClean="0"/>
              <a:t>: </a:t>
            </a:r>
            <a:r>
              <a:rPr lang="en-US" dirty="0" smtClean="0">
                <a:solidFill>
                  <a:srgbClr val="FF6600"/>
                </a:solidFill>
              </a:rPr>
              <a:t>MDDA Board Appointment</a:t>
            </a:r>
            <a:r>
              <a:rPr lang="en-US" dirty="0" smtClean="0">
                <a:solidFill>
                  <a:schemeClr val="accent1">
                    <a:lumMod val="75000"/>
                  </a:schemeClr>
                </a:solidFill>
              </a:rPr>
              <a:t>: </a:t>
            </a:r>
          </a:p>
          <a:p>
            <a:pPr>
              <a:lnSpc>
                <a:spcPct val="50000"/>
              </a:lnSpc>
            </a:pPr>
            <a:endParaRPr lang="en-US" dirty="0">
              <a:solidFill>
                <a:schemeClr val="accent1">
                  <a:lumMod val="75000"/>
                </a:schemeClr>
              </a:solidFill>
            </a:endParaRPr>
          </a:p>
          <a:p>
            <a:pPr>
              <a:lnSpc>
                <a:spcPct val="50000"/>
              </a:lnSpc>
            </a:pPr>
            <a:r>
              <a:rPr lang="en-US" dirty="0" smtClean="0">
                <a:solidFill>
                  <a:srgbClr val="008000"/>
                </a:solidFill>
              </a:rPr>
              <a:t>The</a:t>
            </a:r>
            <a:r>
              <a:rPr lang="en-US" dirty="0" smtClean="0">
                <a:solidFill>
                  <a:srgbClr val="98B249"/>
                </a:solidFill>
              </a:rPr>
              <a:t>MDDA</a:t>
            </a:r>
            <a:r>
              <a:rPr lang="en-US" dirty="0" smtClean="0">
                <a:solidFill>
                  <a:srgbClr val="008000"/>
                </a:solidFill>
              </a:rPr>
              <a:t>Act</a:t>
            </a:r>
            <a:r>
              <a:rPr lang="en-US" dirty="0" smtClean="0">
                <a:solidFill>
                  <a:srgbClr val="FF6600"/>
                </a:solidFill>
              </a:rPr>
              <a:t>14,</a:t>
            </a:r>
            <a:r>
              <a:rPr lang="en-US" dirty="0" smtClean="0">
                <a:solidFill>
                  <a:srgbClr val="008000"/>
                </a:solidFill>
              </a:rPr>
              <a:t>2002</a:t>
            </a:r>
            <a:r>
              <a:rPr lang="en-US" dirty="0" smtClean="0">
                <a:solidFill>
                  <a:srgbClr val="FF6600"/>
                </a:solidFill>
              </a:rPr>
              <a:t>Section </a:t>
            </a:r>
            <a:r>
              <a:rPr lang="en-US" b="1" dirty="0" smtClean="0">
                <a:solidFill>
                  <a:srgbClr val="FF6600"/>
                </a:solidFill>
              </a:rPr>
              <a:t>5</a:t>
            </a:r>
            <a:endParaRPr lang="en-US" b="1" dirty="0">
              <a:solidFill>
                <a:srgbClr val="008000"/>
              </a:solidFill>
            </a:endParaRPr>
          </a:p>
        </p:txBody>
      </p:sp>
    </p:spTree>
    <p:extLst>
      <p:ext uri="{BB962C8B-B14F-4D97-AF65-F5344CB8AC3E}">
        <p14:creationId xmlns:p14="http://schemas.microsoft.com/office/powerpoint/2010/main" xmlns="" val="266354170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9155</TotalTime>
  <Words>1199</Words>
  <Application>Microsoft Office PowerPoint</Application>
  <PresentationFormat>On-screen Show (4:3)</PresentationFormat>
  <Paragraphs>196</Paragraphs>
  <Slides>17</Slides>
  <Notes>16</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Portfolio Committee on Communications  [PCC]</vt:lpstr>
      <vt:lpstr>According to the MDDA ACT: </vt:lpstr>
      <vt:lpstr>The Current MDDA Board</vt:lpstr>
      <vt:lpstr>Background: MDDA Board Appointment:   Parliament Appointment Process (Known Assumptions) </vt:lpstr>
      <vt:lpstr>Slide 5</vt:lpstr>
      <vt:lpstr>Slide 6</vt:lpstr>
      <vt:lpstr>Slide 7</vt:lpstr>
      <vt:lpstr>Slide 8</vt:lpstr>
      <vt:lpstr>Slide 9</vt:lpstr>
      <vt:lpstr>Slide 10</vt:lpstr>
      <vt:lpstr>Slide 11</vt:lpstr>
      <vt:lpstr>Slide 12</vt:lpstr>
      <vt:lpstr>Slide 13</vt:lpstr>
      <vt:lpstr>Slide 14</vt:lpstr>
      <vt:lpstr>Shortlisting Processes**</vt:lpstr>
      <vt:lpstr>High-Level Business Processes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ICT Sector Trends</dc:title>
  <dc:creator>User</dc:creator>
  <cp:lastModifiedBy>USER</cp:lastModifiedBy>
  <cp:revision>138</cp:revision>
  <cp:lastPrinted>2017-08-17T06:48:02Z</cp:lastPrinted>
  <dcterms:created xsi:type="dcterms:W3CDTF">2014-06-21T09:54:04Z</dcterms:created>
  <dcterms:modified xsi:type="dcterms:W3CDTF">2020-10-09T08:44:18Z</dcterms:modified>
</cp:coreProperties>
</file>