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57" r:id="rId3"/>
    <p:sldId id="260" r:id="rId4"/>
    <p:sldId id="258" r:id="rId5"/>
    <p:sldId id="269" r:id="rId6"/>
    <p:sldId id="270" r:id="rId7"/>
    <p:sldId id="275" r:id="rId8"/>
    <p:sldId id="276" r:id="rId9"/>
    <p:sldId id="271" r:id="rId10"/>
    <p:sldId id="277" r:id="rId11"/>
    <p:sldId id="278" r:id="rId12"/>
    <p:sldId id="279" r:id="rId13"/>
    <p:sldId id="280" r:id="rId14"/>
    <p:sldId id="281" r:id="rId15"/>
    <p:sldId id="282" r:id="rId16"/>
    <p:sldId id="272" r:id="rId17"/>
    <p:sldId id="273" r:id="rId18"/>
    <p:sldId id="283" r:id="rId19"/>
    <p:sldId id="268" r:id="rId2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7652"/>
  </p:normalViewPr>
  <p:slideViewPr>
    <p:cSldViewPr snapToGrid="0" snapToObjects="1">
      <p:cViewPr varScale="1">
        <p:scale>
          <a:sx n="46" d="100"/>
          <a:sy n="46" d="100"/>
        </p:scale>
        <p:origin x="-120" y="-43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CE23A-64EB-42FA-99D7-8020B6B3DCD4}" type="datetimeFigureOut">
              <a:rPr lang="en-ZA" smtClean="0"/>
              <a:pPr/>
              <a:t>2020/10/05</a:t>
            </a:fld>
            <a:endParaRPr lang="en-ZA"/>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F2297-5DD0-4799-A589-323D3BF3B744}" type="slidenum">
              <a:rPr lang="en-ZA" smtClean="0"/>
              <a:pPr/>
              <a:t>‹#›</a:t>
            </a:fld>
            <a:endParaRPr lang="en-ZA"/>
          </a:p>
        </p:txBody>
      </p:sp>
    </p:spTree>
    <p:extLst>
      <p:ext uri="{BB962C8B-B14F-4D97-AF65-F5344CB8AC3E}">
        <p14:creationId xmlns:p14="http://schemas.microsoft.com/office/powerpoint/2010/main" xmlns="" val="1789529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C60ADA-E8FC-4EAA-9637-A363557F8969}"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482AD6-FA50-409B-9503-D5A85A7161CC}"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F38DA4-7B07-48BE-92B0-823B9C930CBF}"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3D8C37-9DCB-49B4-82C4-84C41B152D6F}"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618EEA-BC70-4C12-8DAD-8E873B2CF099}" type="datetime1">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A2360D-BD90-4912-BBEE-996B2A49A3CA}" type="datetime1">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3E5FA3-1F54-49B9-A408-FAF7EBF10894}" type="datetime1">
              <a:rPr lang="en-US" smtClean="0"/>
              <a:pPr/>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E5A23A-47D8-4EDE-B896-66B35E5770CB}" type="datetime1">
              <a:rPr lang="en-US" smtClean="0"/>
              <a:pPr/>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22112-DC6A-4EFD-A816-4C7F4A47D89C}" type="datetime1">
              <a:rPr lang="en-US" smtClean="0"/>
              <a:pPr/>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4065A-81F5-47CF-9815-877A253027CF}" type="datetime1">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FED80-1016-4E7F-96C9-5079B11DEC5D}" type="datetime1">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22E73-7DAD-4A19-B8D8-228EBD429AC0}" type="datetime1">
              <a:rPr lang="en-US" smtClean="0"/>
              <a:pPr/>
              <a:t>10/5/2020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9465" y="1680371"/>
            <a:ext cx="6996112" cy="634206"/>
          </a:xfrm>
        </p:spPr>
        <p:txBody>
          <a:bodyPr>
            <a:noAutofit/>
          </a:bodyPr>
          <a:lstStyle/>
          <a:p>
            <a:r>
              <a:rPr lang="en-US" sz="3600" b="1" dirty="0" smtClean="0">
                <a:solidFill>
                  <a:schemeClr val="bg1"/>
                </a:solidFill>
                <a:latin typeface="Arial" charset="0"/>
                <a:ea typeface="Arial" charset="0"/>
                <a:cs typeface="Arial" charset="0"/>
              </a:rPr>
              <a:t>Department of Defence: </a:t>
            </a:r>
            <a:br>
              <a:rPr lang="en-US" sz="3600" b="1" dirty="0" smtClean="0">
                <a:solidFill>
                  <a:schemeClr val="bg1"/>
                </a:solidFill>
                <a:latin typeface="Arial" charset="0"/>
                <a:ea typeface="Arial" charset="0"/>
                <a:cs typeface="Arial" charset="0"/>
              </a:rPr>
            </a:br>
            <a:r>
              <a:rPr lang="en-US" sz="3600" b="1" dirty="0" smtClean="0">
                <a:solidFill>
                  <a:schemeClr val="bg1"/>
                </a:solidFill>
                <a:latin typeface="Arial" charset="0"/>
                <a:ea typeface="Arial" charset="0"/>
                <a:cs typeface="Arial" charset="0"/>
              </a:rPr>
              <a:t>Draft 2019/20 </a:t>
            </a:r>
            <a:br>
              <a:rPr lang="en-US" sz="3600" b="1" dirty="0" smtClean="0">
                <a:solidFill>
                  <a:schemeClr val="bg1"/>
                </a:solidFill>
                <a:latin typeface="Arial" charset="0"/>
                <a:ea typeface="Arial" charset="0"/>
                <a:cs typeface="Arial" charset="0"/>
              </a:rPr>
            </a:br>
            <a:r>
              <a:rPr lang="en-US" sz="3600" b="1" dirty="0" smtClean="0">
                <a:solidFill>
                  <a:schemeClr val="bg1"/>
                </a:solidFill>
                <a:latin typeface="Arial" charset="0"/>
                <a:ea typeface="Arial" charset="0"/>
                <a:cs typeface="Arial" charset="0"/>
              </a:rPr>
              <a:t>Annual Report Analysis</a:t>
            </a:r>
          </a:p>
          <a:p>
            <a:endParaRPr lang="en-US" sz="44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smtClean="0">
                <a:solidFill>
                  <a:schemeClr val="bg1"/>
                </a:solidFill>
                <a:latin typeface="Arial" charset="0"/>
                <a:ea typeface="Arial" charset="0"/>
                <a:cs typeface="Arial" charset="0"/>
              </a:rPr>
              <a:t>6 October 2020</a:t>
            </a:r>
            <a:endParaRPr lang="en-US" sz="1800" dirty="0">
              <a:solidFill>
                <a:schemeClr val="bg1"/>
              </a:solidFill>
              <a:latin typeface="Arial" charset="0"/>
              <a:ea typeface="Arial" charset="0"/>
              <a:cs typeface="Arial" charset="0"/>
            </a:endParaRPr>
          </a:p>
        </p:txBody>
      </p:sp>
      <p:sp>
        <p:nvSpPr>
          <p:cNvPr id="5" name="Subtitle 2"/>
          <p:cNvSpPr txBox="1">
            <a:spLocks/>
          </p:cNvSpPr>
          <p:nvPr/>
        </p:nvSpPr>
        <p:spPr>
          <a:xfrm>
            <a:off x="-1" y="6279898"/>
            <a:ext cx="5476875" cy="48338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b="1" dirty="0" smtClean="0">
                <a:solidFill>
                  <a:schemeClr val="tx1"/>
                </a:solidFill>
              </a:rPr>
              <a:t>Dr Wilhelm Janse van Rensburg</a:t>
            </a:r>
          </a:p>
          <a:p>
            <a:pPr algn="l"/>
            <a:r>
              <a:rPr lang="en-US" sz="1400" b="1" dirty="0" smtClean="0">
                <a:solidFill>
                  <a:schemeClr val="tx1"/>
                </a:solidFill>
              </a:rPr>
              <a:t>Researcher: JSC on Defence &amp; PC on Defence &amp; Military Veterans </a:t>
            </a:r>
            <a:endParaRPr lang="en-US" sz="1400" b="1" dirty="0">
              <a:solidFill>
                <a:schemeClr val="tx1"/>
              </a:solidFill>
            </a:endParaRPr>
          </a:p>
        </p:txBody>
      </p:sp>
      <p:sp>
        <p:nvSpPr>
          <p:cNvPr id="2" name="Slide Number Placeholder 1"/>
          <p:cNvSpPr>
            <a:spLocks noGrp="1"/>
          </p:cNvSpPr>
          <p:nvPr>
            <p:ph type="sldNum" sz="quarter" idx="12"/>
          </p:nvPr>
        </p:nvSpPr>
        <p:spPr/>
        <p:txBody>
          <a:bodyPr/>
          <a:lstStyle/>
          <a:p>
            <a:fld id="{D1B91D83-34EB-A744-81D0-D8E8519C4AE3}" type="slidenum">
              <a:rPr lang="en-US" smtClean="0"/>
              <a:pPr/>
              <a:t>1</a:t>
            </a:fld>
            <a:endParaRPr lang="en-US"/>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3: Landward defence</a:t>
            </a:r>
            <a:endParaRPr lang="en-US" sz="3600" b="1" dirty="0"/>
          </a:p>
        </p:txBody>
      </p:sp>
      <p:sp>
        <p:nvSpPr>
          <p:cNvPr id="3" name="Content Placeholder 2"/>
          <p:cNvSpPr>
            <a:spLocks noGrp="1"/>
          </p:cNvSpPr>
          <p:nvPr>
            <p:ph idx="1"/>
          </p:nvPr>
        </p:nvSpPr>
        <p:spPr>
          <a:xfrm>
            <a:off x="600364" y="1940072"/>
            <a:ext cx="9000836" cy="4565503"/>
          </a:xfrm>
        </p:spPr>
        <p:txBody>
          <a:bodyPr>
            <a:normAutofit/>
          </a:bodyPr>
          <a:lstStyle/>
          <a:p>
            <a:pPr marL="0" indent="0">
              <a:buNone/>
            </a:pPr>
            <a:r>
              <a:rPr lang="en-ZA" dirty="0"/>
              <a:t>Expenditure: </a:t>
            </a:r>
            <a:r>
              <a:rPr lang="en-ZA" dirty="0" smtClean="0"/>
              <a:t>R16,764 billion</a:t>
            </a:r>
          </a:p>
          <a:p>
            <a:pPr marL="0" indent="0">
              <a:buNone/>
            </a:pPr>
            <a:endParaRPr lang="en-ZA" dirty="0" smtClean="0"/>
          </a:p>
          <a:p>
            <a:r>
              <a:rPr lang="en-ZA" dirty="0" smtClean="0"/>
              <a:t>Performance:</a:t>
            </a:r>
          </a:p>
          <a:p>
            <a:pPr lvl="1"/>
            <a:r>
              <a:rPr lang="en-ZA" dirty="0" smtClean="0"/>
              <a:t>Training targets as well as force training exercises achieved.</a:t>
            </a:r>
          </a:p>
          <a:p>
            <a:endParaRPr lang="en-ZA" dirty="0"/>
          </a:p>
          <a:p>
            <a:r>
              <a:rPr lang="en-ZA" dirty="0" smtClean="0"/>
              <a:t>Selected performance highlights:</a:t>
            </a:r>
            <a:endParaRPr lang="en-ZA" dirty="0"/>
          </a:p>
          <a:p>
            <a:pPr lvl="1"/>
            <a:r>
              <a:rPr lang="en-ZA" dirty="0"/>
              <a:t>Humanitarian Aid and Disaster </a:t>
            </a:r>
            <a:r>
              <a:rPr lang="en-ZA" dirty="0" smtClean="0"/>
              <a:t>Relief.</a:t>
            </a:r>
          </a:p>
          <a:p>
            <a:pPr lvl="1"/>
            <a:r>
              <a:rPr lang="en-ZA" dirty="0"/>
              <a:t>Sewage clean-up operation in </a:t>
            </a:r>
            <a:r>
              <a:rPr lang="en-ZA" dirty="0" err="1" smtClean="0"/>
              <a:t>Mahikeng</a:t>
            </a:r>
            <a:r>
              <a:rPr lang="en-ZA" dirty="0" smtClean="0"/>
              <a:t>.</a:t>
            </a:r>
          </a:p>
          <a:p>
            <a:pPr lvl="1"/>
            <a:r>
              <a:rPr lang="en-ZA" dirty="0" smtClean="0"/>
              <a:t>Support to </a:t>
            </a:r>
            <a:r>
              <a:rPr lang="en-ZA" dirty="0" err="1"/>
              <a:t>Emfuleni</a:t>
            </a:r>
            <a:r>
              <a:rPr lang="en-ZA" dirty="0"/>
              <a:t> </a:t>
            </a:r>
            <a:r>
              <a:rPr lang="en-ZA" dirty="0" smtClean="0"/>
              <a:t>Municipality (Vaal River).</a:t>
            </a:r>
          </a:p>
          <a:p>
            <a:pPr lvl="1"/>
            <a:r>
              <a:rPr lang="en-ZA" dirty="0"/>
              <a:t>National Rural Youth Service Corps </a:t>
            </a:r>
            <a:r>
              <a:rPr lang="en-ZA" dirty="0" smtClean="0"/>
              <a:t>training.</a:t>
            </a:r>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a:p>
        </p:txBody>
      </p:sp>
    </p:spTree>
    <p:extLst>
      <p:ext uri="{BB962C8B-B14F-4D97-AF65-F5344CB8AC3E}">
        <p14:creationId xmlns:p14="http://schemas.microsoft.com/office/powerpoint/2010/main" xmlns="" val="4100766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4: Air Defence</a:t>
            </a:r>
            <a:endParaRPr lang="en-US" sz="3600" b="1" dirty="0"/>
          </a:p>
        </p:txBody>
      </p:sp>
      <p:sp>
        <p:nvSpPr>
          <p:cNvPr id="3" name="Content Placeholder 2"/>
          <p:cNvSpPr>
            <a:spLocks noGrp="1"/>
          </p:cNvSpPr>
          <p:nvPr>
            <p:ph idx="1"/>
          </p:nvPr>
        </p:nvSpPr>
        <p:spPr>
          <a:xfrm>
            <a:off x="600364" y="1940072"/>
            <a:ext cx="9000836" cy="4279753"/>
          </a:xfrm>
        </p:spPr>
        <p:txBody>
          <a:bodyPr>
            <a:normAutofit fontScale="92500" lnSpcReduction="20000"/>
          </a:bodyPr>
          <a:lstStyle/>
          <a:p>
            <a:pPr marL="0" indent="0">
              <a:buNone/>
            </a:pPr>
            <a:r>
              <a:rPr lang="en-ZA" dirty="0"/>
              <a:t>Expenditure: </a:t>
            </a:r>
            <a:r>
              <a:rPr lang="en-ZA" dirty="0" smtClean="0"/>
              <a:t>R6,701 billion</a:t>
            </a:r>
          </a:p>
          <a:p>
            <a:pPr marL="0" indent="0">
              <a:buNone/>
            </a:pPr>
            <a:endParaRPr lang="en-ZA" dirty="0" smtClean="0"/>
          </a:p>
          <a:p>
            <a:r>
              <a:rPr lang="en-ZA" dirty="0" smtClean="0"/>
              <a:t>Flying hour performance:</a:t>
            </a:r>
          </a:p>
          <a:p>
            <a:pPr marL="0" lvl="0" indent="0">
              <a:buNone/>
            </a:pPr>
            <a:endParaRPr lang="en-ZA" b="1" dirty="0"/>
          </a:p>
          <a:p>
            <a:pPr marL="0" lvl="0" indent="0">
              <a:buNone/>
            </a:pPr>
            <a:r>
              <a:rPr lang="en-ZA" b="1" dirty="0" smtClean="0"/>
              <a:t>Total </a:t>
            </a:r>
            <a:r>
              <a:rPr lang="en-ZA" b="1" dirty="0"/>
              <a:t>target: </a:t>
            </a:r>
            <a:r>
              <a:rPr lang="en-ZA" dirty="0"/>
              <a:t>17 </a:t>
            </a:r>
            <a:r>
              <a:rPr lang="en-ZA" dirty="0" smtClean="0"/>
              <a:t>200* </a:t>
            </a:r>
            <a:r>
              <a:rPr lang="en-ZA" dirty="0"/>
              <a:t>flying hours planned with 16 232 achieved. This consists of the following breakdown:</a:t>
            </a:r>
          </a:p>
          <a:p>
            <a:pPr lvl="1"/>
            <a:r>
              <a:rPr lang="en-ZA" dirty="0"/>
              <a:t>12 749.5 hours for force preparation</a:t>
            </a:r>
          </a:p>
          <a:p>
            <a:pPr lvl="1"/>
            <a:r>
              <a:rPr lang="en-ZA" dirty="0"/>
              <a:t>2 576 hours for force employment</a:t>
            </a:r>
          </a:p>
          <a:p>
            <a:pPr lvl="1"/>
            <a:r>
              <a:rPr lang="en-ZA" dirty="0"/>
              <a:t>907.1 VVIP hours</a:t>
            </a:r>
          </a:p>
          <a:p>
            <a:pPr marL="0" indent="0">
              <a:buNone/>
            </a:pPr>
            <a:endParaRPr lang="en-ZA" dirty="0" smtClean="0"/>
          </a:p>
          <a:p>
            <a:pPr marL="0" indent="0">
              <a:buNone/>
            </a:pPr>
            <a:r>
              <a:rPr lang="en-ZA" sz="2400" dirty="0" smtClean="0"/>
              <a:t>*Note: Target reduced from 25 000 in previous years.</a:t>
            </a:r>
            <a:endParaRPr lang="en-ZA" sz="24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a:p>
        </p:txBody>
      </p:sp>
    </p:spTree>
    <p:extLst>
      <p:ext uri="{BB962C8B-B14F-4D97-AF65-F5344CB8AC3E}">
        <p14:creationId xmlns:p14="http://schemas.microsoft.com/office/powerpoint/2010/main" xmlns="" val="714943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5: Maritime Defence</a:t>
            </a:r>
            <a:endParaRPr lang="en-US" sz="3600" b="1" dirty="0"/>
          </a:p>
        </p:txBody>
      </p:sp>
      <p:sp>
        <p:nvSpPr>
          <p:cNvPr id="3" name="Content Placeholder 2"/>
          <p:cNvSpPr>
            <a:spLocks noGrp="1"/>
          </p:cNvSpPr>
          <p:nvPr>
            <p:ph idx="1"/>
          </p:nvPr>
        </p:nvSpPr>
        <p:spPr>
          <a:xfrm>
            <a:off x="600364" y="1940072"/>
            <a:ext cx="9000836" cy="4679803"/>
          </a:xfrm>
        </p:spPr>
        <p:txBody>
          <a:bodyPr>
            <a:normAutofit lnSpcReduction="10000"/>
          </a:bodyPr>
          <a:lstStyle/>
          <a:p>
            <a:pPr marL="0" indent="0">
              <a:buNone/>
            </a:pPr>
            <a:r>
              <a:rPr lang="en-ZA" dirty="0"/>
              <a:t>Expenditure: </a:t>
            </a:r>
            <a:r>
              <a:rPr lang="en-ZA" dirty="0" smtClean="0"/>
              <a:t>R4,709 </a:t>
            </a:r>
            <a:r>
              <a:rPr lang="en-ZA" dirty="0"/>
              <a:t>billion</a:t>
            </a:r>
          </a:p>
          <a:p>
            <a:pPr marL="0" lvl="0" indent="0">
              <a:buNone/>
            </a:pPr>
            <a:endParaRPr lang="en-ZA" b="1" dirty="0" smtClean="0"/>
          </a:p>
          <a:p>
            <a:pPr lvl="0"/>
            <a:r>
              <a:rPr lang="en-ZA" b="1" dirty="0" smtClean="0"/>
              <a:t>Sea hours target</a:t>
            </a:r>
            <a:r>
              <a:rPr lang="en-ZA" dirty="0" smtClean="0"/>
              <a:t>: 10 000</a:t>
            </a:r>
          </a:p>
          <a:p>
            <a:pPr lvl="0"/>
            <a:r>
              <a:rPr lang="en-ZA" b="1" dirty="0" smtClean="0"/>
              <a:t>Sea hour achievement: </a:t>
            </a:r>
            <a:r>
              <a:rPr lang="en-ZA" dirty="0" smtClean="0"/>
              <a:t>6 612.55 </a:t>
            </a:r>
          </a:p>
          <a:p>
            <a:pPr lvl="1"/>
            <a:r>
              <a:rPr lang="en-ZA" dirty="0"/>
              <a:t>Force Employment: 2 745.85 hours</a:t>
            </a:r>
          </a:p>
          <a:p>
            <a:pPr lvl="1"/>
            <a:r>
              <a:rPr lang="en-ZA" dirty="0"/>
              <a:t>Force Preparation: 3 866.70 hours</a:t>
            </a:r>
          </a:p>
          <a:p>
            <a:pPr marL="0" lvl="0" indent="0">
              <a:buNone/>
            </a:pPr>
            <a:r>
              <a:rPr lang="en-ZA" b="1" dirty="0" smtClean="0"/>
              <a:t>Reasons for low performance</a:t>
            </a:r>
            <a:r>
              <a:rPr lang="en-ZA" dirty="0" smtClean="0"/>
              <a:t>: Refits and maintenance and repair. This led to operational defects and the non-availability of platforms to conduct all scheduled Force Preparation and Force Employment activities. </a:t>
            </a:r>
          </a:p>
          <a:p>
            <a:pPr marL="0" indent="0">
              <a:buNone/>
            </a:pPr>
            <a:r>
              <a:rPr lang="en-ZA" sz="2400" dirty="0" smtClean="0"/>
              <a:t>*Note: Target reduced from 25 000 in previous years.</a:t>
            </a:r>
            <a:endParaRPr lang="en-ZA" sz="24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12</a:t>
            </a:fld>
            <a:endParaRPr lang="en-US"/>
          </a:p>
        </p:txBody>
      </p:sp>
    </p:spTree>
    <p:extLst>
      <p:ext uri="{BB962C8B-B14F-4D97-AF65-F5344CB8AC3E}">
        <p14:creationId xmlns:p14="http://schemas.microsoft.com/office/powerpoint/2010/main" xmlns="" val="1887019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6: Military Health Support</a:t>
            </a:r>
            <a:endParaRPr lang="en-US" sz="3600" b="1" dirty="0"/>
          </a:p>
        </p:txBody>
      </p:sp>
      <p:sp>
        <p:nvSpPr>
          <p:cNvPr id="3" name="Content Placeholder 2"/>
          <p:cNvSpPr>
            <a:spLocks noGrp="1"/>
          </p:cNvSpPr>
          <p:nvPr>
            <p:ph idx="1"/>
          </p:nvPr>
        </p:nvSpPr>
        <p:spPr>
          <a:xfrm>
            <a:off x="600364" y="2314575"/>
            <a:ext cx="9000836" cy="3448050"/>
          </a:xfrm>
        </p:spPr>
        <p:txBody>
          <a:bodyPr>
            <a:normAutofit/>
          </a:bodyPr>
          <a:lstStyle/>
          <a:p>
            <a:pPr marL="0" indent="0">
              <a:buNone/>
            </a:pPr>
            <a:r>
              <a:rPr lang="en-ZA" dirty="0"/>
              <a:t>Expenditure: </a:t>
            </a:r>
            <a:r>
              <a:rPr lang="en-ZA" dirty="0" smtClean="0"/>
              <a:t>R5,363 </a:t>
            </a:r>
            <a:r>
              <a:rPr lang="en-ZA" dirty="0"/>
              <a:t>billion</a:t>
            </a:r>
          </a:p>
          <a:p>
            <a:pPr marL="0" indent="0">
              <a:buNone/>
            </a:pPr>
            <a:endParaRPr lang="en-ZA" dirty="0"/>
          </a:p>
          <a:p>
            <a:pPr marL="0" indent="0">
              <a:buNone/>
            </a:pPr>
            <a:r>
              <a:rPr lang="en-ZA" dirty="0" smtClean="0"/>
              <a:t>Performance targets:</a:t>
            </a:r>
          </a:p>
          <a:p>
            <a:pPr lvl="1"/>
            <a:r>
              <a:rPr lang="en-ZA" i="1" dirty="0" smtClean="0"/>
              <a:t>Healthcare activities</a:t>
            </a:r>
            <a:r>
              <a:rPr lang="en-ZA" dirty="0" smtClean="0"/>
              <a:t>: </a:t>
            </a:r>
            <a:r>
              <a:rPr lang="en-ZA" dirty="0"/>
              <a:t>2 089 102 healthcare activities in 2019/20, falling short of the target of 2 140 550 </a:t>
            </a:r>
            <a:r>
              <a:rPr lang="en-ZA" dirty="0" smtClean="0"/>
              <a:t>.</a:t>
            </a:r>
          </a:p>
          <a:p>
            <a:pPr lvl="1"/>
            <a:r>
              <a:rPr lang="en-ZA" i="1" dirty="0" smtClean="0"/>
              <a:t>Training target</a:t>
            </a:r>
            <a:r>
              <a:rPr lang="en-ZA" dirty="0" smtClean="0"/>
              <a:t>: 640 trained vs target of 648.</a:t>
            </a:r>
          </a:p>
          <a:p>
            <a:pPr lvl="1"/>
            <a:endParaRPr lang="en-ZA"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13</a:t>
            </a:fld>
            <a:endParaRPr lang="en-US"/>
          </a:p>
        </p:txBody>
      </p:sp>
    </p:spTree>
    <p:extLst>
      <p:ext uri="{BB962C8B-B14F-4D97-AF65-F5344CB8AC3E}">
        <p14:creationId xmlns:p14="http://schemas.microsoft.com/office/powerpoint/2010/main" xmlns="" val="3247082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7: Defence Intelligence</a:t>
            </a:r>
            <a:endParaRPr lang="en-US" sz="3600" b="1" dirty="0"/>
          </a:p>
        </p:txBody>
      </p:sp>
      <p:sp>
        <p:nvSpPr>
          <p:cNvPr id="3" name="Content Placeholder 2"/>
          <p:cNvSpPr>
            <a:spLocks noGrp="1"/>
          </p:cNvSpPr>
          <p:nvPr>
            <p:ph idx="1"/>
          </p:nvPr>
        </p:nvSpPr>
        <p:spPr>
          <a:xfrm>
            <a:off x="600364" y="2162175"/>
            <a:ext cx="9000836" cy="4400550"/>
          </a:xfrm>
        </p:spPr>
        <p:txBody>
          <a:bodyPr>
            <a:normAutofit lnSpcReduction="10000"/>
          </a:bodyPr>
          <a:lstStyle/>
          <a:p>
            <a:pPr marL="0" indent="0">
              <a:buNone/>
            </a:pPr>
            <a:r>
              <a:rPr lang="en-ZA" dirty="0"/>
              <a:t>Expenditure: </a:t>
            </a:r>
            <a:r>
              <a:rPr lang="en-ZA" dirty="0" smtClean="0"/>
              <a:t>R1,002 </a:t>
            </a:r>
            <a:r>
              <a:rPr lang="en-ZA" dirty="0"/>
              <a:t>billion</a:t>
            </a:r>
          </a:p>
          <a:p>
            <a:pPr marL="0" indent="0">
              <a:buNone/>
            </a:pPr>
            <a:endParaRPr lang="en-ZA" dirty="0" smtClean="0"/>
          </a:p>
          <a:p>
            <a:r>
              <a:rPr lang="en-ZA" dirty="0" smtClean="0"/>
              <a:t>Performance targets:</a:t>
            </a:r>
          </a:p>
          <a:p>
            <a:pPr lvl="1"/>
            <a:r>
              <a:rPr lang="en-ZA" i="1" dirty="0" smtClean="0"/>
              <a:t>Vetting decisions</a:t>
            </a:r>
            <a:r>
              <a:rPr lang="en-ZA" dirty="0" smtClean="0"/>
              <a:t>: </a:t>
            </a:r>
            <a:r>
              <a:rPr lang="en-ZA" dirty="0"/>
              <a:t>7 167 </a:t>
            </a:r>
            <a:r>
              <a:rPr lang="en-ZA" dirty="0" smtClean="0"/>
              <a:t>vetting decisions, </a:t>
            </a:r>
            <a:r>
              <a:rPr lang="en-ZA" dirty="0"/>
              <a:t>falling short of the target of </a:t>
            </a:r>
            <a:r>
              <a:rPr lang="en-ZA" dirty="0" smtClean="0"/>
              <a:t>7500.</a:t>
            </a:r>
          </a:p>
          <a:p>
            <a:pPr lvl="1"/>
            <a:r>
              <a:rPr lang="en-ZA" i="1" dirty="0"/>
              <a:t>Defence Intelligence </a:t>
            </a:r>
            <a:r>
              <a:rPr lang="en-ZA" i="1" dirty="0" smtClean="0"/>
              <a:t>Products</a:t>
            </a:r>
            <a:r>
              <a:rPr lang="en-ZA" dirty="0" smtClean="0"/>
              <a:t>: 968 products produced against a target of 448.</a:t>
            </a:r>
          </a:p>
          <a:p>
            <a:r>
              <a:rPr lang="en-ZA" dirty="0" smtClean="0"/>
              <a:t>Follow-up on strategies required:</a:t>
            </a:r>
            <a:endParaRPr lang="en-ZA" dirty="0"/>
          </a:p>
          <a:p>
            <a:pPr lvl="1"/>
            <a:r>
              <a:rPr lang="en-ZA" dirty="0"/>
              <a:t>Cyber Warfare </a:t>
            </a:r>
            <a:r>
              <a:rPr lang="en-ZA" dirty="0" smtClean="0"/>
              <a:t>Strategy. </a:t>
            </a:r>
            <a:r>
              <a:rPr lang="en-ZA" dirty="0"/>
              <a:t>(No finalisation since 2015/16)</a:t>
            </a:r>
            <a:endParaRPr lang="en-ZA" dirty="0" smtClean="0"/>
          </a:p>
          <a:p>
            <a:pPr lvl="1"/>
            <a:r>
              <a:rPr lang="en-ZA" dirty="0"/>
              <a:t>Sensor </a:t>
            </a:r>
            <a:r>
              <a:rPr lang="en-ZA" dirty="0" smtClean="0"/>
              <a:t>Strategy. (</a:t>
            </a:r>
            <a:r>
              <a:rPr lang="en-ZA" dirty="0"/>
              <a:t>D</a:t>
            </a:r>
            <a:r>
              <a:rPr lang="en-ZA" dirty="0" smtClean="0"/>
              <a:t>raft </a:t>
            </a:r>
            <a:r>
              <a:rPr lang="en-ZA" dirty="0"/>
              <a:t>sensor strategy was completed in </a:t>
            </a:r>
            <a:r>
              <a:rPr lang="en-ZA" dirty="0" smtClean="0"/>
              <a:t>2016/17)</a:t>
            </a:r>
          </a:p>
        </p:txBody>
      </p:sp>
      <p:sp>
        <p:nvSpPr>
          <p:cNvPr id="4" name="Slide Number Placeholder 3"/>
          <p:cNvSpPr>
            <a:spLocks noGrp="1"/>
          </p:cNvSpPr>
          <p:nvPr>
            <p:ph type="sldNum" sz="quarter" idx="12"/>
          </p:nvPr>
        </p:nvSpPr>
        <p:spPr/>
        <p:txBody>
          <a:bodyPr/>
          <a:lstStyle/>
          <a:p>
            <a:fld id="{D1B91D83-34EB-A744-81D0-D8E8519C4AE3}" type="slidenum">
              <a:rPr lang="en-US" smtClean="0"/>
              <a:pPr/>
              <a:t>14</a:t>
            </a:fld>
            <a:endParaRPr lang="en-US"/>
          </a:p>
        </p:txBody>
      </p:sp>
    </p:spTree>
    <p:extLst>
      <p:ext uri="{BB962C8B-B14F-4D97-AF65-F5344CB8AC3E}">
        <p14:creationId xmlns:p14="http://schemas.microsoft.com/office/powerpoint/2010/main" xmlns="" val="4232910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8: General support</a:t>
            </a:r>
            <a:endParaRPr lang="en-US" sz="3600" b="1" dirty="0"/>
          </a:p>
        </p:txBody>
      </p:sp>
      <p:sp>
        <p:nvSpPr>
          <p:cNvPr id="3" name="Content Placeholder 2"/>
          <p:cNvSpPr>
            <a:spLocks noGrp="1"/>
          </p:cNvSpPr>
          <p:nvPr>
            <p:ph idx="1"/>
          </p:nvPr>
        </p:nvSpPr>
        <p:spPr>
          <a:xfrm>
            <a:off x="600364" y="2162174"/>
            <a:ext cx="9000836" cy="4048125"/>
          </a:xfrm>
        </p:spPr>
        <p:txBody>
          <a:bodyPr>
            <a:normAutofit lnSpcReduction="10000"/>
          </a:bodyPr>
          <a:lstStyle/>
          <a:p>
            <a:pPr marL="0" indent="0">
              <a:buNone/>
            </a:pPr>
            <a:r>
              <a:rPr lang="en-ZA" dirty="0"/>
              <a:t>Expenditure: </a:t>
            </a:r>
            <a:r>
              <a:rPr lang="en-ZA" dirty="0" smtClean="0"/>
              <a:t>R6,858 </a:t>
            </a:r>
            <a:r>
              <a:rPr lang="en-ZA" dirty="0"/>
              <a:t>billion</a:t>
            </a:r>
          </a:p>
          <a:p>
            <a:pPr marL="0" indent="0">
              <a:buNone/>
            </a:pPr>
            <a:endParaRPr lang="en-ZA" dirty="0" smtClean="0"/>
          </a:p>
          <a:p>
            <a:r>
              <a:rPr lang="en-ZA" dirty="0" smtClean="0"/>
              <a:t>All reported targets achieved, including:</a:t>
            </a:r>
          </a:p>
          <a:p>
            <a:pPr lvl="1"/>
            <a:r>
              <a:rPr lang="en-ZA" dirty="0" smtClean="0"/>
              <a:t>Procurement </a:t>
            </a:r>
            <a:r>
              <a:rPr lang="en-ZA" dirty="0"/>
              <a:t>requests fully completed within 90 days (99%)</a:t>
            </a:r>
          </a:p>
          <a:p>
            <a:pPr lvl="1"/>
            <a:r>
              <a:rPr lang="en-ZA" dirty="0"/>
              <a:t>Utilisation of endowment property in the DOD (93%)</a:t>
            </a:r>
          </a:p>
          <a:p>
            <a:pPr lvl="1"/>
            <a:r>
              <a:rPr lang="en-ZA" dirty="0"/>
              <a:t>Modernised, sustainable DOD ICT Integrated Prime Systems Capabilities (112%)</a:t>
            </a:r>
          </a:p>
          <a:p>
            <a:pPr lvl="1"/>
            <a:r>
              <a:rPr lang="en-ZA" dirty="0"/>
              <a:t>Deliberate crime prevention operations (174)</a:t>
            </a:r>
          </a:p>
          <a:p>
            <a:pPr lvl="1"/>
            <a:r>
              <a:rPr lang="en-ZA" dirty="0"/>
              <a:t>Criminal cases investigated (backlog) (56%)</a:t>
            </a:r>
          </a:p>
          <a:p>
            <a:pPr lvl="1"/>
            <a:r>
              <a:rPr lang="en-ZA" dirty="0"/>
              <a:t>Criminal cases investigated (in-year) (47%)</a:t>
            </a:r>
          </a:p>
        </p:txBody>
      </p:sp>
      <p:sp>
        <p:nvSpPr>
          <p:cNvPr id="4" name="Slide Number Placeholder 3"/>
          <p:cNvSpPr>
            <a:spLocks noGrp="1"/>
          </p:cNvSpPr>
          <p:nvPr>
            <p:ph type="sldNum" sz="quarter" idx="12"/>
          </p:nvPr>
        </p:nvSpPr>
        <p:spPr/>
        <p:txBody>
          <a:bodyPr/>
          <a:lstStyle/>
          <a:p>
            <a:fld id="{D1B91D83-34EB-A744-81D0-D8E8519C4AE3}" type="slidenum">
              <a:rPr lang="en-US" smtClean="0"/>
              <a:pPr/>
              <a:t>15</a:t>
            </a:fld>
            <a:endParaRPr lang="en-US"/>
          </a:p>
        </p:txBody>
      </p:sp>
    </p:spTree>
    <p:extLst>
      <p:ext uri="{BB962C8B-B14F-4D97-AF65-F5344CB8AC3E}">
        <p14:creationId xmlns:p14="http://schemas.microsoft.com/office/powerpoint/2010/main" xmlns="" val="328170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503672"/>
            <a:ext cx="8084271" cy="1170779"/>
          </a:xfrm>
        </p:spPr>
        <p:txBody>
          <a:bodyPr>
            <a:normAutofit/>
          </a:bodyPr>
          <a:lstStyle/>
          <a:p>
            <a:r>
              <a:rPr lang="en-US" sz="3600" b="1" dirty="0" smtClean="0"/>
              <a:t>Organisational Structure</a:t>
            </a:r>
            <a:endParaRPr lang="en-US" sz="3600" b="1" dirty="0"/>
          </a:p>
        </p:txBody>
      </p:sp>
      <p:sp>
        <p:nvSpPr>
          <p:cNvPr id="3" name="Content Placeholder 2"/>
          <p:cNvSpPr>
            <a:spLocks noGrp="1"/>
          </p:cNvSpPr>
          <p:nvPr>
            <p:ph idx="1"/>
          </p:nvPr>
        </p:nvSpPr>
        <p:spPr>
          <a:xfrm>
            <a:off x="681038" y="1825625"/>
            <a:ext cx="8543925" cy="4649066"/>
          </a:xfrm>
        </p:spPr>
        <p:txBody>
          <a:bodyPr>
            <a:normAutofit/>
          </a:bodyPr>
          <a:lstStyle/>
          <a:p>
            <a:pPr marL="0" indent="0">
              <a:buNone/>
            </a:pPr>
            <a:r>
              <a:rPr lang="en-ZA" b="1" dirty="0" smtClean="0"/>
              <a:t>Key issues:</a:t>
            </a:r>
          </a:p>
          <a:p>
            <a:r>
              <a:rPr lang="en-ZA" dirty="0" smtClean="0"/>
              <a:t>Personnel spending: </a:t>
            </a:r>
            <a:r>
              <a:rPr lang="en-ZA" dirty="0"/>
              <a:t>R31.947 billion </a:t>
            </a:r>
            <a:r>
              <a:rPr lang="en-ZA" dirty="0" smtClean="0"/>
              <a:t>(63%).</a:t>
            </a:r>
          </a:p>
          <a:p>
            <a:r>
              <a:rPr lang="en-ZA" dirty="0" smtClean="0"/>
              <a:t>Reductions in navy personnel from </a:t>
            </a:r>
            <a:r>
              <a:rPr lang="en-ZA" dirty="0"/>
              <a:t>7 </a:t>
            </a:r>
            <a:r>
              <a:rPr lang="en-ZA" dirty="0" smtClean="0"/>
              <a:t>076 (2017) to </a:t>
            </a:r>
            <a:r>
              <a:rPr lang="en-ZA" dirty="0"/>
              <a:t>6 647 </a:t>
            </a:r>
            <a:r>
              <a:rPr lang="en-ZA" dirty="0" smtClean="0"/>
              <a:t>(2019/20).</a:t>
            </a:r>
          </a:p>
          <a:p>
            <a:r>
              <a:rPr lang="en-ZA" dirty="0" smtClean="0"/>
              <a:t>Performance agreements not signed by 13 Senior Managers.</a:t>
            </a:r>
          </a:p>
          <a:p>
            <a:r>
              <a:rPr lang="en-ZA" dirty="0" smtClean="0"/>
              <a:t>Sick leave cost: </a:t>
            </a:r>
            <a:r>
              <a:rPr lang="en-ZA" dirty="0"/>
              <a:t>R400.189 </a:t>
            </a:r>
            <a:r>
              <a:rPr lang="en-ZA" dirty="0" smtClean="0"/>
              <a:t>million; Average number of sick-days increased from 7 to 8.</a:t>
            </a:r>
          </a:p>
          <a:p>
            <a:r>
              <a:rPr lang="en-ZA" dirty="0" smtClean="0"/>
              <a:t>Suspension with pay: </a:t>
            </a:r>
            <a:r>
              <a:rPr lang="en-ZA" dirty="0"/>
              <a:t>56 people are suspended for an average of 251 </a:t>
            </a:r>
            <a:r>
              <a:rPr lang="en-ZA" dirty="0" smtClean="0"/>
              <a:t>(R14,116 million)</a:t>
            </a:r>
          </a:p>
        </p:txBody>
      </p:sp>
      <p:sp>
        <p:nvSpPr>
          <p:cNvPr id="4" name="Slide Number Placeholder 3"/>
          <p:cNvSpPr>
            <a:spLocks noGrp="1"/>
          </p:cNvSpPr>
          <p:nvPr>
            <p:ph type="sldNum" sz="quarter" idx="12"/>
          </p:nvPr>
        </p:nvSpPr>
        <p:spPr/>
        <p:txBody>
          <a:bodyPr/>
          <a:lstStyle/>
          <a:p>
            <a:fld id="{D1B91D83-34EB-A744-81D0-D8E8519C4AE3}" type="slidenum">
              <a:rPr lang="en-US" smtClean="0"/>
              <a:pPr/>
              <a:t>16</a:t>
            </a:fld>
            <a:endParaRPr lang="en-US"/>
          </a:p>
        </p:txBody>
      </p:sp>
    </p:spTree>
    <p:extLst>
      <p:ext uri="{BB962C8B-B14F-4D97-AF65-F5344CB8AC3E}">
        <p14:creationId xmlns:p14="http://schemas.microsoft.com/office/powerpoint/2010/main" xmlns="" val="2608209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038" y="1409700"/>
            <a:ext cx="8796337" cy="5064991"/>
          </a:xfrm>
        </p:spPr>
        <p:txBody>
          <a:bodyPr>
            <a:normAutofit/>
          </a:bodyPr>
          <a:lstStyle/>
          <a:p>
            <a:pPr marL="0" indent="0">
              <a:buNone/>
            </a:pPr>
            <a:r>
              <a:rPr lang="en-US" b="1" dirty="0" smtClean="0"/>
              <a:t>Revenue generation</a:t>
            </a:r>
          </a:p>
          <a:p>
            <a:r>
              <a:rPr lang="en-ZA" dirty="0" smtClean="0"/>
              <a:t>Reimbursement from UN: Claim not submitted due to MOU being ‘under consideration’.</a:t>
            </a:r>
          </a:p>
          <a:p>
            <a:r>
              <a:rPr lang="en-ZA" dirty="0" smtClean="0"/>
              <a:t>No sale of capital assets – auctioneer yet to be appointed.</a:t>
            </a:r>
          </a:p>
          <a:p>
            <a:pPr marL="0" indent="0">
              <a:buNone/>
            </a:pPr>
            <a:r>
              <a:rPr lang="en-ZA" b="1" dirty="0" smtClean="0"/>
              <a:t>Irregular expenditure</a:t>
            </a:r>
          </a:p>
          <a:p>
            <a:r>
              <a:rPr lang="en-ZA" dirty="0" smtClean="0"/>
              <a:t>R2,609 billion: Compensation of Employees.</a:t>
            </a:r>
          </a:p>
          <a:p>
            <a:r>
              <a:rPr lang="en-ZA" dirty="0" smtClean="0"/>
              <a:t>R143 million for unfairly awarded verification contract.</a:t>
            </a:r>
          </a:p>
          <a:p>
            <a:r>
              <a:rPr lang="en-ZA" dirty="0" smtClean="0"/>
              <a:t>R28 million for ICT contract (not through SITA).</a:t>
            </a:r>
          </a:p>
          <a:p>
            <a:pPr marL="0" indent="0">
              <a:buNone/>
            </a:pPr>
            <a:r>
              <a:rPr lang="en-ZA" b="1" dirty="0" smtClean="0"/>
              <a:t>Fruitless and wasteful expenditure</a:t>
            </a:r>
          </a:p>
          <a:p>
            <a:r>
              <a:rPr lang="en-ZA" dirty="0" smtClean="0"/>
              <a:t>R20 million – non utilisation of leased property.</a:t>
            </a:r>
          </a:p>
        </p:txBody>
      </p:sp>
      <p:sp>
        <p:nvSpPr>
          <p:cNvPr id="5" name="Title 1"/>
          <p:cNvSpPr txBox="1">
            <a:spLocks/>
          </p:cNvSpPr>
          <p:nvPr/>
        </p:nvSpPr>
        <p:spPr>
          <a:xfrm>
            <a:off x="681037" y="503672"/>
            <a:ext cx="8084271" cy="11707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t>Financial overview</a:t>
            </a:r>
            <a:endParaRPr lang="en-US" sz="3600" b="1" dirty="0"/>
          </a:p>
        </p:txBody>
      </p:sp>
      <p:sp>
        <p:nvSpPr>
          <p:cNvPr id="2" name="Slide Number Placeholder 1"/>
          <p:cNvSpPr>
            <a:spLocks noGrp="1"/>
          </p:cNvSpPr>
          <p:nvPr>
            <p:ph type="sldNum" sz="quarter" idx="12"/>
          </p:nvPr>
        </p:nvSpPr>
        <p:spPr/>
        <p:txBody>
          <a:bodyPr/>
          <a:lstStyle/>
          <a:p>
            <a:fld id="{D1B91D83-34EB-A744-81D0-D8E8519C4AE3}" type="slidenum">
              <a:rPr lang="en-US" smtClean="0"/>
              <a:pPr/>
              <a:t>17</a:t>
            </a:fld>
            <a:endParaRPr lang="en-US"/>
          </a:p>
        </p:txBody>
      </p:sp>
    </p:spTree>
    <p:extLst>
      <p:ext uri="{BB962C8B-B14F-4D97-AF65-F5344CB8AC3E}">
        <p14:creationId xmlns:p14="http://schemas.microsoft.com/office/powerpoint/2010/main" xmlns="" val="1918436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038" y="1552575"/>
            <a:ext cx="8796337" cy="4922116"/>
          </a:xfrm>
        </p:spPr>
        <p:txBody>
          <a:bodyPr>
            <a:normAutofit/>
          </a:bodyPr>
          <a:lstStyle/>
          <a:p>
            <a:pPr marL="0" indent="0" algn="just">
              <a:buNone/>
            </a:pPr>
            <a:r>
              <a:rPr lang="en-ZA" dirty="0" smtClean="0"/>
              <a:t>What can drive the preliminary BRRR discussion?</a:t>
            </a:r>
          </a:p>
          <a:p>
            <a:pPr algn="just"/>
            <a:r>
              <a:rPr lang="en-ZA" dirty="0" smtClean="0"/>
              <a:t>The upcoming </a:t>
            </a:r>
            <a:r>
              <a:rPr lang="en-ZA" b="1" dirty="0" err="1" smtClean="0"/>
              <a:t>Lekgotla</a:t>
            </a:r>
            <a:r>
              <a:rPr lang="en-ZA" dirty="0" smtClean="0"/>
              <a:t> between the Defence Committees and the DOD on its Force Structure will provide a platform to address many of the concerns emerging from the 2019/20 Annual Report.</a:t>
            </a:r>
          </a:p>
          <a:p>
            <a:pPr algn="just"/>
            <a:r>
              <a:rPr lang="en-ZA" dirty="0" smtClean="0"/>
              <a:t>Urgency in </a:t>
            </a:r>
            <a:r>
              <a:rPr lang="en-ZA" b="1" dirty="0" smtClean="0"/>
              <a:t>implementation</a:t>
            </a:r>
            <a:r>
              <a:rPr lang="en-ZA" dirty="0" smtClean="0"/>
              <a:t> is required, which required parliamentary oversight.</a:t>
            </a:r>
          </a:p>
          <a:p>
            <a:pPr algn="just"/>
            <a:r>
              <a:rPr lang="en-ZA" dirty="0" smtClean="0"/>
              <a:t>Balanced discussions with all roleplayers around </a:t>
            </a:r>
            <a:r>
              <a:rPr lang="en-ZA" b="1" dirty="0" smtClean="0"/>
              <a:t>funding</a:t>
            </a:r>
            <a:r>
              <a:rPr lang="en-ZA" dirty="0" smtClean="0"/>
              <a:t> for capability requirements on the one hand and </a:t>
            </a:r>
            <a:br>
              <a:rPr lang="en-ZA" dirty="0" smtClean="0"/>
            </a:br>
            <a:r>
              <a:rPr lang="en-ZA" b="1" dirty="0" smtClean="0"/>
              <a:t>internal DOD interventions </a:t>
            </a:r>
            <a:r>
              <a:rPr lang="en-ZA" dirty="0" smtClean="0"/>
              <a:t>to save costs and streamline the Force on the other.</a:t>
            </a:r>
          </a:p>
        </p:txBody>
      </p:sp>
      <p:sp>
        <p:nvSpPr>
          <p:cNvPr id="5" name="Title 1"/>
          <p:cNvSpPr txBox="1">
            <a:spLocks/>
          </p:cNvSpPr>
          <p:nvPr/>
        </p:nvSpPr>
        <p:spPr>
          <a:xfrm>
            <a:off x="681037" y="503672"/>
            <a:ext cx="8084271" cy="11707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t>Conclusion</a:t>
            </a:r>
            <a:endParaRPr lang="en-US" sz="3600" b="1" dirty="0"/>
          </a:p>
        </p:txBody>
      </p:sp>
      <p:sp>
        <p:nvSpPr>
          <p:cNvPr id="2" name="Slide Number Placeholder 1"/>
          <p:cNvSpPr>
            <a:spLocks noGrp="1"/>
          </p:cNvSpPr>
          <p:nvPr>
            <p:ph type="sldNum" sz="quarter" idx="12"/>
          </p:nvPr>
        </p:nvSpPr>
        <p:spPr/>
        <p:txBody>
          <a:bodyPr/>
          <a:lstStyle/>
          <a:p>
            <a:fld id="{D1B91D83-34EB-A744-81D0-D8E8519C4AE3}" type="slidenum">
              <a:rPr lang="en-US" smtClean="0"/>
              <a:pPr/>
              <a:t>18</a:t>
            </a:fld>
            <a:endParaRPr lang="en-US"/>
          </a:p>
        </p:txBody>
      </p:sp>
    </p:spTree>
    <p:extLst>
      <p:ext uri="{BB962C8B-B14F-4D97-AF65-F5344CB8AC3E}">
        <p14:creationId xmlns:p14="http://schemas.microsoft.com/office/powerpoint/2010/main" xmlns="" val="671717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9465" y="2374912"/>
            <a:ext cx="6996112" cy="634206"/>
          </a:xfrm>
        </p:spPr>
        <p:txBody>
          <a:bodyPr>
            <a:normAutofit/>
          </a:bodyPr>
          <a:lstStyle/>
          <a:p>
            <a:r>
              <a:rPr lang="en-US" sz="3200" b="1" dirty="0" smtClean="0">
                <a:solidFill>
                  <a:schemeClr val="bg1"/>
                </a:solidFill>
                <a:latin typeface="Arial" charset="0"/>
                <a:ea typeface="Arial" charset="0"/>
                <a:cs typeface="Arial" charset="0"/>
              </a:rPr>
              <a:t>Defence Sector overview</a:t>
            </a:r>
            <a:endParaRPr lang="en-US" sz="32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solidFill>
                <a:schemeClr val="bg1"/>
              </a:solidFill>
              <a:latin typeface="Arial" charset="0"/>
              <a:ea typeface="Arial" charset="0"/>
              <a:cs typeface="Arial" charset="0"/>
            </a:endParaRPr>
          </a:p>
        </p:txBody>
      </p:sp>
      <p:sp>
        <p:nvSpPr>
          <p:cNvPr id="5" name="Subtitle 2"/>
          <p:cNvSpPr txBox="1">
            <a:spLocks/>
          </p:cNvSpPr>
          <p:nvPr/>
        </p:nvSpPr>
        <p:spPr>
          <a:xfrm>
            <a:off x="415637" y="5134589"/>
            <a:ext cx="3698814" cy="48338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b="1" dirty="0" smtClean="0">
                <a:solidFill>
                  <a:schemeClr val="tx1"/>
                </a:solidFill>
              </a:rPr>
              <a:t>Dr Wilhelm Janse van Rensburg</a:t>
            </a:r>
          </a:p>
          <a:p>
            <a:pPr algn="l"/>
            <a:r>
              <a:rPr lang="en-US" sz="1400" b="1" dirty="0" smtClean="0">
                <a:solidFill>
                  <a:schemeClr val="tx1"/>
                </a:solidFill>
              </a:rPr>
              <a:t>Researcher: JSC on Defence</a:t>
            </a:r>
          </a:p>
          <a:p>
            <a:pPr algn="l"/>
            <a:r>
              <a:rPr lang="en-US" sz="1400" b="1" dirty="0" smtClean="0">
                <a:solidFill>
                  <a:schemeClr val="tx1"/>
                </a:solidFill>
              </a:rPr>
              <a:t>Email: wjansevanrensburg@parliament.gov.za</a:t>
            </a:r>
          </a:p>
          <a:p>
            <a:pPr algn="l"/>
            <a:r>
              <a:rPr lang="en-US" sz="1400" b="1" dirty="0" smtClean="0">
                <a:solidFill>
                  <a:schemeClr val="tx1"/>
                </a:solidFill>
              </a:rPr>
              <a:t>Tel: 021 403 8276</a:t>
            </a:r>
            <a:endParaRPr lang="en-US" sz="1400" b="1" dirty="0">
              <a:solidFill>
                <a:schemeClr val="tx1"/>
              </a:solidFill>
            </a:endParaRPr>
          </a:p>
        </p:txBody>
      </p:sp>
      <p:sp>
        <p:nvSpPr>
          <p:cNvPr id="2" name="TextBox 1"/>
          <p:cNvSpPr txBox="1"/>
          <p:nvPr/>
        </p:nvSpPr>
        <p:spPr>
          <a:xfrm>
            <a:off x="2859339" y="3002986"/>
            <a:ext cx="4156363" cy="707886"/>
          </a:xfrm>
          <a:prstGeom prst="rect">
            <a:avLst/>
          </a:prstGeom>
          <a:noFill/>
        </p:spPr>
        <p:txBody>
          <a:bodyPr wrap="square" rtlCol="0">
            <a:spAutoFit/>
          </a:bodyPr>
          <a:lstStyle/>
          <a:p>
            <a:pPr algn="ctr"/>
            <a:r>
              <a:rPr lang="en-ZA" sz="4000" b="1" dirty="0" smtClean="0"/>
              <a:t>Thank you</a:t>
            </a:r>
            <a:endParaRPr lang="en-ZA" sz="4000" b="1"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19</a:t>
            </a:fld>
            <a:endParaRPr lang="en-US"/>
          </a:p>
        </p:txBody>
      </p:sp>
    </p:spTree>
    <p:extLst>
      <p:ext uri="{BB962C8B-B14F-4D97-AF65-F5344CB8AC3E}">
        <p14:creationId xmlns:p14="http://schemas.microsoft.com/office/powerpoint/2010/main" xmlns="" val="3155031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810500" cy="1170779"/>
          </a:xfrm>
        </p:spPr>
        <p:txBody>
          <a:bodyPr>
            <a:normAutofit/>
          </a:bodyPr>
          <a:lstStyle/>
          <a:p>
            <a:r>
              <a:rPr lang="en-US" sz="3600" b="1" dirty="0" smtClean="0"/>
              <a:t>Disclaimer</a:t>
            </a:r>
            <a:endParaRPr lang="en-US" sz="3600" b="1" dirty="0"/>
          </a:p>
        </p:txBody>
      </p:sp>
      <p:sp>
        <p:nvSpPr>
          <p:cNvPr id="3" name="Content Placeholder 2"/>
          <p:cNvSpPr>
            <a:spLocks noGrp="1"/>
          </p:cNvSpPr>
          <p:nvPr>
            <p:ph idx="1"/>
          </p:nvPr>
        </p:nvSpPr>
        <p:spPr>
          <a:xfrm>
            <a:off x="681038" y="1962151"/>
            <a:ext cx="8543925" cy="3571874"/>
          </a:xfrm>
        </p:spPr>
        <p:txBody>
          <a:bodyPr>
            <a:normAutofit lnSpcReduction="10000"/>
          </a:bodyPr>
          <a:lstStyle/>
          <a:p>
            <a:pPr marL="0" indent="0" algn="ctr">
              <a:buNone/>
            </a:pPr>
            <a:r>
              <a:rPr lang="en-GB" i="1" dirty="0" smtClean="0"/>
              <a:t>This analysis </a:t>
            </a:r>
            <a:r>
              <a:rPr lang="en-GB" i="1" dirty="0"/>
              <a:t>is based on the draft Annual Report from the Department of Defence (DOD). As such, information is yet to be audited and finalised and may change upon the submission of the finalised Annual Report. Furthermore, the analysis will not refer to the input of the Auditor General since this audit opinion has not been finalised</a:t>
            </a:r>
            <a:r>
              <a:rPr lang="en-GB" i="1" dirty="0" smtClean="0"/>
              <a:t>.</a:t>
            </a:r>
          </a:p>
          <a:p>
            <a:pPr marL="0" indent="0" algn="ctr">
              <a:buNone/>
            </a:pPr>
            <a:endParaRPr lang="en-GB" i="1" dirty="0"/>
          </a:p>
          <a:p>
            <a:pPr marL="0" indent="0" algn="ctr">
              <a:buNone/>
            </a:pPr>
            <a:r>
              <a:rPr lang="en-GB" i="1" dirty="0" smtClean="0"/>
              <a:t>Potential BRRR discussion points for the PCDMV will be raised.</a:t>
            </a:r>
            <a:endParaRPr lang="en-ZA" dirty="0"/>
          </a:p>
          <a:p>
            <a:pPr marL="0" indent="0" algn="ctr">
              <a:buNone/>
            </a:pPr>
            <a:endParaRPr lang="en-ZA" dirty="0"/>
          </a:p>
          <a:p>
            <a:pPr algn="ctr"/>
            <a:endParaRPr lang="en-ZA" dirty="0"/>
          </a:p>
          <a:p>
            <a:pPr algn="ctr"/>
            <a:endParaRPr lang="en-US" sz="20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a:p>
        </p:txBody>
      </p:sp>
    </p:spTree>
    <p:extLst>
      <p:ext uri="{BB962C8B-B14F-4D97-AF65-F5344CB8AC3E}">
        <p14:creationId xmlns:p14="http://schemas.microsoft.com/office/powerpoint/2010/main" xmlns="" val="1110718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908780" cy="1170779"/>
          </a:xfrm>
        </p:spPr>
        <p:txBody>
          <a:bodyPr>
            <a:normAutofit/>
          </a:bodyPr>
          <a:lstStyle/>
          <a:p>
            <a:r>
              <a:rPr lang="en-US" sz="3600" b="1" dirty="0" smtClean="0"/>
              <a:t>DOD support to MTSF outcomes</a:t>
            </a:r>
            <a:endParaRPr lang="en-US" sz="3600" b="1" dirty="0"/>
          </a:p>
        </p:txBody>
      </p:sp>
      <p:sp>
        <p:nvSpPr>
          <p:cNvPr id="3" name="Content Placeholder 2"/>
          <p:cNvSpPr>
            <a:spLocks noGrp="1"/>
          </p:cNvSpPr>
          <p:nvPr>
            <p:ph idx="1"/>
          </p:nvPr>
        </p:nvSpPr>
        <p:spPr>
          <a:xfrm>
            <a:off x="681038" y="1619250"/>
            <a:ext cx="8543925" cy="4883149"/>
          </a:xfrm>
        </p:spPr>
        <p:txBody>
          <a:bodyPr>
            <a:normAutofit lnSpcReduction="10000"/>
          </a:bodyPr>
          <a:lstStyle/>
          <a:p>
            <a:r>
              <a:rPr lang="en-ZA" b="1" dirty="0" smtClean="0"/>
              <a:t>Outcome 3: Border management &amp; internal stability</a:t>
            </a:r>
            <a:endParaRPr lang="en-ZA" b="1" dirty="0"/>
          </a:p>
          <a:p>
            <a:pPr lvl="1"/>
            <a:r>
              <a:rPr lang="en-ZA" dirty="0" smtClean="0">
                <a:solidFill>
                  <a:srgbClr val="FF0000"/>
                </a:solidFill>
              </a:rPr>
              <a:t>15 </a:t>
            </a:r>
            <a:r>
              <a:rPr lang="en-ZA" dirty="0">
                <a:solidFill>
                  <a:srgbClr val="FF0000"/>
                </a:solidFill>
              </a:rPr>
              <a:t>Landward units </a:t>
            </a:r>
            <a:r>
              <a:rPr lang="en-ZA" dirty="0"/>
              <a:t>deployed for border </a:t>
            </a:r>
            <a:r>
              <a:rPr lang="en-ZA" dirty="0" smtClean="0"/>
              <a:t>safeguarding.</a:t>
            </a:r>
            <a:endParaRPr lang="en-ZA" sz="3200" dirty="0"/>
          </a:p>
          <a:p>
            <a:pPr lvl="1"/>
            <a:r>
              <a:rPr lang="en-ZA" dirty="0" smtClean="0"/>
              <a:t>Assistance </a:t>
            </a:r>
            <a:r>
              <a:rPr lang="en-ZA" dirty="0"/>
              <a:t>with water pollution in the Vaal River and selected </a:t>
            </a:r>
            <a:r>
              <a:rPr lang="en-ZA" dirty="0" smtClean="0"/>
              <a:t>municipalities.</a:t>
            </a:r>
            <a:endParaRPr lang="en-ZA" sz="3600" dirty="0"/>
          </a:p>
          <a:p>
            <a:pPr lvl="1"/>
            <a:r>
              <a:rPr lang="en-ZA" dirty="0" smtClean="0"/>
              <a:t>Assistance </a:t>
            </a:r>
            <a:r>
              <a:rPr lang="en-ZA" dirty="0"/>
              <a:t>with </a:t>
            </a:r>
            <a:r>
              <a:rPr lang="en-ZA" dirty="0" smtClean="0"/>
              <a:t>wildfires.</a:t>
            </a:r>
          </a:p>
          <a:p>
            <a:pPr lvl="1"/>
            <a:r>
              <a:rPr lang="en-ZA" dirty="0" smtClean="0"/>
              <a:t>Supporting </a:t>
            </a:r>
            <a:r>
              <a:rPr lang="en-ZA" dirty="0"/>
              <a:t>Operation </a:t>
            </a:r>
            <a:r>
              <a:rPr lang="en-ZA" dirty="0" err="1"/>
              <a:t>Phakisa</a:t>
            </a:r>
            <a:r>
              <a:rPr lang="en-ZA" dirty="0"/>
              <a:t> and the Oceans </a:t>
            </a:r>
            <a:r>
              <a:rPr lang="en-ZA" dirty="0" smtClean="0"/>
              <a:t>Economy.</a:t>
            </a:r>
            <a:endParaRPr lang="en-ZA" sz="3600" dirty="0"/>
          </a:p>
          <a:p>
            <a:pPr lvl="1"/>
            <a:r>
              <a:rPr lang="en-ZA" dirty="0" smtClean="0"/>
              <a:t>Search </a:t>
            </a:r>
            <a:r>
              <a:rPr lang="en-ZA" dirty="0"/>
              <a:t>and rescue </a:t>
            </a:r>
            <a:r>
              <a:rPr lang="en-ZA" dirty="0" smtClean="0"/>
              <a:t>operations.</a:t>
            </a:r>
            <a:endParaRPr lang="en-ZA" sz="3600" dirty="0"/>
          </a:p>
          <a:p>
            <a:pPr lvl="1"/>
            <a:r>
              <a:rPr lang="en-ZA" dirty="0" smtClean="0">
                <a:solidFill>
                  <a:srgbClr val="FF0000"/>
                </a:solidFill>
              </a:rPr>
              <a:t>Support </a:t>
            </a:r>
            <a:r>
              <a:rPr lang="en-ZA" dirty="0">
                <a:solidFill>
                  <a:srgbClr val="FF0000"/>
                </a:solidFill>
              </a:rPr>
              <a:t>to the Department of Health  </a:t>
            </a:r>
            <a:r>
              <a:rPr lang="en-ZA" dirty="0"/>
              <a:t>through requested </a:t>
            </a:r>
            <a:r>
              <a:rPr lang="en-ZA" dirty="0" smtClean="0"/>
              <a:t>interventions.</a:t>
            </a:r>
          </a:p>
          <a:p>
            <a:r>
              <a:rPr lang="en-ZA" b="1" dirty="0" smtClean="0"/>
              <a:t>Outcome 11: </a:t>
            </a:r>
            <a:r>
              <a:rPr lang="en-ZA" b="1" dirty="0"/>
              <a:t>Political cohesion in Southern </a:t>
            </a:r>
            <a:r>
              <a:rPr lang="en-ZA" b="1" dirty="0" smtClean="0"/>
              <a:t>Africa</a:t>
            </a:r>
            <a:endParaRPr lang="en-ZA" b="1" dirty="0"/>
          </a:p>
          <a:p>
            <a:pPr lvl="1"/>
            <a:r>
              <a:rPr lang="en-ZA" dirty="0" smtClean="0"/>
              <a:t>SANDF </a:t>
            </a:r>
            <a:r>
              <a:rPr lang="en-ZA" dirty="0"/>
              <a:t>deployed peacekeeping forces in the SADC region (The DRC and Mozambican </a:t>
            </a:r>
            <a:r>
              <a:rPr lang="en-ZA" dirty="0" smtClean="0"/>
              <a:t>channel).</a:t>
            </a:r>
          </a:p>
          <a:p>
            <a:pPr lvl="1"/>
            <a:r>
              <a:rPr lang="en-ZA" dirty="0" smtClean="0"/>
              <a:t>10 </a:t>
            </a:r>
            <a:r>
              <a:rPr lang="en-ZA" dirty="0"/>
              <a:t>Defence Attaches deployed to the SADC </a:t>
            </a:r>
            <a:r>
              <a:rPr lang="en-ZA" dirty="0" smtClean="0"/>
              <a:t>region.</a:t>
            </a:r>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a:p>
        </p:txBody>
      </p:sp>
    </p:spTree>
    <p:extLst>
      <p:ext uri="{BB962C8B-B14F-4D97-AF65-F5344CB8AC3E}">
        <p14:creationId xmlns:p14="http://schemas.microsoft.com/office/powerpoint/2010/main" xmlns="" val="2006685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1752"/>
            <a:ext cx="8543925" cy="1325563"/>
          </a:xfrm>
        </p:spPr>
        <p:txBody>
          <a:bodyPr>
            <a:normAutofit/>
          </a:bodyPr>
          <a:lstStyle/>
          <a:p>
            <a:r>
              <a:rPr lang="en-US" sz="3600" b="1" dirty="0" smtClean="0"/>
              <a:t>Minister of Defence Priorities</a:t>
            </a:r>
            <a:endParaRPr lang="en-US" sz="3600" b="1" dirty="0"/>
          </a:p>
        </p:txBody>
      </p:sp>
      <p:sp>
        <p:nvSpPr>
          <p:cNvPr id="3" name="Content Placeholder 2"/>
          <p:cNvSpPr>
            <a:spLocks noGrp="1"/>
          </p:cNvSpPr>
          <p:nvPr>
            <p:ph idx="1"/>
          </p:nvPr>
        </p:nvSpPr>
        <p:spPr>
          <a:xfrm>
            <a:off x="285751" y="923925"/>
            <a:ext cx="9467850" cy="6324600"/>
          </a:xfrm>
        </p:spPr>
        <p:txBody>
          <a:bodyPr>
            <a:noAutofit/>
          </a:bodyPr>
          <a:lstStyle/>
          <a:p>
            <a:r>
              <a:rPr lang="en-ZA" sz="2200" dirty="0" smtClean="0"/>
              <a:t>2014-2019</a:t>
            </a:r>
          </a:p>
          <a:p>
            <a:pPr lvl="1"/>
            <a:r>
              <a:rPr lang="en-ZA" sz="2200" dirty="0" smtClean="0"/>
              <a:t>Defence </a:t>
            </a:r>
            <a:r>
              <a:rPr lang="en-ZA" sz="2200" dirty="0"/>
              <a:t>Strategic </a:t>
            </a:r>
            <a:r>
              <a:rPr lang="en-ZA" sz="2200" dirty="0" smtClean="0"/>
              <a:t>Direction</a:t>
            </a:r>
          </a:p>
          <a:p>
            <a:pPr lvl="1"/>
            <a:r>
              <a:rPr lang="en-ZA" sz="2200" dirty="0" smtClean="0"/>
              <a:t>Strategic </a:t>
            </a:r>
            <a:r>
              <a:rPr lang="en-ZA" sz="2200" dirty="0"/>
              <a:t>Resourcing </a:t>
            </a:r>
            <a:r>
              <a:rPr lang="en-ZA" sz="2200" dirty="0" smtClean="0"/>
              <a:t>Direction</a:t>
            </a:r>
          </a:p>
          <a:p>
            <a:pPr lvl="1"/>
            <a:r>
              <a:rPr lang="en-ZA" sz="2200" b="1" dirty="0" smtClean="0">
                <a:solidFill>
                  <a:srgbClr val="FF0000"/>
                </a:solidFill>
              </a:rPr>
              <a:t>Organisational Renewal</a:t>
            </a:r>
          </a:p>
          <a:p>
            <a:pPr lvl="1"/>
            <a:r>
              <a:rPr lang="en-ZA" sz="2200" b="1" dirty="0" smtClean="0">
                <a:solidFill>
                  <a:srgbClr val="FF0000"/>
                </a:solidFill>
              </a:rPr>
              <a:t>Human </a:t>
            </a:r>
            <a:r>
              <a:rPr lang="en-ZA" sz="2200" b="1" dirty="0">
                <a:solidFill>
                  <a:srgbClr val="FF0000"/>
                </a:solidFill>
              </a:rPr>
              <a:t>Resources </a:t>
            </a:r>
            <a:r>
              <a:rPr lang="en-ZA" sz="2200" b="1" dirty="0" smtClean="0">
                <a:solidFill>
                  <a:srgbClr val="FF0000"/>
                </a:solidFill>
              </a:rPr>
              <a:t>Renewal</a:t>
            </a:r>
          </a:p>
          <a:p>
            <a:pPr lvl="1"/>
            <a:r>
              <a:rPr lang="en-ZA" sz="2200" b="1" dirty="0" smtClean="0">
                <a:solidFill>
                  <a:schemeClr val="accent1">
                    <a:lumMod val="50000"/>
                  </a:schemeClr>
                </a:solidFill>
              </a:rPr>
              <a:t>Capability </a:t>
            </a:r>
            <a:r>
              <a:rPr lang="en-ZA" sz="2200" b="1" dirty="0">
                <a:solidFill>
                  <a:schemeClr val="accent1">
                    <a:lumMod val="50000"/>
                  </a:schemeClr>
                </a:solidFill>
              </a:rPr>
              <a:t>Sustainment </a:t>
            </a:r>
            <a:r>
              <a:rPr lang="en-ZA" sz="2200" b="1" dirty="0" smtClean="0">
                <a:solidFill>
                  <a:schemeClr val="accent1">
                    <a:lumMod val="50000"/>
                  </a:schemeClr>
                </a:solidFill>
              </a:rPr>
              <a:t>Direction</a:t>
            </a:r>
          </a:p>
          <a:p>
            <a:pPr lvl="1"/>
            <a:r>
              <a:rPr lang="en-ZA" sz="2200" dirty="0" smtClean="0"/>
              <a:t>Ordered </a:t>
            </a:r>
            <a:r>
              <a:rPr lang="en-ZA" sz="2200" dirty="0"/>
              <a:t>Defence Commitments Direction</a:t>
            </a:r>
          </a:p>
          <a:p>
            <a:r>
              <a:rPr lang="en-US" sz="2200" dirty="0" smtClean="0"/>
              <a:t>2020-2025</a:t>
            </a:r>
          </a:p>
          <a:p>
            <a:pPr lvl="1"/>
            <a:r>
              <a:rPr lang="en-ZA" sz="2200" dirty="0" smtClean="0"/>
              <a:t>Strategic </a:t>
            </a:r>
            <a:r>
              <a:rPr lang="en-ZA" sz="2200" dirty="0"/>
              <a:t>Direction. </a:t>
            </a:r>
            <a:r>
              <a:rPr lang="en-ZA" sz="2200" dirty="0" smtClean="0"/>
              <a:t>“Arrest </a:t>
            </a:r>
            <a:r>
              <a:rPr lang="en-ZA" sz="2200" dirty="0"/>
              <a:t>the Decline</a:t>
            </a:r>
            <a:r>
              <a:rPr lang="en-ZA" sz="2200" dirty="0" smtClean="0"/>
              <a:t>”.</a:t>
            </a:r>
          </a:p>
          <a:p>
            <a:pPr lvl="1"/>
            <a:r>
              <a:rPr lang="en-ZA" sz="2200" dirty="0" smtClean="0"/>
              <a:t>Strategic </a:t>
            </a:r>
            <a:r>
              <a:rPr lang="en-ZA" sz="2200" dirty="0"/>
              <a:t>Resourcing. Revenue generation to supplement </a:t>
            </a:r>
            <a:r>
              <a:rPr lang="en-ZA" sz="2200" dirty="0" smtClean="0"/>
              <a:t>defence </a:t>
            </a:r>
            <a:r>
              <a:rPr lang="en-ZA" sz="2200" dirty="0"/>
              <a:t>fiscal </a:t>
            </a:r>
            <a:r>
              <a:rPr lang="en-ZA" sz="2200" dirty="0" smtClean="0"/>
              <a:t>allocation.</a:t>
            </a:r>
          </a:p>
          <a:p>
            <a:pPr lvl="1"/>
            <a:r>
              <a:rPr lang="en-ZA" sz="2200" b="1" dirty="0" smtClean="0">
                <a:solidFill>
                  <a:srgbClr val="FF0000"/>
                </a:solidFill>
              </a:rPr>
              <a:t>Human </a:t>
            </a:r>
            <a:r>
              <a:rPr lang="en-ZA" sz="2200" b="1" dirty="0">
                <a:solidFill>
                  <a:srgbClr val="FF0000"/>
                </a:solidFill>
              </a:rPr>
              <a:t>Resources. Maintaining the SANDF Establishment Force </a:t>
            </a:r>
            <a:r>
              <a:rPr lang="en-ZA" sz="2200" b="1" dirty="0" smtClean="0">
                <a:solidFill>
                  <a:srgbClr val="FF0000"/>
                </a:solidFill>
              </a:rPr>
              <a:t>Levels.</a:t>
            </a:r>
          </a:p>
          <a:p>
            <a:pPr lvl="1"/>
            <a:r>
              <a:rPr lang="en-ZA" sz="2200" b="1" dirty="0" smtClean="0">
                <a:solidFill>
                  <a:srgbClr val="FF0000"/>
                </a:solidFill>
              </a:rPr>
              <a:t>Organisational </a:t>
            </a:r>
            <a:r>
              <a:rPr lang="en-ZA" sz="2200" b="1" dirty="0">
                <a:solidFill>
                  <a:srgbClr val="FF0000"/>
                </a:solidFill>
              </a:rPr>
              <a:t>Renewal. Ensuring appropriate organisational </a:t>
            </a:r>
            <a:r>
              <a:rPr lang="en-ZA" sz="2200" b="1" dirty="0" smtClean="0">
                <a:solidFill>
                  <a:srgbClr val="FF0000"/>
                </a:solidFill>
              </a:rPr>
              <a:t>structure.</a:t>
            </a:r>
          </a:p>
          <a:p>
            <a:pPr lvl="1"/>
            <a:r>
              <a:rPr lang="en-ZA" sz="2200" b="1" dirty="0" smtClean="0">
                <a:solidFill>
                  <a:schemeClr val="accent1">
                    <a:lumMod val="50000"/>
                  </a:schemeClr>
                </a:solidFill>
              </a:rPr>
              <a:t>Capability </a:t>
            </a:r>
            <a:r>
              <a:rPr lang="en-ZA" sz="2200" b="1" dirty="0">
                <a:solidFill>
                  <a:schemeClr val="accent1">
                    <a:lumMod val="50000"/>
                  </a:schemeClr>
                </a:solidFill>
              </a:rPr>
              <a:t>Sustainment. Maintenance of defence </a:t>
            </a:r>
            <a:r>
              <a:rPr lang="en-ZA" sz="2200" b="1" dirty="0" smtClean="0">
                <a:solidFill>
                  <a:schemeClr val="accent1">
                    <a:lumMod val="50000"/>
                  </a:schemeClr>
                </a:solidFill>
              </a:rPr>
              <a:t>capabilities.</a:t>
            </a:r>
          </a:p>
          <a:p>
            <a:pPr lvl="1"/>
            <a:r>
              <a:rPr lang="en-ZA" sz="2200" dirty="0" smtClean="0"/>
              <a:t>Ordered </a:t>
            </a:r>
            <a:r>
              <a:rPr lang="en-ZA" sz="2200" dirty="0"/>
              <a:t>Defence Commitments. Increased contribution by Defence to the National Developmental Agenda. </a:t>
            </a:r>
          </a:p>
        </p:txBody>
      </p:sp>
      <p:sp>
        <p:nvSpPr>
          <p:cNvPr id="4" name="Slide Number Placeholder 3"/>
          <p:cNvSpPr>
            <a:spLocks noGrp="1"/>
          </p:cNvSpPr>
          <p:nvPr>
            <p:ph type="sldNum" sz="quarter" idx="12"/>
          </p:nvPr>
        </p:nvSpPr>
        <p:spPr/>
        <p:txBody>
          <a:bodyPr/>
          <a:lstStyle/>
          <a:p>
            <a:fld id="{D1B91D83-34EB-A744-81D0-D8E8519C4AE3}" type="slidenum">
              <a:rPr lang="en-US" smtClean="0"/>
              <a:pPr/>
              <a:t>4</a:t>
            </a:fld>
            <a:endParaRPr lang="en-US"/>
          </a:p>
        </p:txBody>
      </p:sp>
    </p:spTree>
    <p:extLst>
      <p:ext uri="{BB962C8B-B14F-4D97-AF65-F5344CB8AC3E}">
        <p14:creationId xmlns:p14="http://schemas.microsoft.com/office/powerpoint/2010/main" xmlns="" val="354445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Performance</a:t>
            </a:r>
            <a:endParaRPr lang="en-US" sz="3600" b="1" dirty="0"/>
          </a:p>
        </p:txBody>
      </p:sp>
      <p:sp>
        <p:nvSpPr>
          <p:cNvPr id="3" name="Content Placeholder 2"/>
          <p:cNvSpPr>
            <a:spLocks noGrp="1"/>
          </p:cNvSpPr>
          <p:nvPr>
            <p:ph idx="1"/>
          </p:nvPr>
        </p:nvSpPr>
        <p:spPr>
          <a:xfrm>
            <a:off x="600364" y="3971925"/>
            <a:ext cx="9153236" cy="2751140"/>
          </a:xfrm>
        </p:spPr>
        <p:txBody>
          <a:bodyPr>
            <a:normAutofit/>
          </a:bodyPr>
          <a:lstStyle/>
          <a:p>
            <a:r>
              <a:rPr lang="en-US" dirty="0" smtClean="0"/>
              <a:t>Financial performance per </a:t>
            </a:r>
            <a:r>
              <a:rPr lang="en-US" dirty="0" err="1" smtClean="0"/>
              <a:t>programme</a:t>
            </a:r>
            <a:r>
              <a:rPr lang="en-US" dirty="0" smtClean="0"/>
              <a:t>: </a:t>
            </a:r>
          </a:p>
          <a:p>
            <a:pPr lvl="1"/>
            <a:r>
              <a:rPr lang="en-US" dirty="0" smtClean="0"/>
              <a:t>Breakdown per economic classification not provided</a:t>
            </a:r>
            <a:endParaRPr lang="en-US" dirty="0"/>
          </a:p>
          <a:p>
            <a:r>
              <a:rPr lang="en-US" dirty="0" smtClean="0"/>
              <a:t>Classified targets:</a:t>
            </a:r>
          </a:p>
          <a:p>
            <a:pPr lvl="1"/>
            <a:r>
              <a:rPr lang="en-ZA" i="1" dirty="0"/>
              <a:t>Percentage available of medical </a:t>
            </a:r>
            <a:r>
              <a:rPr lang="en-ZA" i="1" dirty="0" smtClean="0"/>
              <a:t>stock (since 2016).</a:t>
            </a:r>
          </a:p>
          <a:p>
            <a:pPr lvl="1"/>
            <a:r>
              <a:rPr lang="en-ZA" i="1" dirty="0"/>
              <a:t>Reimbursements to the DOD for SANDF deployments to the </a:t>
            </a:r>
            <a:r>
              <a:rPr lang="en-ZA" i="1" dirty="0" smtClean="0"/>
              <a:t>UN (since 2016).</a:t>
            </a:r>
            <a:endParaRPr lang="en-US" dirty="0" smtClean="0"/>
          </a:p>
          <a:p>
            <a:pPr lvl="1"/>
            <a:endParaRPr lang="en-US" dirty="0" smtClean="0"/>
          </a:p>
        </p:txBody>
      </p:sp>
      <p:pic>
        <p:nvPicPr>
          <p:cNvPr id="5" name="Picture 4"/>
          <p:cNvPicPr>
            <a:picLocks noChangeAspect="1"/>
          </p:cNvPicPr>
          <p:nvPr/>
        </p:nvPicPr>
        <p:blipFill>
          <a:blip r:embed="rId2"/>
          <a:stretch>
            <a:fillRect/>
          </a:stretch>
        </p:blipFill>
        <p:spPr>
          <a:xfrm>
            <a:off x="600364" y="1428750"/>
            <a:ext cx="8629361" cy="1828800"/>
          </a:xfrm>
          <a:prstGeom prst="rect">
            <a:avLst/>
          </a:prstGeom>
        </p:spPr>
      </p:pic>
      <p:sp>
        <p:nvSpPr>
          <p:cNvPr id="4" name="Slide Number Placeholder 3"/>
          <p:cNvSpPr>
            <a:spLocks noGrp="1"/>
          </p:cNvSpPr>
          <p:nvPr>
            <p:ph type="sldNum" sz="quarter" idx="12"/>
          </p:nvPr>
        </p:nvSpPr>
        <p:spPr/>
        <p:txBody>
          <a:bodyPr/>
          <a:lstStyle/>
          <a:p>
            <a:fld id="{D1B91D83-34EB-A744-81D0-D8E8519C4AE3}" type="slidenum">
              <a:rPr lang="en-US" smtClean="0"/>
              <a:pPr/>
              <a:t>5</a:t>
            </a:fld>
            <a:endParaRPr lang="en-US"/>
          </a:p>
        </p:txBody>
      </p:sp>
    </p:spTree>
    <p:extLst>
      <p:ext uri="{BB962C8B-B14F-4D97-AF65-F5344CB8AC3E}">
        <p14:creationId xmlns:p14="http://schemas.microsoft.com/office/powerpoint/2010/main" xmlns="" val="3480421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dirty="0" smtClean="0"/>
              <a:t>Programme 1: Administration</a:t>
            </a:r>
            <a:endParaRPr lang="en-US" sz="3600" b="1" dirty="0"/>
          </a:p>
        </p:txBody>
      </p:sp>
      <p:sp>
        <p:nvSpPr>
          <p:cNvPr id="3" name="Content Placeholder 2"/>
          <p:cNvSpPr>
            <a:spLocks noGrp="1"/>
          </p:cNvSpPr>
          <p:nvPr>
            <p:ph idx="1"/>
          </p:nvPr>
        </p:nvSpPr>
        <p:spPr>
          <a:xfrm>
            <a:off x="600364" y="1940072"/>
            <a:ext cx="9000836" cy="3822553"/>
          </a:xfrm>
        </p:spPr>
        <p:txBody>
          <a:bodyPr>
            <a:normAutofit lnSpcReduction="10000"/>
          </a:bodyPr>
          <a:lstStyle/>
          <a:p>
            <a:r>
              <a:rPr lang="en-ZA" dirty="0" smtClean="0"/>
              <a:t>Expenditure: R5,993 billion</a:t>
            </a:r>
          </a:p>
          <a:p>
            <a:r>
              <a:rPr lang="en-ZA" dirty="0" smtClean="0"/>
              <a:t>Expenditure per subprogramme:</a:t>
            </a:r>
          </a:p>
          <a:p>
            <a:pPr lvl="1"/>
            <a:r>
              <a:rPr lang="en-ZA" dirty="0" smtClean="0"/>
              <a:t>Legal </a:t>
            </a:r>
            <a:r>
              <a:rPr lang="en-ZA" dirty="0"/>
              <a:t>Services underspent by R1.423 million.</a:t>
            </a:r>
          </a:p>
          <a:p>
            <a:pPr lvl="1"/>
            <a:r>
              <a:rPr lang="en-ZA" dirty="0" smtClean="0"/>
              <a:t>Defence </a:t>
            </a:r>
            <a:r>
              <a:rPr lang="en-ZA" dirty="0"/>
              <a:t>Foreign Relations underspent by R4.452 million</a:t>
            </a:r>
          </a:p>
          <a:p>
            <a:pPr lvl="1"/>
            <a:endParaRPr lang="en-ZA" dirty="0" smtClean="0"/>
          </a:p>
          <a:p>
            <a:r>
              <a:rPr lang="en-ZA" dirty="0" smtClean="0"/>
              <a:t>Performance:</a:t>
            </a:r>
          </a:p>
          <a:p>
            <a:pPr lvl="1"/>
            <a:r>
              <a:rPr lang="en-ZA" dirty="0"/>
              <a:t>The Administration programme set 82 targets for 2019/20. Of these, a total of 36 are not reported on in the draft Annual Report. Of the remaining 46 targets, two are considered classified, 28 were achieved and 16 not achieved. </a:t>
            </a:r>
            <a:endParaRPr lang="en-ZA" dirty="0" smtClean="0"/>
          </a:p>
          <a:p>
            <a:endParaRPr lang="en-ZA" dirty="0"/>
          </a:p>
          <a:p>
            <a:pPr marL="457200" lvl="1" indent="0">
              <a:buNone/>
            </a:pPr>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6</a:t>
            </a:fld>
            <a:endParaRPr lang="en-US"/>
          </a:p>
        </p:txBody>
      </p:sp>
    </p:spTree>
    <p:extLst>
      <p:ext uri="{BB962C8B-B14F-4D97-AF65-F5344CB8AC3E}">
        <p14:creationId xmlns:p14="http://schemas.microsoft.com/office/powerpoint/2010/main" xmlns="" val="1334521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smtClean="0"/>
              <a:t>Programme 1: Administration </a:t>
            </a:r>
            <a:r>
              <a:rPr lang="en-US" sz="2800" b="1" smtClean="0"/>
              <a:t>(continued)</a:t>
            </a:r>
            <a:endParaRPr lang="en-US" sz="3600" b="1" dirty="0"/>
          </a:p>
        </p:txBody>
      </p:sp>
      <p:pic>
        <p:nvPicPr>
          <p:cNvPr id="9" name="Picture 8"/>
          <p:cNvPicPr>
            <a:picLocks noChangeAspect="1"/>
          </p:cNvPicPr>
          <p:nvPr/>
        </p:nvPicPr>
        <p:blipFill>
          <a:blip r:embed="rId2"/>
          <a:stretch>
            <a:fillRect/>
          </a:stretch>
        </p:blipFill>
        <p:spPr>
          <a:xfrm>
            <a:off x="290512" y="1433512"/>
            <a:ext cx="9324975" cy="3152775"/>
          </a:xfrm>
          <a:prstGeom prst="rect">
            <a:avLst/>
          </a:prstGeom>
        </p:spPr>
      </p:pic>
      <p:pic>
        <p:nvPicPr>
          <p:cNvPr id="10" name="Picture 9"/>
          <p:cNvPicPr>
            <a:picLocks noChangeAspect="1"/>
          </p:cNvPicPr>
          <p:nvPr/>
        </p:nvPicPr>
        <p:blipFill>
          <a:blip r:embed="rId3"/>
          <a:stretch>
            <a:fillRect/>
          </a:stretch>
        </p:blipFill>
        <p:spPr>
          <a:xfrm>
            <a:off x="290512" y="4476750"/>
            <a:ext cx="9258300" cy="1809750"/>
          </a:xfrm>
          <a:prstGeom prst="rect">
            <a:avLst/>
          </a:prstGeom>
        </p:spPr>
      </p:pic>
      <p:sp>
        <p:nvSpPr>
          <p:cNvPr id="3" name="Slide Number Placeholder 2"/>
          <p:cNvSpPr>
            <a:spLocks noGrp="1"/>
          </p:cNvSpPr>
          <p:nvPr>
            <p:ph type="sldNum" sz="quarter" idx="12"/>
          </p:nvPr>
        </p:nvSpPr>
        <p:spPr/>
        <p:txBody>
          <a:bodyPr/>
          <a:lstStyle/>
          <a:p>
            <a:fld id="{D1B91D83-34EB-A744-81D0-D8E8519C4AE3}" type="slidenum">
              <a:rPr lang="en-US" smtClean="0"/>
              <a:pPr/>
              <a:t>7</a:t>
            </a:fld>
            <a:endParaRPr lang="en-US"/>
          </a:p>
        </p:txBody>
      </p:sp>
    </p:spTree>
    <p:extLst>
      <p:ext uri="{BB962C8B-B14F-4D97-AF65-F5344CB8AC3E}">
        <p14:creationId xmlns:p14="http://schemas.microsoft.com/office/powerpoint/2010/main" xmlns="" val="3806137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388509"/>
            <a:ext cx="8543925" cy="1325563"/>
          </a:xfrm>
        </p:spPr>
        <p:txBody>
          <a:bodyPr>
            <a:normAutofit/>
          </a:bodyPr>
          <a:lstStyle/>
          <a:p>
            <a:r>
              <a:rPr lang="en-US" sz="3600" b="1" smtClean="0"/>
              <a:t>Programme 1: Administration </a:t>
            </a:r>
            <a:r>
              <a:rPr lang="en-US" sz="2800" b="1" smtClean="0"/>
              <a:t>(continued)</a:t>
            </a:r>
            <a:endParaRPr lang="en-US" sz="3600" b="1" dirty="0"/>
          </a:p>
        </p:txBody>
      </p:sp>
      <p:pic>
        <p:nvPicPr>
          <p:cNvPr id="3" name="Picture 2"/>
          <p:cNvPicPr>
            <a:picLocks noChangeAspect="1"/>
          </p:cNvPicPr>
          <p:nvPr/>
        </p:nvPicPr>
        <p:blipFill>
          <a:blip r:embed="rId2"/>
          <a:stretch>
            <a:fillRect/>
          </a:stretch>
        </p:blipFill>
        <p:spPr>
          <a:xfrm>
            <a:off x="690562" y="1509898"/>
            <a:ext cx="8453727" cy="5195702"/>
          </a:xfrm>
          <a:prstGeom prst="rect">
            <a:avLst/>
          </a:prstGeom>
        </p:spPr>
      </p:pic>
      <p:sp>
        <p:nvSpPr>
          <p:cNvPr id="4" name="Slide Number Placeholder 3"/>
          <p:cNvSpPr>
            <a:spLocks noGrp="1"/>
          </p:cNvSpPr>
          <p:nvPr>
            <p:ph type="sldNum" sz="quarter" idx="12"/>
          </p:nvPr>
        </p:nvSpPr>
        <p:spPr/>
        <p:txBody>
          <a:bodyPr/>
          <a:lstStyle/>
          <a:p>
            <a:fld id="{D1B91D83-34EB-A744-81D0-D8E8519C4AE3}" type="slidenum">
              <a:rPr lang="en-US" smtClean="0"/>
              <a:pPr/>
              <a:t>8</a:t>
            </a:fld>
            <a:endParaRPr lang="en-US"/>
          </a:p>
        </p:txBody>
      </p:sp>
    </p:spTree>
    <p:extLst>
      <p:ext uri="{BB962C8B-B14F-4D97-AF65-F5344CB8AC3E}">
        <p14:creationId xmlns:p14="http://schemas.microsoft.com/office/powerpoint/2010/main" xmlns="" val="3908174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7810500" cy="1170779"/>
          </a:xfrm>
        </p:spPr>
        <p:txBody>
          <a:bodyPr>
            <a:normAutofit/>
          </a:bodyPr>
          <a:lstStyle/>
          <a:p>
            <a:r>
              <a:rPr lang="en-US" sz="3600" b="1" dirty="0" smtClean="0"/>
              <a:t>Programme 2: Force employment</a:t>
            </a:r>
            <a:endParaRPr lang="en-US" sz="3600" b="1" dirty="0"/>
          </a:p>
        </p:txBody>
      </p:sp>
      <p:sp>
        <p:nvSpPr>
          <p:cNvPr id="3" name="Content Placeholder 2"/>
          <p:cNvSpPr>
            <a:spLocks noGrp="1"/>
          </p:cNvSpPr>
          <p:nvPr>
            <p:ph idx="1"/>
          </p:nvPr>
        </p:nvSpPr>
        <p:spPr>
          <a:xfrm>
            <a:off x="681038" y="1825625"/>
            <a:ext cx="8543925" cy="4649066"/>
          </a:xfrm>
        </p:spPr>
        <p:txBody>
          <a:bodyPr>
            <a:normAutofit lnSpcReduction="10000"/>
          </a:bodyPr>
          <a:lstStyle/>
          <a:p>
            <a:pPr marL="0" indent="0">
              <a:buNone/>
            </a:pPr>
            <a:r>
              <a:rPr lang="en-ZA" dirty="0"/>
              <a:t>Expenditure: </a:t>
            </a:r>
            <a:r>
              <a:rPr lang="en-ZA" dirty="0" smtClean="0"/>
              <a:t>R3,492 </a:t>
            </a:r>
            <a:r>
              <a:rPr lang="en-ZA" dirty="0"/>
              <a:t>billion</a:t>
            </a:r>
          </a:p>
          <a:p>
            <a:pPr marL="0" indent="0">
              <a:buNone/>
            </a:pPr>
            <a:endParaRPr lang="en-ZA" dirty="0" smtClean="0"/>
          </a:p>
          <a:p>
            <a:pPr marL="0" indent="0">
              <a:buNone/>
            </a:pPr>
            <a:r>
              <a:rPr lang="en-ZA" dirty="0" smtClean="0"/>
              <a:t>Five achieved targets:</a:t>
            </a:r>
          </a:p>
          <a:p>
            <a:pPr lvl="0"/>
            <a:r>
              <a:rPr lang="en-ZA" sz="2400" dirty="0"/>
              <a:t>100% compliance with number of ordered commitments (external operations).</a:t>
            </a:r>
          </a:p>
          <a:p>
            <a:pPr lvl="0"/>
            <a:r>
              <a:rPr lang="en-ZA" sz="2400" dirty="0"/>
              <a:t>15 sub-units deployed for border </a:t>
            </a:r>
            <a:r>
              <a:rPr lang="en-ZA" sz="2400" dirty="0" smtClean="0"/>
              <a:t>safeguarding.</a:t>
            </a:r>
            <a:endParaRPr lang="en-ZA" sz="2400" dirty="0"/>
          </a:p>
          <a:p>
            <a:pPr lvl="0"/>
            <a:r>
              <a:rPr lang="en-ZA" sz="2400" dirty="0"/>
              <a:t>100% compliance with number of ordered commitments (internal operations).</a:t>
            </a:r>
          </a:p>
          <a:p>
            <a:pPr lvl="0"/>
            <a:r>
              <a:rPr lang="en-ZA" sz="2400" dirty="0"/>
              <a:t>100% compliance with </a:t>
            </a:r>
            <a:r>
              <a:rPr lang="en-ZA" sz="2400" dirty="0" smtClean="0"/>
              <a:t>SADC Standby Force</a:t>
            </a:r>
            <a:r>
              <a:rPr lang="en-ZA" sz="2400" dirty="0"/>
              <a:t>.</a:t>
            </a:r>
          </a:p>
          <a:p>
            <a:pPr lvl="0"/>
            <a:r>
              <a:rPr lang="en-ZA" sz="2400" dirty="0"/>
              <a:t>Completion of 1 interdepartmental, interagency and multinational military exercise.</a:t>
            </a:r>
          </a:p>
          <a:p>
            <a:pPr marL="0" indent="0">
              <a:buNone/>
            </a:pPr>
            <a:endParaRPr lang="en-ZA" sz="2400" dirty="0"/>
          </a:p>
          <a:p>
            <a:endParaRPr lang="en-US" sz="20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9</a:t>
            </a:fld>
            <a:endParaRPr lang="en-US"/>
          </a:p>
        </p:txBody>
      </p:sp>
    </p:spTree>
    <p:extLst>
      <p:ext uri="{BB962C8B-B14F-4D97-AF65-F5344CB8AC3E}">
        <p14:creationId xmlns:p14="http://schemas.microsoft.com/office/powerpoint/2010/main" xmlns="" val="132367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1804</TotalTime>
  <Words>856</Words>
  <Application>Microsoft Office PowerPoint</Application>
  <PresentationFormat>A4 Paper (210x297 mm)</PresentationFormat>
  <Paragraphs>163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Disclaimer</vt:lpstr>
      <vt:lpstr>DOD support to MTSF outcomes</vt:lpstr>
      <vt:lpstr>Minister of Defence Priorities</vt:lpstr>
      <vt:lpstr>Programme Performance</vt:lpstr>
      <vt:lpstr>Programme 1: Administration</vt:lpstr>
      <vt:lpstr>Programme 1: Administration (continued)</vt:lpstr>
      <vt:lpstr>Programme 1: Administration (continued)</vt:lpstr>
      <vt:lpstr>Programme 2: Force employment</vt:lpstr>
      <vt:lpstr>Programme 3: Landward defence</vt:lpstr>
      <vt:lpstr>Programme 4: Air Defence</vt:lpstr>
      <vt:lpstr>Programme 5: Maritime Defence</vt:lpstr>
      <vt:lpstr>Programme 6: Military Health Support</vt:lpstr>
      <vt:lpstr>Programme 7: Defence Intelligence</vt:lpstr>
      <vt:lpstr>Programme 8: General support</vt:lpstr>
      <vt:lpstr>Organisational Structure</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Monique</cp:lastModifiedBy>
  <cp:revision>62</cp:revision>
  <dcterms:created xsi:type="dcterms:W3CDTF">2019-05-28T17:07:42Z</dcterms:created>
  <dcterms:modified xsi:type="dcterms:W3CDTF">2020-10-05T19:38:58Z</dcterms:modified>
</cp:coreProperties>
</file>