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7"/>
  </p:notesMasterIdLst>
  <p:sldIdLst>
    <p:sldId id="256" r:id="rId2"/>
    <p:sldId id="257" r:id="rId3"/>
    <p:sldId id="260" r:id="rId4"/>
    <p:sldId id="283" r:id="rId5"/>
    <p:sldId id="284" r:id="rId6"/>
    <p:sldId id="285" r:id="rId7"/>
    <p:sldId id="286" r:id="rId8"/>
    <p:sldId id="287" r:id="rId9"/>
    <p:sldId id="288" r:id="rId10"/>
    <p:sldId id="289" r:id="rId11"/>
    <p:sldId id="290" r:id="rId12"/>
    <p:sldId id="291" r:id="rId13"/>
    <p:sldId id="292" r:id="rId14"/>
    <p:sldId id="293" r:id="rId15"/>
    <p:sldId id="268" r:id="rId16"/>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7"/>
    <p:restoredTop sz="97652"/>
  </p:normalViewPr>
  <p:slideViewPr>
    <p:cSldViewPr snapToGrid="0" snapToObjects="1">
      <p:cViewPr varScale="1">
        <p:scale>
          <a:sx n="46" d="100"/>
          <a:sy n="46" d="100"/>
        </p:scale>
        <p:origin x="-120" y="-438"/>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E88E82-5E64-4C9D-82FE-3E97FC065F36}" type="datetimeFigureOut">
              <a:rPr lang="en-ZA" smtClean="0"/>
              <a:pPr/>
              <a:t>2020/10/05</a:t>
            </a:fld>
            <a:endParaRPr lang="en-ZA"/>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4BD96D-AD2F-4477-BD6C-1E66A91641D5}" type="slidenum">
              <a:rPr lang="en-ZA" smtClean="0"/>
              <a:pPr/>
              <a:t>‹#›</a:t>
            </a:fld>
            <a:endParaRPr lang="en-ZA"/>
          </a:p>
        </p:txBody>
      </p:sp>
    </p:spTree>
    <p:extLst>
      <p:ext uri="{BB962C8B-B14F-4D97-AF65-F5344CB8AC3E}">
        <p14:creationId xmlns:p14="http://schemas.microsoft.com/office/powerpoint/2010/main" xmlns="" val="3759231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D41B817-4FC1-4A47-A306-D3E72BC0FE26}" type="datetime1">
              <a:rPr lang="en-US" smtClean="0"/>
              <a:pPr/>
              <a:t>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51389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FAAB379-1ED3-4B72-9792-DE7DECF81FF1}" type="datetime1">
              <a:rPr lang="en-US" smtClean="0"/>
              <a:pPr/>
              <a:t>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37731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87C4E7-0652-4BDB-A1F7-AAC1B7D81915}" type="datetime1">
              <a:rPr lang="en-US" smtClean="0"/>
              <a:pPr/>
              <a:t>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646669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4F6DD2-B3D2-49CE-8F0E-B534C1BC8ABE}" type="datetime1">
              <a:rPr lang="en-US" smtClean="0"/>
              <a:pPr/>
              <a:t>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774419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20AF59-E6F5-493D-A93E-26472FFB223B}" type="datetime1">
              <a:rPr lang="en-US" smtClean="0"/>
              <a:pPr/>
              <a:t>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561584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4DE0303-600D-4AC3-8460-39660259D61D}" type="datetime1">
              <a:rPr lang="en-US" smtClean="0"/>
              <a:pPr/>
              <a:t>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357827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35E3D6-5C52-4CFC-97BB-4D41670DD3FE}" type="datetime1">
              <a:rPr lang="en-US" smtClean="0"/>
              <a:pPr/>
              <a:t>10/5/2020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054328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84C93FB-F8B2-40D7-962C-95C052844B4F}" type="datetime1">
              <a:rPr lang="en-US" smtClean="0"/>
              <a:pPr/>
              <a:t>10/5/2020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217040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7FB5F4-2666-4FB0-A1F1-32EF90AAF839}" type="datetime1">
              <a:rPr lang="en-US" smtClean="0"/>
              <a:pPr/>
              <a:t>10/5/2020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22971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1DA7C9-CEF3-4FDD-8B6F-8A35A6C97A3B}" type="datetime1">
              <a:rPr lang="en-US" smtClean="0"/>
              <a:pPr/>
              <a:t>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676007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EA7BC4-2D12-4F3E-A421-17F8620D431E}" type="datetime1">
              <a:rPr lang="en-US" smtClean="0"/>
              <a:pPr/>
              <a:t>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13592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87C230-2E91-44B5-BCD0-EAC78D52A6F3}" type="datetime1">
              <a:rPr lang="en-US" smtClean="0"/>
              <a:pPr/>
              <a:t>10/5/2020</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7091500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9465" y="1518446"/>
            <a:ext cx="6996112" cy="634206"/>
          </a:xfrm>
        </p:spPr>
        <p:txBody>
          <a:bodyPr>
            <a:noAutofit/>
          </a:bodyPr>
          <a:lstStyle/>
          <a:p>
            <a:r>
              <a:rPr lang="en-US" sz="3600" b="1" dirty="0" smtClean="0">
                <a:solidFill>
                  <a:schemeClr val="bg1"/>
                </a:solidFill>
                <a:latin typeface="Arial" charset="0"/>
                <a:ea typeface="Arial" charset="0"/>
                <a:cs typeface="Arial" charset="0"/>
              </a:rPr>
              <a:t>Armscor:</a:t>
            </a:r>
          </a:p>
          <a:p>
            <a:r>
              <a:rPr lang="en-US" sz="3600" b="1" dirty="0" smtClean="0">
                <a:solidFill>
                  <a:schemeClr val="bg1"/>
                </a:solidFill>
                <a:latin typeface="Arial" charset="0"/>
                <a:ea typeface="Arial" charset="0"/>
                <a:cs typeface="Arial" charset="0"/>
              </a:rPr>
              <a:t>Draft 2019/20 </a:t>
            </a:r>
            <a:br>
              <a:rPr lang="en-US" sz="3600" b="1" dirty="0" smtClean="0">
                <a:solidFill>
                  <a:schemeClr val="bg1"/>
                </a:solidFill>
                <a:latin typeface="Arial" charset="0"/>
                <a:ea typeface="Arial" charset="0"/>
                <a:cs typeface="Arial" charset="0"/>
              </a:rPr>
            </a:br>
            <a:r>
              <a:rPr lang="en-US" sz="3600" b="1" dirty="0" smtClean="0">
                <a:solidFill>
                  <a:schemeClr val="bg1"/>
                </a:solidFill>
                <a:latin typeface="Arial" charset="0"/>
                <a:ea typeface="Arial" charset="0"/>
                <a:cs typeface="Arial" charset="0"/>
              </a:rPr>
              <a:t>Annual Report Analysis</a:t>
            </a:r>
          </a:p>
          <a:p>
            <a:endParaRPr lang="en-US" sz="4400" b="1" dirty="0">
              <a:solidFill>
                <a:schemeClr val="bg1"/>
              </a:solidFill>
              <a:latin typeface="Arial" charset="0"/>
              <a:ea typeface="Arial" charset="0"/>
              <a:cs typeface="Arial" charset="0"/>
            </a:endParaRPr>
          </a:p>
        </p:txBody>
      </p:sp>
      <p:sp>
        <p:nvSpPr>
          <p:cNvPr id="4" name="Subtitle 2"/>
          <p:cNvSpPr txBox="1">
            <a:spLocks/>
          </p:cNvSpPr>
          <p:nvPr/>
        </p:nvSpPr>
        <p:spPr>
          <a:xfrm>
            <a:off x="3057524" y="5830888"/>
            <a:ext cx="3759994" cy="63420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800" dirty="0" smtClean="0">
                <a:solidFill>
                  <a:schemeClr val="bg1"/>
                </a:solidFill>
                <a:latin typeface="Arial" charset="0"/>
                <a:ea typeface="Arial" charset="0"/>
                <a:cs typeface="Arial" charset="0"/>
              </a:rPr>
              <a:t>6 October 2020</a:t>
            </a:r>
            <a:endParaRPr lang="en-US" sz="1800" dirty="0">
              <a:solidFill>
                <a:schemeClr val="bg1"/>
              </a:solidFill>
              <a:latin typeface="Arial" charset="0"/>
              <a:ea typeface="Arial" charset="0"/>
              <a:cs typeface="Arial" charset="0"/>
            </a:endParaRPr>
          </a:p>
        </p:txBody>
      </p:sp>
      <p:sp>
        <p:nvSpPr>
          <p:cNvPr id="5" name="Subtitle 2"/>
          <p:cNvSpPr txBox="1">
            <a:spLocks/>
          </p:cNvSpPr>
          <p:nvPr/>
        </p:nvSpPr>
        <p:spPr>
          <a:xfrm>
            <a:off x="-1" y="6279898"/>
            <a:ext cx="5476875" cy="483385"/>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1400" b="1" dirty="0" smtClean="0">
                <a:solidFill>
                  <a:schemeClr val="tx1"/>
                </a:solidFill>
              </a:rPr>
              <a:t>Dr Wilhelm Janse van Rensburg</a:t>
            </a:r>
          </a:p>
          <a:p>
            <a:pPr algn="l"/>
            <a:r>
              <a:rPr lang="en-US" sz="1400" b="1" dirty="0" smtClean="0">
                <a:solidFill>
                  <a:schemeClr val="tx1"/>
                </a:solidFill>
              </a:rPr>
              <a:t>Researcher: JSC on Defence &amp; PC on Defence &amp; Military Veterans </a:t>
            </a:r>
            <a:endParaRPr lang="en-US" sz="1400" b="1" dirty="0">
              <a:solidFill>
                <a:schemeClr val="tx1"/>
              </a:solidFill>
            </a:endParaRPr>
          </a:p>
        </p:txBody>
      </p:sp>
      <p:sp>
        <p:nvSpPr>
          <p:cNvPr id="2" name="Slide Number Placeholder 1"/>
          <p:cNvSpPr>
            <a:spLocks noGrp="1"/>
          </p:cNvSpPr>
          <p:nvPr>
            <p:ph type="sldNum" sz="quarter" idx="12"/>
          </p:nvPr>
        </p:nvSpPr>
        <p:spPr/>
        <p:txBody>
          <a:bodyPr/>
          <a:lstStyle/>
          <a:p>
            <a:fld id="{D1B91D83-34EB-A744-81D0-D8E8519C4AE3}" type="slidenum">
              <a:rPr lang="en-US" smtClean="0"/>
              <a:pPr/>
              <a:t>1</a:t>
            </a:fld>
            <a:endParaRPr lang="en-US"/>
          </a:p>
        </p:txBody>
      </p:sp>
    </p:spTree>
    <p:extLst>
      <p:ext uri="{BB962C8B-B14F-4D97-AF65-F5344CB8AC3E}">
        <p14:creationId xmlns:p14="http://schemas.microsoft.com/office/powerpoint/2010/main" xmlns="" val="6544946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7908780" cy="1170779"/>
          </a:xfrm>
        </p:spPr>
        <p:txBody>
          <a:bodyPr>
            <a:normAutofit/>
          </a:bodyPr>
          <a:lstStyle/>
          <a:p>
            <a:r>
              <a:rPr lang="en-US" sz="3600" b="1" dirty="0" smtClean="0"/>
              <a:t>Armscor Dockyard</a:t>
            </a:r>
            <a:endParaRPr lang="en-US" sz="3600" b="1" dirty="0"/>
          </a:p>
        </p:txBody>
      </p:sp>
      <p:sp>
        <p:nvSpPr>
          <p:cNvPr id="3" name="Content Placeholder 2"/>
          <p:cNvSpPr>
            <a:spLocks noGrp="1"/>
          </p:cNvSpPr>
          <p:nvPr>
            <p:ph idx="1"/>
          </p:nvPr>
        </p:nvSpPr>
        <p:spPr>
          <a:xfrm>
            <a:off x="681038" y="1535906"/>
            <a:ext cx="8543925" cy="4966493"/>
          </a:xfrm>
        </p:spPr>
        <p:txBody>
          <a:bodyPr>
            <a:normAutofit/>
          </a:bodyPr>
          <a:lstStyle/>
          <a:p>
            <a:r>
              <a:rPr lang="en-ZA" dirty="0" smtClean="0"/>
              <a:t>Renewal Strategy ongoing and showing results.</a:t>
            </a:r>
          </a:p>
          <a:p>
            <a:r>
              <a:rPr lang="en-ZA" dirty="0" smtClean="0"/>
              <a:t>All maintenance requirements met for 2019/20 as per SLA with SA Navy.</a:t>
            </a:r>
          </a:p>
          <a:p>
            <a:r>
              <a:rPr lang="en-ZA" dirty="0"/>
              <a:t>R</a:t>
            </a:r>
            <a:r>
              <a:rPr lang="en-ZA" dirty="0" smtClean="0"/>
              <a:t>e-establishing </a:t>
            </a:r>
            <a:r>
              <a:rPr lang="en-ZA" dirty="0"/>
              <a:t>its internal combustion engine maintenance </a:t>
            </a:r>
            <a:r>
              <a:rPr lang="en-ZA" dirty="0" smtClean="0"/>
              <a:t>capability</a:t>
            </a:r>
            <a:r>
              <a:rPr lang="en-ZA" dirty="0"/>
              <a:t> </a:t>
            </a:r>
            <a:r>
              <a:rPr lang="en-ZA" dirty="0" smtClean="0"/>
              <a:t>is under way (will lessen reliance on external service providers).</a:t>
            </a:r>
          </a:p>
          <a:p>
            <a:r>
              <a:rPr lang="en-ZA" dirty="0" smtClean="0"/>
              <a:t>Commercialisation opportunities being explored and some commercial work being executed at the Dockyard.</a:t>
            </a:r>
            <a:endParaRPr lang="en-ZA"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10</a:t>
            </a:fld>
            <a:endParaRPr lang="en-US"/>
          </a:p>
        </p:txBody>
      </p:sp>
    </p:spTree>
    <p:extLst>
      <p:ext uri="{BB962C8B-B14F-4D97-AF65-F5344CB8AC3E}">
        <p14:creationId xmlns:p14="http://schemas.microsoft.com/office/powerpoint/2010/main" xmlns="" val="28957865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7908780" cy="1170779"/>
          </a:xfrm>
        </p:spPr>
        <p:txBody>
          <a:bodyPr>
            <a:normAutofit/>
          </a:bodyPr>
          <a:lstStyle/>
          <a:p>
            <a:r>
              <a:rPr lang="en-US" sz="3600" b="1" dirty="0" smtClean="0"/>
              <a:t>Human Resources</a:t>
            </a:r>
            <a:endParaRPr lang="en-US" sz="3600" b="1" dirty="0"/>
          </a:p>
        </p:txBody>
      </p:sp>
      <p:sp>
        <p:nvSpPr>
          <p:cNvPr id="3" name="Content Placeholder 2"/>
          <p:cNvSpPr>
            <a:spLocks noGrp="1"/>
          </p:cNvSpPr>
          <p:nvPr>
            <p:ph idx="1"/>
          </p:nvPr>
        </p:nvSpPr>
        <p:spPr>
          <a:xfrm>
            <a:off x="681038" y="1535906"/>
            <a:ext cx="8543925" cy="4966493"/>
          </a:xfrm>
        </p:spPr>
        <p:txBody>
          <a:bodyPr>
            <a:normAutofit/>
          </a:bodyPr>
          <a:lstStyle/>
          <a:p>
            <a:r>
              <a:rPr lang="en-ZA" dirty="0" smtClean="0"/>
              <a:t>Draft Annual Report notes a total of 1 556 personnel members compared to 1 467 in 2019 (this remains unlikely given wage bill).</a:t>
            </a:r>
          </a:p>
          <a:p>
            <a:r>
              <a:rPr lang="en-ZA" dirty="0"/>
              <a:t>Employment Equity </a:t>
            </a:r>
            <a:r>
              <a:rPr lang="en-ZA" dirty="0" smtClean="0"/>
              <a:t>Plan showing results. Only outstanding target relates to female employees which stands at 38,43% (target of 40%).</a:t>
            </a:r>
          </a:p>
          <a:p>
            <a:r>
              <a:rPr lang="en-ZA" dirty="0" smtClean="0"/>
              <a:t>Succession plan (mentorship-based) implemented and expanded.</a:t>
            </a:r>
          </a:p>
          <a:p>
            <a:r>
              <a:rPr lang="en-ZA" dirty="0" smtClean="0"/>
              <a:t>Several bursaries in engineering, science and technology. Will this come under pressure in future?</a:t>
            </a:r>
            <a:endParaRPr lang="en-ZA"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11</a:t>
            </a:fld>
            <a:endParaRPr lang="en-US"/>
          </a:p>
        </p:txBody>
      </p:sp>
    </p:spTree>
    <p:extLst>
      <p:ext uri="{BB962C8B-B14F-4D97-AF65-F5344CB8AC3E}">
        <p14:creationId xmlns:p14="http://schemas.microsoft.com/office/powerpoint/2010/main" xmlns="" val="1036500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7908780" cy="1170779"/>
          </a:xfrm>
        </p:spPr>
        <p:txBody>
          <a:bodyPr>
            <a:normAutofit/>
          </a:bodyPr>
          <a:lstStyle/>
          <a:p>
            <a:r>
              <a:rPr lang="en-US" sz="3600" b="1" dirty="0" smtClean="0"/>
              <a:t>Performance review</a:t>
            </a:r>
            <a:endParaRPr lang="en-US" sz="3600" b="1" dirty="0"/>
          </a:p>
        </p:txBody>
      </p:sp>
      <p:sp>
        <p:nvSpPr>
          <p:cNvPr id="3" name="Content Placeholder 2"/>
          <p:cNvSpPr>
            <a:spLocks noGrp="1"/>
          </p:cNvSpPr>
          <p:nvPr>
            <p:ph idx="1"/>
          </p:nvPr>
        </p:nvSpPr>
        <p:spPr>
          <a:xfrm>
            <a:off x="681038" y="1535906"/>
            <a:ext cx="8543925" cy="5185571"/>
          </a:xfrm>
        </p:spPr>
        <p:txBody>
          <a:bodyPr>
            <a:normAutofit fontScale="92500" lnSpcReduction="10000"/>
          </a:bodyPr>
          <a:lstStyle/>
          <a:p>
            <a:pPr marL="0" indent="0">
              <a:buNone/>
            </a:pPr>
            <a:r>
              <a:rPr lang="en-ZA" i="1" dirty="0"/>
              <a:t>34 Key Performance Indicators (goals) were set for </a:t>
            </a:r>
            <a:r>
              <a:rPr lang="en-ZA" i="1" dirty="0" smtClean="0"/>
              <a:t>2019/20. Only six targets not achieved, including:</a:t>
            </a:r>
          </a:p>
          <a:p>
            <a:r>
              <a:rPr lang="en-ZA" dirty="0"/>
              <a:t>R</a:t>
            </a:r>
            <a:r>
              <a:rPr lang="en-ZA" dirty="0" smtClean="0"/>
              <a:t>evenue </a:t>
            </a:r>
            <a:r>
              <a:rPr lang="en-ZA" dirty="0"/>
              <a:t>generated from the Business Enablement Business </a:t>
            </a:r>
            <a:r>
              <a:rPr lang="en-ZA" dirty="0" smtClean="0"/>
              <a:t>Unit was R31,8 million (Target: R85,2 million).</a:t>
            </a:r>
          </a:p>
          <a:p>
            <a:r>
              <a:rPr lang="en-ZA" dirty="0"/>
              <a:t>The target for </a:t>
            </a:r>
            <a:r>
              <a:rPr lang="en-ZA" dirty="0" smtClean="0"/>
              <a:t>implementation </a:t>
            </a:r>
            <a:r>
              <a:rPr lang="en-ZA" dirty="0"/>
              <a:t>of the approved application system renewal </a:t>
            </a:r>
            <a:r>
              <a:rPr lang="en-ZA" dirty="0" smtClean="0"/>
              <a:t>plan was 80%, but Armscor only achieved 40%.</a:t>
            </a:r>
          </a:p>
          <a:p>
            <a:r>
              <a:rPr lang="en-ZA" dirty="0" smtClean="0"/>
              <a:t>Completion of Supply Chain Management (SCM) system, including e-procurement</a:t>
            </a:r>
            <a:r>
              <a:rPr lang="en-ZA" dirty="0"/>
              <a:t>, and commercial/military off-the-shelf </a:t>
            </a:r>
            <a:r>
              <a:rPr lang="en-ZA" dirty="0" smtClean="0"/>
              <a:t>procurement</a:t>
            </a:r>
            <a:r>
              <a:rPr lang="en-ZA" dirty="0"/>
              <a:t> </a:t>
            </a:r>
            <a:r>
              <a:rPr lang="en-ZA" dirty="0" smtClean="0"/>
              <a:t>was delayed and the Board approved the extension.</a:t>
            </a:r>
          </a:p>
          <a:p>
            <a:pPr marL="0" indent="0">
              <a:buNone/>
            </a:pPr>
            <a:r>
              <a:rPr lang="en-ZA" i="1" dirty="0" smtClean="0"/>
              <a:t>Note: Target related to the percentage increase in </a:t>
            </a:r>
            <a:r>
              <a:rPr lang="en-ZA" dirty="0"/>
              <a:t>commercial income from Research and Development </a:t>
            </a:r>
            <a:r>
              <a:rPr lang="en-ZA" dirty="0" smtClean="0"/>
              <a:t>facilities was removed.</a:t>
            </a:r>
            <a:endParaRPr lang="en-ZA" i="1"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12</a:t>
            </a:fld>
            <a:endParaRPr lang="en-US"/>
          </a:p>
        </p:txBody>
      </p:sp>
    </p:spTree>
    <p:extLst>
      <p:ext uri="{BB962C8B-B14F-4D97-AF65-F5344CB8AC3E}">
        <p14:creationId xmlns:p14="http://schemas.microsoft.com/office/powerpoint/2010/main" xmlns="" val="20121280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7908780" cy="1170779"/>
          </a:xfrm>
        </p:spPr>
        <p:txBody>
          <a:bodyPr>
            <a:normAutofit/>
          </a:bodyPr>
          <a:lstStyle/>
          <a:p>
            <a:r>
              <a:rPr lang="en-US" sz="3600" b="1" dirty="0" smtClean="0"/>
              <a:t>Financial status</a:t>
            </a:r>
            <a:endParaRPr lang="en-US" sz="3600" b="1"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13</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xmlns="" val="1127245831"/>
              </p:ext>
            </p:extLst>
          </p:nvPr>
        </p:nvGraphicFramePr>
        <p:xfrm>
          <a:off x="614362" y="1657351"/>
          <a:ext cx="8610601" cy="3839441"/>
        </p:xfrm>
        <a:graphic>
          <a:graphicData uri="http://schemas.openxmlformats.org/drawingml/2006/table">
            <a:tbl>
              <a:tblPr/>
              <a:tblGrid>
                <a:gridCol w="3521120">
                  <a:extLst>
                    <a:ext uri="{9D8B030D-6E8A-4147-A177-3AD203B41FA5}">
                      <a16:colId xmlns:a16="http://schemas.microsoft.com/office/drawing/2014/main" xmlns="" val="4263366488"/>
                    </a:ext>
                  </a:extLst>
                </a:gridCol>
                <a:gridCol w="1045573">
                  <a:extLst>
                    <a:ext uri="{9D8B030D-6E8A-4147-A177-3AD203B41FA5}">
                      <a16:colId xmlns:a16="http://schemas.microsoft.com/office/drawing/2014/main" xmlns="" val="3885126784"/>
                    </a:ext>
                  </a:extLst>
                </a:gridCol>
                <a:gridCol w="907189">
                  <a:extLst>
                    <a:ext uri="{9D8B030D-6E8A-4147-A177-3AD203B41FA5}">
                      <a16:colId xmlns:a16="http://schemas.microsoft.com/office/drawing/2014/main" xmlns="" val="1963469588"/>
                    </a:ext>
                  </a:extLst>
                </a:gridCol>
                <a:gridCol w="1045573">
                  <a:extLst>
                    <a:ext uri="{9D8B030D-6E8A-4147-A177-3AD203B41FA5}">
                      <a16:colId xmlns:a16="http://schemas.microsoft.com/office/drawing/2014/main" xmlns="" val="1858385184"/>
                    </a:ext>
                  </a:extLst>
                </a:gridCol>
                <a:gridCol w="1045573">
                  <a:extLst>
                    <a:ext uri="{9D8B030D-6E8A-4147-A177-3AD203B41FA5}">
                      <a16:colId xmlns:a16="http://schemas.microsoft.com/office/drawing/2014/main" xmlns="" val="553335611"/>
                    </a:ext>
                  </a:extLst>
                </a:gridCol>
                <a:gridCol w="1045573">
                  <a:extLst>
                    <a:ext uri="{9D8B030D-6E8A-4147-A177-3AD203B41FA5}">
                      <a16:colId xmlns:a16="http://schemas.microsoft.com/office/drawing/2014/main" xmlns="" val="4206968733"/>
                    </a:ext>
                  </a:extLst>
                </a:gridCol>
              </a:tblGrid>
              <a:tr h="346364">
                <a:tc>
                  <a:txBody>
                    <a:bodyPr/>
                    <a:lstStyle/>
                    <a:p>
                      <a:pPr algn="l" fontAlgn="b"/>
                      <a:r>
                        <a:rPr lang="en-ZA" sz="1400" b="1" i="0" u="none" strike="noStrike" dirty="0">
                          <a:solidFill>
                            <a:srgbClr val="000000"/>
                          </a:solidFill>
                          <a:effectLst/>
                          <a:latin typeface="Calibri" panose="020F0502020204030204" pitchFamily="34" charset="0"/>
                        </a:rPr>
                        <a:t>STATEMENT OF FINANCIAL PERFORMANCE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1" i="0" u="none" strike="noStrike">
                          <a:solidFill>
                            <a:srgbClr val="000000"/>
                          </a:solidFill>
                          <a:effectLst/>
                          <a:latin typeface="Calibri" panose="020F0502020204030204" pitchFamily="34" charset="0"/>
                        </a:rPr>
                        <a:t>2020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1" i="0" u="none" strike="noStrike">
                          <a:solidFill>
                            <a:srgbClr val="000000"/>
                          </a:solidFill>
                          <a:effectLst/>
                          <a:latin typeface="Calibri" panose="020F0502020204030204" pitchFamily="34" charset="0"/>
                        </a:rPr>
                        <a:t>2019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1" i="0" u="none" strike="noStrike">
                          <a:solidFill>
                            <a:srgbClr val="000000"/>
                          </a:solidFill>
                          <a:effectLst/>
                          <a:latin typeface="Calibri" panose="020F0502020204030204" pitchFamily="34" charset="0"/>
                        </a:rPr>
                        <a:t>2018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1" i="0" u="none" strike="noStrike">
                          <a:solidFill>
                            <a:srgbClr val="000000"/>
                          </a:solidFill>
                          <a:effectLst/>
                          <a:latin typeface="Calibri" panose="020F0502020204030204" pitchFamily="34" charset="0"/>
                        </a:rPr>
                        <a:t>2017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1" i="0" u="none" strike="noStrike">
                          <a:solidFill>
                            <a:srgbClr val="000000"/>
                          </a:solidFill>
                          <a:effectLst/>
                          <a:latin typeface="Calibri" panose="020F0502020204030204" pitchFamily="34" charset="0"/>
                        </a:rPr>
                        <a:t>2016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12377257"/>
                  </a:ext>
                </a:extLst>
              </a:tr>
              <a:tr h="346364">
                <a:tc>
                  <a:txBody>
                    <a:bodyPr/>
                    <a:lstStyle/>
                    <a:p>
                      <a:pPr algn="l" fontAlgn="b"/>
                      <a:r>
                        <a:rPr lang="en-ZA" sz="1400" b="1" i="0" u="none" strike="noStrike" dirty="0">
                          <a:solidFill>
                            <a:srgbClr val="000000"/>
                          </a:solidFill>
                          <a:effectLst/>
                          <a:latin typeface="Calibri" panose="020F0502020204030204" pitchFamily="34" charset="0"/>
                        </a:rPr>
                        <a:t>REVENUE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63131745"/>
                  </a:ext>
                </a:extLst>
              </a:tr>
              <a:tr h="346364">
                <a:tc>
                  <a:txBody>
                    <a:bodyPr/>
                    <a:lstStyle/>
                    <a:p>
                      <a:pPr algn="l" fontAlgn="b"/>
                      <a:r>
                        <a:rPr lang="en-ZA" sz="1400" b="0" i="0" u="none" strike="noStrike" dirty="0">
                          <a:solidFill>
                            <a:srgbClr val="000000"/>
                          </a:solidFill>
                          <a:effectLst/>
                          <a:latin typeface="Calibri" panose="020F0502020204030204" pitchFamily="34" charset="0"/>
                        </a:rPr>
                        <a:t>Sale of goods and services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dirty="0">
                          <a:solidFill>
                            <a:srgbClr val="FF0000"/>
                          </a:solidFill>
                          <a:effectLst/>
                          <a:latin typeface="Calibri" panose="020F0502020204030204" pitchFamily="34" charset="0"/>
                        </a:rPr>
                        <a:t>           430 333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dirty="0">
                          <a:solidFill>
                            <a:srgbClr val="FF0000"/>
                          </a:solidFill>
                          <a:effectLst/>
                          <a:latin typeface="Calibri" panose="020F0502020204030204" pitchFamily="34" charset="0"/>
                        </a:rPr>
                        <a:t>       381 112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473 944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403 274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382 400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63049869"/>
                  </a:ext>
                </a:extLst>
              </a:tr>
              <a:tr h="346364">
                <a:tc>
                  <a:txBody>
                    <a:bodyPr/>
                    <a:lstStyle/>
                    <a:p>
                      <a:pPr algn="l" fontAlgn="b"/>
                      <a:r>
                        <a:rPr lang="en-ZA" sz="1400" b="0" i="0" u="none" strike="noStrike" dirty="0">
                          <a:solidFill>
                            <a:srgbClr val="000000"/>
                          </a:solidFill>
                          <a:effectLst/>
                          <a:latin typeface="Calibri" panose="020F0502020204030204" pitchFamily="34" charset="0"/>
                        </a:rPr>
                        <a:t>Government grants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dirty="0">
                          <a:solidFill>
                            <a:srgbClr val="FF0000"/>
                          </a:solidFill>
                          <a:effectLst/>
                          <a:latin typeface="Calibri" panose="020F0502020204030204" pitchFamily="34" charset="0"/>
                        </a:rPr>
                        <a:t>       1 146 046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dirty="0">
                          <a:solidFill>
                            <a:srgbClr val="FF0000"/>
                          </a:solidFill>
                          <a:effectLst/>
                          <a:latin typeface="Calibri" panose="020F0502020204030204" pitchFamily="34" charset="0"/>
                        </a:rPr>
                        <a:t>    1 105 071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FF0000"/>
                          </a:solidFill>
                          <a:effectLst/>
                          <a:latin typeface="Calibri" panose="020F0502020204030204" pitchFamily="34" charset="0"/>
                        </a:rPr>
                        <a:t>       1 047 937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FF0000"/>
                          </a:solidFill>
                          <a:effectLst/>
                          <a:latin typeface="Calibri" panose="020F0502020204030204" pitchFamily="34" charset="0"/>
                        </a:rPr>
                        <a:t>           860 227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dirty="0">
                          <a:solidFill>
                            <a:srgbClr val="FF0000"/>
                          </a:solidFill>
                          <a:effectLst/>
                          <a:latin typeface="Calibri" panose="020F0502020204030204" pitchFamily="34" charset="0"/>
                        </a:rPr>
                        <a:t>           858 700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90530798"/>
                  </a:ext>
                </a:extLst>
              </a:tr>
              <a:tr h="346364">
                <a:tc>
                  <a:txBody>
                    <a:bodyPr/>
                    <a:lstStyle/>
                    <a:p>
                      <a:pPr algn="l" fontAlgn="b"/>
                      <a:r>
                        <a:rPr lang="en-ZA" sz="1400" b="0" i="0" u="none" strike="noStrike" dirty="0">
                          <a:solidFill>
                            <a:srgbClr val="000000"/>
                          </a:solidFill>
                          <a:effectLst/>
                          <a:latin typeface="Calibri" panose="020F0502020204030204" pitchFamily="34" charset="0"/>
                        </a:rPr>
                        <a:t>Interest income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dirty="0">
                          <a:solidFill>
                            <a:srgbClr val="FF0000"/>
                          </a:solidFill>
                          <a:effectLst/>
                          <a:latin typeface="Calibri" panose="020F0502020204030204" pitchFamily="34" charset="0"/>
                        </a:rPr>
                        <a:t>           104 677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dirty="0">
                          <a:solidFill>
                            <a:srgbClr val="FF0000"/>
                          </a:solidFill>
                          <a:effectLst/>
                          <a:latin typeface="Calibri" panose="020F0502020204030204" pitchFamily="34" charset="0"/>
                        </a:rPr>
                        <a:t>         78 642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71 601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75 055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73 700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05665050"/>
                  </a:ext>
                </a:extLst>
              </a:tr>
              <a:tr h="346364">
                <a:tc>
                  <a:txBody>
                    <a:bodyPr/>
                    <a:lstStyle/>
                    <a:p>
                      <a:pPr algn="l" fontAlgn="b"/>
                      <a:r>
                        <a:rPr lang="en-ZA" sz="1400" b="0" i="0" u="none" strike="noStrike" dirty="0">
                          <a:solidFill>
                            <a:srgbClr val="000000"/>
                          </a:solidFill>
                          <a:effectLst/>
                          <a:latin typeface="Calibri" panose="020F0502020204030204" pitchFamily="34" charset="0"/>
                        </a:rPr>
                        <a:t>Rental income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dirty="0">
                          <a:solidFill>
                            <a:srgbClr val="FF0000"/>
                          </a:solidFill>
                          <a:effectLst/>
                          <a:latin typeface="Calibri" panose="020F0502020204030204" pitchFamily="34" charset="0"/>
                        </a:rPr>
                        <a:t>             68 045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dirty="0">
                          <a:solidFill>
                            <a:srgbClr val="FF0000"/>
                          </a:solidFill>
                          <a:effectLst/>
                          <a:latin typeface="Calibri" panose="020F0502020204030204" pitchFamily="34" charset="0"/>
                        </a:rPr>
                        <a:t>       143 574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25 989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24 386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55 600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93256755"/>
                  </a:ext>
                </a:extLst>
              </a:tr>
              <a:tr h="346364">
                <a:tc>
                  <a:txBody>
                    <a:bodyPr/>
                    <a:lstStyle/>
                    <a:p>
                      <a:pPr algn="l" fontAlgn="b"/>
                      <a:r>
                        <a:rPr lang="en-ZA" sz="1400" b="0" i="0" u="none" strike="noStrike">
                          <a:solidFill>
                            <a:srgbClr val="000000"/>
                          </a:solidFill>
                          <a:effectLst/>
                          <a:latin typeface="Calibri" panose="020F0502020204030204" pitchFamily="34" charset="0"/>
                        </a:rPr>
                        <a:t>Donations received</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dirty="0">
                          <a:solidFill>
                            <a:srgbClr val="000000"/>
                          </a:solidFill>
                          <a:effectLst/>
                          <a:latin typeface="Calibri" panose="020F0502020204030204" pitchFamily="34" charset="0"/>
                        </a:rPr>
                        <a:t>                      -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dirty="0">
                          <a:solidFill>
                            <a:srgbClr val="000000"/>
                          </a:solidFill>
                          <a:effectLst/>
                          <a:latin typeface="Calibri" panose="020F0502020204030204" pitchFamily="34" charset="0"/>
                        </a:rPr>
                        <a:t>               441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136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09548860"/>
                  </a:ext>
                </a:extLst>
              </a:tr>
              <a:tr h="375801">
                <a:tc>
                  <a:txBody>
                    <a:bodyPr/>
                    <a:lstStyle/>
                    <a:p>
                      <a:pPr algn="l" fontAlgn="b"/>
                      <a:r>
                        <a:rPr lang="en-ZA" sz="1400" b="0" i="0" u="none" strike="noStrike">
                          <a:solidFill>
                            <a:srgbClr val="000000"/>
                          </a:solidFill>
                          <a:effectLst/>
                          <a:latin typeface="Calibri" panose="020F0502020204030204" pitchFamily="34" charset="0"/>
                        </a:rPr>
                        <a:t>Other income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dirty="0">
                          <a:solidFill>
                            <a:srgbClr val="000000"/>
                          </a:solidFill>
                          <a:effectLst/>
                          <a:latin typeface="Calibri" panose="020F0502020204030204" pitchFamily="34" charset="0"/>
                        </a:rPr>
                        <a:t>             51 712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dirty="0">
                          <a:solidFill>
                            <a:srgbClr val="000000"/>
                          </a:solidFill>
                          <a:effectLst/>
                          <a:latin typeface="Calibri" panose="020F0502020204030204" pitchFamily="34" charset="0"/>
                        </a:rPr>
                        <a:t>         45 287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41 145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36 023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41 800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96080306"/>
                  </a:ext>
                </a:extLst>
              </a:tr>
              <a:tr h="346364">
                <a:tc>
                  <a:txBody>
                    <a:bodyPr/>
                    <a:lstStyle/>
                    <a:p>
                      <a:pPr algn="l" fontAlgn="b"/>
                      <a:r>
                        <a:rPr lang="en-ZA" sz="14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1" i="0" u="none" strike="noStrike" dirty="0">
                          <a:solidFill>
                            <a:srgbClr val="000000"/>
                          </a:solidFill>
                          <a:effectLst/>
                          <a:latin typeface="Calibri" panose="020F0502020204030204" pitchFamily="34" charset="0"/>
                        </a:rPr>
                        <a:t>       1 800 813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1" i="0" u="none" strike="noStrike" dirty="0">
                          <a:solidFill>
                            <a:srgbClr val="000000"/>
                          </a:solidFill>
                          <a:effectLst/>
                          <a:latin typeface="Calibri" panose="020F0502020204030204" pitchFamily="34" charset="0"/>
                        </a:rPr>
                        <a:t>    1 754 127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1" i="0" u="none" strike="noStrike" dirty="0">
                          <a:solidFill>
                            <a:srgbClr val="000000"/>
                          </a:solidFill>
                          <a:effectLst/>
                          <a:latin typeface="Calibri" panose="020F0502020204030204" pitchFamily="34" charset="0"/>
                        </a:rPr>
                        <a:t>       1 660 752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1" i="0" u="none" strike="noStrike">
                          <a:solidFill>
                            <a:srgbClr val="000000"/>
                          </a:solidFill>
                          <a:effectLst/>
                          <a:latin typeface="Calibri" panose="020F0502020204030204" pitchFamily="34" charset="0"/>
                        </a:rPr>
                        <a:t>       1 398 964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1" i="0" u="none" strike="noStrike">
                          <a:solidFill>
                            <a:srgbClr val="000000"/>
                          </a:solidFill>
                          <a:effectLst/>
                          <a:latin typeface="Calibri" panose="020F0502020204030204" pitchFamily="34" charset="0"/>
                        </a:rPr>
                        <a:t>       1 412 200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48744970"/>
                  </a:ext>
                </a:extLst>
              </a:tr>
              <a:tr h="346364">
                <a:tc>
                  <a:txBody>
                    <a:bodyPr/>
                    <a:lstStyle/>
                    <a:p>
                      <a:pPr algn="l" fontAlgn="b"/>
                      <a:r>
                        <a:rPr lang="en-ZA" sz="14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81525229"/>
                  </a:ext>
                </a:extLst>
              </a:tr>
              <a:tr h="346364">
                <a:tc>
                  <a:txBody>
                    <a:bodyPr/>
                    <a:lstStyle/>
                    <a:p>
                      <a:pPr algn="l" fontAlgn="b"/>
                      <a:r>
                        <a:rPr lang="en-ZA" sz="1400" b="1" i="0" u="none" strike="noStrike">
                          <a:solidFill>
                            <a:srgbClr val="000000"/>
                          </a:solidFill>
                          <a:effectLst/>
                          <a:latin typeface="Calibri" panose="020F0502020204030204" pitchFamily="34" charset="0"/>
                        </a:rPr>
                        <a:t>TOTAL SURPLUS/(DEFICIT) FOR THE YEAR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1" i="0" u="none" strike="noStrike" dirty="0">
                          <a:solidFill>
                            <a:srgbClr val="FF0000"/>
                          </a:solidFill>
                          <a:effectLst/>
                          <a:latin typeface="Calibri" panose="020F0502020204030204" pitchFamily="34" charset="0"/>
                        </a:rPr>
                        <a:t>           178 658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1" i="0" u="none" strike="noStrike" dirty="0">
                          <a:solidFill>
                            <a:srgbClr val="FF0000"/>
                          </a:solidFill>
                          <a:effectLst/>
                          <a:latin typeface="Calibri" panose="020F0502020204030204" pitchFamily="34" charset="0"/>
                        </a:rPr>
                        <a:t>       235 311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1" i="0" u="none" strike="noStrike">
                          <a:solidFill>
                            <a:srgbClr val="000000"/>
                          </a:solidFill>
                          <a:effectLst/>
                          <a:latin typeface="Calibri" panose="020F0502020204030204" pitchFamily="34" charset="0"/>
                        </a:rPr>
                        <a:t>( 10 086)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1" i="0" u="none" strike="noStrike" dirty="0">
                          <a:solidFill>
                            <a:srgbClr val="000000"/>
                          </a:solidFill>
                          <a:effectLst/>
                          <a:latin typeface="Calibri" panose="020F0502020204030204" pitchFamily="34" charset="0"/>
                        </a:rPr>
                        <a:t>( 187 627)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1" i="0" u="none" strike="noStrike" dirty="0">
                          <a:solidFill>
                            <a:srgbClr val="000000"/>
                          </a:solidFill>
                          <a:effectLst/>
                          <a:latin typeface="Calibri" panose="020F0502020204030204" pitchFamily="34" charset="0"/>
                        </a:rPr>
                        <a:t>           208 500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91085303"/>
                  </a:ext>
                </a:extLst>
              </a:tr>
            </a:tbl>
          </a:graphicData>
        </a:graphic>
      </p:graphicFrame>
      <p:sp>
        <p:nvSpPr>
          <p:cNvPr id="7" name="TextBox 6"/>
          <p:cNvSpPr txBox="1"/>
          <p:nvPr/>
        </p:nvSpPr>
        <p:spPr>
          <a:xfrm>
            <a:off x="647700" y="5819775"/>
            <a:ext cx="8577263" cy="369332"/>
          </a:xfrm>
          <a:prstGeom prst="rect">
            <a:avLst/>
          </a:prstGeom>
          <a:noFill/>
        </p:spPr>
        <p:txBody>
          <a:bodyPr wrap="square" rtlCol="0">
            <a:spAutoFit/>
          </a:bodyPr>
          <a:lstStyle/>
          <a:p>
            <a:r>
              <a:rPr lang="en-ZA" dirty="0" smtClean="0"/>
              <a:t>Stability reflected in Executive and Board remuneration during 2019/20.</a:t>
            </a:r>
            <a:endParaRPr lang="en-ZA" dirty="0"/>
          </a:p>
        </p:txBody>
      </p:sp>
    </p:spTree>
    <p:extLst>
      <p:ext uri="{BB962C8B-B14F-4D97-AF65-F5344CB8AC3E}">
        <p14:creationId xmlns:p14="http://schemas.microsoft.com/office/powerpoint/2010/main" xmlns="" val="28670099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7908780" cy="1170779"/>
          </a:xfrm>
        </p:spPr>
        <p:txBody>
          <a:bodyPr>
            <a:normAutofit/>
          </a:bodyPr>
          <a:lstStyle/>
          <a:p>
            <a:r>
              <a:rPr lang="en-US" sz="3600" b="1" dirty="0" smtClean="0"/>
              <a:t>Conclusion</a:t>
            </a:r>
            <a:endParaRPr lang="en-US" sz="3600" b="1"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14</a:t>
            </a:fld>
            <a:endParaRPr lang="en-US"/>
          </a:p>
        </p:txBody>
      </p:sp>
      <p:sp>
        <p:nvSpPr>
          <p:cNvPr id="10" name="Rectangle 9"/>
          <p:cNvSpPr/>
          <p:nvPr/>
        </p:nvSpPr>
        <p:spPr>
          <a:xfrm>
            <a:off x="1033463" y="1405474"/>
            <a:ext cx="8191500" cy="4801314"/>
          </a:xfrm>
          <a:prstGeom prst="rect">
            <a:avLst/>
          </a:prstGeom>
        </p:spPr>
        <p:txBody>
          <a:bodyPr wrap="square">
            <a:spAutoFit/>
          </a:bodyPr>
          <a:lstStyle/>
          <a:p>
            <a:r>
              <a:rPr lang="en-ZA" b="1" dirty="0"/>
              <a:t>Important aspects noted by the Chairperson of the Armscor Board in the </a:t>
            </a:r>
            <a:r>
              <a:rPr lang="en-ZA" b="1" dirty="0" smtClean="0"/>
              <a:t>2019/20 </a:t>
            </a:r>
            <a:r>
              <a:rPr lang="en-ZA" b="1" dirty="0"/>
              <a:t>Annual Report:</a:t>
            </a:r>
          </a:p>
          <a:p>
            <a:pPr algn="just"/>
            <a:endParaRPr lang="en-ZA" dirty="0"/>
          </a:p>
          <a:p>
            <a:pPr marL="285750" indent="-285750" algn="just">
              <a:buFont typeface="Arial" panose="020B0604020202020204" pitchFamily="34" charset="0"/>
              <a:buChar char="•"/>
            </a:pPr>
            <a:r>
              <a:rPr lang="en-ZA" dirty="0" smtClean="0"/>
              <a:t>A </a:t>
            </a:r>
            <a:r>
              <a:rPr lang="en-ZA" dirty="0"/>
              <a:t>new permanent CEO, Advocate </a:t>
            </a:r>
            <a:r>
              <a:rPr lang="en-ZA" dirty="0" err="1"/>
              <a:t>Mbada</a:t>
            </a:r>
            <a:r>
              <a:rPr lang="en-ZA" dirty="0"/>
              <a:t>, was appointed in the financial year and commenced his full-time responsibilities on 1 February </a:t>
            </a:r>
            <a:r>
              <a:rPr lang="en-ZA" dirty="0" smtClean="0"/>
              <a:t>2020.</a:t>
            </a:r>
          </a:p>
          <a:p>
            <a:pPr marL="285750" indent="-285750" algn="just">
              <a:buFont typeface="Arial" panose="020B0604020202020204" pitchFamily="34" charset="0"/>
              <a:buChar char="•"/>
            </a:pPr>
            <a:r>
              <a:rPr lang="en-ZA" b="1" dirty="0" smtClean="0"/>
              <a:t>Financial </a:t>
            </a:r>
            <a:r>
              <a:rPr lang="en-ZA" b="1" dirty="0"/>
              <a:t>well-being </a:t>
            </a:r>
            <a:r>
              <a:rPr lang="en-ZA" dirty="0"/>
              <a:t>was negatively impacted by the prevailing fiscal </a:t>
            </a:r>
            <a:r>
              <a:rPr lang="en-ZA" dirty="0" smtClean="0"/>
              <a:t>constraints.</a:t>
            </a:r>
          </a:p>
          <a:p>
            <a:pPr marL="285750" indent="-285750" algn="just">
              <a:buFont typeface="Arial" panose="020B0604020202020204" pitchFamily="34" charset="0"/>
              <a:buChar char="•"/>
            </a:pPr>
            <a:r>
              <a:rPr lang="en-ZA" dirty="0" smtClean="0"/>
              <a:t>Armscor </a:t>
            </a:r>
            <a:r>
              <a:rPr lang="en-ZA" dirty="0"/>
              <a:t>initiated the process of positioning Armscor as the pr</a:t>
            </a:r>
            <a:r>
              <a:rPr lang="en-ZA" i="1" dirty="0"/>
              <a:t>imary procurement agency</a:t>
            </a:r>
            <a:r>
              <a:rPr lang="en-ZA" dirty="0"/>
              <a:t> for the South African Government’s security cluster; </a:t>
            </a:r>
            <a:r>
              <a:rPr lang="en-ZA" i="1" dirty="0"/>
              <a:t>sweating our own assets; sourcing contracts </a:t>
            </a:r>
            <a:r>
              <a:rPr lang="en-ZA" dirty="0"/>
              <a:t>from foreign governments through government to government contracting and through Intellectual Property exploitation. The Chairperson noted that this process is taking longer than </a:t>
            </a:r>
            <a:r>
              <a:rPr lang="en-ZA" dirty="0" smtClean="0"/>
              <a:t>envisaged.</a:t>
            </a:r>
          </a:p>
          <a:p>
            <a:pPr marL="285750" indent="-285750" algn="just">
              <a:buFont typeface="Arial" panose="020B0604020202020204" pitchFamily="34" charset="0"/>
              <a:buChar char="•"/>
            </a:pPr>
            <a:r>
              <a:rPr lang="en-ZA" dirty="0" smtClean="0"/>
              <a:t>The </a:t>
            </a:r>
            <a:r>
              <a:rPr lang="en-ZA" b="1" dirty="0"/>
              <a:t>declining SDA </a:t>
            </a:r>
            <a:r>
              <a:rPr lang="en-ZA" dirty="0"/>
              <a:t>will in the next financial year decrease Armscor’s workload from the client (DOD) and affect its critical competences and expertise to maintain strategic and sovereign </a:t>
            </a:r>
            <a:r>
              <a:rPr lang="en-ZA" dirty="0" smtClean="0"/>
              <a:t>capabilities.</a:t>
            </a:r>
          </a:p>
          <a:p>
            <a:pPr marL="285750" indent="-285750" algn="just">
              <a:buFont typeface="Arial" panose="020B0604020202020204" pitchFamily="34" charset="0"/>
              <a:buChar char="•"/>
            </a:pPr>
            <a:r>
              <a:rPr lang="en-ZA" b="1" dirty="0" smtClean="0"/>
              <a:t>Challenges </a:t>
            </a:r>
            <a:r>
              <a:rPr lang="en-ZA" b="1" dirty="0"/>
              <a:t>experienced by Denel </a:t>
            </a:r>
            <a:r>
              <a:rPr lang="en-ZA" dirty="0"/>
              <a:t>have had a negative ripple effect throughout the industry and a determination on the vitality of Project </a:t>
            </a:r>
            <a:r>
              <a:rPr lang="en-ZA" dirty="0" err="1"/>
              <a:t>Hoefyster</a:t>
            </a:r>
            <a:r>
              <a:rPr lang="en-ZA" dirty="0"/>
              <a:t> is still outstanding.</a:t>
            </a:r>
          </a:p>
        </p:txBody>
      </p:sp>
    </p:spTree>
    <p:extLst>
      <p:ext uri="{BB962C8B-B14F-4D97-AF65-F5344CB8AC3E}">
        <p14:creationId xmlns:p14="http://schemas.microsoft.com/office/powerpoint/2010/main" xmlns="" val="23283680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9465" y="2374912"/>
            <a:ext cx="6996112" cy="634206"/>
          </a:xfrm>
        </p:spPr>
        <p:txBody>
          <a:bodyPr>
            <a:normAutofit/>
          </a:bodyPr>
          <a:lstStyle/>
          <a:p>
            <a:r>
              <a:rPr lang="en-US" sz="3200" b="1" dirty="0" smtClean="0">
                <a:solidFill>
                  <a:schemeClr val="bg1"/>
                </a:solidFill>
                <a:latin typeface="Arial" charset="0"/>
                <a:ea typeface="Arial" charset="0"/>
                <a:cs typeface="Arial" charset="0"/>
              </a:rPr>
              <a:t>Defence Sector overview</a:t>
            </a:r>
            <a:endParaRPr lang="en-US" sz="3200" b="1" dirty="0">
              <a:solidFill>
                <a:schemeClr val="bg1"/>
              </a:solidFill>
              <a:latin typeface="Arial" charset="0"/>
              <a:ea typeface="Arial" charset="0"/>
              <a:cs typeface="Arial" charset="0"/>
            </a:endParaRPr>
          </a:p>
        </p:txBody>
      </p:sp>
      <p:sp>
        <p:nvSpPr>
          <p:cNvPr id="4" name="Subtitle 2"/>
          <p:cNvSpPr txBox="1">
            <a:spLocks/>
          </p:cNvSpPr>
          <p:nvPr/>
        </p:nvSpPr>
        <p:spPr>
          <a:xfrm>
            <a:off x="3057524" y="5830888"/>
            <a:ext cx="3759994" cy="63420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solidFill>
                <a:schemeClr val="bg1"/>
              </a:solidFill>
              <a:latin typeface="Arial" charset="0"/>
              <a:ea typeface="Arial" charset="0"/>
              <a:cs typeface="Arial" charset="0"/>
            </a:endParaRPr>
          </a:p>
        </p:txBody>
      </p:sp>
      <p:sp>
        <p:nvSpPr>
          <p:cNvPr id="5" name="Subtitle 2"/>
          <p:cNvSpPr txBox="1">
            <a:spLocks/>
          </p:cNvSpPr>
          <p:nvPr/>
        </p:nvSpPr>
        <p:spPr>
          <a:xfrm>
            <a:off x="415637" y="5134589"/>
            <a:ext cx="3698814" cy="483385"/>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1400" b="1" dirty="0" smtClean="0">
                <a:solidFill>
                  <a:schemeClr val="tx1"/>
                </a:solidFill>
              </a:rPr>
              <a:t>Dr Wilhelm Janse van Rensburg</a:t>
            </a:r>
          </a:p>
          <a:p>
            <a:pPr algn="l"/>
            <a:r>
              <a:rPr lang="en-US" sz="1400" b="1" dirty="0" smtClean="0">
                <a:solidFill>
                  <a:schemeClr val="tx1"/>
                </a:solidFill>
              </a:rPr>
              <a:t>Researcher: JSC on Defence</a:t>
            </a:r>
          </a:p>
          <a:p>
            <a:pPr algn="l"/>
            <a:r>
              <a:rPr lang="en-US" sz="1400" b="1" dirty="0" smtClean="0">
                <a:solidFill>
                  <a:schemeClr val="tx1"/>
                </a:solidFill>
              </a:rPr>
              <a:t>Email: wjansevanrensburg@parliament.gov.za</a:t>
            </a:r>
          </a:p>
          <a:p>
            <a:pPr algn="l"/>
            <a:r>
              <a:rPr lang="en-US" sz="1400" b="1" dirty="0" smtClean="0">
                <a:solidFill>
                  <a:schemeClr val="tx1"/>
                </a:solidFill>
              </a:rPr>
              <a:t>Tel: 021 403 8276</a:t>
            </a:r>
            <a:endParaRPr lang="en-US" sz="1400" b="1" dirty="0">
              <a:solidFill>
                <a:schemeClr val="tx1"/>
              </a:solidFill>
            </a:endParaRPr>
          </a:p>
        </p:txBody>
      </p:sp>
      <p:sp>
        <p:nvSpPr>
          <p:cNvPr id="2" name="TextBox 1"/>
          <p:cNvSpPr txBox="1"/>
          <p:nvPr/>
        </p:nvSpPr>
        <p:spPr>
          <a:xfrm>
            <a:off x="2859339" y="3002986"/>
            <a:ext cx="4156363" cy="707886"/>
          </a:xfrm>
          <a:prstGeom prst="rect">
            <a:avLst/>
          </a:prstGeom>
          <a:noFill/>
        </p:spPr>
        <p:txBody>
          <a:bodyPr wrap="square" rtlCol="0">
            <a:spAutoFit/>
          </a:bodyPr>
          <a:lstStyle/>
          <a:p>
            <a:pPr algn="ctr"/>
            <a:r>
              <a:rPr lang="en-ZA" sz="4000" b="1" dirty="0" smtClean="0"/>
              <a:t>Thank you</a:t>
            </a:r>
            <a:endParaRPr lang="en-ZA" sz="4000" b="1" dirty="0"/>
          </a:p>
        </p:txBody>
      </p:sp>
      <p:sp>
        <p:nvSpPr>
          <p:cNvPr id="6" name="Slide Number Placeholder 5"/>
          <p:cNvSpPr>
            <a:spLocks noGrp="1"/>
          </p:cNvSpPr>
          <p:nvPr>
            <p:ph type="sldNum" sz="quarter" idx="12"/>
          </p:nvPr>
        </p:nvSpPr>
        <p:spPr/>
        <p:txBody>
          <a:bodyPr/>
          <a:lstStyle/>
          <a:p>
            <a:fld id="{D1B91D83-34EB-A744-81D0-D8E8519C4AE3}" type="slidenum">
              <a:rPr lang="en-US" smtClean="0"/>
              <a:pPr/>
              <a:t>15</a:t>
            </a:fld>
            <a:endParaRPr lang="en-US"/>
          </a:p>
        </p:txBody>
      </p:sp>
    </p:spTree>
    <p:extLst>
      <p:ext uri="{BB962C8B-B14F-4D97-AF65-F5344CB8AC3E}">
        <p14:creationId xmlns:p14="http://schemas.microsoft.com/office/powerpoint/2010/main" xmlns="" val="31550319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7810500" cy="1170779"/>
          </a:xfrm>
        </p:spPr>
        <p:txBody>
          <a:bodyPr>
            <a:normAutofit/>
          </a:bodyPr>
          <a:lstStyle/>
          <a:p>
            <a:r>
              <a:rPr lang="en-US" sz="3600" b="1" dirty="0" smtClean="0"/>
              <a:t>Disclaimer</a:t>
            </a:r>
            <a:endParaRPr lang="en-US" sz="3600" b="1" dirty="0"/>
          </a:p>
        </p:txBody>
      </p:sp>
      <p:sp>
        <p:nvSpPr>
          <p:cNvPr id="3" name="Content Placeholder 2"/>
          <p:cNvSpPr>
            <a:spLocks noGrp="1"/>
          </p:cNvSpPr>
          <p:nvPr>
            <p:ph idx="1"/>
          </p:nvPr>
        </p:nvSpPr>
        <p:spPr>
          <a:xfrm>
            <a:off x="681038" y="1962151"/>
            <a:ext cx="8543925" cy="3571874"/>
          </a:xfrm>
        </p:spPr>
        <p:txBody>
          <a:bodyPr>
            <a:normAutofit lnSpcReduction="10000"/>
          </a:bodyPr>
          <a:lstStyle/>
          <a:p>
            <a:pPr marL="0" indent="0" algn="ctr">
              <a:buNone/>
            </a:pPr>
            <a:r>
              <a:rPr lang="en-GB" i="1" dirty="0" smtClean="0"/>
              <a:t>This analysis </a:t>
            </a:r>
            <a:r>
              <a:rPr lang="en-GB" i="1" dirty="0"/>
              <a:t>is based on the draft Annual Report from </a:t>
            </a:r>
            <a:r>
              <a:rPr lang="en-GB" i="1" dirty="0" smtClean="0"/>
              <a:t>Armscor. </a:t>
            </a:r>
            <a:r>
              <a:rPr lang="en-GB" i="1" dirty="0"/>
              <a:t>As such, information is yet to be audited and finalised and may change upon the submission of the finalised Annual Report. Furthermore, the analysis will not refer to the input of the Auditor General since this audit opinion has not been finalised</a:t>
            </a:r>
            <a:r>
              <a:rPr lang="en-GB" i="1" dirty="0" smtClean="0"/>
              <a:t>.</a:t>
            </a:r>
          </a:p>
          <a:p>
            <a:pPr marL="0" indent="0" algn="ctr">
              <a:buNone/>
            </a:pPr>
            <a:endParaRPr lang="en-GB" i="1" dirty="0"/>
          </a:p>
          <a:p>
            <a:pPr marL="0" indent="0" algn="ctr">
              <a:buNone/>
            </a:pPr>
            <a:r>
              <a:rPr lang="en-GB" i="1" dirty="0" smtClean="0"/>
              <a:t>Potential BRRR discussion points for the PCDMV will be raised.</a:t>
            </a:r>
            <a:endParaRPr lang="en-ZA" dirty="0"/>
          </a:p>
          <a:p>
            <a:pPr marL="0" indent="0" algn="ctr">
              <a:buNone/>
            </a:pPr>
            <a:endParaRPr lang="en-ZA" dirty="0"/>
          </a:p>
          <a:p>
            <a:pPr algn="ctr"/>
            <a:endParaRPr lang="en-ZA" dirty="0"/>
          </a:p>
          <a:p>
            <a:pPr algn="ctr"/>
            <a:endParaRPr lang="en-US" sz="2000"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2</a:t>
            </a:fld>
            <a:endParaRPr lang="en-US"/>
          </a:p>
        </p:txBody>
      </p:sp>
    </p:spTree>
    <p:extLst>
      <p:ext uri="{BB962C8B-B14F-4D97-AF65-F5344CB8AC3E}">
        <p14:creationId xmlns:p14="http://schemas.microsoft.com/office/powerpoint/2010/main" xmlns="" val="11107187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7908780" cy="1170779"/>
          </a:xfrm>
        </p:spPr>
        <p:txBody>
          <a:bodyPr>
            <a:normAutofit/>
          </a:bodyPr>
          <a:lstStyle/>
          <a:p>
            <a:r>
              <a:rPr lang="en-US" sz="3600" b="1" dirty="0" smtClean="0"/>
              <a:t>Acquisitions</a:t>
            </a:r>
            <a:endParaRPr lang="en-US" sz="3600" b="1" dirty="0"/>
          </a:p>
        </p:txBody>
      </p:sp>
      <p:sp>
        <p:nvSpPr>
          <p:cNvPr id="3" name="Content Placeholder 2"/>
          <p:cNvSpPr>
            <a:spLocks noGrp="1"/>
          </p:cNvSpPr>
          <p:nvPr>
            <p:ph idx="1"/>
          </p:nvPr>
        </p:nvSpPr>
        <p:spPr>
          <a:xfrm>
            <a:off x="681038" y="1619250"/>
            <a:ext cx="8543925" cy="4883149"/>
          </a:xfrm>
        </p:spPr>
        <p:txBody>
          <a:bodyPr>
            <a:normAutofit/>
          </a:bodyPr>
          <a:lstStyle/>
          <a:p>
            <a:pPr marL="0" indent="0">
              <a:buNone/>
            </a:pPr>
            <a:r>
              <a:rPr lang="en-ZA" dirty="0"/>
              <a:t>Armscor managed and executed contracts worth </a:t>
            </a:r>
            <a:r>
              <a:rPr lang="en-ZA" dirty="0" smtClean="0"/>
              <a:t/>
            </a:r>
            <a:br>
              <a:rPr lang="en-ZA" dirty="0" smtClean="0"/>
            </a:br>
            <a:r>
              <a:rPr lang="en-ZA" b="1" dirty="0" smtClean="0"/>
              <a:t>R12.19 </a:t>
            </a:r>
            <a:r>
              <a:rPr lang="en-ZA" b="1" dirty="0"/>
              <a:t>billion</a:t>
            </a:r>
            <a:r>
              <a:rPr lang="en-ZA" dirty="0"/>
              <a:t>, including the following</a:t>
            </a:r>
            <a:r>
              <a:rPr lang="en-ZA" dirty="0" smtClean="0"/>
              <a:t>:</a:t>
            </a:r>
            <a:r>
              <a:rPr lang="en-ZA" dirty="0"/>
              <a:t> </a:t>
            </a:r>
          </a:p>
          <a:p>
            <a:pPr lvl="0"/>
            <a:r>
              <a:rPr lang="en-ZA" dirty="0"/>
              <a:t>Maintenance and support contracts worth R4.4 billion (compared to R4.32 billion in 2018/19).</a:t>
            </a:r>
          </a:p>
          <a:p>
            <a:pPr lvl="0"/>
            <a:r>
              <a:rPr lang="en-ZA" dirty="0"/>
              <a:t>Capital acquisition contracts managed worth R7.7 billion (compared to R7.44 billion in 2018/19).</a:t>
            </a:r>
          </a:p>
          <a:p>
            <a:pPr lvl="1"/>
            <a:endParaRPr lang="en-US"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3</a:t>
            </a:fld>
            <a:endParaRPr lang="en-US"/>
          </a:p>
        </p:txBody>
      </p:sp>
    </p:spTree>
    <p:extLst>
      <p:ext uri="{BB962C8B-B14F-4D97-AF65-F5344CB8AC3E}">
        <p14:creationId xmlns:p14="http://schemas.microsoft.com/office/powerpoint/2010/main" xmlns="" val="20066850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7908780" cy="1170779"/>
          </a:xfrm>
        </p:spPr>
        <p:txBody>
          <a:bodyPr>
            <a:normAutofit/>
          </a:bodyPr>
          <a:lstStyle/>
          <a:p>
            <a:r>
              <a:rPr lang="en-US" sz="3600" b="1" dirty="0" smtClean="0"/>
              <a:t>Acquisitions </a:t>
            </a:r>
            <a:r>
              <a:rPr lang="en-US" sz="2800" b="1" dirty="0" smtClean="0"/>
              <a:t>(continue)</a:t>
            </a:r>
            <a:endParaRPr lang="en-US" sz="3600" b="1" dirty="0"/>
          </a:p>
        </p:txBody>
      </p:sp>
      <p:sp>
        <p:nvSpPr>
          <p:cNvPr id="3" name="Content Placeholder 2"/>
          <p:cNvSpPr>
            <a:spLocks noGrp="1"/>
          </p:cNvSpPr>
          <p:nvPr>
            <p:ph idx="1"/>
          </p:nvPr>
        </p:nvSpPr>
        <p:spPr>
          <a:xfrm>
            <a:off x="681038" y="1619250"/>
            <a:ext cx="8543925" cy="4883149"/>
          </a:xfrm>
        </p:spPr>
        <p:txBody>
          <a:bodyPr>
            <a:normAutofit/>
          </a:bodyPr>
          <a:lstStyle/>
          <a:p>
            <a:pPr marL="0" indent="0">
              <a:buNone/>
            </a:pPr>
            <a:r>
              <a:rPr lang="en-ZA" b="1" dirty="0" smtClean="0"/>
              <a:t>Maritime systems:</a:t>
            </a:r>
          </a:p>
          <a:p>
            <a:r>
              <a:rPr lang="en-ZA" i="1" dirty="0" smtClean="0"/>
              <a:t>Project Hotel</a:t>
            </a:r>
            <a:r>
              <a:rPr lang="en-ZA" dirty="0" smtClean="0"/>
              <a:t>: </a:t>
            </a:r>
            <a:r>
              <a:rPr lang="en-ZA" dirty="0"/>
              <a:t>At the end of 2019/20, construction of the main vessel was 64% complete, and construction of the three small motor boats was 75% complete. </a:t>
            </a:r>
            <a:r>
              <a:rPr lang="en-ZA" dirty="0" smtClean="0"/>
              <a:t>Five month delay due to additional tests required by Armscor.</a:t>
            </a:r>
          </a:p>
          <a:p>
            <a:r>
              <a:rPr lang="en-ZA" i="1" dirty="0" smtClean="0"/>
              <a:t>Project Biro: </a:t>
            </a:r>
            <a:r>
              <a:rPr lang="en-ZA" dirty="0" smtClean="0"/>
              <a:t>Progressing according to schedule. First </a:t>
            </a:r>
            <a:r>
              <a:rPr lang="en-ZA" dirty="0"/>
              <a:t>vessel is set to launch by the end of </a:t>
            </a:r>
            <a:r>
              <a:rPr lang="en-ZA" dirty="0" smtClean="0"/>
              <a:t>2020</a:t>
            </a:r>
          </a:p>
          <a:p>
            <a:r>
              <a:rPr lang="en-ZA" i="1" dirty="0" smtClean="0"/>
              <a:t>Vessel midlife upgrades: </a:t>
            </a:r>
            <a:r>
              <a:rPr lang="en-ZA" dirty="0"/>
              <a:t>U</a:t>
            </a:r>
            <a:r>
              <a:rPr lang="en-ZA" dirty="0" smtClean="0"/>
              <a:t>pgrades </a:t>
            </a:r>
            <a:r>
              <a:rPr lang="en-ZA" dirty="0"/>
              <a:t>on both the SA Navy’s frigates and submarines are delayed due to a lack of funds. </a:t>
            </a:r>
          </a:p>
          <a:p>
            <a:endParaRPr lang="en-ZA" i="1" dirty="0"/>
          </a:p>
          <a:p>
            <a:pPr lvl="1"/>
            <a:endParaRPr lang="en-US"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4</a:t>
            </a:fld>
            <a:endParaRPr lang="en-US"/>
          </a:p>
        </p:txBody>
      </p:sp>
    </p:spTree>
    <p:extLst>
      <p:ext uri="{BB962C8B-B14F-4D97-AF65-F5344CB8AC3E}">
        <p14:creationId xmlns:p14="http://schemas.microsoft.com/office/powerpoint/2010/main" xmlns="" val="17936517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7908780" cy="1170779"/>
          </a:xfrm>
        </p:spPr>
        <p:txBody>
          <a:bodyPr>
            <a:normAutofit/>
          </a:bodyPr>
          <a:lstStyle/>
          <a:p>
            <a:r>
              <a:rPr lang="en-US" sz="3600" b="1" dirty="0" smtClean="0"/>
              <a:t>Acquisitions </a:t>
            </a:r>
            <a:r>
              <a:rPr lang="en-US" sz="2800" b="1" dirty="0" smtClean="0"/>
              <a:t>(continue)</a:t>
            </a:r>
            <a:endParaRPr lang="en-US" sz="3600" b="1" dirty="0"/>
          </a:p>
        </p:txBody>
      </p:sp>
      <p:sp>
        <p:nvSpPr>
          <p:cNvPr id="3" name="Content Placeholder 2"/>
          <p:cNvSpPr>
            <a:spLocks noGrp="1"/>
          </p:cNvSpPr>
          <p:nvPr>
            <p:ph idx="1"/>
          </p:nvPr>
        </p:nvSpPr>
        <p:spPr>
          <a:xfrm>
            <a:off x="681038" y="1371600"/>
            <a:ext cx="8543925" cy="5349877"/>
          </a:xfrm>
        </p:spPr>
        <p:txBody>
          <a:bodyPr>
            <a:normAutofit lnSpcReduction="10000"/>
          </a:bodyPr>
          <a:lstStyle/>
          <a:p>
            <a:pPr marL="0" indent="0">
              <a:buNone/>
            </a:pPr>
            <a:r>
              <a:rPr lang="en-ZA" b="1" dirty="0" smtClean="0"/>
              <a:t>Airborne systems:</a:t>
            </a:r>
          </a:p>
          <a:p>
            <a:r>
              <a:rPr lang="en-ZA" i="1" dirty="0" smtClean="0"/>
              <a:t>A-Darter</a:t>
            </a:r>
            <a:r>
              <a:rPr lang="en-ZA" dirty="0" smtClean="0"/>
              <a:t>: Air-to-Air </a:t>
            </a:r>
            <a:r>
              <a:rPr lang="en-ZA" dirty="0"/>
              <a:t>missile was completed at the end of </a:t>
            </a:r>
            <a:r>
              <a:rPr lang="en-ZA" dirty="0" smtClean="0"/>
              <a:t>2019</a:t>
            </a:r>
            <a:r>
              <a:rPr lang="en-ZA" i="1" dirty="0" smtClean="0"/>
              <a:t>. </a:t>
            </a:r>
            <a:r>
              <a:rPr lang="en-ZA" dirty="0"/>
              <a:t>Delivery of the first batch of missiles and initial logistic support capability is expected by the middle of 2020, but the schedule remains at risk due to </a:t>
            </a:r>
            <a:r>
              <a:rPr lang="en-ZA" dirty="0" smtClean="0"/>
              <a:t>Denel challenges.</a:t>
            </a:r>
          </a:p>
          <a:p>
            <a:pPr marL="0" indent="0">
              <a:buNone/>
            </a:pPr>
            <a:r>
              <a:rPr lang="en-ZA" b="1" dirty="0" smtClean="0"/>
              <a:t>Landward systems:</a:t>
            </a:r>
          </a:p>
          <a:p>
            <a:r>
              <a:rPr lang="en-ZA" i="1" dirty="0" smtClean="0"/>
              <a:t>Project </a:t>
            </a:r>
            <a:r>
              <a:rPr lang="en-ZA" i="1" dirty="0" err="1" smtClean="0"/>
              <a:t>Hoefyster</a:t>
            </a:r>
            <a:r>
              <a:rPr lang="en-ZA" i="1" dirty="0" smtClean="0"/>
              <a:t>: </a:t>
            </a:r>
            <a:r>
              <a:rPr lang="en-ZA" dirty="0" smtClean="0"/>
              <a:t>In 2018/19, it was reported as 43 months behind schedule. No further progress since then. Inability of Denel to deliver remains and Armscor maintains “low confidence”. Minister indicated that the </a:t>
            </a:r>
            <a:r>
              <a:rPr lang="en-ZA" dirty="0"/>
              <a:t>Armaments Acquisition </a:t>
            </a:r>
            <a:r>
              <a:rPr lang="en-ZA" dirty="0" smtClean="0"/>
              <a:t>Council requested options on the way forward and will make a decision (Sep, 2020). </a:t>
            </a:r>
            <a:r>
              <a:rPr lang="en-ZA" b="1" dirty="0" smtClean="0"/>
              <a:t>Urgent discussions on the way forward required.</a:t>
            </a:r>
            <a:r>
              <a:rPr lang="en-ZA" dirty="0" smtClean="0"/>
              <a:t> </a:t>
            </a:r>
            <a:endParaRPr lang="en-ZA" i="1" dirty="0"/>
          </a:p>
          <a:p>
            <a:pPr lvl="1"/>
            <a:endParaRPr lang="en-US"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5</a:t>
            </a:fld>
            <a:endParaRPr lang="en-US"/>
          </a:p>
        </p:txBody>
      </p:sp>
    </p:spTree>
    <p:extLst>
      <p:ext uri="{BB962C8B-B14F-4D97-AF65-F5344CB8AC3E}">
        <p14:creationId xmlns:p14="http://schemas.microsoft.com/office/powerpoint/2010/main" xmlns="" val="4189640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7908780" cy="1170779"/>
          </a:xfrm>
        </p:spPr>
        <p:txBody>
          <a:bodyPr>
            <a:normAutofit/>
          </a:bodyPr>
          <a:lstStyle/>
          <a:p>
            <a:r>
              <a:rPr lang="en-US" sz="3600" b="1" dirty="0" smtClean="0"/>
              <a:t>Industrial participation and disposal</a:t>
            </a:r>
            <a:endParaRPr lang="en-US" sz="3600" b="1" dirty="0"/>
          </a:p>
        </p:txBody>
      </p:sp>
      <p:sp>
        <p:nvSpPr>
          <p:cNvPr id="3" name="Content Placeholder 2"/>
          <p:cNvSpPr>
            <a:spLocks noGrp="1"/>
          </p:cNvSpPr>
          <p:nvPr>
            <p:ph idx="1"/>
          </p:nvPr>
        </p:nvSpPr>
        <p:spPr>
          <a:xfrm>
            <a:off x="363465" y="1619250"/>
            <a:ext cx="9180585" cy="5102227"/>
          </a:xfrm>
        </p:spPr>
        <p:txBody>
          <a:bodyPr>
            <a:normAutofit/>
          </a:bodyPr>
          <a:lstStyle/>
          <a:p>
            <a:pPr marL="0" indent="0">
              <a:buNone/>
            </a:pPr>
            <a:r>
              <a:rPr lang="en-ZA" b="1" dirty="0" smtClean="0"/>
              <a:t>Defence </a:t>
            </a:r>
            <a:r>
              <a:rPr lang="en-ZA" b="1" dirty="0"/>
              <a:t>Industrial Participation (DIP) </a:t>
            </a:r>
            <a:r>
              <a:rPr lang="en-ZA" dirty="0" smtClean="0"/>
              <a:t>agreements for 2019/20 totals </a:t>
            </a:r>
            <a:r>
              <a:rPr lang="en-ZA" dirty="0"/>
              <a:t>R23.065 </a:t>
            </a:r>
            <a:r>
              <a:rPr lang="en-ZA" dirty="0" smtClean="0"/>
              <a:t>billion:</a:t>
            </a:r>
          </a:p>
          <a:p>
            <a:pPr marL="266700" lvl="1" indent="-85725"/>
            <a:r>
              <a:rPr lang="en-ZA" dirty="0" smtClean="0"/>
              <a:t>Related </a:t>
            </a:r>
            <a:r>
              <a:rPr lang="en-ZA" dirty="0"/>
              <a:t>to the Strategic Defence Packages (1</a:t>
            </a:r>
            <a:r>
              <a:rPr lang="en-ZA" dirty="0" smtClean="0"/>
              <a:t>): R15.111 </a:t>
            </a:r>
            <a:r>
              <a:rPr lang="en-ZA" dirty="0"/>
              <a:t>billion</a:t>
            </a:r>
          </a:p>
          <a:p>
            <a:pPr marL="266700" lvl="1" indent="-85725"/>
            <a:r>
              <a:rPr lang="en-ZA" dirty="0" smtClean="0"/>
              <a:t>Related </a:t>
            </a:r>
            <a:r>
              <a:rPr lang="en-ZA" dirty="0"/>
              <a:t>to ongoing defence projects (13</a:t>
            </a:r>
            <a:r>
              <a:rPr lang="en-ZA" dirty="0" smtClean="0"/>
              <a:t>): R7.7 billion</a:t>
            </a:r>
            <a:endParaRPr lang="en-ZA" dirty="0"/>
          </a:p>
          <a:p>
            <a:pPr marL="266700" lvl="1" indent="-85725"/>
            <a:r>
              <a:rPr lang="en-ZA" dirty="0" smtClean="0"/>
              <a:t>Related </a:t>
            </a:r>
            <a:r>
              <a:rPr lang="en-ZA" dirty="0"/>
              <a:t>to the SAPS (1</a:t>
            </a:r>
            <a:r>
              <a:rPr lang="en-ZA" dirty="0" smtClean="0"/>
              <a:t>): R184 </a:t>
            </a:r>
            <a:r>
              <a:rPr lang="en-ZA" dirty="0"/>
              <a:t>million</a:t>
            </a:r>
          </a:p>
          <a:p>
            <a:pPr marL="0" indent="0">
              <a:buNone/>
            </a:pPr>
            <a:r>
              <a:rPr lang="en-ZA" sz="2400" dirty="0"/>
              <a:t>After multi-year extensions, the 2019/20 Annual Report indicates that the obligation was concluded by MBDA paying a settlement amount to Armscor in terms of the DIP agreement</a:t>
            </a:r>
            <a:r>
              <a:rPr lang="en-ZA" dirty="0"/>
              <a:t>.</a:t>
            </a:r>
          </a:p>
          <a:p>
            <a:pPr marL="0" indent="0">
              <a:buNone/>
            </a:pPr>
            <a:r>
              <a:rPr lang="en-ZA" b="1" dirty="0" smtClean="0"/>
              <a:t>Defence materiel disposal</a:t>
            </a:r>
          </a:p>
          <a:p>
            <a:pPr marL="0" indent="0">
              <a:buNone/>
            </a:pPr>
            <a:r>
              <a:rPr lang="en-ZA" dirty="0" smtClean="0"/>
              <a:t>No amount for disposal indicated in 2019/20 (R8,5 million in 2018/19). This remains crucial for revenue generation for Armscor and the DOD.</a:t>
            </a:r>
            <a:endParaRPr lang="en-ZA" dirty="0"/>
          </a:p>
          <a:p>
            <a:pPr lvl="1"/>
            <a:endParaRPr lang="en-US" b="1"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6</a:t>
            </a:fld>
            <a:endParaRPr lang="en-US"/>
          </a:p>
        </p:txBody>
      </p:sp>
    </p:spTree>
    <p:extLst>
      <p:ext uri="{BB962C8B-B14F-4D97-AF65-F5344CB8AC3E}">
        <p14:creationId xmlns:p14="http://schemas.microsoft.com/office/powerpoint/2010/main" xmlns="" val="2570865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7908780" cy="1170779"/>
          </a:xfrm>
        </p:spPr>
        <p:txBody>
          <a:bodyPr>
            <a:normAutofit/>
          </a:bodyPr>
          <a:lstStyle/>
          <a:p>
            <a:r>
              <a:rPr lang="en-US" sz="3600" b="1" dirty="0" smtClean="0"/>
              <a:t>Research and development (R&amp;D)</a:t>
            </a:r>
            <a:endParaRPr lang="en-US" sz="3600" b="1" dirty="0"/>
          </a:p>
        </p:txBody>
      </p:sp>
      <p:sp>
        <p:nvSpPr>
          <p:cNvPr id="3" name="Content Placeholder 2"/>
          <p:cNvSpPr>
            <a:spLocks noGrp="1"/>
          </p:cNvSpPr>
          <p:nvPr>
            <p:ph idx="1"/>
          </p:nvPr>
        </p:nvSpPr>
        <p:spPr>
          <a:xfrm>
            <a:off x="681038" y="1619250"/>
            <a:ext cx="8543925" cy="4883149"/>
          </a:xfrm>
        </p:spPr>
        <p:txBody>
          <a:bodyPr>
            <a:normAutofit/>
          </a:bodyPr>
          <a:lstStyle/>
          <a:p>
            <a:pPr marL="0" indent="0">
              <a:buNone/>
            </a:pPr>
            <a:r>
              <a:rPr lang="en-ZA" dirty="0" smtClean="0"/>
              <a:t>Armscor managed to generate </a:t>
            </a:r>
            <a:r>
              <a:rPr lang="en-ZA" b="1" dirty="0" smtClean="0"/>
              <a:t>R494,7 million </a:t>
            </a:r>
            <a:r>
              <a:rPr lang="en-ZA" dirty="0" smtClean="0"/>
              <a:t>through R&amp;D in 2019/20:</a:t>
            </a:r>
          </a:p>
          <a:p>
            <a:r>
              <a:rPr lang="en-ZA" dirty="0"/>
              <a:t>R242.98 </a:t>
            </a:r>
            <a:r>
              <a:rPr lang="en-ZA" dirty="0" smtClean="0"/>
              <a:t>million from DOD (R337,6 million in 2018/19)</a:t>
            </a:r>
          </a:p>
          <a:p>
            <a:r>
              <a:rPr lang="en-ZA" dirty="0"/>
              <a:t>R127.43 </a:t>
            </a:r>
            <a:r>
              <a:rPr lang="en-ZA" dirty="0" smtClean="0"/>
              <a:t>million from commercial R&amp;D</a:t>
            </a:r>
          </a:p>
          <a:p>
            <a:r>
              <a:rPr lang="en-ZA" dirty="0" smtClean="0"/>
              <a:t>R101 million grant from the DOD</a:t>
            </a:r>
            <a:endParaRPr lang="en-ZA" dirty="0"/>
          </a:p>
          <a:p>
            <a:pPr lvl="1"/>
            <a:endParaRPr lang="en-US"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7</a:t>
            </a:fld>
            <a:endParaRPr lang="en-US"/>
          </a:p>
        </p:txBody>
      </p:sp>
    </p:spTree>
    <p:extLst>
      <p:ext uri="{BB962C8B-B14F-4D97-AF65-F5344CB8AC3E}">
        <p14:creationId xmlns:p14="http://schemas.microsoft.com/office/powerpoint/2010/main" xmlns="" val="8350186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7908780" cy="1170779"/>
          </a:xfrm>
        </p:spPr>
        <p:txBody>
          <a:bodyPr>
            <a:normAutofit/>
          </a:bodyPr>
          <a:lstStyle/>
          <a:p>
            <a:r>
              <a:rPr lang="en-US" sz="3600" b="1" dirty="0" smtClean="0"/>
              <a:t>Research and development </a:t>
            </a:r>
            <a:r>
              <a:rPr lang="en-US" sz="2800" b="1" dirty="0">
                <a:solidFill>
                  <a:prstClr val="black"/>
                </a:solidFill>
              </a:rPr>
              <a:t>(continue)</a:t>
            </a:r>
            <a:endParaRPr lang="en-US" sz="3600" b="1" dirty="0"/>
          </a:p>
        </p:txBody>
      </p:sp>
      <p:sp>
        <p:nvSpPr>
          <p:cNvPr id="3" name="Content Placeholder 2"/>
          <p:cNvSpPr>
            <a:spLocks noGrp="1"/>
          </p:cNvSpPr>
          <p:nvPr>
            <p:ph idx="1"/>
          </p:nvPr>
        </p:nvSpPr>
        <p:spPr>
          <a:xfrm>
            <a:off x="681038" y="1535906"/>
            <a:ext cx="8543925" cy="4966493"/>
          </a:xfrm>
        </p:spPr>
        <p:txBody>
          <a:bodyPr>
            <a:normAutofit lnSpcReduction="10000"/>
          </a:bodyPr>
          <a:lstStyle/>
          <a:p>
            <a:pPr marL="0" indent="0">
              <a:buNone/>
            </a:pPr>
            <a:r>
              <a:rPr lang="en-ZA" b="1" dirty="0" err="1" smtClean="0"/>
              <a:t>Alkantpan</a:t>
            </a:r>
            <a:endParaRPr lang="en-ZA" b="1" dirty="0" smtClean="0"/>
          </a:p>
          <a:p>
            <a:r>
              <a:rPr lang="en-ZA" dirty="0" smtClean="0"/>
              <a:t>New radar systems and funds for upgraded runway.</a:t>
            </a:r>
          </a:p>
          <a:p>
            <a:r>
              <a:rPr lang="en-ZA" dirty="0" smtClean="0"/>
              <a:t>Impasse between NCACC and </a:t>
            </a:r>
            <a:r>
              <a:rPr lang="en-ZA" dirty="0" err="1"/>
              <a:t>Rheinmettal</a:t>
            </a:r>
            <a:r>
              <a:rPr lang="en-ZA" dirty="0"/>
              <a:t> Denel Munitions (RDM</a:t>
            </a:r>
            <a:r>
              <a:rPr lang="en-ZA" dirty="0" smtClean="0"/>
              <a:t>) following incident in Cape Town plant impacts </a:t>
            </a:r>
            <a:r>
              <a:rPr lang="en-ZA" dirty="0" err="1" smtClean="0"/>
              <a:t>Alkantpan</a:t>
            </a:r>
            <a:r>
              <a:rPr lang="en-ZA" dirty="0" smtClean="0"/>
              <a:t> negatively.</a:t>
            </a:r>
            <a:endParaRPr lang="en-US" dirty="0"/>
          </a:p>
          <a:p>
            <a:pPr marL="0" indent="0">
              <a:buNone/>
            </a:pPr>
            <a:r>
              <a:rPr lang="en-US" b="1" dirty="0" smtClean="0"/>
              <a:t>Hazmat</a:t>
            </a:r>
          </a:p>
          <a:p>
            <a:r>
              <a:rPr lang="en-US" dirty="0" smtClean="0"/>
              <a:t>Capacity allowed quick transition to sale of goods during Covid-19. Budgeted sales exceeded by 16% at year-end.</a:t>
            </a:r>
          </a:p>
          <a:p>
            <a:pPr marL="0" indent="0">
              <a:buNone/>
            </a:pPr>
            <a:r>
              <a:rPr lang="en-US" b="1" dirty="0" err="1" smtClean="0"/>
              <a:t>Gerotek</a:t>
            </a:r>
            <a:endParaRPr lang="en-US" b="1" dirty="0" smtClean="0"/>
          </a:p>
          <a:p>
            <a:r>
              <a:rPr lang="en-US" dirty="0" smtClean="0"/>
              <a:t>Crucial part of Armscor revenue diversification. </a:t>
            </a:r>
            <a:r>
              <a:rPr lang="en-US" dirty="0" err="1" smtClean="0"/>
              <a:t>Gerotek</a:t>
            </a:r>
            <a:r>
              <a:rPr lang="en-US" dirty="0" smtClean="0"/>
              <a:t> attracts high number of local and foreign commercial clients.</a:t>
            </a:r>
            <a:endParaRPr lang="en-ZA"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8</a:t>
            </a:fld>
            <a:endParaRPr lang="en-US"/>
          </a:p>
        </p:txBody>
      </p:sp>
    </p:spTree>
    <p:extLst>
      <p:ext uri="{BB962C8B-B14F-4D97-AF65-F5344CB8AC3E}">
        <p14:creationId xmlns:p14="http://schemas.microsoft.com/office/powerpoint/2010/main" xmlns="" val="8256558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7908780" cy="1170779"/>
          </a:xfrm>
        </p:spPr>
        <p:txBody>
          <a:bodyPr>
            <a:normAutofit/>
          </a:bodyPr>
          <a:lstStyle/>
          <a:p>
            <a:r>
              <a:rPr lang="en-US" sz="3600" b="1" dirty="0" smtClean="0"/>
              <a:t>Research and development </a:t>
            </a:r>
            <a:r>
              <a:rPr lang="en-US" sz="2800" b="1" dirty="0">
                <a:solidFill>
                  <a:prstClr val="black"/>
                </a:solidFill>
              </a:rPr>
              <a:t>(continue)</a:t>
            </a:r>
            <a:endParaRPr lang="en-US" sz="3600" b="1" dirty="0"/>
          </a:p>
        </p:txBody>
      </p:sp>
      <p:sp>
        <p:nvSpPr>
          <p:cNvPr id="3" name="Content Placeholder 2"/>
          <p:cNvSpPr>
            <a:spLocks noGrp="1"/>
          </p:cNvSpPr>
          <p:nvPr>
            <p:ph idx="1"/>
          </p:nvPr>
        </p:nvSpPr>
        <p:spPr>
          <a:xfrm>
            <a:off x="681038" y="1535906"/>
            <a:ext cx="8543925" cy="4966493"/>
          </a:xfrm>
        </p:spPr>
        <p:txBody>
          <a:bodyPr>
            <a:normAutofit/>
          </a:bodyPr>
          <a:lstStyle/>
          <a:p>
            <a:pPr marL="0" indent="0">
              <a:buNone/>
            </a:pPr>
            <a:r>
              <a:rPr lang="en-ZA" b="1" dirty="0" err="1" smtClean="0"/>
              <a:t>Protechnik</a:t>
            </a:r>
            <a:r>
              <a:rPr lang="en-ZA" b="1" dirty="0" smtClean="0"/>
              <a:t> </a:t>
            </a:r>
            <a:r>
              <a:rPr lang="en-ZA" b="1" dirty="0"/>
              <a:t>laboratories: </a:t>
            </a:r>
            <a:endParaRPr lang="en-ZA" b="1" dirty="0" smtClean="0"/>
          </a:p>
          <a:p>
            <a:r>
              <a:rPr lang="en-ZA" dirty="0"/>
              <a:t>S</a:t>
            </a:r>
            <a:r>
              <a:rPr lang="en-ZA" dirty="0" smtClean="0"/>
              <a:t>uccessfully </a:t>
            </a:r>
            <a:r>
              <a:rPr lang="en-ZA" dirty="0"/>
              <a:t>competed in an Organisation for the Prohibition of Chemical Weapons (OPCW) open tender process for the offering of the annual Analytical Chemistry Course (ACC) to African member </a:t>
            </a:r>
            <a:r>
              <a:rPr lang="en-ZA" dirty="0" smtClean="0"/>
              <a:t>States.</a:t>
            </a:r>
          </a:p>
          <a:p>
            <a:r>
              <a:rPr lang="en-ZA" dirty="0" smtClean="0"/>
              <a:t>Product development (sanitiser) during Covid-19.</a:t>
            </a:r>
          </a:p>
          <a:p>
            <a:pPr marL="0" indent="0">
              <a:buNone/>
            </a:pPr>
            <a:r>
              <a:rPr lang="en-ZA" b="1" dirty="0"/>
              <a:t>Institute for Maritime Technology: </a:t>
            </a:r>
            <a:endParaRPr lang="en-ZA" b="1" dirty="0" smtClean="0"/>
          </a:p>
          <a:p>
            <a:r>
              <a:rPr lang="en-ZA" dirty="0"/>
              <a:t>D</a:t>
            </a:r>
            <a:r>
              <a:rPr lang="en-ZA" dirty="0" smtClean="0"/>
              <a:t>evelopment </a:t>
            </a:r>
            <a:r>
              <a:rPr lang="en-ZA" dirty="0"/>
              <a:t>of an Underwater Signature Multi-Influence Range Measurement </a:t>
            </a:r>
            <a:r>
              <a:rPr lang="en-ZA" dirty="0" smtClean="0"/>
              <a:t>System.</a:t>
            </a:r>
          </a:p>
          <a:p>
            <a:r>
              <a:rPr lang="en-ZA" dirty="0"/>
              <a:t>Ultrasonic Broken Rail Detector </a:t>
            </a:r>
            <a:r>
              <a:rPr lang="en-ZA" dirty="0" smtClean="0"/>
              <a:t>developed and tested in India. Commercialisation required.</a:t>
            </a:r>
            <a:endParaRPr lang="en-ZA"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9</a:t>
            </a:fld>
            <a:endParaRPr lang="en-US"/>
          </a:p>
        </p:txBody>
      </p:sp>
    </p:spTree>
    <p:extLst>
      <p:ext uri="{BB962C8B-B14F-4D97-AF65-F5344CB8AC3E}">
        <p14:creationId xmlns:p14="http://schemas.microsoft.com/office/powerpoint/2010/main" xmlns="" val="12300962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1878</TotalTime>
  <Words>1213</Words>
  <Application>Microsoft Office PowerPoint</Application>
  <PresentationFormat>A4 Paper (210x297 mm)</PresentationFormat>
  <Paragraphs>165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Disclaimer</vt:lpstr>
      <vt:lpstr>Acquisitions</vt:lpstr>
      <vt:lpstr>Acquisitions (continue)</vt:lpstr>
      <vt:lpstr>Acquisitions (continue)</vt:lpstr>
      <vt:lpstr>Industrial participation and disposal</vt:lpstr>
      <vt:lpstr>Research and development (R&amp;D)</vt:lpstr>
      <vt:lpstr>Research and development (continue)</vt:lpstr>
      <vt:lpstr>Research and development (continue)</vt:lpstr>
      <vt:lpstr>Armscor Dockyard</vt:lpstr>
      <vt:lpstr>Human Resources</vt:lpstr>
      <vt:lpstr>Performance review</vt:lpstr>
      <vt:lpstr>Financial status</vt:lpstr>
      <vt:lpstr>Conclusion</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Monique</cp:lastModifiedBy>
  <cp:revision>73</cp:revision>
  <dcterms:created xsi:type="dcterms:W3CDTF">2019-05-28T17:07:42Z</dcterms:created>
  <dcterms:modified xsi:type="dcterms:W3CDTF">2020-10-05T19:39:31Z</dcterms:modified>
</cp:coreProperties>
</file>