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81" r:id="rId4"/>
    <p:sldId id="282"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7004" autoAdjust="0"/>
    <p:restoredTop sz="94660"/>
  </p:normalViewPr>
  <p:slideViewPr>
    <p:cSldViewPr>
      <p:cViewPr varScale="1">
        <p:scale>
          <a:sx n="79" d="100"/>
          <a:sy n="79" d="100"/>
        </p:scale>
        <p:origin x="-888" y="-78"/>
      </p:cViewPr>
      <p:guideLst>
        <p:guide orient="horz" pos="2160"/>
        <p:guide pos="2880"/>
      </p:guideLst>
    </p:cSldViewPr>
  </p:slideViewPr>
  <p:notesTextViewPr>
    <p:cViewPr>
      <p:scale>
        <a:sx n="3" d="2"/>
        <a:sy n="3" d="2"/>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a:p>
        </p:txBody>
      </p:sp>
      <p:sp>
        <p:nvSpPr>
          <p:cNvPr id="4" name="Date Placeholder 3"/>
          <p:cNvSpPr>
            <a:spLocks noGrp="1"/>
          </p:cNvSpPr>
          <p:nvPr>
            <p:ph type="dt" sz="half" idx="10"/>
          </p:nvPr>
        </p:nvSpPr>
        <p:spPr/>
        <p:txBody>
          <a:bodyPr/>
          <a:lstStyle/>
          <a:p>
            <a:fld id="{46B449CB-4FDE-47FD-88C2-B5BC5352B72C}" type="datetimeFigureOut">
              <a:rPr lang="en-ZA" smtClean="0"/>
              <a:pPr/>
              <a:t>2020/10/06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090BBF51-DD45-47D9-89CE-9D8F715B6D47}" type="slidenum">
              <a:rPr lang="en-ZA" smtClean="0"/>
              <a:pPr/>
              <a:t>‹#›</a:t>
            </a:fld>
            <a:endParaRPr lang="en-ZA"/>
          </a:p>
        </p:txBody>
      </p:sp>
    </p:spTree>
    <p:extLst>
      <p:ext uri="{BB962C8B-B14F-4D97-AF65-F5344CB8AC3E}">
        <p14:creationId xmlns:p14="http://schemas.microsoft.com/office/powerpoint/2010/main" xmlns="" val="1978329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46B449CB-4FDE-47FD-88C2-B5BC5352B72C}" type="datetimeFigureOut">
              <a:rPr lang="en-ZA" smtClean="0"/>
              <a:pPr/>
              <a:t>2020/10/06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090BBF51-DD45-47D9-89CE-9D8F715B6D47}" type="slidenum">
              <a:rPr lang="en-ZA" smtClean="0"/>
              <a:pPr/>
              <a:t>‹#›</a:t>
            </a:fld>
            <a:endParaRPr lang="en-ZA"/>
          </a:p>
        </p:txBody>
      </p:sp>
    </p:spTree>
    <p:extLst>
      <p:ext uri="{BB962C8B-B14F-4D97-AF65-F5344CB8AC3E}">
        <p14:creationId xmlns:p14="http://schemas.microsoft.com/office/powerpoint/2010/main" xmlns="" val="36991755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46B449CB-4FDE-47FD-88C2-B5BC5352B72C}" type="datetimeFigureOut">
              <a:rPr lang="en-ZA" smtClean="0"/>
              <a:pPr/>
              <a:t>2020/10/06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090BBF51-DD45-47D9-89CE-9D8F715B6D47}" type="slidenum">
              <a:rPr lang="en-ZA" smtClean="0"/>
              <a:pPr/>
              <a:t>‹#›</a:t>
            </a:fld>
            <a:endParaRPr lang="en-ZA"/>
          </a:p>
        </p:txBody>
      </p:sp>
    </p:spTree>
    <p:extLst>
      <p:ext uri="{BB962C8B-B14F-4D97-AF65-F5344CB8AC3E}">
        <p14:creationId xmlns:p14="http://schemas.microsoft.com/office/powerpoint/2010/main" xmlns="" val="32449168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46B449CB-4FDE-47FD-88C2-B5BC5352B72C}" type="datetimeFigureOut">
              <a:rPr lang="en-ZA" smtClean="0"/>
              <a:pPr/>
              <a:t>2020/10/06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090BBF51-DD45-47D9-89CE-9D8F715B6D47}" type="slidenum">
              <a:rPr lang="en-ZA" smtClean="0"/>
              <a:pPr/>
              <a:t>‹#›</a:t>
            </a:fld>
            <a:endParaRPr lang="en-ZA"/>
          </a:p>
        </p:txBody>
      </p:sp>
    </p:spTree>
    <p:extLst>
      <p:ext uri="{BB962C8B-B14F-4D97-AF65-F5344CB8AC3E}">
        <p14:creationId xmlns:p14="http://schemas.microsoft.com/office/powerpoint/2010/main" xmlns="" val="4152318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6B449CB-4FDE-47FD-88C2-B5BC5352B72C}" type="datetimeFigureOut">
              <a:rPr lang="en-ZA" smtClean="0"/>
              <a:pPr/>
              <a:t>2020/10/06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090BBF51-DD45-47D9-89CE-9D8F715B6D47}" type="slidenum">
              <a:rPr lang="en-ZA" smtClean="0"/>
              <a:pPr/>
              <a:t>‹#›</a:t>
            </a:fld>
            <a:endParaRPr lang="en-ZA"/>
          </a:p>
        </p:txBody>
      </p:sp>
    </p:spTree>
    <p:extLst>
      <p:ext uri="{BB962C8B-B14F-4D97-AF65-F5344CB8AC3E}">
        <p14:creationId xmlns:p14="http://schemas.microsoft.com/office/powerpoint/2010/main" xmlns="" val="2312247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p:cNvSpPr>
            <a:spLocks noGrp="1"/>
          </p:cNvSpPr>
          <p:nvPr>
            <p:ph type="dt" sz="half" idx="10"/>
          </p:nvPr>
        </p:nvSpPr>
        <p:spPr/>
        <p:txBody>
          <a:bodyPr/>
          <a:lstStyle/>
          <a:p>
            <a:fld id="{46B449CB-4FDE-47FD-88C2-B5BC5352B72C}" type="datetimeFigureOut">
              <a:rPr lang="en-ZA" smtClean="0"/>
              <a:pPr/>
              <a:t>2020/10/06</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090BBF51-DD45-47D9-89CE-9D8F715B6D47}" type="slidenum">
              <a:rPr lang="en-ZA" smtClean="0"/>
              <a:pPr/>
              <a:t>‹#›</a:t>
            </a:fld>
            <a:endParaRPr lang="en-ZA"/>
          </a:p>
        </p:txBody>
      </p:sp>
    </p:spTree>
    <p:extLst>
      <p:ext uri="{BB962C8B-B14F-4D97-AF65-F5344CB8AC3E}">
        <p14:creationId xmlns:p14="http://schemas.microsoft.com/office/powerpoint/2010/main" xmlns="" val="594320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p:cNvSpPr>
            <a:spLocks noGrp="1"/>
          </p:cNvSpPr>
          <p:nvPr>
            <p:ph type="dt" sz="half" idx="10"/>
          </p:nvPr>
        </p:nvSpPr>
        <p:spPr/>
        <p:txBody>
          <a:bodyPr/>
          <a:lstStyle/>
          <a:p>
            <a:fld id="{46B449CB-4FDE-47FD-88C2-B5BC5352B72C}" type="datetimeFigureOut">
              <a:rPr lang="en-ZA" smtClean="0"/>
              <a:pPr/>
              <a:t>2020/10/06</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090BBF51-DD45-47D9-89CE-9D8F715B6D47}" type="slidenum">
              <a:rPr lang="en-ZA" smtClean="0"/>
              <a:pPr/>
              <a:t>‹#›</a:t>
            </a:fld>
            <a:endParaRPr lang="en-ZA"/>
          </a:p>
        </p:txBody>
      </p:sp>
    </p:spTree>
    <p:extLst>
      <p:ext uri="{BB962C8B-B14F-4D97-AF65-F5344CB8AC3E}">
        <p14:creationId xmlns:p14="http://schemas.microsoft.com/office/powerpoint/2010/main" xmlns="" val="35989863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2"/>
          <p:cNvSpPr>
            <a:spLocks noGrp="1"/>
          </p:cNvSpPr>
          <p:nvPr>
            <p:ph type="dt" sz="half" idx="10"/>
          </p:nvPr>
        </p:nvSpPr>
        <p:spPr/>
        <p:txBody>
          <a:bodyPr/>
          <a:lstStyle/>
          <a:p>
            <a:fld id="{46B449CB-4FDE-47FD-88C2-B5BC5352B72C}" type="datetimeFigureOut">
              <a:rPr lang="en-ZA" smtClean="0"/>
              <a:pPr/>
              <a:t>2020/10/06</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090BBF51-DD45-47D9-89CE-9D8F715B6D47}" type="slidenum">
              <a:rPr lang="en-ZA" smtClean="0"/>
              <a:pPr/>
              <a:t>‹#›</a:t>
            </a:fld>
            <a:endParaRPr lang="en-ZA"/>
          </a:p>
        </p:txBody>
      </p:sp>
    </p:spTree>
    <p:extLst>
      <p:ext uri="{BB962C8B-B14F-4D97-AF65-F5344CB8AC3E}">
        <p14:creationId xmlns:p14="http://schemas.microsoft.com/office/powerpoint/2010/main" xmlns="" val="226185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B449CB-4FDE-47FD-88C2-B5BC5352B72C}" type="datetimeFigureOut">
              <a:rPr lang="en-ZA" smtClean="0"/>
              <a:pPr/>
              <a:t>2020/10/06</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090BBF51-DD45-47D9-89CE-9D8F715B6D47}" type="slidenum">
              <a:rPr lang="en-ZA" smtClean="0"/>
              <a:pPr/>
              <a:t>‹#›</a:t>
            </a:fld>
            <a:endParaRPr lang="en-ZA"/>
          </a:p>
        </p:txBody>
      </p:sp>
    </p:spTree>
    <p:extLst>
      <p:ext uri="{BB962C8B-B14F-4D97-AF65-F5344CB8AC3E}">
        <p14:creationId xmlns:p14="http://schemas.microsoft.com/office/powerpoint/2010/main" xmlns="" val="39279207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6B449CB-4FDE-47FD-88C2-B5BC5352B72C}" type="datetimeFigureOut">
              <a:rPr lang="en-ZA" smtClean="0"/>
              <a:pPr/>
              <a:t>2020/10/06</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090BBF51-DD45-47D9-89CE-9D8F715B6D47}" type="slidenum">
              <a:rPr lang="en-ZA" smtClean="0"/>
              <a:pPr/>
              <a:t>‹#›</a:t>
            </a:fld>
            <a:endParaRPr lang="en-ZA"/>
          </a:p>
        </p:txBody>
      </p:sp>
    </p:spTree>
    <p:extLst>
      <p:ext uri="{BB962C8B-B14F-4D97-AF65-F5344CB8AC3E}">
        <p14:creationId xmlns:p14="http://schemas.microsoft.com/office/powerpoint/2010/main" xmlns="" val="40033724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Z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6B449CB-4FDE-47FD-88C2-B5BC5352B72C}" type="datetimeFigureOut">
              <a:rPr lang="en-ZA" smtClean="0"/>
              <a:pPr/>
              <a:t>2020/10/06</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090BBF51-DD45-47D9-89CE-9D8F715B6D47}" type="slidenum">
              <a:rPr lang="en-ZA" smtClean="0"/>
              <a:pPr/>
              <a:t>‹#›</a:t>
            </a:fld>
            <a:endParaRPr lang="en-ZA"/>
          </a:p>
        </p:txBody>
      </p:sp>
    </p:spTree>
    <p:extLst>
      <p:ext uri="{BB962C8B-B14F-4D97-AF65-F5344CB8AC3E}">
        <p14:creationId xmlns:p14="http://schemas.microsoft.com/office/powerpoint/2010/main" xmlns="" val="564439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B449CB-4FDE-47FD-88C2-B5BC5352B72C}" type="datetimeFigureOut">
              <a:rPr lang="en-ZA" smtClean="0"/>
              <a:pPr/>
              <a:t>2020/10/06</a:t>
            </a:fld>
            <a:endParaRPr lang="en-Z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0BBF51-DD45-47D9-89CE-9D8F715B6D47}" type="slidenum">
              <a:rPr lang="en-ZA" smtClean="0"/>
              <a:pPr/>
              <a:t>‹#›</a:t>
            </a:fld>
            <a:endParaRPr lang="en-ZA"/>
          </a:p>
        </p:txBody>
      </p:sp>
    </p:spTree>
    <p:extLst>
      <p:ext uri="{BB962C8B-B14F-4D97-AF65-F5344CB8AC3E}">
        <p14:creationId xmlns:p14="http://schemas.microsoft.com/office/powerpoint/2010/main" xmlns="" val="10708357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 name="Rectangle 14">
            <a:extLst>
              <a:ext uri="{FF2B5EF4-FFF2-40B4-BE49-F238E27FC236}">
                <a16:creationId xmlns:a16="http://schemas.microsoft.com/office/drawing/2014/main" xmlns="" id="{72257994-BD97-4691-8B89-198A6D2BABD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4918509"/>
            <a:ext cx="9144000" cy="1939491"/>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403648" y="3653746"/>
            <a:ext cx="6743700" cy="1503445"/>
          </a:xfrm>
          <a:solidFill>
            <a:srgbClr val="FFFFFF"/>
          </a:solidFill>
          <a:ln w="38100">
            <a:solidFill>
              <a:srgbClr val="404040"/>
            </a:solidFill>
            <a:miter lim="800000"/>
          </a:ln>
        </p:spPr>
        <p:txBody>
          <a:bodyPr anchor="ctr">
            <a:normAutofit fontScale="90000"/>
          </a:bodyPr>
          <a:lstStyle/>
          <a:p>
            <a:pPr>
              <a:lnSpc>
                <a:spcPct val="90000"/>
              </a:lnSpc>
            </a:pPr>
            <a:r>
              <a:rPr lang="en-US" sz="2700" b="1" dirty="0" smtClean="0">
                <a:solidFill>
                  <a:srgbClr val="404040"/>
                </a:solidFill>
                <a:latin typeface="Verdana" pitchFamily="34" charset="0"/>
                <a:ea typeface="Verdana" pitchFamily="34" charset="0"/>
                <a:cs typeface="Verdana" pitchFamily="34" charset="0"/>
              </a:rPr>
              <a:t>Presentation to the Portfolio on Higher Education, Science and Technology</a:t>
            </a:r>
            <a:br>
              <a:rPr lang="en-US" sz="2700" b="1" dirty="0" smtClean="0">
                <a:solidFill>
                  <a:srgbClr val="404040"/>
                </a:solidFill>
                <a:latin typeface="Verdana" pitchFamily="34" charset="0"/>
                <a:ea typeface="Verdana" pitchFamily="34" charset="0"/>
                <a:cs typeface="Verdana" pitchFamily="34" charset="0"/>
              </a:rPr>
            </a:br>
            <a:endParaRPr lang="en-ZA" sz="2700" dirty="0">
              <a:solidFill>
                <a:srgbClr val="404040"/>
              </a:solidFill>
              <a:latin typeface="Verdana" pitchFamily="34" charset="0"/>
              <a:ea typeface="Verdana" pitchFamily="34" charset="0"/>
              <a:cs typeface="Verdana" pitchFamily="34" charset="0"/>
            </a:endParaRPr>
          </a:p>
        </p:txBody>
      </p:sp>
      <p:pic>
        <p:nvPicPr>
          <p:cNvPr id="12" name="Picture 11" descr="A picture containing drawing&#10;&#10;Description automatically generated">
            <a:extLst>
              <a:ext uri="{FF2B5EF4-FFF2-40B4-BE49-F238E27FC236}">
                <a16:creationId xmlns:a16="http://schemas.microsoft.com/office/drawing/2014/main" xmlns="" id="{A6163150-C780-45FA-AE33-5383B3405B9B}"/>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224694" y="1355116"/>
            <a:ext cx="6443650" cy="1847866"/>
          </a:xfrm>
          <a:prstGeom prst="rect">
            <a:avLst/>
          </a:prstGeom>
        </p:spPr>
      </p:pic>
      <p:pic>
        <p:nvPicPr>
          <p:cNvPr id="14" name="Picture 13" descr="A screenshot of a cell phone&#10;&#10;Description automatically generated">
            <a:extLst>
              <a:ext uri="{FF2B5EF4-FFF2-40B4-BE49-F238E27FC236}">
                <a16:creationId xmlns:a16="http://schemas.microsoft.com/office/drawing/2014/main" xmlns="" id="{9AB3D30D-5E75-49A8-83FC-39979AC3D162}"/>
              </a:ext>
            </a:extLst>
          </p:cNvPr>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2538264" y="5888254"/>
            <a:ext cx="4762500" cy="857250"/>
          </a:xfrm>
          <a:prstGeom prst="rect">
            <a:avLst/>
          </a:prstGeom>
        </p:spPr>
      </p:pic>
    </p:spTree>
    <p:extLst>
      <p:ext uri="{BB962C8B-B14F-4D97-AF65-F5344CB8AC3E}">
        <p14:creationId xmlns:p14="http://schemas.microsoft.com/office/powerpoint/2010/main" xmlns="" val="20107974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19330"/>
            <a:ext cx="9144000" cy="6865728"/>
          </a:xfrm>
          <a:prstGeom prst="rect">
            <a:avLst/>
          </a:prstGeom>
        </p:spPr>
      </p:pic>
      <p:sp>
        <p:nvSpPr>
          <p:cNvPr id="2" name="Title 1"/>
          <p:cNvSpPr>
            <a:spLocks noGrp="1"/>
          </p:cNvSpPr>
          <p:nvPr>
            <p:ph type="ctrTitle"/>
          </p:nvPr>
        </p:nvSpPr>
        <p:spPr>
          <a:xfrm>
            <a:off x="251520" y="260648"/>
            <a:ext cx="7772400" cy="650503"/>
          </a:xfrm>
        </p:spPr>
        <p:txBody>
          <a:bodyPr>
            <a:normAutofit/>
          </a:bodyPr>
          <a:lstStyle/>
          <a:p>
            <a:pPr lvl="0">
              <a:spcBef>
                <a:spcPts val="0"/>
              </a:spcBef>
            </a:pPr>
            <a:r>
              <a:rPr lang="en-US" sz="2400" b="1" dirty="0" smtClean="0">
                <a:solidFill>
                  <a:schemeClr val="bg1"/>
                </a:solidFill>
                <a:latin typeface="Verdana" panose="020B0604030504040204" pitchFamily="34" charset="0"/>
                <a:ea typeface="Verdana" panose="020B0604030504040204" pitchFamily="34" charset="0"/>
                <a:cs typeface="+mn-cs"/>
              </a:rPr>
              <a:t>POSITIVE IMPROVEMENTS</a:t>
            </a:r>
            <a:endParaRPr lang="en-US" sz="2400" b="1" dirty="0">
              <a:solidFill>
                <a:schemeClr val="bg1"/>
              </a:solidFill>
              <a:latin typeface="Verdana" panose="020B0604030504040204" pitchFamily="34" charset="0"/>
              <a:ea typeface="Verdana" panose="020B0604030504040204" pitchFamily="34" charset="0"/>
              <a:cs typeface="+mn-cs"/>
            </a:endParaRPr>
          </a:p>
        </p:txBody>
      </p:sp>
      <p:sp>
        <p:nvSpPr>
          <p:cNvPr id="5" name="Title 1"/>
          <p:cNvSpPr txBox="1">
            <a:spLocks/>
          </p:cNvSpPr>
          <p:nvPr/>
        </p:nvSpPr>
        <p:spPr>
          <a:xfrm>
            <a:off x="323528" y="1412776"/>
            <a:ext cx="8568952" cy="4464496"/>
          </a:xfrm>
          <a:prstGeom prst="rect">
            <a:avLst/>
          </a:prstGeom>
        </p:spPr>
        <p:txBody>
          <a:bodyPr vert="horz" lIns="91440" tIns="45720" rIns="91440" bIns="45720" rtlCol="0" anchor="t">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ZA" sz="2000" dirty="0">
              <a:solidFill>
                <a:schemeClr val="bg1">
                  <a:lumMod val="50000"/>
                </a:schemeClr>
              </a:solidFill>
              <a:latin typeface="Verdana" pitchFamily="34" charset="0"/>
              <a:ea typeface="Verdana" pitchFamily="34" charset="0"/>
              <a:cs typeface="Verdana" pitchFamily="34" charset="0"/>
            </a:endParaRPr>
          </a:p>
        </p:txBody>
      </p:sp>
      <p:sp>
        <p:nvSpPr>
          <p:cNvPr id="4" name="Rectangle 3"/>
          <p:cNvSpPr/>
          <p:nvPr/>
        </p:nvSpPr>
        <p:spPr>
          <a:xfrm>
            <a:off x="251520" y="1398683"/>
            <a:ext cx="8640960" cy="5262979"/>
          </a:xfrm>
          <a:prstGeom prst="rect">
            <a:avLst/>
          </a:prstGeom>
        </p:spPr>
        <p:txBody>
          <a:bodyPr wrap="square">
            <a:spAutoFit/>
          </a:bodyPr>
          <a:lstStyle/>
          <a:p>
            <a:pPr marL="457200" lvl="0" indent="-457200" algn="just">
              <a:buFont typeface="Wingdings" panose="05000000000000000000" pitchFamily="2" charset="2"/>
              <a:buChar char="Ø"/>
            </a:pPr>
            <a:r>
              <a:rPr lang="en-ZA" sz="2000" dirty="0" smtClean="0">
                <a:latin typeface="Verdana" panose="020B0604030504040204" pitchFamily="34" charset="0"/>
                <a:ea typeface="Verdana" panose="020B0604030504040204" pitchFamily="34" charset="0"/>
              </a:rPr>
              <a:t>Senior Management positions are being filled</a:t>
            </a:r>
          </a:p>
          <a:p>
            <a:pPr lvl="0" algn="just"/>
            <a:endParaRPr lang="en-ZA" sz="2000" dirty="0">
              <a:latin typeface="Verdana" panose="020B0604030504040204" pitchFamily="34" charset="0"/>
              <a:ea typeface="Verdana" panose="020B0604030504040204" pitchFamily="34" charset="0"/>
            </a:endParaRPr>
          </a:p>
          <a:p>
            <a:pPr marL="457200" lvl="0" indent="-457200" algn="just">
              <a:buFont typeface="Wingdings" panose="05000000000000000000" pitchFamily="2" charset="2"/>
              <a:buChar char="Ø"/>
            </a:pPr>
            <a:r>
              <a:rPr lang="en-US" sz="2000" dirty="0" smtClean="0">
                <a:latin typeface="Verdana" panose="020B0604030504040204" pitchFamily="34" charset="0"/>
                <a:ea typeface="Verdana" panose="020B0604030504040204" pitchFamily="34" charset="0"/>
              </a:rPr>
              <a:t>Acting positions: in the process of allocation</a:t>
            </a:r>
          </a:p>
          <a:p>
            <a:pPr lvl="0" algn="just"/>
            <a:endParaRPr lang="en-ZA" sz="2000" dirty="0">
              <a:latin typeface="Verdana" panose="020B0604030504040204" pitchFamily="34" charset="0"/>
              <a:ea typeface="Verdana" panose="020B0604030504040204" pitchFamily="34" charset="0"/>
            </a:endParaRPr>
          </a:p>
          <a:p>
            <a:pPr marL="457200" lvl="0" indent="-457200" algn="just">
              <a:buFont typeface="Wingdings" panose="05000000000000000000" pitchFamily="2" charset="2"/>
              <a:buChar char="Ø"/>
            </a:pPr>
            <a:r>
              <a:rPr lang="en-US" sz="2000" dirty="0" smtClean="0">
                <a:latin typeface="Verdana" panose="020B0604030504040204" pitchFamily="34" charset="0"/>
                <a:ea typeface="Verdana" panose="020B0604030504040204" pitchFamily="34" charset="0"/>
              </a:rPr>
              <a:t>Campus’ are visited on a regular basis</a:t>
            </a:r>
          </a:p>
          <a:p>
            <a:pPr lvl="0" algn="just"/>
            <a:endParaRPr lang="en-US" sz="2000" dirty="0">
              <a:latin typeface="Verdana" panose="020B0604030504040204" pitchFamily="34" charset="0"/>
              <a:ea typeface="Verdana" panose="020B0604030504040204" pitchFamily="34" charset="0"/>
            </a:endParaRPr>
          </a:p>
          <a:p>
            <a:pPr marL="457200" lvl="0" indent="-457200" algn="just">
              <a:buFont typeface="Wingdings" panose="05000000000000000000" pitchFamily="2" charset="2"/>
              <a:buChar char="Ø"/>
            </a:pPr>
            <a:r>
              <a:rPr lang="en-US" sz="2000" dirty="0" smtClean="0">
                <a:latin typeface="Verdana" panose="020B0604030504040204" pitchFamily="34" charset="0"/>
                <a:ea typeface="Verdana" panose="020B0604030504040204" pitchFamily="34" charset="0"/>
              </a:rPr>
              <a:t>Communication: improved communication to labour</a:t>
            </a:r>
          </a:p>
          <a:p>
            <a:pPr marL="457200" lvl="0" indent="-457200" algn="just">
              <a:buFont typeface="Wingdings" panose="05000000000000000000" pitchFamily="2" charset="2"/>
              <a:buChar char="Ø"/>
            </a:pPr>
            <a:endParaRPr lang="en-US" sz="2000" dirty="0" smtClean="0">
              <a:latin typeface="Verdana" panose="020B0604030504040204" pitchFamily="34" charset="0"/>
              <a:ea typeface="Verdana" panose="020B0604030504040204" pitchFamily="34" charset="0"/>
            </a:endParaRPr>
          </a:p>
          <a:p>
            <a:pPr marL="457200" lvl="0" indent="-457200" algn="just">
              <a:buFont typeface="Wingdings" panose="05000000000000000000" pitchFamily="2" charset="2"/>
              <a:buChar char="Ø"/>
            </a:pPr>
            <a:r>
              <a:rPr lang="en-US" sz="2000" dirty="0" smtClean="0">
                <a:latin typeface="Verdana" panose="020B0604030504040204" pitchFamily="34" charset="0"/>
                <a:ea typeface="Verdana" panose="020B0604030504040204" pitchFamily="34" charset="0"/>
              </a:rPr>
              <a:t>Forensic report was released and made available for all, with an </a:t>
            </a:r>
            <a:r>
              <a:rPr lang="en-US" sz="2000" dirty="0" err="1" smtClean="0">
                <a:latin typeface="Verdana" panose="020B0604030504040204" pitchFamily="34" charset="0"/>
                <a:ea typeface="Verdana" panose="020B0604030504040204" pitchFamily="34" charset="0"/>
              </a:rPr>
              <a:t>Ibizo</a:t>
            </a:r>
            <a:r>
              <a:rPr lang="en-US" sz="2000" dirty="0" smtClean="0">
                <a:latin typeface="Verdana" panose="020B0604030504040204" pitchFamily="34" charset="0"/>
                <a:ea typeface="Verdana" panose="020B0604030504040204" pitchFamily="34" charset="0"/>
              </a:rPr>
              <a:t> taking place, thus allowing for input from all</a:t>
            </a:r>
          </a:p>
          <a:p>
            <a:pPr marL="457200" lvl="0" indent="-457200" algn="just">
              <a:buFont typeface="Wingdings" panose="05000000000000000000" pitchFamily="2" charset="2"/>
              <a:buChar char="Ø"/>
            </a:pPr>
            <a:endParaRPr lang="en-US" sz="2000" dirty="0">
              <a:latin typeface="Verdana" panose="020B0604030504040204" pitchFamily="34" charset="0"/>
              <a:ea typeface="Verdana" panose="020B0604030504040204" pitchFamily="34" charset="0"/>
            </a:endParaRPr>
          </a:p>
          <a:p>
            <a:pPr marL="457200" lvl="0" indent="-457200" algn="just">
              <a:buFont typeface="Wingdings" panose="05000000000000000000" pitchFamily="2" charset="2"/>
              <a:buChar char="Ø"/>
            </a:pPr>
            <a:r>
              <a:rPr lang="en-US" sz="2000" dirty="0" smtClean="0">
                <a:latin typeface="Verdana" panose="020B0604030504040204" pitchFamily="34" charset="0"/>
                <a:ea typeface="Verdana" panose="020B0604030504040204" pitchFamily="34" charset="0"/>
              </a:rPr>
              <a:t>Continuous communication regarding the COVID 19 Task Team – in spite of difficult circumstances the team continues to keep staff and students up to date. Job well done!</a:t>
            </a:r>
          </a:p>
          <a:p>
            <a:pPr marL="457200" lvl="0" indent="-457200" algn="just">
              <a:buFont typeface="Wingdings" panose="05000000000000000000" pitchFamily="2" charset="2"/>
              <a:buChar char="Ø"/>
            </a:pPr>
            <a:endParaRPr lang="en-US" sz="2800" dirty="0">
              <a:latin typeface="Verdana" panose="020B0604030504040204" pitchFamily="34" charset="0"/>
              <a:ea typeface="Verdana" panose="020B0604030504040204" pitchFamily="34" charset="0"/>
            </a:endParaRPr>
          </a:p>
          <a:p>
            <a:pPr marL="457200" lvl="0" indent="-457200" algn="just">
              <a:buFont typeface="Wingdings" panose="05000000000000000000" pitchFamily="2" charset="2"/>
              <a:buChar char="Ø"/>
            </a:pPr>
            <a:endParaRPr lang="en-ZA" sz="28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xmlns="" val="15932703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12409"/>
            <a:ext cx="9144000" cy="6865728"/>
          </a:xfrm>
          <a:prstGeom prst="rect">
            <a:avLst/>
          </a:prstGeom>
        </p:spPr>
      </p:pic>
      <p:sp>
        <p:nvSpPr>
          <p:cNvPr id="2" name="Title 1"/>
          <p:cNvSpPr>
            <a:spLocks noGrp="1"/>
          </p:cNvSpPr>
          <p:nvPr>
            <p:ph type="ctrTitle"/>
          </p:nvPr>
        </p:nvSpPr>
        <p:spPr>
          <a:xfrm>
            <a:off x="251520" y="260648"/>
            <a:ext cx="7772400" cy="650503"/>
          </a:xfrm>
        </p:spPr>
        <p:txBody>
          <a:bodyPr>
            <a:normAutofit/>
          </a:bodyPr>
          <a:lstStyle/>
          <a:p>
            <a:pPr lvl="0">
              <a:spcBef>
                <a:spcPts val="0"/>
              </a:spcBef>
            </a:pPr>
            <a:r>
              <a:rPr lang="en-US" sz="2400" b="1" dirty="0" smtClean="0">
                <a:solidFill>
                  <a:schemeClr val="bg1"/>
                </a:solidFill>
                <a:latin typeface="Verdana" panose="020B0604030504040204" pitchFamily="34" charset="0"/>
                <a:ea typeface="Verdana" panose="020B0604030504040204" pitchFamily="34" charset="0"/>
                <a:cs typeface="+mn-cs"/>
              </a:rPr>
              <a:t>CONCERNS</a:t>
            </a:r>
            <a:endParaRPr lang="en-US" sz="2400" b="1" dirty="0">
              <a:solidFill>
                <a:schemeClr val="bg1"/>
              </a:solidFill>
              <a:latin typeface="Verdana" panose="020B0604030504040204" pitchFamily="34" charset="0"/>
              <a:ea typeface="Verdana" panose="020B0604030504040204" pitchFamily="34" charset="0"/>
              <a:cs typeface="+mn-cs"/>
            </a:endParaRPr>
          </a:p>
        </p:txBody>
      </p:sp>
      <p:sp>
        <p:nvSpPr>
          <p:cNvPr id="5" name="Title 1"/>
          <p:cNvSpPr txBox="1">
            <a:spLocks/>
          </p:cNvSpPr>
          <p:nvPr/>
        </p:nvSpPr>
        <p:spPr>
          <a:xfrm>
            <a:off x="323528" y="1412775"/>
            <a:ext cx="8568952" cy="5048979"/>
          </a:xfrm>
          <a:prstGeom prst="rect">
            <a:avLst/>
          </a:prstGeom>
        </p:spPr>
        <p:txBody>
          <a:bodyPr vert="horz" lIns="91440" tIns="45720" rIns="91440" bIns="45720" rtlCol="0" anchor="t">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ZA" sz="2000" dirty="0">
              <a:solidFill>
                <a:schemeClr val="bg1">
                  <a:lumMod val="50000"/>
                </a:schemeClr>
              </a:solidFill>
              <a:latin typeface="Verdana" pitchFamily="34" charset="0"/>
              <a:ea typeface="Verdana" pitchFamily="34" charset="0"/>
              <a:cs typeface="Verdana" pitchFamily="34" charset="0"/>
            </a:endParaRPr>
          </a:p>
        </p:txBody>
      </p:sp>
      <p:sp>
        <p:nvSpPr>
          <p:cNvPr id="4" name="Rectangle 3">
            <a:extLst>
              <a:ext uri="{FF2B5EF4-FFF2-40B4-BE49-F238E27FC236}">
                <a16:creationId xmlns:a16="http://schemas.microsoft.com/office/drawing/2014/main" xmlns="" id="{925616E6-6CD0-416E-A07B-800C1AA9BCA1}"/>
              </a:ext>
            </a:extLst>
          </p:cNvPr>
          <p:cNvSpPr/>
          <p:nvPr/>
        </p:nvSpPr>
        <p:spPr>
          <a:xfrm>
            <a:off x="539552" y="1183115"/>
            <a:ext cx="8064896" cy="5078313"/>
          </a:xfrm>
          <a:prstGeom prst="rect">
            <a:avLst/>
          </a:prstGeom>
        </p:spPr>
        <p:txBody>
          <a:bodyPr wrap="square">
            <a:spAutoFit/>
          </a:bodyPr>
          <a:lstStyle/>
          <a:p>
            <a:pPr lvl="0"/>
            <a:endParaRPr lang="en-ZA" sz="2400" b="1" dirty="0">
              <a:solidFill>
                <a:srgbClr val="C00000"/>
              </a:solidFill>
              <a:latin typeface="Verdana" panose="020B0604030504040204" pitchFamily="34" charset="0"/>
              <a:ea typeface="Verdana" panose="020B0604030504040204" pitchFamily="34" charset="0"/>
            </a:endParaRPr>
          </a:p>
          <a:p>
            <a:pPr marL="285750" lvl="0" indent="-285750" algn="just">
              <a:buFont typeface="Wingdings" panose="05000000000000000000" pitchFamily="2" charset="2"/>
              <a:buChar char="Ø"/>
            </a:pPr>
            <a:r>
              <a:rPr lang="en-US" sz="2000" dirty="0" smtClean="0">
                <a:latin typeface="Verdana" panose="020B0604030504040204" pitchFamily="34" charset="0"/>
                <a:ea typeface="Verdana" panose="020B0604030504040204" pitchFamily="34" charset="0"/>
              </a:rPr>
              <a:t>Office of the ED HR continues to be unstable, with the latest casualty being the resignation of Prof Radebe</a:t>
            </a:r>
            <a:endParaRPr lang="en-ZA" sz="2000" dirty="0">
              <a:latin typeface="Verdana" panose="020B0604030504040204" pitchFamily="34" charset="0"/>
              <a:ea typeface="Verdana" panose="020B0604030504040204" pitchFamily="34" charset="0"/>
            </a:endParaRPr>
          </a:p>
          <a:p>
            <a:pPr marL="285750" lvl="0" indent="-285750" algn="just">
              <a:buFont typeface="Wingdings" panose="05000000000000000000" pitchFamily="2" charset="2"/>
              <a:buChar char="Ø"/>
            </a:pPr>
            <a:r>
              <a:rPr lang="en-US" sz="2000" dirty="0" smtClean="0">
                <a:latin typeface="Verdana" panose="020B0604030504040204" pitchFamily="34" charset="0"/>
                <a:ea typeface="Verdana" panose="020B0604030504040204" pitchFamily="34" charset="0"/>
              </a:rPr>
              <a:t>Financial position of the VUT is still a pressing concern, with over expenditure on unnecessary items and over expenditure on necessary equipment</a:t>
            </a:r>
          </a:p>
          <a:p>
            <a:pPr marL="285750" lvl="0" indent="-285750" algn="just">
              <a:buFont typeface="Wingdings" panose="05000000000000000000" pitchFamily="2" charset="2"/>
              <a:buChar char="Ø"/>
            </a:pPr>
            <a:r>
              <a:rPr lang="en-US" sz="2000" dirty="0" smtClean="0">
                <a:latin typeface="Verdana" panose="020B0604030504040204" pitchFamily="34" charset="0"/>
                <a:ea typeface="Verdana" panose="020B0604030504040204" pitchFamily="34" charset="0"/>
              </a:rPr>
              <a:t>Labour are concerned with the ever decrease in reserves, that VUT may fail to pay salaries in 2021</a:t>
            </a:r>
            <a:endParaRPr lang="en-ZA" sz="2000" dirty="0">
              <a:latin typeface="Verdana" panose="020B0604030504040204" pitchFamily="34" charset="0"/>
              <a:ea typeface="Verdana" panose="020B0604030504040204" pitchFamily="34" charset="0"/>
            </a:endParaRPr>
          </a:p>
          <a:p>
            <a:pPr marL="285750" lvl="0" indent="-285750" algn="just">
              <a:buFont typeface="Wingdings" panose="05000000000000000000" pitchFamily="2" charset="2"/>
              <a:buChar char="Ø"/>
            </a:pPr>
            <a:r>
              <a:rPr lang="en-US" sz="2000" dirty="0" smtClean="0">
                <a:latin typeface="Verdana" panose="020B0604030504040204" pitchFamily="34" charset="0"/>
                <a:ea typeface="Verdana" panose="020B0604030504040204" pitchFamily="34" charset="0"/>
              </a:rPr>
              <a:t>Amended Procurement Process leaves room for corruption. Turn around time to process orders now takes up to 2 to 4 weeks</a:t>
            </a:r>
          </a:p>
          <a:p>
            <a:pPr marL="285750" lvl="0" indent="-285750" algn="just">
              <a:buFont typeface="Wingdings" panose="05000000000000000000" pitchFamily="2" charset="2"/>
              <a:buChar char="Ø"/>
            </a:pPr>
            <a:r>
              <a:rPr lang="en-US" sz="2000" dirty="0" smtClean="0">
                <a:latin typeface="Verdana" panose="020B0604030504040204" pitchFamily="34" charset="0"/>
                <a:ea typeface="Verdana" panose="020B0604030504040204" pitchFamily="34" charset="0"/>
              </a:rPr>
              <a:t>Lack of sufficient communication to labour regarding the Academic restructuring</a:t>
            </a:r>
          </a:p>
          <a:p>
            <a:pPr marL="285750" lvl="0" indent="-285750" algn="just">
              <a:buFont typeface="Wingdings" panose="05000000000000000000" pitchFamily="2" charset="2"/>
              <a:buChar char="Ø"/>
            </a:pPr>
            <a:r>
              <a:rPr lang="en-US" sz="2000" dirty="0" smtClean="0">
                <a:latin typeface="Verdana" panose="020B0604030504040204" pitchFamily="34" charset="0"/>
                <a:ea typeface="Verdana" panose="020B0604030504040204" pitchFamily="34" charset="0"/>
              </a:rPr>
              <a:t>No accountability for the people who were implicated in the Forensic Report, who </a:t>
            </a:r>
            <a:r>
              <a:rPr lang="en-US" sz="2000" smtClean="0">
                <a:latin typeface="Verdana" panose="020B0604030504040204" pitchFamily="34" charset="0"/>
                <a:ea typeface="Verdana" panose="020B0604030504040204" pitchFamily="34" charset="0"/>
              </a:rPr>
              <a:t>have resigned</a:t>
            </a:r>
            <a:endParaRPr lang="en-US" sz="2000" dirty="0" smtClean="0">
              <a:latin typeface="Verdana" panose="020B0604030504040204" pitchFamily="34" charset="0"/>
              <a:ea typeface="Verdana" panose="020B0604030504040204" pitchFamily="34" charset="0"/>
            </a:endParaRPr>
          </a:p>
          <a:p>
            <a:pPr lvl="0" algn="just"/>
            <a:endParaRPr lang="en-ZA" sz="20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xmlns="" val="9817974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 name="Picture 2"/>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6865728"/>
          </a:xfrm>
          <a:prstGeom prst="rect">
            <a:avLst/>
          </a:prstGeom>
        </p:spPr>
      </p:pic>
      <p:sp>
        <p:nvSpPr>
          <p:cNvPr id="4" name="Title 1"/>
          <p:cNvSpPr txBox="1">
            <a:spLocks/>
          </p:cNvSpPr>
          <p:nvPr/>
        </p:nvSpPr>
        <p:spPr>
          <a:xfrm>
            <a:off x="251520" y="260648"/>
            <a:ext cx="7772400" cy="65050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Bef>
                <a:spcPts val="0"/>
              </a:spcBef>
            </a:pPr>
            <a:r>
              <a:rPr lang="en-US" sz="2400" b="1" dirty="0" smtClean="0">
                <a:solidFill>
                  <a:schemeClr val="bg1"/>
                </a:solidFill>
                <a:latin typeface="Verdana" panose="020B0604030504040204" pitchFamily="34" charset="0"/>
                <a:ea typeface="Verdana" panose="020B0604030504040204" pitchFamily="34" charset="0"/>
                <a:cs typeface="+mn-cs"/>
              </a:rPr>
              <a:t>CONCLUSION</a:t>
            </a:r>
            <a:endParaRPr lang="en-US" sz="2400" b="1" dirty="0">
              <a:solidFill>
                <a:schemeClr val="bg1"/>
              </a:solidFill>
              <a:latin typeface="Verdana" panose="020B0604030504040204" pitchFamily="34" charset="0"/>
              <a:ea typeface="Verdana" panose="020B0604030504040204" pitchFamily="34" charset="0"/>
              <a:cs typeface="+mn-cs"/>
            </a:endParaRPr>
          </a:p>
        </p:txBody>
      </p:sp>
      <p:sp>
        <p:nvSpPr>
          <p:cNvPr id="5" name="Rectangle 4">
            <a:extLst>
              <a:ext uri="{FF2B5EF4-FFF2-40B4-BE49-F238E27FC236}">
                <a16:creationId xmlns:a16="http://schemas.microsoft.com/office/drawing/2014/main" xmlns="" id="{925616E6-6CD0-416E-A07B-800C1AA9BCA1}"/>
              </a:ext>
            </a:extLst>
          </p:cNvPr>
          <p:cNvSpPr/>
          <p:nvPr/>
        </p:nvSpPr>
        <p:spPr>
          <a:xfrm>
            <a:off x="621904" y="1927036"/>
            <a:ext cx="8064896" cy="3416320"/>
          </a:xfrm>
          <a:prstGeom prst="rect">
            <a:avLst/>
          </a:prstGeom>
        </p:spPr>
        <p:txBody>
          <a:bodyPr wrap="square">
            <a:spAutoFit/>
          </a:bodyPr>
          <a:lstStyle/>
          <a:p>
            <a:pPr lvl="0"/>
            <a:endParaRPr lang="en-US" sz="2400" b="1" dirty="0" smtClean="0">
              <a:solidFill>
                <a:srgbClr val="C00000"/>
              </a:solidFill>
              <a:latin typeface="Verdana" panose="020B0604030504040204" pitchFamily="34" charset="0"/>
              <a:ea typeface="Verdana" panose="020B0604030504040204" pitchFamily="34" charset="0"/>
            </a:endParaRPr>
          </a:p>
          <a:p>
            <a:pPr lvl="0" algn="just"/>
            <a:r>
              <a:rPr lang="en-US" sz="2400" dirty="0" smtClean="0">
                <a:latin typeface="Verdana" panose="020B0604030504040204" pitchFamily="34" charset="0"/>
                <a:ea typeface="Verdana" panose="020B0604030504040204" pitchFamily="34" charset="0"/>
              </a:rPr>
              <a:t>Although this has been a very difficult and unpredictable year, Prof Rensburg strives to accommodate the challenges that both the staff and students of VUT are faced with on a continuous basis.</a:t>
            </a:r>
          </a:p>
          <a:p>
            <a:pPr lvl="0" algn="just"/>
            <a:endParaRPr lang="en-US" sz="2400" dirty="0">
              <a:latin typeface="Verdana" panose="020B0604030504040204" pitchFamily="34" charset="0"/>
              <a:ea typeface="Verdana" panose="020B0604030504040204" pitchFamily="34" charset="0"/>
            </a:endParaRPr>
          </a:p>
          <a:p>
            <a:pPr lvl="0" algn="just"/>
            <a:r>
              <a:rPr lang="en-US" sz="2400" dirty="0" smtClean="0">
                <a:latin typeface="Verdana" panose="020B0604030504040204" pitchFamily="34" charset="0"/>
                <a:ea typeface="Verdana" panose="020B0604030504040204" pitchFamily="34" charset="0"/>
              </a:rPr>
              <a:t>His efforts to keep all stakeholders up to date with the progress of stabilizing the VUT is commended.</a:t>
            </a:r>
            <a:endParaRPr lang="en-ZA" sz="20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xmlns="" val="1152894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NTEU Corporate Identity - Powerpoint Template.potx" id="{20D632AA-0D99-4888-ABCF-3755B4AB8BC6}" vid="{A1E36A70-D5C1-43FA-AF86-CBF6A869379A}"/>
    </a:ext>
  </a:extLst>
</a:theme>
</file>

<file path=docProps/app.xml><?xml version="1.0" encoding="utf-8"?>
<Properties xmlns="http://schemas.openxmlformats.org/officeDocument/2006/extended-properties" xmlns:vt="http://schemas.openxmlformats.org/officeDocument/2006/docPropsVTypes">
  <Template>NTEU Corporate Identity - Powerpoint Template</Template>
  <TotalTime>2504</TotalTime>
  <Words>258</Words>
  <Application>Microsoft Office PowerPoint</Application>
  <PresentationFormat>On-screen Show (4:3)</PresentationFormat>
  <Paragraphs>26</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Presentation to the Portfolio on Higher Education, Science and Technology </vt:lpstr>
      <vt:lpstr>POSITIVE IMPROVEMENTS</vt:lpstr>
      <vt:lpstr>CONCERNS</vt:lpstr>
      <vt:lpstr>Slide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Things Every Branch  Should Know  (and the General Secretary wishes they would do without being having to be reminded and then ignored all the time because they think he is just the secretary that does general stuff)</dc:title>
  <dc:creator>Grant Abbott [NTEU General Secretary]</dc:creator>
  <cp:lastModifiedBy>USER</cp:lastModifiedBy>
  <cp:revision>162</cp:revision>
  <dcterms:created xsi:type="dcterms:W3CDTF">2017-01-19T18:28:41Z</dcterms:created>
  <dcterms:modified xsi:type="dcterms:W3CDTF">2020-10-06T12:37:24Z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