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4"/>
    <p:sldMasterId id="2147483994" r:id="rId5"/>
  </p:sldMasterIdLst>
  <p:notesMasterIdLst>
    <p:notesMasterId r:id="rId12"/>
  </p:notesMasterIdLst>
  <p:sldIdLst>
    <p:sldId id="594" r:id="rId6"/>
    <p:sldId id="611" r:id="rId7"/>
    <p:sldId id="620" r:id="rId8"/>
    <p:sldId id="1593" r:id="rId9"/>
    <p:sldId id="282" r:id="rId10"/>
    <p:sldId id="289" r:id="rId11"/>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35" userDrawn="1">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ato Nage" initials="LN" lastIdx="17" clrIdx="0"/>
  <p:cmAuthor id="8" name="Fiona Lewis" initials="FL" lastIdx="12" clrIdx="4"/>
  <p:cmAuthor id="2" name="Lerato Moagi" initials="LM" lastIdx="4" clrIdx="1"/>
  <p:cmAuthor id="3" name="Simphiwe Nxumalo" initials="SN" lastIdx="13" clrIdx="2"/>
  <p:cmAuthor id="4" name="Morgan Nhiwatiwa" initials="MN"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99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209" autoAdjust="0"/>
    <p:restoredTop sz="94562" autoAdjust="0"/>
  </p:normalViewPr>
  <p:slideViewPr>
    <p:cSldViewPr>
      <p:cViewPr varScale="1">
        <p:scale>
          <a:sx n="96" d="100"/>
          <a:sy n="96" d="100"/>
        </p:scale>
        <p:origin x="-288" y="-90"/>
      </p:cViewPr>
      <p:guideLst>
        <p:guide orient="horz" pos="1620"/>
        <p:guide pos="2835"/>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B20E688-B0A9-403C-B320-0901F2C16CAA}" type="datetimeFigureOut">
              <a:rPr lang="en-US" smtClean="0"/>
              <a:pPr/>
              <a:t>10/6/2020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7B77724-110D-484B-9625-258E20027A3A}" type="slidenum">
              <a:rPr lang="en-US" smtClean="0"/>
              <a:pPr/>
              <a:t>‹#›</a:t>
            </a:fld>
            <a:endParaRPr lang="en-US" dirty="0"/>
          </a:p>
        </p:txBody>
      </p:sp>
    </p:spTree>
    <p:extLst>
      <p:ext uri="{BB962C8B-B14F-4D97-AF65-F5344CB8AC3E}">
        <p14:creationId xmlns:p14="http://schemas.microsoft.com/office/powerpoint/2010/main" xmlns="" val="90913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77724-110D-484B-9625-258E20027A3A}" type="slidenum">
              <a:rPr lang="en-US" smtClean="0"/>
              <a:pPr/>
              <a:t>1</a:t>
            </a:fld>
            <a:endParaRPr lang="en-US" dirty="0"/>
          </a:p>
        </p:txBody>
      </p:sp>
    </p:spTree>
    <p:extLst>
      <p:ext uri="{BB962C8B-B14F-4D97-AF65-F5344CB8AC3E}">
        <p14:creationId xmlns:p14="http://schemas.microsoft.com/office/powerpoint/2010/main" xmlns="" val="291691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D2BCA5B5-9A3A-475E-B165-7F8993A49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7552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D2BCA5B5-9A3A-475E-B165-7F8993A49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71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77724-110D-484B-9625-258E20027A3A}" type="slidenum">
              <a:rPr lang="en-US" smtClean="0"/>
              <a:pPr/>
              <a:t>5</a:t>
            </a:fld>
            <a:endParaRPr lang="en-US" dirty="0"/>
          </a:p>
        </p:txBody>
      </p:sp>
    </p:spTree>
    <p:extLst>
      <p:ext uri="{BB962C8B-B14F-4D97-AF65-F5344CB8AC3E}">
        <p14:creationId xmlns:p14="http://schemas.microsoft.com/office/powerpoint/2010/main" xmlns="" val="133212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623" indent="0" algn="ctr">
              <a:buNone/>
              <a:defRPr sz="1500"/>
            </a:lvl2pPr>
            <a:lvl3pPr marL="685273" indent="0" algn="ctr">
              <a:buNone/>
              <a:defRPr sz="1425"/>
            </a:lvl3pPr>
            <a:lvl4pPr marL="1027910" indent="0" algn="ctr">
              <a:buNone/>
              <a:defRPr sz="1200"/>
            </a:lvl4pPr>
            <a:lvl5pPr marL="1370546" indent="0" algn="ctr">
              <a:buNone/>
              <a:defRPr sz="1200"/>
            </a:lvl5pPr>
            <a:lvl6pPr marL="1713197" indent="0" algn="ctr">
              <a:buNone/>
              <a:defRPr sz="1200"/>
            </a:lvl6pPr>
            <a:lvl7pPr marL="2055818" indent="0" algn="ctr">
              <a:buNone/>
              <a:defRPr sz="1200"/>
            </a:lvl7pPr>
            <a:lvl8pPr marL="2398440" indent="0" algn="ctr">
              <a:buNone/>
              <a:defRPr sz="1200"/>
            </a:lvl8pPr>
            <a:lvl9pPr marL="2741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8378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7625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6"/>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5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7878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9" y="3003798"/>
            <a:ext cx="8208912" cy="576064"/>
          </a:xfrm>
        </p:spPr>
        <p:txBody>
          <a:bodyPr/>
          <a:lstStyle>
            <a:lvl1pPr marL="0" indent="0" algn="ctr">
              <a:buNone/>
              <a:defRPr>
                <a:solidFill>
                  <a:schemeClr val="tx1">
                    <a:lumMod val="75000"/>
                    <a:lumOff val="25000"/>
                  </a:schemeClr>
                </a:solidFill>
              </a:defRPr>
            </a:lvl1pPr>
            <a:lvl2pPr marL="456938" indent="0" algn="ctr">
              <a:buNone/>
              <a:defRPr>
                <a:solidFill>
                  <a:schemeClr val="tx1">
                    <a:tint val="75000"/>
                  </a:schemeClr>
                </a:solidFill>
              </a:defRPr>
            </a:lvl2pPr>
            <a:lvl3pPr marL="913905" indent="0" algn="ctr">
              <a:buNone/>
              <a:defRPr>
                <a:solidFill>
                  <a:schemeClr val="tx1">
                    <a:tint val="75000"/>
                  </a:schemeClr>
                </a:solidFill>
              </a:defRPr>
            </a:lvl3pPr>
            <a:lvl4pPr marL="1370852" indent="0" algn="ctr">
              <a:buNone/>
              <a:defRPr>
                <a:solidFill>
                  <a:schemeClr val="tx1">
                    <a:tint val="75000"/>
                  </a:schemeClr>
                </a:solidFill>
              </a:defRPr>
            </a:lvl4pPr>
            <a:lvl5pPr marL="1827809" indent="0" algn="ctr">
              <a:buNone/>
              <a:defRPr>
                <a:solidFill>
                  <a:schemeClr val="tx1">
                    <a:tint val="75000"/>
                  </a:schemeClr>
                </a:solidFill>
              </a:defRPr>
            </a:lvl5pPr>
            <a:lvl6pPr marL="2284746" indent="0" algn="ctr">
              <a:buNone/>
              <a:defRPr>
                <a:solidFill>
                  <a:schemeClr val="tx1">
                    <a:tint val="75000"/>
                  </a:schemeClr>
                </a:solidFill>
              </a:defRPr>
            </a:lvl6pPr>
            <a:lvl7pPr marL="2741684" indent="0" algn="ctr">
              <a:buNone/>
              <a:defRPr>
                <a:solidFill>
                  <a:schemeClr val="tx1">
                    <a:tint val="75000"/>
                  </a:schemeClr>
                </a:solidFill>
              </a:defRPr>
            </a:lvl7pPr>
            <a:lvl8pPr marL="3198640" indent="0" algn="ctr">
              <a:buNone/>
              <a:defRPr>
                <a:solidFill>
                  <a:schemeClr val="tx1">
                    <a:tint val="75000"/>
                  </a:schemeClr>
                </a:solidFill>
              </a:defRPr>
            </a:lvl8pPr>
            <a:lvl9pPr marL="3655588"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p:nvPr>
        </p:nvSpPr>
        <p:spPr>
          <a:xfrm>
            <a:off x="467549" y="2211734"/>
            <a:ext cx="8208912" cy="701279"/>
          </a:xfrm>
        </p:spPr>
        <p:txBody>
          <a:bodyPr anchor="b" anchorCtr="0">
            <a:normAutofit/>
          </a:bodyPr>
          <a:lstStyle>
            <a:lvl1pPr marL="0" indent="0" algn="ctr">
              <a:buNone/>
              <a:defRPr sz="3000" b="1" i="0" cap="all" baseline="0">
                <a:latin typeface="Arial" panose="020B0604020202020204" pitchFamily="34" charset="0"/>
              </a:defRPr>
            </a:lvl1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12758" y="555544"/>
            <a:ext cx="2394684" cy="142483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3900636" y="4650055"/>
            <a:ext cx="1418981" cy="337580"/>
          </a:xfrm>
          <a:prstGeom prst="rect">
            <a:avLst/>
          </a:prstGeom>
        </p:spPr>
      </p:pic>
    </p:spTree>
    <p:extLst>
      <p:ext uri="{BB962C8B-B14F-4D97-AF65-F5344CB8AC3E}">
        <p14:creationId xmlns:p14="http://schemas.microsoft.com/office/powerpoint/2010/main" xmlns="" val="1696401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003798"/>
            <a:ext cx="8208912" cy="576064"/>
          </a:xfrm>
        </p:spPr>
        <p:txBody>
          <a:bodyPr/>
          <a:lstStyle>
            <a:lvl1pPr marL="0" indent="0" algn="ctr">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p:nvPr>
        </p:nvSpPr>
        <p:spPr>
          <a:xfrm>
            <a:off x="449009" y="2207919"/>
            <a:ext cx="8208912" cy="701279"/>
          </a:xfrm>
        </p:spPr>
        <p:txBody>
          <a:bodyPr anchor="b" anchorCtr="0">
            <a:normAutofit/>
          </a:bodyPr>
          <a:lstStyle>
            <a:lvl1pPr marL="0" indent="0" algn="ctr">
              <a:buNone/>
              <a:defRPr sz="3000" b="1" i="0" cap="all" baseline="0">
                <a:latin typeface="Arial" panose="020B0604020202020204" pitchFamily="34" charset="0"/>
              </a:defRPr>
            </a:lvl1pPr>
          </a:lstStyle>
          <a:p>
            <a:pPr lvl="0"/>
            <a:r>
              <a:rPr lang="en-US"/>
              <a:t>Click to edit Master text styles</a:t>
            </a:r>
          </a:p>
        </p:txBody>
      </p:sp>
      <p:pic>
        <p:nvPicPr>
          <p:cNvPr id="2" name="Picture 1"/>
          <p:cNvPicPr>
            <a:picLocks noChangeAspect="1"/>
          </p:cNvPicPr>
          <p:nvPr userDrawn="1"/>
        </p:nvPicPr>
        <p:blipFill>
          <a:blip r:embed="rId3"/>
          <a:stretch>
            <a:fillRect/>
          </a:stretch>
        </p:blipFill>
        <p:spPr>
          <a:xfrm>
            <a:off x="3491881" y="85639"/>
            <a:ext cx="2390453" cy="2118962"/>
          </a:xfrm>
          <a:prstGeom prst="rect">
            <a:avLst/>
          </a:prstGeom>
        </p:spPr>
      </p:pic>
      <p:sp>
        <p:nvSpPr>
          <p:cNvPr id="5" name="Slide Number Placeholder 5"/>
          <p:cNvSpPr>
            <a:spLocks noGrp="1"/>
          </p:cNvSpPr>
          <p:nvPr>
            <p:ph type="sldNum" sz="quarter" idx="4"/>
          </p:nvPr>
        </p:nvSpPr>
        <p:spPr>
          <a:xfrm>
            <a:off x="8143056" y="4716558"/>
            <a:ext cx="533400" cy="246888"/>
          </a:xfrm>
          <a:prstGeom prst="rect">
            <a:avLst/>
          </a:prstGeom>
        </p:spPr>
        <p:txBody>
          <a:bodyPr/>
          <a:lstStyle>
            <a:lvl1pPr>
              <a:defRPr sz="788">
                <a:solidFill>
                  <a:schemeClr val="accent6"/>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4184455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2"/>
            <a:ext cx="7848600" cy="1445419"/>
          </a:xfrm>
        </p:spPr>
        <p:txBody>
          <a:bodyPr anchor="b">
            <a:noAutofit/>
          </a:bodyPr>
          <a:lstStyle>
            <a:lvl1pPr>
              <a:defRPr sz="4000" b="1" i="0" cap="all" baseline="0">
                <a:solidFill>
                  <a:srgbClr val="0D0D1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628901"/>
            <a:ext cx="7848600" cy="662930"/>
          </a:xfr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143056" y="4716558"/>
            <a:ext cx="533400" cy="246888"/>
          </a:xfrm>
          <a:prstGeom prst="rect">
            <a:avLst/>
          </a:prstGeom>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2548892"/>
            <a:ext cx="7848600" cy="119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2971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19256" cy="742950"/>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143056" y="4716558"/>
            <a:ext cx="533400" cy="246888"/>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22482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411511"/>
            <a:ext cx="7772400" cy="1650206"/>
          </a:xfrm>
        </p:spPr>
        <p:txBody>
          <a:bodyPr anchor="b">
            <a:normAutofit/>
          </a:bodyPr>
          <a:lstStyle>
            <a:lvl1pPr algn="l">
              <a:defRPr sz="4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720090" y="2283718"/>
            <a:ext cx="7772400" cy="1125140"/>
          </a:xfrm>
        </p:spPr>
        <p:txBody>
          <a:bodyPr anchor="t">
            <a:normAutofit/>
          </a:bodyPr>
          <a:lstStyle>
            <a:lvl1pPr marL="0" indent="0">
              <a:buNone/>
              <a:defRPr sz="2400">
                <a:solidFill>
                  <a:schemeClr val="tx2"/>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143056" y="4716558"/>
            <a:ext cx="533400" cy="246888"/>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392956549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8143056" y="4716558"/>
            <a:ext cx="533400" cy="246888"/>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232498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dirty="0"/>
              <a:t>Click to edit Master title style</a:t>
            </a:r>
          </a:p>
        </p:txBody>
      </p:sp>
      <p:sp>
        <p:nvSpPr>
          <p:cNvPr id="6" name="Slide Number Placeholder 5"/>
          <p:cNvSpPr>
            <a:spLocks noGrp="1"/>
          </p:cNvSpPr>
          <p:nvPr>
            <p:ph type="sldNum" sz="quarter" idx="4"/>
          </p:nvPr>
        </p:nvSpPr>
        <p:spPr>
          <a:xfrm>
            <a:off x="8143056" y="4716558"/>
            <a:ext cx="533400" cy="246888"/>
          </a:xfrm>
          <a:prstGeom prst="rect">
            <a:avLst/>
          </a:prstGeom>
        </p:spPr>
        <p:txBody>
          <a:bodyPr/>
          <a:lstStyle>
            <a:lvl1pPr>
              <a:defRPr sz="788">
                <a:solidFill>
                  <a:schemeClr val="accent6"/>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501861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t" anchorCtr="0">
            <a:noAutofit/>
          </a:bodyPr>
          <a:lstStyle>
            <a:lvl1pPr algn="l">
              <a:defRPr sz="2200" b="0" baseline="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7"/>
            <a:ext cx="2139696" cy="3182711"/>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9" name="Straight Connector 8"/>
          <p:cNvCxnSpPr/>
          <p:nvPr/>
        </p:nvCxnSpPr>
        <p:spPr>
          <a:xfrm rot="5400000">
            <a:off x="684114" y="2684957"/>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143056" y="4716558"/>
            <a:ext cx="533400" cy="246888"/>
          </a:xfrm>
          <a:prstGeom prst="rect">
            <a:avLst/>
          </a:prstGeom>
        </p:spPr>
        <p:txBody>
          <a:bodyPr/>
          <a:lstStyle>
            <a:lvl1pPr>
              <a:defRPr sz="788">
                <a:solidFill>
                  <a:schemeClr val="accent6"/>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175546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402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94360"/>
            <a:ext cx="2142680" cy="948690"/>
          </a:xfrm>
        </p:spPr>
        <p:txBody>
          <a:bodyPr anchor="b">
            <a:normAutofit/>
          </a:bodyPr>
          <a:lstStyle>
            <a:lvl1pPr algn="l">
              <a:defRPr sz="2000" b="0" baseline="0"/>
            </a:lvl1pPr>
          </a:lstStyle>
          <a:p>
            <a:r>
              <a:rPr lang="en-US" dirty="0"/>
              <a:t>Click to edit Master title style</a:t>
            </a:r>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6" name="Slide Number Placeholder 5"/>
          <p:cNvSpPr>
            <a:spLocks noGrp="1"/>
          </p:cNvSpPr>
          <p:nvPr>
            <p:ph type="sldNum" sz="quarter" idx="4"/>
          </p:nvPr>
        </p:nvSpPr>
        <p:spPr>
          <a:xfrm>
            <a:off x="8143056" y="4716558"/>
            <a:ext cx="533400" cy="246888"/>
          </a:xfrm>
          <a:prstGeom prst="rect">
            <a:avLst/>
          </a:prstGeom>
        </p:spPr>
        <p:txBody>
          <a:bodyPr/>
          <a:lstStyle>
            <a:lvl1pPr>
              <a:defRPr sz="788">
                <a:solidFill>
                  <a:schemeClr val="accent6"/>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372814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143056" y="4716558"/>
            <a:ext cx="533400" cy="246888"/>
          </a:xfrm>
          <a:prstGeom prst="rect">
            <a:avLst/>
          </a:prstGeom>
        </p:spPr>
        <p:txBody>
          <a:bodyPr/>
          <a:lstStyle>
            <a:lvl1pPr>
              <a:defRPr sz="788">
                <a:solidFill>
                  <a:schemeClr val="accent6"/>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85770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BREADCRUMBS</a:t>
            </a:r>
          </a:p>
        </p:txBody>
      </p:sp>
      <p:sp>
        <p:nvSpPr>
          <p:cNvPr id="5" name="Slide Number Placeholder 5"/>
          <p:cNvSpPr>
            <a:spLocks noGrp="1"/>
          </p:cNvSpPr>
          <p:nvPr>
            <p:ph type="sldNum" sz="quarter" idx="4"/>
          </p:nvPr>
        </p:nvSpPr>
        <p:spPr>
          <a:xfrm>
            <a:off x="8143056" y="4716558"/>
            <a:ext cx="533400" cy="246888"/>
          </a:xfrm>
          <a:prstGeom prst="rect">
            <a:avLst/>
          </a:prstGeom>
        </p:spPr>
        <p:txBody>
          <a:bodyPr/>
          <a:lstStyle>
            <a:lvl1pPr>
              <a:defRPr sz="788">
                <a:solidFill>
                  <a:schemeClr val="accent6"/>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85764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30"/>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623" indent="0">
              <a:buNone/>
              <a:defRPr sz="1500">
                <a:solidFill>
                  <a:schemeClr val="tx1">
                    <a:tint val="75000"/>
                  </a:schemeClr>
                </a:solidFill>
              </a:defRPr>
            </a:lvl2pPr>
            <a:lvl3pPr marL="685273" indent="0">
              <a:buNone/>
              <a:defRPr sz="1425">
                <a:solidFill>
                  <a:schemeClr val="tx1">
                    <a:tint val="75000"/>
                  </a:schemeClr>
                </a:solidFill>
              </a:defRPr>
            </a:lvl3pPr>
            <a:lvl4pPr marL="1027910" indent="0">
              <a:buNone/>
              <a:defRPr sz="1200">
                <a:solidFill>
                  <a:schemeClr val="tx1">
                    <a:tint val="75000"/>
                  </a:schemeClr>
                </a:solidFill>
              </a:defRPr>
            </a:lvl4pPr>
            <a:lvl5pPr marL="1370546" indent="0">
              <a:buNone/>
              <a:defRPr sz="1200">
                <a:solidFill>
                  <a:schemeClr val="tx1">
                    <a:tint val="75000"/>
                  </a:schemeClr>
                </a:solidFill>
              </a:defRPr>
            </a:lvl5pPr>
            <a:lvl6pPr marL="1713197" indent="0">
              <a:buNone/>
              <a:defRPr sz="1200">
                <a:solidFill>
                  <a:schemeClr val="tx1">
                    <a:tint val="75000"/>
                  </a:schemeClr>
                </a:solidFill>
              </a:defRPr>
            </a:lvl6pPr>
            <a:lvl7pPr marL="2055818" indent="0">
              <a:buNone/>
              <a:defRPr sz="1200">
                <a:solidFill>
                  <a:schemeClr val="tx1">
                    <a:tint val="75000"/>
                  </a:schemeClr>
                </a:solidFill>
              </a:defRPr>
            </a:lvl7pPr>
            <a:lvl8pPr marL="2398440" indent="0">
              <a:buNone/>
              <a:defRPr sz="1200">
                <a:solidFill>
                  <a:schemeClr val="tx1">
                    <a:tint val="75000"/>
                  </a:schemeClr>
                </a:solidFill>
              </a:defRPr>
            </a:lvl8pPr>
            <a:lvl9pPr marL="274106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4023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218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5" y="1260872"/>
            <a:ext cx="3868340" cy="617934"/>
          </a:xfrm>
        </p:spPr>
        <p:txBody>
          <a:bodyPr anchor="b"/>
          <a:lstStyle>
            <a:lvl1pPr marL="0" indent="0">
              <a:buNone/>
              <a:defRPr sz="1800" b="1"/>
            </a:lvl1pPr>
            <a:lvl2pPr marL="342623" indent="0">
              <a:buNone/>
              <a:defRPr sz="1500" b="1"/>
            </a:lvl2pPr>
            <a:lvl3pPr marL="685273" indent="0">
              <a:buNone/>
              <a:defRPr sz="1425" b="1"/>
            </a:lvl3pPr>
            <a:lvl4pPr marL="1027910" indent="0">
              <a:buNone/>
              <a:defRPr sz="1200" b="1"/>
            </a:lvl4pPr>
            <a:lvl5pPr marL="1370546" indent="0">
              <a:buNone/>
              <a:defRPr sz="1200" b="1"/>
            </a:lvl5pPr>
            <a:lvl6pPr marL="1713197" indent="0">
              <a:buNone/>
              <a:defRPr sz="1200" b="1"/>
            </a:lvl6pPr>
            <a:lvl7pPr marL="2055818" indent="0">
              <a:buNone/>
              <a:defRPr sz="1200" b="1"/>
            </a:lvl7pPr>
            <a:lvl8pPr marL="2398440" indent="0">
              <a:buNone/>
              <a:defRPr sz="1200" b="1"/>
            </a:lvl8pPr>
            <a:lvl9pPr marL="2741063"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5"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623" indent="0">
              <a:buNone/>
              <a:defRPr sz="1500" b="1"/>
            </a:lvl2pPr>
            <a:lvl3pPr marL="685273" indent="0">
              <a:buNone/>
              <a:defRPr sz="1425" b="1"/>
            </a:lvl3pPr>
            <a:lvl4pPr marL="1027910" indent="0">
              <a:buNone/>
              <a:defRPr sz="1200" b="1"/>
            </a:lvl4pPr>
            <a:lvl5pPr marL="1370546" indent="0">
              <a:buNone/>
              <a:defRPr sz="1200" b="1"/>
            </a:lvl5pPr>
            <a:lvl6pPr marL="1713197" indent="0">
              <a:buNone/>
              <a:defRPr sz="1200" b="1"/>
            </a:lvl6pPr>
            <a:lvl7pPr marL="2055818" indent="0">
              <a:buNone/>
              <a:defRPr sz="1200" b="1"/>
            </a:lvl7pPr>
            <a:lvl8pPr marL="2398440" indent="0">
              <a:buNone/>
              <a:defRPr sz="1200" b="1"/>
            </a:lvl8pPr>
            <a:lvl9pPr marL="2741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8208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9729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451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4" y="1543052"/>
            <a:ext cx="2949178" cy="2858691"/>
          </a:xfrm>
        </p:spPr>
        <p:txBody>
          <a:bodyPr/>
          <a:lstStyle>
            <a:lvl1pPr marL="0" indent="0">
              <a:buNone/>
              <a:defRPr sz="1200"/>
            </a:lvl1pPr>
            <a:lvl2pPr marL="342623" indent="0">
              <a:buNone/>
              <a:defRPr sz="1125"/>
            </a:lvl2pPr>
            <a:lvl3pPr marL="685273" indent="0">
              <a:buNone/>
              <a:defRPr sz="900"/>
            </a:lvl3pPr>
            <a:lvl4pPr marL="1027910" indent="0">
              <a:buNone/>
              <a:defRPr sz="825"/>
            </a:lvl4pPr>
            <a:lvl5pPr marL="1370546" indent="0">
              <a:buNone/>
              <a:defRPr sz="825"/>
            </a:lvl5pPr>
            <a:lvl6pPr marL="1713197" indent="0">
              <a:buNone/>
              <a:defRPr sz="825"/>
            </a:lvl6pPr>
            <a:lvl7pPr marL="2055818" indent="0">
              <a:buNone/>
              <a:defRPr sz="825"/>
            </a:lvl7pPr>
            <a:lvl8pPr marL="2398440" indent="0">
              <a:buNone/>
              <a:defRPr sz="825"/>
            </a:lvl8pPr>
            <a:lvl9pPr marL="2741063"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400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a:lstStyle>
            <a:lvl1pPr marL="0" indent="0">
              <a:buNone/>
              <a:defRPr sz="2400"/>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endParaRPr lang="en-US"/>
          </a:p>
        </p:txBody>
      </p:sp>
      <p:sp>
        <p:nvSpPr>
          <p:cNvPr id="4" name="Text Placeholder 3"/>
          <p:cNvSpPr>
            <a:spLocks noGrp="1"/>
          </p:cNvSpPr>
          <p:nvPr>
            <p:ph type="body" sz="half" idx="2"/>
          </p:nvPr>
        </p:nvSpPr>
        <p:spPr>
          <a:xfrm>
            <a:off x="629844" y="1543052"/>
            <a:ext cx="2949178" cy="2858691"/>
          </a:xfrm>
        </p:spPr>
        <p:txBody>
          <a:bodyPr/>
          <a:lstStyle>
            <a:lvl1pPr marL="0" indent="0">
              <a:buNone/>
              <a:defRPr sz="1200"/>
            </a:lvl1pPr>
            <a:lvl2pPr marL="342623" indent="0">
              <a:buNone/>
              <a:defRPr sz="1125"/>
            </a:lvl2pPr>
            <a:lvl3pPr marL="685273" indent="0">
              <a:buNone/>
              <a:defRPr sz="900"/>
            </a:lvl3pPr>
            <a:lvl4pPr marL="1027910" indent="0">
              <a:buNone/>
              <a:defRPr sz="825"/>
            </a:lvl4pPr>
            <a:lvl5pPr marL="1370546" indent="0">
              <a:buNone/>
              <a:defRPr sz="825"/>
            </a:lvl5pPr>
            <a:lvl6pPr marL="1713197" indent="0">
              <a:buNone/>
              <a:defRPr sz="825"/>
            </a:lvl6pPr>
            <a:lvl7pPr marL="2055818" indent="0">
              <a:buNone/>
              <a:defRPr sz="825"/>
            </a:lvl7pPr>
            <a:lvl8pPr marL="2398440" indent="0">
              <a:buNone/>
              <a:defRPr sz="825"/>
            </a:lvl8pPr>
            <a:lvl9pPr marL="2741063"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AEE816FA-FFF0-4D96-9B30-DDE24F4B64D5}"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430728-C000-4781-BA0B-9F687B04FA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354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378" tIns="45718" rIns="91378" bIns="45718"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378" tIns="45718" rIns="9137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70"/>
            <a:ext cx="2057400" cy="273844"/>
          </a:xfrm>
          <a:prstGeom prst="rect">
            <a:avLst/>
          </a:prstGeom>
        </p:spPr>
        <p:txBody>
          <a:bodyPr vert="horz" lIns="91378" tIns="45718" rIns="91378" bIns="45718" rtlCol="0" anchor="ctr"/>
          <a:lstStyle>
            <a:lvl1pPr algn="l">
              <a:defRPr sz="900">
                <a:solidFill>
                  <a:schemeClr val="tx1">
                    <a:tint val="75000"/>
                  </a:schemeClr>
                </a:solidFill>
              </a:defRPr>
            </a:lvl1pPr>
          </a:lstStyle>
          <a:p>
            <a:pPr defTabSz="685273"/>
            <a:fld id="{AEE816FA-FFF0-4D96-9B30-DDE24F4B64D5}" type="datetimeFigureOut">
              <a:rPr lang="en-US" smtClean="0">
                <a:solidFill>
                  <a:prstClr val="black">
                    <a:tint val="75000"/>
                  </a:prstClr>
                </a:solidFill>
              </a:rPr>
              <a:pPr defTabSz="685273"/>
              <a:t>10/6/2020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70"/>
            <a:ext cx="3086100" cy="273844"/>
          </a:xfrm>
          <a:prstGeom prst="rect">
            <a:avLst/>
          </a:prstGeom>
        </p:spPr>
        <p:txBody>
          <a:bodyPr vert="horz" lIns="91378" tIns="45718" rIns="91378" bIns="45718" rtlCol="0" anchor="ctr"/>
          <a:lstStyle>
            <a:lvl1pPr algn="ctr">
              <a:defRPr sz="900">
                <a:solidFill>
                  <a:schemeClr val="tx1">
                    <a:tint val="75000"/>
                  </a:schemeClr>
                </a:solidFill>
              </a:defRPr>
            </a:lvl1pPr>
          </a:lstStyle>
          <a:p>
            <a:pPr defTabSz="685273"/>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70"/>
            <a:ext cx="2057400" cy="273844"/>
          </a:xfrm>
          <a:prstGeom prst="rect">
            <a:avLst/>
          </a:prstGeom>
        </p:spPr>
        <p:txBody>
          <a:bodyPr vert="horz" lIns="91378" tIns="45718" rIns="91378" bIns="45718" rtlCol="0" anchor="ctr"/>
          <a:lstStyle>
            <a:lvl1pPr algn="r">
              <a:defRPr sz="900">
                <a:solidFill>
                  <a:schemeClr val="tx1">
                    <a:tint val="75000"/>
                  </a:schemeClr>
                </a:solidFill>
              </a:defRPr>
            </a:lvl1pPr>
          </a:lstStyle>
          <a:p>
            <a:pPr defTabSz="685273"/>
            <a:fld id="{FB430728-C000-4781-BA0B-9F687B04FAEB}" type="slidenum">
              <a:rPr lang="en-US" smtClean="0">
                <a:solidFill>
                  <a:prstClr val="black">
                    <a:tint val="75000"/>
                  </a:prstClr>
                </a:solidFill>
              </a:rPr>
              <a:pPr defTabSz="685273"/>
              <a:t>‹#›</a:t>
            </a:fld>
            <a:endParaRPr lang="en-US">
              <a:solidFill>
                <a:prstClr val="black">
                  <a:tint val="75000"/>
                </a:prstClr>
              </a:solidFill>
            </a:endParaRPr>
          </a:p>
        </p:txBody>
      </p:sp>
    </p:spTree>
    <p:extLst>
      <p:ext uri="{BB962C8B-B14F-4D97-AF65-F5344CB8AC3E}">
        <p14:creationId xmlns:p14="http://schemas.microsoft.com/office/powerpoint/2010/main" xmlns="" val="228115340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xStyles>
    <p:titleStyle>
      <a:lvl1pPr algn="l" defTabSz="6852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26" indent="-171326" algn="l" defTabSz="6852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977" indent="-171326" algn="l" defTabSz="6852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598" indent="-171326" algn="l" defTabSz="6852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220" indent="-171326" algn="l" defTabSz="68527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4pPr>
      <a:lvl5pPr marL="1541843" indent="-171326" algn="l" defTabSz="68527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5pPr>
      <a:lvl6pPr marL="1884493" indent="-171326" algn="l" defTabSz="68527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6pPr>
      <a:lvl7pPr marL="2227130" indent="-171326" algn="l" defTabSz="68527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7pPr>
      <a:lvl8pPr marL="2569766" indent="-171326" algn="l" defTabSz="68527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8pPr>
      <a:lvl9pPr marL="2912417" indent="-171326" algn="l" defTabSz="68527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9pPr>
    </p:bodyStyle>
    <p:otherStyle>
      <a:defPPr>
        <a:defRPr lang="en-US"/>
      </a:defPPr>
      <a:lvl1pPr marL="0" algn="l" defTabSz="685273" rtl="0" eaLnBrk="1" latinLnBrk="0" hangingPunct="1">
        <a:defRPr sz="1425" kern="1200">
          <a:solidFill>
            <a:schemeClr val="tx1"/>
          </a:solidFill>
          <a:latin typeface="+mn-lt"/>
          <a:ea typeface="+mn-ea"/>
          <a:cs typeface="+mn-cs"/>
        </a:defRPr>
      </a:lvl1pPr>
      <a:lvl2pPr marL="342623" algn="l" defTabSz="685273" rtl="0" eaLnBrk="1" latinLnBrk="0" hangingPunct="1">
        <a:defRPr sz="1425" kern="1200">
          <a:solidFill>
            <a:schemeClr val="tx1"/>
          </a:solidFill>
          <a:latin typeface="+mn-lt"/>
          <a:ea typeface="+mn-ea"/>
          <a:cs typeface="+mn-cs"/>
        </a:defRPr>
      </a:lvl2pPr>
      <a:lvl3pPr marL="685273" algn="l" defTabSz="685273" rtl="0" eaLnBrk="1" latinLnBrk="0" hangingPunct="1">
        <a:defRPr sz="1425" kern="1200">
          <a:solidFill>
            <a:schemeClr val="tx1"/>
          </a:solidFill>
          <a:latin typeface="+mn-lt"/>
          <a:ea typeface="+mn-ea"/>
          <a:cs typeface="+mn-cs"/>
        </a:defRPr>
      </a:lvl3pPr>
      <a:lvl4pPr marL="1027910" algn="l" defTabSz="685273" rtl="0" eaLnBrk="1" latinLnBrk="0" hangingPunct="1">
        <a:defRPr sz="1425" kern="1200">
          <a:solidFill>
            <a:schemeClr val="tx1"/>
          </a:solidFill>
          <a:latin typeface="+mn-lt"/>
          <a:ea typeface="+mn-ea"/>
          <a:cs typeface="+mn-cs"/>
        </a:defRPr>
      </a:lvl4pPr>
      <a:lvl5pPr marL="1370546" algn="l" defTabSz="685273" rtl="0" eaLnBrk="1" latinLnBrk="0" hangingPunct="1">
        <a:defRPr sz="1425" kern="1200">
          <a:solidFill>
            <a:schemeClr val="tx1"/>
          </a:solidFill>
          <a:latin typeface="+mn-lt"/>
          <a:ea typeface="+mn-ea"/>
          <a:cs typeface="+mn-cs"/>
        </a:defRPr>
      </a:lvl5pPr>
      <a:lvl6pPr marL="1713197" algn="l" defTabSz="685273" rtl="0" eaLnBrk="1" latinLnBrk="0" hangingPunct="1">
        <a:defRPr sz="1425" kern="1200">
          <a:solidFill>
            <a:schemeClr val="tx1"/>
          </a:solidFill>
          <a:latin typeface="+mn-lt"/>
          <a:ea typeface="+mn-ea"/>
          <a:cs typeface="+mn-cs"/>
        </a:defRPr>
      </a:lvl6pPr>
      <a:lvl7pPr marL="2055818" algn="l" defTabSz="685273" rtl="0" eaLnBrk="1" latinLnBrk="0" hangingPunct="1">
        <a:defRPr sz="1425" kern="1200">
          <a:solidFill>
            <a:schemeClr val="tx1"/>
          </a:solidFill>
          <a:latin typeface="+mn-lt"/>
          <a:ea typeface="+mn-ea"/>
          <a:cs typeface="+mn-cs"/>
        </a:defRPr>
      </a:lvl7pPr>
      <a:lvl8pPr marL="2398440" algn="l" defTabSz="685273" rtl="0" eaLnBrk="1" latinLnBrk="0" hangingPunct="1">
        <a:defRPr sz="1425" kern="1200">
          <a:solidFill>
            <a:schemeClr val="tx1"/>
          </a:solidFill>
          <a:latin typeface="+mn-lt"/>
          <a:ea typeface="+mn-ea"/>
          <a:cs typeface="+mn-cs"/>
        </a:defRPr>
      </a:lvl8pPr>
      <a:lvl9pPr marL="2741063" algn="l" defTabSz="685273" rtl="0" eaLnBrk="1" latinLnBrk="0" hangingPunct="1">
        <a:defRPr sz="14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0457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8143056" y="4716558"/>
            <a:ext cx="533400" cy="246888"/>
          </a:xfrm>
          <a:prstGeom prst="rect">
            <a:avLst/>
          </a:prstGeom>
        </p:spPr>
        <p:txBody>
          <a:bodyPr/>
          <a:lstStyle>
            <a:lvl1pPr>
              <a:defRPr sz="788">
                <a:solidFill>
                  <a:schemeClr val="accent6"/>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xmlns="" val="144209566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Lst>
  <p:hf hdr="0" ftr="0" dt="0"/>
  <p:txStyles>
    <p:titleStyle>
      <a:lvl1pPr algn="l" defTabSz="914378" rtl="0" eaLnBrk="1" latinLnBrk="0" hangingPunct="1">
        <a:spcBef>
          <a:spcPct val="0"/>
        </a:spcBef>
        <a:buNone/>
        <a:defRPr sz="4000" kern="1200" spc="-100" baseline="0">
          <a:solidFill>
            <a:schemeClr val="tx2"/>
          </a:solidFill>
          <a:latin typeface="+mj-lt"/>
          <a:ea typeface="+mj-ea"/>
          <a:cs typeface="+mj-cs"/>
        </a:defRPr>
      </a:lvl1pPr>
    </p:titleStyle>
    <p:bodyStyle>
      <a:lvl1pPr marL="182876" indent="-182876" algn="l" defTabSz="914378"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189" indent="-182876" algn="l" defTabSz="914378"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02" indent="-182876" algn="l" defTabSz="914378"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3.emf"/><Relationship Id="rId4" Type="http://schemas.openxmlformats.org/officeDocument/2006/relationships/hyperlink" Target="mailto:ReturningAppeals2020@nsfas.org.z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451624" y="3003798"/>
            <a:ext cx="6713996" cy="697601"/>
          </a:xfrm>
          <a:prstGeom prst="rect">
            <a:avLst/>
          </a:prstGeom>
          <a:noFill/>
          <a:ln w="264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4" tIns="34289" rIns="68534" bIns="34289" numCol="1" spcCol="0" rtlCol="0" fromWordArt="0" anchor="t" anchorCtr="0" forceAA="0" compatLnSpc="1">
            <a:prstTxWarp prst="textNoShape">
              <a:avLst/>
            </a:prstTxWarp>
            <a:noAutofit/>
          </a:bodyPr>
          <a:lstStyle>
            <a:lvl1pPr algn="l" defTabSz="990570" rtl="0" eaLnBrk="1" latinLnBrk="0" hangingPunct="1">
              <a:spcBef>
                <a:spcPct val="0"/>
              </a:spcBef>
              <a:buNone/>
              <a:defRPr sz="4333" kern="1200" spc="-108"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4030"/>
            <a:r>
              <a:rPr lang="en-GB" sz="3200" b="1" dirty="0">
                <a:solidFill>
                  <a:schemeClr val="tx1"/>
                </a:solidFill>
                <a:latin typeface="Arial" charset="0"/>
                <a:ea typeface="Arial" charset="0"/>
                <a:cs typeface="Arial" charset="0"/>
              </a:rPr>
              <a:t>NSFAS – VUT FUNDING STATUS</a:t>
            </a:r>
          </a:p>
          <a:p>
            <a:pPr defTabSz="804030"/>
            <a:r>
              <a:rPr lang="en-GB" sz="1600" dirty="0">
                <a:solidFill>
                  <a:schemeClr val="tx1"/>
                </a:solidFill>
                <a:latin typeface="Arial" charset="0"/>
                <a:ea typeface="Arial" charset="0"/>
                <a:cs typeface="Arial" charset="0"/>
              </a:rPr>
              <a:t>6 October 2020</a:t>
            </a:r>
          </a:p>
        </p:txBody>
      </p:sp>
      <p:pic>
        <p:nvPicPr>
          <p:cNvPr id="3" name="Picture 2">
            <a:extLst>
              <a:ext uri="{FF2B5EF4-FFF2-40B4-BE49-F238E27FC236}">
                <a16:creationId xmlns:a16="http://schemas.microsoft.com/office/drawing/2014/main" xmlns="" id="{F5176B9E-30E0-EA47-9849-87E6CA96D012}"/>
              </a:ext>
            </a:extLst>
          </p:cNvPr>
          <p:cNvPicPr>
            <a:picLocks noChangeAspect="1"/>
          </p:cNvPicPr>
          <p:nvPr/>
        </p:nvPicPr>
        <p:blipFill>
          <a:blip r:embed="rId3"/>
          <a:stretch>
            <a:fillRect/>
          </a:stretch>
        </p:blipFill>
        <p:spPr>
          <a:xfrm>
            <a:off x="-1740759" y="9061"/>
            <a:ext cx="6384767" cy="5143500"/>
          </a:xfrm>
          <a:prstGeom prst="rect">
            <a:avLst/>
          </a:prstGeom>
        </p:spPr>
      </p:pic>
      <p:pic>
        <p:nvPicPr>
          <p:cNvPr id="5" name="Picture 4">
            <a:extLst>
              <a:ext uri="{FF2B5EF4-FFF2-40B4-BE49-F238E27FC236}">
                <a16:creationId xmlns:a16="http://schemas.microsoft.com/office/drawing/2014/main" xmlns="" id="{19E09112-B931-9A43-B7F3-9948E9B44ED6}"/>
              </a:ext>
            </a:extLst>
          </p:cNvPr>
          <p:cNvPicPr>
            <a:picLocks noChangeAspect="1"/>
          </p:cNvPicPr>
          <p:nvPr/>
        </p:nvPicPr>
        <p:blipFill>
          <a:blip r:embed="rId4"/>
          <a:stretch>
            <a:fillRect/>
          </a:stretch>
        </p:blipFill>
        <p:spPr>
          <a:xfrm>
            <a:off x="2195736" y="267494"/>
            <a:ext cx="8851900" cy="2984500"/>
          </a:xfrm>
          <a:prstGeom prst="rect">
            <a:avLst/>
          </a:prstGeom>
        </p:spPr>
      </p:pic>
    </p:spTree>
    <p:extLst>
      <p:ext uri="{BB962C8B-B14F-4D97-AF65-F5344CB8AC3E}">
        <p14:creationId xmlns:p14="http://schemas.microsoft.com/office/powerpoint/2010/main" xmlns="" val="258152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561787" y="187293"/>
            <a:ext cx="7772400" cy="445770"/>
          </a:xfrm>
          <a:solidFill>
            <a:schemeClr val="accent2"/>
          </a:solidFill>
        </p:spPr>
        <p:txBody>
          <a:bodyPr/>
          <a:lstStyle/>
          <a:p>
            <a:pPr defTabSz="685800"/>
            <a:r>
              <a:rPr lang="en-US" sz="2400" dirty="0"/>
              <a:t>2020 VUT DHET FUNDING (incl. NAT SKILLS)</a:t>
            </a:r>
            <a:endParaRPr lang="en-US" sz="2100" spc="-75" dirty="0">
              <a:solidFill>
                <a:schemeClr val="tx1"/>
              </a:solidFill>
            </a:endParaRPr>
          </a:p>
        </p:txBody>
      </p:sp>
      <p:sp>
        <p:nvSpPr>
          <p:cNvPr id="37" name="Text Placeholder 13"/>
          <p:cNvSpPr txBox="1">
            <a:spLocks/>
          </p:cNvSpPr>
          <p:nvPr/>
        </p:nvSpPr>
        <p:spPr>
          <a:xfrm>
            <a:off x="6503758" y="4684952"/>
            <a:ext cx="1869740" cy="223511"/>
          </a:xfrm>
          <a:prstGeom prst="rect">
            <a:avLst/>
          </a:prstGeom>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
                <a:srgbClr val="C8C7C7"/>
              </a:buClr>
              <a:buNone/>
            </a:pPr>
            <a:endParaRPr lang="en-ZA" sz="900" dirty="0">
              <a:solidFill>
                <a:srgbClr val="000000"/>
              </a:solidFill>
              <a:latin typeface="Arial"/>
              <a:ea typeface="Chronicle Display Black" charset="0"/>
              <a:cs typeface="Chronicle Display Black" charset="0"/>
            </a:endParaRPr>
          </a:p>
        </p:txBody>
      </p:sp>
      <p:pic>
        <p:nvPicPr>
          <p:cNvPr id="8" name="Picture 7">
            <a:extLst>
              <a:ext uri="{FF2B5EF4-FFF2-40B4-BE49-F238E27FC236}">
                <a16:creationId xmlns:a16="http://schemas.microsoft.com/office/drawing/2014/main" xmlns="" id="{059FA1C2-4DC5-DB4E-B57A-FCD386B6AE40}"/>
              </a:ext>
            </a:extLst>
          </p:cNvPr>
          <p:cNvPicPr>
            <a:picLocks noChangeAspect="1"/>
          </p:cNvPicPr>
          <p:nvPr/>
        </p:nvPicPr>
        <p:blipFill>
          <a:blip r:embed="rId3"/>
          <a:stretch>
            <a:fillRect/>
          </a:stretch>
        </p:blipFill>
        <p:spPr>
          <a:xfrm>
            <a:off x="7784732" y="710314"/>
            <a:ext cx="862328" cy="892585"/>
          </a:xfrm>
          <a:prstGeom prst="rect">
            <a:avLst/>
          </a:prstGeom>
        </p:spPr>
      </p:pic>
      <p:cxnSp>
        <p:nvCxnSpPr>
          <p:cNvPr id="40" name="Straight Connector 39">
            <a:extLst>
              <a:ext uri="{FF2B5EF4-FFF2-40B4-BE49-F238E27FC236}">
                <a16:creationId xmlns:a16="http://schemas.microsoft.com/office/drawing/2014/main" xmlns="" id="{67372A30-7C75-2546-8629-9B28D62C0B4B}"/>
              </a:ext>
            </a:extLst>
          </p:cNvPr>
          <p:cNvCxnSpPr>
            <a:cxnSpLocks/>
          </p:cNvCxnSpPr>
          <p:nvPr/>
        </p:nvCxnSpPr>
        <p:spPr>
          <a:xfrm>
            <a:off x="580765" y="4371950"/>
            <a:ext cx="7911097" cy="0"/>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7D6A4A5F-DE73-5F4E-92BE-3C4159AB1B8A}"/>
              </a:ext>
            </a:extLst>
          </p:cNvPr>
          <p:cNvCxnSpPr/>
          <p:nvPr/>
        </p:nvCxnSpPr>
        <p:spPr>
          <a:xfrm>
            <a:off x="621343" y="1059582"/>
            <a:ext cx="7257882" cy="0"/>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866D0594-BD52-4716-A27C-478B9B090474}"/>
              </a:ext>
            </a:extLst>
          </p:cNvPr>
          <p:cNvPicPr>
            <a:picLocks noChangeAspect="1"/>
          </p:cNvPicPr>
          <p:nvPr/>
        </p:nvPicPr>
        <p:blipFill>
          <a:blip r:embed="rId4"/>
          <a:stretch>
            <a:fillRect/>
          </a:stretch>
        </p:blipFill>
        <p:spPr>
          <a:xfrm>
            <a:off x="1159814" y="1372584"/>
            <a:ext cx="6334125" cy="1733550"/>
          </a:xfrm>
          <a:prstGeom prst="rect">
            <a:avLst/>
          </a:prstGeom>
        </p:spPr>
      </p:pic>
      <p:sp>
        <p:nvSpPr>
          <p:cNvPr id="2" name="TextBox 1">
            <a:extLst>
              <a:ext uri="{FF2B5EF4-FFF2-40B4-BE49-F238E27FC236}">
                <a16:creationId xmlns:a16="http://schemas.microsoft.com/office/drawing/2014/main" xmlns="" id="{9E663548-1309-42F9-8965-FDE7140796FA}"/>
              </a:ext>
            </a:extLst>
          </p:cNvPr>
          <p:cNvSpPr txBox="1"/>
          <p:nvPr/>
        </p:nvSpPr>
        <p:spPr>
          <a:xfrm>
            <a:off x="1128325" y="3271512"/>
            <a:ext cx="6405986" cy="707886"/>
          </a:xfrm>
          <a:prstGeom prst="rect">
            <a:avLst/>
          </a:prstGeom>
          <a:noFill/>
        </p:spPr>
        <p:txBody>
          <a:bodyPr wrap="square" rtlCol="0">
            <a:spAutoFit/>
          </a:bodyPr>
          <a:lstStyle/>
          <a:p>
            <a:r>
              <a:rPr lang="en-ZA" sz="800" dirty="0"/>
              <a:t>Provisionally Funded : Number of  all students funded by NSFAS at VUT for the academic year 2020 </a:t>
            </a:r>
          </a:p>
          <a:p>
            <a:r>
              <a:rPr lang="en-ZA" sz="800" dirty="0"/>
              <a:t>Registration Received : Confirmed number of students funded at the Vaal  University of Technology</a:t>
            </a:r>
          </a:p>
          <a:p>
            <a:r>
              <a:rPr lang="en-ZA" sz="800" dirty="0"/>
              <a:t>Projected  Disbursement: Funding commitment for funded approved  students based on registration</a:t>
            </a:r>
          </a:p>
          <a:p>
            <a:r>
              <a:rPr lang="en-ZA" sz="800" dirty="0"/>
              <a:t>NBA Accepted Count:  Number of Student who signed the NSFAS Bursary Agreement</a:t>
            </a:r>
          </a:p>
          <a:p>
            <a:r>
              <a:rPr lang="en-ZA" sz="800" dirty="0"/>
              <a:t>Actual Disbursed is value of funds disbursed /paid for students who are approved bursars and have signed their agreements </a:t>
            </a:r>
            <a:endParaRPr lang="en-US" sz="800" dirty="0"/>
          </a:p>
        </p:txBody>
      </p:sp>
    </p:spTree>
    <p:extLst>
      <p:ext uri="{BB962C8B-B14F-4D97-AF65-F5344CB8AC3E}">
        <p14:creationId xmlns:p14="http://schemas.microsoft.com/office/powerpoint/2010/main" xmlns="" val="9857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6"/>
          <p:cNvSpPr>
            <a:spLocks noChangeArrowheads="1"/>
          </p:cNvSpPr>
          <p:nvPr/>
        </p:nvSpPr>
        <p:spPr bwMode="blackWhite">
          <a:xfrm>
            <a:off x="1836002" y="3590789"/>
            <a:ext cx="752120" cy="175433"/>
          </a:xfrm>
          <a:prstGeom prst="rect">
            <a:avLst/>
          </a:prstGeom>
          <a:noFill/>
          <a:ln w="9525">
            <a:noFill/>
            <a:miter lim="800000"/>
            <a:headEnd/>
            <a:tailEnd/>
          </a:ln>
        </p:spPr>
        <p:txBody>
          <a:bodyPr wrap="square" lIns="0" tIns="0" rIns="0" bIns="0">
            <a:spAutoFit/>
          </a:bodyPr>
          <a:lstStyle/>
          <a:p>
            <a:pPr defTabSz="615554">
              <a:lnSpc>
                <a:spcPct val="95000"/>
              </a:lnSpc>
              <a:defRPr/>
            </a:pPr>
            <a:r>
              <a:rPr lang="en-GB" sz="1200" b="1" dirty="0">
                <a:solidFill>
                  <a:srgbClr val="FFFFFF"/>
                </a:solidFill>
                <a:latin typeface="Arial"/>
                <a:ea typeface="Verdana" panose="020B0604030504040204" pitchFamily="34" charset="0"/>
                <a:cs typeface="Verdana" panose="020B0604030504040204" pitchFamily="34" charset="0"/>
              </a:rPr>
              <a:t>television</a:t>
            </a:r>
          </a:p>
        </p:txBody>
      </p:sp>
      <p:sp>
        <p:nvSpPr>
          <p:cNvPr id="106" name="Rectangle 6"/>
          <p:cNvSpPr>
            <a:spLocks noChangeArrowheads="1"/>
          </p:cNvSpPr>
          <p:nvPr/>
        </p:nvSpPr>
        <p:spPr bwMode="blackWhite">
          <a:xfrm>
            <a:off x="4764432" y="3590790"/>
            <a:ext cx="1731515" cy="175433"/>
          </a:xfrm>
          <a:prstGeom prst="rect">
            <a:avLst/>
          </a:prstGeom>
          <a:noFill/>
          <a:ln w="9525">
            <a:noFill/>
            <a:miter lim="800000"/>
            <a:headEnd/>
            <a:tailEnd/>
          </a:ln>
        </p:spPr>
        <p:txBody>
          <a:bodyPr wrap="square" lIns="0" tIns="0" rIns="0" bIns="0">
            <a:spAutoFit/>
          </a:bodyPr>
          <a:lstStyle/>
          <a:p>
            <a:pPr defTabSz="615554">
              <a:lnSpc>
                <a:spcPct val="95000"/>
              </a:lnSpc>
              <a:defRPr/>
            </a:pPr>
            <a:r>
              <a:rPr lang="en-GB" sz="1200" dirty="0">
                <a:solidFill>
                  <a:prstClr val="white"/>
                </a:solidFill>
                <a:latin typeface="Arial"/>
                <a:ea typeface="Verdana" panose="020B0604030504040204" pitchFamily="34" charset="0"/>
                <a:cs typeface="Verdana" panose="020B0604030504040204" pitchFamily="34" charset="0"/>
              </a:rPr>
              <a:t>Social Media </a:t>
            </a:r>
            <a:endParaRPr lang="en-GB" sz="900" dirty="0">
              <a:solidFill>
                <a:prstClr val="white"/>
              </a:solidFill>
              <a:latin typeface="Arial"/>
              <a:ea typeface="Verdana" panose="020B0604030504040204" pitchFamily="34" charset="0"/>
              <a:cs typeface="Verdana" panose="020B0604030504040204" pitchFamily="34" charset="0"/>
            </a:endParaRPr>
          </a:p>
        </p:txBody>
      </p:sp>
      <p:sp>
        <p:nvSpPr>
          <p:cNvPr id="108" name="Rectangle 6"/>
          <p:cNvSpPr>
            <a:spLocks noChangeArrowheads="1"/>
          </p:cNvSpPr>
          <p:nvPr/>
        </p:nvSpPr>
        <p:spPr bwMode="blackWhite">
          <a:xfrm>
            <a:off x="4032236" y="3416100"/>
            <a:ext cx="503096" cy="175433"/>
          </a:xfrm>
          <a:prstGeom prst="rect">
            <a:avLst/>
          </a:prstGeom>
          <a:noFill/>
          <a:ln w="9525">
            <a:noFill/>
            <a:miter lim="800000"/>
            <a:headEnd/>
            <a:tailEnd/>
          </a:ln>
        </p:spPr>
        <p:txBody>
          <a:bodyPr wrap="square" lIns="0" tIns="0" rIns="0" bIns="0">
            <a:spAutoFit/>
          </a:bodyPr>
          <a:lstStyle/>
          <a:p>
            <a:pPr defTabSz="615554">
              <a:lnSpc>
                <a:spcPct val="95000"/>
              </a:lnSpc>
              <a:defRPr/>
            </a:pPr>
            <a:r>
              <a:rPr lang="en-GB" sz="1200" b="1" dirty="0">
                <a:solidFill>
                  <a:prstClr val="white"/>
                </a:solidFill>
                <a:latin typeface="Arial"/>
                <a:ea typeface="Verdana" panose="020B0604030504040204" pitchFamily="34" charset="0"/>
                <a:cs typeface="Verdana" panose="020B0604030504040204" pitchFamily="34" charset="0"/>
              </a:rPr>
              <a:t> radio</a:t>
            </a:r>
            <a:endParaRPr lang="en-GB" sz="900" b="1" dirty="0">
              <a:solidFill>
                <a:prstClr val="white"/>
              </a:solidFill>
              <a:latin typeface="Arial"/>
              <a:ea typeface="Verdana" panose="020B0604030504040204" pitchFamily="34" charset="0"/>
              <a:cs typeface="Verdana" panose="020B0604030504040204" pitchFamily="34" charset="0"/>
            </a:endParaRPr>
          </a:p>
        </p:txBody>
      </p:sp>
      <p:sp>
        <p:nvSpPr>
          <p:cNvPr id="37" name="Text Placeholder 13"/>
          <p:cNvSpPr txBox="1">
            <a:spLocks/>
          </p:cNvSpPr>
          <p:nvPr/>
        </p:nvSpPr>
        <p:spPr>
          <a:xfrm>
            <a:off x="6503758" y="4684952"/>
            <a:ext cx="1869740" cy="223511"/>
          </a:xfrm>
          <a:prstGeom prst="rect">
            <a:avLst/>
          </a:prstGeom>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
                <a:srgbClr val="C8C7C7"/>
              </a:buClr>
              <a:buNone/>
            </a:pPr>
            <a:endParaRPr lang="en-ZA" sz="900" dirty="0">
              <a:solidFill>
                <a:srgbClr val="000000"/>
              </a:solidFill>
              <a:latin typeface="Arial"/>
              <a:ea typeface="Chronicle Display Black" charset="0"/>
              <a:cs typeface="Chronicle Display Black" charset="0"/>
            </a:endParaRPr>
          </a:p>
        </p:txBody>
      </p:sp>
      <p:sp>
        <p:nvSpPr>
          <p:cNvPr id="58" name="Rectangle 6">
            <a:extLst>
              <a:ext uri="{FF2B5EF4-FFF2-40B4-BE49-F238E27FC236}">
                <a16:creationId xmlns:a16="http://schemas.microsoft.com/office/drawing/2014/main" xmlns="" id="{50CB3D7B-4C7C-7147-BE71-EE4E086ABEAB}"/>
              </a:ext>
            </a:extLst>
          </p:cNvPr>
          <p:cNvSpPr>
            <a:spLocks noChangeArrowheads="1"/>
          </p:cNvSpPr>
          <p:nvPr/>
        </p:nvSpPr>
        <p:spPr bwMode="blackWhite">
          <a:xfrm>
            <a:off x="5399786" y="3228684"/>
            <a:ext cx="965894" cy="175433"/>
          </a:xfrm>
          <a:prstGeom prst="rect">
            <a:avLst/>
          </a:prstGeom>
          <a:noFill/>
          <a:ln w="9525">
            <a:noFill/>
            <a:miter lim="800000"/>
            <a:headEnd/>
            <a:tailEnd/>
          </a:ln>
        </p:spPr>
        <p:txBody>
          <a:bodyPr wrap="square" lIns="0" tIns="0" rIns="0" bIns="0">
            <a:spAutoFit/>
          </a:bodyPr>
          <a:lstStyle/>
          <a:p>
            <a:pPr defTabSz="615554">
              <a:lnSpc>
                <a:spcPct val="95000"/>
              </a:lnSpc>
              <a:defRPr/>
            </a:pPr>
            <a:r>
              <a:rPr lang="en-GB" sz="1200" dirty="0">
                <a:solidFill>
                  <a:prstClr val="white"/>
                </a:solidFill>
                <a:latin typeface="Arial"/>
                <a:ea typeface="Verdana" panose="020B0604030504040204" pitchFamily="34" charset="0"/>
                <a:cs typeface="Verdana" panose="020B0604030504040204" pitchFamily="34" charset="0"/>
              </a:rPr>
              <a:t> </a:t>
            </a:r>
            <a:r>
              <a:rPr lang="en-GB" sz="1200" b="1" dirty="0">
                <a:solidFill>
                  <a:prstClr val="white"/>
                </a:solidFill>
                <a:latin typeface="Arial"/>
                <a:ea typeface="Verdana" panose="020B0604030504040204" pitchFamily="34" charset="0"/>
                <a:cs typeface="Verdana" panose="020B0604030504040204" pitchFamily="34" charset="0"/>
              </a:rPr>
              <a:t>social media</a:t>
            </a:r>
            <a:endParaRPr lang="en-GB" sz="900" b="1" dirty="0">
              <a:solidFill>
                <a:prstClr val="white"/>
              </a:solidFill>
              <a:latin typeface="Arial"/>
              <a:ea typeface="Verdana" panose="020B0604030504040204" pitchFamily="34" charset="0"/>
              <a:cs typeface="Verdana" panose="020B0604030504040204" pitchFamily="34" charset="0"/>
            </a:endParaRPr>
          </a:p>
        </p:txBody>
      </p:sp>
      <p:sp>
        <p:nvSpPr>
          <p:cNvPr id="59" name="Rectangle 6">
            <a:extLst>
              <a:ext uri="{FF2B5EF4-FFF2-40B4-BE49-F238E27FC236}">
                <a16:creationId xmlns:a16="http://schemas.microsoft.com/office/drawing/2014/main" xmlns="" id="{1271AA1B-0AD8-EC4B-B80C-86896D26A7F2}"/>
              </a:ext>
            </a:extLst>
          </p:cNvPr>
          <p:cNvSpPr>
            <a:spLocks noChangeArrowheads="1"/>
          </p:cNvSpPr>
          <p:nvPr/>
        </p:nvSpPr>
        <p:spPr bwMode="blackWhite">
          <a:xfrm>
            <a:off x="7643170" y="2836996"/>
            <a:ext cx="694974" cy="175433"/>
          </a:xfrm>
          <a:prstGeom prst="rect">
            <a:avLst/>
          </a:prstGeom>
          <a:noFill/>
          <a:ln w="9525">
            <a:noFill/>
            <a:miter lim="800000"/>
            <a:headEnd/>
            <a:tailEnd/>
          </a:ln>
        </p:spPr>
        <p:txBody>
          <a:bodyPr wrap="square" lIns="0" tIns="0" rIns="0" bIns="0">
            <a:spAutoFit/>
          </a:bodyPr>
          <a:lstStyle/>
          <a:p>
            <a:pPr defTabSz="615554">
              <a:lnSpc>
                <a:spcPct val="95000"/>
              </a:lnSpc>
              <a:defRPr/>
            </a:pPr>
            <a:r>
              <a:rPr lang="en-GB" sz="1200" b="1" dirty="0">
                <a:solidFill>
                  <a:prstClr val="white"/>
                </a:solidFill>
                <a:latin typeface="Arial"/>
                <a:ea typeface="Verdana" panose="020B0604030504040204" pitchFamily="34" charset="0"/>
                <a:cs typeface="Verdana" panose="020B0604030504040204" pitchFamily="34" charset="0"/>
              </a:rPr>
              <a:t>Others</a:t>
            </a:r>
          </a:p>
        </p:txBody>
      </p:sp>
      <p:sp>
        <p:nvSpPr>
          <p:cNvPr id="13" name="Title 1">
            <a:extLst>
              <a:ext uri="{FF2B5EF4-FFF2-40B4-BE49-F238E27FC236}">
                <a16:creationId xmlns:a16="http://schemas.microsoft.com/office/drawing/2014/main" xmlns="" id="{B564DC85-E8C1-4448-8CF4-E17877C7F6FE}"/>
              </a:ext>
            </a:extLst>
          </p:cNvPr>
          <p:cNvSpPr txBox="1">
            <a:spLocks/>
          </p:cNvSpPr>
          <p:nvPr/>
        </p:nvSpPr>
        <p:spPr>
          <a:xfrm>
            <a:off x="429192" y="204993"/>
            <a:ext cx="7740792" cy="445770"/>
          </a:xfrm>
          <a:prstGeom prst="rect">
            <a:avLst/>
          </a:prstGeom>
          <a:solidFill>
            <a:schemeClr val="accent2"/>
          </a:solidFill>
        </p:spPr>
        <p:txBody>
          <a:bodyPr vert="horz" lIns="0" tIns="45720" rIns="0" bIns="0" rtlCol="0" anchor="b" anchorCtr="0">
            <a:noAutofit/>
          </a:bodyPr>
          <a:lstStyle>
            <a:lvl1pPr algn="l" defTabSz="914378" rtl="0" eaLnBrk="1" latinLnBrk="0" hangingPunct="1">
              <a:spcBef>
                <a:spcPct val="0"/>
              </a:spcBef>
              <a:buNone/>
              <a:defRPr lang="en-US" sz="2700" kern="1200" spc="-56" baseline="0" dirty="0">
                <a:solidFill>
                  <a:schemeClr val="tx2"/>
                </a:solidFill>
                <a:latin typeface="+mj-lt"/>
                <a:ea typeface="+mj-ea"/>
                <a:cs typeface="+mj-cs"/>
              </a:defRPr>
            </a:lvl1pPr>
          </a:lstStyle>
          <a:p>
            <a:pPr defTabSz="685800"/>
            <a:r>
              <a:rPr lang="en-US" sz="2400" dirty="0"/>
              <a:t>2020 VUT</a:t>
            </a:r>
            <a:r>
              <a:rPr lang="en-ZA" sz="2400" spc="0" dirty="0">
                <a:latin typeface="Arial Narrow" panose="020B0606020202030204" pitchFamily="34" charset="0"/>
              </a:rPr>
              <a:t> Rejections</a:t>
            </a:r>
            <a:endParaRPr lang="en-ZA" sz="2100" spc="0" dirty="0">
              <a:solidFill>
                <a:schemeClr val="tx1"/>
              </a:solidFill>
            </a:endParaRPr>
          </a:p>
        </p:txBody>
      </p:sp>
      <p:cxnSp>
        <p:nvCxnSpPr>
          <p:cNvPr id="15" name="Straight Connector 14">
            <a:extLst>
              <a:ext uri="{FF2B5EF4-FFF2-40B4-BE49-F238E27FC236}">
                <a16:creationId xmlns:a16="http://schemas.microsoft.com/office/drawing/2014/main" xmlns="" id="{0895BA2A-2549-8147-981B-4E59AD5DCA5E}"/>
              </a:ext>
            </a:extLst>
          </p:cNvPr>
          <p:cNvCxnSpPr>
            <a:cxnSpLocks/>
          </p:cNvCxnSpPr>
          <p:nvPr/>
        </p:nvCxnSpPr>
        <p:spPr>
          <a:xfrm>
            <a:off x="429192" y="809427"/>
            <a:ext cx="7450033" cy="0"/>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FAC96A19-7871-B04F-B74F-202573F81265}"/>
              </a:ext>
            </a:extLst>
          </p:cNvPr>
          <p:cNvPicPr>
            <a:picLocks noChangeAspect="1"/>
          </p:cNvPicPr>
          <p:nvPr/>
        </p:nvPicPr>
        <p:blipFill>
          <a:blip r:embed="rId3"/>
          <a:stretch>
            <a:fillRect/>
          </a:stretch>
        </p:blipFill>
        <p:spPr>
          <a:xfrm>
            <a:off x="7861894" y="383977"/>
            <a:ext cx="952500" cy="850900"/>
          </a:xfrm>
          <a:prstGeom prst="rect">
            <a:avLst/>
          </a:prstGeom>
        </p:spPr>
      </p:pic>
      <p:pic>
        <p:nvPicPr>
          <p:cNvPr id="3" name="Picture 2">
            <a:extLst>
              <a:ext uri="{FF2B5EF4-FFF2-40B4-BE49-F238E27FC236}">
                <a16:creationId xmlns:a16="http://schemas.microsoft.com/office/drawing/2014/main" xmlns="" id="{BBACA838-1937-4117-978E-B574CB71FC3F}"/>
              </a:ext>
            </a:extLst>
          </p:cNvPr>
          <p:cNvPicPr>
            <a:picLocks noChangeAspect="1"/>
          </p:cNvPicPr>
          <p:nvPr/>
        </p:nvPicPr>
        <p:blipFill>
          <a:blip r:embed="rId4"/>
          <a:stretch>
            <a:fillRect/>
          </a:stretch>
        </p:blipFill>
        <p:spPr>
          <a:xfrm>
            <a:off x="1056269" y="1397181"/>
            <a:ext cx="7031462" cy="2394148"/>
          </a:xfrm>
          <a:prstGeom prst="rect">
            <a:avLst/>
          </a:prstGeom>
        </p:spPr>
      </p:pic>
    </p:spTree>
    <p:extLst>
      <p:ext uri="{BB962C8B-B14F-4D97-AF65-F5344CB8AC3E}">
        <p14:creationId xmlns:p14="http://schemas.microsoft.com/office/powerpoint/2010/main" xmlns="" val="325471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F45204B-CD8F-4203-9512-912C17D5CC9B}"/>
              </a:ext>
            </a:extLst>
          </p:cNvPr>
          <p:cNvSpPr/>
          <p:nvPr/>
        </p:nvSpPr>
        <p:spPr>
          <a:xfrm>
            <a:off x="0" y="1"/>
            <a:ext cx="9144000" cy="1004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xmlns="" id="{BE1C5EF2-9DD8-4DA5-A574-D199007546D3}"/>
              </a:ext>
            </a:extLst>
          </p:cNvPr>
          <p:cNvSpPr txBox="1"/>
          <p:nvPr/>
        </p:nvSpPr>
        <p:spPr>
          <a:xfrm>
            <a:off x="806640" y="232341"/>
            <a:ext cx="7607746" cy="553998"/>
          </a:xfrm>
          <a:prstGeom prst="rect">
            <a:avLst/>
          </a:prstGeom>
          <a:noFill/>
        </p:spPr>
        <p:txBody>
          <a:bodyPr wrap="square" rtlCol="0">
            <a:spAutoFit/>
          </a:bodyPr>
          <a:lstStyle/>
          <a:p>
            <a:pPr algn="ctr"/>
            <a:r>
              <a:rPr lang="en-US" sz="3000" b="1" spc="-113" dirty="0">
                <a:latin typeface="Arial Black" panose="020B0A04020102020204" pitchFamily="34" charset="0"/>
                <a:cs typeface="Arial" panose="020B0604020202020204" pitchFamily="34" charset="0"/>
              </a:rPr>
              <a:t>PRE-FUNDER OVERVIEW</a:t>
            </a:r>
            <a:endParaRPr lang="en-US" sz="4050" b="1" spc="-113" dirty="0">
              <a:latin typeface="Arial Black" panose="020B0A040201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8BC964C1-C9DD-402E-BC74-8A65201650BD}"/>
              </a:ext>
            </a:extLst>
          </p:cNvPr>
          <p:cNvSpPr/>
          <p:nvPr/>
        </p:nvSpPr>
        <p:spPr>
          <a:xfrm>
            <a:off x="281746" y="1027463"/>
            <a:ext cx="8610734" cy="2192908"/>
          </a:xfrm>
          <a:prstGeom prst="rect">
            <a:avLst/>
          </a:prstGeom>
        </p:spPr>
        <p:txBody>
          <a:bodyPr wrap="square">
            <a:spAutoFit/>
          </a:bodyPr>
          <a:lstStyle/>
          <a:p>
            <a:r>
              <a:rPr lang="en-ZA" sz="1050" b="1" u="sng" dirty="0">
                <a:latin typeface="Arial" panose="020B0604020202020204" pitchFamily="34" charset="0"/>
                <a:cs typeface="Arial" panose="020B0604020202020204" pitchFamily="34" charset="0"/>
              </a:rPr>
              <a:t>Circular 15.2</a:t>
            </a:r>
            <a:endParaRPr lang="en-ZA" sz="1050" b="1" dirty="0">
              <a:latin typeface="Arial" panose="020B0604020202020204" pitchFamily="34" charset="0"/>
              <a:cs typeface="Arial" panose="020B0604020202020204" pitchFamily="34" charset="0"/>
            </a:endParaRPr>
          </a:p>
          <a:p>
            <a:endParaRPr lang="en-ZA" sz="1050" b="1" dirty="0">
              <a:latin typeface="Arial" panose="020B0604020202020204" pitchFamily="34" charset="0"/>
              <a:cs typeface="Arial" panose="020B0604020202020204" pitchFamily="34" charset="0"/>
            </a:endParaRPr>
          </a:p>
          <a:p>
            <a:r>
              <a:rPr lang="en-ZA" sz="1050" b="1" dirty="0">
                <a:latin typeface="Arial" panose="020B0604020202020204" pitchFamily="34" charset="0"/>
                <a:cs typeface="Arial" panose="020B0604020202020204" pitchFamily="34" charset="0"/>
              </a:rPr>
              <a:t>2020 Contracting </a:t>
            </a:r>
            <a:r>
              <a:rPr lang="en-GB" sz="1050" dirty="0">
                <a:latin typeface="Arial" panose="020B0604020202020204" pitchFamily="34" charset="0"/>
                <a:ea typeface="Times New Roman" panose="02020603050405020304" pitchFamily="18" charset="0"/>
                <a:cs typeface="Arial" panose="020B0604020202020204" pitchFamily="34" charset="0"/>
              </a:rPr>
              <a:t>process has been moved to the online platform, including FUNZA-DBE.</a:t>
            </a:r>
          </a:p>
          <a:p>
            <a:pPr marL="214313" indent="-214313">
              <a:buFont typeface="Arial" panose="020B0604020202020204" pitchFamily="34" charset="0"/>
              <a:buChar char="•"/>
            </a:pPr>
            <a:r>
              <a:rPr lang="en-GB" sz="1050" dirty="0">
                <a:latin typeface="Arial" panose="020B0604020202020204" pitchFamily="34" charset="0"/>
                <a:ea typeface="Times New Roman" panose="02020603050405020304" pitchFamily="18" charset="0"/>
                <a:cs typeface="Arial" panose="020B0604020202020204" pitchFamily="34" charset="0"/>
              </a:rPr>
              <a:t>Pre-funded Students are included in the funded report where registration was successfully processed</a:t>
            </a:r>
          </a:p>
          <a:p>
            <a:pPr marL="214313" indent="-214313">
              <a:buFont typeface="Arial" panose="020B0604020202020204" pitchFamily="34" charset="0"/>
              <a:buChar char="•"/>
            </a:pPr>
            <a:r>
              <a:rPr lang="en-GB" sz="1050" dirty="0">
                <a:latin typeface="Arial" panose="020B0604020202020204" pitchFamily="34" charset="0"/>
                <a:ea typeface="Times New Roman" panose="02020603050405020304" pitchFamily="18" charset="0"/>
                <a:cs typeface="Arial" panose="020B0604020202020204" pitchFamily="34" charset="0"/>
              </a:rPr>
              <a:t>Registration data for pre-funded students to be submitted through the NSFAS Portal  </a:t>
            </a:r>
            <a:r>
              <a:rPr lang="en-GB" sz="1050" b="1" dirty="0">
                <a:latin typeface="Arial" panose="020B0604020202020204" pitchFamily="34" charset="0"/>
                <a:ea typeface="Times New Roman" panose="02020603050405020304" pitchFamily="18" charset="0"/>
                <a:cs typeface="Arial" panose="020B0604020202020204" pitchFamily="34" charset="0"/>
              </a:rPr>
              <a:t>(VUT - 15 September 2020 – Claim to be corrected)</a:t>
            </a:r>
          </a:p>
          <a:p>
            <a:pPr marL="214313" indent="-214313">
              <a:buFont typeface="Arial" panose="020B0604020202020204" pitchFamily="34" charset="0"/>
              <a:buChar char="•"/>
            </a:pPr>
            <a:endParaRPr lang="en-ZA" sz="1050" b="1" u="sng" dirty="0">
              <a:latin typeface="Arial" panose="020B0604020202020204" pitchFamily="34" charset="0"/>
              <a:cs typeface="Arial" panose="020B0604020202020204" pitchFamily="34" charset="0"/>
            </a:endParaRPr>
          </a:p>
          <a:p>
            <a:r>
              <a:rPr lang="en-ZA" sz="1050" b="1" u="sng" dirty="0">
                <a:latin typeface="Arial" panose="020B0604020202020204" pitchFamily="34" charset="0"/>
                <a:cs typeface="Arial" panose="020B0604020202020204" pitchFamily="34" charset="0"/>
              </a:rPr>
              <a:t>Circular 15: Laptops</a:t>
            </a:r>
            <a:r>
              <a:rPr lang="en-ZA" sz="1050" b="1" dirty="0">
                <a:latin typeface="Arial" panose="020B0604020202020204" pitchFamily="34" charset="0"/>
                <a:cs typeface="Arial" panose="020B0604020202020204" pitchFamily="34" charset="0"/>
              </a:rPr>
              <a:t> </a:t>
            </a:r>
          </a:p>
          <a:p>
            <a:endParaRPr lang="en-ZA" sz="1050" b="1" dirty="0">
              <a:latin typeface="Arial" panose="020B0604020202020204" pitchFamily="34" charset="0"/>
              <a:cs typeface="Arial" panose="020B0604020202020204" pitchFamily="34" charset="0"/>
            </a:endParaRPr>
          </a:p>
          <a:p>
            <a:r>
              <a:rPr lang="en-GB"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Despite the challenges arising out of the 2020 remote teaching interventions, there is no additional funding set aside by Pre Funders for this benefit. </a:t>
            </a:r>
          </a:p>
          <a:p>
            <a:r>
              <a:rPr lang="en-GB"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Funding for the device and any other associated costs must be sourced from available 2020 funding. </a:t>
            </a:r>
          </a:p>
          <a:p>
            <a:endParaRPr lang="en-ZA" sz="1050" b="1" u="sng"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CD6D440D-A59A-4307-A2BC-FF3A10AF4B4F}"/>
              </a:ext>
            </a:extLst>
          </p:cNvPr>
          <p:cNvSpPr txBox="1"/>
          <p:nvPr/>
        </p:nvSpPr>
        <p:spPr>
          <a:xfrm>
            <a:off x="159835" y="3009858"/>
            <a:ext cx="4737194" cy="276999"/>
          </a:xfrm>
          <a:prstGeom prst="rect">
            <a:avLst/>
          </a:prstGeom>
          <a:noFill/>
        </p:spPr>
        <p:txBody>
          <a:bodyPr wrap="none" rtlCol="0">
            <a:spAutoFit/>
          </a:bodyPr>
          <a:lstStyle/>
          <a:p>
            <a:pPr algn="ctr"/>
            <a:r>
              <a:rPr lang="en-ZA" sz="1200" b="1" u="sng" dirty="0">
                <a:latin typeface="Arial" panose="020B0604020202020204" pitchFamily="34" charset="0"/>
                <a:cs typeface="Arial" panose="020B0604020202020204" pitchFamily="34" charset="0"/>
              </a:rPr>
              <a:t>2020 Payments to date:  (No. of Pre-Funded Students at VUT ) </a:t>
            </a:r>
            <a:endParaRPr lang="en-US" sz="1200" b="1" u="sng"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xmlns="" id="{947D518F-6DE3-4F12-B5AD-433FE1F59B2D}"/>
              </a:ext>
            </a:extLst>
          </p:cNvPr>
          <p:cNvGraphicFramePr>
            <a:graphicFrameLocks noGrp="1"/>
          </p:cNvGraphicFramePr>
          <p:nvPr>
            <p:extLst>
              <p:ext uri="{D42A27DB-BD31-4B8C-83A1-F6EECF244321}">
                <p14:modId xmlns:p14="http://schemas.microsoft.com/office/powerpoint/2010/main" xmlns="" val="2438750637"/>
              </p:ext>
            </p:extLst>
          </p:nvPr>
        </p:nvGraphicFramePr>
        <p:xfrm>
          <a:off x="291038" y="3307137"/>
          <a:ext cx="6585219" cy="675927"/>
        </p:xfrm>
        <a:graphic>
          <a:graphicData uri="http://schemas.openxmlformats.org/drawingml/2006/table">
            <a:tbl>
              <a:tblPr>
                <a:tableStyleId>{5940675A-B579-460E-94D1-54222C63F5DA}</a:tableStyleId>
              </a:tblPr>
              <a:tblGrid>
                <a:gridCol w="1113976">
                  <a:extLst>
                    <a:ext uri="{9D8B030D-6E8A-4147-A177-3AD203B41FA5}">
                      <a16:colId xmlns:a16="http://schemas.microsoft.com/office/drawing/2014/main" xmlns="" val="3116412283"/>
                    </a:ext>
                  </a:extLst>
                </a:gridCol>
                <a:gridCol w="1554924">
                  <a:extLst>
                    <a:ext uri="{9D8B030D-6E8A-4147-A177-3AD203B41FA5}">
                      <a16:colId xmlns:a16="http://schemas.microsoft.com/office/drawing/2014/main" xmlns="" val="1811325644"/>
                    </a:ext>
                  </a:extLst>
                </a:gridCol>
                <a:gridCol w="1235816">
                  <a:extLst>
                    <a:ext uri="{9D8B030D-6E8A-4147-A177-3AD203B41FA5}">
                      <a16:colId xmlns:a16="http://schemas.microsoft.com/office/drawing/2014/main" xmlns="" val="1580287694"/>
                    </a:ext>
                  </a:extLst>
                </a:gridCol>
                <a:gridCol w="1444687">
                  <a:extLst>
                    <a:ext uri="{9D8B030D-6E8A-4147-A177-3AD203B41FA5}">
                      <a16:colId xmlns:a16="http://schemas.microsoft.com/office/drawing/2014/main" xmlns="" val="2723129208"/>
                    </a:ext>
                  </a:extLst>
                </a:gridCol>
                <a:gridCol w="1235816">
                  <a:extLst>
                    <a:ext uri="{9D8B030D-6E8A-4147-A177-3AD203B41FA5}">
                      <a16:colId xmlns:a16="http://schemas.microsoft.com/office/drawing/2014/main" xmlns="" val="1114680801"/>
                    </a:ext>
                  </a:extLst>
                </a:gridCol>
              </a:tblGrid>
              <a:tr h="492749">
                <a:tc>
                  <a:txBody>
                    <a:bodyPr/>
                    <a:lstStyle/>
                    <a:p>
                      <a:pPr algn="l" fontAlgn="b"/>
                      <a:r>
                        <a:rPr lang="en-US" sz="1000" b="0" u="none" strike="noStrike" dirty="0">
                          <a:solidFill>
                            <a:srgbClr val="000000"/>
                          </a:solidFill>
                          <a:effectLst/>
                        </a:rPr>
                        <a:t> UNIV </a:t>
                      </a:r>
                      <a:endParaRPr lang="en-US" sz="10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000" b="0" u="none" strike="noStrike" dirty="0">
                          <a:solidFill>
                            <a:srgbClr val="000000"/>
                          </a:solidFill>
                          <a:effectLst/>
                        </a:rPr>
                        <a:t>  DBE(73( FUNZA  </a:t>
                      </a:r>
                      <a:endParaRPr lang="en-US" sz="10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000" b="0" u="none" strike="noStrike" dirty="0">
                          <a:solidFill>
                            <a:srgbClr val="000000"/>
                          </a:solidFill>
                          <a:effectLst/>
                        </a:rPr>
                        <a:t> NSF GEN  (5)</a:t>
                      </a:r>
                      <a:endParaRPr lang="en-US" sz="10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000" b="0" u="none" strike="noStrike" dirty="0">
                          <a:solidFill>
                            <a:srgbClr val="000000"/>
                          </a:solidFill>
                          <a:effectLst/>
                        </a:rPr>
                        <a:t> Fibre Processing &amp;manufacturing(3)</a:t>
                      </a:r>
                      <a:endParaRPr lang="en-US" sz="10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000" b="0" u="none" strike="noStrike" dirty="0">
                          <a:solidFill>
                            <a:srgbClr val="000000"/>
                          </a:solidFill>
                          <a:effectLst/>
                        </a:rPr>
                        <a:t>TRC (1)</a:t>
                      </a:r>
                      <a:endParaRPr lang="en-US" sz="10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839732514"/>
                  </a:ext>
                </a:extLst>
              </a:tr>
              <a:tr h="183178">
                <a:tc>
                  <a:txBody>
                    <a:bodyPr/>
                    <a:lstStyle/>
                    <a:p>
                      <a:pPr algn="l" fontAlgn="b"/>
                      <a:r>
                        <a:rPr lang="en-US" sz="1000" b="0" u="none" strike="noStrike" dirty="0">
                          <a:solidFill>
                            <a:srgbClr val="000000"/>
                          </a:solidFill>
                          <a:effectLst/>
                        </a:rPr>
                        <a:t> VUT </a:t>
                      </a:r>
                      <a:endParaRPr lang="en-US" sz="1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000" b="0" u="none" strike="noStrike" dirty="0">
                          <a:solidFill>
                            <a:srgbClr val="000000"/>
                          </a:solidFill>
                          <a:effectLst/>
                        </a:rPr>
                        <a:t>733,846</a:t>
                      </a:r>
                      <a:endParaRPr lang="en-US" sz="1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000" b="0" u="none" strike="noStrike" dirty="0">
                          <a:solidFill>
                            <a:srgbClr val="000000"/>
                          </a:solidFill>
                          <a:effectLst/>
                        </a:rPr>
                        <a:t>167,720</a:t>
                      </a:r>
                      <a:endParaRPr lang="en-US" sz="1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000" b="0" u="none" strike="noStrike" dirty="0">
                          <a:solidFill>
                            <a:srgbClr val="000000"/>
                          </a:solidFill>
                          <a:effectLst/>
                        </a:rPr>
                        <a:t>320,000</a:t>
                      </a:r>
                      <a:endParaRPr lang="en-US" sz="10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000" b="0" u="none" strike="noStrike" dirty="0">
                          <a:solidFill>
                            <a:srgbClr val="000000"/>
                          </a:solidFill>
                          <a:effectLst/>
                        </a:rPr>
                        <a:t>10,236</a:t>
                      </a:r>
                      <a:endParaRPr lang="en-US" sz="10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382519293"/>
                  </a:ext>
                </a:extLst>
              </a:tr>
            </a:tbl>
          </a:graphicData>
        </a:graphic>
      </p:graphicFrame>
      <p:sp>
        <p:nvSpPr>
          <p:cNvPr id="11" name="TextBox 10">
            <a:extLst>
              <a:ext uri="{FF2B5EF4-FFF2-40B4-BE49-F238E27FC236}">
                <a16:creationId xmlns:a16="http://schemas.microsoft.com/office/drawing/2014/main" xmlns="" id="{DCE48BD2-D7B3-4558-9AD9-EF2E75877A2B}"/>
              </a:ext>
            </a:extLst>
          </p:cNvPr>
          <p:cNvSpPr txBox="1"/>
          <p:nvPr/>
        </p:nvSpPr>
        <p:spPr>
          <a:xfrm>
            <a:off x="159835" y="4116037"/>
            <a:ext cx="8074609" cy="738664"/>
          </a:xfrm>
          <a:prstGeom prst="rect">
            <a:avLst/>
          </a:prstGeom>
          <a:noFill/>
        </p:spPr>
        <p:txBody>
          <a:bodyPr wrap="square" rtlCol="0">
            <a:spAutoFit/>
          </a:bodyPr>
          <a:lstStyle/>
          <a:p>
            <a:r>
              <a:rPr lang="en-ZA" sz="1050" dirty="0"/>
              <a:t>Only upfront payments paid to VUT to date – all institutions received communication at the start of the lockdown that </a:t>
            </a:r>
          </a:p>
          <a:p>
            <a:r>
              <a:rPr lang="en-ZA" sz="1050" dirty="0"/>
              <a:t>NSFAS communicated the claim criteria on Circular 8.  Submission was not processed because the it not meet the requirements communicated in Circular 8. (Claims letter, full breakdown of costs, total number of students and on the required template with details of students – with a deduction of the upfront payment).  </a:t>
            </a:r>
          </a:p>
        </p:txBody>
      </p:sp>
    </p:spTree>
    <p:extLst>
      <p:ext uri="{BB962C8B-B14F-4D97-AF65-F5344CB8AC3E}">
        <p14:creationId xmlns:p14="http://schemas.microsoft.com/office/powerpoint/2010/main" xmlns="" val="237883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8738"/>
            <a:ext cx="9144000" cy="727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010797" y="1"/>
            <a:ext cx="7226257" cy="646331"/>
          </a:xfrm>
          <a:prstGeom prst="rect">
            <a:avLst/>
          </a:prstGeom>
          <a:noFill/>
        </p:spPr>
        <p:txBody>
          <a:bodyPr wrap="square" rtlCol="0">
            <a:spAutoFit/>
          </a:bodyPr>
          <a:lstStyle/>
          <a:p>
            <a:pPr algn="ctr"/>
            <a:r>
              <a:rPr lang="en-US" sz="3600" spc="-113" dirty="0">
                <a:latin typeface="Arial Black" panose="020B0A04020102020204" pitchFamily="34" charset="0"/>
                <a:cs typeface="Arial" panose="020B0604020202020204" pitchFamily="34" charset="0"/>
              </a:rPr>
              <a:t> </a:t>
            </a:r>
            <a:r>
              <a:rPr lang="en-US" sz="2400" spc="-113" dirty="0">
                <a:latin typeface="Arial Black" panose="020B0A04020102020204" pitchFamily="34" charset="0"/>
                <a:cs typeface="Arial" panose="020B0604020202020204" pitchFamily="34" charset="0"/>
              </a:rPr>
              <a:t>Appeals &amp; Disability Report: VUT</a:t>
            </a:r>
          </a:p>
        </p:txBody>
      </p:sp>
      <p:pic>
        <p:nvPicPr>
          <p:cNvPr id="29" name="Picture 28">
            <a:extLst>
              <a:ext uri="{FF2B5EF4-FFF2-40B4-BE49-F238E27FC236}">
                <a16:creationId xmlns:a16="http://schemas.microsoft.com/office/drawing/2014/main" xmlns="" id="{3BAB17A5-06D3-4745-8C00-A7567D745AB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13244"/>
          <a:stretch/>
        </p:blipFill>
        <p:spPr>
          <a:xfrm>
            <a:off x="8133203" y="4458326"/>
            <a:ext cx="876966" cy="486421"/>
          </a:xfrm>
          <a:prstGeom prst="rect">
            <a:avLst/>
          </a:prstGeom>
        </p:spPr>
      </p:pic>
      <p:sp>
        <p:nvSpPr>
          <p:cNvPr id="3" name="Rectangle 2">
            <a:extLst>
              <a:ext uri="{FF2B5EF4-FFF2-40B4-BE49-F238E27FC236}">
                <a16:creationId xmlns:a16="http://schemas.microsoft.com/office/drawing/2014/main" xmlns="" id="{7F81A869-E0D3-4528-8DC0-3918FB7AC236}"/>
              </a:ext>
            </a:extLst>
          </p:cNvPr>
          <p:cNvSpPr/>
          <p:nvPr/>
        </p:nvSpPr>
        <p:spPr>
          <a:xfrm>
            <a:off x="5736103" y="727085"/>
            <a:ext cx="3322500" cy="43195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Disability Report</a:t>
            </a:r>
          </a:p>
          <a:p>
            <a:endParaRPr lang="en-ZA" sz="1200" dirty="0">
              <a:solidFill>
                <a:srgbClr val="0000FF"/>
              </a:solidFill>
              <a:hlinkClick r:id="rId4">
                <a:extLst>
                  <a:ext uri="{A12FA001-AC4F-418D-AE19-62706E023703}">
                    <ahyp:hlinkClr xmlns="" xmlns:ahyp="http://schemas.microsoft.com/office/drawing/2018/hyperlinkcolor" val="tx"/>
                  </a:ext>
                </a:extLst>
              </a:hlinkClick>
            </a:endParaRPr>
          </a:p>
          <a:p>
            <a:r>
              <a:rPr lang="en-ZA" sz="1200" dirty="0">
                <a:solidFill>
                  <a:schemeClr val="tx1"/>
                </a:solidFill>
                <a:hlinkClick r:id="rId4">
                  <a:extLst>
                    <a:ext uri="{A12FA001-AC4F-418D-AE19-62706E023703}">
                      <ahyp:hlinkClr xmlns="" xmlns:ahyp="http://schemas.microsoft.com/office/drawing/2018/hyperlinkcolor" val="tx"/>
                    </a:ext>
                  </a:extLst>
                </a:hlinkClick>
              </a:rPr>
              <a:t>As per the table below, claims worth R1 346 820 were submitted for the 20 funded students with disabilities. This figure is likely to increase as additional laptop claims are submitted.</a:t>
            </a: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ZA" sz="1200" dirty="0">
              <a:solidFill>
                <a:schemeClr val="tx1"/>
              </a:solidFill>
              <a:hlinkClick r:id="rId4">
                <a:extLst>
                  <a:ext uri="{A12FA001-AC4F-418D-AE19-62706E023703}">
                    <ahyp:hlinkClr xmlns="" xmlns:ahyp="http://schemas.microsoft.com/office/drawing/2018/hyperlinkcolor" val="tx"/>
                  </a:ext>
                </a:extLst>
              </a:hlinkClick>
            </a:endParaRPr>
          </a:p>
          <a:p>
            <a:endParaRPr lang="en-US" sz="1350" dirty="0">
              <a:solidFill>
                <a:schemeClr val="tx1"/>
              </a:solidFill>
            </a:endParaRPr>
          </a:p>
        </p:txBody>
      </p:sp>
      <p:sp>
        <p:nvSpPr>
          <p:cNvPr id="8" name="Rectangle 7">
            <a:extLst>
              <a:ext uri="{FF2B5EF4-FFF2-40B4-BE49-F238E27FC236}">
                <a16:creationId xmlns:a16="http://schemas.microsoft.com/office/drawing/2014/main" xmlns="" id="{B558D697-1D8F-4E9B-9368-35F831A136F5}"/>
              </a:ext>
            </a:extLst>
          </p:cNvPr>
          <p:cNvSpPr/>
          <p:nvPr/>
        </p:nvSpPr>
        <p:spPr>
          <a:xfrm>
            <a:off x="304644" y="741994"/>
            <a:ext cx="5269706" cy="23108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t>Continuing Appeals</a:t>
            </a:r>
            <a:endParaRPr lang="en-US" sz="1350" b="1" dirty="0"/>
          </a:p>
        </p:txBody>
      </p:sp>
      <p:sp>
        <p:nvSpPr>
          <p:cNvPr id="9" name="Rectangle 8">
            <a:extLst>
              <a:ext uri="{FF2B5EF4-FFF2-40B4-BE49-F238E27FC236}">
                <a16:creationId xmlns:a16="http://schemas.microsoft.com/office/drawing/2014/main" xmlns="" id="{7890A0E5-2534-4B43-88EC-E1645333FFC8}"/>
              </a:ext>
            </a:extLst>
          </p:cNvPr>
          <p:cNvSpPr/>
          <p:nvPr/>
        </p:nvSpPr>
        <p:spPr>
          <a:xfrm>
            <a:off x="304645" y="3033920"/>
            <a:ext cx="5269706" cy="23108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t>N+2 Review Appeals</a:t>
            </a:r>
            <a:endParaRPr lang="en-US" sz="1350" b="1" dirty="0"/>
          </a:p>
        </p:txBody>
      </p:sp>
      <p:graphicFrame>
        <p:nvGraphicFramePr>
          <p:cNvPr id="2" name="Table 1">
            <a:extLst>
              <a:ext uri="{FF2B5EF4-FFF2-40B4-BE49-F238E27FC236}">
                <a16:creationId xmlns:a16="http://schemas.microsoft.com/office/drawing/2014/main" xmlns="" id="{DC31AEF4-8F43-46F5-AF91-452D142E28A0}"/>
              </a:ext>
            </a:extLst>
          </p:cNvPr>
          <p:cNvGraphicFramePr>
            <a:graphicFrameLocks noGrp="1"/>
          </p:cNvGraphicFramePr>
          <p:nvPr/>
        </p:nvGraphicFramePr>
        <p:xfrm>
          <a:off x="304644" y="3458817"/>
          <a:ext cx="5269707" cy="1423785"/>
        </p:xfrm>
        <a:graphic>
          <a:graphicData uri="http://schemas.openxmlformats.org/drawingml/2006/table">
            <a:tbl>
              <a:tblPr/>
              <a:tblGrid>
                <a:gridCol w="3794639">
                  <a:extLst>
                    <a:ext uri="{9D8B030D-6E8A-4147-A177-3AD203B41FA5}">
                      <a16:colId xmlns:a16="http://schemas.microsoft.com/office/drawing/2014/main" xmlns="" val="2530149622"/>
                    </a:ext>
                  </a:extLst>
                </a:gridCol>
                <a:gridCol w="1475068">
                  <a:extLst>
                    <a:ext uri="{9D8B030D-6E8A-4147-A177-3AD203B41FA5}">
                      <a16:colId xmlns:a16="http://schemas.microsoft.com/office/drawing/2014/main" xmlns="" val="1713388165"/>
                    </a:ext>
                  </a:extLst>
                </a:gridCol>
              </a:tblGrid>
              <a:tr h="177051">
                <a:tc>
                  <a:txBody>
                    <a:bodyPr/>
                    <a:lstStyle/>
                    <a:p>
                      <a:pPr algn="l" fontAlgn="b"/>
                      <a:r>
                        <a:rPr lang="en-US" sz="800" b="1" i="0" u="none" strike="noStrike">
                          <a:solidFill>
                            <a:srgbClr val="000000"/>
                          </a:solidFill>
                          <a:effectLst/>
                          <a:latin typeface="Calibri" panose="020F0502020204030204" pitchFamily="34" charset="0"/>
                        </a:rPr>
                        <a:t>APPEAL STATUS</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1" i="0" u="none" strike="noStrike">
                          <a:solidFill>
                            <a:srgbClr val="000000"/>
                          </a:solidFill>
                          <a:effectLst/>
                          <a:latin typeface="Calibri" panose="020F0502020204030204" pitchFamily="34" charset="0"/>
                        </a:rPr>
                        <a:t> STUDENT COUNT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3374159050"/>
                  </a:ext>
                </a:extLst>
              </a:tr>
              <a:tr h="177051">
                <a:tc>
                  <a:txBody>
                    <a:bodyPr/>
                    <a:lstStyle/>
                    <a:p>
                      <a:pPr algn="l" fontAlgn="b"/>
                      <a:r>
                        <a:rPr lang="en-US" sz="800" b="0" i="0" u="none" strike="noStrike" dirty="0">
                          <a:solidFill>
                            <a:srgbClr val="000000"/>
                          </a:solidFill>
                          <a:effectLst/>
                          <a:latin typeface="Calibri" panose="020F0502020204030204" pitchFamily="34" charset="0"/>
                        </a:rPr>
                        <a:t>APPEAL APPROVED - STUDENT FUNDED </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847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5662250"/>
                  </a:ext>
                </a:extLst>
              </a:tr>
              <a:tr h="177051">
                <a:tc>
                  <a:txBody>
                    <a:bodyPr/>
                    <a:lstStyle/>
                    <a:p>
                      <a:pPr algn="l" fontAlgn="b"/>
                      <a:r>
                        <a:rPr lang="en-ZA" sz="800" b="0" i="0" u="none" strike="noStrike" dirty="0">
                          <a:solidFill>
                            <a:srgbClr val="000000"/>
                          </a:solidFill>
                          <a:effectLst/>
                          <a:latin typeface="Calibri" panose="020F0502020204030204" pitchFamily="34" charset="0"/>
                        </a:rPr>
                        <a:t>APPEAL UNSUCCESSFUL - INCORRECT APPEAL REASON PROVIDED</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45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1663018"/>
                  </a:ext>
                </a:extLst>
              </a:tr>
              <a:tr h="177051">
                <a:tc>
                  <a:txBody>
                    <a:bodyPr/>
                    <a:lstStyle/>
                    <a:p>
                      <a:pPr algn="l" fontAlgn="b"/>
                      <a:r>
                        <a:rPr lang="en-ZA" sz="800" b="0" i="0" u="none" strike="noStrike" dirty="0">
                          <a:solidFill>
                            <a:srgbClr val="000000"/>
                          </a:solidFill>
                          <a:effectLst/>
                          <a:latin typeface="Calibri" panose="020F0502020204030204" pitchFamily="34" charset="0"/>
                        </a:rPr>
                        <a:t>APPEAL UNSUCCESSFUL - NO 2020 RECORD (NEVER FUNDED)</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17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0569867"/>
                  </a:ext>
                </a:extLst>
              </a:tr>
              <a:tr h="177051">
                <a:tc>
                  <a:txBody>
                    <a:bodyPr/>
                    <a:lstStyle/>
                    <a:p>
                      <a:pPr algn="l" fontAlgn="b"/>
                      <a:r>
                        <a:rPr lang="en-US" sz="800" b="0" i="0" u="none" strike="noStrike" dirty="0">
                          <a:solidFill>
                            <a:srgbClr val="000000"/>
                          </a:solidFill>
                          <a:effectLst/>
                          <a:latin typeface="Calibri" panose="020F0502020204030204" pitchFamily="34" charset="0"/>
                        </a:rPr>
                        <a:t>APPEAL UNSUCCESSFUL - NO APPLICATION</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10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7768267"/>
                  </a:ext>
                </a:extLst>
              </a:tr>
              <a:tr h="177051">
                <a:tc>
                  <a:txBody>
                    <a:bodyPr/>
                    <a:lstStyle/>
                    <a:p>
                      <a:pPr algn="l" fontAlgn="b"/>
                      <a:r>
                        <a:rPr lang="en-ZA" sz="800" b="0" i="0" u="none" strike="noStrike" dirty="0">
                          <a:solidFill>
                            <a:srgbClr val="000000"/>
                          </a:solidFill>
                          <a:effectLst/>
                          <a:latin typeface="Calibri" panose="020F0502020204030204" pitchFamily="34" charset="0"/>
                        </a:rPr>
                        <a:t>APPEAL UNSUCCSEFUL - NO APPEAL FORM PROVIDED (NEW APPLICANTS)</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92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2550706"/>
                  </a:ext>
                </a:extLst>
              </a:tr>
              <a:tr h="177051">
                <a:tc>
                  <a:txBody>
                    <a:bodyPr/>
                    <a:lstStyle/>
                    <a:p>
                      <a:pPr algn="l" fontAlgn="b"/>
                      <a:r>
                        <a:rPr lang="en-US" sz="800" b="0" i="0" u="none" strike="noStrike" dirty="0">
                          <a:solidFill>
                            <a:srgbClr val="000000"/>
                          </a:solidFill>
                          <a:effectLst/>
                          <a:latin typeface="Calibri" panose="020F0502020204030204" pitchFamily="34" charset="0"/>
                        </a:rPr>
                        <a:t>.</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147845"/>
                  </a:ext>
                </a:extLst>
              </a:tr>
              <a:tr h="184428">
                <a:tc>
                  <a:txBody>
                    <a:bodyPr/>
                    <a:lstStyle/>
                    <a:p>
                      <a:pPr algn="l" fontAlgn="b"/>
                      <a:r>
                        <a:rPr lang="en-US" sz="800" b="1" i="0" u="none" strike="noStrike" dirty="0">
                          <a:solidFill>
                            <a:srgbClr val="000000"/>
                          </a:solidFill>
                          <a:effectLst/>
                          <a:latin typeface="Calibri" panose="020F0502020204030204" pitchFamily="34" charset="0"/>
                        </a:rPr>
                        <a:t>TOTAL</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1" i="0" u="none" strike="noStrike" dirty="0">
                          <a:solidFill>
                            <a:srgbClr val="000000"/>
                          </a:solidFill>
                          <a:effectLst/>
                          <a:latin typeface="Calibri" panose="020F0502020204030204" pitchFamily="34" charset="0"/>
                        </a:rPr>
                        <a:t>                                         1,011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767120699"/>
                  </a:ext>
                </a:extLst>
              </a:tr>
            </a:tbl>
          </a:graphicData>
        </a:graphic>
      </p:graphicFrame>
      <p:graphicFrame>
        <p:nvGraphicFramePr>
          <p:cNvPr id="6" name="Table 5">
            <a:extLst>
              <a:ext uri="{FF2B5EF4-FFF2-40B4-BE49-F238E27FC236}">
                <a16:creationId xmlns:a16="http://schemas.microsoft.com/office/drawing/2014/main" xmlns="" id="{3F9FB643-3304-46FC-AF96-837D149E252E}"/>
              </a:ext>
            </a:extLst>
          </p:cNvPr>
          <p:cNvGraphicFramePr>
            <a:graphicFrameLocks noGrp="1"/>
          </p:cNvGraphicFramePr>
          <p:nvPr>
            <p:extLst>
              <p:ext uri="{D42A27DB-BD31-4B8C-83A1-F6EECF244321}">
                <p14:modId xmlns:p14="http://schemas.microsoft.com/office/powerpoint/2010/main" xmlns="" val="2099256288"/>
              </p:ext>
            </p:extLst>
          </p:nvPr>
        </p:nvGraphicFramePr>
        <p:xfrm>
          <a:off x="304644" y="1166892"/>
          <a:ext cx="5269707" cy="1673220"/>
        </p:xfrm>
        <a:graphic>
          <a:graphicData uri="http://schemas.openxmlformats.org/drawingml/2006/table">
            <a:tbl>
              <a:tblPr/>
              <a:tblGrid>
                <a:gridCol w="4061819">
                  <a:extLst>
                    <a:ext uri="{9D8B030D-6E8A-4147-A177-3AD203B41FA5}">
                      <a16:colId xmlns:a16="http://schemas.microsoft.com/office/drawing/2014/main" xmlns="" val="786714342"/>
                    </a:ext>
                  </a:extLst>
                </a:gridCol>
                <a:gridCol w="1207888">
                  <a:extLst>
                    <a:ext uri="{9D8B030D-6E8A-4147-A177-3AD203B41FA5}">
                      <a16:colId xmlns:a16="http://schemas.microsoft.com/office/drawing/2014/main" xmlns="" val="1430062112"/>
                    </a:ext>
                  </a:extLst>
                </a:gridCol>
              </a:tblGrid>
              <a:tr h="151537">
                <a:tc>
                  <a:txBody>
                    <a:bodyPr/>
                    <a:lstStyle/>
                    <a:p>
                      <a:pPr algn="l" fontAlgn="b"/>
                      <a:r>
                        <a:rPr lang="en-US" sz="800" b="1" i="0" u="none" strike="noStrike">
                          <a:solidFill>
                            <a:srgbClr val="000000"/>
                          </a:solidFill>
                          <a:effectLst/>
                          <a:latin typeface="Calibri" panose="020F0502020204030204" pitchFamily="34" charset="0"/>
                        </a:rPr>
                        <a:t>APPEAL OUTCOME</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1" i="0" u="none" strike="noStrike">
                          <a:solidFill>
                            <a:srgbClr val="000000"/>
                          </a:solidFill>
                          <a:effectLst/>
                          <a:latin typeface="Calibri" panose="020F0502020204030204" pitchFamily="34" charset="0"/>
                        </a:rPr>
                        <a:t> STUDENT COUNT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4021596411"/>
                  </a:ext>
                </a:extLst>
              </a:tr>
              <a:tr h="151537">
                <a:tc>
                  <a:txBody>
                    <a:bodyPr/>
                    <a:lstStyle/>
                    <a:p>
                      <a:pPr algn="l" fontAlgn="b"/>
                      <a:r>
                        <a:rPr lang="en-US" sz="800" b="0" i="0" u="none" strike="noStrike">
                          <a:solidFill>
                            <a:srgbClr val="000000"/>
                          </a:solidFill>
                          <a:effectLst/>
                          <a:latin typeface="Calibri" panose="020F0502020204030204" pitchFamily="34" charset="0"/>
                        </a:rPr>
                        <a:t>APPEAL APPROVED - STUDENT FUNDED</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470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5648104"/>
                  </a:ext>
                </a:extLst>
              </a:tr>
              <a:tr h="151537">
                <a:tc>
                  <a:txBody>
                    <a:bodyPr/>
                    <a:lstStyle/>
                    <a:p>
                      <a:pPr algn="l" fontAlgn="b"/>
                      <a:r>
                        <a:rPr lang="en-ZA" sz="800" b="0" i="0" u="none" strike="noStrike">
                          <a:solidFill>
                            <a:srgbClr val="000000"/>
                          </a:solidFill>
                          <a:effectLst/>
                          <a:latin typeface="Calibri" panose="020F0502020204030204" pitchFamily="34" charset="0"/>
                        </a:rPr>
                        <a:t>APPEAL UNSUCCESSFUL - APPEAL FORM NOT PROVIDED (NEW APPLICANT)</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6481450"/>
                  </a:ext>
                </a:extLst>
              </a:tr>
              <a:tr h="151537">
                <a:tc>
                  <a:txBody>
                    <a:bodyPr/>
                    <a:lstStyle/>
                    <a:p>
                      <a:pPr algn="l" fontAlgn="b"/>
                      <a:r>
                        <a:rPr lang="en-ZA" sz="800" b="0" i="0" u="none" strike="noStrike">
                          <a:solidFill>
                            <a:srgbClr val="000000"/>
                          </a:solidFill>
                          <a:effectLst/>
                          <a:latin typeface="Calibri" panose="020F0502020204030204" pitchFamily="34" charset="0"/>
                        </a:rPr>
                        <a:t>APPEAL UNSUCCESSFUL - EXCEEDS N+2</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0564316"/>
                  </a:ext>
                </a:extLst>
              </a:tr>
              <a:tr h="151537">
                <a:tc>
                  <a:txBody>
                    <a:bodyPr/>
                    <a:lstStyle/>
                    <a:p>
                      <a:pPr algn="l" fontAlgn="b"/>
                      <a:r>
                        <a:rPr lang="en-ZA" sz="800" b="0" i="0" u="none" strike="noStrike">
                          <a:solidFill>
                            <a:srgbClr val="000000"/>
                          </a:solidFill>
                          <a:effectLst/>
                          <a:latin typeface="Calibri" panose="020F0502020204030204" pitchFamily="34" charset="0"/>
                        </a:rPr>
                        <a:t>APPEAL UNSUCCESSFUL - NO 2020 RECORD</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16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9498039"/>
                  </a:ext>
                </a:extLst>
              </a:tr>
              <a:tr h="151537">
                <a:tc>
                  <a:txBody>
                    <a:bodyPr/>
                    <a:lstStyle/>
                    <a:p>
                      <a:pPr algn="l" fontAlgn="b"/>
                      <a:r>
                        <a:rPr lang="en-US" sz="800" b="0" i="0" u="none" strike="noStrike" dirty="0">
                          <a:solidFill>
                            <a:srgbClr val="000000"/>
                          </a:solidFill>
                          <a:effectLst/>
                          <a:latin typeface="Calibri" panose="020F0502020204030204" pitchFamily="34" charset="0"/>
                        </a:rPr>
                        <a:t>APPEAL UNSUCCESSFUL - NO APPLICATION</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6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0278926"/>
                  </a:ext>
                </a:extLst>
              </a:tr>
              <a:tr h="151537">
                <a:tc>
                  <a:txBody>
                    <a:bodyPr/>
                    <a:lstStyle/>
                    <a:p>
                      <a:pPr algn="l" fontAlgn="b"/>
                      <a:r>
                        <a:rPr lang="en-ZA" sz="800" b="0" i="0" u="none" strike="noStrike">
                          <a:solidFill>
                            <a:srgbClr val="000000"/>
                          </a:solidFill>
                          <a:effectLst/>
                          <a:latin typeface="Calibri" panose="020F0502020204030204" pitchFamily="34" charset="0"/>
                        </a:rPr>
                        <a:t>APPEAL UNSUCCESSFUL - NOT RECOMMENDED BY THE UNIVERSITY</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36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0068291"/>
                  </a:ext>
                </a:extLst>
              </a:tr>
              <a:tr h="151537">
                <a:tc>
                  <a:txBody>
                    <a:bodyPr/>
                    <a:lstStyle/>
                    <a:p>
                      <a:pPr algn="l" fontAlgn="b"/>
                      <a:r>
                        <a:rPr lang="en-ZA" sz="800" b="0" i="0" u="none" strike="noStrike" dirty="0">
                          <a:solidFill>
                            <a:srgbClr val="000000"/>
                          </a:solidFill>
                          <a:effectLst/>
                          <a:latin typeface="Calibri" panose="020F0502020204030204" pitchFamily="34" charset="0"/>
                        </a:rPr>
                        <a:t>APPEAL UNSUCCESSFUL - PREVIOUS AGREEMENT NOT SIGNED</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4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8477489"/>
                  </a:ext>
                </a:extLst>
              </a:tr>
              <a:tr h="151537">
                <a:tc>
                  <a:txBody>
                    <a:bodyPr/>
                    <a:lstStyle/>
                    <a:p>
                      <a:pPr algn="l" fontAlgn="b"/>
                      <a:r>
                        <a:rPr lang="en-ZA" sz="800" b="0" i="0" u="none" strike="noStrike" dirty="0">
                          <a:solidFill>
                            <a:srgbClr val="000000"/>
                          </a:solidFill>
                          <a:effectLst/>
                          <a:highlight>
                            <a:srgbClr val="FFFF00"/>
                          </a:highlight>
                          <a:latin typeface="Calibri" panose="020F0502020204030204" pitchFamily="34" charset="0"/>
                        </a:rPr>
                        <a:t>FUNDED –  did not need to appeal qualify for funding </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284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7060454"/>
                  </a:ext>
                </a:extLst>
              </a:tr>
              <a:tr h="151537">
                <a:tc>
                  <a:txBody>
                    <a:bodyPr/>
                    <a:lstStyle/>
                    <a:p>
                      <a:pPr algn="l" fontAlgn="b"/>
                      <a:r>
                        <a:rPr lang="en-ZA" sz="800" b="0" i="0" u="none" strike="noStrike" dirty="0">
                          <a:solidFill>
                            <a:srgbClr val="000000"/>
                          </a:solidFill>
                          <a:effectLst/>
                          <a:latin typeface="Calibri" panose="020F0502020204030204" pitchFamily="34" charset="0"/>
                        </a:rPr>
                        <a:t>(T</a:t>
                      </a:r>
                      <a:r>
                        <a:rPr lang="en-US" sz="800" b="0" i="0" u="none" strike="noStrike" dirty="0">
                          <a:solidFill>
                            <a:srgbClr val="000000"/>
                          </a:solidFill>
                          <a:effectLst/>
                          <a:latin typeface="Calibri" panose="020F0502020204030204" pitchFamily="34" charset="0"/>
                        </a:rPr>
                        <a:t>otal Approved 754)</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2224085"/>
                  </a:ext>
                </a:extLst>
              </a:tr>
              <a:tr h="157850">
                <a:tc>
                  <a:txBody>
                    <a:bodyPr/>
                    <a:lstStyle/>
                    <a:p>
                      <a:pPr algn="l" fontAlgn="b"/>
                      <a:r>
                        <a:rPr lang="en-US" sz="800" b="1" i="0" u="none" strike="noStrike" dirty="0">
                          <a:solidFill>
                            <a:srgbClr val="000000"/>
                          </a:solidFill>
                          <a:effectLst/>
                          <a:latin typeface="Calibri" panose="020F0502020204030204" pitchFamily="34" charset="0"/>
                        </a:rPr>
                        <a:t>TOTAL</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1" i="0" u="none" strike="noStrike" dirty="0">
                          <a:solidFill>
                            <a:srgbClr val="000000"/>
                          </a:solidFill>
                          <a:effectLst/>
                          <a:latin typeface="Calibri" panose="020F0502020204030204" pitchFamily="34" charset="0"/>
                        </a:rPr>
                        <a:t>                                 818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731428897"/>
                  </a:ext>
                </a:extLst>
              </a:tr>
            </a:tbl>
          </a:graphicData>
        </a:graphic>
      </p:graphicFrame>
      <p:pic>
        <p:nvPicPr>
          <p:cNvPr id="12" name="Picture 11">
            <a:extLst>
              <a:ext uri="{FF2B5EF4-FFF2-40B4-BE49-F238E27FC236}">
                <a16:creationId xmlns:a16="http://schemas.microsoft.com/office/drawing/2014/main" xmlns="" id="{7AE588D8-A242-4893-99EB-3E8D743351DF}"/>
              </a:ext>
            </a:extLst>
          </p:cNvPr>
          <p:cNvPicPr>
            <a:picLocks noChangeAspect="1"/>
          </p:cNvPicPr>
          <p:nvPr/>
        </p:nvPicPr>
        <p:blipFill>
          <a:blip r:embed="rId5"/>
          <a:stretch>
            <a:fillRect/>
          </a:stretch>
        </p:blipFill>
        <p:spPr>
          <a:xfrm>
            <a:off x="5811749" y="2377937"/>
            <a:ext cx="3198420" cy="834887"/>
          </a:xfrm>
          <a:prstGeom prst="rect">
            <a:avLst/>
          </a:prstGeom>
        </p:spPr>
      </p:pic>
    </p:spTree>
    <p:extLst>
      <p:ext uri="{BB962C8B-B14F-4D97-AF65-F5344CB8AC3E}">
        <p14:creationId xmlns:p14="http://schemas.microsoft.com/office/powerpoint/2010/main" xmlns="" val="62283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1563638"/>
            <a:ext cx="2880320" cy="1440160"/>
          </a:xfrm>
        </p:spPr>
        <p:txBody>
          <a:bodyPr>
            <a:normAutofit/>
          </a:bodyPr>
          <a:lstStyle/>
          <a:p>
            <a:r>
              <a:rPr lang="en-GB" sz="3200" b="1" dirty="0"/>
              <a:t>Thank you</a:t>
            </a:r>
            <a:r>
              <a:rPr lang="en-GB" sz="3200" dirty="0"/>
              <a:t/>
            </a:r>
            <a:br>
              <a:rPr lang="en-GB" sz="3200" dirty="0"/>
            </a:br>
            <a:endParaRPr lang="en-GB" sz="3200" dirty="0"/>
          </a:p>
        </p:txBody>
      </p:sp>
    </p:spTree>
    <p:extLst>
      <p:ext uri="{BB962C8B-B14F-4D97-AF65-F5344CB8AC3E}">
        <p14:creationId xmlns:p14="http://schemas.microsoft.com/office/powerpoint/2010/main" xmlns="" val="26157169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NSFAS">
  <a:themeElements>
    <a:clrScheme name="Custom 3">
      <a:dk1>
        <a:sysClr val="windowText" lastClr="000000"/>
      </a:dk1>
      <a:lt1>
        <a:sysClr val="window" lastClr="FFFFFF"/>
      </a:lt1>
      <a:dk2>
        <a:srgbClr val="595959"/>
      </a:dk2>
      <a:lt2>
        <a:srgbClr val="DDDDDD"/>
      </a:lt2>
      <a:accent1>
        <a:srgbClr val="EAAB21"/>
      </a:accent1>
      <a:accent2>
        <a:srgbClr val="D36E28"/>
      </a:accent2>
      <a:accent3>
        <a:srgbClr val="A71F23"/>
      </a:accent3>
      <a:accent4>
        <a:srgbClr val="A51212"/>
      </a:accent4>
      <a:accent5>
        <a:srgbClr val="C8C7C7"/>
      </a:accent5>
      <a:accent6>
        <a:srgbClr val="838486"/>
      </a:accent6>
      <a:hlink>
        <a:srgbClr val="7F7F7F"/>
      </a:hlink>
      <a:folHlink>
        <a:srgbClr val="0C0C0C"/>
      </a:folHlink>
    </a:clrScheme>
    <a:fontScheme name="NSFAS Fonts">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F918CD65B9F74F82B258F44E8B85A5" ma:contentTypeVersion="13" ma:contentTypeDescription="Create a new document." ma:contentTypeScope="" ma:versionID="d9b718f8ed7d363487a059858f00c729">
  <xsd:schema xmlns:xsd="http://www.w3.org/2001/XMLSchema" xmlns:xs="http://www.w3.org/2001/XMLSchema" xmlns:p="http://schemas.microsoft.com/office/2006/metadata/properties" xmlns:ns2="9bebf128-5b8b-4385-a1e3-f59f68244c13" xmlns:ns3="b4ac89d9-6dde-4037-8c16-72655fbbb203" targetNamespace="http://schemas.microsoft.com/office/2006/metadata/properties" ma:root="true" ma:fieldsID="68523434c6b096c4b17efffe0c4d958e" ns2:_="" ns3:_="">
    <xsd:import namespace="9bebf128-5b8b-4385-a1e3-f59f68244c13"/>
    <xsd:import namespace="b4ac89d9-6dde-4037-8c16-72655fbbb2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bf128-5b8b-4385-a1e3-f59f68244c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hidden="true" ma:internalName="MediaServiceAutoTags" ma:readOnly="true">
      <xsd:simpleType>
        <xsd:restriction base="dms:Text"/>
      </xsd:simpleType>
    </xsd:element>
    <xsd:element name="MediaServiceOCR" ma:index="12" nillable="true" ma:displayName="MediaServiceOCR" ma:hidden="true" ma:internalName="MediaServiceOCR"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hidden="true"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ac89d9-6dde-4037-8c16-72655fbbb2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41F728-42CB-4189-B89B-CD982EEE7DA6}">
  <ds:schemaRefs>
    <ds:schemaRef ds:uri="http://schemas.microsoft.com/office/2006/metadata/properties"/>
    <ds:schemaRef ds:uri="9bebf128-5b8b-4385-a1e3-f59f68244c13"/>
    <ds:schemaRef ds:uri="b4ac89d9-6dde-4037-8c16-72655fbbb203"/>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3AF3C88D-B559-4096-B411-A4FD2980F1B1}">
  <ds:schemaRefs>
    <ds:schemaRef ds:uri="http://schemas.microsoft.com/sharepoint/v3/contenttype/forms"/>
  </ds:schemaRefs>
</ds:datastoreItem>
</file>

<file path=customXml/itemProps3.xml><?xml version="1.0" encoding="utf-8"?>
<ds:datastoreItem xmlns:ds="http://schemas.openxmlformats.org/officeDocument/2006/customXml" ds:itemID="{24D6E17D-FE23-4286-A30E-AB568C215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bf128-5b8b-4385-a1e3-f59f68244c13"/>
    <ds:schemaRef ds:uri="b4ac89d9-6dde-4037-8c16-72655fbbb2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NSFAS</Template>
  <TotalTime>40957</TotalTime>
  <Words>524</Words>
  <Application>Microsoft Office PowerPoint</Application>
  <PresentationFormat>On-screen Show (16:9)</PresentationFormat>
  <Paragraphs>100</Paragraphs>
  <Slides>6</Slides>
  <Notes>4</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3_NSFAS</vt:lpstr>
      <vt:lpstr>Slide 1</vt:lpstr>
      <vt:lpstr>2020 VUT DHET FUNDING (incl. NAT SKILLS)</vt:lpstr>
      <vt:lpstr>Slide 3</vt:lpstr>
      <vt:lpstr>Slide 4</vt:lpstr>
      <vt:lpstr>Slide 5</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PMO Weekly Status Report 13122016</dc:title>
  <dc:creator>Phumla Tshilenge</dc:creator>
  <cp:lastModifiedBy>USER</cp:lastModifiedBy>
  <cp:revision>2014</cp:revision>
  <cp:lastPrinted>2018-03-05T10:10:59Z</cp:lastPrinted>
  <dcterms:created xsi:type="dcterms:W3CDTF">2016-07-16T20:39:00Z</dcterms:created>
  <dcterms:modified xsi:type="dcterms:W3CDTF">2020-10-06T12:34:52Z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0x0101005FF918CD65B9F74F82B258F44E8B85A5</vt:lpwstr>
  </property>
</Properties>
</file>