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69" r:id="rId2"/>
    <p:sldId id="662" r:id="rId3"/>
    <p:sldId id="736" r:id="rId4"/>
    <p:sldId id="737" r:id="rId5"/>
    <p:sldId id="738" r:id="rId6"/>
    <p:sldId id="739" r:id="rId7"/>
    <p:sldId id="740" r:id="rId8"/>
    <p:sldId id="741" r:id="rId9"/>
    <p:sldId id="747" r:id="rId10"/>
    <p:sldId id="742" r:id="rId11"/>
    <p:sldId id="743" r:id="rId12"/>
    <p:sldId id="744" r:id="rId13"/>
    <p:sldId id="745" r:id="rId14"/>
    <p:sldId id="746" r:id="rId15"/>
    <p:sldId id="378" r:id="rId16"/>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096" autoAdjust="0"/>
  </p:normalViewPr>
  <p:slideViewPr>
    <p:cSldViewPr>
      <p:cViewPr varScale="1">
        <p:scale>
          <a:sx n="50" d="100"/>
          <a:sy n="50" d="100"/>
        </p:scale>
        <p:origin x="-108" y="-372"/>
      </p:cViewPr>
      <p:guideLst>
        <p:guide orient="horz" pos="2160"/>
        <p:guide pos="2880"/>
      </p:guideLst>
    </p:cSldViewPr>
  </p:slideViewPr>
  <p:notesTextViewPr>
    <p:cViewPr>
      <p:scale>
        <a:sx n="66" d="100"/>
        <a:sy n="66"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82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862" y="0"/>
            <a:ext cx="2946275" cy="498288"/>
          </a:xfrm>
          <a:prstGeom prst="rect">
            <a:avLst/>
          </a:prstGeom>
        </p:spPr>
        <p:txBody>
          <a:bodyPr vert="horz" lIns="91440" tIns="45720" rIns="91440" bIns="45720" rtlCol="0"/>
          <a:lstStyle>
            <a:lvl1pPr algn="r">
              <a:defRPr sz="1200"/>
            </a:lvl1pPr>
          </a:lstStyle>
          <a:p>
            <a:fld id="{1E01D37F-F6F1-43BE-AAE5-C21F549B3286}" type="datetimeFigureOut">
              <a:rPr lang="en-ZA" smtClean="0"/>
              <a:pPr/>
              <a:t>2020/10/05</a:t>
            </a:fld>
            <a:endParaRPr lang="en-ZA" dirty="0"/>
          </a:p>
        </p:txBody>
      </p:sp>
      <p:sp>
        <p:nvSpPr>
          <p:cNvPr id="4" name="Footer Placeholder 3"/>
          <p:cNvSpPr>
            <a:spLocks noGrp="1"/>
          </p:cNvSpPr>
          <p:nvPr>
            <p:ph type="ftr" sz="quarter" idx="2"/>
          </p:nvPr>
        </p:nvSpPr>
        <p:spPr>
          <a:xfrm>
            <a:off x="0" y="9429937"/>
            <a:ext cx="2946275" cy="4982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862" y="9429937"/>
            <a:ext cx="2946275" cy="498288"/>
          </a:xfrm>
          <a:prstGeom prst="rect">
            <a:avLst/>
          </a:prstGeom>
        </p:spPr>
        <p:txBody>
          <a:bodyPr vert="horz" lIns="91440" tIns="45720" rIns="91440" bIns="45720" rtlCol="0" anchor="b"/>
          <a:lstStyle>
            <a:lvl1pPr algn="r">
              <a:defRPr sz="1200"/>
            </a:lvl1pPr>
          </a:lstStyle>
          <a:p>
            <a:fld id="{707FCEC1-E925-426E-AEDE-6F4D5133F003}" type="slidenum">
              <a:rPr lang="en-ZA" smtClean="0"/>
              <a:pPr/>
              <a:t>‹#›</a:t>
            </a:fld>
            <a:endParaRPr lang="en-ZA" dirty="0"/>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49862"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6675"/>
            <a:ext cx="5436909" cy="446753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49862"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dirty="0"/>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95151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42793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3430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15</a:t>
            </a:fld>
            <a:endParaRPr lang="en-US" dirty="0"/>
          </a:p>
        </p:txBody>
      </p:sp>
    </p:spTree>
    <p:extLst>
      <p:ext uri="{BB962C8B-B14F-4D97-AF65-F5344CB8AC3E}">
        <p14:creationId xmlns:p14="http://schemas.microsoft.com/office/powerpoint/2010/main" xmlns="" val="225184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a:t>
            </a:fld>
            <a:endParaRPr lang="en-US" dirty="0"/>
          </a:p>
        </p:txBody>
      </p:sp>
    </p:spTree>
    <p:extLst>
      <p:ext uri="{BB962C8B-B14F-4D97-AF65-F5344CB8AC3E}">
        <p14:creationId xmlns:p14="http://schemas.microsoft.com/office/powerpoint/2010/main" xmlns="" val="2202154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a:t>
            </a:fld>
            <a:endParaRPr lang="en-US" dirty="0"/>
          </a:p>
        </p:txBody>
      </p:sp>
    </p:spTree>
    <p:extLst>
      <p:ext uri="{BB962C8B-B14F-4D97-AF65-F5344CB8AC3E}">
        <p14:creationId xmlns:p14="http://schemas.microsoft.com/office/powerpoint/2010/main" xmlns="" val="2838262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4</a:t>
            </a:fld>
            <a:endParaRPr lang="en-US" dirty="0"/>
          </a:p>
        </p:txBody>
      </p:sp>
    </p:spTree>
    <p:extLst>
      <p:ext uri="{BB962C8B-B14F-4D97-AF65-F5344CB8AC3E}">
        <p14:creationId xmlns:p14="http://schemas.microsoft.com/office/powerpoint/2010/main" xmlns="" val="225594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5</a:t>
            </a:fld>
            <a:endParaRPr lang="en-US" dirty="0"/>
          </a:p>
        </p:txBody>
      </p:sp>
    </p:spTree>
    <p:extLst>
      <p:ext uri="{BB962C8B-B14F-4D97-AF65-F5344CB8AC3E}">
        <p14:creationId xmlns:p14="http://schemas.microsoft.com/office/powerpoint/2010/main" xmlns="" val="400302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6</a:t>
            </a:fld>
            <a:endParaRPr lang="en-US" dirty="0"/>
          </a:p>
        </p:txBody>
      </p:sp>
    </p:spTree>
    <p:extLst>
      <p:ext uri="{BB962C8B-B14F-4D97-AF65-F5344CB8AC3E}">
        <p14:creationId xmlns:p14="http://schemas.microsoft.com/office/powerpoint/2010/main" xmlns="" val="2737535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7</a:t>
            </a:fld>
            <a:endParaRPr lang="en-US" dirty="0"/>
          </a:p>
        </p:txBody>
      </p:sp>
    </p:spTree>
    <p:extLst>
      <p:ext uri="{BB962C8B-B14F-4D97-AF65-F5344CB8AC3E}">
        <p14:creationId xmlns:p14="http://schemas.microsoft.com/office/powerpoint/2010/main" xmlns="" val="2172983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11</a:t>
            </a:fld>
            <a:endParaRPr lang="en-US" dirty="0"/>
          </a:p>
        </p:txBody>
      </p:sp>
    </p:spTree>
    <p:extLst>
      <p:ext uri="{BB962C8B-B14F-4D97-AF65-F5344CB8AC3E}">
        <p14:creationId xmlns:p14="http://schemas.microsoft.com/office/powerpoint/2010/main" xmlns="" val="3272086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87869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97179" y="4953000"/>
            <a:ext cx="1446821" cy="17462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200" b="1" kern="0" dirty="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3200" b="1" kern="0" dirty="0">
              <a:solidFill>
                <a:srgbClr val="FF0000"/>
              </a:solidFill>
              <a:latin typeface="+mj-lt"/>
              <a:cs typeface="Calibri" pitchFamily="34" charset="0"/>
            </a:endParaRPr>
          </a:p>
          <a:p>
            <a:pPr marL="342900" indent="-342900" algn="ctr">
              <a:lnSpc>
                <a:spcPct val="90000"/>
              </a:lnSpc>
              <a:spcBef>
                <a:spcPct val="20000"/>
              </a:spcBef>
              <a:defRPr/>
            </a:pPr>
            <a:endParaRPr lang="en-US" sz="3200" b="1" kern="0" dirty="0">
              <a:solidFill>
                <a:srgbClr val="000000"/>
              </a:solidFill>
              <a:latin typeface="+mj-lt"/>
              <a:cs typeface="Calibri" pitchFamily="34" charset="0"/>
            </a:endParaRPr>
          </a:p>
        </p:txBody>
      </p:sp>
      <p:sp>
        <p:nvSpPr>
          <p:cNvPr id="6" name="Rectangle 3"/>
          <p:cNvSpPr txBox="1">
            <a:spLocks/>
          </p:cNvSpPr>
          <p:nvPr/>
        </p:nvSpPr>
        <p:spPr bwMode="auto">
          <a:xfrm>
            <a:off x="744442" y="1752600"/>
            <a:ext cx="7696200" cy="4337050"/>
          </a:xfrm>
          <a:prstGeom prst="rect">
            <a:avLst/>
          </a:prstGeom>
          <a:noFill/>
          <a:ln w="9525">
            <a:noFill/>
            <a:miter lim="800000"/>
            <a:headEnd/>
            <a:tailEnd/>
          </a:ln>
        </p:spPr>
        <p:txBody>
          <a:bodyPr/>
          <a:lstStyle/>
          <a:p>
            <a:pPr marL="342900" indent="-342900" algn="ctr">
              <a:defRPr/>
            </a:pPr>
            <a:endParaRPr lang="en-US" sz="3200" b="1" dirty="0">
              <a:solidFill>
                <a:srgbClr val="C00000"/>
              </a:solidFill>
              <a:latin typeface="Arial Black" panose="020B0A04020102020204" pitchFamily="34" charset="0"/>
            </a:endParaRPr>
          </a:p>
          <a:p>
            <a:pPr marL="342900" indent="-342900" algn="ctr">
              <a:defRPr/>
            </a:pPr>
            <a:r>
              <a:rPr lang="en-US" sz="3200" b="1" dirty="0">
                <a:latin typeface="+mn-lt"/>
              </a:rPr>
              <a:t>Briefing on the Revised 2020/21 Annual Performance Plan  </a:t>
            </a:r>
            <a:br>
              <a:rPr lang="en-US" sz="3200" b="1" dirty="0">
                <a:latin typeface="+mn-lt"/>
              </a:rPr>
            </a:br>
            <a:endParaRPr lang="en-US" sz="3200" b="1" dirty="0">
              <a:solidFill>
                <a:srgbClr val="C00000"/>
              </a:solidFill>
              <a:latin typeface="+mn-lt"/>
            </a:endParaRPr>
          </a:p>
          <a:p>
            <a:pPr algn="ctr">
              <a:defRPr/>
            </a:pPr>
            <a:r>
              <a:rPr lang="en-US" sz="3200" b="1" dirty="0">
                <a:solidFill>
                  <a:srgbClr val="FF0000"/>
                </a:solidFill>
                <a:latin typeface="+mj-lt"/>
              </a:rPr>
              <a:t>Presentation to the </a:t>
            </a:r>
            <a:r>
              <a:rPr lang="en-ZA" sz="3200" b="1" dirty="0">
                <a:solidFill>
                  <a:srgbClr val="FF0000"/>
                </a:solidFill>
                <a:latin typeface="+mj-lt"/>
              </a:rPr>
              <a:t>Select Committee on Education and Technology, Sport, Arts and Culture</a:t>
            </a:r>
          </a:p>
          <a:p>
            <a:pPr algn="ctr">
              <a:defRPr/>
            </a:pPr>
            <a:endParaRPr lang="en-ZA" sz="3200" b="1" dirty="0">
              <a:solidFill>
                <a:srgbClr val="FF0000"/>
              </a:solidFill>
              <a:latin typeface="+mj-lt"/>
            </a:endParaRPr>
          </a:p>
          <a:p>
            <a:pPr marL="342900" indent="-342900" algn="ctr">
              <a:defRPr/>
            </a:pPr>
            <a:r>
              <a:rPr lang="en-US" sz="3200" b="1" dirty="0">
                <a:solidFill>
                  <a:srgbClr val="FF0000"/>
                </a:solidFill>
                <a:latin typeface="+mj-lt"/>
              </a:rPr>
              <a:t>6 October 2020</a:t>
            </a:r>
          </a:p>
        </p:txBody>
      </p:sp>
    </p:spTree>
    <p:extLst>
      <p:ext uri="{BB962C8B-B14F-4D97-AF65-F5344CB8AC3E}">
        <p14:creationId xmlns:p14="http://schemas.microsoft.com/office/powerpoint/2010/main" xmlns="" val="28367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altLang="en-US" smtClean="0"/>
          </a:p>
        </p:txBody>
      </p:sp>
      <p:sp>
        <p:nvSpPr>
          <p:cNvPr id="7171" name="Content Placeholder 2"/>
          <p:cNvSpPr>
            <a:spLocks noGrp="1"/>
          </p:cNvSpPr>
          <p:nvPr>
            <p:ph idx="1"/>
          </p:nvPr>
        </p:nvSpPr>
        <p:spPr/>
        <p:txBody>
          <a:bodyPr/>
          <a:lstStyle/>
          <a:p>
            <a:pPr eaLnBrk="1" hangingPunct="1"/>
            <a:endParaRPr lang="en-US" altLang="en-US" smtClean="0"/>
          </a:p>
        </p:txBody>
      </p:sp>
      <p:pic>
        <p:nvPicPr>
          <p:cNvPr id="7172" name="Picture 4" descr="SLIDE LAYOUT.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TextBox 5"/>
          <p:cNvSpPr txBox="1">
            <a:spLocks noChangeArrowheads="1"/>
          </p:cNvSpPr>
          <p:nvPr/>
        </p:nvSpPr>
        <p:spPr bwMode="auto">
          <a:xfrm>
            <a:off x="5257800" y="228600"/>
            <a:ext cx="3505200" cy="400050"/>
          </a:xfrm>
          <a:prstGeom prst="rect">
            <a:avLst/>
          </a:prstGeom>
          <a:solidFill>
            <a:schemeClr val="accent6"/>
          </a:solidFill>
          <a:ln w="9525">
            <a:noFill/>
            <a:miter lim="800000"/>
            <a:headEnd/>
            <a:tailEnd/>
          </a:ln>
        </p:spPr>
        <p:txBody>
          <a:bodyPr>
            <a:spAutoFit/>
          </a:bodyPr>
          <a:lstStyle/>
          <a:p>
            <a:pPr algn="ctr" eaLnBrk="1" hangingPunct="1">
              <a:defRPr/>
            </a:pPr>
            <a:r>
              <a:rPr lang="en-US" sz="2000" b="1" dirty="0">
                <a:cs typeface="Arial" pitchFamily="34" charset="0"/>
              </a:rPr>
              <a:t>ADJUSTMENTS BUDGET</a:t>
            </a:r>
          </a:p>
        </p:txBody>
      </p:sp>
      <p:sp>
        <p:nvSpPr>
          <p:cNvPr id="2" name="Rectangle 6"/>
          <p:cNvSpPr>
            <a:spLocks noChangeArrowheads="1"/>
          </p:cNvSpPr>
          <p:nvPr/>
        </p:nvSpPr>
        <p:spPr bwMode="auto">
          <a:xfrm>
            <a:off x="533400" y="685800"/>
            <a:ext cx="8077200" cy="48323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defRPr/>
            </a:pPr>
            <a:r>
              <a:rPr lang="en-ZA" sz="2000" dirty="0" smtClean="0"/>
              <a:t>The suspension of </a:t>
            </a:r>
            <a:r>
              <a:rPr lang="en-ZA" sz="2000" b="1" dirty="0" smtClean="0"/>
              <a:t>R6.734 billion</a:t>
            </a:r>
            <a:r>
              <a:rPr lang="en-ZA" sz="2000" dirty="0" smtClean="0"/>
              <a:t> is made up as follows:</a:t>
            </a:r>
            <a:endParaRPr lang="en-US" sz="2000" dirty="0"/>
          </a:p>
          <a:p>
            <a:pPr>
              <a:buFont typeface="Arial" panose="020B0604020202020204" pitchFamily="34" charset="0"/>
              <a:buNone/>
              <a:defRPr/>
            </a:pPr>
            <a:r>
              <a:rPr lang="en-ZA" sz="2000" b="1" dirty="0"/>
              <a:t>	</a:t>
            </a:r>
            <a:r>
              <a:rPr lang="en-ZA" sz="2000" b="1" dirty="0" smtClean="0"/>
              <a:t>						    </a:t>
            </a:r>
            <a:r>
              <a:rPr lang="en-ZA" sz="2000" b="1" dirty="0"/>
              <a:t>R’000</a:t>
            </a:r>
            <a:endParaRPr lang="en-US" sz="2000" dirty="0"/>
          </a:p>
          <a:p>
            <a:pPr>
              <a:buFont typeface="Arial" panose="020B0604020202020204" pitchFamily="34" charset="0"/>
              <a:buNone/>
              <a:defRPr/>
            </a:pPr>
            <a:r>
              <a:rPr lang="en-ZA" sz="2000" dirty="0" smtClean="0"/>
              <a:t>Departmental Operations</a:t>
            </a:r>
            <a:r>
              <a:rPr lang="en-ZA" sz="2000" dirty="0"/>
              <a:t>					</a:t>
            </a:r>
            <a:r>
              <a:rPr lang="en-ZA" sz="2000" dirty="0" smtClean="0"/>
              <a:t>   316 704</a:t>
            </a:r>
          </a:p>
          <a:p>
            <a:pPr>
              <a:buFont typeface="Arial" panose="020B0604020202020204" pitchFamily="34" charset="0"/>
              <a:buNone/>
              <a:defRPr/>
            </a:pPr>
            <a:r>
              <a:rPr lang="en-ZA" sz="2000" dirty="0" err="1" smtClean="0"/>
              <a:t>NSFAS</a:t>
            </a:r>
            <a:r>
              <a:rPr lang="en-ZA" sz="2000" dirty="0" smtClean="0"/>
              <a:t> Subsidy						2 500 000</a:t>
            </a:r>
          </a:p>
          <a:p>
            <a:pPr>
              <a:buFont typeface="Arial" panose="020B0604020202020204" pitchFamily="34" charset="0"/>
              <a:buNone/>
              <a:defRPr/>
            </a:pPr>
            <a:r>
              <a:rPr lang="en-ZA" sz="2000" dirty="0" smtClean="0"/>
              <a:t>University Block Grants					2 500 000</a:t>
            </a:r>
            <a:endParaRPr lang="en-US" sz="2000" dirty="0"/>
          </a:p>
          <a:p>
            <a:pPr>
              <a:buFont typeface="Arial" panose="020B0604020202020204" pitchFamily="34" charset="0"/>
              <a:buNone/>
              <a:defRPr/>
            </a:pPr>
            <a:r>
              <a:rPr lang="en-ZA" sz="2000" dirty="0" smtClean="0"/>
              <a:t>University Infrastructure Grant				   710 000</a:t>
            </a:r>
          </a:p>
          <a:p>
            <a:pPr>
              <a:buFont typeface="Arial" panose="020B0604020202020204" pitchFamily="34" charset="0"/>
              <a:buNone/>
              <a:defRPr/>
            </a:pPr>
            <a:r>
              <a:rPr lang="en-ZA" sz="2000" dirty="0" err="1" smtClean="0"/>
              <a:t>TVET</a:t>
            </a:r>
            <a:r>
              <a:rPr lang="en-ZA" sz="2000" dirty="0" smtClean="0"/>
              <a:t> College Operational Subsidies				   312 203</a:t>
            </a:r>
          </a:p>
          <a:p>
            <a:pPr>
              <a:buFont typeface="Arial" panose="020B0604020202020204" pitchFamily="34" charset="0"/>
              <a:buNone/>
              <a:defRPr/>
            </a:pPr>
            <a:r>
              <a:rPr lang="en-ZA" sz="2000" dirty="0" err="1" smtClean="0"/>
              <a:t>TVET</a:t>
            </a:r>
            <a:r>
              <a:rPr lang="en-ZA" sz="2000" dirty="0" smtClean="0"/>
              <a:t> College New Campus Operations			     15 000</a:t>
            </a:r>
          </a:p>
          <a:p>
            <a:pPr>
              <a:buFont typeface="Arial" panose="020B0604020202020204" pitchFamily="34" charset="0"/>
              <a:buNone/>
              <a:defRPr/>
            </a:pPr>
            <a:r>
              <a:rPr lang="en-ZA" sz="2000" dirty="0" err="1" smtClean="0"/>
              <a:t>TVET</a:t>
            </a:r>
            <a:r>
              <a:rPr lang="en-ZA" sz="2000" dirty="0" smtClean="0"/>
              <a:t> College Infrastructure Grant				   370 000</a:t>
            </a:r>
          </a:p>
          <a:p>
            <a:pPr>
              <a:buFont typeface="Arial" panose="020B0604020202020204" pitchFamily="34" charset="0"/>
              <a:buNone/>
              <a:defRPr/>
            </a:pPr>
            <a:r>
              <a:rPr lang="en-ZA" sz="2000" dirty="0" smtClean="0"/>
              <a:t>Public Entities: Administrative Cost			</a:t>
            </a:r>
            <a:r>
              <a:rPr lang="en-ZA" sz="2000" dirty="0"/>
              <a:t>	</a:t>
            </a:r>
            <a:r>
              <a:rPr lang="en-ZA" sz="2000" u="sng" dirty="0" smtClean="0"/>
              <a:t>     10 093</a:t>
            </a:r>
            <a:endParaRPr lang="en-US" sz="2000" dirty="0"/>
          </a:p>
          <a:p>
            <a:pPr>
              <a:buFont typeface="Arial" panose="020B0604020202020204" pitchFamily="34" charset="0"/>
              <a:buNone/>
              <a:defRPr/>
            </a:pPr>
            <a:r>
              <a:rPr lang="en-ZA" sz="2000" b="1" dirty="0" smtClean="0"/>
              <a:t>Total Suspension of Funds</a:t>
            </a:r>
            <a:r>
              <a:rPr lang="en-ZA" sz="2000" b="1" dirty="0"/>
              <a:t>				</a:t>
            </a:r>
            <a:r>
              <a:rPr lang="en-ZA" sz="2000" b="1" dirty="0" smtClean="0"/>
              <a:t>	</a:t>
            </a:r>
            <a:r>
              <a:rPr lang="en-ZA" sz="2000" b="1" u="sng" dirty="0" smtClean="0"/>
              <a:t>6 </a:t>
            </a:r>
            <a:r>
              <a:rPr lang="en-ZA" sz="2000" b="1" u="sng" dirty="0"/>
              <a:t>734 </a:t>
            </a:r>
            <a:r>
              <a:rPr lang="en-ZA" sz="2000" b="1" u="sng" dirty="0" smtClean="0"/>
              <a:t>000</a:t>
            </a:r>
            <a:endParaRPr lang="en-US" sz="2000" b="1" u="sng" dirty="0"/>
          </a:p>
          <a:p>
            <a:pPr>
              <a:buFont typeface="Arial" panose="020B0604020202020204" pitchFamily="34" charset="0"/>
              <a:buNone/>
              <a:defRPr/>
            </a:pPr>
            <a:endParaRPr lang="en-ZA" sz="2000" u="sng" dirty="0" smtClean="0"/>
          </a:p>
          <a:p>
            <a:pPr>
              <a:buFont typeface="Arial" panose="020B0604020202020204" pitchFamily="34" charset="0"/>
              <a:buNone/>
              <a:defRPr/>
            </a:pPr>
            <a:endParaRPr lang="en-US" sz="2000" dirty="0"/>
          </a:p>
        </p:txBody>
      </p:sp>
      <p:sp>
        <p:nvSpPr>
          <p:cNvPr id="3" name="Slide Number Placeholder 2"/>
          <p:cNvSpPr>
            <a:spLocks noGrp="1"/>
          </p:cNvSpPr>
          <p:nvPr>
            <p:ph type="sldNum" sz="quarter" idx="12"/>
          </p:nvPr>
        </p:nvSpPr>
        <p:spPr>
          <a:xfrm>
            <a:off x="6781800" y="6473031"/>
            <a:ext cx="2133600" cy="476250"/>
          </a:xfrm>
        </p:spPr>
        <p:txBody>
          <a:bodyPr/>
          <a:lstStyle/>
          <a:p>
            <a:pPr>
              <a:defRPr/>
            </a:pPr>
            <a:r>
              <a:rPr lang="en-GB" b="1" dirty="0" smtClean="0"/>
              <a:t>9</a:t>
            </a:r>
            <a:endParaRPr lang="en-US" b="1" dirty="0"/>
          </a:p>
        </p:txBody>
      </p:sp>
    </p:spTree>
    <p:extLst>
      <p:ext uri="{BB962C8B-B14F-4D97-AF65-F5344CB8AC3E}">
        <p14:creationId xmlns:p14="http://schemas.microsoft.com/office/powerpoint/2010/main" xmlns="" val="3483981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altLang="en-US" smtClean="0"/>
          </a:p>
        </p:txBody>
      </p:sp>
      <p:sp>
        <p:nvSpPr>
          <p:cNvPr id="8195" name="Content Placeholder 2"/>
          <p:cNvSpPr>
            <a:spLocks noGrp="1"/>
          </p:cNvSpPr>
          <p:nvPr>
            <p:ph idx="1"/>
          </p:nvPr>
        </p:nvSpPr>
        <p:spPr/>
        <p:txBody>
          <a:bodyPr/>
          <a:lstStyle/>
          <a:p>
            <a:pPr eaLnBrk="1" hangingPunct="1"/>
            <a:endParaRPr lang="en-US" altLang="en-US" smtClean="0"/>
          </a:p>
        </p:txBody>
      </p:sp>
      <p:pic>
        <p:nvPicPr>
          <p:cNvPr id="8196" name="Picture 4" descr="SLIDE LAYOUT.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716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TextBox 5"/>
          <p:cNvSpPr txBox="1">
            <a:spLocks noChangeArrowheads="1"/>
          </p:cNvSpPr>
          <p:nvPr/>
        </p:nvSpPr>
        <p:spPr bwMode="auto">
          <a:xfrm>
            <a:off x="5257800" y="228600"/>
            <a:ext cx="3505200" cy="400050"/>
          </a:xfrm>
          <a:prstGeom prst="rect">
            <a:avLst/>
          </a:prstGeom>
          <a:solidFill>
            <a:schemeClr val="accent6"/>
          </a:solidFill>
          <a:ln w="9525">
            <a:noFill/>
            <a:miter lim="800000"/>
            <a:headEnd/>
            <a:tailEnd/>
          </a:ln>
        </p:spPr>
        <p:txBody>
          <a:bodyPr>
            <a:spAutoFit/>
          </a:bodyPr>
          <a:lstStyle/>
          <a:p>
            <a:pPr algn="ctr" eaLnBrk="1" hangingPunct="1">
              <a:defRPr/>
            </a:pPr>
            <a:r>
              <a:rPr lang="en-US" sz="2000" b="1" dirty="0">
                <a:cs typeface="Arial" pitchFamily="34" charset="0"/>
              </a:rPr>
              <a:t>ADJUSTMENTS BUDGET</a:t>
            </a:r>
          </a:p>
        </p:txBody>
      </p:sp>
      <p:sp>
        <p:nvSpPr>
          <p:cNvPr id="2" name="Rectangle 6"/>
          <p:cNvSpPr>
            <a:spLocks noChangeArrowheads="1"/>
          </p:cNvSpPr>
          <p:nvPr/>
        </p:nvSpPr>
        <p:spPr bwMode="auto">
          <a:xfrm>
            <a:off x="533400" y="685800"/>
            <a:ext cx="8077200" cy="60023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defRPr/>
            </a:pPr>
            <a:r>
              <a:rPr lang="en-ZA" sz="2000" dirty="0" smtClean="0"/>
              <a:t>The re-allocation of </a:t>
            </a:r>
            <a:r>
              <a:rPr lang="en-ZA" sz="2000" b="1" dirty="0" smtClean="0"/>
              <a:t>R4 999.607 million (R5 billion)</a:t>
            </a:r>
            <a:r>
              <a:rPr lang="en-ZA" sz="2000" dirty="0" smtClean="0"/>
              <a:t> is made up as follows:</a:t>
            </a:r>
            <a:endParaRPr lang="en-US" sz="2000" dirty="0"/>
          </a:p>
          <a:p>
            <a:pPr>
              <a:buFont typeface="Arial" panose="020B0604020202020204" pitchFamily="34" charset="0"/>
              <a:buNone/>
              <a:defRPr/>
            </a:pPr>
            <a:r>
              <a:rPr lang="en-ZA" sz="2000" b="1" dirty="0"/>
              <a:t>	</a:t>
            </a:r>
            <a:r>
              <a:rPr lang="en-ZA" sz="2000" b="1" dirty="0" smtClean="0"/>
              <a:t>						    </a:t>
            </a:r>
            <a:r>
              <a:rPr lang="en-ZA" sz="2000" b="1" dirty="0"/>
              <a:t>R’000</a:t>
            </a:r>
            <a:endParaRPr lang="en-US" sz="2000" dirty="0"/>
          </a:p>
          <a:p>
            <a:pPr>
              <a:buFont typeface="Arial" panose="020B0604020202020204" pitchFamily="34" charset="0"/>
              <a:buNone/>
              <a:defRPr/>
            </a:pPr>
            <a:r>
              <a:rPr lang="en-ZA" sz="2000" dirty="0" err="1" smtClean="0"/>
              <a:t>NSFAS</a:t>
            </a:r>
            <a:r>
              <a:rPr lang="en-ZA" sz="2000" dirty="0" smtClean="0"/>
              <a:t> Subsidy – Student Devices				2 500 000</a:t>
            </a:r>
          </a:p>
          <a:p>
            <a:pPr>
              <a:buFont typeface="Arial" panose="020B0604020202020204" pitchFamily="34" charset="0"/>
              <a:buNone/>
              <a:defRPr/>
            </a:pPr>
            <a:r>
              <a:rPr lang="en-ZA" sz="2000" dirty="0" smtClean="0"/>
              <a:t>University Block Grants					2 117 </a:t>
            </a:r>
            <a:r>
              <a:rPr lang="en-GB" sz="2000" dirty="0" smtClean="0"/>
              <a:t>404</a:t>
            </a:r>
            <a:endParaRPr lang="en-US" sz="2000" dirty="0"/>
          </a:p>
          <a:p>
            <a:pPr>
              <a:buFont typeface="Arial" panose="020B0604020202020204" pitchFamily="34" charset="0"/>
              <a:buNone/>
              <a:defRPr/>
            </a:pPr>
            <a:r>
              <a:rPr lang="en-ZA" sz="2000" dirty="0" smtClean="0"/>
              <a:t>University Infrastructure Grant				   210 000</a:t>
            </a:r>
          </a:p>
          <a:p>
            <a:pPr>
              <a:buFont typeface="Arial" panose="020B0604020202020204" pitchFamily="34" charset="0"/>
              <a:buNone/>
              <a:defRPr/>
            </a:pPr>
            <a:r>
              <a:rPr lang="en-ZA" sz="2000" dirty="0" err="1" smtClean="0"/>
              <a:t>TVET</a:t>
            </a:r>
            <a:r>
              <a:rPr lang="en-ZA" sz="2000" dirty="0" smtClean="0"/>
              <a:t> College Operational Subsidies				   162 203</a:t>
            </a:r>
          </a:p>
          <a:p>
            <a:pPr>
              <a:buFont typeface="Arial" panose="020B0604020202020204" pitchFamily="34" charset="0"/>
              <a:buNone/>
              <a:defRPr/>
            </a:pPr>
            <a:r>
              <a:rPr lang="en-ZA" sz="2000" dirty="0" err="1" smtClean="0"/>
              <a:t>TVET</a:t>
            </a:r>
            <a:r>
              <a:rPr lang="en-ZA" sz="2000" dirty="0" smtClean="0"/>
              <a:t> College New Campus Operations			</a:t>
            </a:r>
            <a:r>
              <a:rPr lang="en-ZA" sz="2000" u="sng" dirty="0" smtClean="0"/>
              <a:t>     10 000</a:t>
            </a:r>
          </a:p>
          <a:p>
            <a:pPr>
              <a:buFont typeface="Arial" panose="020B0604020202020204" pitchFamily="34" charset="0"/>
              <a:buNone/>
              <a:defRPr/>
            </a:pPr>
            <a:r>
              <a:rPr lang="en-ZA" sz="2000" b="1" dirty="0" smtClean="0"/>
              <a:t>Total Suspension of Funds</a:t>
            </a:r>
            <a:r>
              <a:rPr lang="en-ZA" sz="2000" b="1" dirty="0"/>
              <a:t>					</a:t>
            </a:r>
            <a:r>
              <a:rPr lang="en-ZA" sz="2000" b="1" u="sng" dirty="0" smtClean="0"/>
              <a:t>4 999 607</a:t>
            </a:r>
            <a:endParaRPr lang="en-US" sz="2000" b="1" u="sng" dirty="0"/>
          </a:p>
          <a:p>
            <a:pPr>
              <a:buFont typeface="Arial" panose="020B0604020202020204" pitchFamily="34" charset="0"/>
              <a:buNone/>
              <a:defRPr/>
            </a:pPr>
            <a:endParaRPr lang="en-ZA" sz="2000" u="sng" dirty="0" smtClean="0"/>
          </a:p>
          <a:p>
            <a:pPr marL="465138" indent="-465138">
              <a:defRPr/>
            </a:pPr>
            <a:r>
              <a:rPr lang="en-GB" sz="2000" dirty="0" smtClean="0"/>
              <a:t>The purpose of the re-allocation of funds is to cater for reprioritised expenditure towards addressing COVID-19 related activities, including student support.</a:t>
            </a:r>
          </a:p>
          <a:p>
            <a:pPr>
              <a:buFont typeface="Arial" panose="020B0604020202020204" pitchFamily="34" charset="0"/>
              <a:buNone/>
              <a:defRPr/>
            </a:pPr>
            <a:endParaRPr lang="en-GB" sz="2000" dirty="0" smtClean="0"/>
          </a:p>
          <a:p>
            <a:pPr marL="465138" indent="-465138">
              <a:defRPr/>
            </a:pPr>
            <a:r>
              <a:rPr lang="en-ZA" sz="2000" dirty="0" smtClean="0"/>
              <a:t>In addition, the budget provides for the shifting of </a:t>
            </a:r>
            <a:r>
              <a:rPr lang="en-ZA" sz="2000" b="1" dirty="0" smtClean="0"/>
              <a:t>R1.510 million </a:t>
            </a:r>
            <a:r>
              <a:rPr lang="en-ZA" sz="2000" dirty="0" smtClean="0"/>
              <a:t>within the Department’s operational expenditure for COVID-19 expenditure.</a:t>
            </a:r>
            <a:endParaRPr lang="en-US" sz="2000" dirty="0"/>
          </a:p>
        </p:txBody>
      </p:sp>
      <p:sp>
        <p:nvSpPr>
          <p:cNvPr id="3" name="Slide Number Placeholder 2"/>
          <p:cNvSpPr>
            <a:spLocks noGrp="1"/>
          </p:cNvSpPr>
          <p:nvPr>
            <p:ph type="sldNum" sz="quarter" idx="12"/>
          </p:nvPr>
        </p:nvSpPr>
        <p:spPr>
          <a:xfrm>
            <a:off x="6781800" y="6753104"/>
            <a:ext cx="2133600" cy="476250"/>
          </a:xfrm>
        </p:spPr>
        <p:txBody>
          <a:bodyPr/>
          <a:lstStyle/>
          <a:p>
            <a:pPr>
              <a:defRPr/>
            </a:pPr>
            <a:fld id="{7FEA9EB2-108A-4BEC-BB25-443CCE96D918}" type="slidenum">
              <a:rPr lang="en-US" b="1" smtClean="0"/>
              <a:pPr>
                <a:defRPr/>
              </a:pPr>
              <a:t>11</a:t>
            </a:fld>
            <a:endParaRPr lang="en-US" b="1" dirty="0"/>
          </a:p>
        </p:txBody>
      </p:sp>
    </p:spTree>
    <p:extLst>
      <p:ext uri="{BB962C8B-B14F-4D97-AF65-F5344CB8AC3E}">
        <p14:creationId xmlns:p14="http://schemas.microsoft.com/office/powerpoint/2010/main" xmlns="" val="778723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altLang="en-US" smtClean="0"/>
          </a:p>
        </p:txBody>
      </p:sp>
      <p:graphicFrame>
        <p:nvGraphicFramePr>
          <p:cNvPr id="7" name="Content Placeholder 6"/>
          <p:cNvGraphicFramePr>
            <a:graphicFrameLocks noGrp="1"/>
          </p:cNvGraphicFramePr>
          <p:nvPr>
            <p:ph idx="1"/>
          </p:nvPr>
        </p:nvGraphicFramePr>
        <p:xfrm>
          <a:off x="2806700" y="2789238"/>
          <a:ext cx="3530600" cy="360680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xmlns="" val="20000"/>
                    </a:ext>
                  </a:extLst>
                </a:gridCol>
                <a:gridCol w="850900">
                  <a:extLst>
                    <a:ext uri="{9D8B030D-6E8A-4147-A177-3AD203B41FA5}">
                      <a16:colId xmlns:a16="http://schemas.microsoft.com/office/drawing/2014/main" xmlns="" val="20001"/>
                    </a:ext>
                  </a:extLst>
                </a:gridCol>
                <a:gridCol w="1028700">
                  <a:extLst>
                    <a:ext uri="{9D8B030D-6E8A-4147-A177-3AD203B41FA5}">
                      <a16:colId xmlns:a16="http://schemas.microsoft.com/office/drawing/2014/main" xmlns="" val="20002"/>
                    </a:ext>
                  </a:extLst>
                </a:gridCol>
                <a:gridCol w="736600">
                  <a:extLst>
                    <a:ext uri="{9D8B030D-6E8A-4147-A177-3AD203B41FA5}">
                      <a16:colId xmlns:a16="http://schemas.microsoft.com/office/drawing/2014/main" xmlns="" val="20003"/>
                    </a:ext>
                  </a:extLst>
                </a:gridCol>
              </a:tblGrid>
              <a:tr h="330200">
                <a:tc>
                  <a:txBody>
                    <a:bodyPr/>
                    <a:lstStyle/>
                    <a:p>
                      <a:pPr algn="ctr" fontAlgn="b"/>
                      <a:r>
                        <a:rPr lang="en-US" sz="1000" u="none" strike="noStrike">
                          <a:effectLst/>
                        </a:rPr>
                        <a:t>ENE Allocation</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Budget Cut</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Special Adjusted Budget Allocation</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 Cut</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0"/>
                  </a:ext>
                </a:extLst>
              </a:tr>
              <a:tr h="165100">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1"/>
                  </a:ext>
                </a:extLst>
              </a:tr>
              <a:tr h="165100">
                <a:tc>
                  <a:txBody>
                    <a:bodyPr/>
                    <a:lstStyle/>
                    <a:p>
                      <a:pPr algn="l" fontAlgn="b"/>
                      <a:r>
                        <a:rPr lang="en-US" sz="1000" u="none" strike="noStrike">
                          <a:effectLst/>
                        </a:rPr>
                        <a:t>             491,228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(45,725)</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445,503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2"/>
                  </a:ext>
                </a:extLst>
              </a:tr>
              <a:tr h="165100">
                <a:tc>
                  <a:txBody>
                    <a:bodyPr/>
                    <a:lstStyle/>
                    <a:p>
                      <a:pPr algn="l" fontAlgn="b"/>
                      <a:r>
                        <a:rPr lang="en-US" sz="1000" u="none" strike="noStrike">
                          <a:effectLst/>
                        </a:rPr>
                        <a:t>             214,476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(16,407)</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198,069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3"/>
                  </a:ext>
                </a:extLst>
              </a:tr>
              <a:tr h="165100">
                <a:tc>
                  <a:txBody>
                    <a:bodyPr/>
                    <a:lstStyle/>
                    <a:p>
                      <a:pPr algn="l" fontAlgn="b"/>
                      <a:r>
                        <a:rPr lang="en-US" sz="1000" u="none" strike="noStrike">
                          <a:effectLst/>
                        </a:rPr>
                        <a:t>        80,083,350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(905,613)</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79,177,737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4"/>
                  </a:ext>
                </a:extLst>
              </a:tr>
              <a:tr h="165100">
                <a:tc>
                  <a:txBody>
                    <a:bodyPr/>
                    <a:lstStyle/>
                    <a:p>
                      <a:pPr algn="l" fontAlgn="b"/>
                      <a:r>
                        <a:rPr lang="en-US" sz="1000" u="none" strike="noStrike">
                          <a:effectLst/>
                        </a:rPr>
                        <a:t>        13,813,565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(739,395)</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13,074,170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5"/>
                  </a:ext>
                </a:extLst>
              </a:tr>
              <a:tr h="165100">
                <a:tc>
                  <a:txBody>
                    <a:bodyPr/>
                    <a:lstStyle/>
                    <a:p>
                      <a:pPr algn="l" fontAlgn="b"/>
                      <a:r>
                        <a:rPr lang="en-US" sz="1000" u="none" strike="noStrike">
                          <a:effectLst/>
                        </a:rPr>
                        <a:t>             318,512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(18,371)</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300,141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6"/>
                  </a:ext>
                </a:extLst>
              </a:tr>
              <a:tr h="165100">
                <a:tc>
                  <a:txBody>
                    <a:bodyPr/>
                    <a:lstStyle/>
                    <a:p>
                      <a:pPr algn="l" fontAlgn="b"/>
                      <a:r>
                        <a:rPr lang="en-US" sz="1000" u="none" strike="noStrike">
                          <a:effectLst/>
                        </a:rPr>
                        <a:t>          2,522,862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(8,882)</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2,513,980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7"/>
                  </a:ext>
                </a:extLst>
              </a:tr>
              <a:tr h="165100">
                <a:tc>
                  <a:txBody>
                    <a:bodyPr/>
                    <a:lstStyle/>
                    <a:p>
                      <a:pPr algn="l" fontAlgn="b"/>
                      <a:r>
                        <a:rPr lang="en-US" sz="1000" u="none" strike="noStrike">
                          <a:effectLst/>
                        </a:rPr>
                        <a:t>        97,443,993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(1,734,393)</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95,709,600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-2%</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8"/>
                  </a:ext>
                </a:extLst>
              </a:tr>
              <a:tr h="165100">
                <a:tc>
                  <a:txBody>
                    <a:bodyPr/>
                    <a:lstStyle/>
                    <a:p>
                      <a:pPr algn="l" fontAlgn="b"/>
                      <a:r>
                        <a:rPr lang="en-US" sz="1000" u="none" strike="noStrike">
                          <a:effectLst/>
                        </a:rPr>
                        <a:t>        15,530,318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(6,497,904)</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9,032,414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-42%</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9"/>
                  </a:ext>
                </a:extLst>
              </a:tr>
              <a:tr h="165100">
                <a:tc>
                  <a:txBody>
                    <a:bodyPr/>
                    <a:lstStyle/>
                    <a:p>
                      <a:pPr algn="l" fontAlgn="b"/>
                      <a:r>
                        <a:rPr lang="en-US" sz="1000" u="none" strike="noStrike">
                          <a:effectLst/>
                        </a:rPr>
                        <a:t>          3,882,578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(1,624,476)</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2,258,102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-42%</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10"/>
                  </a:ext>
                </a:extLst>
              </a:tr>
              <a:tr h="165100">
                <a:tc>
                  <a:txBody>
                    <a:bodyPr/>
                    <a:lstStyle/>
                    <a:p>
                      <a:pPr algn="l" fontAlgn="b"/>
                      <a:r>
                        <a:rPr lang="en-US" sz="1000" u="none" strike="noStrike">
                          <a:effectLst/>
                        </a:rPr>
                        <a:t>      116,856,889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(9,856,773)</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107,000,116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dirty="0">
                          <a:effectLst/>
                        </a:rPr>
                        <a:t>-8%</a:t>
                      </a:r>
                      <a:endParaRPr lang="en-US" sz="1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11"/>
                  </a:ext>
                </a:extLst>
              </a:tr>
            </a:tbl>
          </a:graphicData>
        </a:graphic>
      </p:graphicFrame>
      <p:pic>
        <p:nvPicPr>
          <p:cNvPr id="14406" name="Picture 4" descr="SLIDE LAYOUT.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TextBox 5"/>
          <p:cNvSpPr txBox="1">
            <a:spLocks noChangeArrowheads="1"/>
          </p:cNvSpPr>
          <p:nvPr/>
        </p:nvSpPr>
        <p:spPr bwMode="auto">
          <a:xfrm>
            <a:off x="4419600" y="228600"/>
            <a:ext cx="4343400" cy="400050"/>
          </a:xfrm>
          <a:prstGeom prst="rect">
            <a:avLst/>
          </a:prstGeom>
          <a:solidFill>
            <a:schemeClr val="accent6"/>
          </a:solidFill>
          <a:ln w="9525">
            <a:noFill/>
            <a:miter lim="800000"/>
            <a:headEnd/>
            <a:tailEnd/>
          </a:ln>
        </p:spPr>
        <p:txBody>
          <a:bodyPr>
            <a:spAutoFit/>
          </a:bodyPr>
          <a:lstStyle/>
          <a:p>
            <a:pPr algn="ctr" eaLnBrk="1" hangingPunct="1">
              <a:defRPr/>
            </a:pPr>
            <a:r>
              <a:rPr lang="en-US" sz="2000" b="1" dirty="0">
                <a:cs typeface="Arial" pitchFamily="34" charset="0"/>
              </a:rPr>
              <a:t>ADJUSTMENTS BUDGET TABLES</a:t>
            </a:r>
          </a:p>
        </p:txBody>
      </p:sp>
      <p:graphicFrame>
        <p:nvGraphicFramePr>
          <p:cNvPr id="9" name="Table 8"/>
          <p:cNvGraphicFramePr>
            <a:graphicFrameLocks noGrp="1"/>
          </p:cNvGraphicFramePr>
          <p:nvPr/>
        </p:nvGraphicFramePr>
        <p:xfrm>
          <a:off x="609600" y="674688"/>
          <a:ext cx="7924799" cy="5557835"/>
        </p:xfrm>
        <a:graphic>
          <a:graphicData uri="http://schemas.openxmlformats.org/drawingml/2006/table">
            <a:tbl>
              <a:tblPr>
                <a:tableStyleId>{5C22544A-7EE6-4342-B048-85BDC9FD1C3A}</a:tableStyleId>
              </a:tblPr>
              <a:tblGrid>
                <a:gridCol w="38100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11430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609599">
                  <a:extLst>
                    <a:ext uri="{9D8B030D-6E8A-4147-A177-3AD203B41FA5}">
                      <a16:colId xmlns:a16="http://schemas.microsoft.com/office/drawing/2014/main" xmlns="" val="20004"/>
                    </a:ext>
                  </a:extLst>
                </a:gridCol>
              </a:tblGrid>
              <a:tr h="871282">
                <a:tc rowSpan="2">
                  <a:txBody>
                    <a:bodyPr/>
                    <a:lstStyle/>
                    <a:p>
                      <a:pPr algn="l" fontAlgn="b"/>
                      <a:r>
                        <a:rPr lang="en-US" sz="1400" u="none" strike="noStrike" dirty="0">
                          <a:effectLst/>
                        </a:rPr>
                        <a:t>Adjustments per </a:t>
                      </a:r>
                      <a:r>
                        <a:rPr lang="en-US" sz="1400" u="none" strike="noStrike" dirty="0" err="1">
                          <a:effectLst/>
                        </a:rPr>
                        <a:t>Programme</a:t>
                      </a:r>
                      <a:endParaRPr lang="en-US" sz="1400" b="1" i="0" u="none" strike="noStrike" dirty="0">
                        <a:solidFill>
                          <a:srgbClr val="000000"/>
                        </a:solidFill>
                        <a:effectLst/>
                        <a:latin typeface="Arial" panose="020B0604020202020204" pitchFamily="34" charset="0"/>
                      </a:endParaRPr>
                    </a:p>
                    <a:p>
                      <a:pPr algn="l" fontAlgn="b"/>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6350" marR="6350" marT="6349" marB="0" anchor="b"/>
                </a:tc>
                <a:tc>
                  <a:txBody>
                    <a:bodyPr/>
                    <a:lstStyle/>
                    <a:p>
                      <a:pPr algn="ctr" fontAlgn="b"/>
                      <a:r>
                        <a:rPr lang="en-US" sz="1400" u="none" strike="noStrike" dirty="0">
                          <a:effectLst/>
                        </a:rPr>
                        <a:t>ENE Allocation</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ctr" fontAlgn="b"/>
                      <a:r>
                        <a:rPr lang="en-US" sz="1400" u="none" strike="noStrike">
                          <a:effectLst/>
                        </a:rPr>
                        <a:t>Net Budget Cut</a:t>
                      </a:r>
                      <a:endParaRPr lang="en-US" sz="1400" b="1" i="0" u="none" strike="noStrike">
                        <a:solidFill>
                          <a:srgbClr val="000000"/>
                        </a:solidFill>
                        <a:effectLst/>
                        <a:latin typeface="Calibri" panose="020F0502020204030204" pitchFamily="34" charset="0"/>
                      </a:endParaRPr>
                    </a:p>
                  </a:txBody>
                  <a:tcPr marL="6350" marR="6350" marT="6349" marB="0" anchor="b"/>
                </a:tc>
                <a:tc>
                  <a:txBody>
                    <a:bodyPr/>
                    <a:lstStyle/>
                    <a:p>
                      <a:pPr algn="ctr" fontAlgn="b"/>
                      <a:r>
                        <a:rPr lang="en-US" sz="1400" u="none" strike="noStrike" dirty="0">
                          <a:effectLst/>
                        </a:rPr>
                        <a:t>Special Adjusted Budget Allocation</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ctr" fontAlgn="b"/>
                      <a:r>
                        <a:rPr lang="en-US" sz="1400" u="none" strike="noStrike">
                          <a:effectLst/>
                        </a:rPr>
                        <a:t>% Cut</a:t>
                      </a:r>
                      <a:endParaRPr lang="en-US" sz="1400" b="1"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0"/>
                  </a:ext>
                </a:extLst>
              </a:tr>
              <a:tr h="237048">
                <a:tc vMerge="1">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tc>
                <a:tc>
                  <a:txBody>
                    <a:bodyPr/>
                    <a:lstStyle/>
                    <a:p>
                      <a:pPr algn="r" fontAlgn="b"/>
                      <a:r>
                        <a:rPr lang="en-US" sz="1400" u="none" strike="noStrike" dirty="0">
                          <a:effectLst/>
                        </a:rPr>
                        <a:t>R'000</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R'000</a:t>
                      </a:r>
                      <a:endParaRPr lang="en-US" sz="1400" b="1" i="0" u="none" strike="noStrike">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R'000</a:t>
                      </a:r>
                      <a:endParaRPr lang="en-US" sz="1400" b="1" i="0" u="none" strike="noStrike">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1"/>
                  </a:ext>
                </a:extLst>
              </a:tr>
              <a:tr h="438858">
                <a:tc>
                  <a:txBody>
                    <a:bodyPr/>
                    <a:lstStyle/>
                    <a:p>
                      <a:pPr algn="l" fontAlgn="b"/>
                      <a:r>
                        <a:rPr lang="en-US" sz="1400" u="none" strike="noStrike" dirty="0">
                          <a:effectLst/>
                        </a:rPr>
                        <a:t>P1: Administration</a:t>
                      </a:r>
                      <a:endParaRPr lang="en-US" sz="1400" b="0" i="0" u="none" strike="noStrike" dirty="0">
                        <a:solidFill>
                          <a:srgbClr val="000000"/>
                        </a:solidFill>
                        <a:effectLst/>
                        <a:latin typeface="Arial" panose="020B060402020202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491 228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45 725</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smtClean="0">
                          <a:effectLst/>
                        </a:rPr>
                        <a:t>445 503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9%</a:t>
                      </a:r>
                      <a:endParaRPr lang="en-US" sz="1400" b="0"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2"/>
                  </a:ext>
                </a:extLst>
              </a:tr>
              <a:tr h="438858">
                <a:tc>
                  <a:txBody>
                    <a:bodyPr/>
                    <a:lstStyle/>
                    <a:p>
                      <a:pPr algn="l" fontAlgn="b"/>
                      <a:r>
                        <a:rPr lang="en-GB" sz="1400" u="none" strike="noStrike" dirty="0">
                          <a:effectLst/>
                        </a:rPr>
                        <a:t>P2: Planning, Policy and Strategy</a:t>
                      </a:r>
                      <a:endParaRPr lang="en-GB" sz="1400" b="0" i="0" u="none" strike="noStrike" dirty="0">
                        <a:solidFill>
                          <a:srgbClr val="000000"/>
                        </a:solidFill>
                        <a:effectLst/>
                        <a:latin typeface="Arial" panose="020B060402020202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214</a:t>
                      </a:r>
                      <a:r>
                        <a:rPr lang="en-US" sz="1400" u="none" strike="noStrike" baseline="0" dirty="0" smtClean="0">
                          <a:effectLst/>
                        </a:rPr>
                        <a:t> </a:t>
                      </a:r>
                      <a:r>
                        <a:rPr lang="en-US" sz="1400" u="none" strike="noStrike" dirty="0" smtClean="0">
                          <a:effectLst/>
                        </a:rPr>
                        <a:t>476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16</a:t>
                      </a:r>
                      <a:r>
                        <a:rPr lang="en-US" sz="1400" u="none" strike="noStrike" baseline="0" dirty="0" smtClean="0">
                          <a:effectLst/>
                        </a:rPr>
                        <a:t> </a:t>
                      </a:r>
                      <a:r>
                        <a:rPr lang="en-US" sz="1400" u="none" strike="noStrike" dirty="0" smtClean="0">
                          <a:effectLst/>
                        </a:rPr>
                        <a:t>407</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    198</a:t>
                      </a:r>
                      <a:r>
                        <a:rPr lang="en-US" sz="1400" u="none" strike="noStrike" baseline="0" dirty="0" smtClean="0">
                          <a:effectLst/>
                        </a:rPr>
                        <a:t> </a:t>
                      </a:r>
                      <a:r>
                        <a:rPr lang="en-US" sz="1400" u="none" strike="noStrike" dirty="0" smtClean="0">
                          <a:effectLst/>
                        </a:rPr>
                        <a:t>069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3"/>
                  </a:ext>
                </a:extLst>
              </a:tr>
              <a:tr h="438858">
                <a:tc>
                  <a:txBody>
                    <a:bodyPr/>
                    <a:lstStyle/>
                    <a:p>
                      <a:pPr algn="l" fontAlgn="b"/>
                      <a:r>
                        <a:rPr lang="en-US" sz="1400" u="none" strike="noStrike" dirty="0">
                          <a:effectLst/>
                        </a:rPr>
                        <a:t>P3: University Education</a:t>
                      </a:r>
                      <a:endParaRPr lang="en-US" sz="1400" b="0" i="0" u="none" strike="noStrike" dirty="0">
                        <a:solidFill>
                          <a:srgbClr val="000000"/>
                        </a:solidFill>
                        <a:effectLst/>
                        <a:latin typeface="Arial" panose="020B060402020202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80 083 350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905</a:t>
                      </a:r>
                      <a:r>
                        <a:rPr lang="en-US" sz="1400" u="none" strike="noStrike" baseline="0" dirty="0" smtClean="0">
                          <a:effectLst/>
                        </a:rPr>
                        <a:t> </a:t>
                      </a:r>
                      <a:r>
                        <a:rPr lang="en-US" sz="1400" u="none" strike="noStrike" dirty="0" smtClean="0">
                          <a:effectLst/>
                        </a:rPr>
                        <a:t>613</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 79</a:t>
                      </a:r>
                      <a:r>
                        <a:rPr lang="en-US" sz="1400" u="none" strike="noStrike" baseline="0" dirty="0" smtClean="0">
                          <a:effectLst/>
                        </a:rPr>
                        <a:t> </a:t>
                      </a:r>
                      <a:r>
                        <a:rPr lang="en-US" sz="1400" u="none" strike="noStrike" dirty="0" smtClean="0">
                          <a:effectLst/>
                        </a:rPr>
                        <a:t>177</a:t>
                      </a:r>
                      <a:r>
                        <a:rPr lang="en-US" sz="1400" u="none" strike="noStrike" baseline="0" dirty="0" smtClean="0">
                          <a:effectLst/>
                        </a:rPr>
                        <a:t> </a:t>
                      </a:r>
                      <a:r>
                        <a:rPr lang="en-US" sz="1400" u="none" strike="noStrike" dirty="0" smtClean="0">
                          <a:effectLst/>
                        </a:rPr>
                        <a:t>737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4"/>
                  </a:ext>
                </a:extLst>
              </a:tr>
              <a:tr h="438858">
                <a:tc>
                  <a:txBody>
                    <a:bodyPr/>
                    <a:lstStyle/>
                    <a:p>
                      <a:pPr algn="l" fontAlgn="b"/>
                      <a:r>
                        <a:rPr lang="en-GB" sz="1400" u="none" strike="noStrike" dirty="0">
                          <a:effectLst/>
                        </a:rPr>
                        <a:t>P4: Technical and Vocational Education and Training</a:t>
                      </a:r>
                      <a:endParaRPr lang="en-GB" sz="1400" b="0" i="0" u="none" strike="noStrike" dirty="0">
                        <a:solidFill>
                          <a:srgbClr val="000000"/>
                        </a:solidFill>
                        <a:effectLst/>
                        <a:latin typeface="Arial" panose="020B060402020202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13 813 565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739</a:t>
                      </a:r>
                      <a:r>
                        <a:rPr lang="en-US" sz="1400" u="none" strike="noStrike" baseline="0" dirty="0" smtClean="0">
                          <a:effectLst/>
                        </a:rPr>
                        <a:t> </a:t>
                      </a:r>
                      <a:r>
                        <a:rPr lang="en-US" sz="1400" u="none" strike="noStrike" dirty="0" smtClean="0">
                          <a:effectLst/>
                        </a:rPr>
                        <a:t>395</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13 074</a:t>
                      </a:r>
                      <a:r>
                        <a:rPr lang="en-US" sz="1400" u="none" strike="noStrike" baseline="0" dirty="0" smtClean="0">
                          <a:effectLst/>
                        </a:rPr>
                        <a:t> </a:t>
                      </a:r>
                      <a:r>
                        <a:rPr lang="en-US" sz="1400" u="none" strike="noStrike" dirty="0" smtClean="0">
                          <a:effectLst/>
                        </a:rPr>
                        <a:t>170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5"/>
                  </a:ext>
                </a:extLst>
              </a:tr>
              <a:tr h="499783">
                <a:tc>
                  <a:txBody>
                    <a:bodyPr/>
                    <a:lstStyle/>
                    <a:p>
                      <a:pPr algn="l" fontAlgn="b"/>
                      <a:r>
                        <a:rPr lang="en-US" sz="1400" u="none" strike="noStrike">
                          <a:effectLst/>
                        </a:rPr>
                        <a:t>P5: Skills Development</a:t>
                      </a:r>
                      <a:endParaRPr lang="en-US" sz="1400" b="0" i="0" u="none" strike="noStrike">
                        <a:solidFill>
                          <a:srgbClr val="000000"/>
                        </a:solidFill>
                        <a:effectLst/>
                        <a:latin typeface="Arial" panose="020B060402020202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318 512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18 371</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   300 141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6"/>
                  </a:ext>
                </a:extLst>
              </a:tr>
              <a:tr h="438858">
                <a:tc>
                  <a:txBody>
                    <a:bodyPr/>
                    <a:lstStyle/>
                    <a:p>
                      <a:pPr algn="l" fontAlgn="b"/>
                      <a:r>
                        <a:rPr lang="en-GB" sz="1400" u="none" strike="noStrike" dirty="0">
                          <a:effectLst/>
                        </a:rPr>
                        <a:t>P6: Community Education and Training</a:t>
                      </a:r>
                      <a:endParaRPr lang="en-GB" sz="1400" b="0" i="0" u="none" strike="noStrike" dirty="0">
                        <a:solidFill>
                          <a:srgbClr val="000000"/>
                        </a:solidFill>
                        <a:effectLst/>
                        <a:latin typeface="Arial" panose="020B060402020202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2 522 862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8 882</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   2 513 980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7"/>
                  </a:ext>
                </a:extLst>
              </a:tr>
              <a:tr h="438858">
                <a:tc>
                  <a:txBody>
                    <a:bodyPr/>
                    <a:lstStyle/>
                    <a:p>
                      <a:pPr algn="l" fontAlgn="b"/>
                      <a:r>
                        <a:rPr lang="en-US" sz="1400" b="1" u="none" strike="noStrike" dirty="0" smtClean="0">
                          <a:effectLst/>
                        </a:rPr>
                        <a:t>Total Voted Funds</a:t>
                      </a:r>
                      <a:endParaRPr lang="en-US" sz="1400" b="1" i="0" u="none" strike="noStrike" dirty="0">
                        <a:solidFill>
                          <a:srgbClr val="000000"/>
                        </a:solidFill>
                        <a:effectLst/>
                        <a:latin typeface="Arial" panose="020B0604020202020204" pitchFamily="34" charset="0"/>
                      </a:endParaRPr>
                    </a:p>
                  </a:txBody>
                  <a:tcPr marL="6350" marR="6350" marT="6349" marB="0" anchor="b"/>
                </a:tc>
                <a:tc>
                  <a:txBody>
                    <a:bodyPr/>
                    <a:lstStyle/>
                    <a:p>
                      <a:pPr algn="r" fontAlgn="b"/>
                      <a:r>
                        <a:rPr lang="en-US" sz="1400" b="1" u="none" strike="noStrike" dirty="0">
                          <a:effectLst/>
                        </a:rPr>
                        <a:t>        </a:t>
                      </a:r>
                      <a:r>
                        <a:rPr lang="en-US" sz="1400" b="1" u="none" strike="noStrike" dirty="0" smtClean="0">
                          <a:effectLst/>
                        </a:rPr>
                        <a:t>97 443 993 </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b="1" u="none" strike="noStrike" dirty="0">
                          <a:effectLst/>
                        </a:rPr>
                        <a:t>      (</a:t>
                      </a:r>
                      <a:r>
                        <a:rPr lang="en-US" sz="1400" b="1" u="none" strike="noStrike" dirty="0" smtClean="0">
                          <a:effectLst/>
                        </a:rPr>
                        <a:t>1</a:t>
                      </a:r>
                      <a:r>
                        <a:rPr lang="en-US" sz="1400" b="1" u="none" strike="noStrike" baseline="0" dirty="0" smtClean="0">
                          <a:effectLst/>
                        </a:rPr>
                        <a:t> </a:t>
                      </a:r>
                      <a:r>
                        <a:rPr lang="en-US" sz="1400" b="1" u="none" strike="noStrike" dirty="0" smtClean="0">
                          <a:effectLst/>
                        </a:rPr>
                        <a:t>734 393</a:t>
                      </a:r>
                      <a:r>
                        <a:rPr lang="en-US" sz="1400" b="1" u="none" strike="noStrike" dirty="0">
                          <a:effectLst/>
                        </a:rPr>
                        <a:t>)</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b="1" u="none" strike="noStrike" dirty="0">
                          <a:effectLst/>
                        </a:rPr>
                        <a:t>        </a:t>
                      </a:r>
                      <a:r>
                        <a:rPr lang="en-US" sz="1400" b="1" u="none" strike="noStrike" dirty="0" smtClean="0">
                          <a:effectLst/>
                        </a:rPr>
                        <a:t>95 709 600 </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b="1" u="none" strike="noStrike" dirty="0">
                          <a:effectLst/>
                        </a:rPr>
                        <a:t>2%</a:t>
                      </a:r>
                      <a:endParaRPr lang="en-US" sz="1400" b="1" i="0" u="none" strike="noStrike" dirty="0">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8"/>
                  </a:ext>
                </a:extLst>
              </a:tr>
              <a:tr h="438858">
                <a:tc>
                  <a:txBody>
                    <a:bodyPr/>
                    <a:lstStyle/>
                    <a:p>
                      <a:pPr algn="l" fontAlgn="b"/>
                      <a:r>
                        <a:rPr lang="en-GB" sz="1400" u="none" strike="noStrike">
                          <a:effectLst/>
                        </a:rPr>
                        <a:t>Sector Education and Training Authorities</a:t>
                      </a:r>
                      <a:endParaRPr lang="en-GB" sz="1400" b="0" i="0" u="none" strike="noStrike">
                        <a:solidFill>
                          <a:srgbClr val="000000"/>
                        </a:solidFill>
                        <a:effectLst/>
                        <a:latin typeface="Arial" panose="020B060402020202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15 530 318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6 497 904</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  9 032 414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42%</a:t>
                      </a:r>
                      <a:endParaRPr lang="en-US" sz="1400" b="0"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09"/>
                  </a:ext>
                </a:extLst>
              </a:tr>
              <a:tr h="438858">
                <a:tc>
                  <a:txBody>
                    <a:bodyPr/>
                    <a:lstStyle/>
                    <a:p>
                      <a:pPr algn="l" fontAlgn="b"/>
                      <a:r>
                        <a:rPr lang="en-US" sz="1400" u="none" strike="noStrike">
                          <a:effectLst/>
                        </a:rPr>
                        <a:t>National Skills Fund</a:t>
                      </a:r>
                      <a:endParaRPr lang="en-US" sz="1400" b="0" i="0" u="none" strike="noStrike">
                        <a:solidFill>
                          <a:srgbClr val="000000"/>
                        </a:solidFill>
                        <a:effectLst/>
                        <a:latin typeface="Arial" panose="020B060402020202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3 882 578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1 624 476</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dirty="0">
                          <a:effectLst/>
                        </a:rPr>
                        <a:t>       </a:t>
                      </a:r>
                      <a:r>
                        <a:rPr lang="en-US" sz="1400" u="none" strike="noStrike" dirty="0" smtClean="0">
                          <a:effectLst/>
                        </a:rPr>
                        <a:t>   2 258 102 </a:t>
                      </a:r>
                      <a:endParaRPr lang="en-US" sz="1400" b="0"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u="none" strike="noStrike">
                          <a:effectLst/>
                        </a:rPr>
                        <a:t>42%</a:t>
                      </a:r>
                      <a:endParaRPr lang="en-US" sz="1400" b="0" i="0" u="none" strike="noStrike">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10"/>
                  </a:ext>
                </a:extLst>
              </a:tr>
              <a:tr h="438858">
                <a:tc>
                  <a:txBody>
                    <a:bodyPr/>
                    <a:lstStyle/>
                    <a:p>
                      <a:pPr algn="l" fontAlgn="b"/>
                      <a:r>
                        <a:rPr lang="en-US" sz="1400" b="1" u="none" strike="noStrike" dirty="0" smtClean="0">
                          <a:effectLst/>
                        </a:rPr>
                        <a:t>Total Including Direct Charges</a:t>
                      </a:r>
                      <a:endParaRPr lang="en-US" sz="1400" b="1" i="0" u="none" strike="noStrike" dirty="0">
                        <a:solidFill>
                          <a:srgbClr val="000000"/>
                        </a:solidFill>
                        <a:effectLst/>
                        <a:latin typeface="Arial" panose="020B0604020202020204" pitchFamily="34" charset="0"/>
                      </a:endParaRPr>
                    </a:p>
                  </a:txBody>
                  <a:tcPr marL="6350" marR="6350" marT="6349" marB="0" anchor="b"/>
                </a:tc>
                <a:tc>
                  <a:txBody>
                    <a:bodyPr/>
                    <a:lstStyle/>
                    <a:p>
                      <a:pPr algn="r" fontAlgn="b"/>
                      <a:r>
                        <a:rPr lang="en-US" sz="1400" b="1" u="none" strike="noStrike" dirty="0">
                          <a:effectLst/>
                        </a:rPr>
                        <a:t>      </a:t>
                      </a:r>
                      <a:r>
                        <a:rPr lang="en-US" sz="1400" b="1" u="none" strike="noStrike" dirty="0" smtClean="0">
                          <a:effectLst/>
                        </a:rPr>
                        <a:t>116 856 889 </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b="1" u="none" strike="noStrike" dirty="0">
                          <a:effectLst/>
                        </a:rPr>
                        <a:t>      (</a:t>
                      </a:r>
                      <a:r>
                        <a:rPr lang="en-US" sz="1400" b="1" u="none" strike="noStrike" dirty="0" smtClean="0">
                          <a:effectLst/>
                        </a:rPr>
                        <a:t>9 856 773</a:t>
                      </a:r>
                      <a:r>
                        <a:rPr lang="en-US" sz="1400" b="1" u="none" strike="noStrike" dirty="0">
                          <a:effectLst/>
                        </a:rPr>
                        <a:t>)</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b="1" u="none" strike="noStrike" dirty="0">
                          <a:effectLst/>
                        </a:rPr>
                        <a:t>    </a:t>
                      </a:r>
                      <a:r>
                        <a:rPr lang="en-US" sz="1400" b="1" u="none" strike="noStrike" dirty="0" smtClean="0">
                          <a:effectLst/>
                        </a:rPr>
                        <a:t> 107 000 116 </a:t>
                      </a:r>
                      <a:endParaRPr lang="en-US" sz="1400" b="1" i="0" u="none" strike="noStrike" dirty="0">
                        <a:solidFill>
                          <a:srgbClr val="000000"/>
                        </a:solidFill>
                        <a:effectLst/>
                        <a:latin typeface="Calibri" panose="020F0502020204030204" pitchFamily="34" charset="0"/>
                      </a:endParaRPr>
                    </a:p>
                  </a:txBody>
                  <a:tcPr marL="6350" marR="6350" marT="6349" marB="0" anchor="b"/>
                </a:tc>
                <a:tc>
                  <a:txBody>
                    <a:bodyPr/>
                    <a:lstStyle/>
                    <a:p>
                      <a:pPr algn="r" fontAlgn="b"/>
                      <a:r>
                        <a:rPr lang="en-US" sz="1400" b="1" u="none" strike="noStrike" dirty="0">
                          <a:effectLst/>
                        </a:rPr>
                        <a:t>8%</a:t>
                      </a:r>
                      <a:endParaRPr lang="en-US" sz="1400" b="1" i="0" u="none" strike="noStrike" dirty="0">
                        <a:solidFill>
                          <a:srgbClr val="000000"/>
                        </a:solidFill>
                        <a:effectLst/>
                        <a:latin typeface="Calibri" panose="020F0502020204030204" pitchFamily="34" charset="0"/>
                      </a:endParaRPr>
                    </a:p>
                  </a:txBody>
                  <a:tcPr marL="6350" marR="6350" marT="6349" marB="0" anchor="b"/>
                </a:tc>
                <a:extLst>
                  <a:ext uri="{0D108BD9-81ED-4DB2-BD59-A6C34878D82A}">
                    <a16:rowId xmlns:a16="http://schemas.microsoft.com/office/drawing/2014/main" xmlns="" val="10011"/>
                  </a:ext>
                </a:extLst>
              </a:tr>
            </a:tbl>
          </a:graphicData>
        </a:graphic>
      </p:graphicFrame>
      <p:sp>
        <p:nvSpPr>
          <p:cNvPr id="2" name="Slide Number Placeholder 1"/>
          <p:cNvSpPr>
            <a:spLocks noGrp="1"/>
          </p:cNvSpPr>
          <p:nvPr>
            <p:ph type="sldNum" sz="quarter" idx="12"/>
          </p:nvPr>
        </p:nvSpPr>
        <p:spPr>
          <a:xfrm>
            <a:off x="6781800" y="6457830"/>
            <a:ext cx="2133600" cy="476250"/>
          </a:xfrm>
        </p:spPr>
        <p:txBody>
          <a:bodyPr/>
          <a:lstStyle/>
          <a:p>
            <a:pPr>
              <a:defRPr/>
            </a:pPr>
            <a:fld id="{7FEA9EB2-108A-4BEC-BB25-443CCE96D918}" type="slidenum">
              <a:rPr lang="en-US" b="1" smtClean="0"/>
              <a:pPr>
                <a:defRPr/>
              </a:pPr>
              <a:t>12</a:t>
            </a:fld>
            <a:endParaRPr lang="en-US" b="1" dirty="0"/>
          </a:p>
        </p:txBody>
      </p:sp>
    </p:spTree>
    <p:extLst>
      <p:ext uri="{BB962C8B-B14F-4D97-AF65-F5344CB8AC3E}">
        <p14:creationId xmlns:p14="http://schemas.microsoft.com/office/powerpoint/2010/main" xmlns="" val="2860281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en-US" altLang="en-US" smtClean="0"/>
          </a:p>
        </p:txBody>
      </p:sp>
      <p:graphicFrame>
        <p:nvGraphicFramePr>
          <p:cNvPr id="7" name="Content Placeholder 6"/>
          <p:cNvGraphicFramePr>
            <a:graphicFrameLocks noGrp="1"/>
          </p:cNvGraphicFramePr>
          <p:nvPr>
            <p:ph idx="1"/>
          </p:nvPr>
        </p:nvGraphicFramePr>
        <p:xfrm>
          <a:off x="2806700" y="2789238"/>
          <a:ext cx="3530600" cy="360680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xmlns="" val="20000"/>
                    </a:ext>
                  </a:extLst>
                </a:gridCol>
                <a:gridCol w="850900">
                  <a:extLst>
                    <a:ext uri="{9D8B030D-6E8A-4147-A177-3AD203B41FA5}">
                      <a16:colId xmlns:a16="http://schemas.microsoft.com/office/drawing/2014/main" xmlns="" val="20001"/>
                    </a:ext>
                  </a:extLst>
                </a:gridCol>
                <a:gridCol w="1028700">
                  <a:extLst>
                    <a:ext uri="{9D8B030D-6E8A-4147-A177-3AD203B41FA5}">
                      <a16:colId xmlns:a16="http://schemas.microsoft.com/office/drawing/2014/main" xmlns="" val="20002"/>
                    </a:ext>
                  </a:extLst>
                </a:gridCol>
                <a:gridCol w="736600">
                  <a:extLst>
                    <a:ext uri="{9D8B030D-6E8A-4147-A177-3AD203B41FA5}">
                      <a16:colId xmlns:a16="http://schemas.microsoft.com/office/drawing/2014/main" xmlns="" val="20003"/>
                    </a:ext>
                  </a:extLst>
                </a:gridCol>
              </a:tblGrid>
              <a:tr h="330200">
                <a:tc>
                  <a:txBody>
                    <a:bodyPr/>
                    <a:lstStyle/>
                    <a:p>
                      <a:pPr algn="ctr" fontAlgn="b"/>
                      <a:r>
                        <a:rPr lang="en-US" sz="1000" u="none" strike="noStrike">
                          <a:effectLst/>
                        </a:rPr>
                        <a:t>ENE Allocation</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Budget Cut</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Special Adjusted Budget Allocation</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 Cut</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0"/>
                  </a:ext>
                </a:extLst>
              </a:tr>
              <a:tr h="165100">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1"/>
                  </a:ext>
                </a:extLst>
              </a:tr>
              <a:tr h="165100">
                <a:tc>
                  <a:txBody>
                    <a:bodyPr/>
                    <a:lstStyle/>
                    <a:p>
                      <a:pPr algn="l" fontAlgn="b"/>
                      <a:r>
                        <a:rPr lang="en-US" sz="1000" u="none" strike="noStrike">
                          <a:effectLst/>
                        </a:rPr>
                        <a:t>             491,228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(45,725)</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445,503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2"/>
                  </a:ext>
                </a:extLst>
              </a:tr>
              <a:tr h="165100">
                <a:tc>
                  <a:txBody>
                    <a:bodyPr/>
                    <a:lstStyle/>
                    <a:p>
                      <a:pPr algn="l" fontAlgn="b"/>
                      <a:r>
                        <a:rPr lang="en-US" sz="1000" u="none" strike="noStrike">
                          <a:effectLst/>
                        </a:rPr>
                        <a:t>             214,476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(16,407)</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198,069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3"/>
                  </a:ext>
                </a:extLst>
              </a:tr>
              <a:tr h="165100">
                <a:tc>
                  <a:txBody>
                    <a:bodyPr/>
                    <a:lstStyle/>
                    <a:p>
                      <a:pPr algn="l" fontAlgn="b"/>
                      <a:r>
                        <a:rPr lang="en-US" sz="1000" u="none" strike="noStrike">
                          <a:effectLst/>
                        </a:rPr>
                        <a:t>        80,083,350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(905,613)</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79,177,737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4"/>
                  </a:ext>
                </a:extLst>
              </a:tr>
              <a:tr h="165100">
                <a:tc>
                  <a:txBody>
                    <a:bodyPr/>
                    <a:lstStyle/>
                    <a:p>
                      <a:pPr algn="l" fontAlgn="b"/>
                      <a:r>
                        <a:rPr lang="en-US" sz="1000" u="none" strike="noStrike">
                          <a:effectLst/>
                        </a:rPr>
                        <a:t>        13,813,565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(739,395)</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13,074,170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5"/>
                  </a:ext>
                </a:extLst>
              </a:tr>
              <a:tr h="165100">
                <a:tc>
                  <a:txBody>
                    <a:bodyPr/>
                    <a:lstStyle/>
                    <a:p>
                      <a:pPr algn="l" fontAlgn="b"/>
                      <a:r>
                        <a:rPr lang="en-US" sz="1000" u="none" strike="noStrike">
                          <a:effectLst/>
                        </a:rPr>
                        <a:t>             318,512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(18,371)</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300,141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6"/>
                  </a:ext>
                </a:extLst>
              </a:tr>
              <a:tr h="165100">
                <a:tc>
                  <a:txBody>
                    <a:bodyPr/>
                    <a:lstStyle/>
                    <a:p>
                      <a:pPr algn="l" fontAlgn="b"/>
                      <a:r>
                        <a:rPr lang="en-US" sz="1000" u="none" strike="noStrike">
                          <a:effectLst/>
                        </a:rPr>
                        <a:t>          2,522,862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(8,882)</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2,513,980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7"/>
                  </a:ext>
                </a:extLst>
              </a:tr>
              <a:tr h="165100">
                <a:tc>
                  <a:txBody>
                    <a:bodyPr/>
                    <a:lstStyle/>
                    <a:p>
                      <a:pPr algn="l" fontAlgn="b"/>
                      <a:r>
                        <a:rPr lang="en-US" sz="1000" u="none" strike="noStrike">
                          <a:effectLst/>
                        </a:rPr>
                        <a:t>        97,443,993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(1,734,393)</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95,709,600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-2%</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8"/>
                  </a:ext>
                </a:extLst>
              </a:tr>
              <a:tr h="165100">
                <a:tc>
                  <a:txBody>
                    <a:bodyPr/>
                    <a:lstStyle/>
                    <a:p>
                      <a:pPr algn="l" fontAlgn="b"/>
                      <a:r>
                        <a:rPr lang="en-US" sz="1000" u="none" strike="noStrike">
                          <a:effectLst/>
                        </a:rPr>
                        <a:t>        15,530,318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(6,497,904)</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9,032,414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-42%</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9"/>
                  </a:ext>
                </a:extLst>
              </a:tr>
              <a:tr h="165100">
                <a:tc>
                  <a:txBody>
                    <a:bodyPr/>
                    <a:lstStyle/>
                    <a:p>
                      <a:pPr algn="l" fontAlgn="b"/>
                      <a:r>
                        <a:rPr lang="en-US" sz="1000" u="none" strike="noStrike">
                          <a:effectLst/>
                        </a:rPr>
                        <a:t>          3,882,578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(1,624,476)</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2,258,102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-42%</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10"/>
                  </a:ext>
                </a:extLst>
              </a:tr>
              <a:tr h="165100">
                <a:tc>
                  <a:txBody>
                    <a:bodyPr/>
                    <a:lstStyle/>
                    <a:p>
                      <a:pPr algn="l" fontAlgn="b"/>
                      <a:r>
                        <a:rPr lang="en-US" sz="1000" u="none" strike="noStrike">
                          <a:effectLst/>
                        </a:rPr>
                        <a:t>      116,856,889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(9,856,773)</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107,000,116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dirty="0">
                          <a:effectLst/>
                        </a:rPr>
                        <a:t>-8%</a:t>
                      </a:r>
                      <a:endParaRPr lang="en-US" sz="1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11"/>
                  </a:ext>
                </a:extLst>
              </a:tr>
            </a:tbl>
          </a:graphicData>
        </a:graphic>
      </p:graphicFrame>
      <p:pic>
        <p:nvPicPr>
          <p:cNvPr id="15430" name="Picture 4" descr="SLIDE LAYOUT.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TextBox 5"/>
          <p:cNvSpPr txBox="1">
            <a:spLocks noChangeArrowheads="1"/>
          </p:cNvSpPr>
          <p:nvPr/>
        </p:nvSpPr>
        <p:spPr bwMode="auto">
          <a:xfrm>
            <a:off x="5257800" y="228600"/>
            <a:ext cx="3505200" cy="400050"/>
          </a:xfrm>
          <a:prstGeom prst="rect">
            <a:avLst/>
          </a:prstGeom>
          <a:solidFill>
            <a:schemeClr val="accent6"/>
          </a:solidFill>
          <a:ln w="9525">
            <a:noFill/>
            <a:miter lim="800000"/>
            <a:headEnd/>
            <a:tailEnd/>
          </a:ln>
        </p:spPr>
        <p:txBody>
          <a:bodyPr>
            <a:spAutoFit/>
          </a:bodyPr>
          <a:lstStyle/>
          <a:p>
            <a:pPr algn="ctr" eaLnBrk="1" hangingPunct="1">
              <a:defRPr/>
            </a:pPr>
            <a:r>
              <a:rPr lang="en-US" sz="2000" b="1" dirty="0">
                <a:cs typeface="Arial" pitchFamily="34" charset="0"/>
              </a:rPr>
              <a:t>ADJUSTMENTS BUDGET</a:t>
            </a:r>
          </a:p>
        </p:txBody>
      </p:sp>
      <p:graphicFrame>
        <p:nvGraphicFramePr>
          <p:cNvPr id="2" name="Table 1"/>
          <p:cNvGraphicFramePr>
            <a:graphicFrameLocks noGrp="1"/>
          </p:cNvGraphicFramePr>
          <p:nvPr/>
        </p:nvGraphicFramePr>
        <p:xfrm>
          <a:off x="609600" y="776288"/>
          <a:ext cx="7924800" cy="5318126"/>
        </p:xfrm>
        <a:graphic>
          <a:graphicData uri="http://schemas.openxmlformats.org/drawingml/2006/table">
            <a:tbl>
              <a:tblPr>
                <a:tableStyleId>{5C22544A-7EE6-4342-B048-85BDC9FD1C3A}</a:tableStyleId>
              </a:tblPr>
              <a:tblGrid>
                <a:gridCol w="3969515">
                  <a:extLst>
                    <a:ext uri="{9D8B030D-6E8A-4147-A177-3AD203B41FA5}">
                      <a16:colId xmlns:a16="http://schemas.microsoft.com/office/drawing/2014/main" xmlns="" val="20000"/>
                    </a:ext>
                  </a:extLst>
                </a:gridCol>
                <a:gridCol w="1024391">
                  <a:extLst>
                    <a:ext uri="{9D8B030D-6E8A-4147-A177-3AD203B41FA5}">
                      <a16:colId xmlns:a16="http://schemas.microsoft.com/office/drawing/2014/main" xmlns="" val="20001"/>
                    </a:ext>
                  </a:extLst>
                </a:gridCol>
                <a:gridCol w="953252">
                  <a:extLst>
                    <a:ext uri="{9D8B030D-6E8A-4147-A177-3AD203B41FA5}">
                      <a16:colId xmlns:a16="http://schemas.microsoft.com/office/drawing/2014/main" xmlns="" val="20002"/>
                    </a:ext>
                  </a:extLst>
                </a:gridCol>
                <a:gridCol w="1152439">
                  <a:extLst>
                    <a:ext uri="{9D8B030D-6E8A-4147-A177-3AD203B41FA5}">
                      <a16:colId xmlns:a16="http://schemas.microsoft.com/office/drawing/2014/main" xmlns="" val="20003"/>
                    </a:ext>
                  </a:extLst>
                </a:gridCol>
                <a:gridCol w="825203">
                  <a:extLst>
                    <a:ext uri="{9D8B030D-6E8A-4147-A177-3AD203B41FA5}">
                      <a16:colId xmlns:a16="http://schemas.microsoft.com/office/drawing/2014/main" xmlns="" val="20004"/>
                    </a:ext>
                  </a:extLst>
                </a:gridCol>
              </a:tblGrid>
              <a:tr h="1073258">
                <a:tc>
                  <a:txBody>
                    <a:bodyPr/>
                    <a:lstStyle/>
                    <a:p>
                      <a:pPr algn="l" fontAlgn="b"/>
                      <a:r>
                        <a:rPr lang="en-US" sz="1400" b="1" u="none" strike="noStrike" dirty="0">
                          <a:effectLst/>
                          <a:latin typeface="+mn-lt"/>
                        </a:rPr>
                        <a:t>Per Economic Classification</a:t>
                      </a:r>
                      <a:endParaRPr lang="en-US" sz="1400" b="1" i="0" u="none" strike="noStrike" dirty="0">
                        <a:solidFill>
                          <a:srgbClr val="000000"/>
                        </a:solidFill>
                        <a:effectLst/>
                        <a:latin typeface="+mn-lt"/>
                      </a:endParaRPr>
                    </a:p>
                  </a:txBody>
                  <a:tcPr marL="6350" marR="6350" marT="6351" marB="0" anchor="b"/>
                </a:tc>
                <a:tc>
                  <a:txBody>
                    <a:bodyPr/>
                    <a:lstStyle/>
                    <a:p>
                      <a:pPr algn="ctr" fontAlgn="b"/>
                      <a:r>
                        <a:rPr lang="en-US" sz="1400" b="1" u="none" strike="noStrike" dirty="0" smtClean="0">
                          <a:effectLst/>
                          <a:latin typeface="+mn-lt"/>
                        </a:rPr>
                        <a:t>ENE Allocation</a:t>
                      </a:r>
                    </a:p>
                    <a:p>
                      <a:pPr algn="ctr" fontAlgn="b"/>
                      <a:r>
                        <a:rPr lang="en-US" sz="1400" b="1" u="none" strike="noStrike" dirty="0" smtClean="0">
                          <a:effectLst/>
                          <a:latin typeface="+mn-lt"/>
                        </a:rPr>
                        <a:t>R’000</a:t>
                      </a:r>
                      <a:r>
                        <a:rPr lang="en-US" sz="1400" b="1" u="none" strike="noStrike" dirty="0">
                          <a:effectLst/>
                          <a:latin typeface="+mn-lt"/>
                        </a:rPr>
                        <a:t> </a:t>
                      </a:r>
                      <a:endParaRPr lang="en-US" sz="1400" b="1" i="0" u="none" strike="noStrike" dirty="0">
                        <a:solidFill>
                          <a:srgbClr val="000000"/>
                        </a:solidFill>
                        <a:effectLst/>
                        <a:latin typeface="+mn-lt"/>
                      </a:endParaRPr>
                    </a:p>
                  </a:txBody>
                  <a:tcPr marL="6350" marR="6350" marT="6351" marB="0" anchor="b"/>
                </a:tc>
                <a:tc>
                  <a:txBody>
                    <a:bodyPr/>
                    <a:lstStyle/>
                    <a:p>
                      <a:pPr algn="ctr" fontAlgn="b"/>
                      <a:r>
                        <a:rPr lang="en-US" sz="1400" b="1" u="none" strike="noStrike" dirty="0">
                          <a:effectLst/>
                          <a:latin typeface="+mn-lt"/>
                        </a:rPr>
                        <a:t> </a:t>
                      </a:r>
                      <a:r>
                        <a:rPr lang="en-US" sz="1400" b="1" u="none" strike="noStrike" dirty="0" smtClean="0">
                          <a:effectLst/>
                          <a:latin typeface="+mn-lt"/>
                        </a:rPr>
                        <a:t>Net Budget Cut</a:t>
                      </a:r>
                    </a:p>
                    <a:p>
                      <a:pPr algn="ctr" fontAlgn="b"/>
                      <a:r>
                        <a:rPr lang="en-ZA" sz="1400" b="1" i="0" u="none" strike="noStrike" dirty="0" smtClean="0">
                          <a:solidFill>
                            <a:srgbClr val="000000"/>
                          </a:solidFill>
                          <a:effectLst/>
                          <a:latin typeface="+mn-lt"/>
                        </a:rPr>
                        <a:t>R’000</a:t>
                      </a:r>
                      <a:endParaRPr lang="en-US" sz="1400" b="1" i="0" u="none" strike="noStrike" dirty="0">
                        <a:solidFill>
                          <a:srgbClr val="000000"/>
                        </a:solidFill>
                        <a:effectLst/>
                        <a:latin typeface="+mn-lt"/>
                      </a:endParaRPr>
                    </a:p>
                  </a:txBody>
                  <a:tcPr marL="6350" marR="6350" marT="6351"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smtClean="0">
                          <a:effectLst/>
                          <a:latin typeface="+mn-lt"/>
                        </a:rPr>
                        <a:t>Special Adjusted Budget Allocation</a:t>
                      </a:r>
                      <a:endParaRPr lang="en-US" sz="1400" b="1" i="0" u="none" strike="noStrike" dirty="0" smtClean="0">
                        <a:solidFill>
                          <a:srgbClr val="000000"/>
                        </a:solidFill>
                        <a:effectLst/>
                        <a:latin typeface="+mn-lt"/>
                      </a:endParaRPr>
                    </a:p>
                    <a:p>
                      <a:pPr algn="ctr" fontAlgn="b"/>
                      <a:r>
                        <a:rPr lang="en-US" sz="1400" b="1" u="none" strike="noStrike" dirty="0" smtClean="0">
                          <a:effectLst/>
                          <a:latin typeface="+mn-lt"/>
                        </a:rPr>
                        <a:t>R’000</a:t>
                      </a:r>
                      <a:r>
                        <a:rPr lang="en-US" sz="1400" b="1" u="none" strike="noStrike" dirty="0">
                          <a:effectLst/>
                          <a:latin typeface="+mn-lt"/>
                        </a:rPr>
                        <a:t> </a:t>
                      </a:r>
                      <a:endParaRPr lang="en-US" sz="1400" b="1" i="0" u="none" strike="noStrike" dirty="0">
                        <a:solidFill>
                          <a:srgbClr val="000000"/>
                        </a:solidFill>
                        <a:effectLst/>
                        <a:latin typeface="+mn-lt"/>
                      </a:endParaRPr>
                    </a:p>
                  </a:txBody>
                  <a:tcPr marL="6350" marR="6350" marT="6351" marB="0" anchor="b"/>
                </a:tc>
                <a:tc>
                  <a:txBody>
                    <a:bodyPr/>
                    <a:lstStyle/>
                    <a:p>
                      <a:pPr algn="ctr" fontAlgn="b"/>
                      <a:r>
                        <a:rPr lang="en-US" sz="1400" b="1" u="none" strike="noStrike" dirty="0">
                          <a:effectLst/>
                          <a:latin typeface="+mn-lt"/>
                        </a:rPr>
                        <a:t> </a:t>
                      </a:r>
                      <a:r>
                        <a:rPr lang="en-US" sz="1400" b="1" u="none" strike="noStrike" dirty="0" smtClean="0">
                          <a:effectLst/>
                          <a:latin typeface="+mn-lt"/>
                        </a:rPr>
                        <a:t>%</a:t>
                      </a:r>
                    </a:p>
                    <a:p>
                      <a:pPr algn="ctr" fontAlgn="b"/>
                      <a:r>
                        <a:rPr lang="en-ZA" sz="1400" b="1" i="0" u="none" strike="noStrike" dirty="0" smtClean="0">
                          <a:solidFill>
                            <a:srgbClr val="000000"/>
                          </a:solidFill>
                          <a:effectLst/>
                          <a:latin typeface="+mn-lt"/>
                        </a:rPr>
                        <a:t>Cut</a:t>
                      </a:r>
                      <a:endParaRPr lang="en-US" sz="1400" b="1" i="0" u="none" strike="noStrike" dirty="0">
                        <a:solidFill>
                          <a:srgbClr val="000000"/>
                        </a:solidFill>
                        <a:effectLst/>
                        <a:latin typeface="+mn-lt"/>
                      </a:endParaRPr>
                    </a:p>
                  </a:txBody>
                  <a:tcPr marL="6350" marR="6350" marT="6351" marB="0" anchor="b"/>
                </a:tc>
                <a:extLst>
                  <a:ext uri="{0D108BD9-81ED-4DB2-BD59-A6C34878D82A}">
                    <a16:rowId xmlns:a16="http://schemas.microsoft.com/office/drawing/2014/main" xmlns="" val="10000"/>
                  </a:ext>
                </a:extLst>
              </a:tr>
              <a:tr h="698169">
                <a:tc>
                  <a:txBody>
                    <a:bodyPr/>
                    <a:lstStyle/>
                    <a:p>
                      <a:pPr algn="l" fontAlgn="b"/>
                      <a:r>
                        <a:rPr lang="en-US" sz="1400" u="none" strike="noStrike" dirty="0">
                          <a:effectLst/>
                        </a:rPr>
                        <a:t>Compensation of Employees</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10 281 060 </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157 310</a:t>
                      </a:r>
                      <a:r>
                        <a:rPr lang="en-US" sz="1400" u="none" strike="noStrike" dirty="0">
                          <a:effectLst/>
                        </a:rPr>
                        <a:t>)</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10 123 750 </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a:effectLst/>
                        </a:rPr>
                        <a:t>2%</a:t>
                      </a:r>
                      <a:endParaRPr lang="en-US" sz="1400" b="0" i="0" u="none" strike="noStrike">
                        <a:solidFill>
                          <a:srgbClr val="000000"/>
                        </a:solidFill>
                        <a:effectLst/>
                        <a:latin typeface="Arial" panose="020B0604020202020204" pitchFamily="34" charset="0"/>
                      </a:endParaRPr>
                    </a:p>
                  </a:txBody>
                  <a:tcPr marL="6350" marR="6350" marT="6351" marB="0" anchor="b"/>
                </a:tc>
                <a:extLst>
                  <a:ext uri="{0D108BD9-81ED-4DB2-BD59-A6C34878D82A}">
                    <a16:rowId xmlns:a16="http://schemas.microsoft.com/office/drawing/2014/main" xmlns="" val="10001"/>
                  </a:ext>
                </a:extLst>
              </a:tr>
              <a:tr h="698169">
                <a:tc>
                  <a:txBody>
                    <a:bodyPr/>
                    <a:lstStyle/>
                    <a:p>
                      <a:pPr algn="l" fontAlgn="b"/>
                      <a:r>
                        <a:rPr lang="en-US" sz="1400" u="none" strike="noStrike" dirty="0">
                          <a:effectLst/>
                        </a:rPr>
                        <a:t>Operational Expenditure</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724 645 </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159 394</a:t>
                      </a:r>
                      <a:r>
                        <a:rPr lang="en-US" sz="1400" u="none" strike="noStrike" dirty="0">
                          <a:effectLst/>
                        </a:rPr>
                        <a:t>)</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565 251 </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a:effectLst/>
                        </a:rPr>
                        <a:t>22%</a:t>
                      </a:r>
                      <a:endParaRPr lang="en-US" sz="1400" b="0" i="0" u="none" strike="noStrike">
                        <a:solidFill>
                          <a:srgbClr val="000000"/>
                        </a:solidFill>
                        <a:effectLst/>
                        <a:latin typeface="Arial" panose="020B0604020202020204" pitchFamily="34" charset="0"/>
                      </a:endParaRPr>
                    </a:p>
                  </a:txBody>
                  <a:tcPr marL="6350" marR="6350" marT="6351" marB="0" anchor="b"/>
                </a:tc>
                <a:extLst>
                  <a:ext uri="{0D108BD9-81ED-4DB2-BD59-A6C34878D82A}">
                    <a16:rowId xmlns:a16="http://schemas.microsoft.com/office/drawing/2014/main" xmlns="" val="10002"/>
                  </a:ext>
                </a:extLst>
              </a:tr>
              <a:tr h="698169">
                <a:tc>
                  <a:txBody>
                    <a:bodyPr/>
                    <a:lstStyle/>
                    <a:p>
                      <a:pPr algn="l" fontAlgn="b"/>
                      <a:r>
                        <a:rPr lang="en-US" sz="1400" u="none" strike="noStrike" dirty="0">
                          <a:effectLst/>
                        </a:rPr>
                        <a:t>Transfers and Subsidies</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86 438 288 </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1 417 689</a:t>
                      </a:r>
                      <a:r>
                        <a:rPr lang="en-US" sz="1400" u="none" strike="noStrike" dirty="0">
                          <a:effectLst/>
                        </a:rPr>
                        <a:t>)</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85 020 599 </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a:effectLst/>
                        </a:rPr>
                        <a:t>2%</a:t>
                      </a:r>
                      <a:endParaRPr lang="en-US" sz="1400" b="0" i="0" u="none" strike="noStrike">
                        <a:solidFill>
                          <a:srgbClr val="000000"/>
                        </a:solidFill>
                        <a:effectLst/>
                        <a:latin typeface="Arial" panose="020B0604020202020204" pitchFamily="34" charset="0"/>
                      </a:endParaRPr>
                    </a:p>
                  </a:txBody>
                  <a:tcPr marL="6350" marR="6350" marT="6351" marB="0" anchor="b"/>
                </a:tc>
                <a:extLst>
                  <a:ext uri="{0D108BD9-81ED-4DB2-BD59-A6C34878D82A}">
                    <a16:rowId xmlns:a16="http://schemas.microsoft.com/office/drawing/2014/main" xmlns="" val="10003"/>
                  </a:ext>
                </a:extLst>
              </a:tr>
              <a:tr h="726096">
                <a:tc>
                  <a:txBody>
                    <a:bodyPr/>
                    <a:lstStyle/>
                    <a:p>
                      <a:pPr algn="l" fontAlgn="b"/>
                      <a:r>
                        <a:rPr lang="en-US" sz="1400" b="1" u="none" strike="noStrike" dirty="0">
                          <a:effectLst/>
                        </a:rPr>
                        <a:t>Total Voted Funds</a:t>
                      </a:r>
                      <a:endParaRPr lang="en-US" sz="1400" b="1"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b="1" u="none" strike="noStrike" dirty="0">
                          <a:effectLst/>
                        </a:rPr>
                        <a:t>     </a:t>
                      </a:r>
                      <a:r>
                        <a:rPr lang="en-US" sz="1400" b="1" u="none" strike="noStrike" dirty="0" smtClean="0">
                          <a:effectLst/>
                        </a:rPr>
                        <a:t>97 443 993 </a:t>
                      </a:r>
                      <a:endParaRPr lang="en-US" sz="1400" b="1"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b="1" u="none" strike="noStrike" dirty="0" smtClean="0">
                          <a:effectLst/>
                        </a:rPr>
                        <a:t>  </a:t>
                      </a:r>
                      <a:r>
                        <a:rPr lang="en-US" sz="1400" b="1" u="none" strike="noStrike" dirty="0">
                          <a:effectLst/>
                        </a:rPr>
                        <a:t>(</a:t>
                      </a:r>
                      <a:r>
                        <a:rPr lang="en-US" sz="1400" b="1" u="none" strike="noStrike" dirty="0" smtClean="0">
                          <a:effectLst/>
                        </a:rPr>
                        <a:t>1 734 393</a:t>
                      </a:r>
                      <a:r>
                        <a:rPr lang="en-US" sz="1400" b="1" u="none" strike="noStrike" dirty="0">
                          <a:effectLst/>
                        </a:rPr>
                        <a:t>)</a:t>
                      </a:r>
                      <a:endParaRPr lang="en-US" sz="1400" b="1"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b="1" u="none" strike="noStrike" dirty="0">
                          <a:effectLst/>
                        </a:rPr>
                        <a:t>        </a:t>
                      </a:r>
                      <a:r>
                        <a:rPr lang="en-US" sz="1400" b="1" u="none" strike="noStrike" dirty="0" smtClean="0">
                          <a:effectLst/>
                        </a:rPr>
                        <a:t>95 709 600 </a:t>
                      </a:r>
                      <a:endParaRPr lang="en-US" sz="1400" b="1"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b="1" u="none" strike="noStrike" dirty="0">
                          <a:effectLst/>
                        </a:rPr>
                        <a:t>2%</a:t>
                      </a:r>
                      <a:endParaRPr lang="en-US" sz="1400" b="1" i="0" u="none" strike="noStrike" dirty="0">
                        <a:solidFill>
                          <a:srgbClr val="000000"/>
                        </a:solidFill>
                        <a:effectLst/>
                        <a:latin typeface="Arial" panose="020B0604020202020204" pitchFamily="34" charset="0"/>
                      </a:endParaRPr>
                    </a:p>
                  </a:txBody>
                  <a:tcPr marL="6350" marR="6350" marT="6351" marB="0" anchor="b"/>
                </a:tc>
                <a:extLst>
                  <a:ext uri="{0D108BD9-81ED-4DB2-BD59-A6C34878D82A}">
                    <a16:rowId xmlns:a16="http://schemas.microsoft.com/office/drawing/2014/main" xmlns="" val="10004"/>
                  </a:ext>
                </a:extLst>
              </a:tr>
              <a:tr h="698169">
                <a:tc>
                  <a:txBody>
                    <a:bodyPr/>
                    <a:lstStyle/>
                    <a:p>
                      <a:pPr algn="l" fontAlgn="b"/>
                      <a:r>
                        <a:rPr lang="en-US" sz="1400" u="none" strike="noStrike" dirty="0">
                          <a:effectLst/>
                        </a:rPr>
                        <a:t>Skills Levy</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19 412 896 </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8 122 380</a:t>
                      </a:r>
                      <a:r>
                        <a:rPr lang="en-US" sz="1400" u="none" strike="noStrike" dirty="0">
                          <a:effectLst/>
                        </a:rPr>
                        <a:t>)</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        </a:t>
                      </a:r>
                      <a:r>
                        <a:rPr lang="en-US" sz="1400" u="none" strike="noStrike" dirty="0" smtClean="0">
                          <a:effectLst/>
                        </a:rPr>
                        <a:t>11 290 516 </a:t>
                      </a:r>
                      <a:endParaRPr lang="en-US" sz="1400" b="0"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u="none" strike="noStrike" dirty="0">
                          <a:effectLst/>
                        </a:rPr>
                        <a:t>42%</a:t>
                      </a:r>
                      <a:endParaRPr lang="en-US" sz="1400" b="0" i="0" u="none" strike="noStrike" dirty="0">
                        <a:solidFill>
                          <a:srgbClr val="000000"/>
                        </a:solidFill>
                        <a:effectLst/>
                        <a:latin typeface="Arial" panose="020B0604020202020204" pitchFamily="34" charset="0"/>
                      </a:endParaRPr>
                    </a:p>
                  </a:txBody>
                  <a:tcPr marL="6350" marR="6350" marT="6351" marB="0" anchor="b"/>
                </a:tc>
                <a:extLst>
                  <a:ext uri="{0D108BD9-81ED-4DB2-BD59-A6C34878D82A}">
                    <a16:rowId xmlns:a16="http://schemas.microsoft.com/office/drawing/2014/main" xmlns="" val="10005"/>
                  </a:ext>
                </a:extLst>
              </a:tr>
              <a:tr h="726096">
                <a:tc>
                  <a:txBody>
                    <a:bodyPr/>
                    <a:lstStyle/>
                    <a:p>
                      <a:pPr algn="l" fontAlgn="b"/>
                      <a:r>
                        <a:rPr lang="en-US" sz="1400" b="1" u="none" strike="noStrike" dirty="0">
                          <a:effectLst/>
                        </a:rPr>
                        <a:t>Total Including Direct Charges</a:t>
                      </a:r>
                      <a:endParaRPr lang="en-US" sz="1400" b="1"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b="1" u="none" strike="noStrike" dirty="0" smtClean="0">
                          <a:effectLst/>
                        </a:rPr>
                        <a:t>  116 856 889 </a:t>
                      </a:r>
                      <a:endParaRPr lang="en-US" sz="1400" b="1"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b="1" u="none" strike="noStrike" dirty="0" smtClean="0">
                          <a:effectLst/>
                        </a:rPr>
                        <a:t>  </a:t>
                      </a:r>
                      <a:r>
                        <a:rPr lang="en-US" sz="1400" b="1" u="none" strike="noStrike" dirty="0">
                          <a:effectLst/>
                        </a:rPr>
                        <a:t>(</a:t>
                      </a:r>
                      <a:r>
                        <a:rPr lang="en-US" sz="1400" b="1" u="none" strike="noStrike" dirty="0" smtClean="0">
                          <a:effectLst/>
                        </a:rPr>
                        <a:t>9 856 773</a:t>
                      </a:r>
                      <a:r>
                        <a:rPr lang="en-US" sz="1400" b="1" u="none" strike="noStrike" dirty="0">
                          <a:effectLst/>
                        </a:rPr>
                        <a:t>)</a:t>
                      </a:r>
                      <a:endParaRPr lang="en-US" sz="1400" b="1"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b="1" u="none" strike="noStrike" dirty="0">
                          <a:effectLst/>
                        </a:rPr>
                        <a:t>      </a:t>
                      </a:r>
                      <a:r>
                        <a:rPr lang="en-US" sz="1400" b="1" u="none" strike="noStrike" dirty="0" smtClean="0">
                          <a:effectLst/>
                        </a:rPr>
                        <a:t>107 000 116 </a:t>
                      </a:r>
                      <a:endParaRPr lang="en-US" sz="1400" b="1" i="0" u="none" strike="noStrike" dirty="0">
                        <a:solidFill>
                          <a:srgbClr val="000000"/>
                        </a:solidFill>
                        <a:effectLst/>
                        <a:latin typeface="Arial" panose="020B0604020202020204" pitchFamily="34" charset="0"/>
                      </a:endParaRPr>
                    </a:p>
                  </a:txBody>
                  <a:tcPr marL="6350" marR="6350" marT="6351" marB="0" anchor="b"/>
                </a:tc>
                <a:tc>
                  <a:txBody>
                    <a:bodyPr/>
                    <a:lstStyle/>
                    <a:p>
                      <a:pPr algn="r" fontAlgn="b"/>
                      <a:r>
                        <a:rPr lang="en-US" sz="1400" b="1" u="none" strike="noStrike" dirty="0">
                          <a:effectLst/>
                        </a:rPr>
                        <a:t>8%</a:t>
                      </a:r>
                      <a:endParaRPr lang="en-US" sz="1400" b="1" i="0" u="none" strike="noStrike" dirty="0">
                        <a:solidFill>
                          <a:srgbClr val="000000"/>
                        </a:solidFill>
                        <a:effectLst/>
                        <a:latin typeface="Arial" panose="020B0604020202020204" pitchFamily="34" charset="0"/>
                      </a:endParaRPr>
                    </a:p>
                  </a:txBody>
                  <a:tcPr marL="6350" marR="6350" marT="6351" marB="0" anchor="b"/>
                </a:tc>
                <a:extLst>
                  <a:ext uri="{0D108BD9-81ED-4DB2-BD59-A6C34878D82A}">
                    <a16:rowId xmlns:a16="http://schemas.microsoft.com/office/drawing/2014/main" xmlns="" val="10006"/>
                  </a:ext>
                </a:extLst>
              </a:tr>
            </a:tbl>
          </a:graphicData>
        </a:graphic>
      </p:graphicFrame>
      <p:sp>
        <p:nvSpPr>
          <p:cNvPr id="3" name="Slide Number Placeholder 2"/>
          <p:cNvSpPr>
            <a:spLocks noGrp="1"/>
          </p:cNvSpPr>
          <p:nvPr>
            <p:ph type="sldNum" sz="quarter" idx="12"/>
          </p:nvPr>
        </p:nvSpPr>
        <p:spPr>
          <a:xfrm>
            <a:off x="6781800" y="6537425"/>
            <a:ext cx="2133600" cy="476250"/>
          </a:xfrm>
        </p:spPr>
        <p:txBody>
          <a:bodyPr/>
          <a:lstStyle/>
          <a:p>
            <a:pPr>
              <a:defRPr/>
            </a:pPr>
            <a:fld id="{7FEA9EB2-108A-4BEC-BB25-443CCE96D918}" type="slidenum">
              <a:rPr lang="en-US" b="1" smtClean="0"/>
              <a:pPr>
                <a:defRPr/>
              </a:pPr>
              <a:t>13</a:t>
            </a:fld>
            <a:endParaRPr lang="en-US" b="1" dirty="0"/>
          </a:p>
        </p:txBody>
      </p:sp>
    </p:spTree>
    <p:extLst>
      <p:ext uri="{BB962C8B-B14F-4D97-AF65-F5344CB8AC3E}">
        <p14:creationId xmlns:p14="http://schemas.microsoft.com/office/powerpoint/2010/main" xmlns="" val="3793880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altLang="en-US" smtClean="0"/>
          </a:p>
        </p:txBody>
      </p:sp>
      <p:graphicFrame>
        <p:nvGraphicFramePr>
          <p:cNvPr id="7" name="Content Placeholder 6"/>
          <p:cNvGraphicFramePr>
            <a:graphicFrameLocks noGrp="1"/>
          </p:cNvGraphicFramePr>
          <p:nvPr>
            <p:ph idx="1"/>
          </p:nvPr>
        </p:nvGraphicFramePr>
        <p:xfrm>
          <a:off x="2806700" y="2789238"/>
          <a:ext cx="3530600" cy="360680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xmlns="" val="20000"/>
                    </a:ext>
                  </a:extLst>
                </a:gridCol>
                <a:gridCol w="850900">
                  <a:extLst>
                    <a:ext uri="{9D8B030D-6E8A-4147-A177-3AD203B41FA5}">
                      <a16:colId xmlns:a16="http://schemas.microsoft.com/office/drawing/2014/main" xmlns="" val="20001"/>
                    </a:ext>
                  </a:extLst>
                </a:gridCol>
                <a:gridCol w="1028700">
                  <a:extLst>
                    <a:ext uri="{9D8B030D-6E8A-4147-A177-3AD203B41FA5}">
                      <a16:colId xmlns:a16="http://schemas.microsoft.com/office/drawing/2014/main" xmlns="" val="20002"/>
                    </a:ext>
                  </a:extLst>
                </a:gridCol>
                <a:gridCol w="736600">
                  <a:extLst>
                    <a:ext uri="{9D8B030D-6E8A-4147-A177-3AD203B41FA5}">
                      <a16:colId xmlns:a16="http://schemas.microsoft.com/office/drawing/2014/main" xmlns="" val="20003"/>
                    </a:ext>
                  </a:extLst>
                </a:gridCol>
              </a:tblGrid>
              <a:tr h="330200">
                <a:tc>
                  <a:txBody>
                    <a:bodyPr/>
                    <a:lstStyle/>
                    <a:p>
                      <a:pPr algn="ctr" fontAlgn="b"/>
                      <a:r>
                        <a:rPr lang="en-US" sz="1000" u="none" strike="noStrike">
                          <a:effectLst/>
                        </a:rPr>
                        <a:t>ENE Allocation</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Budget Cut</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Special Adjusted Budget Allocation</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u="none" strike="noStrike">
                          <a:effectLst/>
                        </a:rPr>
                        <a:t>% Cut</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0"/>
                  </a:ext>
                </a:extLst>
              </a:tr>
              <a:tr h="165100">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R'000</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1"/>
                  </a:ext>
                </a:extLst>
              </a:tr>
              <a:tr h="165100">
                <a:tc>
                  <a:txBody>
                    <a:bodyPr/>
                    <a:lstStyle/>
                    <a:p>
                      <a:pPr algn="l" fontAlgn="b"/>
                      <a:r>
                        <a:rPr lang="en-US" sz="1000" u="none" strike="noStrike">
                          <a:effectLst/>
                        </a:rPr>
                        <a:t>             491,228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(45,725)</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445,503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2"/>
                  </a:ext>
                </a:extLst>
              </a:tr>
              <a:tr h="165100">
                <a:tc>
                  <a:txBody>
                    <a:bodyPr/>
                    <a:lstStyle/>
                    <a:p>
                      <a:pPr algn="l" fontAlgn="b"/>
                      <a:r>
                        <a:rPr lang="en-US" sz="1000" u="none" strike="noStrike">
                          <a:effectLst/>
                        </a:rPr>
                        <a:t>             214,476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(16,407)</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198,069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3"/>
                  </a:ext>
                </a:extLst>
              </a:tr>
              <a:tr h="165100">
                <a:tc>
                  <a:txBody>
                    <a:bodyPr/>
                    <a:lstStyle/>
                    <a:p>
                      <a:pPr algn="l" fontAlgn="b"/>
                      <a:r>
                        <a:rPr lang="en-US" sz="1000" u="none" strike="noStrike">
                          <a:effectLst/>
                        </a:rPr>
                        <a:t>        80,083,350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(905,613)</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79,177,737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4"/>
                  </a:ext>
                </a:extLst>
              </a:tr>
              <a:tr h="165100">
                <a:tc>
                  <a:txBody>
                    <a:bodyPr/>
                    <a:lstStyle/>
                    <a:p>
                      <a:pPr algn="l" fontAlgn="b"/>
                      <a:r>
                        <a:rPr lang="en-US" sz="1000" u="none" strike="noStrike">
                          <a:effectLst/>
                        </a:rPr>
                        <a:t>        13,813,565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(739,395)</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13,074,170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5"/>
                  </a:ext>
                </a:extLst>
              </a:tr>
              <a:tr h="165100">
                <a:tc>
                  <a:txBody>
                    <a:bodyPr/>
                    <a:lstStyle/>
                    <a:p>
                      <a:pPr algn="l" fontAlgn="b"/>
                      <a:r>
                        <a:rPr lang="en-US" sz="1000" u="none" strike="noStrike">
                          <a:effectLst/>
                        </a:rPr>
                        <a:t>             318,512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(18,371)</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300,141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6"/>
                  </a:ext>
                </a:extLst>
              </a:tr>
              <a:tr h="165100">
                <a:tc>
                  <a:txBody>
                    <a:bodyPr/>
                    <a:lstStyle/>
                    <a:p>
                      <a:pPr algn="l" fontAlgn="b"/>
                      <a:r>
                        <a:rPr lang="en-US" sz="1000" u="none" strike="noStrike">
                          <a:effectLst/>
                        </a:rPr>
                        <a:t>          2,522,862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(8,882)</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2,513,980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7"/>
                  </a:ext>
                </a:extLst>
              </a:tr>
              <a:tr h="165100">
                <a:tc>
                  <a:txBody>
                    <a:bodyPr/>
                    <a:lstStyle/>
                    <a:p>
                      <a:pPr algn="l" fontAlgn="b"/>
                      <a:r>
                        <a:rPr lang="en-US" sz="1000" u="none" strike="noStrike">
                          <a:effectLst/>
                        </a:rPr>
                        <a:t>        97,443,993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(1,734,393)</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95,709,600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-2%</a:t>
                      </a:r>
                      <a:endParaRPr lang="en-US" sz="10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8"/>
                  </a:ext>
                </a:extLst>
              </a:tr>
              <a:tr h="165100">
                <a:tc>
                  <a:txBody>
                    <a:bodyPr/>
                    <a:lstStyle/>
                    <a:p>
                      <a:pPr algn="l" fontAlgn="b"/>
                      <a:r>
                        <a:rPr lang="en-US" sz="1000" u="none" strike="noStrike">
                          <a:effectLst/>
                        </a:rPr>
                        <a:t>        15,530,318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(6,497,904)</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9,032,414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-42%</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09"/>
                  </a:ext>
                </a:extLst>
              </a:tr>
              <a:tr h="165100">
                <a:tc>
                  <a:txBody>
                    <a:bodyPr/>
                    <a:lstStyle/>
                    <a:p>
                      <a:pPr algn="l" fontAlgn="b"/>
                      <a:r>
                        <a:rPr lang="en-US" sz="1000" u="none" strike="noStrike">
                          <a:effectLst/>
                        </a:rPr>
                        <a:t>          3,882,578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(1,624,476)</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2,258,102 </a:t>
                      </a:r>
                      <a:endParaRPr lang="en-US"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a:effectLst/>
                        </a:rPr>
                        <a:t>-42%</a:t>
                      </a:r>
                      <a:endParaRPr lang="en-US"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10"/>
                  </a:ext>
                </a:extLst>
              </a:tr>
              <a:tr h="165100">
                <a:tc>
                  <a:txBody>
                    <a:bodyPr/>
                    <a:lstStyle/>
                    <a:p>
                      <a:pPr algn="l" fontAlgn="b"/>
                      <a:r>
                        <a:rPr lang="en-US" sz="1000" u="none" strike="noStrike">
                          <a:effectLst/>
                        </a:rPr>
                        <a:t>      116,856,889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(9,856,773)</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000" u="none" strike="noStrike">
                          <a:effectLst/>
                        </a:rPr>
                        <a:t>         107,000,116 </a:t>
                      </a:r>
                      <a:endParaRPr lang="en-US" sz="10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000" u="none" strike="noStrike" dirty="0">
                          <a:effectLst/>
                        </a:rPr>
                        <a:t>-8%</a:t>
                      </a:r>
                      <a:endParaRPr lang="en-US" sz="1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011"/>
                  </a:ext>
                </a:extLst>
              </a:tr>
            </a:tbl>
          </a:graphicData>
        </a:graphic>
      </p:graphicFrame>
      <p:pic>
        <p:nvPicPr>
          <p:cNvPr id="16454" name="Picture 4" descr="SLIDE LAYOUT.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TextBox 5"/>
          <p:cNvSpPr txBox="1">
            <a:spLocks noChangeArrowheads="1"/>
          </p:cNvSpPr>
          <p:nvPr/>
        </p:nvSpPr>
        <p:spPr bwMode="auto">
          <a:xfrm>
            <a:off x="5257800" y="228600"/>
            <a:ext cx="3505200" cy="400050"/>
          </a:xfrm>
          <a:prstGeom prst="rect">
            <a:avLst/>
          </a:prstGeom>
          <a:solidFill>
            <a:schemeClr val="accent6"/>
          </a:solidFill>
          <a:ln w="9525">
            <a:noFill/>
            <a:miter lim="800000"/>
            <a:headEnd/>
            <a:tailEnd/>
          </a:ln>
        </p:spPr>
        <p:txBody>
          <a:bodyPr>
            <a:spAutoFit/>
          </a:bodyPr>
          <a:lstStyle/>
          <a:p>
            <a:pPr algn="ctr" eaLnBrk="1" hangingPunct="1">
              <a:defRPr/>
            </a:pPr>
            <a:r>
              <a:rPr lang="en-US" sz="2000" b="1" dirty="0">
                <a:cs typeface="Arial" pitchFamily="34" charset="0"/>
              </a:rPr>
              <a:t>ADJUSTMENTS BUDGET</a:t>
            </a:r>
          </a:p>
        </p:txBody>
      </p:sp>
      <p:graphicFrame>
        <p:nvGraphicFramePr>
          <p:cNvPr id="4" name="Table 3"/>
          <p:cNvGraphicFramePr>
            <a:graphicFrameLocks noGrp="1"/>
          </p:cNvGraphicFramePr>
          <p:nvPr>
            <p:extLst>
              <p:ext uri="{D42A27DB-BD31-4B8C-83A1-F6EECF244321}">
                <p14:modId xmlns:p14="http://schemas.microsoft.com/office/powerpoint/2010/main" xmlns="" val="1819126086"/>
              </p:ext>
            </p:extLst>
          </p:nvPr>
        </p:nvGraphicFramePr>
        <p:xfrm>
          <a:off x="533400" y="762000"/>
          <a:ext cx="8153400" cy="5334000"/>
        </p:xfrm>
        <a:graphic>
          <a:graphicData uri="http://schemas.openxmlformats.org/drawingml/2006/table">
            <a:tbl>
              <a:tblPr>
                <a:tableStyleId>{5C22544A-7EE6-4342-B048-85BDC9FD1C3A}</a:tableStyleId>
              </a:tblPr>
              <a:tblGrid>
                <a:gridCol w="4084019">
                  <a:extLst>
                    <a:ext uri="{9D8B030D-6E8A-4147-A177-3AD203B41FA5}">
                      <a16:colId xmlns:a16="http://schemas.microsoft.com/office/drawing/2014/main" xmlns="" val="20000"/>
                    </a:ext>
                  </a:extLst>
                </a:gridCol>
                <a:gridCol w="1053941">
                  <a:extLst>
                    <a:ext uri="{9D8B030D-6E8A-4147-A177-3AD203B41FA5}">
                      <a16:colId xmlns:a16="http://schemas.microsoft.com/office/drawing/2014/main" xmlns="" val="20001"/>
                    </a:ext>
                  </a:extLst>
                </a:gridCol>
                <a:gridCol w="980751">
                  <a:extLst>
                    <a:ext uri="{9D8B030D-6E8A-4147-A177-3AD203B41FA5}">
                      <a16:colId xmlns:a16="http://schemas.microsoft.com/office/drawing/2014/main" xmlns="" val="20002"/>
                    </a:ext>
                  </a:extLst>
                </a:gridCol>
                <a:gridCol w="1185682">
                  <a:extLst>
                    <a:ext uri="{9D8B030D-6E8A-4147-A177-3AD203B41FA5}">
                      <a16:colId xmlns:a16="http://schemas.microsoft.com/office/drawing/2014/main" xmlns="" val="20003"/>
                    </a:ext>
                  </a:extLst>
                </a:gridCol>
                <a:gridCol w="849007">
                  <a:extLst>
                    <a:ext uri="{9D8B030D-6E8A-4147-A177-3AD203B41FA5}">
                      <a16:colId xmlns:a16="http://schemas.microsoft.com/office/drawing/2014/main" xmlns="" val="20004"/>
                    </a:ext>
                  </a:extLst>
                </a:gridCol>
              </a:tblGrid>
              <a:tr h="1111310">
                <a:tc>
                  <a:txBody>
                    <a:bodyPr/>
                    <a:lstStyle/>
                    <a:p>
                      <a:pPr algn="l" fontAlgn="ctr"/>
                      <a:r>
                        <a:rPr lang="en-GB" sz="1100" b="1" u="none" strike="noStrike" dirty="0">
                          <a:effectLst/>
                          <a:latin typeface="+mn-lt"/>
                        </a:rPr>
                        <a:t>Information for Transfers and Subsidies</a:t>
                      </a:r>
                      <a:endParaRPr lang="en-GB" sz="1100" b="1" i="0" u="none" strike="noStrike" dirty="0">
                        <a:solidFill>
                          <a:srgbClr val="000000"/>
                        </a:solidFill>
                        <a:effectLst/>
                        <a:latin typeface="+mn-lt"/>
                      </a:endParaRPr>
                    </a:p>
                  </a:txBody>
                  <a:tcPr marL="6350" marR="6350" marT="6350" marB="0" anchor="ctr"/>
                </a:tc>
                <a:tc>
                  <a:txBody>
                    <a:bodyPr/>
                    <a:lstStyle/>
                    <a:p>
                      <a:pPr algn="ctr" fontAlgn="ctr"/>
                      <a:r>
                        <a:rPr lang="en-US" sz="1100" b="1" u="none" strike="noStrike" dirty="0">
                          <a:effectLst/>
                          <a:latin typeface="+mn-lt"/>
                        </a:rPr>
                        <a:t> ENE </a:t>
                      </a:r>
                      <a:r>
                        <a:rPr lang="en-US" sz="1100" b="1" u="none" strike="noStrike" dirty="0" smtClean="0">
                          <a:effectLst/>
                          <a:latin typeface="+mn-lt"/>
                        </a:rPr>
                        <a:t>Allocation</a:t>
                      </a:r>
                    </a:p>
                    <a:p>
                      <a:pPr algn="ctr" fontAlgn="ctr"/>
                      <a:r>
                        <a:rPr lang="en-US" sz="1100" b="1" u="none" strike="noStrike" dirty="0" smtClean="0">
                          <a:effectLst/>
                          <a:latin typeface="+mn-lt"/>
                        </a:rPr>
                        <a:t>R’000 </a:t>
                      </a:r>
                      <a:endParaRPr lang="en-US" sz="1100" b="1" i="0" u="none" strike="noStrike" dirty="0">
                        <a:solidFill>
                          <a:srgbClr val="000000"/>
                        </a:solidFill>
                        <a:effectLst/>
                        <a:latin typeface="+mn-lt"/>
                      </a:endParaRPr>
                    </a:p>
                  </a:txBody>
                  <a:tcPr marL="6350" marR="6350" marT="6350" marB="0" anchor="ctr"/>
                </a:tc>
                <a:tc>
                  <a:txBody>
                    <a:bodyPr/>
                    <a:lstStyle/>
                    <a:p>
                      <a:pPr algn="ctr" fontAlgn="ctr"/>
                      <a:r>
                        <a:rPr lang="en-US" sz="1100" b="1" u="none" strike="noStrike" dirty="0">
                          <a:effectLst/>
                          <a:latin typeface="+mn-lt"/>
                        </a:rPr>
                        <a:t> Budget Cut </a:t>
                      </a:r>
                      <a:endParaRPr lang="en-US" sz="1100" b="1" u="none" strike="noStrike" dirty="0" smtClean="0">
                        <a:effectLst/>
                        <a:latin typeface="+mn-lt"/>
                      </a:endParaRPr>
                    </a:p>
                    <a:p>
                      <a:pPr algn="ctr" fontAlgn="ctr"/>
                      <a:r>
                        <a:rPr lang="en-ZA" sz="1100" b="1" i="0" u="none" strike="noStrike" dirty="0" smtClean="0">
                          <a:solidFill>
                            <a:srgbClr val="000000"/>
                          </a:solidFill>
                          <a:effectLst/>
                          <a:latin typeface="+mn-lt"/>
                        </a:rPr>
                        <a:t>R’000</a:t>
                      </a:r>
                      <a:endParaRPr lang="en-US" sz="1100" b="1" i="0" u="none" strike="noStrike" dirty="0">
                        <a:solidFill>
                          <a:srgbClr val="000000"/>
                        </a:solidFill>
                        <a:effectLst/>
                        <a:latin typeface="+mn-lt"/>
                      </a:endParaRPr>
                    </a:p>
                  </a:txBody>
                  <a:tcPr marL="6350" marR="6350" marT="6350" marB="0" anchor="ctr"/>
                </a:tc>
                <a:tc>
                  <a:txBody>
                    <a:bodyPr/>
                    <a:lstStyle/>
                    <a:p>
                      <a:pPr algn="ctr" fontAlgn="ctr"/>
                      <a:r>
                        <a:rPr lang="en-US" sz="1100" b="1" u="none" strike="noStrike" dirty="0">
                          <a:effectLst/>
                          <a:latin typeface="+mn-lt"/>
                        </a:rPr>
                        <a:t> Special Adjusted Budget </a:t>
                      </a:r>
                      <a:r>
                        <a:rPr lang="en-US" sz="1100" b="1" u="none" strike="noStrike" dirty="0" smtClean="0">
                          <a:effectLst/>
                          <a:latin typeface="+mn-lt"/>
                        </a:rPr>
                        <a:t>Allocation</a:t>
                      </a:r>
                    </a:p>
                    <a:p>
                      <a:pPr algn="ctr" fontAlgn="ctr"/>
                      <a:r>
                        <a:rPr lang="en-US" sz="1100" b="1" u="none" strike="noStrike" dirty="0" smtClean="0">
                          <a:effectLst/>
                          <a:latin typeface="+mn-lt"/>
                        </a:rPr>
                        <a:t>R’000 </a:t>
                      </a:r>
                      <a:endParaRPr lang="en-US" sz="1100" b="1" i="0" u="none" strike="noStrike" dirty="0">
                        <a:solidFill>
                          <a:srgbClr val="000000"/>
                        </a:solidFill>
                        <a:effectLst/>
                        <a:latin typeface="+mn-lt"/>
                      </a:endParaRPr>
                    </a:p>
                  </a:txBody>
                  <a:tcPr marL="6350" marR="6350" marT="6350" marB="0" anchor="ctr"/>
                </a:tc>
                <a:tc>
                  <a:txBody>
                    <a:bodyPr/>
                    <a:lstStyle/>
                    <a:p>
                      <a:pPr algn="ctr" fontAlgn="ctr"/>
                      <a:r>
                        <a:rPr lang="en-US" sz="1100" b="1" u="none" strike="noStrike" dirty="0">
                          <a:effectLst/>
                          <a:latin typeface="+mn-lt"/>
                        </a:rPr>
                        <a:t> % Cut </a:t>
                      </a:r>
                      <a:endParaRPr lang="en-US" sz="1100" b="1" u="none" strike="noStrike" dirty="0" smtClean="0">
                        <a:effectLst/>
                        <a:latin typeface="+mn-lt"/>
                      </a:endParaRPr>
                    </a:p>
                    <a:p>
                      <a:pPr algn="ctr" fontAlgn="ctr"/>
                      <a:r>
                        <a:rPr lang="en-ZA" sz="1100" b="1" i="0" u="none" strike="noStrike" dirty="0" smtClean="0">
                          <a:solidFill>
                            <a:srgbClr val="000000"/>
                          </a:solidFill>
                          <a:effectLst/>
                          <a:latin typeface="+mn-lt"/>
                        </a:rPr>
                        <a:t>R’000</a:t>
                      </a:r>
                      <a:endParaRPr lang="en-US" sz="1100" b="1"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00"/>
                  </a:ext>
                </a:extLst>
              </a:tr>
              <a:tr h="320569">
                <a:tc>
                  <a:txBody>
                    <a:bodyPr/>
                    <a:lstStyle/>
                    <a:p>
                      <a:pPr algn="l" fontAlgn="ctr"/>
                      <a:r>
                        <a:rPr lang="en-US" sz="1100" u="none" strike="noStrike" dirty="0">
                          <a:effectLst/>
                          <a:latin typeface="+mn-lt"/>
                        </a:rPr>
                        <a:t>Universities</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a:effectLst/>
                          <a:latin typeface="+mn-lt"/>
                        </a:rPr>
                        <a:t>    </a:t>
                      </a:r>
                      <a:r>
                        <a:rPr lang="en-US" sz="1100" u="none" strike="noStrike" dirty="0" smtClean="0">
                          <a:effectLst/>
                          <a:latin typeface="+mn-lt"/>
                        </a:rPr>
                        <a:t>44 796 106 </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a:effectLst/>
                          <a:latin typeface="+mn-lt"/>
                        </a:rPr>
                        <a:t>    </a:t>
                      </a:r>
                      <a:r>
                        <a:rPr lang="en-US" sz="1100" u="none" strike="noStrike" dirty="0" smtClean="0">
                          <a:effectLst/>
                          <a:latin typeface="+mn-lt"/>
                        </a:rPr>
                        <a:t>(882 596</a:t>
                      </a:r>
                      <a:r>
                        <a:rPr lang="en-US" sz="1100" u="none" strike="noStrike" dirty="0">
                          <a:effectLst/>
                          <a:latin typeface="+mn-lt"/>
                        </a:rPr>
                        <a:t>)</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smtClean="0">
                          <a:effectLst/>
                          <a:latin typeface="+mn-lt"/>
                        </a:rPr>
                        <a:t>  43</a:t>
                      </a:r>
                      <a:r>
                        <a:rPr lang="en-US" sz="1100" u="none" strike="noStrike" baseline="0" dirty="0" smtClean="0">
                          <a:effectLst/>
                          <a:latin typeface="+mn-lt"/>
                        </a:rPr>
                        <a:t> </a:t>
                      </a:r>
                      <a:r>
                        <a:rPr lang="en-US" sz="1100" u="none" strike="noStrike" dirty="0" smtClean="0">
                          <a:effectLst/>
                          <a:latin typeface="+mn-lt"/>
                        </a:rPr>
                        <a:t>913 510 </a:t>
                      </a:r>
                      <a:endParaRPr lang="en-US" sz="1100" b="0" i="0"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2%</a:t>
                      </a:r>
                      <a:endParaRPr lang="en-US" sz="11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01"/>
                  </a:ext>
                </a:extLst>
              </a:tr>
              <a:tr h="315638">
                <a:tc>
                  <a:txBody>
                    <a:bodyPr/>
                    <a:lstStyle/>
                    <a:p>
                      <a:pPr algn="l" fontAlgn="ctr"/>
                      <a:r>
                        <a:rPr lang="en-US" sz="1100" u="none" strike="noStrike" dirty="0" err="1">
                          <a:effectLst/>
                          <a:latin typeface="+mn-lt"/>
                        </a:rPr>
                        <a:t>TVET</a:t>
                      </a:r>
                      <a:r>
                        <a:rPr lang="en-US" sz="1100" u="none" strike="noStrike" dirty="0">
                          <a:effectLst/>
                          <a:latin typeface="+mn-lt"/>
                        </a:rPr>
                        <a:t> Colleges</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a:effectLst/>
                          <a:latin typeface="+mn-lt"/>
                        </a:rPr>
                        <a:t>       </a:t>
                      </a:r>
                      <a:r>
                        <a:rPr lang="en-US" sz="1100" u="none" strike="noStrike" dirty="0" smtClean="0">
                          <a:effectLst/>
                          <a:latin typeface="+mn-lt"/>
                        </a:rPr>
                        <a:t>6 036 449 </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a:effectLst/>
                          <a:latin typeface="+mn-lt"/>
                        </a:rPr>
                        <a:t>     </a:t>
                      </a:r>
                      <a:r>
                        <a:rPr lang="en-US" sz="1100" u="none" strike="noStrike" dirty="0" smtClean="0">
                          <a:effectLst/>
                          <a:latin typeface="+mn-lt"/>
                        </a:rPr>
                        <a:t>(525 000</a:t>
                      </a:r>
                      <a:r>
                        <a:rPr lang="en-US" sz="1100" u="none" strike="noStrike" dirty="0">
                          <a:effectLst/>
                          <a:latin typeface="+mn-lt"/>
                        </a:rPr>
                        <a:t>)</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a:effectLst/>
                          <a:latin typeface="+mn-lt"/>
                        </a:rPr>
                        <a:t>         </a:t>
                      </a:r>
                      <a:r>
                        <a:rPr lang="en-US" sz="1100" u="none" strike="noStrike" dirty="0" smtClean="0">
                          <a:effectLst/>
                          <a:latin typeface="+mn-lt"/>
                        </a:rPr>
                        <a:t>5 511 449 </a:t>
                      </a:r>
                      <a:endParaRPr lang="en-US" sz="1100" b="0" i="0"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9%</a:t>
                      </a:r>
                      <a:endParaRPr lang="en-US" sz="11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02"/>
                  </a:ext>
                </a:extLst>
              </a:tr>
              <a:tr h="320099">
                <a:tc>
                  <a:txBody>
                    <a:bodyPr/>
                    <a:lstStyle/>
                    <a:p>
                      <a:pPr algn="l" fontAlgn="ctr"/>
                      <a:r>
                        <a:rPr lang="en-US" sz="1100" u="none" strike="noStrike" dirty="0">
                          <a:effectLst/>
                          <a:latin typeface="+mn-lt"/>
                        </a:rPr>
                        <a:t>CET Colleges</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a:effectLst/>
                          <a:latin typeface="+mn-lt"/>
                        </a:rPr>
                        <a:t>         </a:t>
                      </a:r>
                      <a:r>
                        <a:rPr lang="en-US" sz="1100" u="none" strike="noStrike" dirty="0" smtClean="0">
                          <a:effectLst/>
                          <a:latin typeface="+mn-lt"/>
                        </a:rPr>
                        <a:t>156 812 </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smtClean="0">
                          <a:effectLst/>
                          <a:latin typeface="+mn-lt"/>
                        </a:rPr>
                        <a:t>-</a:t>
                      </a:r>
                      <a:r>
                        <a:rPr lang="en-US" sz="1100" u="none" strike="noStrike" dirty="0">
                          <a:effectLst/>
                          <a:latin typeface="+mn-lt"/>
                        </a:rPr>
                        <a:t> </a:t>
                      </a:r>
                      <a:endParaRPr lang="en-US" sz="1100" b="0" i="0" u="none" strike="noStrike" dirty="0">
                        <a:solidFill>
                          <a:srgbClr val="000000"/>
                        </a:solidFill>
                        <a:effectLst/>
                        <a:latin typeface="+mn-lt"/>
                      </a:endParaRPr>
                    </a:p>
                  </a:txBody>
                  <a:tcPr marL="6350" marR="6350" marT="6350" marB="0" anchor="ctr"/>
                </a:tc>
                <a:tc>
                  <a:txBody>
                    <a:bodyPr/>
                    <a:lstStyle/>
                    <a:p>
                      <a:pPr algn="r" fontAlgn="ctr"/>
                      <a:r>
                        <a:rPr lang="en-US" sz="1100" u="none" strike="noStrike" dirty="0">
                          <a:effectLst/>
                          <a:latin typeface="+mn-lt"/>
                        </a:rPr>
                        <a:t>            </a:t>
                      </a:r>
                      <a:r>
                        <a:rPr lang="en-US" sz="1100" u="none" strike="noStrike" dirty="0" smtClean="0">
                          <a:effectLst/>
                          <a:latin typeface="+mn-lt"/>
                        </a:rPr>
                        <a:t>156 812 </a:t>
                      </a:r>
                      <a:endParaRPr lang="en-US" sz="1100" b="0" i="0" u="none" strike="noStrike" dirty="0">
                        <a:solidFill>
                          <a:srgbClr val="000000"/>
                        </a:solidFill>
                        <a:effectLst/>
                        <a:latin typeface="+mn-lt"/>
                      </a:endParaRPr>
                    </a:p>
                  </a:txBody>
                  <a:tcPr marL="6350" marR="6350" marT="6350" marB="0" anchor="ctr"/>
                </a:tc>
                <a:tc>
                  <a:txBody>
                    <a:bodyPr/>
                    <a:lstStyle/>
                    <a:p>
                      <a:pPr algn="r" fontAlgn="b"/>
                      <a:r>
                        <a:rPr lang="en-US" sz="1100" u="none" strike="noStrike">
                          <a:effectLst/>
                          <a:latin typeface="+mn-lt"/>
                        </a:rPr>
                        <a:t>0%</a:t>
                      </a:r>
                      <a:endParaRPr lang="en-US" sz="11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xmlns="" val="10003"/>
                  </a:ext>
                </a:extLst>
              </a:tr>
              <a:tr h="320099">
                <a:tc>
                  <a:txBody>
                    <a:bodyPr/>
                    <a:lstStyle/>
                    <a:p>
                      <a:pPr algn="l" fontAlgn="b"/>
                      <a:r>
                        <a:rPr lang="en-GB" sz="1100" u="none" strike="noStrike" dirty="0">
                          <a:effectLst/>
                          <a:latin typeface="+mn-lt"/>
                        </a:rPr>
                        <a:t>National Student Financial Aid Scheme</a:t>
                      </a:r>
                      <a:endParaRPr lang="en-GB"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35 090 936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5 523</a:t>
                      </a:r>
                      <a:r>
                        <a:rPr lang="en-US" sz="1100" u="none" strike="noStrike" dirty="0">
                          <a:effectLst/>
                          <a:latin typeface="+mn-lt"/>
                        </a:rPr>
                        <a:t>)</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35 085 413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a:effectLst/>
                          <a:latin typeface="+mn-lt"/>
                        </a:rPr>
                        <a:t>0%</a:t>
                      </a:r>
                      <a:endParaRPr lang="en-US" sz="11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xmlns="" val="10004"/>
                  </a:ext>
                </a:extLst>
              </a:tr>
              <a:tr h="320099">
                <a:tc>
                  <a:txBody>
                    <a:bodyPr/>
                    <a:lstStyle/>
                    <a:p>
                      <a:pPr algn="l" fontAlgn="b"/>
                      <a:r>
                        <a:rPr lang="en-US" sz="1100" u="none" strike="noStrike" dirty="0">
                          <a:effectLst/>
                          <a:latin typeface="+mn-lt"/>
                        </a:rPr>
                        <a:t>South African Qualifications Authority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73</a:t>
                      </a:r>
                      <a:r>
                        <a:rPr lang="en-US" sz="1100" u="none" strike="noStrike" baseline="0" dirty="0" smtClean="0">
                          <a:effectLst/>
                          <a:latin typeface="+mn-lt"/>
                        </a:rPr>
                        <a:t> </a:t>
                      </a:r>
                      <a:r>
                        <a:rPr lang="en-US" sz="1100" u="none" strike="noStrike" dirty="0" smtClean="0">
                          <a:effectLst/>
                          <a:latin typeface="+mn-lt"/>
                        </a:rPr>
                        <a:t>737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a:t>
                      </a:r>
                      <a:r>
                        <a:rPr lang="en-US" sz="1100" u="none" strike="noStrike" baseline="0" dirty="0" smtClean="0">
                          <a:effectLst/>
                          <a:latin typeface="+mn-lt"/>
                        </a:rPr>
                        <a:t> </a:t>
                      </a:r>
                      <a:r>
                        <a:rPr lang="en-US" sz="1100" u="none" strike="noStrike" dirty="0" smtClean="0">
                          <a:effectLst/>
                          <a:latin typeface="+mn-lt"/>
                        </a:rPr>
                        <a:t>218</a:t>
                      </a:r>
                      <a:r>
                        <a:rPr lang="en-US" sz="1100" u="none" strike="noStrike" dirty="0">
                          <a:effectLst/>
                          <a:latin typeface="+mn-lt"/>
                        </a:rPr>
                        <a:t>)</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72</a:t>
                      </a:r>
                      <a:r>
                        <a:rPr lang="en-US" sz="1100" u="none" strike="noStrike" baseline="0" dirty="0" smtClean="0">
                          <a:effectLst/>
                          <a:latin typeface="+mn-lt"/>
                        </a:rPr>
                        <a:t> </a:t>
                      </a:r>
                      <a:r>
                        <a:rPr lang="en-US" sz="1100" u="none" strike="noStrike" dirty="0" smtClean="0">
                          <a:effectLst/>
                          <a:latin typeface="+mn-lt"/>
                        </a:rPr>
                        <a:t>519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a:effectLst/>
                          <a:latin typeface="+mn-lt"/>
                        </a:rPr>
                        <a:t>2%</a:t>
                      </a:r>
                      <a:endParaRPr lang="en-US" sz="11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xmlns="" val="10005"/>
                  </a:ext>
                </a:extLst>
              </a:tr>
              <a:tr h="320099">
                <a:tc>
                  <a:txBody>
                    <a:bodyPr/>
                    <a:lstStyle/>
                    <a:p>
                      <a:pPr algn="l" fontAlgn="b"/>
                      <a:r>
                        <a:rPr lang="en-GB" sz="1100" u="none" strike="noStrike" dirty="0">
                          <a:effectLst/>
                          <a:latin typeface="+mn-lt"/>
                        </a:rPr>
                        <a:t>Council on Higher Education and Training</a:t>
                      </a:r>
                      <a:endParaRPr lang="en-GB"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56 194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1 424</a:t>
                      </a:r>
                      <a:r>
                        <a:rPr lang="en-US" sz="1100" u="none" strike="noStrike" dirty="0">
                          <a:effectLst/>
                          <a:latin typeface="+mn-lt"/>
                        </a:rPr>
                        <a:t>)</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54 770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a:effectLst/>
                          <a:latin typeface="+mn-lt"/>
                        </a:rPr>
                        <a:t>3%</a:t>
                      </a:r>
                      <a:endParaRPr lang="en-US" sz="11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xmlns="" val="10006"/>
                  </a:ext>
                </a:extLst>
              </a:tr>
              <a:tr h="320099">
                <a:tc>
                  <a:txBody>
                    <a:bodyPr/>
                    <a:lstStyle/>
                    <a:p>
                      <a:pPr algn="l" fontAlgn="b"/>
                      <a:r>
                        <a:rPr lang="en-GB" sz="1100" u="none" strike="noStrike" dirty="0">
                          <a:effectLst/>
                          <a:latin typeface="+mn-lt"/>
                        </a:rPr>
                        <a:t>Quality Council for Trades and Occupation</a:t>
                      </a:r>
                      <a:endParaRPr lang="en-GB"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27 435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1 928</a:t>
                      </a:r>
                      <a:r>
                        <a:rPr lang="en-US" sz="1100" u="none" strike="noStrike" dirty="0">
                          <a:effectLst/>
                          <a:latin typeface="+mn-lt"/>
                        </a:rPr>
                        <a:t>)</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25 507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a:effectLst/>
                          <a:latin typeface="+mn-lt"/>
                        </a:rPr>
                        <a:t>7%</a:t>
                      </a:r>
                      <a:endParaRPr lang="en-US" sz="11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xmlns="" val="10007"/>
                  </a:ext>
                </a:extLst>
              </a:tr>
              <a:tr h="320099">
                <a:tc>
                  <a:txBody>
                    <a:bodyPr/>
                    <a:lstStyle/>
                    <a:p>
                      <a:pPr algn="l" fontAlgn="b"/>
                      <a:r>
                        <a:rPr lang="en-US" sz="1100" u="none" strike="noStrike">
                          <a:effectLst/>
                          <a:latin typeface="+mn-lt"/>
                        </a:rPr>
                        <a:t>Public Service SETA</a:t>
                      </a:r>
                      <a:endParaRPr lang="en-US" sz="1100" b="0" i="1" u="none" strike="noStrike">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118 516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smtClean="0">
                          <a:effectLst/>
                          <a:latin typeface="+mn-lt"/>
                        </a:rPr>
                        <a:t>-</a:t>
                      </a:r>
                      <a:r>
                        <a:rPr lang="en-US" sz="1100" u="none" strike="noStrike" dirty="0">
                          <a:effectLst/>
                          <a:latin typeface="+mn-lt"/>
                        </a:rPr>
                        <a:t>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118 516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0%</a:t>
                      </a:r>
                      <a:endParaRPr lang="en-US" sz="11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08"/>
                  </a:ext>
                </a:extLst>
              </a:tr>
              <a:tr h="320099">
                <a:tc>
                  <a:txBody>
                    <a:bodyPr/>
                    <a:lstStyle/>
                    <a:p>
                      <a:pPr algn="l" fontAlgn="b"/>
                      <a:r>
                        <a:rPr lang="en-GB" sz="1100" u="none" strike="noStrike">
                          <a:effectLst/>
                          <a:latin typeface="+mn-lt"/>
                        </a:rPr>
                        <a:t>Sector Education and Training (TVET and CET)</a:t>
                      </a:r>
                      <a:endParaRPr lang="en-GB" sz="1100" b="0" i="1" u="none" strike="noStrike">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19 991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smtClean="0">
                          <a:effectLst/>
                          <a:latin typeface="+mn-lt"/>
                        </a:rPr>
                        <a:t>-</a:t>
                      </a:r>
                      <a:r>
                        <a:rPr lang="en-US" sz="1100" u="none" strike="noStrike" dirty="0">
                          <a:effectLst/>
                          <a:latin typeface="+mn-lt"/>
                        </a:rPr>
                        <a:t>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19 991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0%</a:t>
                      </a:r>
                      <a:endParaRPr lang="en-US" sz="11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09"/>
                  </a:ext>
                </a:extLst>
              </a:tr>
              <a:tr h="320099">
                <a:tc>
                  <a:txBody>
                    <a:bodyPr/>
                    <a:lstStyle/>
                    <a:p>
                      <a:pPr algn="l" fontAlgn="b"/>
                      <a:r>
                        <a:rPr lang="en-US" sz="1100" u="none" strike="noStrike">
                          <a:effectLst/>
                          <a:latin typeface="+mn-lt"/>
                        </a:rPr>
                        <a:t>National Institute for Humanities and Social Sciences</a:t>
                      </a:r>
                      <a:endParaRPr lang="en-US" sz="1100" b="0" i="1" u="none" strike="noStrike">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38 187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smtClean="0">
                          <a:effectLst/>
                          <a:latin typeface="+mn-lt"/>
                        </a:rPr>
                        <a:t>-</a:t>
                      </a:r>
                      <a:r>
                        <a:rPr lang="en-US" sz="1100" u="none" strike="noStrike" dirty="0">
                          <a:effectLst/>
                          <a:latin typeface="+mn-lt"/>
                        </a:rPr>
                        <a:t>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38</a:t>
                      </a:r>
                      <a:r>
                        <a:rPr lang="en-US" sz="1100" u="none" strike="noStrike" baseline="0" dirty="0" smtClean="0">
                          <a:effectLst/>
                          <a:latin typeface="+mn-lt"/>
                        </a:rPr>
                        <a:t> </a:t>
                      </a:r>
                      <a:r>
                        <a:rPr lang="en-US" sz="1100" u="none" strike="noStrike" dirty="0" smtClean="0">
                          <a:effectLst/>
                          <a:latin typeface="+mn-lt"/>
                        </a:rPr>
                        <a:t>187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0%</a:t>
                      </a:r>
                      <a:endParaRPr lang="en-US" sz="11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10"/>
                  </a:ext>
                </a:extLst>
              </a:tr>
              <a:tr h="320099">
                <a:tc>
                  <a:txBody>
                    <a:bodyPr/>
                    <a:lstStyle/>
                    <a:p>
                      <a:pPr algn="l" fontAlgn="b"/>
                      <a:r>
                        <a:rPr lang="en-US" sz="1100" u="none" strike="noStrike">
                          <a:effectLst/>
                          <a:latin typeface="+mn-lt"/>
                        </a:rPr>
                        <a:t>Higher Health (HEAIDS)</a:t>
                      </a:r>
                      <a:endParaRPr lang="en-US" sz="1100" b="0" i="1" u="none" strike="noStrike">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19 813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smtClean="0">
                          <a:effectLst/>
                          <a:latin typeface="+mn-lt"/>
                        </a:rPr>
                        <a:t>-</a:t>
                      </a:r>
                      <a:r>
                        <a:rPr lang="en-US" sz="1100" u="none" strike="noStrike" dirty="0">
                          <a:effectLst/>
                          <a:latin typeface="+mn-lt"/>
                        </a:rPr>
                        <a:t>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19 813 </a:t>
                      </a:r>
                      <a:endParaRPr lang="en-US" sz="1100" b="0" i="1"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0%</a:t>
                      </a:r>
                      <a:endParaRPr lang="en-US" sz="11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11"/>
                  </a:ext>
                </a:extLst>
              </a:tr>
              <a:tr h="411409">
                <a:tc>
                  <a:txBody>
                    <a:bodyPr/>
                    <a:lstStyle/>
                    <a:p>
                      <a:pPr algn="l" fontAlgn="b"/>
                      <a:r>
                        <a:rPr lang="en-US" sz="1100" u="none" strike="noStrike">
                          <a:effectLst/>
                          <a:latin typeface="+mn-lt"/>
                        </a:rPr>
                        <a:t>Foreign Governments</a:t>
                      </a:r>
                      <a:endParaRPr lang="en-US" sz="1100" b="0" i="0" u="none" strike="noStrike">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4 112 </a:t>
                      </a:r>
                      <a:endParaRPr lang="en-US" sz="1100" b="0" i="0"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smtClean="0">
                          <a:effectLst/>
                          <a:latin typeface="+mn-lt"/>
                        </a:rPr>
                        <a:t>-</a:t>
                      </a:r>
                      <a:r>
                        <a:rPr lang="en-US" sz="1100" u="none" strike="noStrike" dirty="0">
                          <a:effectLst/>
                          <a:latin typeface="+mn-lt"/>
                        </a:rPr>
                        <a:t> </a:t>
                      </a:r>
                      <a:endParaRPr lang="en-US" sz="1100" b="0" i="0"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                </a:t>
                      </a:r>
                      <a:r>
                        <a:rPr lang="en-US" sz="1100" u="none" strike="noStrike" dirty="0" smtClean="0">
                          <a:effectLst/>
                          <a:latin typeface="+mn-lt"/>
                        </a:rPr>
                        <a:t>4 112 </a:t>
                      </a:r>
                      <a:endParaRPr lang="en-US" sz="1100" b="0" i="0" u="none" strike="noStrike" dirty="0">
                        <a:solidFill>
                          <a:srgbClr val="000000"/>
                        </a:solidFill>
                        <a:effectLst/>
                        <a:latin typeface="+mn-lt"/>
                      </a:endParaRPr>
                    </a:p>
                  </a:txBody>
                  <a:tcPr marL="6350" marR="6350" marT="6350" marB="0" anchor="ctr"/>
                </a:tc>
                <a:tc>
                  <a:txBody>
                    <a:bodyPr/>
                    <a:lstStyle/>
                    <a:p>
                      <a:pPr algn="r" fontAlgn="b"/>
                      <a:r>
                        <a:rPr lang="en-US" sz="1100" u="none" strike="noStrike" dirty="0">
                          <a:effectLst/>
                          <a:latin typeface="+mn-lt"/>
                        </a:rPr>
                        <a:t>0%</a:t>
                      </a:r>
                      <a:endParaRPr lang="en-US" sz="11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12"/>
                  </a:ext>
                </a:extLst>
              </a:tr>
              <a:tr h="294183">
                <a:tc>
                  <a:txBody>
                    <a:bodyPr/>
                    <a:lstStyle/>
                    <a:p>
                      <a:pPr algn="l" fontAlgn="b"/>
                      <a:r>
                        <a:rPr lang="en-US" sz="1100" b="1" u="none" strike="noStrike" dirty="0">
                          <a:effectLst/>
                          <a:latin typeface="+mn-lt"/>
                        </a:rPr>
                        <a:t>Total</a:t>
                      </a:r>
                      <a:endParaRPr lang="en-US" sz="1100" b="1" i="0" u="none" strike="noStrike" dirty="0">
                        <a:solidFill>
                          <a:srgbClr val="000000"/>
                        </a:solidFill>
                        <a:effectLst/>
                        <a:latin typeface="+mn-lt"/>
                      </a:endParaRPr>
                    </a:p>
                  </a:txBody>
                  <a:tcPr marL="6350" marR="6350" marT="6350" marB="0" anchor="ctr"/>
                </a:tc>
                <a:tc>
                  <a:txBody>
                    <a:bodyPr/>
                    <a:lstStyle/>
                    <a:p>
                      <a:pPr algn="r" fontAlgn="b"/>
                      <a:r>
                        <a:rPr lang="en-US" sz="1100" b="1" u="none" strike="noStrike" dirty="0">
                          <a:effectLst/>
                          <a:latin typeface="+mn-lt"/>
                        </a:rPr>
                        <a:t>    </a:t>
                      </a:r>
                      <a:r>
                        <a:rPr lang="en-US" sz="1100" b="1" u="none" strike="noStrike" dirty="0" smtClean="0">
                          <a:effectLst/>
                          <a:latin typeface="+mn-lt"/>
                        </a:rPr>
                        <a:t>86,438,288 </a:t>
                      </a:r>
                      <a:endParaRPr lang="en-US" sz="1100" b="1" i="0" u="none" strike="noStrike" dirty="0">
                        <a:solidFill>
                          <a:srgbClr val="000000"/>
                        </a:solidFill>
                        <a:effectLst/>
                        <a:latin typeface="+mn-lt"/>
                      </a:endParaRPr>
                    </a:p>
                  </a:txBody>
                  <a:tcPr marL="6350" marR="6350" marT="6350" marB="0" anchor="ctr"/>
                </a:tc>
                <a:tc>
                  <a:txBody>
                    <a:bodyPr/>
                    <a:lstStyle/>
                    <a:p>
                      <a:pPr algn="r" fontAlgn="b"/>
                      <a:r>
                        <a:rPr lang="en-US" sz="1100" b="1" u="none" strike="noStrike" dirty="0">
                          <a:effectLst/>
                          <a:latin typeface="+mn-lt"/>
                        </a:rPr>
                        <a:t>  </a:t>
                      </a:r>
                      <a:r>
                        <a:rPr lang="en-US" sz="1100" b="1" u="none" strike="noStrike" dirty="0" smtClean="0">
                          <a:effectLst/>
                          <a:latin typeface="+mn-lt"/>
                        </a:rPr>
                        <a:t>(</a:t>
                      </a:r>
                      <a:r>
                        <a:rPr lang="en-US" sz="1100" b="1" u="none" strike="noStrike" dirty="0">
                          <a:effectLst/>
                          <a:latin typeface="+mn-lt"/>
                        </a:rPr>
                        <a:t>1,417,689)</a:t>
                      </a:r>
                      <a:endParaRPr lang="en-US" sz="1100" b="1" i="0" u="none" strike="noStrike" dirty="0">
                        <a:solidFill>
                          <a:srgbClr val="000000"/>
                        </a:solidFill>
                        <a:effectLst/>
                        <a:latin typeface="+mn-lt"/>
                      </a:endParaRPr>
                    </a:p>
                  </a:txBody>
                  <a:tcPr marL="6350" marR="6350" marT="6350" marB="0" anchor="ctr"/>
                </a:tc>
                <a:tc>
                  <a:txBody>
                    <a:bodyPr/>
                    <a:lstStyle/>
                    <a:p>
                      <a:pPr algn="r" fontAlgn="b"/>
                      <a:r>
                        <a:rPr lang="en-US" sz="1100" b="1" u="none" strike="noStrike" dirty="0">
                          <a:effectLst/>
                          <a:latin typeface="+mn-lt"/>
                        </a:rPr>
                        <a:t>       </a:t>
                      </a:r>
                      <a:r>
                        <a:rPr lang="en-US" sz="1100" b="1" u="none" strike="noStrike" dirty="0" smtClean="0">
                          <a:effectLst/>
                          <a:latin typeface="+mn-lt"/>
                        </a:rPr>
                        <a:t>85,020,599 </a:t>
                      </a:r>
                      <a:endParaRPr lang="en-US" sz="1100" b="1" i="0" u="none" strike="noStrike" dirty="0">
                        <a:solidFill>
                          <a:srgbClr val="000000"/>
                        </a:solidFill>
                        <a:effectLst/>
                        <a:latin typeface="+mn-lt"/>
                      </a:endParaRPr>
                    </a:p>
                  </a:txBody>
                  <a:tcPr marL="6350" marR="6350" marT="6350" marB="0" anchor="ctr"/>
                </a:tc>
                <a:tc>
                  <a:txBody>
                    <a:bodyPr/>
                    <a:lstStyle/>
                    <a:p>
                      <a:pPr algn="r" fontAlgn="b"/>
                      <a:r>
                        <a:rPr lang="en-US" sz="1100" b="1" u="none" strike="noStrike" dirty="0">
                          <a:effectLst/>
                          <a:latin typeface="+mn-lt"/>
                        </a:rPr>
                        <a:t>2%</a:t>
                      </a:r>
                      <a:endParaRPr lang="en-US" sz="1100" b="1"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xmlns="" val="10013"/>
                  </a:ext>
                </a:extLst>
              </a:tr>
            </a:tbl>
          </a:graphicData>
        </a:graphic>
      </p:graphicFrame>
      <p:sp>
        <p:nvSpPr>
          <p:cNvPr id="2" name="Slide Number Placeholder 1"/>
          <p:cNvSpPr>
            <a:spLocks noGrp="1"/>
          </p:cNvSpPr>
          <p:nvPr>
            <p:ph type="sldNum" sz="quarter" idx="12"/>
          </p:nvPr>
        </p:nvSpPr>
        <p:spPr>
          <a:xfrm>
            <a:off x="6858000" y="6544469"/>
            <a:ext cx="2133600" cy="476250"/>
          </a:xfrm>
        </p:spPr>
        <p:txBody>
          <a:bodyPr/>
          <a:lstStyle/>
          <a:p>
            <a:pPr>
              <a:defRPr/>
            </a:pPr>
            <a:fld id="{7FEA9EB2-108A-4BEC-BB25-443CCE96D918}" type="slidenum">
              <a:rPr lang="en-US" b="1" smtClean="0"/>
              <a:pPr>
                <a:defRPr/>
              </a:pPr>
              <a:t>14</a:t>
            </a:fld>
            <a:endParaRPr lang="en-US" b="1" dirty="0"/>
          </a:p>
        </p:txBody>
      </p:sp>
    </p:spTree>
    <p:extLst>
      <p:ext uri="{BB962C8B-B14F-4D97-AF65-F5344CB8AC3E}">
        <p14:creationId xmlns:p14="http://schemas.microsoft.com/office/powerpoint/2010/main" xmlns="" val="3797092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b="1" i="1" dirty="0">
                <a:latin typeface="+mn-lt"/>
              </a:rPr>
              <a:t>Thank you</a:t>
            </a:r>
          </a:p>
        </p:txBody>
      </p:sp>
      <p:pic>
        <p:nvPicPr>
          <p:cNvPr id="6"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24025" y="1606551"/>
            <a:ext cx="5695950" cy="2246312"/>
          </a:xfrm>
          <a:prstGeom prst="rect">
            <a:avLst/>
          </a:prstGeom>
          <a:noFill/>
          <a:ln w="9525">
            <a:noFill/>
            <a:miter lim="800000"/>
            <a:headEnd/>
            <a:tailEnd/>
          </a:ln>
        </p:spPr>
      </p:pic>
    </p:spTree>
    <p:extLst>
      <p:ext uri="{BB962C8B-B14F-4D97-AF65-F5344CB8AC3E}">
        <p14:creationId xmlns:p14="http://schemas.microsoft.com/office/powerpoint/2010/main" xmlns="" val="354423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45720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2" name="TextBox 1"/>
          <p:cNvSpPr txBox="1"/>
          <p:nvPr/>
        </p:nvSpPr>
        <p:spPr>
          <a:xfrm>
            <a:off x="512214" y="1270368"/>
            <a:ext cx="8119567" cy="470898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dirty="0"/>
              <a:t>On 24 June 2020, t</a:t>
            </a:r>
            <a:r>
              <a:rPr lang="en-ZA" sz="2000" dirty="0"/>
              <a:t>he Minister of Finance tabled a Special Adjustment Budget for 2020/21</a:t>
            </a:r>
          </a:p>
          <a:p>
            <a:pPr marL="285750" indent="-285750">
              <a:spcAft>
                <a:spcPts val="600"/>
              </a:spcAft>
              <a:buFont typeface="Arial" panose="020B0604020202020204" pitchFamily="34" charset="0"/>
              <a:buChar char="•"/>
            </a:pPr>
            <a:r>
              <a:rPr lang="en-ZA" sz="2000" dirty="0"/>
              <a:t>The Department </a:t>
            </a:r>
            <a:r>
              <a:rPr lang="en-US" sz="2000" dirty="0"/>
              <a:t>together with its public entities</a:t>
            </a:r>
            <a:r>
              <a:rPr lang="en-ZA" sz="2000" dirty="0"/>
              <a:t> had to analyse the impact of the adjusted b</a:t>
            </a:r>
            <a:r>
              <a:rPr lang="en-US" sz="2000" dirty="0" err="1"/>
              <a:t>udget</a:t>
            </a:r>
            <a:r>
              <a:rPr lang="en-US" sz="2000" dirty="0"/>
              <a:t> on delivery </a:t>
            </a:r>
            <a:r>
              <a:rPr lang="en-US" sz="2000" dirty="0" err="1"/>
              <a:t>programmes</a:t>
            </a:r>
            <a:r>
              <a:rPr lang="en-US" sz="2000" dirty="0"/>
              <a:t>.</a:t>
            </a:r>
          </a:p>
          <a:p>
            <a:pPr marL="285750" indent="-285750">
              <a:spcAft>
                <a:spcPts val="600"/>
              </a:spcAft>
              <a:buFont typeface="Arial" panose="020B0604020202020204" pitchFamily="34" charset="0"/>
              <a:buChar char="•"/>
            </a:pPr>
            <a:r>
              <a:rPr lang="en-US" sz="2000" dirty="0"/>
              <a:t>The Department’s five year Strategic Plan was not changed (at least for this round). </a:t>
            </a:r>
          </a:p>
          <a:p>
            <a:pPr marL="285750" indent="-285750">
              <a:spcAft>
                <a:spcPts val="600"/>
              </a:spcAft>
              <a:buFont typeface="Arial" panose="020B0604020202020204" pitchFamily="34" charset="0"/>
              <a:buChar char="•"/>
            </a:pPr>
            <a:r>
              <a:rPr lang="en-US" sz="2000" dirty="0"/>
              <a:t>The initial commitments for the 2020/21 financial year had to be reviewed to take into account: </a:t>
            </a:r>
          </a:p>
          <a:p>
            <a:pPr marL="742950" lvl="1" indent="-285750">
              <a:buFont typeface="Courier New" panose="02070309020205020404" pitchFamily="49" charset="0"/>
              <a:buChar char="o"/>
            </a:pPr>
            <a:r>
              <a:rPr lang="en-ZA" sz="2000" dirty="0"/>
              <a:t>The impact of the adjusted budget allocations to programme delivery</a:t>
            </a:r>
            <a:endParaRPr lang="en-US" sz="2000" dirty="0"/>
          </a:p>
          <a:p>
            <a:pPr marL="742950" lvl="1" indent="-285750">
              <a:buFont typeface="Courier New" panose="02070309020205020404" pitchFamily="49" charset="0"/>
              <a:buChar char="o"/>
            </a:pPr>
            <a:r>
              <a:rPr lang="en-US" sz="2000" dirty="0"/>
              <a:t>The interventions towards mitigating the impact of COVID-19 pandemic </a:t>
            </a:r>
            <a:endParaRPr lang="en-ZA" sz="2000" dirty="0"/>
          </a:p>
          <a:p>
            <a:pPr marL="742950" lvl="1" indent="-285750">
              <a:buFont typeface="Courier New" panose="02070309020205020404" pitchFamily="49" charset="0"/>
              <a:buChar char="o"/>
            </a:pPr>
            <a:r>
              <a:rPr lang="en-US" sz="2000" dirty="0"/>
              <a:t>To </a:t>
            </a:r>
            <a:r>
              <a:rPr lang="en-US" sz="2000" dirty="0" err="1"/>
              <a:t>prioritise</a:t>
            </a:r>
            <a:r>
              <a:rPr lang="en-US" sz="2000" dirty="0"/>
              <a:t> departmental </a:t>
            </a:r>
            <a:r>
              <a:rPr lang="en-US" sz="2000" dirty="0" err="1"/>
              <a:t>programmes</a:t>
            </a:r>
            <a:r>
              <a:rPr lang="en-US" sz="2000" dirty="0"/>
              <a:t> and projects for continued service delivery during the 2020/21 financial. </a:t>
            </a:r>
            <a:endParaRPr lang="en-US" sz="200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6979664" y="6160686"/>
            <a:ext cx="2133600" cy="365125"/>
          </a:xfrm>
        </p:spPr>
        <p:txBody>
          <a:bodyPr/>
          <a:lstStyle/>
          <a:p>
            <a:pPr algn="r">
              <a:defRPr/>
            </a:pPr>
            <a:r>
              <a:rPr lang="en-GB" sz="1400" b="1" dirty="0" smtClean="0">
                <a:latin typeface="+mn-lt"/>
                <a:cs typeface="Arial" pitchFamily="34" charset="0"/>
              </a:rPr>
              <a:t>1</a:t>
            </a:r>
            <a:endParaRPr lang="en-US" sz="1400" b="1" dirty="0">
              <a:latin typeface="+mn-lt"/>
              <a:cs typeface="Arial" pitchFamily="34" charset="0"/>
            </a:endParaRPr>
          </a:p>
        </p:txBody>
      </p:sp>
      <p:sp>
        <p:nvSpPr>
          <p:cNvPr id="13" name="TextBox 12"/>
          <p:cNvSpPr txBox="1"/>
          <p:nvPr/>
        </p:nvSpPr>
        <p:spPr>
          <a:xfrm>
            <a:off x="512215" y="469737"/>
            <a:ext cx="8119567"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Background </a:t>
            </a:r>
          </a:p>
        </p:txBody>
      </p:sp>
    </p:spTree>
    <p:extLst>
      <p:ext uri="{BB962C8B-B14F-4D97-AF65-F5344CB8AC3E}">
        <p14:creationId xmlns:p14="http://schemas.microsoft.com/office/powerpoint/2010/main" xmlns="" val="210649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2" name="TextBox 1"/>
          <p:cNvSpPr txBox="1"/>
          <p:nvPr/>
        </p:nvSpPr>
        <p:spPr>
          <a:xfrm>
            <a:off x="464950" y="1074509"/>
            <a:ext cx="8119567" cy="5940088"/>
          </a:xfrm>
          <a:prstGeom prst="rect">
            <a:avLst/>
          </a:prstGeom>
          <a:noFill/>
        </p:spPr>
        <p:txBody>
          <a:bodyPr wrap="square" rtlCol="0">
            <a:spAutoFit/>
          </a:bodyPr>
          <a:lstStyle/>
          <a:p>
            <a:pPr marL="342900" indent="-342900">
              <a:buFont typeface="Arial" panose="020B0604020202020204" pitchFamily="34" charset="0"/>
              <a:buChar char="•"/>
            </a:pPr>
            <a:r>
              <a:rPr lang="en-GB" sz="2000" dirty="0"/>
              <a:t>Many of the targets in the APP have either been shifted to later completion dates in the financial year due to:</a:t>
            </a:r>
          </a:p>
          <a:p>
            <a:endParaRPr lang="en-GB" sz="2000" dirty="0"/>
          </a:p>
          <a:p>
            <a:pPr marL="800100" lvl="1" indent="-342900">
              <a:buFont typeface="Arial" panose="020B0604020202020204" pitchFamily="34" charset="0"/>
              <a:buChar char="•"/>
            </a:pPr>
            <a:r>
              <a:rPr lang="en-GB" sz="2000" dirty="0"/>
              <a:t>delayed processing of planned outputs during the 1</a:t>
            </a:r>
            <a:r>
              <a:rPr lang="en-GB" sz="2000" baseline="30000" dirty="0"/>
              <a:t>st</a:t>
            </a:r>
            <a:r>
              <a:rPr lang="en-GB" sz="2000" dirty="0"/>
              <a:t> quarter </a:t>
            </a:r>
          </a:p>
          <a:p>
            <a:pPr lvl="1" algn="ctr"/>
            <a:r>
              <a:rPr lang="en-GB" sz="2000" dirty="0"/>
              <a:t>or </a:t>
            </a:r>
          </a:p>
          <a:p>
            <a:pPr marL="800100" lvl="1" indent="-342900">
              <a:buFont typeface="Arial" panose="020B0604020202020204" pitchFamily="34" charset="0"/>
              <a:buChar char="•"/>
            </a:pPr>
            <a:r>
              <a:rPr lang="en-GB" sz="2000" dirty="0"/>
              <a:t>shifted to the next financial year due to the reprioritisation of funds to deal with COVID-19.  </a:t>
            </a:r>
          </a:p>
          <a:p>
            <a:pPr lvl="1"/>
            <a:endParaRPr lang="en-GB" sz="2000" dirty="0"/>
          </a:p>
          <a:p>
            <a:pPr marL="342900" indent="-342900" algn="just">
              <a:buFont typeface="Arial" panose="020B0604020202020204" pitchFamily="34" charset="0"/>
              <a:buChar char="•"/>
            </a:pPr>
            <a:r>
              <a:rPr lang="en-GB" sz="2000" dirty="0"/>
              <a:t>In the </a:t>
            </a:r>
            <a:r>
              <a:rPr lang="en-GB" sz="2000" b="1" dirty="0"/>
              <a:t>University System</a:t>
            </a:r>
            <a:r>
              <a:rPr lang="en-GB" sz="2000" dirty="0"/>
              <a:t>, the initial work relating to the establishment the two new universities announced by the President, namely, the required </a:t>
            </a:r>
            <a:r>
              <a:rPr lang="en-US" sz="2000" dirty="0"/>
              <a:t>feasibility study to determine the nature and scope as well as location of the new institutions </a:t>
            </a:r>
            <a:r>
              <a:rPr lang="en-GB" sz="2000" dirty="0"/>
              <a:t>will now be undertaken in the next financial year (2021/22). </a:t>
            </a:r>
          </a:p>
          <a:p>
            <a:pPr algn="just"/>
            <a:endParaRPr lang="en-GB" sz="2000" dirty="0"/>
          </a:p>
          <a:p>
            <a:pPr marL="342900" indent="-342900" algn="just">
              <a:buFont typeface="Arial" panose="020B0604020202020204" pitchFamily="34" charset="0"/>
              <a:buChar char="•"/>
            </a:pPr>
            <a:r>
              <a:rPr lang="en-ZA" sz="2000" dirty="0"/>
              <a:t>The implementation of Staffing South Africa’s Universities Network in relation to the allocation of scholarships has been deferred to the next financial year. </a:t>
            </a:r>
          </a:p>
          <a:p>
            <a:pPr algn="just"/>
            <a:endParaRPr lang="en-GB" sz="2000" dirty="0"/>
          </a:p>
          <a:p>
            <a:pPr>
              <a:spcAft>
                <a:spcPts val="600"/>
              </a:spcAft>
            </a:pPr>
            <a:endParaRPr lang="en-US" sz="200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GB" sz="1400" b="1" dirty="0" smtClean="0">
                <a:latin typeface="+mn-lt"/>
                <a:cs typeface="Arial" pitchFamily="34" charset="0"/>
              </a:rPr>
              <a:t>2</a:t>
            </a:r>
            <a:endParaRPr lang="en-US" sz="1400" b="1" dirty="0">
              <a:latin typeface="+mn-lt"/>
              <a:cs typeface="Arial" pitchFamily="34" charset="0"/>
            </a:endParaRPr>
          </a:p>
        </p:txBody>
      </p:sp>
      <p:sp>
        <p:nvSpPr>
          <p:cNvPr id="13" name="TextBox 12"/>
          <p:cNvSpPr txBox="1"/>
          <p:nvPr/>
        </p:nvSpPr>
        <p:spPr>
          <a:xfrm>
            <a:off x="464951" y="457200"/>
            <a:ext cx="8119567"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Overview of the Revised APP</a:t>
            </a:r>
          </a:p>
        </p:txBody>
      </p:sp>
    </p:spTree>
    <p:extLst>
      <p:ext uri="{BB962C8B-B14F-4D97-AF65-F5344CB8AC3E}">
        <p14:creationId xmlns:p14="http://schemas.microsoft.com/office/powerpoint/2010/main" xmlns="" val="295055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2" name="TextBox 1"/>
          <p:cNvSpPr txBox="1"/>
          <p:nvPr/>
        </p:nvSpPr>
        <p:spPr>
          <a:xfrm>
            <a:off x="516571" y="980420"/>
            <a:ext cx="8246429" cy="4478149"/>
          </a:xfrm>
          <a:prstGeom prst="rect">
            <a:avLst/>
          </a:prstGeom>
          <a:noFill/>
        </p:spPr>
        <p:txBody>
          <a:bodyPr wrap="square" rtlCol="0">
            <a:spAutoFit/>
          </a:bodyPr>
          <a:lstStyle/>
          <a:p>
            <a:endParaRPr lang="en-US" sz="1900" b="1" dirty="0"/>
          </a:p>
          <a:p>
            <a:r>
              <a:rPr lang="en-US" sz="1900" b="1" dirty="0"/>
              <a:t>In the TVET college system:</a:t>
            </a:r>
          </a:p>
          <a:p>
            <a:endParaRPr lang="en-US" sz="1900" b="1" dirty="0"/>
          </a:p>
          <a:p>
            <a:pPr marL="342900" indent="-342900">
              <a:buFont typeface="Arial" panose="020B0604020202020204" pitchFamily="34" charset="0"/>
              <a:buChar char="•"/>
            </a:pPr>
            <a:r>
              <a:rPr lang="en-US" sz="1900" dirty="0"/>
              <a:t>The number of student enrolments at TVET colleges had to be reduced to 680 000 from the original 710 000 due to the budget cut and the suspension of trimester three and semester two of the 2020 academic year. </a:t>
            </a:r>
          </a:p>
          <a:p>
            <a:endParaRPr lang="en-US" sz="1900" dirty="0"/>
          </a:p>
          <a:p>
            <a:pPr marL="342900" indent="-342900">
              <a:buFont typeface="Arial" panose="020B0604020202020204" pitchFamily="34" charset="0"/>
              <a:buChar char="•"/>
            </a:pPr>
            <a:r>
              <a:rPr lang="en-US" sz="1900" dirty="0"/>
              <a:t>The number of TVET college lecturers supported to acquire professional qualifications has also been reduced from 200 to 100 in 2020/21 and thereafter 250 per annum from 2021/22. </a:t>
            </a:r>
          </a:p>
          <a:p>
            <a:endParaRPr lang="en-ZA" sz="1900" dirty="0"/>
          </a:p>
          <a:p>
            <a:pPr marL="342900" indent="-342900">
              <a:buFont typeface="Arial" panose="020B0604020202020204" pitchFamily="34" charset="0"/>
              <a:buChar char="•"/>
            </a:pPr>
            <a:r>
              <a:rPr lang="en-US" sz="1900" dirty="0"/>
              <a:t>The main impact of the budget cut will be on the 2021 new student intake for the </a:t>
            </a:r>
            <a:r>
              <a:rPr lang="en-US" sz="1900" dirty="0" err="1"/>
              <a:t>Centres</a:t>
            </a:r>
            <a:r>
              <a:rPr lang="en-US" sz="1900" dirty="0"/>
              <a:t> of </a:t>
            </a:r>
            <a:r>
              <a:rPr lang="en-US" sz="1900" dirty="0" err="1"/>
              <a:t>Specialisation</a:t>
            </a:r>
            <a:r>
              <a:rPr lang="en-US" sz="1900" dirty="0"/>
              <a:t>, as the funding that was due in January 2021, has been </a:t>
            </a:r>
            <a:r>
              <a:rPr lang="en-US" sz="1900" dirty="0" err="1"/>
              <a:t>reprioritised</a:t>
            </a:r>
            <a:r>
              <a:rPr lang="en-US" sz="1900" dirty="0"/>
              <a:t> for COVID 19 related expenditure.</a:t>
            </a:r>
            <a:endParaRPr lang="en-US" sz="190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GB" sz="1400" b="1" dirty="0" smtClean="0">
                <a:latin typeface="+mn-lt"/>
                <a:cs typeface="Arial" pitchFamily="34" charset="0"/>
              </a:rPr>
              <a:t>3</a:t>
            </a:r>
            <a:endParaRPr lang="en-US" sz="1400" b="1" dirty="0">
              <a:latin typeface="+mn-lt"/>
              <a:cs typeface="Arial" pitchFamily="34" charset="0"/>
            </a:endParaRPr>
          </a:p>
        </p:txBody>
      </p:sp>
      <p:sp>
        <p:nvSpPr>
          <p:cNvPr id="13" name="TextBox 12"/>
          <p:cNvSpPr txBox="1"/>
          <p:nvPr/>
        </p:nvSpPr>
        <p:spPr>
          <a:xfrm>
            <a:off x="464951" y="457200"/>
            <a:ext cx="8119567"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Overview of the Revised APP</a:t>
            </a:r>
          </a:p>
        </p:txBody>
      </p:sp>
    </p:spTree>
    <p:extLst>
      <p:ext uri="{BB962C8B-B14F-4D97-AF65-F5344CB8AC3E}">
        <p14:creationId xmlns:p14="http://schemas.microsoft.com/office/powerpoint/2010/main" xmlns="" val="130229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2" name="TextBox 1"/>
          <p:cNvSpPr txBox="1"/>
          <p:nvPr/>
        </p:nvSpPr>
        <p:spPr>
          <a:xfrm>
            <a:off x="512216" y="1270368"/>
            <a:ext cx="8119567" cy="6017032"/>
          </a:xfrm>
          <a:prstGeom prst="rect">
            <a:avLst/>
          </a:prstGeom>
          <a:noFill/>
        </p:spPr>
        <p:txBody>
          <a:bodyPr wrap="square" rtlCol="0">
            <a:spAutoFit/>
          </a:bodyPr>
          <a:lstStyle/>
          <a:p>
            <a:pPr marL="342900" lvl="0" indent="-342900">
              <a:buFont typeface="Arial" panose="020B0604020202020204" pitchFamily="34" charset="0"/>
              <a:buChar char="•"/>
            </a:pPr>
            <a:r>
              <a:rPr lang="en-ZA" sz="2000" b="1" dirty="0"/>
              <a:t>In relation to the skills  development system</a:t>
            </a:r>
            <a:r>
              <a:rPr lang="en-ZA" sz="2000" dirty="0"/>
              <a:t>, the impact is mainly due to the skills levy 4 months holiday. </a:t>
            </a:r>
          </a:p>
          <a:p>
            <a:pPr lvl="0"/>
            <a:endParaRPr lang="en-ZA" sz="2000" dirty="0"/>
          </a:p>
          <a:p>
            <a:pPr marL="342900" lvl="0" indent="-342900">
              <a:buFont typeface="Arial" panose="020B0604020202020204" pitchFamily="34" charset="0"/>
              <a:buChar char="•"/>
            </a:pPr>
            <a:r>
              <a:rPr lang="en-ZA" sz="2000" dirty="0"/>
              <a:t>The </a:t>
            </a:r>
            <a:r>
              <a:rPr lang="en-GB" sz="2000" dirty="0"/>
              <a:t>Covid-19 tax relief measures will negatively impact on various learning programmes such as apprenticeships, </a:t>
            </a:r>
            <a:r>
              <a:rPr lang="en-GB" sz="2000" dirty="0" err="1"/>
              <a:t>learnerships</a:t>
            </a:r>
            <a:r>
              <a:rPr lang="en-GB" sz="2000" dirty="0"/>
              <a:t>, work integrated learning and internships. </a:t>
            </a:r>
          </a:p>
          <a:p>
            <a:pPr lvl="0"/>
            <a:endParaRPr lang="en-GB" sz="2000" dirty="0"/>
          </a:p>
          <a:p>
            <a:pPr marL="342900" lvl="0" indent="-342900">
              <a:buFont typeface="Arial" panose="020B0604020202020204" pitchFamily="34" charset="0"/>
              <a:buChar char="•"/>
            </a:pPr>
            <a:r>
              <a:rPr lang="en-US" sz="2000" dirty="0"/>
              <a:t>As a result there are substantial amendments in the APP in relation to:</a:t>
            </a:r>
            <a:endParaRPr lang="en-ZA" sz="2000" dirty="0"/>
          </a:p>
          <a:p>
            <a:pPr marL="800100" lvl="1" indent="-342900">
              <a:buFont typeface="Arial" panose="020B0604020202020204" pitchFamily="34" charset="0"/>
              <a:buChar char="•"/>
            </a:pPr>
            <a:r>
              <a:rPr lang="en-US" sz="2000" dirty="0"/>
              <a:t>The number of learners or students placed in workplace-based learning programmes reduced to 100 000, from the initial 170 000.  </a:t>
            </a:r>
            <a:endParaRPr lang="en-ZA" sz="2000" dirty="0"/>
          </a:p>
          <a:p>
            <a:pPr marL="800100" lvl="1" indent="-342900">
              <a:buFont typeface="Arial" panose="020B0604020202020204" pitchFamily="34" charset="0"/>
              <a:buChar char="•"/>
            </a:pPr>
            <a:r>
              <a:rPr lang="en-US" sz="2000" dirty="0"/>
              <a:t>The number of learners entering artisanal </a:t>
            </a:r>
            <a:r>
              <a:rPr lang="en-US" sz="2000" dirty="0" err="1"/>
              <a:t>programmes</a:t>
            </a:r>
            <a:r>
              <a:rPr lang="en-US" sz="2000" dirty="0"/>
              <a:t> reduces to 20 000, from the initial 30 500.   </a:t>
            </a:r>
            <a:endParaRPr lang="en-ZA" sz="2000" dirty="0"/>
          </a:p>
          <a:p>
            <a:endParaRPr lang="en-US" sz="2000" dirty="0"/>
          </a:p>
          <a:p>
            <a:pPr lvl="1"/>
            <a:endParaRPr lang="en-ZA" sz="2000" dirty="0"/>
          </a:p>
          <a:p>
            <a:pPr marL="742950" lvl="1" indent="-285750">
              <a:buFont typeface="Courier New" panose="02070309020205020404" pitchFamily="49" charset="0"/>
              <a:buChar char="o"/>
            </a:pPr>
            <a:endParaRPr lang="en-ZA" sz="2000" dirty="0"/>
          </a:p>
          <a:p>
            <a:pPr marL="285750" indent="-285750">
              <a:spcAft>
                <a:spcPts val="600"/>
              </a:spcAft>
              <a:buFont typeface="Arial" panose="020B0604020202020204" pitchFamily="34" charset="0"/>
              <a:buChar char="•"/>
            </a:pPr>
            <a:endParaRPr lang="en-ZA" sz="2000" dirty="0"/>
          </a:p>
          <a:p>
            <a:pPr>
              <a:spcAft>
                <a:spcPts val="600"/>
              </a:spcAft>
            </a:pPr>
            <a:endParaRPr lang="en-US" sz="200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GB" sz="1400" b="1" dirty="0" smtClean="0">
                <a:latin typeface="+mn-lt"/>
                <a:cs typeface="Arial" pitchFamily="34" charset="0"/>
              </a:rPr>
              <a:t>4</a:t>
            </a:r>
            <a:endParaRPr lang="en-US" sz="1400" b="1" dirty="0">
              <a:latin typeface="+mn-lt"/>
              <a:cs typeface="Arial" pitchFamily="34" charset="0"/>
            </a:endParaRPr>
          </a:p>
        </p:txBody>
      </p:sp>
      <p:sp>
        <p:nvSpPr>
          <p:cNvPr id="13" name="TextBox 12"/>
          <p:cNvSpPr txBox="1"/>
          <p:nvPr/>
        </p:nvSpPr>
        <p:spPr>
          <a:xfrm>
            <a:off x="464951" y="457200"/>
            <a:ext cx="8119567"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Overview of the Revised APP</a:t>
            </a:r>
          </a:p>
        </p:txBody>
      </p:sp>
    </p:spTree>
    <p:extLst>
      <p:ext uri="{BB962C8B-B14F-4D97-AF65-F5344CB8AC3E}">
        <p14:creationId xmlns:p14="http://schemas.microsoft.com/office/powerpoint/2010/main" xmlns="" val="183400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2" name="TextBox 1"/>
          <p:cNvSpPr txBox="1"/>
          <p:nvPr/>
        </p:nvSpPr>
        <p:spPr>
          <a:xfrm>
            <a:off x="464951" y="1178937"/>
            <a:ext cx="7945984" cy="6632585"/>
          </a:xfrm>
          <a:prstGeom prst="rect">
            <a:avLst/>
          </a:prstGeom>
          <a:noFill/>
        </p:spPr>
        <p:txBody>
          <a:bodyPr wrap="square" rtlCol="0">
            <a:spAutoFit/>
          </a:bodyPr>
          <a:lstStyle/>
          <a:p>
            <a:pPr marL="342900" indent="-342900">
              <a:buFont typeface="Arial" panose="020B0604020202020204" pitchFamily="34" charset="0"/>
              <a:buChar char="•"/>
            </a:pPr>
            <a:r>
              <a:rPr lang="en-US" sz="2000" dirty="0"/>
              <a:t>The number of artisans found competent reduces from 24 500 to 19 000.  </a:t>
            </a:r>
            <a:endParaRPr lang="en-ZA" sz="2000" dirty="0"/>
          </a:p>
          <a:p>
            <a:pPr marL="342900" indent="-342900">
              <a:buFont typeface="Arial" panose="020B0604020202020204" pitchFamily="34" charset="0"/>
              <a:buChar char="•"/>
            </a:pPr>
            <a:r>
              <a:rPr lang="en-US" sz="2000" dirty="0"/>
              <a:t>The number of learners who complete </a:t>
            </a:r>
            <a:r>
              <a:rPr lang="en-US" sz="2000" dirty="0" err="1"/>
              <a:t>learnerships</a:t>
            </a:r>
            <a:r>
              <a:rPr lang="en-US" sz="2000" dirty="0"/>
              <a:t> reduces from 50 000 to 30 000.</a:t>
            </a:r>
            <a:endParaRPr lang="en-ZA" sz="2000" dirty="0"/>
          </a:p>
          <a:p>
            <a:pPr marL="342900" indent="-342900">
              <a:buFont typeface="Arial" panose="020B0604020202020204" pitchFamily="34" charset="0"/>
              <a:buChar char="•"/>
            </a:pPr>
            <a:r>
              <a:rPr lang="en-US" sz="2000" dirty="0"/>
              <a:t>The number of learners who complete internships reduces from    7 000 to 4 550.</a:t>
            </a:r>
          </a:p>
          <a:p>
            <a:endParaRPr lang="en-US" sz="2000" dirty="0"/>
          </a:p>
          <a:p>
            <a:pPr marL="342900" indent="-342900">
              <a:buFont typeface="Arial" panose="020B0604020202020204" pitchFamily="34" charset="0"/>
              <a:buChar char="•"/>
            </a:pPr>
            <a:r>
              <a:rPr lang="en-GB" sz="2000" b="1" dirty="0"/>
              <a:t>In the CET college system, </a:t>
            </a:r>
            <a:r>
              <a:rPr lang="en-GB" sz="2000" dirty="0"/>
              <a:t> the main change is in relation to the number of CET college lecturers trained</a:t>
            </a:r>
            <a:r>
              <a:rPr lang="en-US" sz="2000" dirty="0"/>
              <a:t>, which reduces by 50% from the initial 2 440 to 1 220. </a:t>
            </a:r>
          </a:p>
          <a:p>
            <a:endParaRPr lang="en-US" sz="2000" dirty="0"/>
          </a:p>
          <a:p>
            <a:pPr marL="342900" indent="-342900">
              <a:buFont typeface="Arial" panose="020B0604020202020204" pitchFamily="34" charset="0"/>
              <a:buChar char="•"/>
            </a:pPr>
            <a:r>
              <a:rPr lang="en-US" sz="2000" dirty="0"/>
              <a:t>This is because of the </a:t>
            </a:r>
            <a:r>
              <a:rPr lang="en-US" sz="2000" dirty="0" err="1"/>
              <a:t>reprioritisation</a:t>
            </a:r>
            <a:r>
              <a:rPr lang="en-US" sz="2000" dirty="0"/>
              <a:t> of funds in Colleges for COVID-19 which impact on the transport funding to support lecturers attending workshops/ </a:t>
            </a:r>
            <a:r>
              <a:rPr lang="en-US" sz="2000" dirty="0" err="1"/>
              <a:t>programmes</a:t>
            </a:r>
            <a:r>
              <a:rPr lang="en-US" sz="2000" dirty="0"/>
              <a:t>.</a:t>
            </a:r>
            <a:endParaRPr lang="en-ZA" sz="2000" dirty="0"/>
          </a:p>
          <a:p>
            <a:pPr marL="342900" indent="-342900">
              <a:buFont typeface="Arial" panose="020B0604020202020204" pitchFamily="34" charset="0"/>
              <a:buChar char="•"/>
            </a:pPr>
            <a:endParaRPr lang="en-ZA" sz="2000" dirty="0"/>
          </a:p>
          <a:p>
            <a:r>
              <a:rPr lang="en-GB" sz="2000" dirty="0"/>
              <a:t> </a:t>
            </a:r>
            <a:endParaRPr lang="en-ZA" sz="2000" dirty="0"/>
          </a:p>
          <a:p>
            <a:pPr marL="342900" indent="-342900">
              <a:buFont typeface="Arial" panose="020B0604020202020204" pitchFamily="34" charset="0"/>
              <a:buChar char="•"/>
            </a:pPr>
            <a:endParaRPr lang="en-US" sz="2000" dirty="0"/>
          </a:p>
          <a:p>
            <a:pPr lvl="1"/>
            <a:endParaRPr lang="en-ZA" sz="2000" dirty="0"/>
          </a:p>
          <a:p>
            <a:pPr marL="742950" lvl="1" indent="-285750">
              <a:buFont typeface="Courier New" panose="02070309020205020404" pitchFamily="49" charset="0"/>
              <a:buChar char="o"/>
            </a:pPr>
            <a:endParaRPr lang="en-ZA" sz="2000" dirty="0"/>
          </a:p>
          <a:p>
            <a:pPr marL="285750" indent="-285750">
              <a:spcAft>
                <a:spcPts val="600"/>
              </a:spcAft>
              <a:buFont typeface="Arial" panose="020B0604020202020204" pitchFamily="34" charset="0"/>
              <a:buChar char="•"/>
            </a:pPr>
            <a:endParaRPr lang="en-ZA" sz="2000" dirty="0"/>
          </a:p>
          <a:p>
            <a:pPr>
              <a:spcAft>
                <a:spcPts val="600"/>
              </a:spcAft>
            </a:pPr>
            <a:endParaRPr lang="en-US" sz="200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GB" sz="1400" b="1" dirty="0" smtClean="0">
                <a:latin typeface="+mn-lt"/>
                <a:cs typeface="Arial" pitchFamily="34" charset="0"/>
              </a:rPr>
              <a:t>5</a:t>
            </a:r>
            <a:endParaRPr lang="en-US" sz="1400" b="1" dirty="0">
              <a:latin typeface="+mn-lt"/>
              <a:cs typeface="Arial" pitchFamily="34" charset="0"/>
            </a:endParaRPr>
          </a:p>
        </p:txBody>
      </p:sp>
      <p:sp>
        <p:nvSpPr>
          <p:cNvPr id="13" name="TextBox 12"/>
          <p:cNvSpPr txBox="1"/>
          <p:nvPr/>
        </p:nvSpPr>
        <p:spPr>
          <a:xfrm>
            <a:off x="464951" y="457200"/>
            <a:ext cx="8119567"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Overview of the Revised APP</a:t>
            </a:r>
          </a:p>
        </p:txBody>
      </p:sp>
    </p:spTree>
    <p:extLst>
      <p:ext uri="{BB962C8B-B14F-4D97-AF65-F5344CB8AC3E}">
        <p14:creationId xmlns:p14="http://schemas.microsoft.com/office/powerpoint/2010/main" xmlns="" val="427007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2" name="TextBox 1"/>
          <p:cNvSpPr txBox="1"/>
          <p:nvPr/>
        </p:nvSpPr>
        <p:spPr>
          <a:xfrm>
            <a:off x="408395" y="1035370"/>
            <a:ext cx="8327210" cy="4770537"/>
          </a:xfrm>
          <a:prstGeom prst="rect">
            <a:avLst/>
          </a:prstGeom>
          <a:noFill/>
        </p:spPr>
        <p:txBody>
          <a:bodyPr wrap="square" rtlCol="0">
            <a:spAutoFit/>
          </a:bodyPr>
          <a:lstStyle/>
          <a:p>
            <a:pPr marL="342900" lvl="0" indent="-342900">
              <a:buFont typeface="Arial" panose="020B0604020202020204" pitchFamily="34" charset="0"/>
              <a:buChar char="•"/>
            </a:pPr>
            <a:r>
              <a:rPr lang="en-US" sz="1900" dirty="0"/>
              <a:t>The </a:t>
            </a:r>
            <a:r>
              <a:rPr lang="en-US" sz="1900" dirty="0" err="1"/>
              <a:t>Programme</a:t>
            </a:r>
            <a:r>
              <a:rPr lang="en-US" sz="1900" dirty="0"/>
              <a:t> to build, refurbish, maintain and expand TVET colleges remain in force across various provinces and districts (Annexure B of the APP). </a:t>
            </a:r>
          </a:p>
          <a:p>
            <a:pPr lvl="0"/>
            <a:endParaRPr lang="en-US" sz="1900" dirty="0"/>
          </a:p>
          <a:p>
            <a:pPr marL="342900" lvl="0" indent="-342900">
              <a:buFont typeface="Arial" panose="020B0604020202020204" pitchFamily="34" charset="0"/>
              <a:buChar char="•"/>
            </a:pPr>
            <a:r>
              <a:rPr lang="en-US" sz="1900" dirty="0"/>
              <a:t>The revised APP also includes planned interventions to mitigate against the impact of COVID-19 (Annexure C). </a:t>
            </a:r>
          </a:p>
          <a:p>
            <a:pPr lvl="0"/>
            <a:endParaRPr lang="en-US" sz="1900" dirty="0"/>
          </a:p>
          <a:p>
            <a:pPr marL="342900" lvl="0" indent="-342900">
              <a:buFont typeface="Arial" panose="020B0604020202020204" pitchFamily="34" charset="0"/>
              <a:buChar char="•"/>
            </a:pPr>
            <a:r>
              <a:rPr lang="en-US" sz="1900" dirty="0"/>
              <a:t>Quarterly progress reports on the interventions will produced and  submitted to DPME as part of the normal APP reporting process.</a:t>
            </a:r>
          </a:p>
          <a:p>
            <a:pPr lvl="0"/>
            <a:endParaRPr lang="en-US" sz="1900" dirty="0"/>
          </a:p>
          <a:p>
            <a:pPr marL="342900" lvl="0" indent="-342900">
              <a:buFont typeface="Arial" panose="020B0604020202020204" pitchFamily="34" charset="0"/>
              <a:buChar char="•"/>
            </a:pPr>
            <a:r>
              <a:rPr lang="en-GB" sz="1900" dirty="0"/>
              <a:t>Targeted actions are constantly needed to adapt to the shifting delivery environment. We continue to re-evaluate the Department's planned initiatives to ensure appropriate allocation of  resources. </a:t>
            </a:r>
          </a:p>
          <a:p>
            <a:pPr lvl="0"/>
            <a:endParaRPr lang="en-GB" sz="1900" dirty="0"/>
          </a:p>
          <a:p>
            <a:pPr marL="342900" indent="-342900">
              <a:buFont typeface="Arial" panose="020B0604020202020204" pitchFamily="34" charset="0"/>
              <a:buChar char="•"/>
            </a:pPr>
            <a:r>
              <a:rPr lang="en-GB" sz="1900" dirty="0"/>
              <a:t>The overall review of the Strategic Plan will be informed by the review of the </a:t>
            </a:r>
            <a:r>
              <a:rPr lang="en-US" sz="1900" dirty="0"/>
              <a:t>Medium-Term Strategic Framework of government led by DPME.</a:t>
            </a:r>
            <a:endParaRPr lang="en-US" sz="190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GB" sz="1400" b="1" dirty="0" smtClean="0">
                <a:latin typeface="+mn-lt"/>
                <a:cs typeface="Arial" pitchFamily="34" charset="0"/>
              </a:rPr>
              <a:t>6</a:t>
            </a:r>
            <a:endParaRPr lang="en-US" sz="1400" b="1" dirty="0">
              <a:latin typeface="+mn-lt"/>
              <a:cs typeface="Arial" pitchFamily="34" charset="0"/>
            </a:endParaRPr>
          </a:p>
        </p:txBody>
      </p:sp>
      <p:sp>
        <p:nvSpPr>
          <p:cNvPr id="13" name="TextBox 12"/>
          <p:cNvSpPr txBox="1"/>
          <p:nvPr/>
        </p:nvSpPr>
        <p:spPr>
          <a:xfrm>
            <a:off x="464951" y="457200"/>
            <a:ext cx="8119567"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Overview of the Revised APP</a:t>
            </a:r>
          </a:p>
        </p:txBody>
      </p:sp>
    </p:spTree>
    <p:extLst>
      <p:ext uri="{BB962C8B-B14F-4D97-AF65-F5344CB8AC3E}">
        <p14:creationId xmlns:p14="http://schemas.microsoft.com/office/powerpoint/2010/main" xmlns="" val="2024622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altLang="en-US" smtClean="0"/>
          </a:p>
        </p:txBody>
      </p:sp>
      <p:sp>
        <p:nvSpPr>
          <p:cNvPr id="6147" name="Content Placeholder 2"/>
          <p:cNvSpPr>
            <a:spLocks noGrp="1"/>
          </p:cNvSpPr>
          <p:nvPr>
            <p:ph idx="1"/>
          </p:nvPr>
        </p:nvSpPr>
        <p:spPr/>
        <p:txBody>
          <a:bodyPr/>
          <a:lstStyle/>
          <a:p>
            <a:pPr eaLnBrk="1" hangingPunct="1"/>
            <a:endParaRPr lang="en-US" altLang="en-US" smtClean="0"/>
          </a:p>
        </p:txBody>
      </p:sp>
      <p:pic>
        <p:nvPicPr>
          <p:cNvPr id="6148" name="Picture 4" descr="SLIDE LAYOUT.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403"/>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TextBox 5"/>
          <p:cNvSpPr txBox="1">
            <a:spLocks noChangeArrowheads="1"/>
          </p:cNvSpPr>
          <p:nvPr/>
        </p:nvSpPr>
        <p:spPr bwMode="auto">
          <a:xfrm>
            <a:off x="2057400" y="3048000"/>
            <a:ext cx="4953000" cy="1077218"/>
          </a:xfrm>
          <a:prstGeom prst="rect">
            <a:avLst/>
          </a:prstGeom>
          <a:solidFill>
            <a:schemeClr val="accent3"/>
          </a:solidFill>
          <a:ln w="9525">
            <a:noFill/>
            <a:miter lim="800000"/>
            <a:headEnd/>
            <a:tailEnd/>
          </a:ln>
        </p:spPr>
        <p:txBody>
          <a:bodyPr wrap="square">
            <a:spAutoFit/>
          </a:bodyPr>
          <a:lstStyle/>
          <a:p>
            <a:pPr algn="ctr" eaLnBrk="1" hangingPunct="1">
              <a:defRPr/>
            </a:pPr>
            <a:r>
              <a:rPr lang="en-US" sz="3200" b="1" dirty="0">
                <a:cs typeface="Arial" pitchFamily="34" charset="0"/>
              </a:rPr>
              <a:t>ADJUSTMENTS BUDGET</a:t>
            </a:r>
          </a:p>
        </p:txBody>
      </p:sp>
      <p:sp>
        <p:nvSpPr>
          <p:cNvPr id="2" name="Rectangle 6"/>
          <p:cNvSpPr>
            <a:spLocks noChangeArrowheads="1"/>
          </p:cNvSpPr>
          <p:nvPr/>
        </p:nvSpPr>
        <p:spPr bwMode="auto">
          <a:xfrm>
            <a:off x="533400" y="685800"/>
            <a:ext cx="8077200" cy="40011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defRPr/>
            </a:pPr>
            <a:endParaRPr lang="en-US" sz="2000" dirty="0"/>
          </a:p>
        </p:txBody>
      </p:sp>
      <p:sp>
        <p:nvSpPr>
          <p:cNvPr id="3" name="Slide Number Placeholder 2"/>
          <p:cNvSpPr>
            <a:spLocks noGrp="1"/>
          </p:cNvSpPr>
          <p:nvPr>
            <p:ph type="sldNum" sz="quarter" idx="12"/>
          </p:nvPr>
        </p:nvSpPr>
        <p:spPr>
          <a:xfrm>
            <a:off x="6705600" y="6466628"/>
            <a:ext cx="2133600" cy="476250"/>
          </a:xfrm>
        </p:spPr>
        <p:txBody>
          <a:bodyPr/>
          <a:lstStyle/>
          <a:p>
            <a:pPr>
              <a:defRPr/>
            </a:pPr>
            <a:r>
              <a:rPr lang="en-GB" b="1" dirty="0" smtClean="0"/>
              <a:t>7</a:t>
            </a:r>
            <a:endParaRPr lang="en-US" b="1" dirty="0"/>
          </a:p>
        </p:txBody>
      </p:sp>
    </p:spTree>
    <p:extLst>
      <p:ext uri="{BB962C8B-B14F-4D97-AF65-F5344CB8AC3E}">
        <p14:creationId xmlns:p14="http://schemas.microsoft.com/office/powerpoint/2010/main" xmlns="" val="4143809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altLang="en-US" smtClean="0"/>
          </a:p>
        </p:txBody>
      </p:sp>
      <p:sp>
        <p:nvSpPr>
          <p:cNvPr id="6147" name="Content Placeholder 2"/>
          <p:cNvSpPr>
            <a:spLocks noGrp="1"/>
          </p:cNvSpPr>
          <p:nvPr>
            <p:ph idx="1"/>
          </p:nvPr>
        </p:nvSpPr>
        <p:spPr/>
        <p:txBody>
          <a:bodyPr/>
          <a:lstStyle/>
          <a:p>
            <a:pPr eaLnBrk="1" hangingPunct="1"/>
            <a:endParaRPr lang="en-US" altLang="en-US" smtClean="0"/>
          </a:p>
        </p:txBody>
      </p:sp>
      <p:pic>
        <p:nvPicPr>
          <p:cNvPr id="6148" name="Picture 4" descr="SLIDE LAYOUT.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TextBox 5"/>
          <p:cNvSpPr txBox="1">
            <a:spLocks noChangeArrowheads="1"/>
          </p:cNvSpPr>
          <p:nvPr/>
        </p:nvSpPr>
        <p:spPr bwMode="auto">
          <a:xfrm>
            <a:off x="5257800" y="228600"/>
            <a:ext cx="3505200" cy="400050"/>
          </a:xfrm>
          <a:prstGeom prst="rect">
            <a:avLst/>
          </a:prstGeom>
          <a:solidFill>
            <a:schemeClr val="accent6"/>
          </a:solidFill>
          <a:ln w="9525">
            <a:noFill/>
            <a:miter lim="800000"/>
            <a:headEnd/>
            <a:tailEnd/>
          </a:ln>
        </p:spPr>
        <p:txBody>
          <a:bodyPr>
            <a:spAutoFit/>
          </a:bodyPr>
          <a:lstStyle/>
          <a:p>
            <a:pPr algn="ctr" eaLnBrk="1" hangingPunct="1">
              <a:defRPr/>
            </a:pPr>
            <a:r>
              <a:rPr lang="en-US" sz="2000" b="1" dirty="0">
                <a:cs typeface="Arial" pitchFamily="34" charset="0"/>
              </a:rPr>
              <a:t>ADJUSTMENTS BUDGET</a:t>
            </a:r>
          </a:p>
        </p:txBody>
      </p:sp>
      <p:sp>
        <p:nvSpPr>
          <p:cNvPr id="2" name="Rectangle 6"/>
          <p:cNvSpPr>
            <a:spLocks noChangeArrowheads="1"/>
          </p:cNvSpPr>
          <p:nvPr/>
        </p:nvSpPr>
        <p:spPr bwMode="auto">
          <a:xfrm>
            <a:off x="533400" y="685800"/>
            <a:ext cx="8077200" cy="5324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defRPr/>
            </a:pPr>
            <a:r>
              <a:rPr lang="en-ZA" sz="2000" dirty="0"/>
              <a:t>The final </a:t>
            </a:r>
            <a:r>
              <a:rPr lang="en-ZA" sz="2000" dirty="0" smtClean="0"/>
              <a:t>adjustment of </a:t>
            </a:r>
            <a:r>
              <a:rPr lang="en-ZA" sz="2000" b="1" dirty="0" smtClean="0"/>
              <a:t>R9.857</a:t>
            </a:r>
            <a:r>
              <a:rPr lang="en-ZA" sz="2000" b="1" dirty="0"/>
              <a:t> </a:t>
            </a:r>
            <a:r>
              <a:rPr lang="en-ZA" sz="2000" b="1" dirty="0" smtClean="0"/>
              <a:t>billion </a:t>
            </a:r>
            <a:r>
              <a:rPr lang="en-ZA" sz="2000" dirty="0" smtClean="0"/>
              <a:t>as </a:t>
            </a:r>
            <a:r>
              <a:rPr lang="en-ZA" sz="2000" dirty="0"/>
              <a:t>follows:</a:t>
            </a:r>
            <a:endParaRPr lang="en-US" sz="2000" dirty="0"/>
          </a:p>
          <a:p>
            <a:pPr>
              <a:buFont typeface="Arial" panose="020B0604020202020204" pitchFamily="34" charset="0"/>
              <a:buNone/>
              <a:defRPr/>
            </a:pPr>
            <a:r>
              <a:rPr lang="en-ZA" sz="2000" b="1" dirty="0"/>
              <a:t>	</a:t>
            </a:r>
            <a:r>
              <a:rPr lang="en-ZA" sz="2000" b="1" dirty="0" smtClean="0"/>
              <a:t>						    </a:t>
            </a:r>
            <a:r>
              <a:rPr lang="en-ZA" sz="2000" b="1" dirty="0"/>
              <a:t>R’000</a:t>
            </a:r>
            <a:endParaRPr lang="en-US" sz="2000" dirty="0"/>
          </a:p>
          <a:p>
            <a:pPr>
              <a:buFont typeface="Arial" panose="020B0604020202020204" pitchFamily="34" charset="0"/>
              <a:buNone/>
              <a:defRPr/>
            </a:pPr>
            <a:r>
              <a:rPr lang="en-ZA" sz="2000" dirty="0"/>
              <a:t>Suspension of funds					</a:t>
            </a:r>
            <a:r>
              <a:rPr lang="en-ZA" sz="2000" dirty="0" smtClean="0"/>
              <a:t>6 </a:t>
            </a:r>
            <a:r>
              <a:rPr lang="en-ZA" sz="2000" dirty="0"/>
              <a:t>734 000</a:t>
            </a:r>
            <a:endParaRPr lang="en-US" sz="2000" dirty="0"/>
          </a:p>
          <a:p>
            <a:pPr>
              <a:buFont typeface="Arial" panose="020B0604020202020204" pitchFamily="34" charset="0"/>
              <a:buNone/>
              <a:defRPr/>
            </a:pPr>
            <a:r>
              <a:rPr lang="en-ZA" sz="2000" dirty="0"/>
              <a:t>Less: Reallocation of funds for COVID-19 Reprioritisation	</a:t>
            </a:r>
            <a:r>
              <a:rPr lang="en-ZA" sz="2000" u="sng" dirty="0" smtClean="0"/>
              <a:t>4 </a:t>
            </a:r>
            <a:r>
              <a:rPr lang="en-ZA" sz="2000" u="sng" dirty="0"/>
              <a:t>999 607</a:t>
            </a:r>
            <a:endParaRPr lang="en-US" sz="2000" dirty="0"/>
          </a:p>
          <a:p>
            <a:pPr>
              <a:buFont typeface="Arial" panose="020B0604020202020204" pitchFamily="34" charset="0"/>
              <a:buNone/>
              <a:defRPr/>
            </a:pPr>
            <a:r>
              <a:rPr lang="en-ZA" sz="2000" dirty="0"/>
              <a:t>Net suspension						</a:t>
            </a:r>
            <a:r>
              <a:rPr lang="en-ZA" sz="2000" dirty="0" smtClean="0"/>
              <a:t>1 </a:t>
            </a:r>
            <a:r>
              <a:rPr lang="en-ZA" sz="2000" dirty="0"/>
              <a:t>734 393</a:t>
            </a:r>
            <a:endParaRPr lang="en-US" sz="2000" dirty="0"/>
          </a:p>
          <a:p>
            <a:pPr>
              <a:buFont typeface="Arial" panose="020B0604020202020204" pitchFamily="34" charset="0"/>
              <a:buNone/>
              <a:defRPr/>
            </a:pPr>
            <a:r>
              <a:rPr lang="en-ZA" sz="2000" dirty="0"/>
              <a:t>Reduction in Skills Levy					</a:t>
            </a:r>
            <a:r>
              <a:rPr lang="en-ZA" sz="2000" u="sng" dirty="0" smtClean="0"/>
              <a:t>8 </a:t>
            </a:r>
            <a:r>
              <a:rPr lang="en-ZA" sz="2000" u="sng" dirty="0"/>
              <a:t>122 380</a:t>
            </a:r>
            <a:endParaRPr lang="en-US" sz="2000" dirty="0"/>
          </a:p>
          <a:p>
            <a:pPr>
              <a:buFont typeface="Arial" panose="020B0604020202020204" pitchFamily="34" charset="0"/>
              <a:buNone/>
              <a:defRPr/>
            </a:pPr>
            <a:r>
              <a:rPr lang="en-ZA" sz="2000" b="1" dirty="0"/>
              <a:t>Total Decrease in Adjustments Budget			</a:t>
            </a:r>
            <a:r>
              <a:rPr lang="en-ZA" sz="2000" b="1" u="sng" dirty="0" smtClean="0"/>
              <a:t>9 </a:t>
            </a:r>
            <a:r>
              <a:rPr lang="en-ZA" sz="2000" b="1" u="sng" dirty="0"/>
              <a:t>856 </a:t>
            </a:r>
            <a:r>
              <a:rPr lang="en-ZA" sz="2000" b="1" u="sng" dirty="0" smtClean="0"/>
              <a:t>773</a:t>
            </a:r>
          </a:p>
          <a:p>
            <a:pPr>
              <a:buFont typeface="Arial" panose="020B0604020202020204" pitchFamily="34" charset="0"/>
              <a:buNone/>
              <a:defRPr/>
            </a:pPr>
            <a:endParaRPr lang="en-ZA" sz="2000" u="sng" dirty="0" smtClean="0"/>
          </a:p>
          <a:p>
            <a:pPr marL="457200" indent="-457200">
              <a:defRPr/>
            </a:pPr>
            <a:r>
              <a:rPr lang="en-ZA" sz="2000" dirty="0" smtClean="0"/>
              <a:t>Based on the above, the Department’s original allocation for 2020/21 reduces from </a:t>
            </a:r>
            <a:r>
              <a:rPr lang="en-ZA" sz="2000" b="1" dirty="0" smtClean="0"/>
              <a:t>R116.857 billion </a:t>
            </a:r>
            <a:r>
              <a:rPr lang="en-ZA" sz="2000" dirty="0" smtClean="0"/>
              <a:t>to </a:t>
            </a:r>
            <a:r>
              <a:rPr lang="en-ZA" sz="2000" b="1" dirty="0" smtClean="0"/>
              <a:t>R107.000 billion </a:t>
            </a:r>
            <a:r>
              <a:rPr lang="en-ZA" sz="2000" dirty="0" smtClean="0"/>
              <a:t>that represents a reduction of 8%.</a:t>
            </a:r>
          </a:p>
          <a:p>
            <a:pPr marL="457200" indent="-457200">
              <a:defRPr/>
            </a:pPr>
            <a:r>
              <a:rPr lang="en-ZA" sz="2000" dirty="0" smtClean="0"/>
              <a:t>The biggest single reduction is on the declined estimates for the skills levy collections from </a:t>
            </a:r>
            <a:r>
              <a:rPr lang="en-ZA" sz="2000" b="1" dirty="0" smtClean="0"/>
              <a:t>R19.413 billion</a:t>
            </a:r>
            <a:r>
              <a:rPr lang="en-ZA" sz="2000" dirty="0" smtClean="0"/>
              <a:t> to </a:t>
            </a:r>
            <a:r>
              <a:rPr lang="en-ZA" sz="2000" b="1" dirty="0" smtClean="0"/>
              <a:t>R11.291 billion</a:t>
            </a:r>
            <a:r>
              <a:rPr lang="en-ZA" sz="2000" dirty="0" smtClean="0"/>
              <a:t>, a reduction of </a:t>
            </a:r>
            <a:r>
              <a:rPr lang="en-ZA" sz="2000" b="1" dirty="0" smtClean="0"/>
              <a:t>R8.122 billion (42%)</a:t>
            </a:r>
            <a:r>
              <a:rPr lang="en-ZA" sz="2000" dirty="0" smtClean="0"/>
              <a:t>.</a:t>
            </a:r>
            <a:endParaRPr lang="en-ZA" sz="2000" dirty="0"/>
          </a:p>
          <a:p>
            <a:pPr>
              <a:buFont typeface="Arial" panose="020B0604020202020204" pitchFamily="34" charset="0"/>
              <a:buNone/>
              <a:defRPr/>
            </a:pPr>
            <a:endParaRPr lang="en-US" sz="2000" dirty="0"/>
          </a:p>
        </p:txBody>
      </p:sp>
      <p:sp>
        <p:nvSpPr>
          <p:cNvPr id="3" name="Slide Number Placeholder 2"/>
          <p:cNvSpPr>
            <a:spLocks noGrp="1"/>
          </p:cNvSpPr>
          <p:nvPr>
            <p:ph type="sldNum" sz="quarter" idx="12"/>
          </p:nvPr>
        </p:nvSpPr>
        <p:spPr>
          <a:xfrm>
            <a:off x="6781800" y="6473031"/>
            <a:ext cx="2133600" cy="476250"/>
          </a:xfrm>
        </p:spPr>
        <p:txBody>
          <a:bodyPr/>
          <a:lstStyle/>
          <a:p>
            <a:pPr>
              <a:defRPr/>
            </a:pPr>
            <a:r>
              <a:rPr lang="en-GB" b="1" dirty="0" smtClean="0"/>
              <a:t>8</a:t>
            </a:r>
            <a:endParaRPr lang="en-US" b="1" dirty="0"/>
          </a:p>
        </p:txBody>
      </p:sp>
    </p:spTree>
    <p:extLst>
      <p:ext uri="{BB962C8B-B14F-4D97-AF65-F5344CB8AC3E}">
        <p14:creationId xmlns:p14="http://schemas.microsoft.com/office/powerpoint/2010/main" xmlns="" val="1868337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18673</TotalTime>
  <Words>1700</Words>
  <Application>Microsoft Office PowerPoint</Application>
  <PresentationFormat>On-screen Show (4:3)</PresentationFormat>
  <Paragraphs>447</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DHET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DHET</dc:title>
  <dc:creator>.</dc:creator>
  <cp:lastModifiedBy>Monique</cp:lastModifiedBy>
  <cp:revision>1042</cp:revision>
  <cp:lastPrinted>2017-11-03T09:13:33Z</cp:lastPrinted>
  <dcterms:created xsi:type="dcterms:W3CDTF">2010-10-01T19:49:50Z</dcterms:created>
  <dcterms:modified xsi:type="dcterms:W3CDTF">2020-10-05T16:16:09Z</dcterms:modified>
</cp:coreProperties>
</file>