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1"/>
  </p:notesMasterIdLst>
  <p:sldIdLst>
    <p:sldId id="256" r:id="rId2"/>
    <p:sldId id="269" r:id="rId3"/>
    <p:sldId id="295" r:id="rId4"/>
    <p:sldId id="293" r:id="rId5"/>
    <p:sldId id="305" r:id="rId6"/>
    <p:sldId id="307" r:id="rId7"/>
    <p:sldId id="309" r:id="rId8"/>
    <p:sldId id="310" r:id="rId9"/>
    <p:sldId id="311" r:id="rId10"/>
    <p:sldId id="312"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06" r:id="rId69"/>
    <p:sldId id="373" r:id="rId7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snapToGrid="0" snapToObjects="1">
      <p:cViewPr varScale="1">
        <p:scale>
          <a:sx n="53" d="100"/>
          <a:sy n="53" d="100"/>
        </p:scale>
        <p:origin x="-84"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63A9CD-E413-4ABE-94BA-BF0BE0A1165E}" type="datetimeFigureOut">
              <a:rPr lang="en-ZA" smtClean="0"/>
              <a:pPr/>
              <a:t>2020/10/06</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915202-9615-46E8-8707-E0A9322B54D4}" type="slidenum">
              <a:rPr lang="en-ZA" smtClean="0"/>
              <a:pPr/>
              <a:t>‹#›</a:t>
            </a:fld>
            <a:endParaRPr lang="en-ZA"/>
          </a:p>
        </p:txBody>
      </p:sp>
    </p:spTree>
    <p:extLst>
      <p:ext uri="{BB962C8B-B14F-4D97-AF65-F5344CB8AC3E}">
        <p14:creationId xmlns:p14="http://schemas.microsoft.com/office/powerpoint/2010/main" xmlns="" val="40618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15202-9615-46E8-8707-E0A9322B54D4}" type="slidenum">
              <a:rPr lang="en-ZA" smtClean="0"/>
              <a:pPr/>
              <a:t>1</a:t>
            </a:fld>
            <a:endParaRPr lang="en-ZA"/>
          </a:p>
        </p:txBody>
      </p:sp>
    </p:spTree>
    <p:extLst>
      <p:ext uri="{BB962C8B-B14F-4D97-AF65-F5344CB8AC3E}">
        <p14:creationId xmlns:p14="http://schemas.microsoft.com/office/powerpoint/2010/main" xmlns="" val="91616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15202-9615-46E8-8707-E0A9322B54D4}" type="slidenum">
              <a:rPr lang="en-ZA" smtClean="0"/>
              <a:pPr/>
              <a:t>5</a:t>
            </a:fld>
            <a:endParaRPr lang="en-ZA"/>
          </a:p>
        </p:txBody>
      </p:sp>
    </p:spTree>
    <p:extLst>
      <p:ext uri="{BB962C8B-B14F-4D97-AF65-F5344CB8AC3E}">
        <p14:creationId xmlns:p14="http://schemas.microsoft.com/office/powerpoint/2010/main" xmlns="" val="2260223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7AD4C6-5782-4BB0-9D92-CEE5BD87BC17}" type="datetime1">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165584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BC08E-3073-46AE-839B-0874ED470755}" type="datetime1">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8093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D302A2-043D-4BA7-96B8-289A3FF32B8D}" type="datetime1">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5269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7788B-527A-4C12-99ED-B75626A7351A}" type="datetime1">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11192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740FC-75DF-435E-A089-8BC6A9F37980}" type="datetime1">
              <a:rPr lang="en-US" smtClean="0"/>
              <a:pPr/>
              <a:t>10/6/2020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502590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842278-75D9-4244-B9AB-FA6B16C1A653}" type="datetime1">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5311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890AB-D72F-483E-A2EC-CB9334D4BB28}" type="datetime1">
              <a:rPr lang="en-US" smtClean="0"/>
              <a:pPr/>
              <a:t>10/6/2020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64829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00635-7578-4661-B7E5-D654FC9E7886}" type="datetime1">
              <a:rPr lang="en-US" smtClean="0"/>
              <a:pPr/>
              <a:t>10/6/2020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1744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E6551-E451-409C-843C-9AB9274D5801}" type="datetime1">
              <a:rPr lang="en-US" smtClean="0"/>
              <a:pPr/>
              <a:t>10/6/2020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4537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846"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5449BD79-4C1F-4082-A3DB-81EC02DA3DA6}" type="datetime1">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334521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84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Date Placeholder 4"/>
          <p:cNvSpPr>
            <a:spLocks noGrp="1"/>
          </p:cNvSpPr>
          <p:nvPr>
            <p:ph type="dt" sz="half" idx="10"/>
          </p:nvPr>
        </p:nvSpPr>
        <p:spPr/>
        <p:txBody>
          <a:bodyPr/>
          <a:lstStyle/>
          <a:p>
            <a:fld id="{A5A403B1-2F0A-4717-9FD6-62FC409FF37E}" type="datetime1">
              <a:rPr lang="en-US" smtClean="0"/>
              <a:pPr/>
              <a:t>10/6/2020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406302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B032FF3B-B8BF-4178-8029-D06DBAE5CFBB}" type="datetime1">
              <a:rPr lang="en-US" smtClean="0"/>
              <a:pPr/>
              <a:t>10/6/2020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E6EDE458-FE5D-A943-8B68-DF1632607E4A}" type="slidenum">
              <a:rPr lang="en-US" smtClean="0"/>
              <a:pPr/>
              <a:t>‹#›</a:t>
            </a:fld>
            <a:endParaRPr lang="en-US"/>
          </a:p>
        </p:txBody>
      </p:sp>
    </p:spTree>
    <p:extLst>
      <p:ext uri="{BB962C8B-B14F-4D97-AF65-F5344CB8AC3E}">
        <p14:creationId xmlns:p14="http://schemas.microsoft.com/office/powerpoint/2010/main" xmlns="" val="1921436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422041" rtl="0" eaLnBrk="1" latinLnBrk="0" hangingPunct="1">
        <a:spcBef>
          <a:spcPct val="0"/>
        </a:spcBef>
        <a:buNone/>
        <a:defRPr sz="4062" kern="1200">
          <a:solidFill>
            <a:schemeClr val="tx1"/>
          </a:solidFill>
          <a:latin typeface="+mj-lt"/>
          <a:ea typeface="+mj-ea"/>
          <a:cs typeface="+mj-cs"/>
        </a:defRPr>
      </a:lvl1pPr>
    </p:titleStyle>
    <p:bodyStyle>
      <a:lvl1pPr marL="316531" indent="-316531" algn="l" defTabSz="422041" rtl="0" eaLnBrk="1" latinLnBrk="0" hangingPunct="1">
        <a:spcBef>
          <a:spcPct val="20000"/>
        </a:spcBef>
        <a:buFont typeface="Arial"/>
        <a:buChar char="•"/>
        <a:defRPr sz="2954" kern="1200">
          <a:solidFill>
            <a:schemeClr val="tx1"/>
          </a:solidFill>
          <a:latin typeface="+mn-lt"/>
          <a:ea typeface="+mn-ea"/>
          <a:cs typeface="+mn-cs"/>
        </a:defRPr>
      </a:lvl1pPr>
      <a:lvl2pPr marL="685817" indent="-263776" algn="l" defTabSz="422041" rtl="0" eaLnBrk="1" latinLnBrk="0" hangingPunct="1">
        <a:spcBef>
          <a:spcPct val="20000"/>
        </a:spcBef>
        <a:buFont typeface="Arial"/>
        <a:buChar char="–"/>
        <a:defRPr sz="2585" kern="1200">
          <a:solidFill>
            <a:schemeClr val="tx1"/>
          </a:solidFill>
          <a:latin typeface="+mn-lt"/>
          <a:ea typeface="+mn-ea"/>
          <a:cs typeface="+mn-cs"/>
        </a:defRPr>
      </a:lvl2pPr>
      <a:lvl3pPr marL="1055103" indent="-211021" algn="l" defTabSz="422041" rtl="0" eaLnBrk="1" latinLnBrk="0" hangingPunct="1">
        <a:spcBef>
          <a:spcPct val="20000"/>
        </a:spcBef>
        <a:buFont typeface="Arial"/>
        <a:buChar char="•"/>
        <a:defRPr sz="2215" kern="1200">
          <a:solidFill>
            <a:schemeClr val="tx1"/>
          </a:solidFill>
          <a:latin typeface="+mn-lt"/>
          <a:ea typeface="+mn-ea"/>
          <a:cs typeface="+mn-cs"/>
        </a:defRPr>
      </a:lvl3pPr>
      <a:lvl4pPr marL="1477145" indent="-211021" algn="l" defTabSz="422041" rtl="0" eaLnBrk="1" latinLnBrk="0" hangingPunct="1">
        <a:spcBef>
          <a:spcPct val="20000"/>
        </a:spcBef>
        <a:buFont typeface="Arial"/>
        <a:buChar char="–"/>
        <a:defRPr sz="1846" kern="1200">
          <a:solidFill>
            <a:schemeClr val="tx1"/>
          </a:solidFill>
          <a:latin typeface="+mn-lt"/>
          <a:ea typeface="+mn-ea"/>
          <a:cs typeface="+mn-cs"/>
        </a:defRPr>
      </a:lvl4pPr>
      <a:lvl5pPr marL="1899186" indent="-211021" algn="l" defTabSz="422041" rtl="0" eaLnBrk="1" latinLnBrk="0" hangingPunct="1">
        <a:spcBef>
          <a:spcPct val="20000"/>
        </a:spcBef>
        <a:buFont typeface="Arial"/>
        <a:buChar char="»"/>
        <a:defRPr sz="1846" kern="1200">
          <a:solidFill>
            <a:schemeClr val="tx1"/>
          </a:solidFill>
          <a:latin typeface="+mn-lt"/>
          <a:ea typeface="+mn-ea"/>
          <a:cs typeface="+mn-cs"/>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57250"/>
            <a:ext cx="7772400" cy="3108759"/>
          </a:xfrm>
        </p:spPr>
        <p:txBody>
          <a:bodyPr>
            <a:normAutofit fontScale="90000"/>
          </a:bodyPr>
          <a:lstStyle/>
          <a:p>
            <a:r>
              <a:rPr lang="en-US" b="1" dirty="0"/>
              <a:t>BRIEFING </a:t>
            </a:r>
            <a:r>
              <a:rPr lang="en-US" b="1" dirty="0" smtClean="0"/>
              <a:t>OF STUDY GROUP ON THE CLAUSES OF </a:t>
            </a:r>
            <a:r>
              <a:rPr lang="en-US" b="1" dirty="0"/>
              <a:t>THE CHILDREN’S AMENDMENT </a:t>
            </a:r>
            <a:r>
              <a:rPr lang="en-US" b="1" dirty="0" smtClean="0"/>
              <a:t>BILL, 2020</a:t>
            </a:r>
            <a:r>
              <a:rPr lang="en-ZA" dirty="0"/>
              <a:t/>
            </a:r>
            <a:br>
              <a:rPr lang="en-ZA" dirty="0"/>
            </a:br>
            <a:r>
              <a:rPr lang="en-US" b="1" dirty="0" smtClean="0"/>
              <a:t/>
            </a:r>
            <a:br>
              <a:rPr lang="en-US" b="1" dirty="0" smtClean="0"/>
            </a:br>
            <a:endParaRPr lang="en-US" b="1" dirty="0"/>
          </a:p>
        </p:txBody>
      </p:sp>
      <p:sp>
        <p:nvSpPr>
          <p:cNvPr id="3" name="Subtitle 2"/>
          <p:cNvSpPr>
            <a:spLocks noGrp="1"/>
          </p:cNvSpPr>
          <p:nvPr>
            <p:ph type="subTitle" idx="1"/>
          </p:nvPr>
        </p:nvSpPr>
        <p:spPr>
          <a:xfrm>
            <a:off x="514349" y="3966010"/>
            <a:ext cx="8058151" cy="1752600"/>
          </a:xfrm>
        </p:spPr>
        <p:txBody>
          <a:bodyPr/>
          <a:lstStyle/>
          <a:p>
            <a:r>
              <a:rPr lang="en-US" b="1" dirty="0" smtClean="0"/>
              <a:t>Presenter: Luyanda Mtshotshisa</a:t>
            </a:r>
          </a:p>
          <a:p>
            <a:r>
              <a:rPr lang="en-US" b="1" dirty="0" smtClean="0"/>
              <a:t>Specialist: Legislative Drafting &amp; Review </a:t>
            </a:r>
          </a:p>
          <a:p>
            <a:endParaRPr lang="en-US" b="1" dirty="0"/>
          </a:p>
        </p:txBody>
      </p:sp>
      <p:sp>
        <p:nvSpPr>
          <p:cNvPr id="4" name="Date Placeholder 3"/>
          <p:cNvSpPr>
            <a:spLocks noGrp="1"/>
          </p:cNvSpPr>
          <p:nvPr>
            <p:ph type="dt" sz="half" idx="10"/>
          </p:nvPr>
        </p:nvSpPr>
        <p:spPr>
          <a:xfrm>
            <a:off x="1485900" y="6356352"/>
            <a:ext cx="1343025" cy="365125"/>
          </a:xfrm>
        </p:spPr>
        <p:txBody>
          <a:bodyPr/>
          <a:lstStyle/>
          <a:p>
            <a:fld id="{9664A116-6D7C-46B6-A6D9-7EB3F2D50E34}"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a:t>
            </a:fld>
            <a:endParaRPr lang="en-US"/>
          </a:p>
        </p:txBody>
      </p:sp>
    </p:spTree>
    <p:extLst>
      <p:ext uri="{BB962C8B-B14F-4D97-AF65-F5344CB8AC3E}">
        <p14:creationId xmlns:p14="http://schemas.microsoft.com/office/powerpoint/2010/main" xmlns="" val="2308944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13</a:t>
            </a:r>
            <a:r>
              <a:rPr lang="en-GB" sz="2400" dirty="0">
                <a:latin typeface="Arial" panose="020B0604020202020204" pitchFamily="34" charset="0"/>
                <a:cs typeface="Arial" panose="020B0604020202020204" pitchFamily="34" charset="0"/>
              </a:rPr>
              <a:t> seeks to amend section </a:t>
            </a:r>
            <a:r>
              <a:rPr lang="en-GB" sz="2400" dirty="0" smtClean="0">
                <a:latin typeface="Arial" panose="020B0604020202020204" pitchFamily="34" charset="0"/>
                <a:cs typeface="Arial" panose="020B0604020202020204" pitchFamily="34" charset="0"/>
              </a:rPr>
              <a:t>23–</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(a) 	By substituting the reference to</a:t>
            </a:r>
            <a:r>
              <a:rPr lang="en-US" sz="2400" dirty="0">
                <a:latin typeface="Arial" panose="020B0604020202020204" pitchFamily="34" charset="0"/>
                <a:cs typeface="Arial" panose="020B0604020202020204" pitchFamily="34" charset="0"/>
              </a:rPr>
              <a:t> divorce court with regional court;</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to include that the parties must inform the court of any other proceedings that are pending in any other court.</a:t>
            </a:r>
            <a:endParaRPr lang="en-ZA" sz="24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14</a:t>
            </a:r>
            <a:r>
              <a:rPr lang="en-GB" sz="2400" dirty="0">
                <a:latin typeface="Arial" panose="020B0604020202020204" pitchFamily="34" charset="0"/>
                <a:cs typeface="Arial" panose="020B0604020202020204" pitchFamily="34" charset="0"/>
              </a:rPr>
              <a:t> seeks to amend section 25 and</a:t>
            </a:r>
            <a:r>
              <a:rPr lang="en-ZA" sz="2400" dirty="0">
                <a:latin typeface="Arial" panose="020B0604020202020204" pitchFamily="34" charset="0"/>
                <a:cs typeface="Arial" panose="020B0604020202020204" pitchFamily="34" charset="0"/>
              </a:rPr>
              <a:t> intends to ensure that where </a:t>
            </a:r>
            <a:r>
              <a:rPr lang="en-GB" sz="2400" dirty="0">
                <a:latin typeface="Arial" panose="020B0604020202020204" pitchFamily="34" charset="0"/>
                <a:cs typeface="Arial" panose="020B0604020202020204" pitchFamily="34" charset="0"/>
              </a:rPr>
              <a:t>a non-South African citizen applies for guardianship of a child, the application, if heard in the High Court, must be referred to a children’s court having jurisdiction to be dealt with as an application for an inter-country adoption</a:t>
            </a:r>
            <a:r>
              <a:rPr lang="en-GB" sz="2000" dirty="0"/>
              <a:t>.</a:t>
            </a:r>
            <a:endParaRPr lang="en-ZA" sz="2000" dirty="0">
              <a:effectLst/>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CLAUSES 13 &amp; 14</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7EDF5F0-74F8-408C-93C4-6382E4C5E45A}"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10</a:t>
            </a:fld>
            <a:endParaRPr lang="en-US"/>
          </a:p>
        </p:txBody>
      </p:sp>
    </p:spTree>
    <p:extLst>
      <p:ext uri="{BB962C8B-B14F-4D97-AF65-F5344CB8AC3E}">
        <p14:creationId xmlns:p14="http://schemas.microsoft.com/office/powerpoint/2010/main" xmlns="" val="1788395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0" indent="0" algn="just">
              <a:buNone/>
            </a:pPr>
            <a:r>
              <a:rPr lang="en-GB" sz="2400" b="1" dirty="0" smtClean="0"/>
              <a:t>Clause </a:t>
            </a:r>
            <a:r>
              <a:rPr lang="en-GB" sz="2400" b="1" dirty="0"/>
              <a:t>15 </a:t>
            </a:r>
            <a:r>
              <a:rPr lang="en-GB" sz="2400" dirty="0"/>
              <a:t>seeks to amend se</a:t>
            </a:r>
            <a:r>
              <a:rPr lang="en-ZA" sz="2400" dirty="0"/>
              <a:t>ction 28 </a:t>
            </a:r>
            <a:r>
              <a:rPr lang="en-GB" sz="2400" dirty="0"/>
              <a:t>by substituting reference to the divorce court with the regional </a:t>
            </a:r>
            <a:r>
              <a:rPr lang="en-GB" sz="2400" dirty="0" smtClean="0"/>
              <a:t>court.</a:t>
            </a:r>
            <a:endParaRPr lang="en-ZA" sz="2400" dirty="0"/>
          </a:p>
          <a:p>
            <a:pPr marL="0" indent="0" algn="just">
              <a:buNone/>
            </a:pPr>
            <a:r>
              <a:rPr lang="en-GB" sz="2400" b="1" dirty="0" smtClean="0"/>
              <a:t>Clause </a:t>
            </a:r>
            <a:r>
              <a:rPr lang="en-GB" sz="2400" b="1" dirty="0"/>
              <a:t>16</a:t>
            </a:r>
            <a:r>
              <a:rPr lang="en-GB" sz="2400" dirty="0"/>
              <a:t> seeks to amend section </a:t>
            </a:r>
            <a:r>
              <a:rPr lang="en-ZA" sz="2400" dirty="0"/>
              <a:t>29 by- </a:t>
            </a:r>
          </a:p>
          <a:p>
            <a:pPr marL="0" indent="0" algn="just">
              <a:buNone/>
            </a:pPr>
            <a:r>
              <a:rPr lang="en-ZA" sz="2400" dirty="0"/>
              <a:t>(a)	substituting reference to the divorce court with </a:t>
            </a:r>
            <a:r>
              <a:rPr lang="en-GB" sz="2400" dirty="0"/>
              <a:t>the regional court; and</a:t>
            </a:r>
            <a:endParaRPr lang="en-ZA" sz="2400" dirty="0"/>
          </a:p>
          <a:p>
            <a:pPr marL="0" indent="0" algn="just">
              <a:buNone/>
            </a:pPr>
            <a:r>
              <a:rPr lang="en-GB" sz="2400" dirty="0" smtClean="0"/>
              <a:t>(b)	amending </a:t>
            </a:r>
            <a:r>
              <a:rPr lang="en-GB" sz="2400" dirty="0"/>
              <a:t>section 29 by the insertion of a new subsection 1A. This amendment intends to prescribe that any party to an application for parental rights and responsibility agreement, may in the prescribed manner, refer the matter to the family </a:t>
            </a:r>
            <a:r>
              <a:rPr lang="en-GB" sz="2400" dirty="0" smtClean="0"/>
              <a:t>advocate </a:t>
            </a:r>
            <a:r>
              <a:rPr lang="en-GB" sz="2400" dirty="0"/>
              <a:t>for an investigation. </a:t>
            </a:r>
            <a:endParaRPr lang="en-GB" sz="2400" dirty="0" smtClean="0"/>
          </a:p>
          <a:p>
            <a:pPr marL="0" indent="0" algn="just">
              <a:buNone/>
            </a:pPr>
            <a:r>
              <a:rPr lang="en-ZA" sz="2400" b="1" dirty="0"/>
              <a:t> Clause 17</a:t>
            </a:r>
            <a:r>
              <a:rPr lang="en-ZA" sz="2400" dirty="0"/>
              <a:t> </a:t>
            </a:r>
            <a:r>
              <a:rPr lang="en-GB" sz="2400" dirty="0"/>
              <a:t>seeks to in</a:t>
            </a:r>
            <a:r>
              <a:rPr lang="en-ZA" sz="2400" dirty="0"/>
              <a:t>sert a new section 30A which intends to address the issue of the residence of the child.</a:t>
            </a:r>
          </a:p>
          <a:p>
            <a:pPr marL="0" indent="0" algn="just">
              <a:buNone/>
            </a:pPr>
            <a:endParaRPr lang="en-ZA" sz="2400" dirty="0">
              <a:effectLst/>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CLAUSES 15, 16 &amp; 17</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A238FDEF-0B2C-47CC-86EA-194ED0DD1708}"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11</a:t>
            </a:fld>
            <a:endParaRPr lang="en-US"/>
          </a:p>
        </p:txBody>
      </p:sp>
    </p:spTree>
    <p:extLst>
      <p:ext uri="{BB962C8B-B14F-4D97-AF65-F5344CB8AC3E}">
        <p14:creationId xmlns:p14="http://schemas.microsoft.com/office/powerpoint/2010/main" xmlns="" val="161629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0" indent="0" algn="just">
              <a:buNone/>
            </a:pPr>
            <a:r>
              <a:rPr lang="en-ZA" sz="2200" b="1" dirty="0" smtClean="0">
                <a:latin typeface="Arial" panose="020B0604020202020204" pitchFamily="34" charset="0"/>
                <a:cs typeface="Arial" panose="020B0604020202020204" pitchFamily="34" charset="0"/>
              </a:rPr>
              <a:t>Clause </a:t>
            </a:r>
            <a:r>
              <a:rPr lang="en-ZA" sz="2200" b="1" dirty="0">
                <a:latin typeface="Arial" panose="020B0604020202020204" pitchFamily="34" charset="0"/>
                <a:cs typeface="Arial" panose="020B0604020202020204" pitchFamily="34" charset="0"/>
              </a:rPr>
              <a:t>18 </a:t>
            </a:r>
            <a:r>
              <a:rPr lang="en-GB" sz="2200" dirty="0">
                <a:latin typeface="Arial" panose="020B0604020202020204" pitchFamily="34" charset="0"/>
                <a:cs typeface="Arial" panose="020B0604020202020204" pitchFamily="34" charset="0"/>
              </a:rPr>
              <a:t>seeks</a:t>
            </a:r>
            <a:r>
              <a:rPr lang="en-GB" sz="2200" b="1" dirty="0">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to delete the</a:t>
            </a:r>
            <a:r>
              <a:rPr lang="en-ZA" sz="2200" b="1" dirty="0">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heading "Parenting Plans". This amendment seeks to synchronise the amendments made to Part 1A.</a:t>
            </a:r>
          </a:p>
          <a:p>
            <a:pPr marL="0" indent="0" algn="just">
              <a:buNone/>
            </a:pPr>
            <a:r>
              <a:rPr lang="en-ZA" sz="2200" b="1" dirty="0" smtClean="0">
                <a:latin typeface="Arial" panose="020B0604020202020204" pitchFamily="34" charset="0"/>
                <a:cs typeface="Arial" panose="020B0604020202020204" pitchFamily="34" charset="0"/>
              </a:rPr>
              <a:t>Clause </a:t>
            </a:r>
            <a:r>
              <a:rPr lang="en-ZA" sz="2200" b="1" dirty="0">
                <a:latin typeface="Arial" panose="020B0604020202020204" pitchFamily="34" charset="0"/>
                <a:cs typeface="Arial" panose="020B0604020202020204" pitchFamily="34" charset="0"/>
              </a:rPr>
              <a:t>19 </a:t>
            </a:r>
            <a:r>
              <a:rPr lang="en-GB" sz="2200" dirty="0">
                <a:latin typeface="Arial" panose="020B0604020202020204" pitchFamily="34" charset="0"/>
                <a:cs typeface="Arial" panose="020B0604020202020204" pitchFamily="34" charset="0"/>
              </a:rPr>
              <a:t>seeks to amend section 34 by inserting a new</a:t>
            </a:r>
            <a:r>
              <a:rPr lang="en-ZA" sz="2200" dirty="0">
                <a:latin typeface="Arial" panose="020B0604020202020204" pitchFamily="34" charset="0"/>
                <a:cs typeface="Arial" panose="020B0604020202020204" pitchFamily="34" charset="0"/>
              </a:rPr>
              <a:t> subsection 4A so that an</a:t>
            </a:r>
            <a:r>
              <a:rPr lang="en-GB" sz="2200" dirty="0">
                <a:latin typeface="Arial" panose="020B0604020202020204" pitchFamily="34" charset="0"/>
                <a:cs typeface="Arial" panose="020B0604020202020204" pitchFamily="34" charset="0"/>
              </a:rPr>
              <a:t> application made by co-holders of parental rights and responsibilities for the amendment or termination of the parenting plan may be done in the form and manner as </a:t>
            </a:r>
            <a:r>
              <a:rPr lang="en-GB" sz="2200" dirty="0" smtClean="0">
                <a:latin typeface="Arial" panose="020B0604020202020204" pitchFamily="34" charset="0"/>
                <a:cs typeface="Arial" panose="020B0604020202020204" pitchFamily="34" charset="0"/>
              </a:rPr>
              <a:t>prescribed.</a:t>
            </a:r>
            <a:endParaRPr lang="en-ZA" sz="2200" dirty="0" smtClean="0">
              <a:latin typeface="Arial" panose="020B0604020202020204" pitchFamily="34" charset="0"/>
              <a:cs typeface="Arial" panose="020B0604020202020204" pitchFamily="34" charset="0"/>
            </a:endParaRPr>
          </a:p>
          <a:p>
            <a:pPr marL="0" indent="0" algn="just">
              <a:buNone/>
            </a:pPr>
            <a:r>
              <a:rPr lang="en-GB" sz="2200" b="1" dirty="0" smtClean="0">
                <a:latin typeface="Arial" panose="020B0604020202020204" pitchFamily="34" charset="0"/>
                <a:cs typeface="Arial" panose="020B0604020202020204" pitchFamily="34" charset="0"/>
              </a:rPr>
              <a:t>Clause </a:t>
            </a:r>
            <a:r>
              <a:rPr lang="en-GB" sz="2200" b="1" dirty="0">
                <a:latin typeface="Arial" panose="020B0604020202020204" pitchFamily="34" charset="0"/>
                <a:cs typeface="Arial" panose="020B0604020202020204" pitchFamily="34" charset="0"/>
              </a:rPr>
              <a:t>20</a:t>
            </a:r>
            <a:r>
              <a:rPr lang="en-GB" sz="2200" dirty="0">
                <a:latin typeface="Arial" panose="020B0604020202020204" pitchFamily="34" charset="0"/>
                <a:cs typeface="Arial" panose="020B0604020202020204" pitchFamily="34" charset="0"/>
              </a:rPr>
              <a:t> seeks to amend section 35 by –</a:t>
            </a:r>
            <a:endParaRPr lang="en-ZA" sz="2200" dirty="0">
              <a:latin typeface="Arial" panose="020B0604020202020204" pitchFamily="34" charset="0"/>
              <a:cs typeface="Arial" panose="020B0604020202020204" pitchFamily="34" charset="0"/>
            </a:endParaRPr>
          </a:p>
          <a:p>
            <a:pPr marL="0" lvl="0" indent="0" algn="just">
              <a:buNone/>
            </a:pPr>
            <a:r>
              <a:rPr lang="en-GB" sz="2200" dirty="0" smtClean="0">
                <a:latin typeface="Arial" panose="020B0604020202020204" pitchFamily="34" charset="0"/>
                <a:cs typeface="Arial" panose="020B0604020202020204" pitchFamily="34" charset="0"/>
              </a:rPr>
              <a:t>(a) amending </a:t>
            </a:r>
            <a:r>
              <a:rPr lang="en-GB" sz="2200" dirty="0">
                <a:latin typeface="Arial" panose="020B0604020202020204" pitchFamily="34" charset="0"/>
                <a:cs typeface="Arial" panose="020B0604020202020204" pitchFamily="34" charset="0"/>
              </a:rPr>
              <a:t>outdated  terminology; </a:t>
            </a:r>
            <a:endParaRPr lang="en-ZA" sz="2200" dirty="0">
              <a:latin typeface="Arial" panose="020B0604020202020204" pitchFamily="34" charset="0"/>
              <a:cs typeface="Arial" panose="020B0604020202020204" pitchFamily="34" charset="0"/>
            </a:endParaRPr>
          </a:p>
          <a:p>
            <a:pPr marL="0" lvl="0" indent="0" algn="just">
              <a:buNone/>
            </a:pPr>
            <a:r>
              <a:rPr lang="en-GB" sz="2200" dirty="0" smtClean="0">
                <a:latin typeface="Arial" panose="020B0604020202020204" pitchFamily="34" charset="0"/>
                <a:cs typeface="Arial" panose="020B0604020202020204" pitchFamily="34" charset="0"/>
              </a:rPr>
              <a:t>(b) Providing </a:t>
            </a:r>
            <a:r>
              <a:rPr lang="en-GB" sz="2200" dirty="0">
                <a:latin typeface="Arial" panose="020B0604020202020204" pitchFamily="34" charset="0"/>
                <a:cs typeface="Arial" panose="020B0604020202020204" pitchFamily="34" charset="0"/>
              </a:rPr>
              <a:t>that a parent who is aggrieved by another parent who refuses to allow that parent contact with a child, contrary to a court order, parental responsibilities and rights agreement, or parenting plan, to seek recourse</a:t>
            </a:r>
            <a:r>
              <a:rPr lang="en-GB" sz="2200" dirty="0" smtClean="0">
                <a:latin typeface="Arial" panose="020B0604020202020204" pitchFamily="34" charset="0"/>
                <a:cs typeface="Arial" panose="020B0604020202020204" pitchFamily="34" charset="0"/>
              </a:rPr>
              <a:t>; and</a:t>
            </a:r>
            <a:endParaRPr lang="en-ZA" sz="2200" dirty="0">
              <a:latin typeface="Arial" panose="020B0604020202020204" pitchFamily="34" charset="0"/>
              <a:cs typeface="Arial" panose="020B0604020202020204" pitchFamily="34" charset="0"/>
            </a:endParaRPr>
          </a:p>
          <a:p>
            <a:pPr marL="0" indent="0" algn="just">
              <a:buNone/>
            </a:pPr>
            <a:r>
              <a:rPr lang="en-ZA" sz="2200" dirty="0">
                <a:latin typeface="Arial" panose="020B0604020202020204" pitchFamily="34" charset="0"/>
                <a:cs typeface="Arial" panose="020B0604020202020204" pitchFamily="34" charset="0"/>
              </a:rPr>
              <a:t>(c)	making provision for the inclusion of a parenting plan.</a:t>
            </a:r>
          </a:p>
          <a:p>
            <a:pPr marL="0" indent="0" algn="just">
              <a:buNone/>
            </a:pPr>
            <a:endParaRPr lang="en-ZA" sz="22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CLAUSES 18, 19 &amp; 20</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BA3F8B3-0BA8-4D13-BD97-7337C1F7FAB4}"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12</a:t>
            </a:fld>
            <a:endParaRPr lang="en-US"/>
          </a:p>
        </p:txBody>
      </p:sp>
    </p:spTree>
    <p:extLst>
      <p:ext uri="{BB962C8B-B14F-4D97-AF65-F5344CB8AC3E}">
        <p14:creationId xmlns:p14="http://schemas.microsoft.com/office/powerpoint/2010/main" xmlns="" val="412308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21</a:t>
            </a:r>
            <a:r>
              <a:rPr lang="en-GB" sz="2400" dirty="0">
                <a:latin typeface="Arial" panose="020B0604020202020204" pitchFamily="34" charset="0"/>
                <a:cs typeface="Arial" panose="020B0604020202020204" pitchFamily="34" charset="0"/>
              </a:rPr>
              <a:t> seeks to amend the heading of section 40 and correct the terminology so that it is aligned with current family and child law practice. </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22:</a:t>
            </a:r>
            <a:r>
              <a:rPr lang="en-GB" sz="2400" dirty="0">
                <a:latin typeface="Arial" panose="020B0604020202020204" pitchFamily="34" charset="0"/>
                <a:cs typeface="Arial" panose="020B0604020202020204" pitchFamily="34" charset="0"/>
              </a:rPr>
              <a:t> seeks to insert a new section 41A, conferring on the Minister for Justice and Constitutional Development, the power to make regulations regarding matters listed under the respective chapter, after consultation with the Minister.</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23</a:t>
            </a:r>
            <a:r>
              <a:rPr lang="en-GB" sz="2400" dirty="0">
                <a:latin typeface="Arial" panose="020B0604020202020204" pitchFamily="34" charset="0"/>
                <a:cs typeface="Arial" panose="020B0604020202020204" pitchFamily="34" charset="0"/>
              </a:rPr>
              <a:t> seeks to amend section 44</a:t>
            </a:r>
            <a:r>
              <a:rPr lang="en-ZA" sz="2400" dirty="0">
                <a:latin typeface="Arial" panose="020B0604020202020204" pitchFamily="34" charset="0"/>
                <a:cs typeface="Arial" panose="020B0604020202020204" pitchFamily="34" charset="0"/>
              </a:rPr>
              <a:t> to provide for the jurisdiction of a court, where a matter is</a:t>
            </a:r>
            <a:r>
              <a:rPr lang="en-GB" sz="2400" dirty="0">
                <a:latin typeface="Arial" panose="020B0604020202020204" pitchFamily="34" charset="0"/>
                <a:cs typeface="Arial" panose="020B0604020202020204" pitchFamily="34" charset="0"/>
              </a:rPr>
              <a:t> transferred from one children’s court to another, in accordance with the prescribed procedure and if it is in the best interest of the child.</a:t>
            </a: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CLAUSES 21, 22 &amp; 23</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DC82AB7-9603-4A2D-B877-4C63B61B8AEE}"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13</a:t>
            </a:fld>
            <a:endParaRPr lang="en-US"/>
          </a:p>
        </p:txBody>
      </p:sp>
    </p:spTree>
    <p:extLst>
      <p:ext uri="{BB962C8B-B14F-4D97-AF65-F5344CB8AC3E}">
        <p14:creationId xmlns:p14="http://schemas.microsoft.com/office/powerpoint/2010/main" xmlns="" val="1707710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422041" lvl="1" indent="0" algn="just">
              <a:buNone/>
            </a:pPr>
            <a:r>
              <a:rPr lang="en-ZA" sz="2000" b="1" dirty="0">
                <a:latin typeface="Arial" panose="020B0604020202020204" pitchFamily="34" charset="0"/>
                <a:cs typeface="Arial" panose="020B0604020202020204" pitchFamily="34" charset="0"/>
              </a:rPr>
              <a:t>Clause 24 </a:t>
            </a:r>
            <a:r>
              <a:rPr lang="en-ZA" sz="2000" dirty="0">
                <a:latin typeface="Arial" panose="020B0604020202020204" pitchFamily="34" charset="0"/>
                <a:cs typeface="Arial" panose="020B0604020202020204" pitchFamily="34" charset="0"/>
              </a:rPr>
              <a:t>seeks to amend  section 45-</a:t>
            </a:r>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lvl="0" algn="just"/>
            <a:r>
              <a:rPr lang="en-GB" sz="2000" dirty="0">
                <a:latin typeface="Arial" panose="020B0604020202020204" pitchFamily="34" charset="0"/>
                <a:cs typeface="Arial" panose="020B0604020202020204" pitchFamily="34" charset="0"/>
              </a:rPr>
              <a:t> by </a:t>
            </a:r>
            <a:r>
              <a:rPr lang="en-ZA" sz="2000" dirty="0">
                <a:latin typeface="Arial" panose="020B0604020202020204" pitchFamily="34" charset="0"/>
                <a:cs typeface="Arial" panose="020B0604020202020204" pitchFamily="34" charset="0"/>
              </a:rPr>
              <a:t>extending the jurisdiction of the children’s court to include "</a:t>
            </a:r>
            <a:r>
              <a:rPr lang="en-GB" sz="2000" dirty="0">
                <a:latin typeface="Arial" panose="020B0604020202020204" pitchFamily="34" charset="0"/>
                <a:cs typeface="Arial" panose="020B0604020202020204" pitchFamily="34" charset="0"/>
              </a:rPr>
              <a:t>guardianship of an orphaned or abandoned child";</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(b)	</a:t>
            </a:r>
            <a:r>
              <a:rPr lang="en-ZA" sz="2000" dirty="0">
                <a:latin typeface="Arial" panose="020B0604020202020204" pitchFamily="34" charset="0"/>
                <a:cs typeface="Arial" panose="020B0604020202020204" pitchFamily="34" charset="0"/>
              </a:rPr>
              <a:t>b</a:t>
            </a:r>
            <a:r>
              <a:rPr lang="en-GB" sz="2000" dirty="0">
                <a:latin typeface="Arial" panose="020B0604020202020204" pitchFamily="34" charset="0"/>
                <a:cs typeface="Arial" panose="020B0604020202020204" pitchFamily="34" charset="0"/>
              </a:rPr>
              <a:t>y </a:t>
            </a:r>
            <a:r>
              <a:rPr lang="en-ZA" sz="2000" dirty="0">
                <a:latin typeface="Arial" panose="020B0604020202020204" pitchFamily="34" charset="0"/>
                <a:cs typeface="Arial" panose="020B0604020202020204" pitchFamily="34" charset="0"/>
              </a:rPr>
              <a:t>excluding matters arising in a shelter from the jurisdiction of the children’s court; </a:t>
            </a:r>
          </a:p>
          <a:p>
            <a:pPr algn="just"/>
            <a:r>
              <a:rPr lang="en-GB" sz="2000" dirty="0">
                <a:latin typeface="Arial" panose="020B0604020202020204" pitchFamily="34" charset="0"/>
                <a:cs typeface="Arial" panose="020B0604020202020204" pitchFamily="34" charset="0"/>
              </a:rPr>
              <a:t>(c)	by including   unaccompanied or separated migrant child, or the child of an asylum seeker or refugee, as contemplated in the Refugees Act, 1998 (Act No. 130 of 1998) under the children’s court jurisdiction;</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(d)	by adding  to the powers of  the  children’s court to refer any criminal matter arising from the non-compliance with an order of such court or a charge relating to any offence contemplated in section 305 to a criminal court having jurisdiction;</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(e)	by removing all references to the divorce courts and to clarify that the children’s court and the High Court have jurisdiction over guardianship of a child.  The High Court, children’s court and regional court have jurisdiction over assignment, exercise, extension, restriction, suspension or termination of guardianship in respect of a child. </a:t>
            </a: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CLAUSES 24</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3511A74-6C95-431B-8329-291226D6794D}"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14</a:t>
            </a:fld>
            <a:endParaRPr lang="en-US"/>
          </a:p>
        </p:txBody>
      </p:sp>
    </p:spTree>
    <p:extLst>
      <p:ext uri="{BB962C8B-B14F-4D97-AF65-F5344CB8AC3E}">
        <p14:creationId xmlns:p14="http://schemas.microsoft.com/office/powerpoint/2010/main" xmlns="" val="3790626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25</a:t>
            </a:r>
            <a:r>
              <a:rPr lang="en-GB" sz="2400" dirty="0">
                <a:latin typeface="Arial" panose="020B0604020202020204" pitchFamily="34" charset="0"/>
                <a:cs typeface="Arial" panose="020B0604020202020204" pitchFamily="34" charset="0"/>
              </a:rPr>
              <a:t> seeks to amend section 46 by adding to the list of specific orders that a court may make. </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26 </a:t>
            </a:r>
            <a:r>
              <a:rPr lang="en-GB" sz="2400" dirty="0">
                <a:latin typeface="Arial" panose="020B0604020202020204" pitchFamily="34" charset="0"/>
                <a:cs typeface="Arial" panose="020B0604020202020204" pitchFamily="34" charset="0"/>
              </a:rPr>
              <a:t>seeks to amend section 49 by </a:t>
            </a:r>
            <a:r>
              <a:rPr lang="en-ZA" sz="2400" dirty="0">
                <a:latin typeface="Arial" panose="020B0604020202020204" pitchFamily="34" charset="0"/>
                <a:cs typeface="Arial" panose="020B0604020202020204" pitchFamily="34" charset="0"/>
              </a:rPr>
              <a:t>substituting the term "</a:t>
            </a:r>
            <a:r>
              <a:rPr lang="en-GB" sz="2400" dirty="0">
                <a:latin typeface="Arial" panose="020B0604020202020204" pitchFamily="34" charset="0"/>
                <a:cs typeface="Arial" panose="020B0604020202020204" pitchFamily="34" charset="0"/>
              </a:rPr>
              <a:t>social service professional” with the term "social service practitioner”.  </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27</a:t>
            </a:r>
            <a:r>
              <a:rPr lang="en-GB" sz="2400" dirty="0">
                <a:latin typeface="Arial" panose="020B0604020202020204" pitchFamily="34" charset="0"/>
                <a:cs typeface="Arial" panose="020B0604020202020204" pitchFamily="34" charset="0"/>
              </a:rPr>
              <a:t> seeks to amend section 52 by explicitly stating that the Rules Board for Courts of Law must make rules relating to the children’s court  and </a:t>
            </a:r>
            <a:r>
              <a:rPr lang="en-ZA" sz="2400" dirty="0">
                <a:latin typeface="Arial" panose="020B0604020202020204" pitchFamily="34" charset="0"/>
                <a:cs typeface="Arial" panose="020B0604020202020204" pitchFamily="34" charset="0"/>
              </a:rPr>
              <a:t>to </a:t>
            </a:r>
            <a:r>
              <a:rPr lang="en-GB" sz="2400" dirty="0">
                <a:latin typeface="Arial" panose="020B0604020202020204" pitchFamily="34" charset="0"/>
                <a:cs typeface="Arial" panose="020B0604020202020204" pitchFamily="34" charset="0"/>
              </a:rPr>
              <a:t>include sign language and speech and tactile interpreters to be used to ensure that the interest of  persons with disabilities are protected.</a:t>
            </a: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25, 26 &amp; 27</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CFBAAF3-92D2-4845-87A9-150689B7C33C}"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15</a:t>
            </a:fld>
            <a:endParaRPr lang="en-US"/>
          </a:p>
        </p:txBody>
      </p:sp>
    </p:spTree>
    <p:extLst>
      <p:ext uri="{BB962C8B-B14F-4D97-AF65-F5344CB8AC3E}">
        <p14:creationId xmlns:p14="http://schemas.microsoft.com/office/powerpoint/2010/main" xmlns="" val="664968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28</a:t>
            </a:r>
            <a:r>
              <a:rPr lang="en-GB" sz="2400" dirty="0">
                <a:latin typeface="Arial" panose="020B0604020202020204" pitchFamily="34" charset="0"/>
                <a:cs typeface="Arial" panose="020B0604020202020204" pitchFamily="34" charset="0"/>
              </a:rPr>
              <a:t> seeks to amend section </a:t>
            </a:r>
            <a:r>
              <a:rPr lang="en-ZA" sz="2400" dirty="0">
                <a:latin typeface="Arial" panose="020B0604020202020204" pitchFamily="34" charset="0"/>
                <a:cs typeface="Arial" panose="020B0604020202020204" pitchFamily="34" charset="0"/>
              </a:rPr>
              <a:t>57 and are consequential amendments to ensure consistent use of terminology. </a:t>
            </a:r>
            <a:endParaRPr lang="en-ZA" sz="2400" dirty="0" smtClean="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29</a:t>
            </a:r>
            <a:r>
              <a:rPr lang="en-GB" sz="2400" dirty="0">
                <a:latin typeface="Arial" panose="020B0604020202020204" pitchFamily="34" charset="0"/>
                <a:cs typeface="Arial" panose="020B0604020202020204" pitchFamily="34" charset="0"/>
              </a:rPr>
              <a:t> seeks to amend section </a:t>
            </a:r>
            <a:r>
              <a:rPr lang="en-ZA" sz="2400" dirty="0">
                <a:latin typeface="Arial" panose="020B0604020202020204" pitchFamily="34" charset="0"/>
                <a:cs typeface="Arial" panose="020B0604020202020204" pitchFamily="34" charset="0"/>
              </a:rPr>
              <a:t>62 and are consequential amendments for the consistent use of terminology.</a:t>
            </a: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30</a:t>
            </a:r>
            <a:r>
              <a:rPr lang="en-GB" sz="2400" dirty="0">
                <a:latin typeface="Arial" panose="020B0604020202020204" pitchFamily="34" charset="0"/>
                <a:cs typeface="Arial" panose="020B0604020202020204" pitchFamily="34" charset="0"/>
              </a:rPr>
              <a:t> seeks to amend section </a:t>
            </a:r>
            <a:r>
              <a:rPr lang="en-ZA" sz="2400" dirty="0">
                <a:latin typeface="Arial" panose="020B0604020202020204" pitchFamily="34" charset="0"/>
                <a:cs typeface="Arial" panose="020B0604020202020204" pitchFamily="34" charset="0"/>
              </a:rPr>
              <a:t>63 by including </a:t>
            </a:r>
            <a:r>
              <a:rPr lang="en-GB" sz="2400" dirty="0">
                <a:latin typeface="Arial" panose="020B0604020202020204" pitchFamily="34" charset="0"/>
                <a:cs typeface="Arial" panose="020B0604020202020204" pitchFamily="34" charset="0"/>
              </a:rPr>
              <a:t>family counsellor to the list of persons from whom a written report </a:t>
            </a:r>
            <a:r>
              <a:rPr lang="en-ZA" sz="2400" dirty="0">
                <a:latin typeface="Arial" panose="020B0604020202020204" pitchFamily="34" charset="0"/>
                <a:cs typeface="Arial" panose="020B0604020202020204" pitchFamily="34" charset="0"/>
              </a:rPr>
              <a:t>is deemed as </a:t>
            </a:r>
            <a:r>
              <a:rPr lang="en-GB" sz="2400" dirty="0">
                <a:latin typeface="Arial" panose="020B0604020202020204" pitchFamily="34" charset="0"/>
                <a:cs typeface="Arial" panose="020B0604020202020204" pitchFamily="34" charset="0"/>
              </a:rPr>
              <a:t>admissible evidence. This amendment intends to explain that a family counsellor may provide an opinion on the circumstances of a child and produce a report which may be admissible in court as evidence. </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31</a:t>
            </a:r>
            <a:r>
              <a:rPr lang="en-GB" sz="2400" dirty="0">
                <a:latin typeface="Arial" panose="020B0604020202020204" pitchFamily="34" charset="0"/>
                <a:cs typeface="Arial" panose="020B0604020202020204" pitchFamily="34" charset="0"/>
              </a:rPr>
              <a:t> seeks to amend section 66 and </a:t>
            </a:r>
            <a:r>
              <a:rPr lang="en-ZA" sz="2400" dirty="0">
                <a:latin typeface="Arial" panose="020B0604020202020204" pitchFamily="34" charset="0"/>
                <a:cs typeface="Arial" panose="020B0604020202020204" pitchFamily="34" charset="0"/>
              </a:rPr>
              <a:t>is a consequential amendment to cross reference the new section 6A.  </a:t>
            </a: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28, 29, 30 &amp; 31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33A15872-503E-4B55-BC11-2DAC47FD7191}"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16</a:t>
            </a:fld>
            <a:endParaRPr lang="en-US"/>
          </a:p>
        </p:txBody>
      </p:sp>
    </p:spTree>
    <p:extLst>
      <p:ext uri="{BB962C8B-B14F-4D97-AF65-F5344CB8AC3E}">
        <p14:creationId xmlns:p14="http://schemas.microsoft.com/office/powerpoint/2010/main" xmlns="" val="42859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algn="just"/>
            <a:r>
              <a:rPr lang="en-GB" sz="2200" b="1" dirty="0">
                <a:latin typeface="Arial" panose="020B0604020202020204" pitchFamily="34" charset="0"/>
                <a:cs typeface="Arial" panose="020B0604020202020204" pitchFamily="34" charset="0"/>
              </a:rPr>
              <a:t>Clause 32</a:t>
            </a:r>
            <a:r>
              <a:rPr lang="en-GB" sz="2200" dirty="0">
                <a:latin typeface="Arial" panose="020B0604020202020204" pitchFamily="34" charset="0"/>
                <a:cs typeface="Arial" panose="020B0604020202020204" pitchFamily="34" charset="0"/>
              </a:rPr>
              <a:t> seeks to delete section 74</a:t>
            </a:r>
            <a:r>
              <a:rPr lang="en-ZA" sz="2200" dirty="0">
                <a:latin typeface="Arial" panose="020B0604020202020204" pitchFamily="34" charset="0"/>
                <a:cs typeface="Arial" panose="020B0604020202020204" pitchFamily="34" charset="0"/>
              </a:rPr>
              <a:t> as it is superfluous because of the new insertion of section </a:t>
            </a:r>
            <a:r>
              <a:rPr lang="en-ZA" sz="2200" dirty="0" smtClean="0">
                <a:latin typeface="Arial" panose="020B0604020202020204" pitchFamily="34" charset="0"/>
                <a:cs typeface="Arial" panose="020B0604020202020204" pitchFamily="34" charset="0"/>
              </a:rPr>
              <a:t>6A.</a:t>
            </a:r>
          </a:p>
          <a:p>
            <a:pPr algn="just"/>
            <a:r>
              <a:rPr lang="en-ZA" sz="2200" b="1" dirty="0" smtClean="0">
                <a:latin typeface="Arial" panose="020B0604020202020204" pitchFamily="34" charset="0"/>
                <a:cs typeface="Arial" panose="020B0604020202020204" pitchFamily="34" charset="0"/>
              </a:rPr>
              <a:t>Clause </a:t>
            </a:r>
            <a:r>
              <a:rPr lang="en-ZA" sz="2200" b="1" dirty="0">
                <a:latin typeface="Arial" panose="020B0604020202020204" pitchFamily="34" charset="0"/>
                <a:cs typeface="Arial" panose="020B0604020202020204" pitchFamily="34" charset="0"/>
              </a:rPr>
              <a:t>33 </a:t>
            </a:r>
            <a:r>
              <a:rPr lang="en-ZA" sz="2200" dirty="0">
                <a:latin typeface="Arial" panose="020B0604020202020204" pitchFamily="34" charset="0"/>
                <a:cs typeface="Arial" panose="020B0604020202020204" pitchFamily="34" charset="0"/>
              </a:rPr>
              <a:t>seeks to</a:t>
            </a:r>
            <a:r>
              <a:rPr lang="en-ZA" sz="2200" b="1" dirty="0">
                <a:latin typeface="Arial" panose="020B0604020202020204" pitchFamily="34" charset="0"/>
                <a:cs typeface="Arial" panose="020B0604020202020204" pitchFamily="34" charset="0"/>
              </a:rPr>
              <a:t> </a:t>
            </a:r>
            <a:r>
              <a:rPr lang="en-ZA" sz="2200" dirty="0">
                <a:latin typeface="Arial" panose="020B0604020202020204" pitchFamily="34" charset="0"/>
                <a:cs typeface="Arial" panose="020B0604020202020204" pitchFamily="34" charset="0"/>
              </a:rPr>
              <a:t>amend  section 75 by -</a:t>
            </a:r>
          </a:p>
          <a:p>
            <a:pPr algn="just"/>
            <a:r>
              <a:rPr lang="en-GB" sz="2200" dirty="0">
                <a:latin typeface="Arial" panose="020B0604020202020204" pitchFamily="34" charset="0"/>
                <a:cs typeface="Arial" panose="020B0604020202020204" pitchFamily="34" charset="0"/>
              </a:rPr>
              <a:t>(a)	Adding paragraph (1) (</a:t>
            </a:r>
            <a:r>
              <a:rPr lang="en-GB" sz="2200" i="1" dirty="0" err="1">
                <a:latin typeface="Arial" panose="020B0604020202020204" pitchFamily="34" charset="0"/>
                <a:cs typeface="Arial" panose="020B0604020202020204" pitchFamily="34" charset="0"/>
              </a:rPr>
              <a:t>b</a:t>
            </a:r>
            <a:r>
              <a:rPr lang="en-GB" sz="2200" dirty="0" err="1">
                <a:latin typeface="Arial" panose="020B0604020202020204" pitchFamily="34" charset="0"/>
                <a:cs typeface="Arial" panose="020B0604020202020204" pitchFamily="34" charset="0"/>
              </a:rPr>
              <a:t>A</a:t>
            </a:r>
            <a:r>
              <a:rPr lang="en-GB" sz="2200" dirty="0">
                <a:latin typeface="Arial" panose="020B0604020202020204" pitchFamily="34" charset="0"/>
                <a:cs typeface="Arial" panose="020B0604020202020204" pitchFamily="34" charset="0"/>
              </a:rPr>
              <a:t>). The amendment intends to give the Minister the power to make regulations regarding the</a:t>
            </a:r>
            <a:r>
              <a:rPr lang="en-GB" sz="2200" i="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procedures for determining the age of a child;</a:t>
            </a:r>
            <a:endParaRPr lang="en-ZA" sz="2200" dirty="0">
              <a:latin typeface="Arial" panose="020B0604020202020204" pitchFamily="34" charset="0"/>
              <a:cs typeface="Arial" panose="020B0604020202020204" pitchFamily="34" charset="0"/>
            </a:endParaRPr>
          </a:p>
          <a:p>
            <a:pPr algn="just"/>
            <a:r>
              <a:rPr lang="en-GB" sz="2200" dirty="0">
                <a:latin typeface="Arial" panose="020B0604020202020204" pitchFamily="34" charset="0"/>
                <a:cs typeface="Arial" panose="020B0604020202020204" pitchFamily="34" charset="0"/>
              </a:rPr>
              <a:t>(b)	  Deleting the word "and" at the end of paragraph (1) (</a:t>
            </a:r>
            <a:r>
              <a:rPr lang="en-GB" sz="2200" i="1" dirty="0">
                <a:latin typeface="Arial" panose="020B0604020202020204" pitchFamily="34" charset="0"/>
                <a:cs typeface="Arial" panose="020B0604020202020204" pitchFamily="34" charset="0"/>
              </a:rPr>
              <a:t>j</a:t>
            </a:r>
            <a:r>
              <a:rPr lang="en-GB" sz="2200" dirty="0">
                <a:latin typeface="Arial" panose="020B0604020202020204" pitchFamily="34" charset="0"/>
                <a:cs typeface="Arial" panose="020B0604020202020204" pitchFamily="34" charset="0"/>
              </a:rPr>
              <a:t>) and inserting a new paragraph (1) (</a:t>
            </a:r>
            <a:r>
              <a:rPr lang="en-GB" sz="2200" i="1" dirty="0" err="1">
                <a:latin typeface="Arial" panose="020B0604020202020204" pitchFamily="34" charset="0"/>
                <a:cs typeface="Arial" panose="020B0604020202020204" pitchFamily="34" charset="0"/>
              </a:rPr>
              <a:t>jA</a:t>
            </a:r>
            <a:r>
              <a:rPr lang="en-GB" sz="2200" dirty="0">
                <a:latin typeface="Arial" panose="020B0604020202020204" pitchFamily="34" charset="0"/>
                <a:cs typeface="Arial" panose="020B0604020202020204" pitchFamily="34" charset="0"/>
              </a:rPr>
              <a:t>). The amendment intends to give the Minister the power to make regulations regarding the responsibility for defraying costs relating to investigations and reports contemplated in section 62.</a:t>
            </a:r>
            <a:endParaRPr lang="en-ZA" sz="2200" dirty="0">
              <a:latin typeface="Arial" panose="020B0604020202020204" pitchFamily="34" charset="0"/>
              <a:cs typeface="Arial" panose="020B0604020202020204" pitchFamily="34" charset="0"/>
            </a:endParaRPr>
          </a:p>
          <a:p>
            <a:pPr algn="just"/>
            <a:r>
              <a:rPr lang="en-GB" sz="2200" b="1" dirty="0" smtClean="0">
                <a:latin typeface="Arial" panose="020B0604020202020204" pitchFamily="34" charset="0"/>
                <a:cs typeface="Arial" panose="020B0604020202020204" pitchFamily="34" charset="0"/>
              </a:rPr>
              <a:t>Clause </a:t>
            </a:r>
            <a:r>
              <a:rPr lang="en-GB" sz="2200" b="1" dirty="0">
                <a:latin typeface="Arial" panose="020B0604020202020204" pitchFamily="34" charset="0"/>
                <a:cs typeface="Arial" panose="020B0604020202020204" pitchFamily="34" charset="0"/>
              </a:rPr>
              <a:t>34</a:t>
            </a:r>
            <a:r>
              <a:rPr lang="en-GB" sz="2200" dirty="0">
                <a:latin typeface="Arial" panose="020B0604020202020204" pitchFamily="34" charset="0"/>
                <a:cs typeface="Arial" panose="020B0604020202020204" pitchFamily="34" charset="0"/>
              </a:rPr>
              <a:t> seeks to amend </a:t>
            </a:r>
            <a:r>
              <a:rPr lang="en-ZA" sz="2200" dirty="0">
                <a:latin typeface="Arial" panose="020B0604020202020204" pitchFamily="34" charset="0"/>
                <a:cs typeface="Arial" panose="020B0604020202020204" pitchFamily="34" charset="0"/>
              </a:rPr>
              <a:t>section 76 </a:t>
            </a:r>
            <a:r>
              <a:rPr lang="en-GB" sz="2200" dirty="0">
                <a:latin typeface="Arial" panose="020B0604020202020204" pitchFamily="34" charset="0"/>
                <a:cs typeface="Arial" panose="020B0604020202020204" pitchFamily="34" charset="0"/>
              </a:rPr>
              <a:t>by including reference to guardians and providing for the registration of a partial care facility under section 80 if there are less than 6 children. </a:t>
            </a:r>
            <a:endParaRPr lang="en-ZA" sz="22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32, 33, &amp; 34</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D50F0D14-51BF-4088-B66B-9849E172EBA8}"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17</a:t>
            </a:fld>
            <a:endParaRPr lang="en-US"/>
          </a:p>
        </p:txBody>
      </p:sp>
    </p:spTree>
    <p:extLst>
      <p:ext uri="{BB962C8B-B14F-4D97-AF65-F5344CB8AC3E}">
        <p14:creationId xmlns:p14="http://schemas.microsoft.com/office/powerpoint/2010/main" xmlns="" val="270164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algn="just"/>
            <a:r>
              <a:rPr lang="en-ZA" sz="2000" b="1" dirty="0">
                <a:latin typeface="Arial" panose="020B0604020202020204" pitchFamily="34" charset="0"/>
                <a:cs typeface="Arial" panose="020B0604020202020204" pitchFamily="34" charset="0"/>
              </a:rPr>
              <a:t>Clause 35</a:t>
            </a:r>
            <a:r>
              <a:rPr lang="en-ZA" sz="2000" dirty="0">
                <a:latin typeface="Arial" panose="020B0604020202020204" pitchFamily="34" charset="0"/>
                <a:cs typeface="Arial" panose="020B0604020202020204" pitchFamily="34" charset="0"/>
              </a:rPr>
              <a:t> seeks to amend section 78 by-</a:t>
            </a:r>
          </a:p>
          <a:p>
            <a:pPr algn="just"/>
            <a:r>
              <a:rPr lang="en-ZA" sz="2000" dirty="0">
                <a:latin typeface="Arial" panose="020B0604020202020204" pitchFamily="34" charset="0"/>
                <a:cs typeface="Arial" panose="020B0604020202020204" pitchFamily="34" charset="0"/>
              </a:rPr>
              <a:t>(a)	deleting superfluous wording</a:t>
            </a:r>
            <a:r>
              <a:rPr lang="en-GB" sz="2000" dirty="0">
                <a:latin typeface="Arial" panose="020B0604020202020204" pitchFamily="34" charset="0"/>
                <a:cs typeface="Arial" panose="020B0604020202020204" pitchFamily="34" charset="0"/>
              </a:rPr>
              <a:t> and by the insertion of a new section (3A) which allows funding for a conditionally registered partial care facility notwithstanding only partial compliance with the prescribed national norms and standards to qualify for funding. This amendment is necessary to allow the provincial head of social development to provide support for a conditionally registered partial care facility to enable it to comply with national norms and standards so as to acquire full registration status; </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(b)	amending subsection (4) to enable an MEC to prioritise the funding of partial care facilities as prescribed; </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(c)	amending subsection (4) paragraph </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to clarify that the MEC may prioritise and fund poverty declared wards</a:t>
            </a:r>
            <a:r>
              <a:rPr lang="en-GB" sz="2400" dirty="0"/>
              <a:t>. </a:t>
            </a:r>
            <a:endParaRPr lang="en-ZA" sz="2400" dirty="0">
              <a:effectLst/>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35</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BAB095C-DC4D-4F50-A71F-DC14C866A7A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18</a:t>
            </a:fld>
            <a:endParaRPr lang="en-US"/>
          </a:p>
        </p:txBody>
      </p:sp>
    </p:spTree>
    <p:extLst>
      <p:ext uri="{BB962C8B-B14F-4D97-AF65-F5344CB8AC3E}">
        <p14:creationId xmlns:p14="http://schemas.microsoft.com/office/powerpoint/2010/main" xmlns="" val="19336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marL="0" indent="0" algn="just">
              <a:buNone/>
            </a:pPr>
            <a:r>
              <a:rPr lang="en-GB" sz="2400" b="1" dirty="0">
                <a:latin typeface="Arial" panose="020B0604020202020204" pitchFamily="34" charset="0"/>
                <a:cs typeface="Arial" panose="020B0604020202020204" pitchFamily="34" charset="0"/>
              </a:rPr>
              <a:t>Clause 36</a:t>
            </a:r>
            <a:r>
              <a:rPr lang="en-GB" sz="2400" dirty="0">
                <a:latin typeface="Arial" panose="020B0604020202020204" pitchFamily="34" charset="0"/>
                <a:cs typeface="Arial" panose="020B0604020202020204" pitchFamily="34" charset="0"/>
              </a:rPr>
              <a:t> seeks to amend section 79-</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(a)	by the deletion of the word "basic" before</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therapeutic interventions so as to remove any misconceptions about what basic therapeutic interventions mean; </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	by the insertion in subsection (4) of the words "and functional needs". This thereby clarifies that a partial care facility may offer programmes appropriate to the developmental and functional needs of the children in that facility, including children with disabilities and chronic illnesses.</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37</a:t>
            </a:r>
            <a:r>
              <a:rPr lang="en-ZA"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seeks to amend section </a:t>
            </a:r>
            <a:r>
              <a:rPr lang="en-ZA" sz="2400" dirty="0">
                <a:latin typeface="Arial" panose="020B0604020202020204" pitchFamily="34" charset="0"/>
                <a:cs typeface="Arial" panose="020B0604020202020204" pitchFamily="34" charset="0"/>
              </a:rPr>
              <a:t>81 by deleting reference to an application for conditional registration and for the reinstatement of registration. This amendment intends to delete all inferences to an application for conditional registration. </a:t>
            </a: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36 &amp; 37</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12030231-4377-40AA-B27A-CB8B0CDECE70}"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19</a:t>
            </a:fld>
            <a:endParaRPr lang="en-US"/>
          </a:p>
        </p:txBody>
      </p:sp>
    </p:spTree>
    <p:extLst>
      <p:ext uri="{BB962C8B-B14F-4D97-AF65-F5344CB8AC3E}">
        <p14:creationId xmlns:p14="http://schemas.microsoft.com/office/powerpoint/2010/main" xmlns="" val="4109885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16"/>
            <a:ext cx="8229600" cy="699920"/>
          </a:xfrm>
        </p:spPr>
        <p:txBody>
          <a:bodyPr>
            <a:normAutofit fontScale="90000"/>
          </a:bodyPr>
          <a:lstStyle/>
          <a:p>
            <a:r>
              <a:rPr lang="en-US" sz="3600" b="1" dirty="0"/>
              <a:t>PURPOSE OF THE </a:t>
            </a:r>
            <a:r>
              <a:rPr lang="en-US" sz="3600" b="1" dirty="0" smtClean="0"/>
              <a:t>CHILDREN’S AMENDMENT </a:t>
            </a:r>
            <a:r>
              <a:rPr lang="en-US" sz="3600" b="1" dirty="0"/>
              <a:t>BILL</a:t>
            </a:r>
            <a:endParaRPr lang="en-Z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794084"/>
            <a:ext cx="9144000" cy="4951079"/>
          </a:xfrm>
        </p:spPr>
        <p:txBody>
          <a:bodyPr>
            <a:normAutofit/>
          </a:bodyPr>
          <a:lstStyle/>
          <a:p>
            <a:pPr marL="0" indent="0" algn="just">
              <a:buNone/>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Children’s Amendment Bill seeks to- </a:t>
            </a:r>
            <a:endParaRPr lang="en-ZA" sz="2400" dirty="0">
              <a:latin typeface="Arial" panose="020B0604020202020204" pitchFamily="34" charset="0"/>
              <a:cs typeface="Arial" panose="020B0604020202020204" pitchFamily="34" charset="0"/>
            </a:endParaRPr>
          </a:p>
          <a:p>
            <a:pPr marL="0" lvl="0" indent="0" algn="just">
              <a:buNone/>
            </a:pPr>
            <a:r>
              <a:rPr lang="en-GB" sz="2400" dirty="0" smtClean="0">
                <a:latin typeface="Arial" panose="020B0604020202020204" pitchFamily="34" charset="0"/>
                <a:cs typeface="Arial" panose="020B0604020202020204" pitchFamily="34" charset="0"/>
              </a:rPr>
              <a:t>(a) amend </a:t>
            </a:r>
            <a:r>
              <a:rPr lang="en-GB" sz="2400" dirty="0">
                <a:latin typeface="Arial" panose="020B0604020202020204" pitchFamily="34" charset="0"/>
                <a:cs typeface="Arial" panose="020B0604020202020204" pitchFamily="34" charset="0"/>
              </a:rPr>
              <a:t>the Children’s Act to strengthen protective measure for children.</a:t>
            </a:r>
            <a:endParaRPr lang="en-ZA" sz="2400" dirty="0">
              <a:latin typeface="Arial" panose="020B0604020202020204" pitchFamily="34" charset="0"/>
              <a:cs typeface="Arial" panose="020B0604020202020204" pitchFamily="34" charset="0"/>
            </a:endParaRPr>
          </a:p>
          <a:p>
            <a:pPr marL="0" lvl="0" indent="0" algn="just">
              <a:buNone/>
            </a:pPr>
            <a:r>
              <a:rPr lang="en-GB" sz="2400" dirty="0" smtClean="0">
                <a:latin typeface="Arial" panose="020B0604020202020204" pitchFamily="34" charset="0"/>
                <a:cs typeface="Arial" panose="020B0604020202020204" pitchFamily="34" charset="0"/>
              </a:rPr>
              <a:t>(b) address </a:t>
            </a:r>
            <a:r>
              <a:rPr lang="en-GB" sz="2400" dirty="0">
                <a:latin typeface="Arial" panose="020B0604020202020204" pitchFamily="34" charset="0"/>
                <a:cs typeface="Arial" panose="020B0604020202020204" pitchFamily="34" charset="0"/>
              </a:rPr>
              <a:t>critical gaps and challenges in the underlying child care and </a:t>
            </a:r>
            <a:r>
              <a:rPr lang="en-GB" sz="2400" dirty="0" smtClean="0">
                <a:latin typeface="Arial" panose="020B0604020202020204" pitchFamily="34" charset="0"/>
                <a:cs typeface="Arial" panose="020B0604020202020204" pitchFamily="34" charset="0"/>
              </a:rPr>
              <a:t>protection </a:t>
            </a:r>
            <a:r>
              <a:rPr lang="en-GB" sz="2400" dirty="0">
                <a:latin typeface="Arial" panose="020B0604020202020204" pitchFamily="34" charset="0"/>
                <a:cs typeface="Arial" panose="020B0604020202020204" pitchFamily="34" charset="0"/>
              </a:rPr>
              <a:t>system and identify strategies to address these challenges efficiently and </a:t>
            </a:r>
            <a:r>
              <a:rPr lang="en-GB" sz="2400" dirty="0" smtClean="0">
                <a:latin typeface="Arial" panose="020B0604020202020204" pitchFamily="34" charset="0"/>
                <a:cs typeface="Arial" panose="020B0604020202020204" pitchFamily="34" charset="0"/>
              </a:rPr>
              <a:t>effectively.</a:t>
            </a:r>
            <a:endParaRPr lang="en-ZA" sz="2400" dirty="0">
              <a:latin typeface="Arial" panose="020B0604020202020204" pitchFamily="34" charset="0"/>
              <a:cs typeface="Arial" panose="020B0604020202020204" pitchFamily="34" charset="0"/>
            </a:endParaRPr>
          </a:p>
          <a:p>
            <a:pPr marL="0" lvl="0" indent="0" algn="just">
              <a:buNone/>
            </a:pPr>
            <a:r>
              <a:rPr lang="en-ZA" sz="2400" dirty="0" smtClean="0">
                <a:latin typeface="Arial" panose="020B0604020202020204" pitchFamily="34" charset="0"/>
                <a:cs typeface="Arial" panose="020B0604020202020204" pitchFamily="34" charset="0"/>
              </a:rPr>
              <a:t>(c) </a:t>
            </a:r>
            <a:r>
              <a:rPr lang="en-AU" sz="2400" dirty="0" smtClean="0">
                <a:latin typeface="Arial" panose="020B0604020202020204" pitchFamily="34" charset="0"/>
                <a:cs typeface="Arial" panose="020B0604020202020204" pitchFamily="34" charset="0"/>
              </a:rPr>
              <a:t>contribute </a:t>
            </a:r>
            <a:r>
              <a:rPr lang="en-AU" sz="2400" dirty="0">
                <a:latin typeface="Arial" panose="020B0604020202020204" pitchFamily="34" charset="0"/>
                <a:cs typeface="Arial" panose="020B0604020202020204" pitchFamily="34" charset="0"/>
              </a:rPr>
              <a:t>towards the comprehensive legal solution as ordered by the Gauteng Division of the High Court in Pretoria, in the matter of </a:t>
            </a:r>
            <a:r>
              <a:rPr lang="en-AU" sz="2400" i="1" dirty="0">
                <a:latin typeface="Arial" panose="020B0604020202020204" pitchFamily="34" charset="0"/>
                <a:cs typeface="Arial" panose="020B0604020202020204" pitchFamily="34" charset="0"/>
              </a:rPr>
              <a:t>Centre for Child Law v Minister of Social Development</a:t>
            </a:r>
            <a:r>
              <a:rPr lang="en-AU" sz="2400" dirty="0">
                <a:latin typeface="Arial" panose="020B0604020202020204" pitchFamily="34" charset="0"/>
                <a:cs typeface="Arial" panose="020B0604020202020204" pitchFamily="34" charset="0"/>
              </a:rPr>
              <a:t> (Case No: 72513/2017) to deal with challenges relating to the provision and administration of foster care. </a:t>
            </a:r>
            <a:endParaRPr lang="en-ZA"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BA25D94D-CD5E-4A70-9816-4E3E853E8EAE}"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a:t>
            </a:fld>
            <a:endParaRPr lang="en-US"/>
          </a:p>
        </p:txBody>
      </p:sp>
    </p:spTree>
    <p:extLst>
      <p:ext uri="{BB962C8B-B14F-4D97-AF65-F5344CB8AC3E}">
        <p14:creationId xmlns:p14="http://schemas.microsoft.com/office/powerpoint/2010/main" xmlns="" val="1198602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marL="0" indent="0" algn="just">
              <a:buNone/>
            </a:pPr>
            <a:r>
              <a:rPr lang="en-GB" sz="2400" b="1" dirty="0"/>
              <a:t>Clause 38</a:t>
            </a:r>
            <a:r>
              <a:rPr lang="en-GB" sz="2400" dirty="0"/>
              <a:t> seeks to amend section</a:t>
            </a:r>
            <a:r>
              <a:rPr lang="en-GB" sz="2400" b="1" dirty="0"/>
              <a:t> </a:t>
            </a:r>
            <a:r>
              <a:rPr lang="en-ZA" sz="2400" dirty="0"/>
              <a:t>82 by-</a:t>
            </a:r>
          </a:p>
          <a:p>
            <a:pPr marL="0" indent="0" algn="just">
              <a:buNone/>
            </a:pPr>
            <a:r>
              <a:rPr lang="en-ZA" sz="2400" dirty="0"/>
              <a:t>(a)	the substitution of subsection (4) in order to remove reference to a social service professional and conditional registration. The reason for this amendment is to ensure the consistent use of the term social service practitioner and to delete all references to an application for a conditional registration;</a:t>
            </a:r>
          </a:p>
          <a:p>
            <a:pPr marL="0" indent="0" algn="just">
              <a:buNone/>
            </a:pPr>
            <a:r>
              <a:rPr lang="en-GB" sz="2400" dirty="0"/>
              <a:t>(b)	the substitution of subsection (5) to make provision for the MEC for social development to assist a person operating a partial care facility, who has conditional registration, to comply with the prescribed national norms and standards contemplated in section 94 and such other requirements as may be prescribed. The amendment is necessary to assist conditionally registered partial care facilities to comply with the national norms and standards so as to acquire full registration status. </a:t>
            </a:r>
            <a:endParaRPr lang="en-ZA" sz="2400" dirty="0"/>
          </a:p>
          <a:p>
            <a:r>
              <a:rPr lang="en-ZA" sz="2400" b="1" dirty="0"/>
              <a:t/>
            </a:r>
            <a:br>
              <a:rPr lang="en-ZA" sz="2400" b="1" dirty="0"/>
            </a:b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38</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C5E70FF-8D59-4859-A069-AB886AD8CFE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20</a:t>
            </a:fld>
            <a:endParaRPr lang="en-US"/>
          </a:p>
        </p:txBody>
      </p:sp>
    </p:spTree>
    <p:extLst>
      <p:ext uri="{BB962C8B-B14F-4D97-AF65-F5344CB8AC3E}">
        <p14:creationId xmlns:p14="http://schemas.microsoft.com/office/powerpoint/2010/main" xmlns="" val="3636780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715000"/>
          </a:xfrm>
        </p:spPr>
        <p:txBody>
          <a:bodyPr>
            <a:noAutofit/>
          </a:bodyPr>
          <a:lstStyle/>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39</a:t>
            </a:r>
            <a:r>
              <a:rPr lang="en-ZA" sz="2400" dirty="0">
                <a:latin typeface="Arial" panose="020B0604020202020204" pitchFamily="34" charset="0"/>
                <a:cs typeface="Arial" panose="020B0604020202020204" pitchFamily="34" charset="0"/>
              </a:rPr>
              <a:t> seeks to amend section 83</a:t>
            </a:r>
            <a:r>
              <a:rPr lang="en-ZA"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.to specify the conditions relating to partial care facilities and services that must be complied with when applying for registration.</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40</a:t>
            </a:r>
            <a:r>
              <a:rPr lang="en-GB" sz="2400" dirty="0">
                <a:latin typeface="Arial" panose="020B0604020202020204" pitchFamily="34" charset="0"/>
                <a:cs typeface="Arial" panose="020B0604020202020204" pitchFamily="34" charset="0"/>
              </a:rPr>
              <a:t> seeks to amend section </a:t>
            </a:r>
            <a:r>
              <a:rPr lang="en-ZA" sz="2400" dirty="0">
                <a:latin typeface="Arial" panose="020B0604020202020204" pitchFamily="34" charset="0"/>
                <a:cs typeface="Arial" panose="020B0604020202020204" pitchFamily="34" charset="0"/>
              </a:rPr>
              <a:t>85 by the addition of a new subsection (5) to provide for </a:t>
            </a:r>
            <a:r>
              <a:rPr lang="en-GB" sz="2400" dirty="0">
                <a:latin typeface="Arial" panose="020B0604020202020204" pitchFamily="34" charset="0"/>
                <a:cs typeface="Arial" panose="020B0604020202020204" pitchFamily="34" charset="0"/>
              </a:rPr>
              <a:t>alternative arrangements to be made for children in a partial care facility that has been ordered to stop operating. </a:t>
            </a:r>
            <a:endParaRPr lang="en-ZA" sz="2400" dirty="0" smtClean="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41</a:t>
            </a:r>
            <a:r>
              <a:rPr lang="en-GB" sz="2400" dirty="0">
                <a:latin typeface="Arial" panose="020B0604020202020204" pitchFamily="34" charset="0"/>
                <a:cs typeface="Arial" panose="020B0604020202020204" pitchFamily="34" charset="0"/>
              </a:rPr>
              <a:t> seeks to amend s</a:t>
            </a:r>
            <a:r>
              <a:rPr lang="en-ZA" sz="2400" dirty="0">
                <a:latin typeface="Arial" panose="020B0604020202020204" pitchFamily="34" charset="0"/>
                <a:cs typeface="Arial" panose="020B0604020202020204" pitchFamily="34" charset="0"/>
              </a:rPr>
              <a:t>section 87 to provide for the monitoring of partial care facilities. </a:t>
            </a: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42</a:t>
            </a:r>
            <a:r>
              <a:rPr lang="en-GB" sz="2400" dirty="0">
                <a:latin typeface="Arial" panose="020B0604020202020204" pitchFamily="34" charset="0"/>
                <a:cs typeface="Arial" panose="020B0604020202020204" pitchFamily="34" charset="0"/>
              </a:rPr>
              <a:t> seeks to amend se</a:t>
            </a:r>
            <a:r>
              <a:rPr lang="en-ZA" sz="2400" dirty="0">
                <a:latin typeface="Arial" panose="020B0604020202020204" pitchFamily="34" charset="0"/>
                <a:cs typeface="Arial" panose="020B0604020202020204" pitchFamily="34" charset="0"/>
              </a:rPr>
              <a:t>ction 88 by </a:t>
            </a:r>
            <a:r>
              <a:rPr lang="en-GB" sz="2400" dirty="0">
                <a:latin typeface="Arial" panose="020B0604020202020204" pitchFamily="34" charset="0"/>
                <a:cs typeface="Arial" panose="020B0604020202020204" pitchFamily="34" charset="0"/>
              </a:rPr>
              <a:t>effecting consequential amendments relating to defined terminology or phrases</a:t>
            </a:r>
            <a:r>
              <a:rPr lang="en-GB" sz="2400" dirty="0" smtClean="0">
                <a:latin typeface="Arial" panose="020B0604020202020204" pitchFamily="34" charset="0"/>
                <a:cs typeface="Arial" panose="020B0604020202020204" pitchFamily="34" charset="0"/>
              </a:rPr>
              <a:t>.</a:t>
            </a:r>
            <a:r>
              <a:rPr lang="en-ZA" sz="2400" b="1" dirty="0"/>
              <a:t/>
            </a:r>
            <a:br>
              <a:rPr lang="en-ZA" sz="2400" b="1" dirty="0"/>
            </a:b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39, 40, 41 &amp; 42</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DAF6D7E5-2E96-441E-88A4-FB42653E6FA4}"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21</a:t>
            </a:fld>
            <a:endParaRPr lang="en-US"/>
          </a:p>
        </p:txBody>
      </p:sp>
    </p:spTree>
    <p:extLst>
      <p:ext uri="{BB962C8B-B14F-4D97-AF65-F5344CB8AC3E}">
        <p14:creationId xmlns:p14="http://schemas.microsoft.com/office/powerpoint/2010/main" xmlns="" val="220169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6" y="542925"/>
            <a:ext cx="9015413" cy="5715000"/>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43</a:t>
            </a:r>
            <a:r>
              <a:rPr lang="en-GB" sz="2400" dirty="0">
                <a:latin typeface="Arial" panose="020B0604020202020204" pitchFamily="34" charset="0"/>
                <a:cs typeface="Arial" panose="020B0604020202020204" pitchFamily="34" charset="0"/>
              </a:rPr>
              <a:t> seeks to amend se</a:t>
            </a:r>
            <a:r>
              <a:rPr lang="en-ZA" sz="2400" dirty="0">
                <a:latin typeface="Arial" panose="020B0604020202020204" pitchFamily="34" charset="0"/>
                <a:cs typeface="Arial" panose="020B0604020202020204" pitchFamily="34" charset="0"/>
              </a:rPr>
              <a:t>ction 89 by </a:t>
            </a:r>
            <a:r>
              <a:rPr lang="en-GB" sz="2400" dirty="0">
                <a:latin typeface="Arial" panose="020B0604020202020204" pitchFamily="34" charset="0"/>
                <a:cs typeface="Arial" panose="020B0604020202020204" pitchFamily="34" charset="0"/>
              </a:rPr>
              <a:t>making reference to section 110(5) when reporting the incident. This amendment is necessary to allow for the protection of the child by ensuring the safety and wellbeing of the child, assessment and investigation of the report and initiation of proceeding for the protection of the child. </a:t>
            </a:r>
            <a:endParaRPr lang="en-ZA" sz="2400" dirty="0">
              <a:latin typeface="Arial" panose="020B0604020202020204" pitchFamily="34" charset="0"/>
              <a:cs typeface="Arial" panose="020B0604020202020204" pitchFamily="34" charset="0"/>
            </a:endParaRPr>
          </a:p>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44</a:t>
            </a:r>
            <a:r>
              <a:rPr lang="en-GB" sz="2400" dirty="0">
                <a:latin typeface="Arial" panose="020B0604020202020204" pitchFamily="34" charset="0"/>
                <a:cs typeface="Arial" panose="020B0604020202020204" pitchFamily="34" charset="0"/>
              </a:rPr>
              <a:t> seeks to amend se</a:t>
            </a:r>
            <a:r>
              <a:rPr lang="en-ZA" sz="2400" dirty="0">
                <a:latin typeface="Arial" panose="020B0604020202020204" pitchFamily="34" charset="0"/>
                <a:cs typeface="Arial" panose="020B0604020202020204" pitchFamily="34" charset="0"/>
              </a:rPr>
              <a:t>ction 90 to allow the Minister to make regulations regarding inspections and monitoring of partial care facilities and services and the assignments of functions to municipalities.  </a:t>
            </a: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45</a:t>
            </a:r>
            <a:r>
              <a:rPr lang="en-ZA" sz="2400" dirty="0">
                <a:latin typeface="Arial" panose="020B0604020202020204" pitchFamily="34" charset="0"/>
                <a:cs typeface="Arial" panose="020B0604020202020204" pitchFamily="34" charset="0"/>
              </a:rPr>
              <a:t> seeks to amend section 91 by substituting the definition of early childhood development to include provision for children with disabilities and to amend subsection (3) to provide for the prescribing of different early childhood development programmes.</a:t>
            </a:r>
          </a:p>
          <a:p>
            <a:pPr algn="just"/>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43, 44 &amp; 45</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60B249AC-73B3-4384-80DA-83E3D362371E}"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22</a:t>
            </a:fld>
            <a:endParaRPr lang="en-US"/>
          </a:p>
        </p:txBody>
      </p:sp>
    </p:spTree>
    <p:extLst>
      <p:ext uri="{BB962C8B-B14F-4D97-AF65-F5344CB8AC3E}">
        <p14:creationId xmlns:p14="http://schemas.microsoft.com/office/powerpoint/2010/main" xmlns="" val="1728458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6" y="542924"/>
            <a:ext cx="9015413" cy="6429375"/>
          </a:xfrm>
        </p:spPr>
        <p:txBody>
          <a:bodyPr>
            <a:noAutofit/>
          </a:bodyPr>
          <a:lstStyle/>
          <a:p>
            <a:pPr marL="422041" lvl="1" indent="0" algn="just">
              <a:buNone/>
            </a:pPr>
            <a:r>
              <a:rPr lang="en-ZA" b="1" dirty="0"/>
              <a:t>Clause 46 </a:t>
            </a:r>
            <a:r>
              <a:rPr lang="en-ZA" dirty="0"/>
              <a:t>seeks to amend section 92 </a:t>
            </a:r>
            <a:r>
              <a:rPr lang="en-ZA" dirty="0" smtClean="0"/>
              <a:t>by-</a:t>
            </a:r>
          </a:p>
          <a:p>
            <a:pPr marL="0" indent="0" algn="just">
              <a:buNone/>
            </a:pPr>
            <a:r>
              <a:rPr lang="en-ZA" dirty="0" smtClean="0"/>
              <a:t>(a)	inserting a new subsection that the Minister must after consultation </a:t>
            </a:r>
            <a:r>
              <a:rPr lang="en-GB" dirty="0" smtClean="0"/>
              <a:t>with any other relevant Ministers, relevant stake-holders and relevant civil society organisations develop a comprehensive national strategy aimed at securing a properly resourced, co-ordinated, managed and inclusive early childhood development system. Furthermore, that MECs must ensure their provincial strategies are inclusive and provide for children with disabilities and special needs;.</a:t>
            </a:r>
            <a:endParaRPr lang="en-ZA" dirty="0" smtClean="0"/>
          </a:p>
          <a:p>
            <a:pPr marL="0" indent="0" algn="just">
              <a:buNone/>
            </a:pPr>
            <a:r>
              <a:rPr lang="en-GB" dirty="0" smtClean="0"/>
              <a:t>(</a:t>
            </a:r>
            <a:r>
              <a:rPr lang="en-GB" dirty="0"/>
              <a:t>b)	amending subsection (2) (</a:t>
            </a:r>
            <a:r>
              <a:rPr lang="en-GB" i="1" dirty="0"/>
              <a:t>a</a:t>
            </a:r>
            <a:r>
              <a:rPr lang="en-GB" dirty="0"/>
              <a:t>) to require the MEC for social development to maintain a record of registered early childhood development programmes in the province with specific mention of inclusive programmes. </a:t>
            </a:r>
            <a:endParaRPr lang="en-ZA" dirty="0"/>
          </a:p>
          <a:p>
            <a:pPr marL="0" indent="0" algn="just">
              <a:buNone/>
            </a:pP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46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42FF7AE7-0F76-49BD-8C5C-031B536618B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23</a:t>
            </a:fld>
            <a:endParaRPr lang="en-US"/>
          </a:p>
        </p:txBody>
      </p:sp>
    </p:spTree>
    <p:extLst>
      <p:ext uri="{BB962C8B-B14F-4D97-AF65-F5344CB8AC3E}">
        <p14:creationId xmlns:p14="http://schemas.microsoft.com/office/powerpoint/2010/main" xmlns="" val="226231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586" y="542924"/>
            <a:ext cx="9015413" cy="5715001"/>
          </a:xfrm>
        </p:spPr>
        <p:txBody>
          <a:bodyPr>
            <a:noAutofit/>
          </a:bodyPr>
          <a:lstStyle/>
          <a:p>
            <a:pPr marL="0" indent="0" algn="just">
              <a:buNone/>
            </a:pPr>
            <a:r>
              <a:rPr lang="en-GB" sz="2000" b="1" dirty="0">
                <a:latin typeface="Arial" panose="020B0604020202020204" pitchFamily="34" charset="0"/>
                <a:cs typeface="Arial" panose="020B0604020202020204" pitchFamily="34" charset="0"/>
              </a:rPr>
              <a:t>Clause 47 </a:t>
            </a:r>
            <a:r>
              <a:rPr lang="en-GB" sz="2000" dirty="0">
                <a:latin typeface="Arial" panose="020B0604020202020204" pitchFamily="34" charset="0"/>
                <a:cs typeface="Arial" panose="020B0604020202020204" pitchFamily="34" charset="0"/>
              </a:rPr>
              <a:t>seeks to amend section 93 by–</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(a)	inserting subsection (3A) which provides that a conditionally registered early childhood development programme qualifies for funding notwithstanding only partial compliance with the prescribed national norms and standards. The amendment is necessary to assist conditionally registered early childhood development programmes to comply with the national norms and standards so as to acquire full registration status;</a:t>
            </a:r>
            <a:endParaRPr lang="en-ZA" sz="2000" dirty="0">
              <a:latin typeface="Arial" panose="020B0604020202020204" pitchFamily="34" charset="0"/>
              <a:cs typeface="Arial" panose="020B0604020202020204" pitchFamily="34" charset="0"/>
            </a:endParaRPr>
          </a:p>
          <a:p>
            <a:pPr marL="0" indent="0" algn="just">
              <a:buNone/>
            </a:pPr>
            <a:r>
              <a:rPr lang="en-ZA" sz="2000" dirty="0">
                <a:latin typeface="Arial" panose="020B0604020202020204" pitchFamily="34" charset="0"/>
                <a:cs typeface="Arial" panose="020B0604020202020204" pitchFamily="34" charset="0"/>
              </a:rPr>
              <a:t>(b)	amending the words in section (4) preceding paragraph </a:t>
            </a:r>
            <a:r>
              <a:rPr lang="en-ZA" sz="2000" i="1" dirty="0">
                <a:latin typeface="Arial" panose="020B0604020202020204" pitchFamily="34" charset="0"/>
                <a:cs typeface="Arial" panose="020B0604020202020204" pitchFamily="34" charset="0"/>
              </a:rPr>
              <a:t>(a)</a:t>
            </a:r>
            <a:r>
              <a:rPr lang="en-ZA" sz="2000" dirty="0">
                <a:latin typeface="Arial" panose="020B0604020202020204" pitchFamily="34" charset="0"/>
                <a:cs typeface="Arial" panose="020B0604020202020204" pitchFamily="34" charset="0"/>
              </a:rPr>
              <a:t> to provide that the MEC may prioritise and fund early childhood development programme in poverty declared wards. This amendment intends to assist in correct targeting of under-serviced and poor areas for the provisioning and funding of early childhood development programmes; </a:t>
            </a:r>
          </a:p>
          <a:p>
            <a:pPr marL="0" indent="0" algn="just">
              <a:buNone/>
            </a:pPr>
            <a:r>
              <a:rPr lang="en-GB" sz="2000" dirty="0">
                <a:latin typeface="Arial" panose="020B0604020202020204" pitchFamily="34" charset="0"/>
                <a:cs typeface="Arial" panose="020B0604020202020204" pitchFamily="34" charset="0"/>
              </a:rPr>
              <a:t>(c)	 inserting paragraph (</a:t>
            </a:r>
            <a:r>
              <a:rPr lang="en-GB" sz="2000" dirty="0" err="1">
                <a:latin typeface="Arial" panose="020B0604020202020204" pitchFamily="34" charset="0"/>
                <a:cs typeface="Arial" panose="020B0604020202020204" pitchFamily="34" charset="0"/>
              </a:rPr>
              <a:t>aA</a:t>
            </a:r>
            <a:r>
              <a:rPr lang="en-GB" sz="2000" dirty="0">
                <a:latin typeface="Arial" panose="020B0604020202020204" pitchFamily="34" charset="0"/>
                <a:cs typeface="Arial" panose="020B0604020202020204" pitchFamily="34" charset="0"/>
              </a:rPr>
              <a:t>) after subsection (4)</a:t>
            </a:r>
            <a:r>
              <a:rPr lang="en-GB" sz="2000" i="1" dirty="0">
                <a:latin typeface="Arial" panose="020B0604020202020204" pitchFamily="34" charset="0"/>
                <a:cs typeface="Arial" panose="020B0604020202020204" pitchFamily="34" charset="0"/>
              </a:rPr>
              <a:t> (a)</a:t>
            </a:r>
            <a:r>
              <a:rPr lang="en-GB" sz="2000" dirty="0">
                <a:latin typeface="Arial" panose="020B0604020202020204" pitchFamily="34" charset="0"/>
                <a:cs typeface="Arial" panose="020B0604020202020204" pitchFamily="34" charset="0"/>
              </a:rPr>
              <a:t> to provide that the funding of early childhood development programmes may be prioritised in rural areas;</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(d)	including that the Department, provincial department of social development or municipality may provide early childhood development programmes.</a:t>
            </a:r>
            <a:endParaRPr lang="en-ZA" sz="2000" dirty="0">
              <a:latin typeface="Arial" panose="020B0604020202020204" pitchFamily="34" charset="0"/>
              <a:cs typeface="Arial" panose="020B0604020202020204" pitchFamily="34" charset="0"/>
            </a:endParaRPr>
          </a:p>
          <a:p>
            <a:pPr marL="0" indent="0" algn="just">
              <a:buNone/>
            </a:pPr>
            <a:endParaRPr lang="en-ZA" dirty="0"/>
          </a:p>
          <a:p>
            <a:pPr marL="0" indent="0" algn="just">
              <a:buNone/>
            </a:pP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47</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37A8362-8E20-4098-B464-C8C1B30536B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24</a:t>
            </a:fld>
            <a:endParaRPr lang="en-US"/>
          </a:p>
        </p:txBody>
      </p:sp>
    </p:spTree>
    <p:extLst>
      <p:ext uri="{BB962C8B-B14F-4D97-AF65-F5344CB8AC3E}">
        <p14:creationId xmlns:p14="http://schemas.microsoft.com/office/powerpoint/2010/main" xmlns="" val="297320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marL="422041" lvl="1"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48 </a:t>
            </a:r>
            <a:r>
              <a:rPr lang="en-ZA" sz="2400" dirty="0">
                <a:latin typeface="Arial" panose="020B0604020202020204" pitchFamily="34" charset="0"/>
                <a:cs typeface="Arial" panose="020B0604020202020204" pitchFamily="34" charset="0"/>
              </a:rPr>
              <a:t>seeks to amend section 94 </a:t>
            </a:r>
            <a:r>
              <a:rPr lang="en-GB" sz="2400" dirty="0">
                <a:latin typeface="Arial" panose="020B0604020202020204" pitchFamily="34" charset="0"/>
                <a:cs typeface="Arial" panose="020B0604020202020204" pitchFamily="34" charset="0"/>
              </a:rPr>
              <a:t>to include that the norms and standards must include the word ‘protection’ when caring for children and that the norms and standards must provide for relevant qualification, skills and training required for early childhood development.    </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	Clause </a:t>
            </a:r>
            <a:r>
              <a:rPr lang="en-ZA" sz="2400" b="1" dirty="0">
                <a:latin typeface="Arial" panose="020B0604020202020204" pitchFamily="34" charset="0"/>
                <a:cs typeface="Arial" panose="020B0604020202020204" pitchFamily="34" charset="0"/>
              </a:rPr>
              <a:t>49 </a:t>
            </a:r>
            <a:r>
              <a:rPr lang="en-ZA" sz="2400" dirty="0">
                <a:latin typeface="Arial" panose="020B0604020202020204" pitchFamily="34" charset="0"/>
                <a:cs typeface="Arial" panose="020B0604020202020204" pitchFamily="34" charset="0"/>
              </a:rPr>
              <a:t>seeks </a:t>
            </a:r>
            <a:r>
              <a:rPr lang="en-GB" sz="2400" dirty="0">
                <a:latin typeface="Arial" panose="020B0604020202020204" pitchFamily="34" charset="0"/>
                <a:cs typeface="Arial" panose="020B0604020202020204" pitchFamily="34" charset="0"/>
              </a:rPr>
              <a:t>to amend section </a:t>
            </a:r>
            <a:r>
              <a:rPr lang="en-ZA" sz="2400" dirty="0">
                <a:latin typeface="Arial" panose="020B0604020202020204" pitchFamily="34" charset="0"/>
                <a:cs typeface="Arial" panose="020B0604020202020204" pitchFamily="34" charset="0"/>
              </a:rPr>
              <a:t>96 by effecting </a:t>
            </a:r>
            <a:r>
              <a:rPr lang="en-ZA" sz="2400" dirty="0" smtClean="0">
                <a:latin typeface="Arial" panose="020B0604020202020204" pitchFamily="34" charset="0"/>
                <a:cs typeface="Arial" panose="020B0604020202020204" pitchFamily="34" charset="0"/>
              </a:rPr>
              <a:t>	consequential </a:t>
            </a:r>
            <a:r>
              <a:rPr lang="en-ZA" sz="2400" dirty="0">
                <a:latin typeface="Arial" panose="020B0604020202020204" pitchFamily="34" charset="0"/>
                <a:cs typeface="Arial" panose="020B0604020202020204" pitchFamily="34" charset="0"/>
              </a:rPr>
              <a:t>amendments to align the definitions </a:t>
            </a:r>
            <a:r>
              <a:rPr lang="en-ZA" sz="2400" dirty="0" smtClean="0">
                <a:latin typeface="Arial" panose="020B0604020202020204" pitchFamily="34" charset="0"/>
                <a:cs typeface="Arial" panose="020B0604020202020204" pitchFamily="34" charset="0"/>
              </a:rPr>
              <a:t>	accordingly</a:t>
            </a:r>
            <a:r>
              <a:rPr lang="en-ZA" sz="2400" dirty="0">
                <a:latin typeface="Arial" panose="020B0604020202020204" pitchFamily="34" charset="0"/>
                <a:cs typeface="Arial" panose="020B0604020202020204" pitchFamily="34" charset="0"/>
              </a:rPr>
              <a:t>.</a:t>
            </a:r>
          </a:p>
          <a:p>
            <a:pPr marL="0" indent="0" algn="just">
              <a:buNone/>
            </a:pPr>
            <a:r>
              <a:rPr lang="en-ZA" sz="2400" b="1" dirty="0" smtClean="0">
                <a:latin typeface="Arial" panose="020B0604020202020204" pitchFamily="34" charset="0"/>
                <a:cs typeface="Arial" panose="020B0604020202020204" pitchFamily="34" charset="0"/>
              </a:rPr>
              <a:t>	Clause </a:t>
            </a:r>
            <a:r>
              <a:rPr lang="en-ZA" sz="2400" b="1" dirty="0">
                <a:latin typeface="Arial" panose="020B0604020202020204" pitchFamily="34" charset="0"/>
                <a:cs typeface="Arial" panose="020B0604020202020204" pitchFamily="34" charset="0"/>
              </a:rPr>
              <a:t>50 </a:t>
            </a:r>
            <a:r>
              <a:rPr lang="en-ZA" sz="2400" dirty="0">
                <a:latin typeface="Arial" panose="020B0604020202020204" pitchFamily="34" charset="0"/>
                <a:cs typeface="Arial" panose="020B0604020202020204" pitchFamily="34" charset="0"/>
              </a:rPr>
              <a:t>seeks to amend section 98 and are consequential </a:t>
            </a:r>
            <a:r>
              <a:rPr lang="en-ZA" sz="2400" dirty="0" smtClean="0">
                <a:latin typeface="Arial" panose="020B0604020202020204" pitchFamily="34" charset="0"/>
                <a:cs typeface="Arial" panose="020B0604020202020204" pitchFamily="34" charset="0"/>
              </a:rPr>
              <a:t>	amendments</a:t>
            </a:r>
            <a:r>
              <a:rPr lang="en-ZA" sz="2400" dirty="0">
                <a:latin typeface="Arial" panose="020B0604020202020204" pitchFamily="34" charset="0"/>
                <a:cs typeface="Arial" panose="020B0604020202020204" pitchFamily="34" charset="0"/>
              </a:rPr>
              <a:t>. </a:t>
            </a:r>
          </a:p>
          <a:p>
            <a:pPr marL="0" indent="0" algn="just">
              <a:buNone/>
            </a:pPr>
            <a:r>
              <a:rPr lang="en-ZA" sz="2400" b="1" dirty="0" smtClean="0">
                <a:latin typeface="Arial" panose="020B0604020202020204" pitchFamily="34" charset="0"/>
                <a:cs typeface="Arial" panose="020B0604020202020204" pitchFamily="34" charset="0"/>
              </a:rPr>
              <a:t>	Clause </a:t>
            </a:r>
            <a:r>
              <a:rPr lang="en-ZA" sz="2400" b="1" dirty="0">
                <a:latin typeface="Arial" panose="020B0604020202020204" pitchFamily="34" charset="0"/>
                <a:cs typeface="Arial" panose="020B0604020202020204" pitchFamily="34" charset="0"/>
              </a:rPr>
              <a:t>51 </a:t>
            </a:r>
            <a:r>
              <a:rPr lang="en-GB" sz="2400" dirty="0">
                <a:latin typeface="Arial" panose="020B0604020202020204" pitchFamily="34" charset="0"/>
                <a:cs typeface="Arial" panose="020B0604020202020204" pitchFamily="34" charset="0"/>
              </a:rPr>
              <a:t>seeks to amend section 100 </a:t>
            </a:r>
            <a:r>
              <a:rPr lang="en-ZA" sz="2400" dirty="0">
                <a:latin typeface="Arial" panose="020B0604020202020204" pitchFamily="34" charset="0"/>
                <a:cs typeface="Arial" panose="020B0604020202020204" pitchFamily="34" charset="0"/>
              </a:rPr>
              <a:t>by </a:t>
            </a:r>
            <a:r>
              <a:rPr lang="en-GB" sz="2400" dirty="0">
                <a:latin typeface="Arial" panose="020B0604020202020204" pitchFamily="34" charset="0"/>
                <a:cs typeface="Arial" panose="020B0604020202020204" pitchFamily="34" charset="0"/>
              </a:rPr>
              <a:t>providing that </a:t>
            </a:r>
            <a:r>
              <a:rPr lang="en-ZA" sz="2400" dirty="0">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person </a:t>
            </a:r>
            <a:r>
              <a:rPr lang="en-GB" sz="2400" dirty="0">
                <a:latin typeface="Arial" panose="020B0604020202020204" pitchFamily="34" charset="0"/>
                <a:cs typeface="Arial" panose="020B0604020202020204" pitchFamily="34" charset="0"/>
              </a:rPr>
              <a:t>providing an early childhood development programme </a:t>
            </a:r>
            <a:r>
              <a:rPr lang="en-GB" sz="2400" dirty="0" smtClean="0">
                <a:latin typeface="Arial" panose="020B0604020202020204" pitchFamily="34" charset="0"/>
                <a:cs typeface="Arial" panose="020B0604020202020204" pitchFamily="34" charset="0"/>
              </a:rPr>
              <a:t>	and </a:t>
            </a:r>
            <a:r>
              <a:rPr lang="en-GB" sz="2400" dirty="0">
                <a:latin typeface="Arial" panose="020B0604020202020204" pitchFamily="34" charset="0"/>
                <a:cs typeface="Arial" panose="020B0604020202020204" pitchFamily="34" charset="0"/>
              </a:rPr>
              <a:t>who has been instructed to stop the provision of that </a:t>
            </a:r>
            <a:r>
              <a:rPr lang="en-GB" sz="2400" dirty="0" smtClean="0">
                <a:latin typeface="Arial" panose="020B0604020202020204" pitchFamily="34" charset="0"/>
                <a:cs typeface="Arial" panose="020B0604020202020204" pitchFamily="34" charset="0"/>
              </a:rPr>
              <a:t>	programme</a:t>
            </a:r>
            <a:r>
              <a:rPr lang="en-GB" sz="2400" dirty="0">
                <a:latin typeface="Arial" panose="020B0604020202020204" pitchFamily="34" charset="0"/>
                <a:cs typeface="Arial" panose="020B0604020202020204" pitchFamily="34" charset="0"/>
              </a:rPr>
              <a:t>, must ensure that he or she notifies the parents of </a:t>
            </a:r>
            <a:r>
              <a:rPr lang="en-GB" sz="2400" dirty="0" smtClean="0">
                <a:latin typeface="Arial" panose="020B0604020202020204" pitchFamily="34" charset="0"/>
                <a:cs typeface="Arial" panose="020B0604020202020204" pitchFamily="34" charset="0"/>
              </a:rPr>
              <a:t>	the </a:t>
            </a:r>
            <a:r>
              <a:rPr lang="en-GB" sz="2400" dirty="0">
                <a:latin typeface="Arial" panose="020B0604020202020204" pitchFamily="34" charset="0"/>
                <a:cs typeface="Arial" panose="020B0604020202020204" pitchFamily="34" charset="0"/>
              </a:rPr>
              <a:t>affected child to make alternative arrangements. </a:t>
            </a:r>
            <a:endParaRPr lang="en-ZA" sz="24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48, 49, 50 &amp; 51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56169E09-756A-4BA6-A469-724B0B4B61A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25</a:t>
            </a:fld>
            <a:endParaRPr lang="en-US"/>
          </a:p>
        </p:txBody>
      </p:sp>
    </p:spTree>
    <p:extLst>
      <p:ext uri="{BB962C8B-B14F-4D97-AF65-F5344CB8AC3E}">
        <p14:creationId xmlns:p14="http://schemas.microsoft.com/office/powerpoint/2010/main" xmlns="" val="260775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marL="0" indent="0" algn="just">
              <a:buNone/>
            </a:pPr>
            <a:r>
              <a:rPr lang="en-GB" sz="2400" b="1" dirty="0" smtClean="0">
                <a:latin typeface="Arial" panose="020B0604020202020204" pitchFamily="34" charset="0"/>
                <a:cs typeface="Arial" panose="020B0604020202020204" pitchFamily="34" charset="0"/>
              </a:rPr>
              <a:t>Clause </a:t>
            </a:r>
            <a:r>
              <a:rPr lang="en-GB" sz="2400" b="1" dirty="0">
                <a:latin typeface="Arial" panose="020B0604020202020204" pitchFamily="34" charset="0"/>
                <a:cs typeface="Arial" panose="020B0604020202020204" pitchFamily="34" charset="0"/>
              </a:rPr>
              <a:t>52 </a:t>
            </a:r>
            <a:r>
              <a:rPr lang="en-GB" sz="2400" dirty="0">
                <a:latin typeface="Arial" panose="020B0604020202020204" pitchFamily="34" charset="0"/>
                <a:cs typeface="Arial" panose="020B0604020202020204" pitchFamily="34" charset="0"/>
              </a:rPr>
              <a:t>seeks to amend section 102 by </a:t>
            </a:r>
            <a:r>
              <a:rPr lang="en-ZA" sz="2400" dirty="0">
                <a:latin typeface="Arial" panose="020B0604020202020204" pitchFamily="34" charset="0"/>
                <a:cs typeface="Arial" panose="020B0604020202020204" pitchFamily="34" charset="0"/>
              </a:rPr>
              <a:t>providing for the conditions under which the MEC </a:t>
            </a:r>
            <a:r>
              <a:rPr lang="en-GB" sz="2400" dirty="0">
                <a:latin typeface="Arial" panose="020B0604020202020204" pitchFamily="34" charset="0"/>
                <a:cs typeface="Arial" panose="020B0604020202020204" pitchFamily="34" charset="0"/>
              </a:rPr>
              <a:t>for social development may, assign the performance of some or all of the functions to the municipal manager and to effect minor consequential amendments.</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53 </a:t>
            </a:r>
            <a:r>
              <a:rPr lang="en-GB" sz="2400" dirty="0">
                <a:latin typeface="Arial" panose="020B0604020202020204" pitchFamily="34" charset="0"/>
                <a:cs typeface="Arial" panose="020B0604020202020204" pitchFamily="34" charset="0"/>
              </a:rPr>
              <a:t>seeks to amend </a:t>
            </a:r>
            <a:r>
              <a:rPr lang="en-ZA" sz="2400" dirty="0">
                <a:latin typeface="Arial" panose="020B0604020202020204" pitchFamily="34" charset="0"/>
                <a:cs typeface="Arial" panose="020B0604020202020204" pitchFamily="34" charset="0"/>
              </a:rPr>
              <a:t>section 103</a:t>
            </a:r>
            <a:r>
              <a:rPr lang="en-ZA" sz="2400" i="1"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to provide for the </a:t>
            </a:r>
            <a:r>
              <a:rPr lang="en-GB" sz="2400" dirty="0">
                <a:latin typeface="Arial" panose="020B0604020202020204" pitchFamily="34" charset="0"/>
                <a:cs typeface="Arial" panose="020B0604020202020204" pitchFamily="34" charset="0"/>
              </a:rPr>
              <a:t>suspension or cancellation of registrations, powers to regulate early childhood development programmes, lodging an appeal, assessment and monitoring of the programmes and assignment of functions to municipalities. </a:t>
            </a:r>
            <a:endParaRPr lang="en-ZA" sz="2400" dirty="0" smtClean="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54 </a:t>
            </a:r>
            <a:r>
              <a:rPr lang="en-GB" sz="2400" dirty="0">
                <a:latin typeface="Arial" panose="020B0604020202020204" pitchFamily="34" charset="0"/>
                <a:cs typeface="Arial" panose="020B0604020202020204" pitchFamily="34" charset="0"/>
              </a:rPr>
              <a:t>seeks to </a:t>
            </a:r>
            <a:r>
              <a:rPr lang="en-ZA" sz="2400" dirty="0">
                <a:latin typeface="Arial" panose="020B0604020202020204" pitchFamily="34" charset="0"/>
                <a:cs typeface="Arial" panose="020B0604020202020204" pitchFamily="34" charset="0"/>
              </a:rPr>
              <a:t>insert a new heading Part II which is early childhood development centres.</a:t>
            </a:r>
          </a:p>
          <a:p>
            <a:pPr marL="0" indent="0" algn="just">
              <a:buNone/>
            </a:pP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52, 53, 54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FDBD7150-957D-4727-89D0-1067FA64D3A3}"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26</a:t>
            </a:fld>
            <a:endParaRPr lang="en-US"/>
          </a:p>
        </p:txBody>
      </p:sp>
    </p:spTree>
    <p:extLst>
      <p:ext uri="{BB962C8B-B14F-4D97-AF65-F5344CB8AC3E}">
        <p14:creationId xmlns:p14="http://schemas.microsoft.com/office/powerpoint/2010/main" xmlns="" val="3625529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algn="just"/>
            <a:r>
              <a:rPr lang="en-ZA" sz="2400" b="1" dirty="0">
                <a:latin typeface="Arial" panose="020B0604020202020204" pitchFamily="34" charset="0"/>
                <a:cs typeface="Arial" panose="020B0604020202020204" pitchFamily="34" charset="0"/>
              </a:rPr>
              <a:t>Clause 55 </a:t>
            </a:r>
            <a:r>
              <a:rPr lang="en-ZA" sz="2400" dirty="0">
                <a:latin typeface="Arial" panose="020B0604020202020204" pitchFamily="34" charset="0"/>
                <a:cs typeface="Arial" panose="020B0604020202020204" pitchFamily="34" charset="0"/>
              </a:rPr>
              <a:t>se</a:t>
            </a:r>
            <a:r>
              <a:rPr lang="en-GB" sz="2400" dirty="0">
                <a:latin typeface="Arial" panose="020B0604020202020204" pitchFamily="34" charset="0"/>
                <a:cs typeface="Arial" panose="020B0604020202020204" pitchFamily="34" charset="0"/>
              </a:rPr>
              <a:t>eks to insert a procedure for registration of early childhood development centres and matters related thereto: 103A-103M. It provides for the early childhood development centre to be registered; provision of early childhood development centre; national norms and standards for early childhood development centres; application for registration and renewal of registration of early childhood development centre; consideration of application; conditions for registration of early childhood development centres; cancellation of registration; notice of enforcement; appeal and review of certain decisions; record, inspection and provision for early childhood development centre; assignment of functions to municipality; serious injury, abuse or death of child in early childhood development centre and regulations for early childhood development matters. </a:t>
            </a: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55</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A9D2E80D-AD4D-4CC0-9011-ECA3FCA06A02}"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27</a:t>
            </a:fld>
            <a:endParaRPr lang="en-US"/>
          </a:p>
        </p:txBody>
      </p:sp>
    </p:spTree>
    <p:extLst>
      <p:ext uri="{BB962C8B-B14F-4D97-AF65-F5344CB8AC3E}">
        <p14:creationId xmlns:p14="http://schemas.microsoft.com/office/powerpoint/2010/main" xmlns="" val="195839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56 </a:t>
            </a:r>
            <a:r>
              <a:rPr lang="en-GB" sz="2400" dirty="0">
                <a:latin typeface="Arial" panose="020B0604020202020204" pitchFamily="34" charset="0"/>
                <a:cs typeface="Arial" panose="020B0604020202020204" pitchFamily="34" charset="0"/>
              </a:rPr>
              <a:t>seeks to amend section 105 by providing that the Department must ensure that a quality assurance process is conducted, in the manner and at the intervals as prescribed, in respect of all child protection services contemplated in this section.</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57 </a:t>
            </a:r>
            <a:r>
              <a:rPr lang="en-ZA" sz="2400" dirty="0">
                <a:latin typeface="Arial" panose="020B0604020202020204" pitchFamily="34" charset="0"/>
                <a:cs typeface="Arial" panose="020B0604020202020204" pitchFamily="34" charset="0"/>
              </a:rPr>
              <a:t>seeks</a:t>
            </a:r>
            <a:r>
              <a:rPr lang="en-GB" sz="2400" dirty="0">
                <a:latin typeface="Arial" panose="020B0604020202020204" pitchFamily="34" charset="0"/>
                <a:cs typeface="Arial" panose="020B0604020202020204" pitchFamily="34" charset="0"/>
              </a:rPr>
              <a:t> to amend section 106 by providing for minor technical amendments and adding the phrases "rehabilitation services for children with disabilities" and "quality assurance". </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58 </a:t>
            </a:r>
            <a:r>
              <a:rPr lang="en-ZA" sz="2400" dirty="0">
                <a:latin typeface="Arial" panose="020B0604020202020204" pitchFamily="34" charset="0"/>
                <a:cs typeface="Arial" panose="020B0604020202020204" pitchFamily="34" charset="0"/>
              </a:rPr>
              <a:t>seeks </a:t>
            </a:r>
            <a:r>
              <a:rPr lang="en-GB" sz="2400" dirty="0">
                <a:latin typeface="Arial" panose="020B0604020202020204" pitchFamily="34" charset="0"/>
                <a:cs typeface="Arial" panose="020B0604020202020204" pitchFamily="34" charset="0"/>
              </a:rPr>
              <a:t>to amend section 107 by providing that the                  </a:t>
            </a:r>
            <a:r>
              <a:rPr lang="en-GB" sz="2400" dirty="0" smtClean="0">
                <a:latin typeface="Arial" panose="020B0604020202020204" pitchFamily="34" charset="0"/>
                <a:cs typeface="Arial" panose="020B0604020202020204" pitchFamily="34" charset="0"/>
              </a:rPr>
              <a:t>Director-General </a:t>
            </a:r>
            <a:r>
              <a:rPr lang="en-GB" sz="2400" dirty="0">
                <a:latin typeface="Arial" panose="020B0604020202020204" pitchFamily="34" charset="0"/>
                <a:cs typeface="Arial" panose="020B0604020202020204" pitchFamily="34" charset="0"/>
              </a:rPr>
              <a:t>may designate any appropriate organisation that complies with the prescribed criteria as a child protection organisation to perform all or any specific designated child protection services.</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59 </a:t>
            </a:r>
            <a:r>
              <a:rPr lang="en-ZA" sz="2400" dirty="0">
                <a:latin typeface="Arial" panose="020B0604020202020204" pitchFamily="34" charset="0"/>
                <a:cs typeface="Arial" panose="020B0604020202020204" pitchFamily="34" charset="0"/>
              </a:rPr>
              <a:t>seeks to amend section</a:t>
            </a:r>
            <a:r>
              <a:rPr lang="en-ZA"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section 109 by providing for matters that may be prescribed.</a:t>
            </a: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56, 57, 58 &amp; 59</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9561ACE-4F17-43F8-A970-FB1735A29C8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28</a:t>
            </a:fld>
            <a:endParaRPr lang="en-US"/>
          </a:p>
        </p:txBody>
      </p:sp>
    </p:spTree>
    <p:extLst>
      <p:ext uri="{BB962C8B-B14F-4D97-AF65-F5344CB8AC3E}">
        <p14:creationId xmlns:p14="http://schemas.microsoft.com/office/powerpoint/2010/main" xmlns="" val="1906807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marL="0" indent="0" algn="just">
              <a:buNone/>
            </a:pPr>
            <a:r>
              <a:rPr lang="en-ZA" sz="2400" b="1" dirty="0">
                <a:latin typeface="Arial" panose="020B0604020202020204" pitchFamily="34" charset="0"/>
                <a:cs typeface="Arial" panose="020B0604020202020204" pitchFamily="34" charset="0"/>
              </a:rPr>
              <a:t>Clause 60 </a:t>
            </a:r>
            <a:r>
              <a:rPr lang="en-ZA" sz="2400" dirty="0">
                <a:latin typeface="Arial" panose="020B0604020202020204" pitchFamily="34" charset="0"/>
                <a:cs typeface="Arial" panose="020B0604020202020204" pitchFamily="34" charset="0"/>
              </a:rPr>
              <a:t>seeks to amend section 110</a:t>
            </a:r>
            <a:r>
              <a:rPr lang="en-ZA" sz="2400" b="1"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by inserting "officer of the court", "an official in the employ of the Department of Home Affairs", "a ward councillor" or "any person working with children" to the list of persons that must report an abused or neglected child or a child in need of care and protection. </a:t>
            </a: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61 </a:t>
            </a:r>
            <a:r>
              <a:rPr lang="en-ZA" sz="2400" dirty="0">
                <a:latin typeface="Arial" panose="020B0604020202020204" pitchFamily="34" charset="0"/>
                <a:cs typeface="Arial" panose="020B0604020202020204" pitchFamily="34" charset="0"/>
              </a:rPr>
              <a:t>seeks to amend section 111</a:t>
            </a:r>
            <a:r>
              <a:rPr lang="en-ZA" sz="2400" b="1"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by inserting a new subsection (3) which requires the </a:t>
            </a:r>
            <a:r>
              <a:rPr lang="en-GB" sz="2400" dirty="0">
                <a:latin typeface="Arial" panose="020B0604020202020204" pitchFamily="34" charset="0"/>
                <a:cs typeface="Arial" panose="020B0604020202020204" pitchFamily="34" charset="0"/>
              </a:rPr>
              <a:t>Director-general to designate an official from within the Department to be the Registrar of the National Child Protection Register.</a:t>
            </a:r>
            <a:endParaRPr lang="en-ZA" sz="2400" dirty="0">
              <a:latin typeface="Arial" panose="020B0604020202020204" pitchFamily="34" charset="0"/>
              <a:cs typeface="Arial" panose="020B0604020202020204" pitchFamily="34" charset="0"/>
            </a:endParaRP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62 </a:t>
            </a:r>
            <a:r>
              <a:rPr lang="en-ZA" sz="2400" dirty="0">
                <a:latin typeface="Arial" panose="020B0604020202020204" pitchFamily="34" charset="0"/>
                <a:cs typeface="Arial" panose="020B0604020202020204" pitchFamily="34" charset="0"/>
              </a:rPr>
              <a:t>seeks to amend section 114</a:t>
            </a:r>
            <a:r>
              <a:rPr lang="en-ZA"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by making </a:t>
            </a:r>
            <a:r>
              <a:rPr lang="en-ZA" sz="2400" dirty="0">
                <a:latin typeface="Arial" panose="020B0604020202020204" pitchFamily="34" charset="0"/>
                <a:cs typeface="Arial" panose="020B0604020202020204" pitchFamily="34" charset="0"/>
              </a:rPr>
              <a:t>minor consequential amendments so that terminology is </a:t>
            </a:r>
            <a:r>
              <a:rPr lang="en-ZA" sz="2400" dirty="0" smtClean="0">
                <a:latin typeface="Arial" panose="020B0604020202020204" pitchFamily="34" charset="0"/>
                <a:cs typeface="Arial" panose="020B0604020202020204" pitchFamily="34" charset="0"/>
              </a:rPr>
              <a:t>aligned.</a:t>
            </a:r>
          </a:p>
          <a:p>
            <a:pPr marL="0" indent="0" algn="just">
              <a:buNone/>
            </a:pPr>
            <a:r>
              <a:rPr lang="en-ZA" sz="2400" b="1" dirty="0" smtClean="0">
                <a:latin typeface="Arial" panose="020B0604020202020204" pitchFamily="34" charset="0"/>
                <a:cs typeface="Arial" panose="020B0604020202020204" pitchFamily="34" charset="0"/>
              </a:rPr>
              <a:t>Clause </a:t>
            </a:r>
            <a:r>
              <a:rPr lang="en-ZA" sz="2400" b="1" dirty="0">
                <a:latin typeface="Arial" panose="020B0604020202020204" pitchFamily="34" charset="0"/>
                <a:cs typeface="Arial" panose="020B0604020202020204" pitchFamily="34" charset="0"/>
              </a:rPr>
              <a:t>63 </a:t>
            </a:r>
            <a:r>
              <a:rPr lang="en-ZA" sz="2400" dirty="0">
                <a:latin typeface="Arial" panose="020B0604020202020204" pitchFamily="34" charset="0"/>
                <a:cs typeface="Arial" panose="020B0604020202020204" pitchFamily="34" charset="0"/>
              </a:rPr>
              <a:t>seeks to amend section 117</a:t>
            </a:r>
            <a:r>
              <a:rPr lang="en-ZA"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by making consequential amendments as a result of the amendment under section 111.</a:t>
            </a:r>
            <a:endParaRPr lang="en-ZA" sz="24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60, 61, 62 &amp; 63</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DD7ED84D-A064-4F04-A460-12812B58DAC6}"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29</a:t>
            </a:fld>
            <a:endParaRPr lang="en-US"/>
          </a:p>
        </p:txBody>
      </p:sp>
    </p:spTree>
    <p:extLst>
      <p:ext uri="{BB962C8B-B14F-4D97-AF65-F5344CB8AC3E}">
        <p14:creationId xmlns:p14="http://schemas.microsoft.com/office/powerpoint/2010/main" xmlns="" val="287049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7225"/>
          </a:xfrm>
        </p:spPr>
        <p:txBody>
          <a:bodyPr>
            <a:normAutofit/>
          </a:bodyPr>
          <a:lstStyle/>
          <a:p>
            <a:r>
              <a:rPr lang="en-ZA" sz="3200" b="1" dirty="0" smtClean="0">
                <a:latin typeface="Arial" panose="020B0604020202020204" pitchFamily="34" charset="0"/>
                <a:cs typeface="Arial" panose="020B0604020202020204" pitchFamily="34" charset="0"/>
              </a:rPr>
              <a:t>CLAUSES 1 &amp; 2 </a:t>
            </a:r>
            <a:endParaRPr lang="en-Z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871538"/>
            <a:ext cx="9144000" cy="4829175"/>
          </a:xfrm>
        </p:spPr>
        <p:txBody>
          <a:bodyPr>
            <a:normAutofit/>
          </a:bodyPr>
          <a:lstStyle/>
          <a:p>
            <a:pPr marL="0" indent="0" algn="just">
              <a:buNone/>
            </a:pPr>
            <a:r>
              <a:rPr lang="en-ZA" sz="2600" b="1" dirty="0" smtClean="0">
                <a:latin typeface="Arial" panose="020B0604020202020204" pitchFamily="34" charset="0"/>
                <a:cs typeface="Arial" panose="020B0604020202020204" pitchFamily="34" charset="0"/>
              </a:rPr>
              <a:t>Clause </a:t>
            </a:r>
            <a:r>
              <a:rPr lang="en-ZA" sz="2600" b="1" dirty="0">
                <a:latin typeface="Arial" panose="020B0604020202020204" pitchFamily="34" charset="0"/>
                <a:cs typeface="Arial" panose="020B0604020202020204" pitchFamily="34" charset="0"/>
              </a:rPr>
              <a:t>1 </a:t>
            </a:r>
            <a:r>
              <a:rPr lang="en-ZA" sz="2600" dirty="0">
                <a:latin typeface="Arial" panose="020B0604020202020204" pitchFamily="34" charset="0"/>
                <a:cs typeface="Arial" panose="020B0604020202020204" pitchFamily="34" charset="0"/>
              </a:rPr>
              <a:t>seeks to amend section 1 of the principal Act by substituting and inserting new definitions i.e. “early childhood development centre”; “family counsellor”, “inter-country adoption”, “regional court”, “separated migrant child” and “unaccompanied minor child”. This will align the principal Act with current family and child law practice.</a:t>
            </a:r>
          </a:p>
          <a:p>
            <a:pPr algn="just">
              <a:buFont typeface="Wingdings" panose="05000000000000000000" pitchFamily="2" charset="2"/>
              <a:buChar char="§"/>
            </a:pPr>
            <a:endParaRPr lang="en-ZA" sz="2600" dirty="0" smtClean="0">
              <a:latin typeface="Arial" panose="020B0604020202020204" pitchFamily="34" charset="0"/>
              <a:cs typeface="Arial" panose="020B0604020202020204" pitchFamily="34" charset="0"/>
            </a:endParaRPr>
          </a:p>
          <a:p>
            <a:pPr marL="0" indent="0" algn="just">
              <a:buNone/>
            </a:pPr>
            <a:r>
              <a:rPr lang="en-ZA" sz="2600" b="1" dirty="0" smtClean="0">
                <a:latin typeface="Arial" panose="020B0604020202020204" pitchFamily="34" charset="0"/>
                <a:cs typeface="Arial" panose="020B0604020202020204" pitchFamily="34" charset="0"/>
              </a:rPr>
              <a:t>Clause 2 </a:t>
            </a:r>
            <a:r>
              <a:rPr lang="en-ZA" sz="2600" dirty="0" smtClean="0">
                <a:latin typeface="Arial" panose="020B0604020202020204" pitchFamily="34" charset="0"/>
                <a:cs typeface="Arial" panose="020B0604020202020204" pitchFamily="34" charset="0"/>
              </a:rPr>
              <a:t>seeks </a:t>
            </a:r>
            <a:r>
              <a:rPr lang="en-ZA" sz="2600" dirty="0">
                <a:latin typeface="Arial" panose="020B0604020202020204" pitchFamily="34" charset="0"/>
                <a:cs typeface="Arial" panose="020B0604020202020204" pitchFamily="34" charset="0"/>
              </a:rPr>
              <a:t>to amend section 6 and introduces the </a:t>
            </a:r>
            <a:r>
              <a:rPr lang="en-ZA" sz="2600" dirty="0" smtClean="0">
                <a:latin typeface="Arial" panose="020B0604020202020204" pitchFamily="34" charset="0"/>
                <a:cs typeface="Arial" panose="020B0604020202020204" pitchFamily="34" charset="0"/>
              </a:rPr>
              <a:t>concept </a:t>
            </a:r>
            <a:r>
              <a:rPr lang="en-ZA" sz="2600" dirty="0">
                <a:latin typeface="Arial" panose="020B0604020202020204" pitchFamily="34" charset="0"/>
                <a:cs typeface="Arial" panose="020B0604020202020204" pitchFamily="34" charset="0"/>
              </a:rPr>
              <a:t>of accessible and inclusive environment to promote and protect the interests of children with disabilities</a:t>
            </a:r>
            <a:r>
              <a:rPr lang="en-ZA" sz="2800" dirty="0">
                <a:latin typeface="Arial" panose="020B0604020202020204" pitchFamily="34" charset="0"/>
                <a:cs typeface="Arial" panose="020B0604020202020204" pitchFamily="34" charset="0"/>
              </a:rPr>
              <a:t>.</a:t>
            </a:r>
          </a:p>
          <a:p>
            <a:pPr marL="0" indent="0">
              <a:buNone/>
            </a:pPr>
            <a:endParaRPr lang="en-ZA"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BE26D75A-3CD0-4DEF-849D-505FBAD41BE3}"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a:t>
            </a:fld>
            <a:endParaRPr lang="en-US"/>
          </a:p>
        </p:txBody>
      </p:sp>
    </p:spTree>
    <p:extLst>
      <p:ext uri="{BB962C8B-B14F-4D97-AF65-F5344CB8AC3E}">
        <p14:creationId xmlns:p14="http://schemas.microsoft.com/office/powerpoint/2010/main" xmlns="" val="994794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5"/>
            <a:ext cx="9015413" cy="5715001"/>
          </a:xfrm>
        </p:spPr>
        <p:txBody>
          <a:bodyPr>
            <a:noAutofit/>
          </a:bodyPr>
          <a:lstStyle/>
          <a:p>
            <a:pPr marL="0" indent="0" algn="just">
              <a:buNone/>
            </a:pPr>
            <a:r>
              <a:rPr lang="en-ZA" sz="2400" b="1" dirty="0"/>
              <a:t>Clause 64 </a:t>
            </a:r>
            <a:r>
              <a:rPr lang="en-ZA" sz="2400" dirty="0"/>
              <a:t>seeks to</a:t>
            </a:r>
            <a:r>
              <a:rPr lang="en-ZA" sz="2400" b="1" dirty="0"/>
              <a:t> </a:t>
            </a:r>
            <a:r>
              <a:rPr lang="en-ZA" sz="2400" dirty="0"/>
              <a:t>insert section 117A</a:t>
            </a:r>
            <a:r>
              <a:rPr lang="en-ZA" sz="2400" b="1" dirty="0"/>
              <a:t> </a:t>
            </a:r>
            <a:r>
              <a:rPr lang="en-GB" sz="2400" dirty="0"/>
              <a:t>to provide the procedure for removal of a name from Part A of the Register. </a:t>
            </a:r>
            <a:endParaRPr lang="en-ZA" sz="2400" dirty="0"/>
          </a:p>
          <a:p>
            <a:pPr marL="0" indent="0" algn="just">
              <a:buNone/>
            </a:pPr>
            <a:r>
              <a:rPr lang="en-GB" sz="2400" b="1" dirty="0" smtClean="0"/>
              <a:t>Clause </a:t>
            </a:r>
            <a:r>
              <a:rPr lang="en-GB" sz="2400" b="1" dirty="0"/>
              <a:t>65 </a:t>
            </a:r>
            <a:r>
              <a:rPr lang="en-GB" sz="2400" dirty="0"/>
              <a:t>seeks to amend the heading. The heading has been amended to clarify that Part B of the National Child Protection Register deals with persons unsuitable to work with children.</a:t>
            </a:r>
            <a:endParaRPr lang="en-ZA" sz="2400" dirty="0"/>
          </a:p>
          <a:p>
            <a:pPr marL="0" indent="0" algn="just">
              <a:buNone/>
            </a:pPr>
            <a:r>
              <a:rPr lang="en-ZA" sz="2400" b="1" dirty="0" smtClean="0"/>
              <a:t>Clause </a:t>
            </a:r>
            <a:r>
              <a:rPr lang="en-ZA" sz="2400" b="1" dirty="0"/>
              <a:t>66 </a:t>
            </a:r>
            <a:r>
              <a:rPr lang="en-ZA" sz="2400" dirty="0"/>
              <a:t>seeks to amend section 119</a:t>
            </a:r>
            <a:r>
              <a:rPr lang="en-ZA" sz="2400" b="1" dirty="0"/>
              <a:t> </a:t>
            </a:r>
            <a:r>
              <a:rPr lang="en-GB" sz="2400" dirty="0"/>
              <a:t>by inserting a new subsection (2) which excludes persons, who were children during the commission of an offence against another child, from the operational provisions of sections 120 to 128 of the Act. </a:t>
            </a:r>
            <a:endParaRPr lang="en-ZA" sz="2400" dirty="0"/>
          </a:p>
          <a:p>
            <a:pPr marL="0" indent="0" algn="just">
              <a:buNone/>
            </a:pPr>
            <a:r>
              <a:rPr lang="en-ZA" sz="2400" b="1" dirty="0" smtClean="0"/>
              <a:t>Clause </a:t>
            </a:r>
            <a:r>
              <a:rPr lang="en-ZA" sz="2400" b="1" dirty="0"/>
              <a:t>67 </a:t>
            </a:r>
            <a:r>
              <a:rPr lang="en-ZA" sz="2400" dirty="0"/>
              <a:t>seeks to amend section 122 by effecting consequential amendments.</a:t>
            </a:r>
          </a:p>
          <a:p>
            <a:pPr marL="0" indent="0" algn="just">
              <a:buNone/>
            </a:pPr>
            <a:r>
              <a:rPr lang="en-ZA" sz="2400" b="1" dirty="0" smtClean="0"/>
              <a:t>Clause </a:t>
            </a:r>
            <a:r>
              <a:rPr lang="en-ZA" sz="2400" b="1" dirty="0"/>
              <a:t>68 </a:t>
            </a:r>
            <a:r>
              <a:rPr lang="en-ZA" sz="2400" dirty="0"/>
              <a:t>seeks to amend section 123 by </a:t>
            </a:r>
            <a:r>
              <a:rPr lang="en-GB" sz="2400" dirty="0"/>
              <a:t>making minor consequential and technical amendments to align terminology with the definitions. </a:t>
            </a:r>
            <a:endParaRPr lang="en-ZA" sz="2400" dirty="0"/>
          </a:p>
          <a:p>
            <a:pPr algn="just"/>
            <a:r>
              <a:rPr lang="en-GB" sz="2400" dirty="0"/>
              <a:t> </a:t>
            </a:r>
            <a:endParaRPr lang="en-ZA" sz="2400" dirty="0"/>
          </a:p>
          <a:p>
            <a:endParaRPr lang="en-ZA" sz="2400" dirty="0"/>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64, 65, 66, 67 &amp; 68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977BDEB-8D91-4CED-9105-9B828835612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30</a:t>
            </a:fld>
            <a:endParaRPr lang="en-US"/>
          </a:p>
        </p:txBody>
      </p:sp>
    </p:spTree>
    <p:extLst>
      <p:ext uri="{BB962C8B-B14F-4D97-AF65-F5344CB8AC3E}">
        <p14:creationId xmlns:p14="http://schemas.microsoft.com/office/powerpoint/2010/main" xmlns="" val="3311580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7"/>
            <a:ext cx="8886825" cy="5900738"/>
          </a:xfrm>
        </p:spPr>
        <p:txBody>
          <a:bodyPr>
            <a:noAutofit/>
          </a:bodyPr>
          <a:lstStyle/>
          <a:p>
            <a:pPr marL="0" indent="0" algn="just">
              <a:buNone/>
            </a:pPr>
            <a:r>
              <a:rPr lang="en-ZA" sz="2400" b="1" dirty="0"/>
              <a:t>Clause 69</a:t>
            </a:r>
            <a:r>
              <a:rPr lang="en-ZA" sz="2400" dirty="0"/>
              <a:t> seeks to amend section 124 </a:t>
            </a:r>
            <a:r>
              <a:rPr lang="en-GB" sz="2400" dirty="0"/>
              <a:t>by </a:t>
            </a:r>
            <a:r>
              <a:rPr lang="en-ZA" sz="2400" dirty="0"/>
              <a:t>effecting minor consequential amendments</a:t>
            </a:r>
            <a:r>
              <a:rPr lang="en-GB" sz="2400" dirty="0" smtClean="0"/>
              <a:t>.</a:t>
            </a:r>
            <a:endParaRPr lang="en-ZA" sz="2400" dirty="0"/>
          </a:p>
          <a:p>
            <a:pPr marL="0" indent="0" algn="just">
              <a:buNone/>
            </a:pPr>
            <a:r>
              <a:rPr lang="en-ZA" sz="2400" b="1" dirty="0" smtClean="0"/>
              <a:t>Clause </a:t>
            </a:r>
            <a:r>
              <a:rPr lang="en-ZA" sz="2400" b="1" dirty="0"/>
              <a:t>70 </a:t>
            </a:r>
            <a:r>
              <a:rPr lang="en-ZA" sz="2400" dirty="0"/>
              <a:t>seeks to amend section 125 </a:t>
            </a:r>
            <a:r>
              <a:rPr lang="en-GB" sz="2400" dirty="0"/>
              <a:t>by including the Registrar of the National Child Protection Register as a person that can access Part B of the Register. </a:t>
            </a:r>
            <a:endParaRPr lang="en-ZA" sz="2400" dirty="0"/>
          </a:p>
          <a:p>
            <a:pPr marL="0" indent="0" algn="just">
              <a:buNone/>
            </a:pPr>
            <a:r>
              <a:rPr lang="en-ZA" sz="2400" b="1" dirty="0" smtClean="0"/>
              <a:t>Clause </a:t>
            </a:r>
            <a:r>
              <a:rPr lang="en-ZA" sz="2400" b="1" dirty="0"/>
              <a:t>71 </a:t>
            </a:r>
            <a:r>
              <a:rPr lang="en-ZA" sz="2400" dirty="0"/>
              <a:t>seeks to amend section 126</a:t>
            </a:r>
            <a:r>
              <a:rPr lang="en-ZA" sz="2400" b="1" dirty="0"/>
              <a:t> </a:t>
            </a:r>
            <a:r>
              <a:rPr lang="en-GB" sz="2400" dirty="0"/>
              <a:t>by effecting minor technical and consequential amendments to align the terminology with the definitions.</a:t>
            </a:r>
            <a:endParaRPr lang="en-ZA" sz="2400" dirty="0"/>
          </a:p>
          <a:p>
            <a:pPr marL="0" indent="0" algn="just">
              <a:buNone/>
            </a:pPr>
            <a:r>
              <a:rPr lang="en-ZA" sz="2400" b="1" dirty="0" smtClean="0"/>
              <a:t>Clause </a:t>
            </a:r>
            <a:r>
              <a:rPr lang="en-ZA" sz="2400" b="1" dirty="0"/>
              <a:t>72 </a:t>
            </a:r>
            <a:r>
              <a:rPr lang="en-ZA" sz="2400" dirty="0"/>
              <a:t>seeks to amend section 127</a:t>
            </a:r>
            <a:r>
              <a:rPr lang="en-ZA" sz="2400" b="1" dirty="0"/>
              <a:t> </a:t>
            </a:r>
            <a:r>
              <a:rPr lang="en-ZA" sz="2400" dirty="0"/>
              <a:t>by effecting minor technical and consequential amendments and </a:t>
            </a:r>
            <a:r>
              <a:rPr lang="en-GB" sz="2400" dirty="0"/>
              <a:t>providing that the Registrar must inform a person found unsuitable to work with children that that person's name and particulars are entered in Part B of the Register within 21 working days of such entry</a:t>
            </a:r>
            <a:r>
              <a:rPr lang="en-GB" sz="2400" dirty="0" smtClean="0"/>
              <a:t>.</a:t>
            </a:r>
            <a:endParaRPr lang="en-ZA" sz="2400" dirty="0" smtClean="0"/>
          </a:p>
          <a:p>
            <a:pPr marL="0" indent="0" algn="just">
              <a:buNone/>
            </a:pPr>
            <a:r>
              <a:rPr lang="en-ZA" sz="2400" b="1" dirty="0" smtClean="0"/>
              <a:t>Clause </a:t>
            </a:r>
            <a:r>
              <a:rPr lang="en-ZA" sz="2400" b="1" dirty="0"/>
              <a:t>73 </a:t>
            </a:r>
            <a:r>
              <a:rPr lang="en-ZA" sz="2400" dirty="0"/>
              <a:t>seeks to amend section 128 </a:t>
            </a:r>
            <a:r>
              <a:rPr lang="en-GB" sz="2400" dirty="0"/>
              <a:t>in order to effect minor consequential amendments.</a:t>
            </a:r>
            <a:endParaRPr lang="en-ZA" sz="2400" dirty="0"/>
          </a:p>
          <a:p>
            <a:pPr marL="0" indent="0">
              <a:buNone/>
            </a:pPr>
            <a:endParaRPr lang="en-ZA" sz="2400" dirty="0"/>
          </a:p>
          <a:p>
            <a:pPr marL="0" indent="0" algn="just">
              <a:buNone/>
            </a:pPr>
            <a:endParaRPr lang="en-ZA" sz="2400" dirty="0"/>
          </a:p>
          <a:p>
            <a:endParaRPr lang="en-ZA" sz="2400" dirty="0"/>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69, 70, 71, 72, &amp; 73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245A382-354B-4A9F-9901-18C59FDD95B4}"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31</a:t>
            </a:fld>
            <a:endParaRPr lang="en-US"/>
          </a:p>
        </p:txBody>
      </p:sp>
    </p:spTree>
    <p:extLst>
      <p:ext uri="{BB962C8B-B14F-4D97-AF65-F5344CB8AC3E}">
        <p14:creationId xmlns:p14="http://schemas.microsoft.com/office/powerpoint/2010/main" xmlns="" val="1156076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7"/>
            <a:ext cx="9144000" cy="5900738"/>
          </a:xfrm>
        </p:spPr>
        <p:txBody>
          <a:bodyPr>
            <a:noAutofit/>
          </a:bodyPr>
          <a:lstStyle/>
          <a:p>
            <a:pPr marL="0" indent="0" algn="just">
              <a:buNone/>
            </a:pPr>
            <a:r>
              <a:rPr lang="en-ZA" sz="2400" b="1" dirty="0" smtClean="0"/>
              <a:t>Clause </a:t>
            </a:r>
            <a:r>
              <a:rPr lang="en-ZA" sz="2400" b="1" dirty="0"/>
              <a:t>74 </a:t>
            </a:r>
            <a:r>
              <a:rPr lang="en-ZA" sz="2400" dirty="0"/>
              <a:t>seeks to amend section 131 by </a:t>
            </a:r>
            <a:r>
              <a:rPr lang="en-GB" sz="2400" dirty="0"/>
              <a:t>including necessary medical testing for children in need of care and protection or adoption. </a:t>
            </a:r>
            <a:endParaRPr lang="en-ZA" sz="2400" dirty="0"/>
          </a:p>
          <a:p>
            <a:pPr marL="0" indent="0" algn="just">
              <a:buNone/>
            </a:pPr>
            <a:r>
              <a:rPr lang="en-ZA" sz="2400" b="1" dirty="0" smtClean="0"/>
              <a:t>Clause </a:t>
            </a:r>
            <a:r>
              <a:rPr lang="en-ZA" sz="2400" b="1" dirty="0"/>
              <a:t>75 </a:t>
            </a:r>
            <a:r>
              <a:rPr lang="en-ZA" sz="2400" dirty="0"/>
              <a:t>seeks to amend section 135</a:t>
            </a:r>
            <a:r>
              <a:rPr lang="en-ZA" sz="2400" b="1" dirty="0"/>
              <a:t> </a:t>
            </a:r>
            <a:r>
              <a:rPr lang="en-GB" sz="2400" dirty="0"/>
              <a:t>in order to effect minor technical amendments.</a:t>
            </a:r>
            <a:endParaRPr lang="en-ZA" sz="2400" dirty="0"/>
          </a:p>
          <a:p>
            <a:pPr marL="0" indent="0" algn="just">
              <a:buNone/>
            </a:pPr>
            <a:r>
              <a:rPr lang="en-ZA" sz="2400" b="1" dirty="0" smtClean="0"/>
              <a:t>Clause </a:t>
            </a:r>
            <a:r>
              <a:rPr lang="en-ZA" sz="2400" b="1" dirty="0"/>
              <a:t>76 </a:t>
            </a:r>
            <a:r>
              <a:rPr lang="en-ZA" sz="2400" dirty="0"/>
              <a:t>seeks to amend section 141 </a:t>
            </a:r>
            <a:r>
              <a:rPr lang="en-GB" sz="2400" dirty="0"/>
              <a:t>by providing that any person must report instances of child labour and exploitation. </a:t>
            </a:r>
            <a:endParaRPr lang="en-ZA" sz="2400" dirty="0" smtClean="0"/>
          </a:p>
          <a:p>
            <a:pPr marL="0" indent="0" algn="just">
              <a:buNone/>
            </a:pPr>
            <a:r>
              <a:rPr lang="en-ZA" sz="2400" b="1" dirty="0" smtClean="0"/>
              <a:t>Clause </a:t>
            </a:r>
            <a:r>
              <a:rPr lang="en-ZA" sz="2400" b="1" dirty="0"/>
              <a:t>77 </a:t>
            </a:r>
            <a:r>
              <a:rPr lang="en-ZA" sz="2400" dirty="0"/>
              <a:t>seeks to amend section 142 </a:t>
            </a:r>
            <a:r>
              <a:rPr lang="en-GB" sz="2400" dirty="0"/>
              <a:t>by empowering the Minister to make regulations prescribing the powers, duties and responsibilities of the Registrar of the National Child Protection Register; and </a:t>
            </a:r>
            <a:r>
              <a:rPr lang="en-ZA" sz="2400" dirty="0"/>
              <a:t>the establishment of well-resourced designated child care and protection units with quality assurance units. </a:t>
            </a:r>
          </a:p>
          <a:p>
            <a:pPr marL="0" indent="0" algn="just">
              <a:buNone/>
            </a:pPr>
            <a:r>
              <a:rPr lang="en-GB" sz="2400" b="1" dirty="0" smtClean="0"/>
              <a:t>Clause </a:t>
            </a:r>
            <a:r>
              <a:rPr lang="en-GB" sz="2400" b="1" dirty="0"/>
              <a:t>78 </a:t>
            </a:r>
            <a:r>
              <a:rPr lang="en-GB" sz="2400" dirty="0"/>
              <a:t>seeks to amend section 145 to give the MEC powers to make regulations for information regarding the review of strategies.  </a:t>
            </a:r>
            <a:endParaRPr lang="en-ZA" sz="2400" dirty="0"/>
          </a:p>
          <a:p>
            <a:pPr marL="0" indent="0" algn="just">
              <a:buNone/>
            </a:pPr>
            <a:endParaRPr lang="en-ZA" sz="2400" dirty="0"/>
          </a:p>
          <a:p>
            <a:pPr marL="0" indent="0" algn="just">
              <a:buNone/>
            </a:pPr>
            <a:endParaRPr lang="en-ZA" sz="2400" dirty="0"/>
          </a:p>
          <a:p>
            <a:endParaRPr lang="en-ZA" sz="2400" dirty="0"/>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74, 75, 76, 77, &amp; 78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FBCF930B-EFBB-442D-AF37-631A1BC13FC2}"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32</a:t>
            </a:fld>
            <a:endParaRPr lang="en-US"/>
          </a:p>
        </p:txBody>
      </p:sp>
    </p:spTree>
    <p:extLst>
      <p:ext uri="{BB962C8B-B14F-4D97-AF65-F5344CB8AC3E}">
        <p14:creationId xmlns:p14="http://schemas.microsoft.com/office/powerpoint/2010/main" xmlns="" val="922698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7"/>
            <a:ext cx="9144000" cy="5900738"/>
          </a:xfrm>
        </p:spPr>
        <p:txBody>
          <a:bodyPr>
            <a:noAutofit/>
          </a:bodyPr>
          <a:lstStyle/>
          <a:p>
            <a:pPr marL="0" indent="0" algn="just">
              <a:buNone/>
            </a:pPr>
            <a:r>
              <a:rPr lang="en-ZA" sz="2000" dirty="0">
                <a:latin typeface="Arial" panose="020B0604020202020204" pitchFamily="34" charset="0"/>
                <a:cs typeface="Arial" panose="020B0604020202020204" pitchFamily="34" charset="0"/>
              </a:rPr>
              <a:t>Clause</a:t>
            </a:r>
            <a:r>
              <a:rPr lang="en-ZA" sz="2000" b="1" dirty="0">
                <a:latin typeface="Arial" panose="020B0604020202020204" pitchFamily="34" charset="0"/>
                <a:cs typeface="Arial" panose="020B0604020202020204" pitchFamily="34" charset="0"/>
              </a:rPr>
              <a:t> 79 </a:t>
            </a:r>
            <a:r>
              <a:rPr lang="en-ZA" sz="2000" dirty="0">
                <a:latin typeface="Arial" panose="020B0604020202020204" pitchFamily="34" charset="0"/>
                <a:cs typeface="Arial" panose="020B0604020202020204" pitchFamily="34" charset="0"/>
              </a:rPr>
              <a:t>seeks to amend section 146 by </a:t>
            </a:r>
            <a:r>
              <a:rPr lang="en-GB" sz="2000" dirty="0">
                <a:latin typeface="Arial" panose="020B0604020202020204" pitchFamily="34" charset="0"/>
                <a:cs typeface="Arial" panose="020B0604020202020204" pitchFamily="34" charset="0"/>
              </a:rPr>
              <a:t>effecting minor consequential amendments.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80 </a:t>
            </a:r>
            <a:r>
              <a:rPr lang="en-ZA" sz="2000" dirty="0">
                <a:latin typeface="Arial" panose="020B0604020202020204" pitchFamily="34" charset="0"/>
                <a:cs typeface="Arial" panose="020B0604020202020204" pitchFamily="34" charset="0"/>
              </a:rPr>
              <a:t>seeks to amend section 147</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relating to the determination of norms and standards </a:t>
            </a:r>
            <a:r>
              <a:rPr lang="en-GB" sz="2000" dirty="0">
                <a:latin typeface="Arial" panose="020B0604020202020204" pitchFamily="34" charset="0"/>
                <a:cs typeface="Arial" panose="020B0604020202020204" pitchFamily="34" charset="0"/>
              </a:rPr>
              <a:t>for prevention and early intervention programmes and by inserting a new subsection (3) which provides that the norms and standards as contemplated in subsection (1) should promote understanding of prevention and early intervention   approaches.  This amendment intends to enhance the provision of prevention and early intervention programmes for the purpose of standardisation.</a:t>
            </a:r>
            <a:endParaRPr lang="en-ZA" sz="2000" dirty="0">
              <a:latin typeface="Arial" panose="020B0604020202020204" pitchFamily="34" charset="0"/>
              <a:cs typeface="Arial" panose="020B0604020202020204" pitchFamily="34" charset="0"/>
            </a:endParaRPr>
          </a:p>
          <a:p>
            <a:pPr marL="0" indent="0" algn="just">
              <a:buNone/>
            </a:pPr>
            <a:r>
              <a:rPr lang="en-GB" sz="2000" b="1" dirty="0" smtClean="0">
                <a:latin typeface="Arial" panose="020B0604020202020204" pitchFamily="34" charset="0"/>
                <a:cs typeface="Arial" panose="020B0604020202020204" pitchFamily="34" charset="0"/>
              </a:rPr>
              <a:t>Clause </a:t>
            </a:r>
            <a:r>
              <a:rPr lang="en-GB" sz="2000" b="1" dirty="0">
                <a:latin typeface="Arial" panose="020B0604020202020204" pitchFamily="34" charset="0"/>
                <a:cs typeface="Arial" panose="020B0604020202020204" pitchFamily="34" charset="0"/>
              </a:rPr>
              <a:t>81 </a:t>
            </a:r>
            <a:r>
              <a:rPr lang="en-GB" sz="2000" dirty="0">
                <a:latin typeface="Arial" panose="020B0604020202020204" pitchFamily="34" charset="0"/>
                <a:cs typeface="Arial" panose="020B0604020202020204" pitchFamily="34" charset="0"/>
              </a:rPr>
              <a:t>seeks to insert a new section 149A</a:t>
            </a:r>
            <a:r>
              <a:rPr lang="en-GB"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that provides for the Minister to make regulations regarding any matter necessary to facilitate the implementation of this Chapter.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82 </a:t>
            </a:r>
            <a:r>
              <a:rPr lang="en-ZA" sz="2000" dirty="0">
                <a:latin typeface="Arial" panose="020B0604020202020204" pitchFamily="34" charset="0"/>
                <a:cs typeface="Arial" panose="020B0604020202020204" pitchFamily="34" charset="0"/>
              </a:rPr>
              <a:t>seeks to amend section 150</a:t>
            </a:r>
            <a:r>
              <a:rPr lang="en-ZA" sz="2000" b="1" dirty="0">
                <a:latin typeface="Arial" panose="020B0604020202020204" pitchFamily="34" charset="0"/>
                <a:cs typeface="Arial" panose="020B0604020202020204" pitchFamily="34" charset="0"/>
              </a:rPr>
              <a:t> </a:t>
            </a:r>
            <a:r>
              <a:rPr lang="en-AU" sz="2000" dirty="0">
                <a:latin typeface="Arial" panose="020B0604020202020204" pitchFamily="34" charset="0"/>
                <a:cs typeface="Arial" panose="020B0604020202020204" pitchFamily="34" charset="0"/>
              </a:rPr>
              <a:t>to clarify that a child who </a:t>
            </a:r>
            <a:r>
              <a:rPr lang="en-GB" sz="2000" dirty="0">
                <a:latin typeface="Arial" panose="020B0604020202020204" pitchFamily="34" charset="0"/>
                <a:cs typeface="Arial" panose="020B0604020202020204" pitchFamily="34" charset="0"/>
              </a:rPr>
              <a:t>is abandoned or orphaned and has no parent, guardian, family member or caregiver who is able and suitable to care for that child, is a child in need of care and protection. </a:t>
            </a:r>
            <a:r>
              <a:rPr lang="en-AU" sz="2000" dirty="0">
                <a:latin typeface="Arial" panose="020B0604020202020204" pitchFamily="34" charset="0"/>
                <a:cs typeface="Arial" panose="020B0604020202020204" pitchFamily="34" charset="0"/>
              </a:rPr>
              <a:t>A child in need of care and protection will include "an unaccompanied migrant child from another country", "a victim of trafficking", or a child who "has been sold by a parent caregiver or guardian".</a:t>
            </a:r>
            <a:endParaRPr lang="en-ZA" sz="2000" dirty="0">
              <a:latin typeface="Arial" panose="020B0604020202020204" pitchFamily="34" charset="0"/>
              <a:cs typeface="Arial" panose="020B0604020202020204" pitchFamily="34" charset="0"/>
            </a:endParaRPr>
          </a:p>
          <a:p>
            <a:pPr marL="0" indent="0" algn="just">
              <a:buNone/>
            </a:pPr>
            <a:endParaRPr lang="en-ZA" sz="2400" dirty="0"/>
          </a:p>
          <a:p>
            <a:endParaRPr lang="en-ZA" sz="2400" dirty="0"/>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79, 80, 81, &amp; 82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BD6FFC16-34C0-4381-9020-BF29F8CA89E8}"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33</a:t>
            </a:fld>
            <a:endParaRPr lang="en-US"/>
          </a:p>
        </p:txBody>
      </p:sp>
    </p:spTree>
    <p:extLst>
      <p:ext uri="{BB962C8B-B14F-4D97-AF65-F5344CB8AC3E}">
        <p14:creationId xmlns:p14="http://schemas.microsoft.com/office/powerpoint/2010/main" xmlns="" val="1520020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7"/>
            <a:ext cx="9144000" cy="5900738"/>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83 </a:t>
            </a:r>
            <a:r>
              <a:rPr lang="en-ZA" sz="2000" dirty="0">
                <a:latin typeface="Arial" panose="020B0604020202020204" pitchFamily="34" charset="0"/>
                <a:cs typeface="Arial" panose="020B0604020202020204" pitchFamily="34" charset="0"/>
              </a:rPr>
              <a:t>seeks to amend section 155 </a:t>
            </a:r>
            <a:r>
              <a:rPr lang="en-GB" sz="2000" dirty="0">
                <a:latin typeface="Arial" panose="020B0604020202020204" pitchFamily="34" charset="0"/>
                <a:cs typeface="Arial" panose="020B0604020202020204" pitchFamily="34" charset="0"/>
              </a:rPr>
              <a:t>by effecting minor consequential amendments.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84 </a:t>
            </a:r>
            <a:r>
              <a:rPr lang="en-ZA" sz="2000" dirty="0">
                <a:latin typeface="Arial" panose="020B0604020202020204" pitchFamily="34" charset="0"/>
                <a:cs typeface="Arial" panose="020B0604020202020204" pitchFamily="34" charset="0"/>
              </a:rPr>
              <a:t>seeks to amend section 156</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by </a:t>
            </a:r>
            <a:r>
              <a:rPr lang="en-GB" sz="2000" dirty="0">
                <a:latin typeface="Arial" panose="020B0604020202020204" pitchFamily="34" charset="0"/>
                <a:cs typeface="Arial" panose="020B0604020202020204" pitchFamily="34" charset="0"/>
              </a:rPr>
              <a:t>effecting </a:t>
            </a:r>
            <a:r>
              <a:rPr lang="en-ZA" sz="2000" dirty="0">
                <a:latin typeface="Arial" panose="020B0604020202020204" pitchFamily="34" charset="0"/>
                <a:cs typeface="Arial" panose="020B0604020202020204" pitchFamily="34" charset="0"/>
              </a:rPr>
              <a:t>minor consequential amendments.</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85 </a:t>
            </a:r>
            <a:r>
              <a:rPr lang="en-ZA" sz="2000" dirty="0">
                <a:latin typeface="Arial" panose="020B0604020202020204" pitchFamily="34" charset="0"/>
                <a:cs typeface="Arial" panose="020B0604020202020204" pitchFamily="34" charset="0"/>
              </a:rPr>
              <a:t>seeks to amend section 157 by including reference to “guardian”.</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86 </a:t>
            </a:r>
            <a:r>
              <a:rPr lang="en-ZA" sz="2000" dirty="0">
                <a:latin typeface="Arial" panose="020B0604020202020204" pitchFamily="34" charset="0"/>
                <a:cs typeface="Arial" panose="020B0604020202020204" pitchFamily="34" charset="0"/>
              </a:rPr>
              <a:t>seeks to amend section 159</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by providing that a court may extend an alternative care order that has lapsed or make an interim order. Furthermore, it will be regulated to ensure the accountability of the respective officials regarding the lapsing of these orders.  It forms part of the comprehensive long-term solution to foster care as a mechanism for managing foster care orders. </a:t>
            </a:r>
          </a:p>
          <a:p>
            <a:pPr marL="0" indent="0" algn="just">
              <a:buNone/>
            </a:pPr>
            <a:r>
              <a:rPr lang="en-US" sz="2000" b="1" dirty="0" smtClean="0">
                <a:latin typeface="Arial" panose="020B0604020202020204" pitchFamily="34" charset="0"/>
                <a:cs typeface="Arial" panose="020B0604020202020204" pitchFamily="34" charset="0"/>
              </a:rPr>
              <a:t>Clause </a:t>
            </a:r>
            <a:r>
              <a:rPr lang="en-US" sz="2000" b="1" dirty="0">
                <a:latin typeface="Arial" panose="020B0604020202020204" pitchFamily="34" charset="0"/>
                <a:cs typeface="Arial" panose="020B0604020202020204" pitchFamily="34" charset="0"/>
              </a:rPr>
              <a:t>87 </a:t>
            </a:r>
            <a:r>
              <a:rPr lang="en-US" sz="2000" dirty="0">
                <a:latin typeface="Arial" panose="020B0604020202020204" pitchFamily="34" charset="0"/>
                <a:cs typeface="Arial" panose="020B0604020202020204" pitchFamily="34" charset="0"/>
              </a:rPr>
              <a:t>seeks to amend section 167 </a:t>
            </a:r>
            <a:r>
              <a:rPr lang="en-ZA" sz="2000" dirty="0">
                <a:latin typeface="Arial" panose="020B0604020202020204" pitchFamily="34" charset="0"/>
                <a:cs typeface="Arial" panose="020B0604020202020204" pitchFamily="34" charset="0"/>
              </a:rPr>
              <a:t>by-</a:t>
            </a:r>
          </a:p>
          <a:p>
            <a:pPr marL="0" indent="0" algn="just">
              <a:buNone/>
            </a:pPr>
            <a:r>
              <a:rPr lang="en-ZA" sz="2000" dirty="0" smtClean="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a) providing that a child may not be placed in temporary safe care for more than 72 hours without a court order;</a:t>
            </a:r>
          </a:p>
          <a:p>
            <a:pPr marL="0" indent="0" algn="just">
              <a:buNone/>
            </a:pPr>
            <a:r>
              <a:rPr lang="en-ZA" sz="2000" dirty="0" smtClean="0">
                <a:latin typeface="Arial" panose="020B0604020202020204" pitchFamily="34" charset="0"/>
                <a:cs typeface="Arial" panose="020B0604020202020204" pitchFamily="34" charset="0"/>
              </a:rPr>
              <a:t>(</a:t>
            </a:r>
            <a:r>
              <a:rPr lang="en-ZA" sz="2000" dirty="0">
                <a:latin typeface="Arial" panose="020B0604020202020204" pitchFamily="34" charset="0"/>
                <a:cs typeface="Arial" panose="020B0604020202020204" pitchFamily="34" charset="0"/>
              </a:rPr>
              <a:t>b) providing that a child may not be placed in temporary safe care for a period longer than 6 months at a time; </a:t>
            </a:r>
          </a:p>
          <a:p>
            <a:pPr marL="0" indent="0" algn="just">
              <a:buNone/>
            </a:pPr>
            <a:r>
              <a:rPr lang="en-ZA" sz="2000" dirty="0">
                <a:latin typeface="Arial" panose="020B0604020202020204" pitchFamily="34" charset="0"/>
                <a:cs typeface="Arial" panose="020B0604020202020204" pitchFamily="34" charset="0"/>
              </a:rPr>
              <a:t>(c) the insertion of subsection</a:t>
            </a:r>
            <a:r>
              <a:rPr lang="en-US" sz="2000" dirty="0">
                <a:latin typeface="Arial" panose="020B0604020202020204" pitchFamily="34" charset="0"/>
                <a:cs typeface="Arial" panose="020B0604020202020204" pitchFamily="34" charset="0"/>
              </a:rPr>
              <a:t> (3) (c) to provide approval periods for persons and registered child and youth care centres.</a:t>
            </a:r>
            <a:endParaRPr lang="en-ZA" sz="2000" dirty="0">
              <a:latin typeface="Arial" panose="020B0604020202020204" pitchFamily="34" charset="0"/>
              <a:cs typeface="Arial" panose="020B0604020202020204" pitchFamily="34" charset="0"/>
            </a:endParaRPr>
          </a:p>
          <a:p>
            <a:endParaRPr lang="en-ZA" sz="2400" dirty="0"/>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83, 84, 85, 86 &amp; 87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15CD7DF7-60FE-4CBE-9A45-7FB792271208}"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34</a:t>
            </a:fld>
            <a:endParaRPr lang="en-US"/>
          </a:p>
        </p:txBody>
      </p:sp>
    </p:spTree>
    <p:extLst>
      <p:ext uri="{BB962C8B-B14F-4D97-AF65-F5344CB8AC3E}">
        <p14:creationId xmlns:p14="http://schemas.microsoft.com/office/powerpoint/2010/main" xmlns="" val="4263050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85825"/>
            <a:ext cx="9144000" cy="5429250"/>
          </a:xfrm>
        </p:spPr>
        <p:txBody>
          <a:bodyPr>
            <a:noAutofit/>
          </a:bodyPr>
          <a:lstStyle/>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88 </a:t>
            </a:r>
            <a:r>
              <a:rPr lang="en-ZA" sz="2000" dirty="0">
                <a:latin typeface="Arial" panose="020B0604020202020204" pitchFamily="34" charset="0"/>
                <a:cs typeface="Arial" panose="020B0604020202020204" pitchFamily="34" charset="0"/>
              </a:rPr>
              <a:t>seeks to amend section 170 </a:t>
            </a:r>
            <a:r>
              <a:rPr lang="en-GB" sz="2000" dirty="0">
                <a:latin typeface="Arial" panose="020B0604020202020204" pitchFamily="34" charset="0"/>
                <a:cs typeface="Arial" panose="020B0604020202020204" pitchFamily="34" charset="0"/>
              </a:rPr>
              <a:t>by providing that a child who absconds from alternative care and is apprehended or returns within a timeframe of 48 hours should not appear before the children’s court. However, the designated social worker should assess the child to establish the reasons for the child to abscond and make recommendations to the provincial head of social development.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89 </a:t>
            </a:r>
            <a:r>
              <a:rPr lang="en-ZA" sz="2000" dirty="0">
                <a:latin typeface="Arial" panose="020B0604020202020204" pitchFamily="34" charset="0"/>
                <a:cs typeface="Arial" panose="020B0604020202020204" pitchFamily="34" charset="0"/>
              </a:rPr>
              <a:t>seeks to amend section 178 </a:t>
            </a:r>
            <a:r>
              <a:rPr lang="en-GB" sz="2000" dirty="0">
                <a:latin typeface="Arial" panose="020B0604020202020204" pitchFamily="34" charset="0"/>
                <a:cs typeface="Arial" panose="020B0604020202020204" pitchFamily="34" charset="0"/>
              </a:rPr>
              <a:t>by </a:t>
            </a:r>
            <a:r>
              <a:rPr lang="en-ZA" sz="2000" dirty="0">
                <a:latin typeface="Arial" panose="020B0604020202020204" pitchFamily="34" charset="0"/>
                <a:cs typeface="Arial" panose="020B0604020202020204" pitchFamily="34" charset="0"/>
              </a:rPr>
              <a:t>effecting minor consequential amendments.</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90 </a:t>
            </a:r>
            <a:r>
              <a:rPr lang="en-ZA" sz="2000" dirty="0">
                <a:latin typeface="Arial" panose="020B0604020202020204" pitchFamily="34" charset="0"/>
                <a:cs typeface="Arial" panose="020B0604020202020204" pitchFamily="34" charset="0"/>
              </a:rPr>
              <a:t>seeks to amend section 179 by making minor consequential amendments and by </a:t>
            </a:r>
            <a:r>
              <a:rPr lang="en-GB" sz="2000" dirty="0">
                <a:latin typeface="Arial" panose="020B0604020202020204" pitchFamily="34" charset="0"/>
                <a:cs typeface="Arial" panose="020B0604020202020204" pitchFamily="34" charset="0"/>
              </a:rPr>
              <a:t>inserting new regulation making powers which include fees payable to a person with whom a child is placed in temporary safe care; the manner in which the MEC for social development may grant written approval for children in alternative care to leave the Republic; and the form in which an appeal against a decision taken in terms of this Chapter must be lodged with the MEC for social development. </a:t>
            </a:r>
            <a:endParaRPr lang="en-ZA" sz="20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88, 89 &amp; 90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8C0239AC-909C-4F9D-9449-528B8745FCC6}"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35</a:t>
            </a:fld>
            <a:endParaRPr lang="en-US"/>
          </a:p>
        </p:txBody>
      </p:sp>
    </p:spTree>
    <p:extLst>
      <p:ext uri="{BB962C8B-B14F-4D97-AF65-F5344CB8AC3E}">
        <p14:creationId xmlns:p14="http://schemas.microsoft.com/office/powerpoint/2010/main" xmlns="" val="2688135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8"/>
            <a:ext cx="9144000" cy="6443662"/>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91 </a:t>
            </a:r>
            <a:r>
              <a:rPr lang="en-ZA" sz="2000" dirty="0">
                <a:latin typeface="Arial" panose="020B0604020202020204" pitchFamily="34" charset="0"/>
                <a:cs typeface="Arial" panose="020B0604020202020204" pitchFamily="34" charset="0"/>
              </a:rPr>
              <a:t>seeks to amend section 181 </a:t>
            </a:r>
            <a:r>
              <a:rPr lang="en-ZA" sz="2000" dirty="0" smtClean="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by</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effecting minor consequential amendments to clarify the principles relating to foster care.</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92 </a:t>
            </a:r>
            <a:r>
              <a:rPr lang="en-ZA" sz="2000" dirty="0">
                <a:latin typeface="Arial" panose="020B0604020202020204" pitchFamily="34" charset="0"/>
                <a:cs typeface="Arial" panose="020B0604020202020204" pitchFamily="34" charset="0"/>
              </a:rPr>
              <a:t>seeks to amend section </a:t>
            </a:r>
            <a:r>
              <a:rPr lang="en-ZA" sz="2000" dirty="0" smtClean="0">
                <a:latin typeface="Arial" panose="020B0604020202020204" pitchFamily="34" charset="0"/>
                <a:cs typeface="Arial" panose="020B0604020202020204" pitchFamily="34" charset="0"/>
              </a:rPr>
              <a:t>183 </a:t>
            </a:r>
            <a:r>
              <a:rPr lang="en-GB" sz="2000" dirty="0" smtClean="0">
                <a:latin typeface="Arial" panose="020B0604020202020204" pitchFamily="34" charset="0"/>
                <a:cs typeface="Arial" panose="020B0604020202020204" pitchFamily="34" charset="0"/>
              </a:rPr>
              <a:t>by </a:t>
            </a:r>
            <a:r>
              <a:rPr lang="en-GB" sz="2000" dirty="0">
                <a:latin typeface="Arial" panose="020B0604020202020204" pitchFamily="34" charset="0"/>
                <a:cs typeface="Arial" panose="020B0604020202020204" pitchFamily="34" charset="0"/>
              </a:rPr>
              <a:t>effecting consequential amendments.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93 </a:t>
            </a:r>
            <a:r>
              <a:rPr lang="en-ZA" sz="2000" dirty="0">
                <a:latin typeface="Arial" panose="020B0604020202020204" pitchFamily="34" charset="0"/>
                <a:cs typeface="Arial" panose="020B0604020202020204" pitchFamily="34" charset="0"/>
              </a:rPr>
              <a:t>seeks to amend section</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185 </a:t>
            </a:r>
            <a:r>
              <a:rPr lang="en-GB" sz="2000" dirty="0">
                <a:latin typeface="Arial" panose="020B0604020202020204" pitchFamily="34" charset="0"/>
                <a:cs typeface="Arial" panose="020B0604020202020204" pitchFamily="34" charset="0"/>
              </a:rPr>
              <a:t>by the providing that not more than six children may be placed in foster care with a single person or two persons sharing a common household in terms of a registered cluster foster care scheme. The amendment is intended to ensure that children placed in cluster foster care are cared for appropriately and the caregiver is not overburdened.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94</a:t>
            </a:r>
            <a:r>
              <a:rPr lang="en-ZA" sz="2000" dirty="0">
                <a:latin typeface="Arial" panose="020B0604020202020204" pitchFamily="34" charset="0"/>
                <a:cs typeface="Arial" panose="020B0604020202020204" pitchFamily="34" charset="0"/>
              </a:rPr>
              <a:t> seeks to amend section</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186 by-</a:t>
            </a:r>
          </a:p>
          <a:p>
            <a:pPr marL="0" indent="0" algn="just">
              <a:buNone/>
            </a:pPr>
            <a:r>
              <a:rPr lang="en-GB" sz="2000" dirty="0">
                <a:latin typeface="Arial" panose="020B0604020202020204" pitchFamily="34" charset="0"/>
                <a:cs typeface="Arial" panose="020B0604020202020204" pitchFamily="34" charset="0"/>
              </a:rPr>
              <a:t>(a)</a:t>
            </a:r>
            <a:r>
              <a:rPr lang="en-ZA" sz="2000" dirty="0">
                <a:latin typeface="Arial" panose="020B0604020202020204" pitchFamily="34" charset="0"/>
                <a:cs typeface="Arial" panose="020B0604020202020204" pitchFamily="34" charset="0"/>
              </a:rPr>
              <a:t> providing that a children’s court may deem it necessary to order further supervision services and despite the provisions of section 159 (1) (a), regarding the duration of a court order, and after having considered the need for creating stability in the child's life, the court may place a child in foster care with a family member and order that the foster care placement subsists until the child turns 18 years; </a:t>
            </a:r>
          </a:p>
          <a:p>
            <a:pPr marL="0" indent="0" algn="just">
              <a:buNone/>
            </a:pPr>
            <a:r>
              <a:rPr lang="en-GB" sz="2000" dirty="0">
                <a:latin typeface="Arial" panose="020B0604020202020204" pitchFamily="34" charset="0"/>
                <a:cs typeface="Arial" panose="020B0604020202020204" pitchFamily="34" charset="0"/>
              </a:rPr>
              <a:t>(b) effecting consequential amendments to align the Bill with the current terminology; (c) providing that this section does not apply to a cluster foster care scheme.</a:t>
            </a:r>
            <a:endParaRPr lang="en-ZA" sz="2000" dirty="0">
              <a:latin typeface="Arial" panose="020B0604020202020204" pitchFamily="34" charset="0"/>
              <a:cs typeface="Arial" panose="020B0604020202020204" pitchFamily="34" charset="0"/>
            </a:endParaRPr>
          </a:p>
          <a:p>
            <a:pPr marL="0" indent="0" algn="just">
              <a:buNone/>
            </a:pPr>
            <a:r>
              <a:rPr lang="en-GB" sz="2000" b="1" dirty="0" smtClean="0">
                <a:latin typeface="Arial" panose="020B0604020202020204" pitchFamily="34" charset="0"/>
                <a:cs typeface="Arial" panose="020B0604020202020204" pitchFamily="34" charset="0"/>
              </a:rPr>
              <a:t>Clause </a:t>
            </a:r>
            <a:r>
              <a:rPr lang="en-GB" sz="2000" b="1" dirty="0">
                <a:latin typeface="Arial" panose="020B0604020202020204" pitchFamily="34" charset="0"/>
                <a:cs typeface="Arial" panose="020B0604020202020204" pitchFamily="34" charset="0"/>
              </a:rPr>
              <a:t>95 </a:t>
            </a:r>
            <a:r>
              <a:rPr lang="en-GB" sz="2000" dirty="0">
                <a:latin typeface="Arial" panose="020B0604020202020204" pitchFamily="34" charset="0"/>
                <a:cs typeface="Arial" panose="020B0604020202020204" pitchFamily="34" charset="0"/>
              </a:rPr>
              <a:t>seeks to amend section 188 by including a reference to disability.</a:t>
            </a:r>
            <a:endParaRPr lang="en-ZA" sz="20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91, 92, 93, 94 &amp; 95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F8F597A4-918A-4D8E-9784-4A5735FCC42A}"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36</a:t>
            </a:fld>
            <a:endParaRPr lang="en-US"/>
          </a:p>
        </p:txBody>
      </p:sp>
    </p:spTree>
    <p:extLst>
      <p:ext uri="{BB962C8B-B14F-4D97-AF65-F5344CB8AC3E}">
        <p14:creationId xmlns:p14="http://schemas.microsoft.com/office/powerpoint/2010/main" xmlns="" val="133090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8"/>
            <a:ext cx="9144000" cy="6443662"/>
          </a:xfrm>
        </p:spPr>
        <p:txBody>
          <a:bodyPr>
            <a:noAutofit/>
          </a:bodyPr>
          <a:lstStyle/>
          <a:p>
            <a:pPr marL="0" indent="0">
              <a:buNone/>
            </a:pPr>
            <a:r>
              <a:rPr lang="en-ZA" sz="2000" b="1" dirty="0" smtClean="0"/>
              <a:t>Clause </a:t>
            </a:r>
            <a:r>
              <a:rPr lang="en-ZA" sz="2000" b="1" dirty="0"/>
              <a:t>96 </a:t>
            </a:r>
            <a:r>
              <a:rPr lang="en-ZA" sz="2000" dirty="0"/>
              <a:t>seeks to amend section 191 by</a:t>
            </a:r>
            <a:r>
              <a:rPr lang="en-ZA" sz="2000" b="1" dirty="0"/>
              <a:t> -</a:t>
            </a:r>
            <a:endParaRPr lang="en-ZA" sz="2000" dirty="0"/>
          </a:p>
          <a:p>
            <a:pPr marL="0" lvl="0" indent="0" algn="just">
              <a:buNone/>
            </a:pPr>
            <a:r>
              <a:rPr lang="en-GB" sz="2000" dirty="0" smtClean="0">
                <a:latin typeface="Arial" panose="020B0604020202020204" pitchFamily="34" charset="0"/>
                <a:cs typeface="Arial" panose="020B0604020202020204" pitchFamily="34" charset="0"/>
              </a:rPr>
              <a:t>(a) providing </a:t>
            </a:r>
            <a:r>
              <a:rPr lang="en-GB" sz="2000" dirty="0">
                <a:latin typeface="Arial" panose="020B0604020202020204" pitchFamily="34" charset="0"/>
                <a:cs typeface="Arial" panose="020B0604020202020204" pitchFamily="34" charset="0"/>
              </a:rPr>
              <a:t>that a child and youth care centre must be registered;</a:t>
            </a:r>
            <a:endParaRPr lang="en-ZA" sz="2000" dirty="0">
              <a:latin typeface="Arial" panose="020B0604020202020204" pitchFamily="34" charset="0"/>
              <a:cs typeface="Arial" panose="020B0604020202020204" pitchFamily="34" charset="0"/>
            </a:endParaRPr>
          </a:p>
          <a:p>
            <a:pPr marL="0" lvl="0" indent="0" algn="just">
              <a:buNone/>
            </a:pPr>
            <a:r>
              <a:rPr lang="en-GB" sz="2000" dirty="0" smtClean="0">
                <a:latin typeface="Arial" panose="020B0604020202020204" pitchFamily="34" charset="0"/>
                <a:cs typeface="Arial" panose="020B0604020202020204" pitchFamily="34" charset="0"/>
              </a:rPr>
              <a:t>(b) correcting </a:t>
            </a:r>
            <a:r>
              <a:rPr lang="en-GB" sz="2000" dirty="0">
                <a:latin typeface="Arial" panose="020B0604020202020204" pitchFamily="34" charset="0"/>
                <a:cs typeface="Arial" panose="020B0604020202020204" pitchFamily="34" charset="0"/>
              </a:rPr>
              <a:t>the reference to prison;</a:t>
            </a:r>
            <a:endParaRPr lang="en-ZA" sz="2000" dirty="0">
              <a:latin typeface="Arial" panose="020B0604020202020204" pitchFamily="34" charset="0"/>
              <a:cs typeface="Arial" panose="020B0604020202020204" pitchFamily="34" charset="0"/>
            </a:endParaRPr>
          </a:p>
          <a:p>
            <a:pPr marL="0" lvl="0" indent="0" algn="just">
              <a:buNone/>
            </a:pPr>
            <a:r>
              <a:rPr lang="en-GB" sz="2000" dirty="0" smtClean="0">
                <a:latin typeface="Arial" panose="020B0604020202020204" pitchFamily="34" charset="0"/>
                <a:cs typeface="Arial" panose="020B0604020202020204" pitchFamily="34" charset="0"/>
              </a:rPr>
              <a:t>(c) including </a:t>
            </a:r>
            <a:r>
              <a:rPr lang="en-GB" sz="2000" dirty="0">
                <a:latin typeface="Arial" panose="020B0604020202020204" pitchFamily="34" charset="0"/>
                <a:cs typeface="Arial" panose="020B0604020202020204" pitchFamily="34" charset="0"/>
              </a:rPr>
              <a:t>the exclusion of treatment centres from the requirement for registration as child and youth care centres in order to avoid dual registration;</a:t>
            </a:r>
            <a:endParaRPr lang="en-ZA" sz="2000" dirty="0">
              <a:latin typeface="Arial" panose="020B0604020202020204" pitchFamily="34" charset="0"/>
              <a:cs typeface="Arial" panose="020B0604020202020204" pitchFamily="34" charset="0"/>
            </a:endParaRPr>
          </a:p>
          <a:p>
            <a:pPr marL="0" lvl="0" indent="0" algn="just">
              <a:buNone/>
            </a:pPr>
            <a:r>
              <a:rPr lang="en-GB" sz="2000" dirty="0" smtClean="0">
                <a:latin typeface="Arial" panose="020B0604020202020204" pitchFamily="34" charset="0"/>
                <a:cs typeface="Arial" panose="020B0604020202020204" pitchFamily="34" charset="0"/>
              </a:rPr>
              <a:t>(d) providing </a:t>
            </a:r>
            <a:r>
              <a:rPr lang="en-GB" sz="2000" dirty="0">
                <a:latin typeface="Arial" panose="020B0604020202020204" pitchFamily="34" charset="0"/>
                <a:cs typeface="Arial" panose="020B0604020202020204" pitchFamily="34" charset="0"/>
              </a:rPr>
              <a:t>that a registered child and youth care centre in addition to offering a therapeutic programme must offer a developmental programme designed for the residential care of children outside the family environment.</a:t>
            </a:r>
            <a:endParaRPr lang="en-ZA" sz="2000" dirty="0">
              <a:latin typeface="Arial" panose="020B0604020202020204" pitchFamily="34" charset="0"/>
              <a:cs typeface="Arial" panose="020B0604020202020204" pitchFamily="34" charset="0"/>
            </a:endParaRPr>
          </a:p>
          <a:p>
            <a:pPr marL="0" lvl="0" indent="0" algn="just">
              <a:buNone/>
            </a:pPr>
            <a:r>
              <a:rPr lang="en-GB" sz="2000" dirty="0" smtClean="0">
                <a:latin typeface="Arial" panose="020B0604020202020204" pitchFamily="34" charset="0"/>
                <a:cs typeface="Arial" panose="020B0604020202020204" pitchFamily="34" charset="0"/>
              </a:rPr>
              <a:t>(e) clarifying </a:t>
            </a:r>
            <a:r>
              <a:rPr lang="en-GB" sz="2000" dirty="0">
                <a:latin typeface="Arial" panose="020B0604020202020204" pitchFamily="34" charset="0"/>
                <a:cs typeface="Arial" panose="020B0604020202020204" pitchFamily="34" charset="0"/>
              </a:rPr>
              <a:t>that a parent or other person having responsibilities also has rights with regards to the reception, care and development of children; </a:t>
            </a:r>
            <a:endParaRPr lang="en-ZA" sz="2000" dirty="0">
              <a:latin typeface="Arial" panose="020B0604020202020204" pitchFamily="34" charset="0"/>
              <a:cs typeface="Arial" panose="020B0604020202020204" pitchFamily="34" charset="0"/>
            </a:endParaRPr>
          </a:p>
          <a:p>
            <a:pPr marL="0" indent="0" algn="just">
              <a:buNone/>
            </a:pPr>
            <a:r>
              <a:rPr lang="en-GB" sz="2000" dirty="0" smtClean="0">
                <a:latin typeface="Arial" panose="020B0604020202020204" pitchFamily="34" charset="0"/>
                <a:cs typeface="Arial" panose="020B0604020202020204" pitchFamily="34" charset="0"/>
              </a:rPr>
              <a:t>(f) adding </a:t>
            </a:r>
            <a:r>
              <a:rPr lang="en-GB" sz="2000" dirty="0">
                <a:latin typeface="Arial" panose="020B0604020202020204" pitchFamily="34" charset="0"/>
                <a:cs typeface="Arial" panose="020B0604020202020204" pitchFamily="34" charset="0"/>
              </a:rPr>
              <a:t>to the list of programmes that a child and youth care centre must provide</a:t>
            </a:r>
            <a:r>
              <a:rPr lang="en-GB" sz="2000" dirty="0" smtClean="0">
                <a:latin typeface="Arial" panose="020B0604020202020204" pitchFamily="34" charset="0"/>
                <a:cs typeface="Arial" panose="020B0604020202020204" pitchFamily="34" charset="0"/>
              </a:rPr>
              <a:t>.</a:t>
            </a:r>
            <a:endParaRPr lang="en-ZA" sz="2000" dirty="0" smtClean="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97</a:t>
            </a:r>
            <a:r>
              <a:rPr lang="en-ZA" sz="2000" dirty="0">
                <a:latin typeface="Arial" panose="020B0604020202020204" pitchFamily="34" charset="0"/>
                <a:cs typeface="Arial" panose="020B0604020202020204" pitchFamily="34" charset="0"/>
              </a:rPr>
              <a:t> seeks to amend section 193</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by effecting minor consequential amendments and </a:t>
            </a:r>
            <a:r>
              <a:rPr lang="en-GB" sz="2000" dirty="0">
                <a:latin typeface="Arial" panose="020B0604020202020204" pitchFamily="34" charset="0"/>
                <a:cs typeface="Arial" panose="020B0604020202020204" pitchFamily="34" charset="0"/>
              </a:rPr>
              <a:t>by the addition of a new subsection (3A) which provides that the MEC for provincial social development may provide funding to a registered child and youth care centre that has only conditionally complied with the national norms and standards.</a:t>
            </a:r>
            <a:endParaRPr lang="en-ZA" sz="20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96 &amp; 97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0F33A88-938B-4211-B260-902AF5C5B738}"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37</a:t>
            </a:fld>
            <a:endParaRPr lang="en-US"/>
          </a:p>
        </p:txBody>
      </p:sp>
    </p:spTree>
    <p:extLst>
      <p:ext uri="{BB962C8B-B14F-4D97-AF65-F5344CB8AC3E}">
        <p14:creationId xmlns:p14="http://schemas.microsoft.com/office/powerpoint/2010/main" xmlns="" val="1308335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14338"/>
            <a:ext cx="9144000" cy="6443662"/>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98</a:t>
            </a:r>
            <a:r>
              <a:rPr lang="en-ZA" sz="2000" dirty="0">
                <a:latin typeface="Arial" panose="020B0604020202020204" pitchFamily="34" charset="0"/>
                <a:cs typeface="Arial" panose="020B0604020202020204" pitchFamily="34" charset="0"/>
              </a:rPr>
              <a:t> seeks to amend section 194 to</a:t>
            </a:r>
            <a:r>
              <a:rPr lang="en-ZA" sz="2000" b="1"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lvl="0" indent="0" algn="just">
              <a:buNone/>
            </a:pPr>
            <a:r>
              <a:rPr lang="en-GB" sz="2000" dirty="0" smtClean="0">
                <a:latin typeface="Arial" panose="020B0604020202020204" pitchFamily="34" charset="0"/>
                <a:cs typeface="Arial" panose="020B0604020202020204" pitchFamily="34" charset="0"/>
              </a:rPr>
              <a:t>Include any </a:t>
            </a:r>
            <a:r>
              <a:rPr lang="en-GB" sz="2000" dirty="0">
                <a:latin typeface="Arial" panose="020B0604020202020204" pitchFamily="34" charset="0"/>
                <a:cs typeface="Arial" panose="020B0604020202020204" pitchFamily="34" charset="0"/>
              </a:rPr>
              <a:t>other relevant Ministers, relevant stakeholders and relevant civil society organisations as part of the stakeholders that the Minister must consult with when determining norms and standards; </a:t>
            </a:r>
            <a:endParaRPr lang="en-ZA" sz="2000" dirty="0">
              <a:latin typeface="Arial" panose="020B0604020202020204" pitchFamily="34" charset="0"/>
              <a:cs typeface="Arial" panose="020B0604020202020204" pitchFamily="34" charset="0"/>
            </a:endParaRPr>
          </a:p>
          <a:p>
            <a:pPr marL="0" lvl="0" indent="0" algn="just">
              <a:buNone/>
            </a:pPr>
            <a:r>
              <a:rPr lang="en-GB" sz="2000" dirty="0">
                <a:latin typeface="Arial" panose="020B0604020202020204" pitchFamily="34" charset="0"/>
                <a:cs typeface="Arial" panose="020B0604020202020204" pitchFamily="34" charset="0"/>
              </a:rPr>
              <a:t>amend s</a:t>
            </a:r>
            <a:r>
              <a:rPr lang="en-ZA" sz="2000" dirty="0">
                <a:latin typeface="Arial" panose="020B0604020202020204" pitchFamily="34" charset="0"/>
                <a:cs typeface="Arial" panose="020B0604020202020204" pitchFamily="34" charset="0"/>
              </a:rPr>
              <a:t>ection 194 </a:t>
            </a:r>
            <a:r>
              <a:rPr lang="en-GB" sz="2000" dirty="0">
                <a:latin typeface="Arial" panose="020B0604020202020204" pitchFamily="34" charset="0"/>
                <a:cs typeface="Arial" panose="020B0604020202020204" pitchFamily="34" charset="0"/>
              </a:rPr>
              <a:t>to insert an additional requirement for the national norms and standards which relate to access to rehabilitation services for children with disabilities.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99 </a:t>
            </a:r>
            <a:r>
              <a:rPr lang="en-ZA" sz="2000" dirty="0">
                <a:latin typeface="Arial" panose="020B0604020202020204" pitchFamily="34" charset="0"/>
                <a:cs typeface="Arial" panose="020B0604020202020204" pitchFamily="34" charset="0"/>
              </a:rPr>
              <a:t>seeks to amend section 197</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by effecting minor consequential amendments.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100 </a:t>
            </a:r>
            <a:r>
              <a:rPr lang="en-ZA" sz="2000" dirty="0">
                <a:latin typeface="Arial" panose="020B0604020202020204" pitchFamily="34" charset="0"/>
                <a:cs typeface="Arial" panose="020B0604020202020204" pitchFamily="34" charset="0"/>
              </a:rPr>
              <a:t>seeks to amend section 199 </a:t>
            </a:r>
            <a:r>
              <a:rPr lang="en-GB" sz="2000" dirty="0">
                <a:latin typeface="Arial" panose="020B0604020202020204" pitchFamily="34" charset="0"/>
                <a:cs typeface="Arial" panose="020B0604020202020204" pitchFamily="34" charset="0"/>
              </a:rPr>
              <a:t>by deleting reference to conditional registration and to delete the reference to a partial care facility and substitute the reference with a child and youth care centre.</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101 </a:t>
            </a:r>
            <a:r>
              <a:rPr lang="en-ZA" sz="2000" dirty="0">
                <a:latin typeface="Arial" panose="020B0604020202020204" pitchFamily="34" charset="0"/>
                <a:cs typeface="Arial" panose="020B0604020202020204" pitchFamily="34" charset="0"/>
              </a:rPr>
              <a:t>seeks to amend section 200 </a:t>
            </a:r>
            <a:r>
              <a:rPr lang="en-GB" sz="2000" dirty="0">
                <a:latin typeface="Arial" panose="020B0604020202020204" pitchFamily="34" charset="0"/>
                <a:cs typeface="Arial" panose="020B0604020202020204" pitchFamily="34" charset="0"/>
              </a:rPr>
              <a:t>by effecting minor consequential amendments and providing that the MEC for social development may assist a designated child protection organisation, where registration was granted with conditions, to comply with the norms and standards.</a:t>
            </a:r>
            <a:endParaRPr lang="en-ZA" sz="20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98, 99, 100 &amp; 101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25E1F64-8CC0-47F0-AA26-9C095DF2CEE7}"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38</a:t>
            </a:fld>
            <a:endParaRPr lang="en-US"/>
          </a:p>
        </p:txBody>
      </p:sp>
    </p:spTree>
    <p:extLst>
      <p:ext uri="{BB962C8B-B14F-4D97-AF65-F5344CB8AC3E}">
        <p14:creationId xmlns:p14="http://schemas.microsoft.com/office/powerpoint/2010/main" xmlns="" val="213637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74"/>
            <a:ext cx="9144000" cy="6143625"/>
          </a:xfrm>
        </p:spPr>
        <p:txBody>
          <a:bodyPr>
            <a:noAutofit/>
          </a:bodyPr>
          <a:lstStyle/>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102 </a:t>
            </a:r>
            <a:r>
              <a:rPr lang="en-ZA" sz="2000" dirty="0">
                <a:latin typeface="Arial" panose="020B0604020202020204" pitchFamily="34" charset="0"/>
                <a:cs typeface="Arial" panose="020B0604020202020204" pitchFamily="34" charset="0"/>
              </a:rPr>
              <a:t>seeks to amend section 201</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by substituting the heading of "conditional registration" for "conditions relating to registration" and effecting minor consequential amendments.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103 </a:t>
            </a:r>
            <a:r>
              <a:rPr lang="en-ZA" sz="2000" dirty="0">
                <a:latin typeface="Arial" panose="020B0604020202020204" pitchFamily="34" charset="0"/>
                <a:cs typeface="Arial" panose="020B0604020202020204" pitchFamily="34" charset="0"/>
              </a:rPr>
              <a:t>seeks to amend section 205 </a:t>
            </a:r>
            <a:r>
              <a:rPr lang="en-GB" sz="2000" dirty="0">
                <a:latin typeface="Arial" panose="020B0604020202020204" pitchFamily="34" charset="0"/>
                <a:cs typeface="Arial" panose="020B0604020202020204" pitchFamily="34" charset="0"/>
              </a:rPr>
              <a:t>by effecting minor consequential amendments and adding the submission of a report as prescribed to the provincial head of social development that details the arrangement made for children who had been resident at the child and youth care centre.</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104 </a:t>
            </a:r>
            <a:r>
              <a:rPr lang="en-ZA" sz="2000" dirty="0">
                <a:latin typeface="Arial" panose="020B0604020202020204" pitchFamily="34" charset="0"/>
                <a:cs typeface="Arial" panose="020B0604020202020204" pitchFamily="34" charset="0"/>
              </a:rPr>
              <a:t>seeks to amend section 208 </a:t>
            </a:r>
            <a:r>
              <a:rPr lang="en-GB" sz="2000" dirty="0">
                <a:latin typeface="Arial" panose="020B0604020202020204" pitchFamily="34" charset="0"/>
                <a:cs typeface="Arial" panose="020B0604020202020204" pitchFamily="34" charset="0"/>
              </a:rPr>
              <a:t>by </a:t>
            </a:r>
            <a:r>
              <a:rPr lang="en-ZA" sz="2000" dirty="0">
                <a:latin typeface="Arial" panose="020B0604020202020204" pitchFamily="34" charset="0"/>
                <a:cs typeface="Arial" panose="020B0604020202020204" pitchFamily="34" charset="0"/>
              </a:rPr>
              <a:t>effecting minor consequential amendments.</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105 </a:t>
            </a:r>
            <a:r>
              <a:rPr lang="en-ZA" sz="2000" dirty="0">
                <a:latin typeface="Arial" panose="020B0604020202020204" pitchFamily="34" charset="0"/>
                <a:cs typeface="Arial" panose="020B0604020202020204" pitchFamily="34" charset="0"/>
              </a:rPr>
              <a:t>seeks to amend section 209</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by effecting minor consequential amendments and adding reference to the management board.</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106 </a:t>
            </a:r>
            <a:r>
              <a:rPr lang="en-ZA" sz="2000" dirty="0">
                <a:latin typeface="Arial" panose="020B0604020202020204" pitchFamily="34" charset="0"/>
                <a:cs typeface="Arial" panose="020B0604020202020204" pitchFamily="34" charset="0"/>
              </a:rPr>
              <a:t>seeks to amend section 211 </a:t>
            </a:r>
            <a:r>
              <a:rPr lang="en-GB" sz="2000" dirty="0">
                <a:latin typeface="Arial" panose="020B0604020202020204" pitchFamily="34" charset="0"/>
                <a:cs typeface="Arial" panose="020B0604020202020204" pitchFamily="34" charset="0"/>
              </a:rPr>
              <a:t>by providing a discretionary provision to indicate that, where appropriate, the team not connected to the centre may appoint a mentor to oversee implementation of the plan by the management of the centre.</a:t>
            </a: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102, 103, 104, 105 &amp; 106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ACA2BA3E-09FA-472D-BDF9-C2156E9A4A8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39</a:t>
            </a:fld>
            <a:endParaRPr lang="en-US"/>
          </a:p>
        </p:txBody>
      </p:sp>
    </p:spTree>
    <p:extLst>
      <p:ext uri="{BB962C8B-B14F-4D97-AF65-F5344CB8AC3E}">
        <p14:creationId xmlns:p14="http://schemas.microsoft.com/office/powerpoint/2010/main" xmlns="" val="33366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300" y="-10669"/>
            <a:ext cx="8229600" cy="744036"/>
          </a:xfrm>
        </p:spPr>
        <p:txBody>
          <a:bodyPr>
            <a:normAutofit/>
          </a:bodyPr>
          <a:lstStyle/>
          <a:p>
            <a:r>
              <a:rPr lang="en-ZA" sz="2400" b="1" dirty="0" smtClean="0">
                <a:latin typeface="Arial" panose="020B0604020202020204" pitchFamily="34" charset="0"/>
                <a:cs typeface="Arial" panose="020B0604020202020204" pitchFamily="34" charset="0"/>
              </a:rPr>
              <a:t>CLAUSES 3 &amp; 4</a:t>
            </a:r>
            <a:endParaRPr lang="en-ZA" sz="2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127" y="532263"/>
            <a:ext cx="9002684" cy="4997549"/>
          </a:xfrm>
        </p:spPr>
        <p:txBody>
          <a:bodyPr>
            <a:normAutofit fontScale="92500"/>
          </a:bodyPr>
          <a:lstStyle/>
          <a:p>
            <a:pPr marL="0" indent="0" algn="just">
              <a:lnSpc>
                <a:spcPct val="150000"/>
              </a:lnSpc>
              <a:buNone/>
            </a:pPr>
            <a:r>
              <a:rPr lang="en-ZA" sz="2800" b="1" dirty="0" smtClean="0">
                <a:latin typeface="Arial" panose="020B0604020202020204" pitchFamily="34" charset="0"/>
                <a:cs typeface="Arial" panose="020B0604020202020204" pitchFamily="34" charset="0"/>
              </a:rPr>
              <a:t>Clause </a:t>
            </a:r>
            <a:r>
              <a:rPr lang="en-ZA" sz="2800" b="1" dirty="0">
                <a:latin typeface="Arial" panose="020B0604020202020204" pitchFamily="34" charset="0"/>
                <a:cs typeface="Arial" panose="020B0604020202020204" pitchFamily="34" charset="0"/>
              </a:rPr>
              <a:t>3</a:t>
            </a:r>
            <a:r>
              <a:rPr lang="en-ZA" sz="2800" dirty="0">
                <a:latin typeface="Arial" panose="020B0604020202020204" pitchFamily="34" charset="0"/>
                <a:cs typeface="Arial" panose="020B0604020202020204" pitchFamily="34" charset="0"/>
              </a:rPr>
              <a:t> seeks to insert a new section 6A that provides for protection of a child’s right to privacy and information.</a:t>
            </a:r>
          </a:p>
          <a:p>
            <a:pPr marL="0" indent="0" algn="just">
              <a:lnSpc>
                <a:spcPct val="150000"/>
              </a:lnSpc>
              <a:buNone/>
            </a:pPr>
            <a:r>
              <a:rPr lang="en-ZA" sz="2800" b="1" dirty="0" smtClean="0">
                <a:latin typeface="Arial" panose="020B0604020202020204" pitchFamily="34" charset="0"/>
                <a:cs typeface="Arial" panose="020B0604020202020204" pitchFamily="34" charset="0"/>
              </a:rPr>
              <a:t>Clause </a:t>
            </a:r>
            <a:r>
              <a:rPr lang="en-ZA" sz="2800" b="1" dirty="0">
                <a:latin typeface="Arial" panose="020B0604020202020204" pitchFamily="34" charset="0"/>
                <a:cs typeface="Arial" panose="020B0604020202020204" pitchFamily="34" charset="0"/>
              </a:rPr>
              <a:t>4</a:t>
            </a:r>
            <a:r>
              <a:rPr lang="en-ZA" sz="2800" dirty="0">
                <a:latin typeface="Arial" panose="020B0604020202020204" pitchFamily="34" charset="0"/>
                <a:cs typeface="Arial" panose="020B0604020202020204" pitchFamily="34" charset="0"/>
              </a:rPr>
              <a:t> seeks to amend section 7 by making reference to "any special needs that a child may have". The intention is to create an additional set criterion, whenever any provision in the Act requires the best interests of the child test to be applied - the child’s special needs must be taken into consideration. </a:t>
            </a:r>
          </a:p>
          <a:p>
            <a:pPr marL="0" indent="0" algn="just">
              <a:lnSpc>
                <a:spcPct val="150000"/>
              </a:lnSpc>
              <a:buNone/>
            </a:pPr>
            <a:endParaRPr lang="en-ZA" sz="2800" b="1" dirty="0">
              <a:latin typeface="Arial" panose="020B0604020202020204" pitchFamily="34" charset="0"/>
              <a:cs typeface="Arial" panose="020B0604020202020204" pitchFamily="34" charset="0"/>
            </a:endParaRPr>
          </a:p>
          <a:p>
            <a:pPr marL="0" indent="0" algn="just">
              <a:buNone/>
            </a:pPr>
            <a:endParaRPr lang="en-ZA" sz="2400" dirty="0" smtClean="0"/>
          </a:p>
          <a:p>
            <a:pPr algn="just">
              <a:buFont typeface="Wingdings" panose="05000000000000000000" pitchFamily="2" charset="2"/>
              <a:buChar char="q"/>
            </a:pPr>
            <a:endParaRPr lang="en-ZA" dirty="0"/>
          </a:p>
        </p:txBody>
      </p:sp>
      <p:sp>
        <p:nvSpPr>
          <p:cNvPr id="4" name="Date Placeholder 3"/>
          <p:cNvSpPr>
            <a:spLocks noGrp="1"/>
          </p:cNvSpPr>
          <p:nvPr>
            <p:ph type="dt" sz="half" idx="10"/>
          </p:nvPr>
        </p:nvSpPr>
        <p:spPr/>
        <p:txBody>
          <a:bodyPr/>
          <a:lstStyle/>
          <a:p>
            <a:fld id="{E72DC1DF-EC06-4482-9F59-41126AAD38F6}"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a:t>
            </a:fld>
            <a:endParaRPr lang="en-US"/>
          </a:p>
        </p:txBody>
      </p:sp>
    </p:spTree>
    <p:extLst>
      <p:ext uri="{BB962C8B-B14F-4D97-AF65-F5344CB8AC3E}">
        <p14:creationId xmlns:p14="http://schemas.microsoft.com/office/powerpoint/2010/main" xmlns="" val="2307415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74"/>
            <a:ext cx="9144000" cy="6143625"/>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107 </a:t>
            </a:r>
            <a:r>
              <a:rPr lang="en-ZA" sz="2000" dirty="0">
                <a:latin typeface="Arial" panose="020B0604020202020204" pitchFamily="34" charset="0"/>
                <a:cs typeface="Arial" panose="020B0604020202020204" pitchFamily="34" charset="0"/>
              </a:rPr>
              <a:t>seeks to amend section 213 by</a:t>
            </a:r>
            <a:r>
              <a:rPr lang="en-ZA" sz="2000" b="1"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(a)	</a:t>
            </a:r>
            <a:r>
              <a:rPr lang="en-ZA" sz="2000" dirty="0">
                <a:latin typeface="Arial" panose="020B0604020202020204" pitchFamily="34" charset="0"/>
                <a:cs typeface="Arial" panose="020B0604020202020204" pitchFamily="34" charset="0"/>
              </a:rPr>
              <a:t>substituting </a:t>
            </a:r>
            <a:r>
              <a:rPr lang="en-GB" sz="2000" dirty="0">
                <a:latin typeface="Arial" panose="020B0604020202020204" pitchFamily="34" charset="0"/>
                <a:cs typeface="Arial" panose="020B0604020202020204" pitchFamily="34" charset="0"/>
              </a:rPr>
              <a:t>subsection (1) to specify that drop in centres are a non-residential facility. The amendments intend to distinguish between child and youth care centres and drop in centres, that drop-in centres are not residential care facilities like child and youth care centres and by adding psychosocial service under subsection (2); </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(b)	</a:t>
            </a:r>
            <a:r>
              <a:rPr lang="en-ZA" sz="2000" dirty="0">
                <a:latin typeface="Arial" panose="020B0604020202020204" pitchFamily="34" charset="0"/>
                <a:cs typeface="Arial" panose="020B0604020202020204" pitchFamily="34" charset="0"/>
              </a:rPr>
              <a:t>inserting under subsection (3) </a:t>
            </a:r>
            <a:r>
              <a:rPr lang="en-GB" sz="2000" dirty="0">
                <a:latin typeface="Arial" panose="020B0604020202020204" pitchFamily="34" charset="0"/>
                <a:cs typeface="Arial" panose="020B0604020202020204" pitchFamily="34" charset="0"/>
              </a:rPr>
              <a:t>subparagraph (</a:t>
            </a:r>
            <a:r>
              <a:rPr lang="en-GB" sz="2000" i="1" dirty="0" err="1">
                <a:latin typeface="Arial" panose="020B0604020202020204" pitchFamily="34" charset="0"/>
                <a:cs typeface="Arial" panose="020B0604020202020204" pitchFamily="34" charset="0"/>
              </a:rPr>
              <a:t>a</a:t>
            </a:r>
            <a:r>
              <a:rPr lang="en-GB" sz="2000" dirty="0" err="1">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‘cognitive and spiritual’ programme. The amendment intends to extend the list of programmes that a drop-in centre may provide;</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(c)	effecting consequential amendments.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108 </a:t>
            </a:r>
            <a:r>
              <a:rPr lang="en-ZA" sz="2000" dirty="0">
                <a:latin typeface="Arial" panose="020B0604020202020204" pitchFamily="34" charset="0"/>
                <a:cs typeface="Arial" panose="020B0604020202020204" pitchFamily="34" charset="0"/>
              </a:rPr>
              <a:t>seeks to amend section 214</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by including any other relevant Ministers, relevant stakeholders and relevant civil society organisations as part of the stakeholders that the Minister must consult with, regarding the development of the national strategy concerning drop in centres</a:t>
            </a:r>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lgn="just">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107 &amp; 108</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677905A2-D4E0-47D5-8726-53F2BC6968B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40</a:t>
            </a:fld>
            <a:endParaRPr lang="en-US"/>
          </a:p>
        </p:txBody>
      </p:sp>
    </p:spTree>
    <p:extLst>
      <p:ext uri="{BB962C8B-B14F-4D97-AF65-F5344CB8AC3E}">
        <p14:creationId xmlns:p14="http://schemas.microsoft.com/office/powerpoint/2010/main" xmlns="" val="42570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74"/>
            <a:ext cx="9144000" cy="6143625"/>
          </a:xfrm>
        </p:spPr>
        <p:txBody>
          <a:bodyPr>
            <a:noAutofit/>
          </a:bodyPr>
          <a:lstStyle/>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109 </a:t>
            </a:r>
            <a:r>
              <a:rPr lang="en-ZA" sz="2000" dirty="0">
                <a:latin typeface="Arial" panose="020B0604020202020204" pitchFamily="34" charset="0"/>
                <a:cs typeface="Arial" panose="020B0604020202020204" pitchFamily="34" charset="0"/>
              </a:rPr>
              <a:t>seeks to amend section 215 which regulates the provision of drop-in centres by-</a:t>
            </a:r>
          </a:p>
          <a:p>
            <a:pPr marL="0" indent="0" algn="just">
              <a:buNone/>
            </a:pPr>
            <a:r>
              <a:rPr lang="en-ZA" sz="2000" dirty="0">
                <a:latin typeface="Arial" panose="020B0604020202020204" pitchFamily="34" charset="0"/>
                <a:cs typeface="Arial" panose="020B0604020202020204" pitchFamily="34" charset="0"/>
              </a:rPr>
              <a:t>(a) the insertion of a new subsection (3A) to allow a</a:t>
            </a:r>
            <a:r>
              <a:rPr lang="en-GB" sz="2000" dirty="0">
                <a:latin typeface="Arial" panose="020B0604020202020204" pitchFamily="34" charset="0"/>
                <a:cs typeface="Arial" panose="020B0604020202020204" pitchFamily="34" charset="0"/>
              </a:rPr>
              <a:t> conditionally registered drop-in centre to qualify for funding notwithstanding only partial compliance with the prescribed national norms and standards;</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(b) the amendment of subsection (4) to provide that the MEC may prioritise the funding for drop in centres;  </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(c) by the amendment of subsection (4) </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to provide that the MEC must prioritise and fund poverty declared wards and in communities where families lack the means of providing proper shelter, food and other basic necessities of life to their children.</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110 </a:t>
            </a:r>
            <a:r>
              <a:rPr lang="en-ZA" sz="2000" dirty="0">
                <a:latin typeface="Arial" panose="020B0604020202020204" pitchFamily="34" charset="0"/>
                <a:cs typeface="Arial" panose="020B0604020202020204" pitchFamily="34" charset="0"/>
              </a:rPr>
              <a:t>seeks to amend section 218 by deleting reference to conditional registration. </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111 </a:t>
            </a:r>
            <a:r>
              <a:rPr lang="en-ZA" sz="2000" dirty="0">
                <a:latin typeface="Arial" panose="020B0604020202020204" pitchFamily="34" charset="0"/>
                <a:cs typeface="Arial" panose="020B0604020202020204" pitchFamily="34" charset="0"/>
              </a:rPr>
              <a:t>seeks to amend section 219 </a:t>
            </a:r>
            <a:r>
              <a:rPr lang="en-GB" sz="2000" dirty="0">
                <a:latin typeface="Arial" panose="020B0604020202020204" pitchFamily="34" charset="0"/>
                <a:cs typeface="Arial" panose="020B0604020202020204" pitchFamily="34" charset="0"/>
              </a:rPr>
              <a:t>by </a:t>
            </a:r>
            <a:r>
              <a:rPr lang="en-ZA" sz="2000" dirty="0">
                <a:latin typeface="Arial" panose="020B0604020202020204" pitchFamily="34" charset="0"/>
                <a:cs typeface="Arial" panose="020B0604020202020204" pitchFamily="34" charset="0"/>
              </a:rPr>
              <a:t>effecting consequential amendments.</a:t>
            </a:r>
          </a:p>
          <a:p>
            <a:pPr marL="0" indent="0" algn="just">
              <a:buNone/>
            </a:pP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109, 110 &amp; 111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84825BB4-4746-44E7-93D7-6CDA7A87BF5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41</a:t>
            </a:fld>
            <a:endParaRPr lang="en-US"/>
          </a:p>
        </p:txBody>
      </p:sp>
    </p:spTree>
    <p:extLst>
      <p:ext uri="{BB962C8B-B14F-4D97-AF65-F5344CB8AC3E}">
        <p14:creationId xmlns:p14="http://schemas.microsoft.com/office/powerpoint/2010/main" xmlns="" val="3093171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14374"/>
            <a:ext cx="9144000" cy="6143625"/>
          </a:xfrm>
        </p:spPr>
        <p:txBody>
          <a:bodyPr>
            <a:noAutofit/>
          </a:bodyPr>
          <a:lstStyle/>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112 </a:t>
            </a:r>
            <a:r>
              <a:rPr lang="en-ZA" sz="2000" dirty="0">
                <a:latin typeface="Arial" panose="020B0604020202020204" pitchFamily="34" charset="0"/>
                <a:cs typeface="Arial" panose="020B0604020202020204" pitchFamily="34" charset="0"/>
              </a:rPr>
              <a:t>seeks to amend section 220</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by correcting the reference to “conditions relating to registration” and effecting minor consequential amendments.</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113 </a:t>
            </a:r>
            <a:r>
              <a:rPr lang="en-ZA" sz="2000" dirty="0">
                <a:latin typeface="Arial" panose="020B0604020202020204" pitchFamily="34" charset="0"/>
                <a:cs typeface="Arial" panose="020B0604020202020204" pitchFamily="34" charset="0"/>
              </a:rPr>
              <a:t>seeks to amend section 224 </a:t>
            </a:r>
            <a:r>
              <a:rPr lang="en-GB" sz="2000" dirty="0">
                <a:latin typeface="Arial" panose="020B0604020202020204" pitchFamily="34" charset="0"/>
                <a:cs typeface="Arial" panose="020B0604020202020204" pitchFamily="34" charset="0"/>
              </a:rPr>
              <a:t>by providing</a:t>
            </a:r>
            <a:r>
              <a:rPr lang="en-ZA" sz="2000" dirty="0">
                <a:latin typeface="Arial" panose="020B0604020202020204" pitchFamily="34" charset="0"/>
                <a:cs typeface="Arial" panose="020B0604020202020204" pitchFamily="34" charset="0"/>
              </a:rPr>
              <a:t> for the monitoring of drop in centres. </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114 </a:t>
            </a:r>
            <a:r>
              <a:rPr lang="en-ZA" sz="2000" dirty="0">
                <a:latin typeface="Arial" panose="020B0604020202020204" pitchFamily="34" charset="0"/>
                <a:cs typeface="Arial" panose="020B0604020202020204" pitchFamily="34" charset="0"/>
              </a:rPr>
              <a:t>seeks to amend section 225 </a:t>
            </a:r>
            <a:r>
              <a:rPr lang="en-GB" sz="2000" dirty="0">
                <a:latin typeface="Arial" panose="020B0604020202020204" pitchFamily="34" charset="0"/>
                <a:cs typeface="Arial" panose="020B0604020202020204" pitchFamily="34" charset="0"/>
              </a:rPr>
              <a:t>by </a:t>
            </a:r>
            <a:r>
              <a:rPr lang="en-ZA" sz="2000" dirty="0">
                <a:latin typeface="Arial" panose="020B0604020202020204" pitchFamily="34" charset="0"/>
                <a:cs typeface="Arial" panose="020B0604020202020204" pitchFamily="34" charset="0"/>
              </a:rPr>
              <a:t>effecting minor consequential amendments.</a:t>
            </a: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115 </a:t>
            </a:r>
            <a:r>
              <a:rPr lang="en-ZA" sz="2000" dirty="0">
                <a:latin typeface="Arial" panose="020B0604020202020204" pitchFamily="34" charset="0"/>
                <a:cs typeface="Arial" panose="020B0604020202020204" pitchFamily="34" charset="0"/>
              </a:rPr>
              <a:t>seeks to amend section 226</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which provides that</a:t>
            </a:r>
            <a:r>
              <a:rPr lang="en-ZA" sz="2000" dirty="0">
                <a:latin typeface="Arial" panose="020B0604020202020204" pitchFamily="34" charset="0"/>
                <a:cs typeface="Arial" panose="020B0604020202020204" pitchFamily="34" charset="0"/>
              </a:rPr>
              <a:t> when a child </a:t>
            </a:r>
            <a:r>
              <a:rPr lang="en-GB" sz="2000" dirty="0">
                <a:latin typeface="Arial" panose="020B0604020202020204" pitchFamily="34" charset="0"/>
                <a:cs typeface="Arial" panose="020B0604020202020204" pitchFamily="34" charset="0"/>
              </a:rPr>
              <a:t>is seriously injured or abused while in a drop-in centre the person operating the drop-in centre or a person employed at the drop-in centre must immediately report such injury or abuse to the MEC for social development, who must act in accordance with the provisions of section 110(5).</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116 </a:t>
            </a:r>
            <a:r>
              <a:rPr lang="en-ZA" sz="2000" dirty="0">
                <a:latin typeface="Arial" panose="020B0604020202020204" pitchFamily="34" charset="0"/>
                <a:cs typeface="Arial" panose="020B0604020202020204" pitchFamily="34" charset="0"/>
              </a:rPr>
              <a:t>seeks to amend section 232</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by clarifying that the purpose of the register is for </a:t>
            </a:r>
            <a:r>
              <a:rPr lang="en-GB" sz="2000" dirty="0">
                <a:latin typeface="Arial" panose="020B0604020202020204" pitchFamily="34" charset="0"/>
                <a:cs typeface="Arial" panose="020B0604020202020204" pitchFamily="34" charset="0"/>
              </a:rPr>
              <a:t>matching adoptable children with prospective adoptive parents and to effect other consequential amendments. </a:t>
            </a:r>
            <a:endParaRPr lang="en-ZA" sz="2000" dirty="0">
              <a:latin typeface="Arial" panose="020B0604020202020204" pitchFamily="34" charset="0"/>
              <a:cs typeface="Arial" panose="020B0604020202020204" pitchFamily="34" charset="0"/>
            </a:endParaRPr>
          </a:p>
          <a:p>
            <a:pPr marL="0" indent="0" algn="just">
              <a:buNone/>
            </a:pP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112, 113, 114, 115 &amp; 116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FF6C99A8-5666-42EE-988B-DBC7263149D0}"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42</a:t>
            </a:fld>
            <a:endParaRPr lang="en-US"/>
          </a:p>
        </p:txBody>
      </p:sp>
    </p:spTree>
    <p:extLst>
      <p:ext uri="{BB962C8B-B14F-4D97-AF65-F5344CB8AC3E}">
        <p14:creationId xmlns:p14="http://schemas.microsoft.com/office/powerpoint/2010/main" xmlns="" val="227744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2924"/>
            <a:ext cx="9144000" cy="6315075"/>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117 </a:t>
            </a:r>
            <a:r>
              <a:rPr lang="en-ZA" sz="2000" dirty="0">
                <a:latin typeface="Arial" panose="020B0604020202020204" pitchFamily="34" charset="0"/>
                <a:cs typeface="Arial" panose="020B0604020202020204" pitchFamily="34" charset="0"/>
              </a:rPr>
              <a:t>seeks to amend section 233</a:t>
            </a:r>
            <a:r>
              <a:rPr lang="en-ZA"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that</a:t>
            </a:r>
            <a:r>
              <a:rPr lang="en-ZA" sz="2000" dirty="0">
                <a:latin typeface="Arial" panose="020B0604020202020204" pitchFamily="34" charset="0"/>
                <a:cs typeface="Arial" panose="020B0604020202020204" pitchFamily="34" charset="0"/>
              </a:rPr>
              <a:t> regulates consent to adoption </a:t>
            </a:r>
            <a:r>
              <a:rPr lang="en-GB" sz="2000" dirty="0">
                <a:latin typeface="Arial" panose="020B0604020202020204" pitchFamily="34" charset="0"/>
                <a:cs typeface="Arial" panose="020B0604020202020204" pitchFamily="34" charset="0"/>
              </a:rPr>
              <a:t>by providing that a court may dispense with the assistance of the guardian of a parent who is a child with due regard to the best interests of the adoptable child and parent. The amendment seeks to promote the best interests of a child in the event that the guardian of the parent of the child is not available to give consent for the adoption of the child. </a:t>
            </a:r>
            <a:endParaRPr lang="en-ZA" sz="2000" dirty="0">
              <a:latin typeface="Arial" panose="020B0604020202020204" pitchFamily="34" charset="0"/>
              <a:cs typeface="Arial" panose="020B0604020202020204" pitchFamily="34" charset="0"/>
            </a:endParaRPr>
          </a:p>
          <a:p>
            <a:pPr marL="0" indent="0" algn="just">
              <a:buNone/>
            </a:pPr>
            <a:r>
              <a:rPr lang="en-ZA" sz="2000" b="1" dirty="0" smtClean="0">
                <a:latin typeface="Arial" panose="020B0604020202020204" pitchFamily="34" charset="0"/>
                <a:cs typeface="Arial" panose="020B0604020202020204" pitchFamily="34" charset="0"/>
              </a:rPr>
              <a:t>Clause </a:t>
            </a:r>
            <a:r>
              <a:rPr lang="en-ZA" sz="2000" b="1" dirty="0">
                <a:latin typeface="Arial" panose="020B0604020202020204" pitchFamily="34" charset="0"/>
                <a:cs typeface="Arial" panose="020B0604020202020204" pitchFamily="34" charset="0"/>
              </a:rPr>
              <a:t>118 </a:t>
            </a:r>
            <a:r>
              <a:rPr lang="en-ZA" sz="2000" dirty="0">
                <a:latin typeface="Arial" panose="020B0604020202020204" pitchFamily="34" charset="0"/>
                <a:cs typeface="Arial" panose="020B0604020202020204" pitchFamily="34" charset="0"/>
              </a:rPr>
              <a:t>seeks to amend section 234</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which regulates post adoption agreements </a:t>
            </a:r>
            <a:r>
              <a:rPr lang="en-GB" sz="2000" dirty="0">
                <a:latin typeface="Arial" panose="020B0604020202020204" pitchFamily="34" charset="0"/>
                <a:cs typeface="Arial" panose="020B0604020202020204" pitchFamily="34" charset="0"/>
              </a:rPr>
              <a:t>by the substitution of subsection (1) to include ‘or a family member’ to the current list which includes parent or guardian, to enter into post adoption agreements before or during an application and to provide further that a court in the course of an application in terms of section 239 concludes that a post adoption agreement would be in the best interests of the child concerned, it may direct the parties to consider such agreement, including through mediation if necessary. This amendment intends to allow a family member to enter into a post adoption agreement, when that family member has been formally recognised as a care-giver to the child to be adopted. </a:t>
            </a:r>
            <a:endParaRPr lang="en-ZA" sz="2000" dirty="0">
              <a:latin typeface="Arial" panose="020B0604020202020204" pitchFamily="34" charset="0"/>
              <a:cs typeface="Arial" panose="020B0604020202020204" pitchFamily="34" charset="0"/>
            </a:endParaRPr>
          </a:p>
          <a:p>
            <a:pPr marL="0" indent="0" algn="just">
              <a:buNone/>
            </a:pP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117 &amp; 118</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168E32E1-D8CF-439E-A9C8-5868B421147F}"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43</a:t>
            </a:fld>
            <a:endParaRPr lang="en-US"/>
          </a:p>
        </p:txBody>
      </p:sp>
    </p:spTree>
    <p:extLst>
      <p:ext uri="{BB962C8B-B14F-4D97-AF65-F5344CB8AC3E}">
        <p14:creationId xmlns:p14="http://schemas.microsoft.com/office/powerpoint/2010/main" xmlns="" val="1095194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5"/>
            <a:ext cx="9115425" cy="6043612"/>
          </a:xfrm>
        </p:spPr>
        <p:txBody>
          <a:bodyPr>
            <a:noAutofit/>
          </a:bodyPr>
          <a:lstStyle/>
          <a:p>
            <a:pPr marL="0" indent="0" algn="just">
              <a:buNone/>
            </a:pPr>
            <a:r>
              <a:rPr lang="en-ZA" sz="2000" b="1" dirty="0">
                <a:latin typeface="Arial" panose="020B0604020202020204" pitchFamily="34" charset="0"/>
                <a:cs typeface="Arial" panose="020B0604020202020204" pitchFamily="34" charset="0"/>
              </a:rPr>
              <a:t>Clause 119 </a:t>
            </a:r>
            <a:r>
              <a:rPr lang="en-ZA" sz="2000" dirty="0">
                <a:latin typeface="Arial" panose="020B0604020202020204" pitchFamily="34" charset="0"/>
                <a:cs typeface="Arial" panose="020B0604020202020204" pitchFamily="34" charset="0"/>
              </a:rPr>
              <a:t>seeks to-</a:t>
            </a:r>
          </a:p>
          <a:p>
            <a:pPr marL="0" lvl="0" indent="0" algn="just">
              <a:buNone/>
            </a:pPr>
            <a:r>
              <a:rPr lang="en-ZA" sz="2000" dirty="0" smtClean="0">
                <a:latin typeface="Arial" panose="020B0604020202020204" pitchFamily="34" charset="0"/>
                <a:cs typeface="Arial" panose="020B0604020202020204" pitchFamily="34" charset="0"/>
              </a:rPr>
              <a:t>(a) amend </a:t>
            </a:r>
            <a:r>
              <a:rPr lang="en-ZA" sz="2000" dirty="0">
                <a:latin typeface="Arial" panose="020B0604020202020204" pitchFamily="34" charset="0"/>
                <a:cs typeface="Arial" panose="020B0604020202020204" pitchFamily="34" charset="0"/>
              </a:rPr>
              <a:t>section 236</a:t>
            </a:r>
            <a:r>
              <a:rPr lang="en-ZA" sz="2000" b="1"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which regulates the circumstances when consent is not required </a:t>
            </a:r>
            <a:r>
              <a:rPr lang="en-GB" sz="2000" dirty="0">
                <a:latin typeface="Arial" panose="020B0604020202020204" pitchFamily="34" charset="0"/>
                <a:cs typeface="Arial" panose="020B0604020202020204" pitchFamily="34" charset="0"/>
              </a:rPr>
              <a:t>by the substitution in subsection (1) for paragraph </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to include a person who is incompetent to give consent due to mental illness as well as a mental health disability as supported by a report from a suitably qualified person. The amendment intends to confine the conclusion that a person has a mental disability and cannot give consent, to a suitably qualified person who can make that conclusion;</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(b)	amend section 236 </a:t>
            </a:r>
            <a:r>
              <a:rPr lang="en-ZA" sz="2000" dirty="0">
                <a:latin typeface="Arial" panose="020B0604020202020204" pitchFamily="34" charset="0"/>
                <a:cs typeface="Arial" panose="020B0604020202020204" pitchFamily="34" charset="0"/>
              </a:rPr>
              <a:t>by the addition of the paragraph (</a:t>
            </a:r>
            <a:r>
              <a:rPr lang="en-ZA" sz="2000" i="1" dirty="0">
                <a:latin typeface="Arial" panose="020B0604020202020204" pitchFamily="34" charset="0"/>
                <a:cs typeface="Arial" panose="020B0604020202020204" pitchFamily="34" charset="0"/>
              </a:rPr>
              <a:t>c</a:t>
            </a:r>
            <a:r>
              <a:rPr lang="en-ZA" sz="2000" dirty="0">
                <a:latin typeface="Arial" panose="020B0604020202020204" pitchFamily="34" charset="0"/>
                <a:cs typeface="Arial" panose="020B0604020202020204" pitchFamily="34" charset="0"/>
              </a:rPr>
              <a:t>) in subsection (3) dispensing with consent from the biological father </a:t>
            </a:r>
            <a:r>
              <a:rPr lang="en-GB" sz="2000" dirty="0">
                <a:latin typeface="Arial" panose="020B0604020202020204" pitchFamily="34" charset="0"/>
                <a:cs typeface="Arial" panose="020B0604020202020204" pitchFamily="34" charset="0"/>
              </a:rPr>
              <a:t>following an allegation by the mother of the child, finding on a balance of probabilities that the child was conceived as a result of the mother being a victim of human trafficking: Provided that such a finding shall not constitute a conviction for the crime of human trafficking. This amendment is necessary to clarify that the consent of a father is not required for a child born as result of the mother being a victim of trafficking, which in one way or another involves the father.</a:t>
            </a:r>
            <a:endParaRPr lang="en-ZA"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119</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2B7EFB12-0A75-4A94-8CA4-89E3D49314A1}"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44</a:t>
            </a:fld>
            <a:endParaRPr lang="en-US"/>
          </a:p>
        </p:txBody>
      </p:sp>
    </p:spTree>
    <p:extLst>
      <p:ext uri="{BB962C8B-B14F-4D97-AF65-F5344CB8AC3E}">
        <p14:creationId xmlns:p14="http://schemas.microsoft.com/office/powerpoint/2010/main" xmlns="" val="3755844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5"/>
            <a:ext cx="9115425" cy="6043612"/>
          </a:xfrm>
        </p:spPr>
        <p:txBody>
          <a:bodyPr>
            <a:noAutofit/>
          </a:bodyPr>
          <a:lstStyle/>
          <a:p>
            <a:pPr marL="0" indent="0" algn="just">
              <a:buNone/>
            </a:pPr>
            <a:r>
              <a:rPr lang="en-US" sz="2400" b="1" dirty="0">
                <a:latin typeface="Arial" panose="020B0604020202020204" pitchFamily="34" charset="0"/>
                <a:cs typeface="Arial" panose="020B0604020202020204" pitchFamily="34" charset="0"/>
              </a:rPr>
              <a:t>Clause 120 </a:t>
            </a:r>
            <a:r>
              <a:rPr lang="en-US" sz="2400" dirty="0">
                <a:latin typeface="Arial" panose="020B0604020202020204" pitchFamily="34" charset="0"/>
                <a:cs typeface="Arial" panose="020B0604020202020204" pitchFamily="34" charset="0"/>
              </a:rPr>
              <a:t>seeks to amend</a:t>
            </a:r>
            <a:r>
              <a:rPr lang="en-GB" sz="2400" dirty="0">
                <a:latin typeface="Arial" panose="020B0604020202020204" pitchFamily="34" charset="0"/>
                <a:cs typeface="Arial" panose="020B0604020202020204" pitchFamily="34" charset="0"/>
              </a:rPr>
              <a:t> section 239 by-</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(a)	 the substitution of the term “adoption social worker” with that of “a social worker responsible for adoption”;</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	 the amendment of subsection (1)</a:t>
            </a:r>
            <a:r>
              <a:rPr lang="en-GB" sz="2400" i="1" dirty="0">
                <a:latin typeface="Arial" panose="020B0604020202020204" pitchFamily="34" charset="0"/>
                <a:cs typeface="Arial" panose="020B0604020202020204" pitchFamily="34" charset="0"/>
              </a:rPr>
              <a:t> (e)</a:t>
            </a:r>
            <a:r>
              <a:rPr lang="en-GB" sz="2400" dirty="0">
                <a:latin typeface="Arial" panose="020B0604020202020204" pitchFamily="34" charset="0"/>
                <a:cs typeface="Arial" panose="020B0604020202020204" pitchFamily="34" charset="0"/>
              </a:rPr>
              <a:t> by the deletion of the word "prescribed" and the insertion of the words "as may be prescribed" at the end of the sentence. This is a technical amendment necessary for ease of reading. </a:t>
            </a:r>
            <a:endParaRPr lang="en-ZA" sz="2400" dirty="0">
              <a:latin typeface="Arial" panose="020B0604020202020204" pitchFamily="34" charset="0"/>
              <a:cs typeface="Arial" panose="020B0604020202020204" pitchFamily="34" charset="0"/>
            </a:endParaRPr>
          </a:p>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121 </a:t>
            </a:r>
            <a:r>
              <a:rPr lang="en-US" sz="2400" dirty="0">
                <a:latin typeface="Arial" panose="020B0604020202020204" pitchFamily="34" charset="0"/>
                <a:cs typeface="Arial" panose="020B0604020202020204" pitchFamily="34" charset="0"/>
              </a:rPr>
              <a:t>seeks to amend section 243 </a:t>
            </a:r>
            <a:r>
              <a:rPr lang="en-GB" sz="2400" dirty="0">
                <a:latin typeface="Arial" panose="020B0604020202020204" pitchFamily="34" charset="0"/>
                <a:cs typeface="Arial" panose="020B0604020202020204" pitchFamily="34" charset="0"/>
              </a:rPr>
              <a:t>by providing for the prescribed form for the application. This amendment is intended to allow the Minister to prescribe a form to be used when an application for rescission of an adoption order is made. </a:t>
            </a:r>
            <a:endParaRPr lang="en-ZA" sz="2400" dirty="0">
              <a:latin typeface="Arial" panose="020B0604020202020204" pitchFamily="34" charset="0"/>
              <a:cs typeface="Arial" panose="020B0604020202020204" pitchFamily="34" charset="0"/>
            </a:endParaRPr>
          </a:p>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122 </a:t>
            </a:r>
            <a:r>
              <a:rPr lang="en-GB" sz="2400" dirty="0">
                <a:latin typeface="Arial" panose="020B0604020202020204" pitchFamily="34" charset="0"/>
                <a:cs typeface="Arial" panose="020B0604020202020204" pitchFamily="34" charset="0"/>
              </a:rPr>
              <a:t>seeks to delete section 249. This amendment is intended to delete reference to all fees that may be charged for adoption. </a:t>
            </a:r>
            <a:endParaRPr lang="en-ZA" sz="24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120, 121 &amp; 122</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2B7181E9-4074-4A00-AC03-E3C2B7E59882}"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45</a:t>
            </a:fld>
            <a:endParaRPr lang="en-US"/>
          </a:p>
        </p:txBody>
      </p:sp>
    </p:spTree>
    <p:extLst>
      <p:ext uri="{BB962C8B-B14F-4D97-AF65-F5344CB8AC3E}">
        <p14:creationId xmlns:p14="http://schemas.microsoft.com/office/powerpoint/2010/main" xmlns="" val="4030182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5"/>
            <a:ext cx="9115425" cy="6043612"/>
          </a:xfrm>
        </p:spPr>
        <p:txBody>
          <a:bodyPr>
            <a:noAutofit/>
          </a:bodyPr>
          <a:lstStyle/>
          <a:p>
            <a:pPr marL="0" indent="0">
              <a:buNone/>
            </a:pPr>
            <a:r>
              <a:rPr lang="en-US" sz="2000" b="1" dirty="0">
                <a:latin typeface="Arial" panose="020B0604020202020204" pitchFamily="34" charset="0"/>
                <a:cs typeface="Arial" panose="020B0604020202020204" pitchFamily="34" charset="0"/>
              </a:rPr>
              <a:t>Clause 123 </a:t>
            </a:r>
            <a:r>
              <a:rPr lang="en-US" sz="2000" dirty="0">
                <a:latin typeface="Arial" panose="020B0604020202020204" pitchFamily="34" charset="0"/>
                <a:cs typeface="Arial" panose="020B0604020202020204" pitchFamily="34" charset="0"/>
              </a:rPr>
              <a:t>seeks to amend </a:t>
            </a:r>
            <a:r>
              <a:rPr lang="en-GB" sz="2000" dirty="0">
                <a:latin typeface="Arial" panose="020B0604020202020204" pitchFamily="34" charset="0"/>
                <a:cs typeface="Arial" panose="020B0604020202020204" pitchFamily="34" charset="0"/>
              </a:rPr>
              <a:t>section 250 by- </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(a)	the addition of subsection (1)</a:t>
            </a:r>
            <a:r>
              <a:rPr lang="en-GB" sz="2000" i="1" dirty="0">
                <a:latin typeface="Arial" panose="020B0604020202020204" pitchFamily="34" charset="0"/>
                <a:cs typeface="Arial" panose="020B0604020202020204" pitchFamily="34" charset="0"/>
              </a:rPr>
              <a:t> (e)</a:t>
            </a:r>
            <a:r>
              <a:rPr lang="en-GB" sz="2000" dirty="0">
                <a:latin typeface="Arial" panose="020B0604020202020204" pitchFamily="34" charset="0"/>
                <a:cs typeface="Arial" panose="020B0604020202020204" pitchFamily="34" charset="0"/>
              </a:rPr>
              <a:t> that now makes provision for “a social worker in the employ of the Department or provincial department of social development who provide adoption services". This insertion is intended to add to the list of persons who may provide adoption services; </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(b)	deleting subsections (2) and (3) which provided exceptions to professional persons and organisations not listed in subsection (1) but can still provide adoption services. The deletion of these subsections is necessary to remove the repetition, because its context is contained in section 249 (2)</a:t>
            </a:r>
            <a:r>
              <a:rPr lang="en-GB" sz="2000" i="1" dirty="0">
                <a:latin typeface="Arial" panose="020B0604020202020204" pitchFamily="34" charset="0"/>
                <a:cs typeface="Arial" panose="020B0604020202020204" pitchFamily="34" charset="0"/>
              </a:rPr>
              <a:t> (b)</a:t>
            </a:r>
            <a:r>
              <a:rPr lang="en-GB" sz="2000"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lgn="just">
              <a:buNone/>
            </a:pPr>
            <a:r>
              <a:rPr lang="en-US" sz="2000" b="1" dirty="0" smtClean="0">
                <a:latin typeface="Arial" panose="020B0604020202020204" pitchFamily="34" charset="0"/>
                <a:cs typeface="Arial" panose="020B0604020202020204" pitchFamily="34" charset="0"/>
              </a:rPr>
              <a:t>Clause </a:t>
            </a:r>
            <a:r>
              <a:rPr lang="en-US" sz="2000" b="1" dirty="0">
                <a:latin typeface="Arial" panose="020B0604020202020204" pitchFamily="34" charset="0"/>
                <a:cs typeface="Arial" panose="020B0604020202020204" pitchFamily="34" charset="0"/>
              </a:rPr>
              <a:t>124 </a:t>
            </a:r>
            <a:r>
              <a:rPr lang="en-GB" sz="2000" dirty="0">
                <a:latin typeface="Arial" panose="020B0604020202020204" pitchFamily="34" charset="0"/>
                <a:cs typeface="Arial" panose="020B0604020202020204" pitchFamily="34" charset="0"/>
              </a:rPr>
              <a:t>seeks to amend section 251 by inserting section 1A in order to provide for the prescribed manner in terms of which the </a:t>
            </a:r>
            <a:r>
              <a:rPr lang="en-US" sz="2000" dirty="0">
                <a:latin typeface="Arial" panose="020B0604020202020204" pitchFamily="34" charset="0"/>
                <a:cs typeface="Arial" panose="020B0604020202020204" pitchFamily="34" charset="0"/>
              </a:rPr>
              <a:t>Director-General may withdraw an accreditation to provide adoption services. The amendment is necessary to allow the Director-General discretion to withdraw the accreditation of an adoption service provider, if the service provider does not comply with the legal and accreditation </a:t>
            </a:r>
            <a:r>
              <a:rPr lang="en-US" sz="2400" dirty="0"/>
              <a:t>requirements.  </a:t>
            </a:r>
            <a:endParaRPr lang="en-ZA" sz="2400" dirty="0">
              <a:effectLst/>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123 &amp; 124</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627BFFA8-CA14-465C-9B57-C90C24DD9CE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46</a:t>
            </a:fld>
            <a:endParaRPr lang="en-US"/>
          </a:p>
        </p:txBody>
      </p:sp>
    </p:spTree>
    <p:extLst>
      <p:ext uri="{BB962C8B-B14F-4D97-AF65-F5344CB8AC3E}">
        <p14:creationId xmlns:p14="http://schemas.microsoft.com/office/powerpoint/2010/main" xmlns="" val="1431737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5"/>
            <a:ext cx="9115425" cy="6043612"/>
          </a:xfrm>
        </p:spPr>
        <p:txBody>
          <a:bodyPr>
            <a:noAutofit/>
          </a:bodyPr>
          <a:lstStyle/>
          <a:p>
            <a:pPr marL="0" indent="0" algn="just">
              <a:buNone/>
            </a:pPr>
            <a:r>
              <a:rPr lang="en-US" sz="2000" b="1" dirty="0">
                <a:latin typeface="Arial" panose="020B0604020202020204" pitchFamily="34" charset="0"/>
                <a:cs typeface="Arial" panose="020B0604020202020204" pitchFamily="34" charset="0"/>
              </a:rPr>
              <a:t>Clause 125 </a:t>
            </a:r>
            <a:r>
              <a:rPr lang="en-US" sz="2000" dirty="0">
                <a:latin typeface="Arial" panose="020B0604020202020204" pitchFamily="34" charset="0"/>
                <a:cs typeface="Arial" panose="020B0604020202020204" pitchFamily="34" charset="0"/>
              </a:rPr>
              <a:t>seeks to amend section 252 </a:t>
            </a:r>
            <a:r>
              <a:rPr lang="en-GB" sz="2000" dirty="0">
                <a:latin typeface="Arial" panose="020B0604020202020204" pitchFamily="34" charset="0"/>
                <a:cs typeface="Arial" panose="020B0604020202020204" pitchFamily="34" charset="0"/>
              </a:rPr>
              <a:t>by the substitution of subsection (1)</a:t>
            </a:r>
            <a:r>
              <a:rPr lang="en-GB" sz="2000" i="1" dirty="0">
                <a:latin typeface="Arial" panose="020B0604020202020204" pitchFamily="34" charset="0"/>
                <a:cs typeface="Arial" panose="020B0604020202020204" pitchFamily="34" charset="0"/>
              </a:rPr>
              <a:t> (b)</a:t>
            </a:r>
            <a:r>
              <a:rPr lang="en-GB" sz="2000" dirty="0">
                <a:latin typeface="Arial" panose="020B0604020202020204" pitchFamily="34" charset="0"/>
                <a:cs typeface="Arial" panose="020B0604020202020204" pitchFamily="34" charset="0"/>
              </a:rPr>
              <a:t> to replace the words "a child protection organisation accredited to provide adoption services" with the words "an adoption social worker". It also deleted all references to an advertisement and replaces it with a notice. The amendment intends to clarify that an adoption social worker, not an organisation, may issue a notice for the purposes of recruitment. The reason for the deletion of the term "advertisement" is due to the fact that advertisement is for marketing purposes and is expensive. A notice is considered a general communication that is usually cheaper to publish. An advertisement seeks to entice a consumer to a purchase action while a notice limits itself to pure factual information</a:t>
            </a:r>
            <a:endParaRPr lang="en-ZA" sz="2000" dirty="0">
              <a:latin typeface="Arial" panose="020B0604020202020204" pitchFamily="34" charset="0"/>
              <a:cs typeface="Arial" panose="020B0604020202020204" pitchFamily="34" charset="0"/>
            </a:endParaRPr>
          </a:p>
          <a:p>
            <a:pPr marL="0" indent="0" algn="just">
              <a:buNone/>
            </a:pPr>
            <a:r>
              <a:rPr lang="en-US" sz="2000" b="1" dirty="0" smtClean="0">
                <a:latin typeface="Arial" panose="020B0604020202020204" pitchFamily="34" charset="0"/>
                <a:cs typeface="Arial" panose="020B0604020202020204" pitchFamily="34" charset="0"/>
              </a:rPr>
              <a:t>Clause </a:t>
            </a:r>
            <a:r>
              <a:rPr lang="en-US" sz="2000" b="1" dirty="0">
                <a:latin typeface="Arial" panose="020B0604020202020204" pitchFamily="34" charset="0"/>
                <a:cs typeface="Arial" panose="020B0604020202020204" pitchFamily="34" charset="0"/>
              </a:rPr>
              <a:t>126 </a:t>
            </a:r>
            <a:r>
              <a:rPr lang="en-US" sz="2000" dirty="0">
                <a:latin typeface="Arial" panose="020B0604020202020204" pitchFamily="34" charset="0"/>
                <a:cs typeface="Arial" panose="020B0604020202020204" pitchFamily="34" charset="0"/>
              </a:rPr>
              <a:t>seeks to amend section 253 </a:t>
            </a:r>
            <a:r>
              <a:rPr lang="en-GB" sz="2000" dirty="0">
                <a:latin typeface="Arial" panose="020B0604020202020204" pitchFamily="34" charset="0"/>
                <a:cs typeface="Arial" panose="020B0604020202020204" pitchFamily="34" charset="0"/>
              </a:rPr>
              <a:t>by the substitution of subparagraph </a:t>
            </a:r>
            <a:r>
              <a:rPr lang="en-GB" sz="2000" i="1" dirty="0">
                <a:latin typeface="Arial" panose="020B0604020202020204" pitchFamily="34" charset="0"/>
                <a:cs typeface="Arial" panose="020B0604020202020204" pitchFamily="34" charset="0"/>
              </a:rPr>
              <a:t>(e)</a:t>
            </a:r>
            <a:r>
              <a:rPr lang="en-GB" sz="2000" dirty="0">
                <a:latin typeface="Arial" panose="020B0604020202020204" pitchFamily="34" charset="0"/>
                <a:cs typeface="Arial" panose="020B0604020202020204" pitchFamily="34" charset="0"/>
              </a:rPr>
              <a:t> and </a:t>
            </a:r>
            <a:r>
              <a:rPr lang="en-GB" sz="2000" i="1" dirty="0">
                <a:latin typeface="Arial" panose="020B0604020202020204" pitchFamily="34" charset="0"/>
                <a:cs typeface="Arial" panose="020B0604020202020204" pitchFamily="34" charset="0"/>
              </a:rPr>
              <a:t>(f)</a:t>
            </a:r>
            <a:r>
              <a:rPr lang="en-GB" sz="2000" dirty="0">
                <a:latin typeface="Arial" panose="020B0604020202020204" pitchFamily="34" charset="0"/>
                <a:cs typeface="Arial" panose="020B0604020202020204" pitchFamily="34" charset="0"/>
              </a:rPr>
              <a:t> to replace the word "welfare" with the word "protection". This section authorises the Minister, after consultation with the Minister for Justice and Constitutional Development in respect of regulations dealing with court orders, to make regulations. This amendment is intended to be consistent with the contemporary terminology. </a:t>
            </a:r>
            <a:endParaRPr lang="en-ZA"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125 &amp; 126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3738546-5C52-4654-9C94-E588B84BE73A}"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47</a:t>
            </a:fld>
            <a:endParaRPr lang="en-US"/>
          </a:p>
        </p:txBody>
      </p:sp>
    </p:spTree>
    <p:extLst>
      <p:ext uri="{BB962C8B-B14F-4D97-AF65-F5344CB8AC3E}">
        <p14:creationId xmlns:p14="http://schemas.microsoft.com/office/powerpoint/2010/main" xmlns="" val="3303155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US" sz="2000" b="1" dirty="0">
                <a:latin typeface="Arial" panose="020B0604020202020204" pitchFamily="34" charset="0"/>
                <a:cs typeface="Arial" panose="020B0604020202020204" pitchFamily="34" charset="0"/>
              </a:rPr>
              <a:t>Clause 127 </a:t>
            </a:r>
            <a:r>
              <a:rPr lang="en-US" sz="2000" dirty="0">
                <a:latin typeface="Arial" panose="020B0604020202020204" pitchFamily="34" charset="0"/>
                <a:cs typeface="Arial" panose="020B0604020202020204" pitchFamily="34" charset="0"/>
              </a:rPr>
              <a:t>seeks to amend</a:t>
            </a:r>
            <a:r>
              <a:rPr lang="en-GB" sz="2000" dirty="0">
                <a:latin typeface="Arial" panose="020B0604020202020204" pitchFamily="34" charset="0"/>
                <a:cs typeface="Arial" panose="020B0604020202020204" pitchFamily="34" charset="0"/>
              </a:rPr>
              <a:t> section 258 by correcting the cross references to other sections in the Act.</a:t>
            </a:r>
            <a:endParaRPr lang="en-ZA" sz="2000" dirty="0">
              <a:latin typeface="Arial" panose="020B0604020202020204" pitchFamily="34" charset="0"/>
              <a:cs typeface="Arial" panose="020B0604020202020204" pitchFamily="34" charset="0"/>
            </a:endParaRPr>
          </a:p>
          <a:p>
            <a:pPr marL="0" indent="0" algn="just">
              <a:buNone/>
            </a:pPr>
            <a:r>
              <a:rPr lang="en-US" sz="2000" b="1" dirty="0" smtClean="0">
                <a:latin typeface="Arial" panose="020B0604020202020204" pitchFamily="34" charset="0"/>
                <a:cs typeface="Arial" panose="020B0604020202020204" pitchFamily="34" charset="0"/>
              </a:rPr>
              <a:t>Clause </a:t>
            </a:r>
            <a:r>
              <a:rPr lang="en-US" sz="2000" b="1" dirty="0">
                <a:latin typeface="Arial" panose="020B0604020202020204" pitchFamily="34" charset="0"/>
                <a:cs typeface="Arial" panose="020B0604020202020204" pitchFamily="34" charset="0"/>
              </a:rPr>
              <a:t>128 </a:t>
            </a:r>
            <a:r>
              <a:rPr lang="en-US" sz="2000" dirty="0">
                <a:latin typeface="Arial" panose="020B0604020202020204" pitchFamily="34" charset="0"/>
                <a:cs typeface="Arial" panose="020B0604020202020204" pitchFamily="34" charset="0"/>
              </a:rPr>
              <a:t>seeks to amend sec</a:t>
            </a:r>
            <a:r>
              <a:rPr lang="en-GB" sz="2000" dirty="0">
                <a:latin typeface="Arial" panose="020B0604020202020204" pitchFamily="34" charset="0"/>
                <a:cs typeface="Arial" panose="020B0604020202020204" pitchFamily="34" charset="0"/>
              </a:rPr>
              <a:t>tion 259 by effecting minor consequential amendments and by deleting subsection (4).</a:t>
            </a:r>
            <a:endParaRPr lang="en-ZA" sz="2000" dirty="0">
              <a:latin typeface="Arial" panose="020B0604020202020204" pitchFamily="34" charset="0"/>
              <a:cs typeface="Arial" panose="020B0604020202020204" pitchFamily="34" charset="0"/>
            </a:endParaRPr>
          </a:p>
          <a:p>
            <a:pPr marL="0" indent="0" algn="just">
              <a:buNone/>
            </a:pPr>
            <a:r>
              <a:rPr lang="en-US" sz="2000" b="1" dirty="0" smtClean="0">
                <a:latin typeface="Arial" panose="020B0604020202020204" pitchFamily="34" charset="0"/>
                <a:cs typeface="Arial" panose="020B0604020202020204" pitchFamily="34" charset="0"/>
              </a:rPr>
              <a:t>Clause </a:t>
            </a:r>
            <a:r>
              <a:rPr lang="en-US" sz="2000" b="1" dirty="0">
                <a:latin typeface="Arial" panose="020B0604020202020204" pitchFamily="34" charset="0"/>
                <a:cs typeface="Arial" panose="020B0604020202020204" pitchFamily="34" charset="0"/>
              </a:rPr>
              <a:t>129 </a:t>
            </a:r>
            <a:r>
              <a:rPr lang="en-US" sz="2000" dirty="0">
                <a:latin typeface="Arial" panose="020B0604020202020204" pitchFamily="34" charset="0"/>
                <a:cs typeface="Arial" panose="020B0604020202020204" pitchFamily="34" charset="0"/>
              </a:rPr>
              <a:t>seeks to amend section</a:t>
            </a:r>
            <a:r>
              <a:rPr lang="en-GB" sz="2000" dirty="0">
                <a:latin typeface="Arial" panose="020B0604020202020204" pitchFamily="34" charset="0"/>
                <a:cs typeface="Arial" panose="020B0604020202020204" pitchFamily="34" charset="0"/>
              </a:rPr>
              <a:t> 260 by-</a:t>
            </a:r>
            <a:endParaRPr lang="en-ZA" sz="2000" dirty="0">
              <a:latin typeface="Arial" panose="020B0604020202020204" pitchFamily="34" charset="0"/>
              <a:cs typeface="Arial" panose="020B0604020202020204" pitchFamily="34" charset="0"/>
            </a:endParaRPr>
          </a:p>
          <a:p>
            <a:pPr marL="0" indent="0" algn="just">
              <a:buNone/>
            </a:pPr>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a) the insertion of the words "recognised organisation or" before the words "accredited adoption agency". The proposed amendment seeks to provide an alternative to such accredited adoption agency of another country by providing an alternative of "equivalent organisation" of a child protection organisation accredited in terms of section 260;</a:t>
            </a:r>
            <a:endParaRPr lang="en-ZA" sz="2000" dirty="0">
              <a:latin typeface="Arial" panose="020B0604020202020204" pitchFamily="34" charset="0"/>
              <a:cs typeface="Arial" panose="020B0604020202020204" pitchFamily="34" charset="0"/>
            </a:endParaRPr>
          </a:p>
          <a:p>
            <a:pPr marL="0" indent="0" algn="just">
              <a:buNone/>
            </a:pPr>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b) providing for the Central Authority of the Republic to enter into an adoption working agreement with the central authority of another convention country. This amendment intends to allow the South African Central Authority to enter into an adoption working agreement with the central authority in another convention country. Currently, the Children’s Act only makes provision for child protection organisations to enter into working agreements, not the Central Authority.  </a:t>
            </a:r>
            <a:endParaRPr lang="en-ZA" sz="2000" dirty="0">
              <a:latin typeface="Arial" panose="020B0604020202020204" pitchFamily="34" charset="0"/>
              <a:cs typeface="Arial" panose="020B0604020202020204" pitchFamily="34" charset="0"/>
            </a:endParaRPr>
          </a:p>
          <a:p>
            <a:pPr marL="0" indent="0" algn="just">
              <a:buNone/>
            </a:pPr>
            <a:r>
              <a:rPr lang="en-US" sz="2000" dirty="0">
                <a:latin typeface="Arial" panose="020B0604020202020204" pitchFamily="34" charset="0"/>
                <a:cs typeface="Arial" panose="020B0604020202020204" pitchFamily="34" charset="0"/>
              </a:rPr>
              <a:t> </a:t>
            </a:r>
            <a:endParaRPr lang="en-ZA" sz="2000" dirty="0">
              <a:effectLst/>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127, 128 &amp; 129</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42998198-1C20-435F-A6B5-269C5CD6DFF7}"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48</a:t>
            </a:fld>
            <a:endParaRPr lang="en-US"/>
          </a:p>
        </p:txBody>
      </p:sp>
    </p:spTree>
    <p:extLst>
      <p:ext uri="{BB962C8B-B14F-4D97-AF65-F5344CB8AC3E}">
        <p14:creationId xmlns:p14="http://schemas.microsoft.com/office/powerpoint/2010/main" xmlns="" val="1082996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428624"/>
            <a:ext cx="9115425" cy="6315075"/>
          </a:xfrm>
        </p:spPr>
        <p:txBody>
          <a:bodyPr>
            <a:noAutofit/>
          </a:bodyPr>
          <a:lstStyle/>
          <a:p>
            <a:pPr marL="0" indent="0" algn="just">
              <a:buNone/>
            </a:pPr>
            <a:r>
              <a:rPr lang="en-US" sz="2000" b="1" dirty="0">
                <a:latin typeface="Arial" panose="020B0604020202020204" pitchFamily="34" charset="0"/>
                <a:cs typeface="Arial" panose="020B0604020202020204" pitchFamily="34" charset="0"/>
              </a:rPr>
              <a:t>Clause 130 s</a:t>
            </a:r>
            <a:r>
              <a:rPr lang="en-US" sz="2000" dirty="0">
                <a:latin typeface="Arial" panose="020B0604020202020204" pitchFamily="34" charset="0"/>
                <a:cs typeface="Arial" panose="020B0604020202020204" pitchFamily="34" charset="0"/>
              </a:rPr>
              <a:t>eeks to amend section 261 by</a:t>
            </a:r>
            <a:r>
              <a:rPr lang="en-US" sz="2000" b="1" dirty="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(a)	 the substitution of subsection (2) to replace the word "shall" with the word "must”;</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(b)	 the amendment of subsection (3) by the insertion of the word "inter-country" before the word "adoption" and the words "of the Republic" after Central Authority. This amendment intends to distinguish between the SA Central Authority and one of a foreign country;</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(c)	the amendment of subsection (4) by the substitution of the word "will" with the word "must" and the words "of the Republic" after Central Authority. The amendment intends to maintain consistency in terminology;</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(d)	the amendment of subsection (5)</a:t>
            </a:r>
            <a:r>
              <a:rPr lang="en-GB" sz="2000" i="1" dirty="0">
                <a:latin typeface="Arial" panose="020B0604020202020204" pitchFamily="34" charset="0"/>
                <a:cs typeface="Arial" panose="020B0604020202020204" pitchFamily="34" charset="0"/>
              </a:rPr>
              <a:t> (e)</a:t>
            </a:r>
            <a:r>
              <a:rPr lang="en-GB" sz="2000" dirty="0">
                <a:latin typeface="Arial" panose="020B0604020202020204" pitchFamily="34" charset="0"/>
                <a:cs typeface="Arial" panose="020B0604020202020204" pitchFamily="34" charset="0"/>
              </a:rPr>
              <a:t> by the insertion of the words "and has not withdrawn consent" at the end of subsection to clarify the status of the signed consent. This amendment intends to clarify the status of the signed consent;</a:t>
            </a:r>
            <a:endParaRPr lang="en-ZA" sz="2000" dirty="0">
              <a:latin typeface="Arial" panose="020B0604020202020204" pitchFamily="34" charset="0"/>
              <a:cs typeface="Arial" panose="020B0604020202020204" pitchFamily="34" charset="0"/>
            </a:endParaRPr>
          </a:p>
          <a:p>
            <a:pPr marL="0" indent="0" algn="just">
              <a:buNone/>
            </a:pPr>
            <a:r>
              <a:rPr lang="en-GB" sz="2000" dirty="0">
                <a:latin typeface="Arial" panose="020B0604020202020204" pitchFamily="34" charset="0"/>
                <a:cs typeface="Arial" panose="020B0604020202020204" pitchFamily="34" charset="0"/>
              </a:rPr>
              <a:t>(e)	the amendment of subsection (5) </a:t>
            </a:r>
            <a:r>
              <a:rPr lang="en-GB" sz="2000" i="1" dirty="0">
                <a:latin typeface="Arial" panose="020B0604020202020204" pitchFamily="34" charset="0"/>
                <a:cs typeface="Arial" panose="020B0604020202020204" pitchFamily="34" charset="0"/>
              </a:rPr>
              <a:t>(f)</a:t>
            </a:r>
            <a:r>
              <a:rPr lang="en-GB" sz="2000" dirty="0">
                <a:latin typeface="Arial" panose="020B0604020202020204" pitchFamily="34" charset="0"/>
                <a:cs typeface="Arial" panose="020B0604020202020204" pitchFamily="34" charset="0"/>
              </a:rPr>
              <a:t> by the insertion of the words "and has not withdrawn consent" at the end of the subsection but before the word "and". The amendment intends to clarify that the court may issue an adoption order if the requirements are met and it is satisfied that the central authority of the convention country has agreed to the adoption of the child and has not withdrawn consent</a:t>
            </a:r>
            <a:r>
              <a:rPr lang="en-GB" sz="2000" dirty="0" smtClean="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130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EFFA5433-4DD9-48AD-9717-E31786245C0A}"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49</a:t>
            </a:fld>
            <a:endParaRPr lang="en-US"/>
          </a:p>
        </p:txBody>
      </p:sp>
    </p:spTree>
    <p:extLst>
      <p:ext uri="{BB962C8B-B14F-4D97-AF65-F5344CB8AC3E}">
        <p14:creationId xmlns:p14="http://schemas.microsoft.com/office/powerpoint/2010/main" xmlns="" val="261734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005" y="-91121"/>
            <a:ext cx="8537608" cy="548321"/>
          </a:xfrm>
        </p:spPr>
        <p:txBody>
          <a:bodyPr>
            <a:noAutofit/>
          </a:bodyPr>
          <a:lstStyle/>
          <a:p>
            <a:r>
              <a:rPr lang="en-ZA" sz="2000" b="1" dirty="0" smtClean="0">
                <a:latin typeface="Arial" panose="020B0604020202020204" pitchFamily="34" charset="0"/>
                <a:cs typeface="Arial" panose="020B0604020202020204" pitchFamily="34" charset="0"/>
              </a:rPr>
              <a:t>CLAUSES 5 &amp; 6</a:t>
            </a:r>
            <a:endParaRPr lang="en-ZA"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4005" y="457201"/>
            <a:ext cx="8845616" cy="6215062"/>
          </a:xfrm>
        </p:spPr>
        <p:txBody>
          <a:bodyPr>
            <a:noAutofit/>
          </a:bodyPr>
          <a:lstStyle/>
          <a:p>
            <a:pPr marL="0" indent="0" algn="just">
              <a:lnSpc>
                <a:spcPct val="150000"/>
              </a:lnSpc>
              <a:spcAft>
                <a:spcPts val="0"/>
              </a:spcAft>
              <a:buNone/>
            </a:pPr>
            <a:r>
              <a:rPr lang="en-ZA" sz="2600" b="1" dirty="0" smtClean="0">
                <a:latin typeface="Arial" panose="020B0604020202020204" pitchFamily="34" charset="0"/>
                <a:ea typeface="Calibri" panose="020F0502020204030204" pitchFamily="34" charset="0"/>
                <a:cs typeface="Times New Roman" panose="02020603050405020304" pitchFamily="18" charset="0"/>
              </a:rPr>
              <a:t>Clause </a:t>
            </a:r>
            <a:r>
              <a:rPr lang="en-ZA" sz="2600" b="1" dirty="0">
                <a:latin typeface="Arial" panose="020B0604020202020204" pitchFamily="34" charset="0"/>
                <a:ea typeface="Calibri" panose="020F0502020204030204" pitchFamily="34" charset="0"/>
                <a:cs typeface="Times New Roman" panose="02020603050405020304" pitchFamily="18" charset="0"/>
              </a:rPr>
              <a:t>5 </a:t>
            </a:r>
            <a:r>
              <a:rPr lang="en-ZA" sz="2600" dirty="0">
                <a:latin typeface="Arial" panose="020B0604020202020204" pitchFamily="34" charset="0"/>
                <a:ea typeface="Calibri" panose="020F0502020204030204" pitchFamily="34" charset="0"/>
                <a:cs typeface="Times New Roman" panose="02020603050405020304" pitchFamily="18" charset="0"/>
              </a:rPr>
              <a:t>seeks to  amend section 8 by explicitly stating that the Act  applies to every child in the Republic of South Africa so that there is no interpretation difficulties and that users of the Act will know that children include non- citizens.</a:t>
            </a:r>
          </a:p>
          <a:p>
            <a:pPr marL="0" indent="0" algn="just">
              <a:lnSpc>
                <a:spcPct val="150000"/>
              </a:lnSpc>
              <a:spcAft>
                <a:spcPts val="0"/>
              </a:spcAft>
              <a:buNone/>
            </a:pPr>
            <a:r>
              <a:rPr lang="en-ZA" sz="2600" b="1" dirty="0" smtClean="0">
                <a:latin typeface="Arial" panose="020B0604020202020204" pitchFamily="34" charset="0"/>
                <a:ea typeface="Calibri" panose="020F0502020204030204" pitchFamily="34" charset="0"/>
                <a:cs typeface="Times New Roman" panose="02020603050405020304" pitchFamily="18" charset="0"/>
              </a:rPr>
              <a:t>Clause </a:t>
            </a:r>
            <a:r>
              <a:rPr lang="en-ZA" sz="2600" b="1" dirty="0">
                <a:latin typeface="Arial" panose="020B0604020202020204" pitchFamily="34" charset="0"/>
                <a:ea typeface="Calibri" panose="020F0502020204030204" pitchFamily="34" charset="0"/>
                <a:cs typeface="Times New Roman" panose="02020603050405020304" pitchFamily="18" charset="0"/>
              </a:rPr>
              <a:t>6</a:t>
            </a:r>
            <a:r>
              <a:rPr lang="en-ZA" sz="2600" dirty="0">
                <a:latin typeface="Arial" panose="020B0604020202020204" pitchFamily="34" charset="0"/>
                <a:ea typeface="Calibri" panose="020F0502020204030204" pitchFamily="34" charset="0"/>
                <a:cs typeface="Times New Roman" panose="02020603050405020304" pitchFamily="18" charset="0"/>
              </a:rPr>
              <a:t> seeks to amend section 12 which is intended to align the prohibition of genital mutilation with the new definition. The clause further prohibits any marriage of a child. </a:t>
            </a:r>
          </a:p>
          <a:p>
            <a:pPr marL="0" indent="0">
              <a:buNone/>
            </a:pPr>
            <a:endParaRPr lang="en-ZA" sz="1800" dirty="0">
              <a:solidFill>
                <a:srgbClr val="FF00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08DEEC2A-26DB-4621-BC7F-E5A21B177C7C}"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a:t>
            </a:fld>
            <a:endParaRPr lang="en-US"/>
          </a:p>
        </p:txBody>
      </p:sp>
    </p:spTree>
    <p:extLst>
      <p:ext uri="{BB962C8B-B14F-4D97-AF65-F5344CB8AC3E}">
        <p14:creationId xmlns:p14="http://schemas.microsoft.com/office/powerpoint/2010/main" xmlns="" val="1411855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GB" sz="2400" dirty="0">
                <a:latin typeface="Arial" panose="020B0604020202020204" pitchFamily="34" charset="0"/>
                <a:cs typeface="Arial" panose="020B0604020202020204" pitchFamily="34" charset="0"/>
              </a:rPr>
              <a:t>(f)	the amendment of subsection (6)</a:t>
            </a:r>
            <a:r>
              <a:rPr lang="en-GB" sz="2400" i="1" dirty="0">
                <a:latin typeface="Arial" panose="020B0604020202020204" pitchFamily="34" charset="0"/>
                <a:cs typeface="Arial" panose="020B0604020202020204" pitchFamily="34" charset="0"/>
              </a:rPr>
              <a:t> (a)</a:t>
            </a:r>
            <a:r>
              <a:rPr lang="en-GB" sz="2400" dirty="0">
                <a:latin typeface="Arial" panose="020B0604020202020204" pitchFamily="34" charset="0"/>
                <a:cs typeface="Arial" panose="020B0604020202020204" pitchFamily="34" charset="0"/>
              </a:rPr>
              <a:t> by the substitution for the words "within a period of 140 days from the date on which it has consented to the adoption" of the following words "at any time before the order of adoption is granted by the court". The amendment intends to remove reference to 140 days as it is arbitrary and not linked to any provision in the Convention. This period is replaced by a provision allowing the Central Authority to withdraw its consent at any time before the court order in respect of an inter-country adoption is granted. This would imply that consent cannot be withdrawn after the court order, thereby rendering the current provisions of subsections (6)</a:t>
            </a:r>
            <a:r>
              <a:rPr lang="en-GB" sz="2400" i="1" dirty="0">
                <a:latin typeface="Arial" panose="020B0604020202020204" pitchFamily="34" charset="0"/>
                <a:cs typeface="Arial" panose="020B0604020202020204" pitchFamily="34" charset="0"/>
              </a:rPr>
              <a:t> (b)</a:t>
            </a:r>
            <a:r>
              <a:rPr lang="en-GB" sz="2400" dirty="0">
                <a:latin typeface="Arial" panose="020B0604020202020204" pitchFamily="34" charset="0"/>
                <a:cs typeface="Arial" panose="020B0604020202020204" pitchFamily="34" charset="0"/>
              </a:rPr>
              <a:t> and (7) obsolete, which provisions should be omitted; </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(g)	by deleting subsections (6)</a:t>
            </a:r>
            <a:r>
              <a:rPr lang="en-GB" sz="2400" i="1" dirty="0">
                <a:latin typeface="Arial" panose="020B0604020202020204" pitchFamily="34" charset="0"/>
                <a:cs typeface="Arial" panose="020B0604020202020204" pitchFamily="34" charset="0"/>
              </a:rPr>
              <a:t> (b)</a:t>
            </a:r>
            <a:r>
              <a:rPr lang="en-GB" sz="2400" dirty="0">
                <a:latin typeface="Arial" panose="020B0604020202020204" pitchFamily="34" charset="0"/>
                <a:cs typeface="Arial" panose="020B0604020202020204" pitchFamily="34" charset="0"/>
              </a:rPr>
              <a:t>, (7) and (9). This amendment is necessary to align with the amendment in section 261(6)</a:t>
            </a:r>
            <a:r>
              <a:rPr lang="en-GB" sz="2400" i="1" dirty="0">
                <a:latin typeface="Arial" panose="020B0604020202020204" pitchFamily="34" charset="0"/>
                <a:cs typeface="Arial" panose="020B0604020202020204" pitchFamily="34" charset="0"/>
              </a:rPr>
              <a:t> (a)</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and</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130 cont…</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6BB91318-A10F-4E10-AD6D-5DF9E984DF5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50</a:t>
            </a:fld>
            <a:endParaRPr lang="en-US"/>
          </a:p>
        </p:txBody>
      </p:sp>
    </p:spTree>
    <p:extLst>
      <p:ext uri="{BB962C8B-B14F-4D97-AF65-F5344CB8AC3E}">
        <p14:creationId xmlns:p14="http://schemas.microsoft.com/office/powerpoint/2010/main" xmlns="" val="2335920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GB" sz="2400" dirty="0">
                <a:latin typeface="Arial" panose="020B0604020202020204" pitchFamily="34" charset="0"/>
                <a:cs typeface="Arial" panose="020B0604020202020204" pitchFamily="34" charset="0"/>
              </a:rPr>
              <a:t>(h)	substituting subsection (8), which provides for the adoption of a child habitually resident in the Republic by a family member of that child resident in a convention country or by a person who will become an adoptive parent jointly with the child’s biological parent to be dealt with in the prescribed manner as an inter-country adoption: Provided that the Central Authority of the Republic may dispense with one or more of the formal requirements of inter-country adoption if it is in the best interest of the child concerned in the context of a specific case. The amendment intends to allow the Minister to make regulations regarding the adoption of a child by a family member or a person adopting the child together with the child’s parent, who resides in a convention country.  </a:t>
            </a:r>
            <a:endParaRPr lang="en-ZA"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130</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CDEE735-7AAA-41FD-9448-98A91D0E6580}"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51</a:t>
            </a:fld>
            <a:endParaRPr lang="en-US"/>
          </a:p>
        </p:txBody>
      </p:sp>
    </p:spTree>
    <p:extLst>
      <p:ext uri="{BB962C8B-B14F-4D97-AF65-F5344CB8AC3E}">
        <p14:creationId xmlns:p14="http://schemas.microsoft.com/office/powerpoint/2010/main" xmlns="" val="3207157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00038"/>
            <a:ext cx="9115425" cy="6557961"/>
          </a:xfrm>
        </p:spPr>
        <p:txBody>
          <a:bodyPr>
            <a:noAutofit/>
          </a:bodyPr>
          <a:lstStyle/>
          <a:p>
            <a:pPr marL="0" indent="0" algn="just">
              <a:buNone/>
            </a:pPr>
            <a:r>
              <a:rPr lang="en-US" sz="2400" b="1" dirty="0">
                <a:latin typeface="Arial" panose="020B0604020202020204" pitchFamily="34" charset="0"/>
                <a:cs typeface="Arial" panose="020B0604020202020204" pitchFamily="34" charset="0"/>
              </a:rPr>
              <a:t>Clause 131</a:t>
            </a:r>
            <a:r>
              <a:rPr lang="en-US" sz="2400" dirty="0">
                <a:latin typeface="Arial" panose="020B0604020202020204" pitchFamily="34" charset="0"/>
                <a:cs typeface="Arial" panose="020B0604020202020204" pitchFamily="34" charset="0"/>
              </a:rPr>
              <a:t> seeks to amend section </a:t>
            </a:r>
            <a:r>
              <a:rPr lang="en-US" sz="2400" dirty="0" smtClean="0">
                <a:latin typeface="Arial" panose="020B0604020202020204" pitchFamily="34" charset="0"/>
                <a:cs typeface="Arial" panose="020B0604020202020204" pitchFamily="34" charset="0"/>
              </a:rPr>
              <a:t>262-</a:t>
            </a:r>
          </a:p>
          <a:p>
            <a:pPr marL="0" indent="0" algn="just">
              <a:buNone/>
            </a:pPr>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	 subsection (2) by the substitution of the word "shall" with "must"</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The amendment intends to maintain consistency in terminology;</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	in subsection (3) by the insertion of the word "inter-country" before the term adoption, by the insertion of the words "of the Republic" after the words "Central Authority” and by the substitution of the term "will" with "must" immediately after the inserted words of "of the Republic" in subsections (3) and (4) making it obligatory. The amendment intends to maintain consistency in terminology;</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(c)	in subsection (5) </a:t>
            </a:r>
            <a:r>
              <a:rPr lang="en-GB" sz="2400" i="1" dirty="0">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by the insertion of the words "and has not withdrawn consent" at the end of the subsection. The amendment intends to clarify that the court may issue an adoption order if the requirements are met and it is satisfied that the competent authority of the non-convention country has agreed to the adoption of the child and has not withdrawn consent</a:t>
            </a:r>
            <a:r>
              <a:rPr lang="en-GB" sz="2400" dirty="0" smtClean="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5B0A4E0-EF43-4844-947B-25C59ED6D51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52</a:t>
            </a:fld>
            <a:endParaRPr lang="en-US"/>
          </a:p>
        </p:txBody>
      </p:sp>
    </p:spTree>
    <p:extLst>
      <p:ext uri="{BB962C8B-B14F-4D97-AF65-F5344CB8AC3E}">
        <p14:creationId xmlns:p14="http://schemas.microsoft.com/office/powerpoint/2010/main" xmlns="" val="22722294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algn="just"/>
            <a:r>
              <a:rPr lang="en-GB" sz="2400" dirty="0">
                <a:latin typeface="Arial" panose="020B0604020202020204" pitchFamily="34" charset="0"/>
                <a:cs typeface="Arial" panose="020B0604020202020204" pitchFamily="34" charset="0"/>
              </a:rPr>
              <a:t>(d)	subsection (5) </a:t>
            </a:r>
            <a:r>
              <a:rPr lang="en-GB" sz="2400" i="1" dirty="0">
                <a:latin typeface="Arial" panose="020B0604020202020204" pitchFamily="34" charset="0"/>
                <a:cs typeface="Arial" panose="020B0604020202020204" pitchFamily="34" charset="0"/>
              </a:rPr>
              <a:t>(f)</a:t>
            </a:r>
            <a:r>
              <a:rPr lang="en-GB" sz="2400" dirty="0">
                <a:latin typeface="Arial" panose="020B0604020202020204" pitchFamily="34" charset="0"/>
                <a:cs typeface="Arial" panose="020B0604020202020204" pitchFamily="34" charset="0"/>
              </a:rPr>
              <a:t> by the insertion of the words "and has not withdrawn consent" at the end of subsection. The amendment intends to clarify that the court may issue an adoption order if the requirements are met and it is satisfied that the Central Authority of the Republic has agreed to the adoption of the child and has not withdrawn consent;</a:t>
            </a:r>
            <a:endParaRPr lang="en-ZA"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(e)	in subsection (6) by the substitution for the words "within a period of 140 days from the date on which it has consented to the adoption" of the following words "at any time before the order of adoption is granted by the court". The amendment intends to remove reference to 140 days. This period is replaced by a provision allowing the Central Authority of the Republic to withdraw its consent at any time before the court order in respect of an inter-country adoption is granted. This would imply that consent cannot be withdrawn after the court order, thereby rendering the current provisions of subsections (6)</a:t>
            </a:r>
            <a:r>
              <a:rPr lang="en-GB" sz="2400" i="1" dirty="0">
                <a:latin typeface="Arial" panose="020B0604020202020204" pitchFamily="34" charset="0"/>
                <a:cs typeface="Arial" panose="020B0604020202020204" pitchFamily="34" charset="0"/>
              </a:rPr>
              <a:t> (b)</a:t>
            </a:r>
            <a:r>
              <a:rPr lang="en-GB" sz="2400" dirty="0">
                <a:latin typeface="Arial" panose="020B0604020202020204" pitchFamily="34" charset="0"/>
                <a:cs typeface="Arial" panose="020B0604020202020204" pitchFamily="34" charset="0"/>
              </a:rPr>
              <a:t> and (7) obsolete, which provisions should be omitted</a:t>
            </a:r>
            <a:r>
              <a:rPr lang="en-GB" sz="2400" dirty="0" smtClean="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131 cont…</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8668974-8C4A-4594-B591-05A31B401EF0}"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53</a:t>
            </a:fld>
            <a:endParaRPr lang="en-US"/>
          </a:p>
        </p:txBody>
      </p:sp>
    </p:spTree>
    <p:extLst>
      <p:ext uri="{BB962C8B-B14F-4D97-AF65-F5344CB8AC3E}">
        <p14:creationId xmlns:p14="http://schemas.microsoft.com/office/powerpoint/2010/main" xmlns="" val="1871740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algn="just"/>
            <a:r>
              <a:rPr lang="en-GB" sz="2400" dirty="0">
                <a:latin typeface="Arial" panose="020B0604020202020204" pitchFamily="34" charset="0"/>
                <a:cs typeface="Arial" panose="020B0604020202020204" pitchFamily="34" charset="0"/>
              </a:rPr>
              <a:t>(f)	by deleting subsections (6) </a:t>
            </a:r>
            <a:r>
              <a:rPr lang="en-GB" sz="2400" i="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(7) and (9). This amendment is necessary to align with the amendment in section 262(6)</a:t>
            </a:r>
            <a:r>
              <a:rPr lang="en-GB" sz="2400" i="1" dirty="0">
                <a:latin typeface="Arial" panose="020B0604020202020204" pitchFamily="34" charset="0"/>
                <a:cs typeface="Arial" panose="020B0604020202020204" pitchFamily="34" charset="0"/>
              </a:rPr>
              <a:t> (a)</a:t>
            </a:r>
            <a:r>
              <a:rPr lang="en-GB" sz="2400" dirty="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(g)	by substituting subsection (8), which provides for the adoption of a child habitually resident in the Republic by a family member of that child resident in a convention country or by a person who will become an adoptive parent jointly with the child’s biological parent to be dealt with in the prescribed manner as an inter-country adoption: Provided that the Central Authority of the Republic may dispense with one or more of the formal requirements of inter-country adoption if it is in the best interest of the child concerned in the context of a specific case. The amendment intends to allow the Minister to make regulations regarding the adoption of a child by a family member or a person adopting the child together with the child’s parent, who resides in a non-convention </a:t>
            </a:r>
            <a:r>
              <a:rPr lang="en-GB" sz="2400" dirty="0" smtClean="0">
                <a:latin typeface="Arial" panose="020B0604020202020204" pitchFamily="34" charset="0"/>
                <a:cs typeface="Arial" panose="020B0604020202020204" pitchFamily="34" charset="0"/>
              </a:rPr>
              <a:t>country.</a:t>
            </a:r>
            <a:endParaRPr lang="en-ZA" sz="2400" dirty="0">
              <a:latin typeface="Arial" panose="020B0604020202020204" pitchFamily="34" charset="0"/>
              <a:cs typeface="Arial" panose="020B0604020202020204" pitchFamily="34" charset="0"/>
            </a:endParaRPr>
          </a:p>
          <a:p>
            <a:pPr marL="0" indent="0" algn="just">
              <a:buNone/>
            </a:pPr>
            <a:r>
              <a:rPr lang="en-US"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B0DAE038-BEEB-4042-95B5-4E3FDE2088B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54</a:t>
            </a:fld>
            <a:endParaRPr lang="en-US"/>
          </a:p>
        </p:txBody>
      </p:sp>
    </p:spTree>
    <p:extLst>
      <p:ext uri="{BB962C8B-B14F-4D97-AF65-F5344CB8AC3E}">
        <p14:creationId xmlns:p14="http://schemas.microsoft.com/office/powerpoint/2010/main" xmlns="" val="2970191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132 </a:t>
            </a:r>
            <a:r>
              <a:rPr lang="en-US" sz="2400" dirty="0">
                <a:latin typeface="Arial" panose="020B0604020202020204" pitchFamily="34" charset="0"/>
                <a:cs typeface="Arial" panose="020B0604020202020204" pitchFamily="34" charset="0"/>
              </a:rPr>
              <a:t>seeks to amend section 263</a:t>
            </a:r>
            <a:r>
              <a:rPr lang="en-GB" sz="2400" dirty="0">
                <a:latin typeface="Arial" panose="020B0604020202020204" pitchFamily="34" charset="0"/>
                <a:cs typeface="Arial" panose="020B0604020202020204" pitchFamily="34" charset="0"/>
              </a:rPr>
              <a:t> to remove the discretionary power of the Central</a:t>
            </a:r>
            <a:r>
              <a:rPr lang="en-US" sz="2400" dirty="0">
                <a:latin typeface="Arial" panose="020B0604020202020204" pitchFamily="34" charset="0"/>
                <a:cs typeface="Arial" panose="020B0604020202020204" pitchFamily="34" charset="0"/>
              </a:rPr>
              <a:t> Authority</a:t>
            </a:r>
            <a:r>
              <a:rPr lang="en-GB" sz="2400" dirty="0">
                <a:latin typeface="Arial" panose="020B0604020202020204" pitchFamily="34" charset="0"/>
                <a:cs typeface="Arial" panose="020B0604020202020204" pitchFamily="34" charset="0"/>
              </a:rPr>
              <a:t> when issuing the compliance certificate, by replacing the term "may" with "must" and inserting the following words "of the Republic must" immediately after the words </a:t>
            </a:r>
            <a:r>
              <a:rPr lang="en-US" sz="2400" dirty="0">
                <a:latin typeface="Arial" panose="020B0604020202020204" pitchFamily="34" charset="0"/>
                <a:cs typeface="Arial" panose="020B0604020202020204" pitchFamily="34" charset="0"/>
              </a:rPr>
              <a:t>Central Authority. The amendment intends to remove the discretion of the Central Authority and obligates him or her to issue an adoption compliance certificate if the children’s court has approved the adoption of a child. </a:t>
            </a:r>
            <a:endParaRPr lang="en-ZA" sz="2400" dirty="0">
              <a:latin typeface="Arial" panose="020B0604020202020204" pitchFamily="34" charset="0"/>
              <a:cs typeface="Arial" panose="020B0604020202020204" pitchFamily="34" charset="0"/>
            </a:endParaRPr>
          </a:p>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133 </a:t>
            </a:r>
            <a:r>
              <a:rPr lang="en-US" sz="2400" dirty="0">
                <a:latin typeface="Arial" panose="020B0604020202020204" pitchFamily="34" charset="0"/>
                <a:cs typeface="Arial" panose="020B0604020202020204" pitchFamily="34" charset="0"/>
              </a:rPr>
              <a:t>seeks to amend section 264-</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(a)	by the amendment of subsection (1) by the insertion of the words "of the Republic" after the words Central Authority. The amendment intends to clarify that a person who is resident in the Republic and who wishes to adopt a child habitually resident in a convention country must apply to the Central Authority of the Republic;</a:t>
            </a:r>
            <a:endParaRPr lang="en-ZA" sz="2400" dirty="0">
              <a:latin typeface="Arial" panose="020B0604020202020204" pitchFamily="34" charset="0"/>
              <a:cs typeface="Arial" panose="020B0604020202020204" pitchFamily="34" charset="0"/>
            </a:endParaRPr>
          </a:p>
          <a:p>
            <a:pPr marL="0" indent="0">
              <a:buNone/>
            </a:pPr>
            <a:r>
              <a:rPr lang="en-GB" sz="2400" dirty="0"/>
              <a:t> </a:t>
            </a:r>
            <a:endParaRPr lang="en-ZA" sz="2400" dirty="0"/>
          </a:p>
          <a:p>
            <a:pPr marL="0" indent="0" algn="just">
              <a:buNone/>
            </a:pP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132 &amp; 133</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5A5694A3-14DE-4705-A09C-638C474B0B3E}"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55</a:t>
            </a:fld>
            <a:endParaRPr lang="en-US"/>
          </a:p>
        </p:txBody>
      </p:sp>
    </p:spTree>
    <p:extLst>
      <p:ext uri="{BB962C8B-B14F-4D97-AF65-F5344CB8AC3E}">
        <p14:creationId xmlns:p14="http://schemas.microsoft.com/office/powerpoint/2010/main" xmlns="" val="4073100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algn="just"/>
            <a:r>
              <a:rPr lang="en-GB" sz="2800" dirty="0">
                <a:latin typeface="Arial" panose="020B0604020202020204" pitchFamily="34" charset="0"/>
                <a:cs typeface="Arial" panose="020B0604020202020204" pitchFamily="34" charset="0"/>
              </a:rPr>
              <a:t>(b)	by the substitution in subsections (2) and (3) for the word "shall" of the word "must", and the insertion of the words "of the Republic" immediately after the words Central Authority. The amendment intends to maintain consistency in terminology;</a:t>
            </a:r>
            <a:endParaRPr lang="en-ZA" sz="2800" dirty="0">
              <a:latin typeface="Arial" panose="020B0604020202020204" pitchFamily="34" charset="0"/>
              <a:cs typeface="Arial" panose="020B0604020202020204" pitchFamily="34" charset="0"/>
            </a:endParaRPr>
          </a:p>
          <a:p>
            <a:pPr algn="just"/>
            <a:r>
              <a:rPr lang="en-GB" sz="2800" dirty="0">
                <a:latin typeface="Arial" panose="020B0604020202020204" pitchFamily="34" charset="0"/>
                <a:cs typeface="Arial" panose="020B0604020202020204" pitchFamily="34" charset="0"/>
              </a:rPr>
              <a:t>(c)	in subsection (4) by inserting the words "of the Republic" immediately after the words Central Authority and the substitution of the word "will" with "must". The amendment intends to maintain consistency in terminology.</a:t>
            </a:r>
            <a:endParaRPr lang="en-ZA" sz="28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133 cont…</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233A548F-A68A-4B6C-8B48-228B613F0CFD}"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56</a:t>
            </a:fld>
            <a:endParaRPr lang="en-US"/>
          </a:p>
        </p:txBody>
      </p:sp>
    </p:spTree>
    <p:extLst>
      <p:ext uri="{BB962C8B-B14F-4D97-AF65-F5344CB8AC3E}">
        <p14:creationId xmlns:p14="http://schemas.microsoft.com/office/powerpoint/2010/main" xmlns="" val="3544752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algn="just"/>
            <a:r>
              <a:rPr lang="en-US" sz="2800" b="1" dirty="0">
                <a:latin typeface="Arial" panose="020B0604020202020204" pitchFamily="34" charset="0"/>
                <a:cs typeface="Arial" panose="020B0604020202020204" pitchFamily="34" charset="0"/>
              </a:rPr>
              <a:t>Clause 134 </a:t>
            </a:r>
            <a:r>
              <a:rPr lang="en-US" sz="2800" dirty="0">
                <a:latin typeface="Arial" panose="020B0604020202020204" pitchFamily="34" charset="0"/>
                <a:cs typeface="Arial" panose="020B0604020202020204" pitchFamily="34" charset="0"/>
              </a:rPr>
              <a:t>seeks to amend section 265 </a:t>
            </a:r>
            <a:r>
              <a:rPr lang="en-GB" sz="2800" dirty="0">
                <a:latin typeface="Arial" panose="020B0604020202020204" pitchFamily="34" charset="0"/>
                <a:cs typeface="Arial" panose="020B0604020202020204" pitchFamily="34" charset="0"/>
              </a:rPr>
              <a:t>by the substitution of subsections (1), (3) and (4) by the insertion of the words "of the Republic" at the end of the words Central Authority and by the substitution in subsections (2), (3) and (4) for the word "shall" of the word "must". The amendment intends to maintain consistency in terminology.   </a:t>
            </a:r>
            <a:endParaRPr lang="en-ZA" sz="2800" dirty="0">
              <a:latin typeface="Arial" panose="020B0604020202020204" pitchFamily="34" charset="0"/>
              <a:cs typeface="Arial" panose="020B0604020202020204" pitchFamily="34" charset="0"/>
            </a:endParaRPr>
          </a:p>
          <a:p>
            <a:pPr marL="0" indent="0">
              <a:buNone/>
            </a:pP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134</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387E56C-9069-4DA1-8D9F-21F4B38C6D73}"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57</a:t>
            </a:fld>
            <a:endParaRPr lang="en-US"/>
          </a:p>
        </p:txBody>
      </p:sp>
    </p:spTree>
    <p:extLst>
      <p:ext uri="{BB962C8B-B14F-4D97-AF65-F5344CB8AC3E}">
        <p14:creationId xmlns:p14="http://schemas.microsoft.com/office/powerpoint/2010/main" xmlns="" val="73301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buNone/>
            </a:pPr>
            <a:r>
              <a:rPr lang="en-US" sz="2800" b="1" dirty="0" smtClean="0"/>
              <a:t>Clause </a:t>
            </a:r>
            <a:r>
              <a:rPr lang="en-US" sz="2800" b="1" dirty="0"/>
              <a:t>135 </a:t>
            </a:r>
            <a:r>
              <a:rPr lang="en-US" sz="2800" dirty="0"/>
              <a:t>seeks to amend section 266-</a:t>
            </a:r>
            <a:endParaRPr lang="en-ZA" sz="2800" dirty="0"/>
          </a:p>
          <a:p>
            <a:pPr marL="0" indent="0" algn="just">
              <a:buNone/>
            </a:pPr>
            <a:r>
              <a:rPr lang="en-GB" sz="2800" dirty="0"/>
              <a:t>(a)	by the substitution in subsections (1), (2) and (5) for the word "shall" of the word "must". The amendment intends to maintain consistency in terminology;</a:t>
            </a:r>
            <a:endParaRPr lang="en-ZA" sz="2800" dirty="0"/>
          </a:p>
          <a:p>
            <a:pPr marL="0" indent="0" algn="just">
              <a:buNone/>
            </a:pPr>
            <a:r>
              <a:rPr lang="en-GB" sz="2800" dirty="0"/>
              <a:t>(b)	by inserting the words "of the Republic" immediately after the words Central Authority in subsection (3) and "in the prescribed form and manner".  This amendment is intended to prescribe the form and manner in which the Central Authority of the Republic may issue a declaration recognising the adoption, if an adoption compliance certificate was not issued by the relevant convention country, hence the insertion of the words "in the prescribed form and manner</a:t>
            </a:r>
            <a:r>
              <a:rPr lang="en-GB" sz="2800" dirty="0" smtClean="0"/>
              <a:t>";</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135 </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13ACAF49-1FBA-48D1-9F27-EE44FF48648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58</a:t>
            </a:fld>
            <a:endParaRPr lang="en-US"/>
          </a:p>
        </p:txBody>
      </p:sp>
    </p:spTree>
    <p:extLst>
      <p:ext uri="{BB962C8B-B14F-4D97-AF65-F5344CB8AC3E}">
        <p14:creationId xmlns:p14="http://schemas.microsoft.com/office/powerpoint/2010/main" xmlns="" val="190326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algn="just"/>
            <a:r>
              <a:rPr lang="en-GB" sz="2800" dirty="0"/>
              <a:t>(c)	by the addition of subsection (6) which provides that the adoption order made in another country may be recognised in the Republic irrespective of whether the adopted child is an adult at the time of the application for recognition: Provided that the adoption is in accordance with and has not been rescinded under the law of the country in which the adoption order was made. The amendment intends to allow the Central Authority of the Republic to recognise an adoption order made in another country irrespective of whether the adopted child is an adult at the time of application for recognition. </a:t>
            </a:r>
            <a:endParaRPr lang="en-ZA" sz="2800" dirty="0"/>
          </a:p>
          <a:p>
            <a:r>
              <a:rPr lang="en-GB" sz="2800" dirty="0"/>
              <a:t> </a:t>
            </a:r>
            <a:endParaRPr lang="en-ZA" sz="2800" dirty="0"/>
          </a:p>
          <a:p>
            <a:pPr marL="0" indent="0" algn="just">
              <a:buNone/>
            </a:pP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135…</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0BEB90A-3C21-451E-90F7-7925B3BB5ABF}"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59</a:t>
            </a:fld>
            <a:endParaRPr lang="en-US"/>
          </a:p>
        </p:txBody>
      </p:sp>
    </p:spTree>
    <p:extLst>
      <p:ext uri="{BB962C8B-B14F-4D97-AF65-F5344CB8AC3E}">
        <p14:creationId xmlns:p14="http://schemas.microsoft.com/office/powerpoint/2010/main" xmlns="" val="2699685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8229600" cy="442913"/>
          </a:xfrm>
        </p:spPr>
        <p:txBody>
          <a:bodyPr>
            <a:noAutofit/>
          </a:bodyPr>
          <a:lstStyle/>
          <a:p>
            <a:r>
              <a:rPr lang="en-ZA" sz="2000" b="1" dirty="0" smtClean="0">
                <a:latin typeface="Arial" panose="020B0604020202020204" pitchFamily="34" charset="0"/>
                <a:cs typeface="Arial" panose="020B0604020202020204" pitchFamily="34" charset="0"/>
              </a:rPr>
              <a:t>CLAUSES 7, 8 &amp; 9</a:t>
            </a:r>
            <a:endParaRPr lang="en-ZA"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314325"/>
            <a:ext cx="8229600" cy="6100763"/>
          </a:xfrm>
        </p:spPr>
        <p:txBody>
          <a:bodyPr>
            <a:normAutofit fontScale="25000" lnSpcReduction="20000"/>
          </a:bodyPr>
          <a:lstStyle/>
          <a:p>
            <a:pPr algn="just">
              <a:lnSpc>
                <a:spcPct val="170000"/>
              </a:lnSpc>
              <a:spcAft>
                <a:spcPts val="800"/>
              </a:spcAft>
              <a:buFont typeface="Wingdings" panose="05000000000000000000" pitchFamily="2" charset="2"/>
              <a:buChar char="§"/>
            </a:pPr>
            <a:r>
              <a:rPr lang="en-ZA" sz="8000" b="1" dirty="0">
                <a:latin typeface="Arial" panose="020B0604020202020204" pitchFamily="34" charset="0"/>
                <a:ea typeface="Calibri" panose="020F0502020204030204" pitchFamily="34" charset="0"/>
                <a:cs typeface="Times New Roman" panose="02020603050405020304" pitchFamily="18" charset="0"/>
              </a:rPr>
              <a:t>Clause 7 </a:t>
            </a:r>
            <a:r>
              <a:rPr lang="en-ZA" sz="8000" dirty="0">
                <a:latin typeface="Arial" panose="020B0604020202020204" pitchFamily="34" charset="0"/>
                <a:ea typeface="Calibri" panose="020F0502020204030204" pitchFamily="34" charset="0"/>
                <a:cs typeface="Times New Roman" panose="02020603050405020304" pitchFamily="18" charset="0"/>
              </a:rPr>
              <a:t>seeks to amend section 13 and is intended to align the Children’s Act with the globally accepted terminology including the terminology in the United Nations Convention on the Rights of the Child and the White Paper on the Rights of Persons with disabilities. </a:t>
            </a:r>
          </a:p>
          <a:p>
            <a:pPr algn="just">
              <a:lnSpc>
                <a:spcPct val="150000"/>
              </a:lnSpc>
              <a:spcAft>
                <a:spcPts val="800"/>
              </a:spcAft>
              <a:buFont typeface="Wingdings" panose="05000000000000000000" pitchFamily="2" charset="2"/>
              <a:buChar char="§"/>
            </a:pPr>
            <a:r>
              <a:rPr lang="en-ZA" sz="8000" b="1" dirty="0">
                <a:latin typeface="Arial" panose="020B0604020202020204" pitchFamily="34" charset="0"/>
                <a:cs typeface="Arial" panose="020B0604020202020204" pitchFamily="34" charset="0"/>
              </a:rPr>
              <a:t>Clause 8</a:t>
            </a:r>
            <a:r>
              <a:rPr lang="en-ZA" sz="8000" dirty="0">
                <a:latin typeface="Arial" panose="020B0604020202020204" pitchFamily="34" charset="0"/>
                <a:cs typeface="Arial" panose="020B0604020202020204" pitchFamily="34" charset="0"/>
              </a:rPr>
              <a:t> seeks to provide for the substitution of the heading of Part 1 of chapter 3 </a:t>
            </a:r>
            <a:r>
              <a:rPr lang="en-GB" sz="8000" dirty="0">
                <a:latin typeface="Arial" panose="020B0604020202020204" pitchFamily="34" charset="0"/>
                <a:cs typeface="Arial" panose="020B0604020202020204" pitchFamily="34" charset="0"/>
              </a:rPr>
              <a:t>for “</a:t>
            </a:r>
            <a:r>
              <a:rPr lang="en-GB" sz="8000" i="1" dirty="0">
                <a:latin typeface="Arial" panose="020B0604020202020204" pitchFamily="34" charset="0"/>
                <a:cs typeface="Arial" panose="020B0604020202020204" pitchFamily="34" charset="0"/>
              </a:rPr>
              <a:t>automatic acquisition of parental responsibilities”</a:t>
            </a:r>
            <a:r>
              <a:rPr lang="en-GB" sz="8000" dirty="0">
                <a:latin typeface="Arial" panose="020B0604020202020204" pitchFamily="34" charset="0"/>
                <a:cs typeface="Arial" panose="020B0604020202020204" pitchFamily="34" charset="0"/>
              </a:rPr>
              <a:t>. This amendment is intended to align the terminology with the findings of the Constitutional Court in the matter of </a:t>
            </a:r>
            <a:r>
              <a:rPr lang="en-GB" sz="8000" i="1" dirty="0">
                <a:latin typeface="Arial" panose="020B0604020202020204" pitchFamily="34" charset="0"/>
                <a:cs typeface="Arial" panose="020B0604020202020204" pitchFamily="34" charset="0"/>
              </a:rPr>
              <a:t>Fraser vs </a:t>
            </a:r>
            <a:r>
              <a:rPr lang="en-GB" sz="8000" i="1" dirty="0" err="1">
                <a:latin typeface="Arial" panose="020B0604020202020204" pitchFamily="34" charset="0"/>
                <a:cs typeface="Arial" panose="020B0604020202020204" pitchFamily="34" charset="0"/>
              </a:rPr>
              <a:t>Naude</a:t>
            </a:r>
            <a:r>
              <a:rPr lang="en-GB" sz="8000" i="1" dirty="0">
                <a:latin typeface="Arial" panose="020B0604020202020204" pitchFamily="34" charset="0"/>
                <a:cs typeface="Arial" panose="020B0604020202020204" pitchFamily="34" charset="0"/>
              </a:rPr>
              <a:t> and Another</a:t>
            </a:r>
            <a:r>
              <a:rPr lang="en-GB" sz="8000" dirty="0">
                <a:latin typeface="Arial" panose="020B0604020202020204" pitchFamily="34" charset="0"/>
                <a:cs typeface="Arial" panose="020B0604020202020204" pitchFamily="34" charset="0"/>
              </a:rPr>
              <a:t> (CCT14/98)1998 ZACC 13, 1991(1) SA which confirmed the rights of unmarried biological parents, in respect of the adoption of their children. </a:t>
            </a:r>
            <a:endParaRPr lang="en-GB" sz="8000" dirty="0" smtClean="0">
              <a:latin typeface="Arial" panose="020B0604020202020204" pitchFamily="34" charset="0"/>
              <a:cs typeface="Arial" panose="020B0604020202020204" pitchFamily="34" charset="0"/>
            </a:endParaRPr>
          </a:p>
          <a:p>
            <a:pPr algn="just">
              <a:lnSpc>
                <a:spcPct val="150000"/>
              </a:lnSpc>
              <a:spcAft>
                <a:spcPts val="800"/>
              </a:spcAft>
              <a:buFont typeface="Wingdings" panose="05000000000000000000" pitchFamily="2" charset="2"/>
              <a:buChar char="§"/>
            </a:pPr>
            <a:r>
              <a:rPr lang="en-ZA" sz="8000" b="1" dirty="0" smtClean="0">
                <a:latin typeface="Arial" panose="020B0604020202020204" pitchFamily="34" charset="0"/>
                <a:cs typeface="Arial" panose="020B0604020202020204" pitchFamily="34" charset="0"/>
              </a:rPr>
              <a:t>Clause </a:t>
            </a:r>
            <a:r>
              <a:rPr lang="en-ZA" sz="8000" b="1" dirty="0">
                <a:latin typeface="Arial" panose="020B0604020202020204" pitchFamily="34" charset="0"/>
                <a:cs typeface="Arial" panose="020B0604020202020204" pitchFamily="34" charset="0"/>
              </a:rPr>
              <a:t>9</a:t>
            </a:r>
            <a:r>
              <a:rPr lang="en-ZA" sz="8000" dirty="0">
                <a:latin typeface="Arial" panose="020B0604020202020204" pitchFamily="34" charset="0"/>
                <a:cs typeface="Arial" panose="020B0604020202020204" pitchFamily="34" charset="0"/>
              </a:rPr>
              <a:t> seeks to amend section 19 in order to provide clarity regarding the guardianship and parental responsibilities relating to the biological father of a child.</a:t>
            </a:r>
          </a:p>
          <a:p>
            <a:pPr algn="just">
              <a:lnSpc>
                <a:spcPct val="150000"/>
              </a:lnSpc>
              <a:spcAft>
                <a:spcPts val="800"/>
              </a:spcAft>
              <a:buFont typeface="Wingdings" panose="05000000000000000000" pitchFamily="2" charset="2"/>
              <a:buChar char="§"/>
            </a:pPr>
            <a:endParaRPr lang="en-ZA" sz="38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Date Placeholder 3"/>
          <p:cNvSpPr>
            <a:spLocks noGrp="1"/>
          </p:cNvSpPr>
          <p:nvPr>
            <p:ph type="dt" sz="half" idx="10"/>
          </p:nvPr>
        </p:nvSpPr>
        <p:spPr/>
        <p:txBody>
          <a:bodyPr/>
          <a:lstStyle/>
          <a:p>
            <a:fld id="{C5ED1888-CF33-4E5B-A153-40517BB34DA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a:t>
            </a:fld>
            <a:endParaRPr lang="en-US"/>
          </a:p>
        </p:txBody>
      </p:sp>
    </p:spTree>
    <p:extLst>
      <p:ext uri="{BB962C8B-B14F-4D97-AF65-F5344CB8AC3E}">
        <p14:creationId xmlns:p14="http://schemas.microsoft.com/office/powerpoint/2010/main" xmlns="" val="28594153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r>
              <a:rPr lang="en-US" sz="2800" b="1" dirty="0"/>
              <a:t>Clause 136 </a:t>
            </a:r>
            <a:r>
              <a:rPr lang="en-US" sz="2800" dirty="0"/>
              <a:t>seeks to amend section 268</a:t>
            </a:r>
            <a:r>
              <a:rPr lang="en-US" sz="2800" b="1" dirty="0"/>
              <a:t> -</a:t>
            </a:r>
            <a:endParaRPr lang="en-ZA" sz="2800" dirty="0"/>
          </a:p>
          <a:p>
            <a:pPr algn="just"/>
            <a:r>
              <a:rPr lang="en-GB" sz="2800" dirty="0"/>
              <a:t>(a) by inserting correct numbering and by the insertion of the words "of the Republic" immediately after the words Central Authority and prescribing the manner in which the Central Authority of the Republic may issue a declaration recognising the adoption of a child in a non-convention country. The amendment intends to clarify that it is the Central Authority of the Republic who must issue a declaration in the prescribed form, if the adoption is in compliance with the law and has not been rescinded; </a:t>
            </a:r>
            <a:endParaRPr lang="en-ZA" sz="2800" dirty="0"/>
          </a:p>
          <a:p>
            <a:pPr marL="0" indent="0" algn="just">
              <a:buNone/>
            </a:pP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F72CE873-EF12-49B3-B562-2DC2E5BBAE9D}"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60</a:t>
            </a:fld>
            <a:endParaRPr lang="en-US"/>
          </a:p>
        </p:txBody>
      </p:sp>
    </p:spTree>
    <p:extLst>
      <p:ext uri="{BB962C8B-B14F-4D97-AF65-F5344CB8AC3E}">
        <p14:creationId xmlns:p14="http://schemas.microsoft.com/office/powerpoint/2010/main" xmlns="" val="3247258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buNone/>
            </a:pPr>
            <a:r>
              <a:rPr lang="en-US" sz="2800" b="1" dirty="0"/>
              <a:t>Clause 136 </a:t>
            </a:r>
            <a:r>
              <a:rPr lang="en-US" sz="2800" dirty="0"/>
              <a:t>seeks to amend section 268</a:t>
            </a:r>
            <a:r>
              <a:rPr lang="en-US" sz="2800" b="1" dirty="0"/>
              <a:t> -</a:t>
            </a:r>
            <a:endParaRPr lang="en-ZA" sz="2800" dirty="0"/>
          </a:p>
          <a:p>
            <a:pPr marL="0" indent="0" algn="just">
              <a:buNone/>
            </a:pPr>
            <a:r>
              <a:rPr lang="en-GB" sz="2800" dirty="0" smtClean="0"/>
              <a:t>(b) by </a:t>
            </a:r>
            <a:r>
              <a:rPr lang="en-GB" sz="2800" dirty="0"/>
              <a:t>inserting section 2 which provides that the adoption in a non-convention country by a person habitually resident in another non-convention country must be recognised in the Republic if an adoption compliance certificate issued in the non-convention country where the adoption was granted is in force for the adoption. This insertion intends to allow the Central Authority of the Republic to recognise the adoption of a child habitually resident in a non-convention country by a person habitually resident in another non-convention country and finalised in the country where the child resides, if a compliance certificate or an equivalent thereof has been issued by that country. </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136…</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B09F96A8-3BE9-45E5-92C0-1145B87543F5}"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61</a:t>
            </a:fld>
            <a:endParaRPr lang="en-US"/>
          </a:p>
        </p:txBody>
      </p:sp>
    </p:spTree>
    <p:extLst>
      <p:ext uri="{BB962C8B-B14F-4D97-AF65-F5344CB8AC3E}">
        <p14:creationId xmlns:p14="http://schemas.microsoft.com/office/powerpoint/2010/main" xmlns="" val="191456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GB" sz="2800" b="1" dirty="0"/>
              <a:t>Clause 137 </a:t>
            </a:r>
            <a:r>
              <a:rPr lang="en-GB" sz="2800" dirty="0"/>
              <a:t>seeks to amend section 271 by the insertion of subsection (1A) that regulates that when an adoption application is refused by a children’s court the child must be returned to the country of origin. It also proposes that the process to do that be prescribed. The clause also adds subsection (3) which provides that where guardianship is not equivalent to adoption as recognised by the Central Authority in the Republic, the matter must be referred to a competent court for determination. The addition is intended to protect a child whose guardianship is not recognised as an adoption in the Republic.</a:t>
            </a:r>
            <a:endParaRPr lang="en-ZA" sz="2800" dirty="0"/>
          </a:p>
          <a:p>
            <a:r>
              <a:rPr lang="en-GB" sz="2800" dirty="0"/>
              <a:t> </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137</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CA356A11-A84A-45AF-9EB9-D66EAD02653A}"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62</a:t>
            </a:fld>
            <a:endParaRPr lang="en-US"/>
          </a:p>
        </p:txBody>
      </p:sp>
    </p:spTree>
    <p:extLst>
      <p:ext uri="{BB962C8B-B14F-4D97-AF65-F5344CB8AC3E}">
        <p14:creationId xmlns:p14="http://schemas.microsoft.com/office/powerpoint/2010/main" xmlns="" val="406217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lgn="just">
              <a:buNone/>
            </a:pPr>
            <a:r>
              <a:rPr lang="en-US" sz="2800" b="1" dirty="0" smtClean="0"/>
              <a:t>Clause </a:t>
            </a:r>
            <a:r>
              <a:rPr lang="en-US" sz="2800" b="1" dirty="0"/>
              <a:t>138 </a:t>
            </a:r>
            <a:r>
              <a:rPr lang="en-US" sz="2800" dirty="0"/>
              <a:t>seeks to insert a new section 278A </a:t>
            </a:r>
            <a:r>
              <a:rPr lang="en-GB" sz="2800" dirty="0"/>
              <a:t>to </a:t>
            </a:r>
            <a:r>
              <a:rPr lang="en-US" sz="2800" dirty="0"/>
              <a:t>expedite proceedings concerning the return of a child who has been abducted. This amendment is necessary to avoid delays in the judicial process. Once there are prolonged delays, a child who has been abducted adapts and adjusts to the new environment and it might not be in their best interest to be returned.  </a:t>
            </a:r>
            <a:endParaRPr lang="en-ZA" sz="2800" dirty="0"/>
          </a:p>
          <a:p>
            <a:pPr marL="0" indent="0">
              <a:buNone/>
            </a:pPr>
            <a:r>
              <a:rPr lang="en-GB" sz="2800" dirty="0"/>
              <a:t> </a:t>
            </a:r>
            <a:endParaRPr lang="en-ZA" sz="2800" dirty="0"/>
          </a:p>
          <a:p>
            <a:pPr marL="0" indent="0" algn="just">
              <a:buNone/>
            </a:pPr>
            <a:r>
              <a:rPr lang="en-GB" sz="2800" dirty="0" smtClean="0"/>
              <a:t> </a:t>
            </a:r>
            <a:endParaRPr lang="en-ZA" sz="24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138</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B566C3F6-21E2-49A5-9959-7B62851A0452}"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63</a:t>
            </a:fld>
            <a:endParaRPr lang="en-US"/>
          </a:p>
        </p:txBody>
      </p:sp>
    </p:spTree>
    <p:extLst>
      <p:ext uri="{BB962C8B-B14F-4D97-AF65-F5344CB8AC3E}">
        <p14:creationId xmlns:p14="http://schemas.microsoft.com/office/powerpoint/2010/main" xmlns="" val="2135937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542924"/>
            <a:ext cx="9115425" cy="6315075"/>
          </a:xfrm>
        </p:spPr>
        <p:txBody>
          <a:bodyPr>
            <a:noAutofit/>
          </a:bodyPr>
          <a:lstStyle/>
          <a:p>
            <a:pPr marL="0" indent="0">
              <a:buNone/>
            </a:pPr>
            <a:r>
              <a:rPr lang="en-US" sz="2800" b="1" dirty="0" smtClean="0"/>
              <a:t>Clause </a:t>
            </a:r>
            <a:r>
              <a:rPr lang="en-US" sz="2800" b="1" dirty="0"/>
              <a:t>139 </a:t>
            </a:r>
            <a:r>
              <a:rPr lang="en-US" sz="2800" dirty="0"/>
              <a:t>seeks to amend section 279-</a:t>
            </a:r>
            <a:endParaRPr lang="en-ZA" sz="2800" dirty="0"/>
          </a:p>
          <a:p>
            <a:pPr marL="0" indent="0" algn="just">
              <a:buNone/>
            </a:pPr>
            <a:r>
              <a:rPr lang="en-GB" sz="2800" dirty="0"/>
              <a:t>(a)	by the deletion of the words "subject to section 55," with regard to a legal representative of the child, in all applications in terms of The Hague Convention on International Child Abduction. The new procedure will now be provided by the subsequent amendment to subsection (2);</a:t>
            </a:r>
            <a:endParaRPr lang="en-ZA" sz="2800" dirty="0"/>
          </a:p>
          <a:p>
            <a:pPr marL="0" indent="0" algn="just">
              <a:buNone/>
            </a:pPr>
            <a:r>
              <a:rPr lang="en-GB" sz="2800" dirty="0"/>
              <a:t>(b)	to add subsection (2), which provides that on the day of the application in terms of this Chapter for the return of a child, the central Authority of the Republic must bring the application to the attention of the judge president of the relevant division of the High Court for the appointment of a legal representative for the child.</a:t>
            </a:r>
            <a:endParaRPr lang="en-ZA" sz="2800" dirty="0"/>
          </a:p>
          <a:p>
            <a:pPr marL="0" indent="0">
              <a:buNone/>
            </a:pPr>
            <a:r>
              <a:rPr lang="en-GB" sz="2800" dirty="0"/>
              <a:t> </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 139</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4452712F-10F9-4C76-83FE-7BCBE0EC249B}"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64</a:t>
            </a:fld>
            <a:endParaRPr lang="en-US"/>
          </a:p>
        </p:txBody>
      </p:sp>
    </p:spTree>
    <p:extLst>
      <p:ext uri="{BB962C8B-B14F-4D97-AF65-F5344CB8AC3E}">
        <p14:creationId xmlns:p14="http://schemas.microsoft.com/office/powerpoint/2010/main" xmlns="" val="3232776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542925"/>
            <a:ext cx="9115425" cy="6315075"/>
          </a:xfrm>
        </p:spPr>
        <p:txBody>
          <a:bodyPr>
            <a:noAutofit/>
          </a:bodyPr>
          <a:lstStyle/>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140 </a:t>
            </a:r>
            <a:r>
              <a:rPr lang="en-US" sz="2400" dirty="0">
                <a:latin typeface="Arial" panose="020B0604020202020204" pitchFamily="34" charset="0"/>
                <a:cs typeface="Arial" panose="020B0604020202020204" pitchFamily="34" charset="0"/>
              </a:rPr>
              <a:t>seeks to amend section 292 </a:t>
            </a:r>
            <a:r>
              <a:rPr lang="en-GB" sz="2400" dirty="0">
                <a:latin typeface="Arial" panose="020B0604020202020204" pitchFamily="34" charset="0"/>
                <a:cs typeface="Arial" panose="020B0604020202020204" pitchFamily="34" charset="0"/>
              </a:rPr>
              <a:t>by the substitution in subsection (1)</a:t>
            </a:r>
            <a:r>
              <a:rPr lang="en-GB" sz="2400" i="1" dirty="0">
                <a:latin typeface="Arial" panose="020B0604020202020204" pitchFamily="34" charset="0"/>
                <a:cs typeface="Arial" panose="020B0604020202020204" pitchFamily="34" charset="0"/>
              </a:rPr>
              <a:t> (c)</a:t>
            </a:r>
            <a:r>
              <a:rPr lang="en-GB" sz="2400" dirty="0">
                <a:latin typeface="Arial" panose="020B0604020202020204" pitchFamily="34" charset="0"/>
                <a:cs typeface="Arial" panose="020B0604020202020204" pitchFamily="34" charset="0"/>
              </a:rPr>
              <a:t>, </a:t>
            </a:r>
            <a:r>
              <a:rPr lang="en-GB" sz="2400" i="1" dirty="0">
                <a:latin typeface="Arial" panose="020B0604020202020204" pitchFamily="34" charset="0"/>
                <a:cs typeface="Arial" panose="020B0604020202020204" pitchFamily="34" charset="0"/>
              </a:rPr>
              <a:t>(d)</a:t>
            </a:r>
            <a:r>
              <a:rPr lang="en-GB" sz="2400" dirty="0">
                <a:latin typeface="Arial" panose="020B0604020202020204" pitchFamily="34" charset="0"/>
                <a:cs typeface="Arial" panose="020B0604020202020204" pitchFamily="34" charset="0"/>
              </a:rPr>
              <a:t> and </a:t>
            </a:r>
            <a:r>
              <a:rPr lang="en-GB" sz="2400" i="1" dirty="0">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for the word "domiciled" of the words "ordinarily resident" and by the deletion of the words "domiciled or" in paragraph </a:t>
            </a:r>
            <a:r>
              <a:rPr lang="en-GB" sz="2400" i="1" dirty="0">
                <a:latin typeface="Arial" panose="020B0604020202020204" pitchFamily="34" charset="0"/>
                <a:cs typeface="Arial" panose="020B0604020202020204" pitchFamily="34" charset="0"/>
              </a:rPr>
              <a:t>(e)</a:t>
            </a:r>
            <a:r>
              <a:rPr lang="en-GB"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0" indent="0" algn="just">
              <a:buNone/>
            </a:pPr>
            <a:r>
              <a:rPr lang="en-US" sz="2400" b="1" dirty="0" smtClean="0">
                <a:latin typeface="Arial" panose="020B0604020202020204" pitchFamily="34" charset="0"/>
                <a:cs typeface="Arial" panose="020B0604020202020204" pitchFamily="34" charset="0"/>
              </a:rPr>
              <a:t>Clause </a:t>
            </a:r>
            <a:r>
              <a:rPr lang="en-US" sz="2400" b="1" dirty="0">
                <a:latin typeface="Arial" panose="020B0604020202020204" pitchFamily="34" charset="0"/>
                <a:cs typeface="Arial" panose="020B0604020202020204" pitchFamily="34" charset="0"/>
              </a:rPr>
              <a:t>141 </a:t>
            </a:r>
            <a:r>
              <a:rPr lang="en-US" sz="2400" dirty="0">
                <a:latin typeface="Arial" panose="020B0604020202020204" pitchFamily="34" charset="0"/>
                <a:cs typeface="Arial" panose="020B0604020202020204" pitchFamily="34" charset="0"/>
              </a:rPr>
              <a:t>seeks to amend section 295 -</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(a)	by the amendment of subparagraph (ii) in both paragraphs </a:t>
            </a:r>
            <a:r>
              <a:rPr lang="en-GB" sz="2400" i="1" dirty="0">
                <a:latin typeface="Arial" panose="020B0604020202020204" pitchFamily="34" charset="0"/>
                <a:cs typeface="Arial" panose="020B0604020202020204" pitchFamily="34" charset="0"/>
              </a:rPr>
              <a:t>(b)</a:t>
            </a:r>
            <a:r>
              <a:rPr lang="en-GB" sz="2400" dirty="0">
                <a:latin typeface="Arial" panose="020B0604020202020204" pitchFamily="34" charset="0"/>
                <a:cs typeface="Arial" panose="020B0604020202020204" pitchFamily="34" charset="0"/>
              </a:rPr>
              <a:t> and </a:t>
            </a:r>
            <a:r>
              <a:rPr lang="en-GB" sz="2400" i="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 to insert the words "including health and age". This amendment is intended to include the consideration of health and age prior to the court confirming surrogate motherhood;</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(b)	by the deletion of subparagraphs (vi) and (vii) in paragraph </a:t>
            </a:r>
            <a:r>
              <a:rPr lang="en-GB" sz="2400" i="1" dirty="0">
                <a:latin typeface="Arial" panose="020B0604020202020204" pitchFamily="34" charset="0"/>
                <a:cs typeface="Arial" panose="020B0604020202020204" pitchFamily="34" charset="0"/>
              </a:rPr>
              <a:t>(c)</a:t>
            </a:r>
            <a:r>
              <a:rPr lang="en-GB" sz="2400" dirty="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marL="0" indent="0" algn="just">
              <a:buNone/>
            </a:pPr>
            <a:r>
              <a:rPr lang="en-GB" sz="2400" dirty="0">
                <a:latin typeface="Arial" panose="020B0604020202020204" pitchFamily="34" charset="0"/>
                <a:cs typeface="Arial" panose="020B0604020202020204" pitchFamily="34" charset="0"/>
              </a:rPr>
              <a:t>(c)	by the insertion of sub-paragraph (</a:t>
            </a:r>
            <a:r>
              <a:rPr lang="en-GB" sz="2400" i="1" dirty="0" err="1">
                <a:latin typeface="Arial" panose="020B0604020202020204" pitchFamily="34" charset="0"/>
                <a:cs typeface="Arial" panose="020B0604020202020204" pitchFamily="34" charset="0"/>
              </a:rPr>
              <a:t>d</a:t>
            </a:r>
            <a:r>
              <a:rPr lang="en-GB" sz="2400" dirty="0" err="1">
                <a:latin typeface="Arial" panose="020B0604020202020204" pitchFamily="34" charset="0"/>
                <a:cs typeface="Arial" panose="020B0604020202020204" pitchFamily="34" charset="0"/>
              </a:rPr>
              <a:t>A</a:t>
            </a:r>
            <a:r>
              <a:rPr lang="en-GB" sz="2400" dirty="0">
                <a:latin typeface="Arial" panose="020B0604020202020204" pitchFamily="34" charset="0"/>
                <a:cs typeface="Arial" panose="020B0604020202020204" pitchFamily="34" charset="0"/>
              </a:rPr>
              <a:t>), which provides for the agreement that is accompanied by a report from a psychologist containing an assessment of all parties, in the case involving an agency, to file an affidavit by such an agency. </a:t>
            </a:r>
            <a:endParaRPr lang="en-ZA" sz="2400" dirty="0">
              <a:latin typeface="Arial" panose="020B0604020202020204" pitchFamily="34" charset="0"/>
              <a:cs typeface="Arial" panose="020B0604020202020204" pitchFamily="34" charset="0"/>
            </a:endParaRPr>
          </a:p>
          <a:p>
            <a:pPr marL="0" indent="0" algn="just">
              <a:buNone/>
            </a:pPr>
            <a:endParaRPr lang="en-ZA" sz="2400" dirty="0">
              <a:latin typeface="Arial" panose="020B0604020202020204" pitchFamily="34" charset="0"/>
              <a:cs typeface="Arial" panose="020B0604020202020204" pitchFamily="34" charset="0"/>
            </a:endParaRPr>
          </a:p>
          <a:p>
            <a:pPr marL="0" indent="0">
              <a:buNone/>
            </a:pPr>
            <a:r>
              <a:rPr lang="en-GB" sz="2800" dirty="0"/>
              <a:t> </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140 &amp;141</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74500DBA-8ACC-417D-AD7A-8B5CAEA78B0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65</a:t>
            </a:fld>
            <a:endParaRPr lang="en-US"/>
          </a:p>
        </p:txBody>
      </p:sp>
    </p:spTree>
    <p:extLst>
      <p:ext uri="{BB962C8B-B14F-4D97-AF65-F5344CB8AC3E}">
        <p14:creationId xmlns:p14="http://schemas.microsoft.com/office/powerpoint/2010/main" xmlns="" val="30430800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542925"/>
            <a:ext cx="9115425" cy="6315075"/>
          </a:xfrm>
        </p:spPr>
        <p:txBody>
          <a:bodyPr>
            <a:noAutofit/>
          </a:bodyPr>
          <a:lstStyle/>
          <a:p>
            <a:pPr marL="0" indent="0" algn="just">
              <a:buNone/>
            </a:pPr>
            <a:r>
              <a:rPr lang="en-US" sz="2400" b="1" dirty="0"/>
              <a:t>Clause 142 </a:t>
            </a:r>
            <a:r>
              <a:rPr lang="en-US" sz="2400" dirty="0"/>
              <a:t>seeks to amend section 297 </a:t>
            </a:r>
            <a:r>
              <a:rPr lang="en-GB" sz="2400" dirty="0"/>
              <a:t>by the substitution of sections in subsection (1) </a:t>
            </a:r>
            <a:r>
              <a:rPr lang="en-GB" sz="2400" i="1" dirty="0"/>
              <a:t>(e)</a:t>
            </a:r>
            <a:r>
              <a:rPr lang="en-GB" sz="2400" dirty="0"/>
              <a:t> to provide for new cross referencing.</a:t>
            </a:r>
            <a:endParaRPr lang="en-ZA" sz="2400" dirty="0"/>
          </a:p>
          <a:p>
            <a:pPr marL="0" indent="0" algn="just">
              <a:buNone/>
            </a:pPr>
            <a:r>
              <a:rPr lang="en-US" sz="2400" b="1" dirty="0" smtClean="0"/>
              <a:t>Clause </a:t>
            </a:r>
            <a:r>
              <a:rPr lang="en-US" sz="2400" b="1" dirty="0"/>
              <a:t>143</a:t>
            </a:r>
            <a:r>
              <a:rPr lang="en-US" sz="2400" dirty="0"/>
              <a:t> seeks to insert a new section 303A</a:t>
            </a:r>
            <a:r>
              <a:rPr lang="en-US" sz="2400" b="1" dirty="0"/>
              <a:t> </a:t>
            </a:r>
            <a:r>
              <a:rPr lang="en-GB" sz="2400" dirty="0"/>
              <a:t>dealing with regulations. This amendment is intended to authorise the Minister, after consultation with the Minister for Health, to make regulations regarding any matter necessary to facilitate the implementation of the new Chapter 19.</a:t>
            </a:r>
            <a:endParaRPr lang="en-ZA" sz="2400" dirty="0"/>
          </a:p>
          <a:p>
            <a:pPr marL="0" indent="0" algn="just">
              <a:buNone/>
            </a:pPr>
            <a:r>
              <a:rPr lang="en-ZA" sz="2400" b="1" dirty="0" smtClean="0"/>
              <a:t>Clause </a:t>
            </a:r>
            <a:r>
              <a:rPr lang="en-ZA" sz="2400" b="1" dirty="0"/>
              <a:t>144 </a:t>
            </a:r>
            <a:r>
              <a:rPr lang="en-ZA" sz="2400" dirty="0"/>
              <a:t>seeks to amend section 304 by </a:t>
            </a:r>
            <a:r>
              <a:rPr lang="en-GB" sz="2400" dirty="0"/>
              <a:t>amending the heading of section 304 by deleting the word "shelter’ and effecting consequential amendments.  This amendment is intended remove reference to the now obsolete term "shelter". </a:t>
            </a:r>
            <a:endParaRPr lang="en-ZA" sz="2400" dirty="0"/>
          </a:p>
          <a:p>
            <a:pPr marL="0" indent="0" algn="just">
              <a:buNone/>
            </a:pPr>
            <a:r>
              <a:rPr lang="en-US" sz="2400" b="1" dirty="0" smtClean="0"/>
              <a:t>Clause </a:t>
            </a:r>
            <a:r>
              <a:rPr lang="en-US" sz="2400" b="1" dirty="0"/>
              <a:t>145 </a:t>
            </a:r>
            <a:r>
              <a:rPr lang="en-US" sz="2400" dirty="0"/>
              <a:t>seeks to amend </a:t>
            </a:r>
            <a:r>
              <a:rPr lang="en-GB" sz="2400" dirty="0"/>
              <a:t>section</a:t>
            </a:r>
            <a:r>
              <a:rPr lang="en-US" sz="2400" dirty="0"/>
              <a:t> 305 </a:t>
            </a:r>
            <a:r>
              <a:rPr lang="en-GB" sz="2400" dirty="0"/>
              <a:t>by effecting consequential amendments.</a:t>
            </a:r>
            <a:endParaRPr lang="en-ZA" sz="2400" dirty="0"/>
          </a:p>
          <a:p>
            <a:pPr marL="0" indent="0" algn="just">
              <a:buNone/>
            </a:pPr>
            <a:endParaRPr lang="en-ZA" sz="2400" dirty="0">
              <a:latin typeface="Arial" panose="020B0604020202020204" pitchFamily="34" charset="0"/>
              <a:cs typeface="Arial" panose="020B0604020202020204" pitchFamily="34" charset="0"/>
            </a:endParaRPr>
          </a:p>
          <a:p>
            <a:pPr marL="0" indent="0">
              <a:buNone/>
            </a:pPr>
            <a:r>
              <a:rPr lang="en-GB" sz="2800" dirty="0"/>
              <a:t> </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142, 143, 144 &amp;145</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30BA8475-E2C0-42D3-9749-C7DE3AC9B316}"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66</a:t>
            </a:fld>
            <a:endParaRPr lang="en-US"/>
          </a:p>
        </p:txBody>
      </p:sp>
    </p:spTree>
    <p:extLst>
      <p:ext uri="{BB962C8B-B14F-4D97-AF65-F5344CB8AC3E}">
        <p14:creationId xmlns:p14="http://schemas.microsoft.com/office/powerpoint/2010/main" xmlns="" val="9682145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 y="542925"/>
            <a:ext cx="9115425" cy="6315075"/>
          </a:xfrm>
        </p:spPr>
        <p:txBody>
          <a:bodyPr>
            <a:noAutofit/>
          </a:bodyPr>
          <a:lstStyle/>
          <a:p>
            <a:pPr marL="0" indent="0" algn="just">
              <a:buNone/>
            </a:pPr>
            <a:r>
              <a:rPr lang="en-US" sz="2400" b="1" dirty="0"/>
              <a:t>Clause 146 </a:t>
            </a:r>
            <a:r>
              <a:rPr lang="en-US" sz="2400" dirty="0"/>
              <a:t>seeks to amend section 306 by correcting cross references and effecting minor consequential amendments.</a:t>
            </a:r>
            <a:endParaRPr lang="en-ZA" sz="2400" dirty="0"/>
          </a:p>
          <a:p>
            <a:pPr marL="0" indent="0" algn="just">
              <a:buNone/>
            </a:pPr>
            <a:r>
              <a:rPr lang="en-US" sz="2400" b="1" dirty="0" smtClean="0"/>
              <a:t>Clause </a:t>
            </a:r>
            <a:r>
              <a:rPr lang="en-US" sz="2400" b="1" dirty="0"/>
              <a:t>147 </a:t>
            </a:r>
            <a:r>
              <a:rPr lang="en-GB" sz="2400" dirty="0"/>
              <a:t>seeks to amend section 312 by providing that the MEC for social development, subject to any provincial strategic plan, may enter into an agreement with a designated child protection organisation or a person on an agency basis in the relevant province. </a:t>
            </a:r>
            <a:endParaRPr lang="en-ZA" sz="2400" dirty="0"/>
          </a:p>
          <a:p>
            <a:pPr marL="0" indent="0" algn="just">
              <a:buNone/>
            </a:pPr>
            <a:endParaRPr lang="en-ZA" sz="2400" dirty="0">
              <a:latin typeface="Arial" panose="020B0604020202020204" pitchFamily="34" charset="0"/>
              <a:cs typeface="Arial" panose="020B0604020202020204" pitchFamily="34" charset="0"/>
            </a:endParaRPr>
          </a:p>
          <a:p>
            <a:pPr marL="0" indent="0">
              <a:buNone/>
            </a:pPr>
            <a:r>
              <a:rPr lang="en-GB" sz="2800" dirty="0"/>
              <a:t> </a:t>
            </a:r>
            <a:endParaRPr lang="en-ZA" sz="2800" dirty="0"/>
          </a:p>
        </p:txBody>
      </p:sp>
      <p:sp>
        <p:nvSpPr>
          <p:cNvPr id="4" name="Title 1"/>
          <p:cNvSpPr>
            <a:spLocks noGrp="1"/>
          </p:cNvSpPr>
          <p:nvPr>
            <p:ph type="title"/>
          </p:nvPr>
        </p:nvSpPr>
        <p:spPr>
          <a:xfrm>
            <a:off x="0" y="0"/>
            <a:ext cx="9144000" cy="542925"/>
          </a:xfrm>
        </p:spPr>
        <p:txBody>
          <a:bodyPr>
            <a:normAutofit/>
          </a:bodyPr>
          <a:lstStyle/>
          <a:p>
            <a:r>
              <a:rPr lang="en-ZA" sz="2400" b="1" dirty="0" smtClean="0">
                <a:latin typeface="Arial" panose="020B0604020202020204" pitchFamily="34" charset="0"/>
                <a:cs typeface="Arial" panose="020B0604020202020204" pitchFamily="34" charset="0"/>
              </a:rPr>
              <a:t>CLAUSES 146 &amp;147</a:t>
            </a:r>
            <a:endParaRPr lang="en-ZA" sz="24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04EAEA0F-7EBF-4A3C-8B71-F36CAF9577A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67</a:t>
            </a:fld>
            <a:endParaRPr lang="en-US"/>
          </a:p>
        </p:txBody>
      </p:sp>
    </p:spTree>
    <p:extLst>
      <p:ext uri="{BB962C8B-B14F-4D97-AF65-F5344CB8AC3E}">
        <p14:creationId xmlns:p14="http://schemas.microsoft.com/office/powerpoint/2010/main" xmlns="" val="39400228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81873"/>
            <a:ext cx="8229600" cy="666266"/>
          </a:xfrm>
        </p:spPr>
        <p:txBody>
          <a:bodyPr>
            <a:normAutofit/>
          </a:bodyPr>
          <a:lstStyle/>
          <a:p>
            <a:r>
              <a:rPr lang="en-ZA" sz="2400" b="1" dirty="0" smtClean="0">
                <a:latin typeface="Arial" panose="020B0604020202020204" pitchFamily="34" charset="0"/>
                <a:cs typeface="Arial" panose="020B0604020202020204" pitchFamily="34" charset="0"/>
              </a:rPr>
              <a:t>4. RECOMMENDATION </a:t>
            </a:r>
            <a:endParaRPr lang="en-ZA" sz="24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02131" y="1020073"/>
            <a:ext cx="8065569" cy="4235321"/>
          </a:xfrm>
        </p:spPr>
        <p:txBody>
          <a:bodyPr>
            <a:normAutofit/>
          </a:bodyPr>
          <a:lstStyle/>
          <a:p>
            <a:pPr algn="just">
              <a:lnSpc>
                <a:spcPct val="150000"/>
              </a:lnSpc>
            </a:pPr>
            <a:r>
              <a:rPr lang="en-ZA" sz="2000" dirty="0" smtClean="0">
                <a:latin typeface="Arial" panose="020B0604020202020204" pitchFamily="34" charset="0"/>
                <a:cs typeface="Arial" panose="020B0604020202020204" pitchFamily="34" charset="0"/>
              </a:rPr>
              <a:t>It is recommended that members take note of the clauses of the Children’s Amendment Bill for further deliberations on the Bill.</a:t>
            </a:r>
            <a:endParaRPr lang="en-ZA" sz="20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1FB9A67-F95A-4E0E-9B4D-B53D19762CD8}" type="datetime1">
              <a:rPr lang="en-US" smtClean="0"/>
              <a:pPr/>
              <a:t>10/6/2020</a:t>
            </a:fld>
            <a:endParaRPr lang="en-US"/>
          </a:p>
        </p:txBody>
      </p:sp>
      <p:sp>
        <p:nvSpPr>
          <p:cNvPr id="7" name="Slide Number Placeholder 6"/>
          <p:cNvSpPr>
            <a:spLocks noGrp="1"/>
          </p:cNvSpPr>
          <p:nvPr>
            <p:ph type="sldNum" sz="quarter" idx="12"/>
          </p:nvPr>
        </p:nvSpPr>
        <p:spPr/>
        <p:txBody>
          <a:bodyPr/>
          <a:lstStyle/>
          <a:p>
            <a:fld id="{E6EDE458-FE5D-A943-8B68-DF1632607E4A}" type="slidenum">
              <a:rPr lang="en-US" smtClean="0"/>
              <a:pPr/>
              <a:t>68</a:t>
            </a:fld>
            <a:endParaRPr lang="en-US"/>
          </a:p>
        </p:txBody>
      </p:sp>
    </p:spTree>
    <p:extLst>
      <p:ext uri="{BB962C8B-B14F-4D97-AF65-F5344CB8AC3E}">
        <p14:creationId xmlns:p14="http://schemas.microsoft.com/office/powerpoint/2010/main" xmlns="" val="960763496"/>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02131" y="1020073"/>
            <a:ext cx="8065569" cy="4235321"/>
          </a:xfrm>
        </p:spPr>
        <p:txBody>
          <a:bodyPr>
            <a:normAutofit/>
          </a:bodyPr>
          <a:lstStyle/>
          <a:p>
            <a:pPr algn="ctr">
              <a:lnSpc>
                <a:spcPct val="150000"/>
              </a:lnSpc>
            </a:pPr>
            <a:endParaRPr lang="en-ZA" sz="4800" dirty="0" smtClean="0">
              <a:latin typeface="Arial" panose="020B0604020202020204" pitchFamily="34" charset="0"/>
              <a:cs typeface="Arial" panose="020B0604020202020204" pitchFamily="34" charset="0"/>
            </a:endParaRPr>
          </a:p>
          <a:p>
            <a:pPr marL="0" indent="0" algn="ctr">
              <a:lnSpc>
                <a:spcPct val="150000"/>
              </a:lnSpc>
              <a:buNone/>
            </a:pPr>
            <a:r>
              <a:rPr lang="en-ZA" sz="4800" b="1" dirty="0" smtClean="0">
                <a:latin typeface="Arial Black" panose="020B0A04020102020204" pitchFamily="34" charset="0"/>
                <a:cs typeface="Arial" panose="020B0604020202020204" pitchFamily="34" charset="0"/>
              </a:rPr>
              <a:t>THANK YOU</a:t>
            </a:r>
            <a:endParaRPr lang="en-ZA" sz="4800" b="1" dirty="0">
              <a:latin typeface="Arial Black" panose="020B0A040201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14FFD1F3-5F6C-47A6-BEB6-5F8A10BECD59}"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69</a:t>
            </a:fld>
            <a:endParaRPr lang="en-US"/>
          </a:p>
        </p:txBody>
      </p:sp>
    </p:spTree>
    <p:extLst>
      <p:ext uri="{BB962C8B-B14F-4D97-AF65-F5344CB8AC3E}">
        <p14:creationId xmlns:p14="http://schemas.microsoft.com/office/powerpoint/2010/main" xmlns="" val="41751756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926"/>
            <a:ext cx="8229600" cy="5100640"/>
          </a:xfrm>
        </p:spPr>
        <p:txBody>
          <a:bodyPr>
            <a:noAutofit/>
          </a:bodyPr>
          <a:lstStyle/>
          <a:p>
            <a:pPr marL="0" indent="0" algn="just">
              <a:buNone/>
            </a:pPr>
            <a:r>
              <a:rPr lang="en-GB" sz="2000" b="1" dirty="0">
                <a:latin typeface="Arial" panose="020B0604020202020204" pitchFamily="34" charset="0"/>
                <a:cs typeface="Arial" panose="020B0604020202020204" pitchFamily="34" charset="0"/>
              </a:rPr>
              <a:t>Clause</a:t>
            </a:r>
            <a:r>
              <a:rPr lang="en-GB" sz="2000" dirty="0">
                <a:latin typeface="Arial" panose="020B0604020202020204" pitchFamily="34" charset="0"/>
                <a:cs typeface="Arial" panose="020B0604020202020204" pitchFamily="34" charset="0"/>
              </a:rPr>
              <a:t> 10 seeks to –</a:t>
            </a:r>
            <a:endParaRPr lang="en-US" sz="2000" dirty="0" smtClean="0">
              <a:latin typeface="Arial" panose="020B0604020202020204" pitchFamily="34" charset="0"/>
              <a:cs typeface="Arial" panose="020B0604020202020204" pitchFamily="34" charset="0"/>
            </a:endParaRPr>
          </a:p>
          <a:p>
            <a:pPr marL="0" indent="0" algn="just">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	amend section 21 by providing clarification regarding a  father who is not married to the mother and, who was living with her at any time between the child’s conception or birth. He will automatically acquire parental responsibilities and rights in respect of that child; </a:t>
            </a:r>
            <a:endParaRPr lang="en-ZA" sz="2000" dirty="0">
              <a:latin typeface="Arial" panose="020B0604020202020204" pitchFamily="34" charset="0"/>
              <a:cs typeface="Arial" panose="020B0604020202020204" pitchFamily="34" charset="0"/>
            </a:endParaRPr>
          </a:p>
          <a:p>
            <a:pPr marL="0" indent="0" algn="just">
              <a:buNone/>
            </a:pPr>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b)	 </a:t>
            </a:r>
            <a:r>
              <a:rPr lang="en-US" sz="2000" dirty="0">
                <a:latin typeface="Arial" panose="020B0604020202020204" pitchFamily="34" charset="0"/>
                <a:cs typeface="Arial" panose="020B0604020202020204" pitchFamily="34" charset="0"/>
              </a:rPr>
              <a:t>further </a:t>
            </a:r>
            <a:r>
              <a:rPr lang="en-GB" sz="2000" dirty="0">
                <a:latin typeface="Arial" panose="020B0604020202020204" pitchFamily="34" charset="0"/>
                <a:cs typeface="Arial" panose="020B0604020202020204" pitchFamily="34" charset="0"/>
              </a:rPr>
              <a:t>clarify the circumstances under which the father may acquire full parental responsibilities and rights in respect of a child; </a:t>
            </a:r>
            <a:endParaRPr lang="en-ZA" sz="2000" dirty="0">
              <a:latin typeface="Arial" panose="020B0604020202020204" pitchFamily="34" charset="0"/>
              <a:cs typeface="Arial" panose="020B0604020202020204" pitchFamily="34" charset="0"/>
            </a:endParaRPr>
          </a:p>
          <a:p>
            <a:pPr marL="0" indent="0" algn="just">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c) 	further amend section 21 </a:t>
            </a:r>
            <a:r>
              <a:rPr lang="en-GB" sz="2000" dirty="0">
                <a:latin typeface="Arial" panose="020B0604020202020204" pitchFamily="34" charset="0"/>
                <a:cs typeface="Arial" panose="020B0604020202020204" pitchFamily="34" charset="0"/>
              </a:rPr>
              <a:t>by the insertion of subsection 1A,  in order to clarify that the family advocate may, in the prescribed manner, issue a certificate confirming that the biological father has automatically acquired full parental responsibilities and rights in respect of the child;</a:t>
            </a:r>
            <a:endParaRPr lang="en-ZA" sz="2000" dirty="0">
              <a:latin typeface="Arial" panose="020B0604020202020204" pitchFamily="34" charset="0"/>
              <a:cs typeface="Arial" panose="020B0604020202020204" pitchFamily="34" charset="0"/>
            </a:endParaRPr>
          </a:p>
          <a:p>
            <a:pPr marL="0" indent="0" algn="just">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d)	 align the current </a:t>
            </a:r>
            <a:r>
              <a:rPr lang="en-GB" sz="2000" dirty="0">
                <a:latin typeface="Arial" panose="020B0604020202020204" pitchFamily="34" charset="0"/>
                <a:cs typeface="Arial" panose="020B0604020202020204" pitchFamily="34" charset="0"/>
              </a:rPr>
              <a:t>terminology or definitions i.e. social service practitioner; </a:t>
            </a:r>
            <a:endParaRPr lang="en-ZA" sz="2000" dirty="0">
              <a:latin typeface="Arial" panose="020B0604020202020204" pitchFamily="34" charset="0"/>
              <a:cs typeface="Arial" panose="020B0604020202020204" pitchFamily="34" charset="0"/>
            </a:endParaRPr>
          </a:p>
          <a:p>
            <a:pPr marL="0" indent="0" algn="just">
              <a:buNone/>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e)	 further delete subsection (3)</a:t>
            </a:r>
            <a:r>
              <a:rPr lang="en-US" sz="2000" i="1" dirty="0">
                <a:latin typeface="Arial" panose="020B0604020202020204" pitchFamily="34" charset="0"/>
                <a:cs typeface="Arial" panose="020B0604020202020204" pitchFamily="34" charset="0"/>
              </a:rPr>
              <a:t> (b)</a:t>
            </a:r>
            <a:r>
              <a:rPr lang="en-US" sz="2000" dirty="0">
                <a:latin typeface="Arial" panose="020B0604020202020204" pitchFamily="34" charset="0"/>
                <a:cs typeface="Arial" panose="020B0604020202020204" pitchFamily="34" charset="0"/>
              </a:rPr>
              <a:t> which provides that any party to the mediation may have the outcome of the mediation reviewed by a court.  </a:t>
            </a:r>
            <a:endParaRPr lang="en-ZA" sz="2000" dirty="0">
              <a:latin typeface="Arial" panose="020B0604020202020204" pitchFamily="34" charset="0"/>
              <a:cs typeface="Arial" panose="020B0604020202020204" pitchFamily="34" charset="0"/>
            </a:endParaRPr>
          </a:p>
          <a:p>
            <a:pPr marL="0" indent="0">
              <a:buNone/>
            </a:pP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198440"/>
            <a:ext cx="8229600" cy="344485"/>
          </a:xfrm>
        </p:spPr>
        <p:txBody>
          <a:bodyPr>
            <a:normAutofit fontScale="90000"/>
          </a:bodyPr>
          <a:lstStyle/>
          <a:p>
            <a:r>
              <a:rPr lang="en-ZA" sz="2000" b="1" dirty="0" smtClean="0">
                <a:latin typeface="Arial" panose="020B0604020202020204" pitchFamily="34" charset="0"/>
                <a:cs typeface="Arial" panose="020B0604020202020204" pitchFamily="34" charset="0"/>
              </a:rPr>
              <a:t>CLAUSE 10</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916CB3BD-A3DB-49E6-99A3-AC7BA80B7494}"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7</a:t>
            </a:fld>
            <a:endParaRPr lang="en-US"/>
          </a:p>
        </p:txBody>
      </p:sp>
    </p:spTree>
    <p:extLst>
      <p:ext uri="{BB962C8B-B14F-4D97-AF65-F5344CB8AC3E}">
        <p14:creationId xmlns:p14="http://schemas.microsoft.com/office/powerpoint/2010/main" xmlns="" val="132256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926"/>
            <a:ext cx="8229600" cy="5100640"/>
          </a:xfrm>
        </p:spPr>
        <p:txBody>
          <a:bodyPr>
            <a:normAutofit/>
          </a:bodyPr>
          <a:lstStyle/>
          <a:p>
            <a:pPr marL="0" indent="0" algn="just">
              <a:buNone/>
            </a:pPr>
            <a:r>
              <a:rPr lang="en-ZA" sz="2800" b="1" dirty="0" smtClean="0">
                <a:latin typeface="Arial" panose="020B0604020202020204" pitchFamily="34" charset="0"/>
                <a:cs typeface="Arial" panose="020B0604020202020204" pitchFamily="34" charset="0"/>
              </a:rPr>
              <a:t>Clause </a:t>
            </a:r>
            <a:r>
              <a:rPr lang="en-ZA" sz="2800" b="1" dirty="0">
                <a:latin typeface="Arial" panose="020B0604020202020204" pitchFamily="34" charset="0"/>
                <a:cs typeface="Arial" panose="020B0604020202020204" pitchFamily="34" charset="0"/>
              </a:rPr>
              <a:t>11 </a:t>
            </a:r>
            <a:r>
              <a:rPr lang="en-GB" sz="2800" dirty="0">
                <a:latin typeface="Arial" panose="020B0604020202020204" pitchFamily="34" charset="0"/>
                <a:cs typeface="Arial" panose="020B0604020202020204" pitchFamily="34" charset="0"/>
              </a:rPr>
              <a:t>seeks to insert a new Part 1A. This amendment is intended to group the sections addressing acquisition and loss of parental responsibilities and rights together. </a:t>
            </a:r>
            <a:endParaRPr lang="en-ZA" sz="2800" dirty="0">
              <a:latin typeface="Arial" panose="020B0604020202020204" pitchFamily="34" charset="0"/>
              <a:cs typeface="Arial" panose="020B0604020202020204" pitchFamily="34" charset="0"/>
            </a:endParaRPr>
          </a:p>
          <a:p>
            <a:pPr marL="0" indent="0">
              <a:buNone/>
            </a:pPr>
            <a:endParaRPr lang="en-ZA" sz="28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57200" y="198440"/>
            <a:ext cx="8229600" cy="344485"/>
          </a:xfrm>
        </p:spPr>
        <p:txBody>
          <a:bodyPr>
            <a:normAutofit fontScale="90000"/>
          </a:bodyPr>
          <a:lstStyle/>
          <a:p>
            <a:r>
              <a:rPr lang="en-ZA" sz="2000" b="1" dirty="0" smtClean="0">
                <a:latin typeface="Arial" panose="020B0604020202020204" pitchFamily="34" charset="0"/>
                <a:cs typeface="Arial" panose="020B0604020202020204" pitchFamily="34" charset="0"/>
              </a:rPr>
              <a:t>CLAUSES  11</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409AF435-D1C3-4727-A7DF-E0C3731930BC}"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8</a:t>
            </a:fld>
            <a:endParaRPr lang="en-US"/>
          </a:p>
        </p:txBody>
      </p:sp>
    </p:spTree>
    <p:extLst>
      <p:ext uri="{BB962C8B-B14F-4D97-AF65-F5344CB8AC3E}">
        <p14:creationId xmlns:p14="http://schemas.microsoft.com/office/powerpoint/2010/main" xmlns="" val="4169044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542925"/>
            <a:ext cx="8229600" cy="5100640"/>
          </a:xfrm>
        </p:spPr>
        <p:txBody>
          <a:bodyPr>
            <a:noAutofit/>
          </a:bodyPr>
          <a:lstStyle/>
          <a:p>
            <a:pPr algn="just"/>
            <a:r>
              <a:rPr lang="en-GB" sz="2000" b="1" dirty="0">
                <a:latin typeface="Arial" panose="020B0604020202020204" pitchFamily="34" charset="0"/>
                <a:cs typeface="Arial" panose="020B0604020202020204" pitchFamily="34" charset="0"/>
              </a:rPr>
              <a:t>Clause 12</a:t>
            </a:r>
            <a:r>
              <a:rPr lang="en-GB" sz="2000" dirty="0">
                <a:latin typeface="Arial" panose="020B0604020202020204" pitchFamily="34" charset="0"/>
                <a:cs typeface="Arial" panose="020B0604020202020204" pitchFamily="34" charset="0"/>
              </a:rPr>
              <a:t> seeks to amend section 22–</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(a)	by inserting </a:t>
            </a:r>
            <a:r>
              <a:rPr lang="en-GB" sz="2000" b="1" dirty="0">
                <a:latin typeface="Arial" panose="020B0604020202020204" pitchFamily="34" charset="0"/>
                <a:cs typeface="Arial" panose="020B0604020202020204" pitchFamily="34" charset="0"/>
              </a:rPr>
              <a:t>a</a:t>
            </a:r>
            <a:r>
              <a:rPr lang="en-ZA" sz="2000" dirty="0">
                <a:latin typeface="Arial" panose="020B0604020202020204" pitchFamily="34" charset="0"/>
                <a:cs typeface="Arial" panose="020B0604020202020204" pitchFamily="34" charset="0"/>
              </a:rPr>
              <a:t> new clause after subsection 2. This amendment is intended to give the </a:t>
            </a:r>
            <a:r>
              <a:rPr lang="en-GB" sz="2000" dirty="0">
                <a:latin typeface="Arial" panose="020B0604020202020204" pitchFamily="34" charset="0"/>
                <a:cs typeface="Arial" panose="020B0604020202020204" pitchFamily="34" charset="0"/>
              </a:rPr>
              <a:t>child who is the subject of a parental responsibilities and rights agreement, if of sufficient age, maturity and stage of development, an opportunity to express his or her views regarding the contents of such agreement;</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(b)	by substituting paragraphs 4</a:t>
            </a:r>
            <a:r>
              <a:rPr lang="en-GB" sz="2000" i="1" dirty="0">
                <a:latin typeface="Arial" panose="020B0604020202020204" pitchFamily="34" charset="0"/>
                <a:cs typeface="Arial" panose="020B0604020202020204" pitchFamily="34" charset="0"/>
              </a:rPr>
              <a:t>(a)</a:t>
            </a:r>
            <a:r>
              <a:rPr lang="en-GB" sz="2000" dirty="0">
                <a:latin typeface="Arial" panose="020B0604020202020204" pitchFamily="34" charset="0"/>
                <a:cs typeface="Arial" panose="020B0604020202020204" pitchFamily="34" charset="0"/>
              </a:rPr>
              <a:t> and </a:t>
            </a:r>
            <a:r>
              <a:rPr lang="en-GB" sz="2000" i="1" dirty="0">
                <a:latin typeface="Arial" panose="020B0604020202020204" pitchFamily="34" charset="0"/>
                <a:cs typeface="Arial" panose="020B0604020202020204" pitchFamily="34" charset="0"/>
              </a:rPr>
              <a:t>(b)</a:t>
            </a:r>
            <a:r>
              <a:rPr lang="en-GB" sz="2000" dirty="0">
                <a:latin typeface="Arial" panose="020B0604020202020204" pitchFamily="34" charset="0"/>
                <a:cs typeface="Arial" panose="020B0604020202020204" pitchFamily="34" charset="0"/>
              </a:rPr>
              <a:t>. This amendment is intended to cater for an application in the prescribed manner i.e. for a parental responsibilities and rights agreement to be registered with the family advocate and to substitute reference to the divorce court with regional court;</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(c)	by amending subsection (6). This amendment intends to clarify that a parental responsibilities and rights agreement, registered by the family advocate, may be amended or terminated in the prescribed manner;</a:t>
            </a:r>
            <a:endParaRPr lang="en-ZA"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(d)	by the deletion of subsection (7). </a:t>
            </a: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0" y="0"/>
            <a:ext cx="9144000" cy="542925"/>
          </a:xfrm>
        </p:spPr>
        <p:txBody>
          <a:bodyPr>
            <a:normAutofit/>
          </a:bodyPr>
          <a:lstStyle/>
          <a:p>
            <a:r>
              <a:rPr lang="en-ZA" sz="2000" b="1" dirty="0" smtClean="0">
                <a:latin typeface="Arial" panose="020B0604020202020204" pitchFamily="34" charset="0"/>
                <a:cs typeface="Arial" panose="020B0604020202020204" pitchFamily="34" charset="0"/>
              </a:rPr>
              <a:t>CLAUSE 12</a:t>
            </a:r>
            <a:endParaRPr lang="en-ZA" sz="2000" b="1" dirty="0">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fld id="{23096CE1-4D29-4695-B429-1C013A1F3A02}" type="datetime1">
              <a:rPr lang="en-US" smtClean="0"/>
              <a:pPr/>
              <a:t>10/6/2020</a:t>
            </a:fld>
            <a:endParaRPr lang="en-US"/>
          </a:p>
        </p:txBody>
      </p:sp>
      <p:sp>
        <p:nvSpPr>
          <p:cNvPr id="6" name="Slide Number Placeholder 5"/>
          <p:cNvSpPr>
            <a:spLocks noGrp="1"/>
          </p:cNvSpPr>
          <p:nvPr>
            <p:ph type="sldNum" sz="quarter" idx="12"/>
          </p:nvPr>
        </p:nvSpPr>
        <p:spPr/>
        <p:txBody>
          <a:bodyPr/>
          <a:lstStyle/>
          <a:p>
            <a:fld id="{E6EDE458-FE5D-A943-8B68-DF1632607E4A}" type="slidenum">
              <a:rPr lang="en-US" smtClean="0"/>
              <a:pPr/>
              <a:t>9</a:t>
            </a:fld>
            <a:endParaRPr lang="en-US"/>
          </a:p>
        </p:txBody>
      </p:sp>
    </p:spTree>
    <p:extLst>
      <p:ext uri="{BB962C8B-B14F-4D97-AF65-F5344CB8AC3E}">
        <p14:creationId xmlns:p14="http://schemas.microsoft.com/office/powerpoint/2010/main" xmlns="" val="1808566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4166</TotalTime>
  <Words>6083</Words>
  <Application>Microsoft Office PowerPoint</Application>
  <PresentationFormat>On-screen Show (4:3)</PresentationFormat>
  <Paragraphs>529</Paragraphs>
  <Slides>69</Slides>
  <Notes>2</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1_Office Theme</vt:lpstr>
      <vt:lpstr>BRIEFING OF STUDY GROUP ON THE CLAUSES OF THE CHILDREN’S AMENDMENT BILL, 2020  </vt:lpstr>
      <vt:lpstr>PURPOSE OF THE CHILDREN’S AMENDMENT BILL</vt:lpstr>
      <vt:lpstr>CLAUSES 1 &amp; 2 </vt:lpstr>
      <vt:lpstr>CLAUSES 3 &amp; 4</vt:lpstr>
      <vt:lpstr>CLAUSES 5 &amp; 6</vt:lpstr>
      <vt:lpstr>CLAUSES 7, 8 &amp; 9</vt:lpstr>
      <vt:lpstr>CLAUSE 10</vt:lpstr>
      <vt:lpstr>CLAUSES  11</vt:lpstr>
      <vt:lpstr>CLAUSE 12</vt:lpstr>
      <vt:lpstr>CLAUSES 13 &amp; 14</vt:lpstr>
      <vt:lpstr>CLAUSES 15, 16 &amp; 17</vt:lpstr>
      <vt:lpstr>CLAUSES 18, 19 &amp; 20</vt:lpstr>
      <vt:lpstr>CLAUSES 21, 22 &amp; 23</vt:lpstr>
      <vt:lpstr>CLAUSES 24</vt:lpstr>
      <vt:lpstr>CLAUSES 25, 26 &amp; 27</vt:lpstr>
      <vt:lpstr>CLAUSES 28, 29, 30 &amp; 31</vt:lpstr>
      <vt:lpstr>CLAUSES 32, 33, &amp; 34</vt:lpstr>
      <vt:lpstr>CLAUSES 35</vt:lpstr>
      <vt:lpstr>CLAUSES 36 &amp; 37</vt:lpstr>
      <vt:lpstr>CLAUSE 38</vt:lpstr>
      <vt:lpstr>CLAUSES 39, 40, 41 &amp; 42</vt:lpstr>
      <vt:lpstr>CLAUSES 43, 44 &amp; 45</vt:lpstr>
      <vt:lpstr>CLAUSE 46</vt:lpstr>
      <vt:lpstr>CLAUSE 47</vt:lpstr>
      <vt:lpstr>CLAUSES 48, 49, 50 &amp; 51</vt:lpstr>
      <vt:lpstr>CLAUSES 52, 53, 54 </vt:lpstr>
      <vt:lpstr>CLAUSE 55</vt:lpstr>
      <vt:lpstr>CLAUSES 56, 57, 58 &amp; 59</vt:lpstr>
      <vt:lpstr>CLAUSES 60, 61, 62 &amp; 63</vt:lpstr>
      <vt:lpstr>CLAUSES 64, 65, 66, 67 &amp; 68 </vt:lpstr>
      <vt:lpstr>CLAUSES 69, 70, 71, 72, &amp; 73 </vt:lpstr>
      <vt:lpstr>CLAUSES 74, 75, 76, 77, &amp; 78 </vt:lpstr>
      <vt:lpstr>CLAUSES 79, 80, 81, &amp; 82 </vt:lpstr>
      <vt:lpstr>CLAUSES 83, 84, 85, 86 &amp; 87 </vt:lpstr>
      <vt:lpstr>CLAUSES 88, 89 &amp; 90 </vt:lpstr>
      <vt:lpstr>CLAUSES 91, 92, 93, 94 &amp; 95 </vt:lpstr>
      <vt:lpstr>CLAUSES 96 &amp; 97 </vt:lpstr>
      <vt:lpstr>CLAUSE 98, 99, 100 &amp; 101 </vt:lpstr>
      <vt:lpstr>CLAUSES 102, 103, 104, 105 &amp; 106</vt:lpstr>
      <vt:lpstr>CLAUSES 107 &amp; 108</vt:lpstr>
      <vt:lpstr>CLAUSES 109, 110 &amp; 111</vt:lpstr>
      <vt:lpstr>CLAUSES 112, 113, 114, 115 &amp; 116</vt:lpstr>
      <vt:lpstr>CLAUSES 117 &amp; 118</vt:lpstr>
      <vt:lpstr>CLAUSE 119</vt:lpstr>
      <vt:lpstr>CLAUSES 120, 121 &amp; 122</vt:lpstr>
      <vt:lpstr>CLAUSES 123 &amp; 124</vt:lpstr>
      <vt:lpstr>CLAUSES 125 &amp; 126</vt:lpstr>
      <vt:lpstr>CLAUSES 127, 128 &amp; 129</vt:lpstr>
      <vt:lpstr>CLAUSE 130 </vt:lpstr>
      <vt:lpstr>CLAUSE 130 cont…</vt:lpstr>
      <vt:lpstr>CLAUSE 130</vt:lpstr>
      <vt:lpstr>CLAUSE 131</vt:lpstr>
      <vt:lpstr>CLAUSE 131 cont…</vt:lpstr>
      <vt:lpstr>CLAUSE 131</vt:lpstr>
      <vt:lpstr>CLAUSES 132 &amp; 133</vt:lpstr>
      <vt:lpstr>CLAUSE 133 cont…</vt:lpstr>
      <vt:lpstr>CLAUSE 134</vt:lpstr>
      <vt:lpstr>CLAUSE 135 </vt:lpstr>
      <vt:lpstr>CLAUSE 135…</vt:lpstr>
      <vt:lpstr>CLAUSE 136</vt:lpstr>
      <vt:lpstr>CLAUSE 136…</vt:lpstr>
      <vt:lpstr>CLAUSE 137</vt:lpstr>
      <vt:lpstr>CLAUSE 138</vt:lpstr>
      <vt:lpstr>CLAUSE 139</vt:lpstr>
      <vt:lpstr>CLAUSES 140 &amp;141</vt:lpstr>
      <vt:lpstr>CLAUSES 142, 143, 144 &amp;145</vt:lpstr>
      <vt:lpstr>CLAUSES 146 &amp;147</vt:lpstr>
      <vt:lpstr>4. RECOMMENDATION </vt:lpstr>
      <vt:lpstr>Slide 69</vt:lpstr>
    </vt:vector>
  </TitlesOfParts>
  <Company>DSD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 Lebelo</dc:creator>
  <cp:lastModifiedBy>Monique</cp:lastModifiedBy>
  <cp:revision>395</cp:revision>
  <cp:lastPrinted>2019-11-07T09:56:02Z</cp:lastPrinted>
  <dcterms:created xsi:type="dcterms:W3CDTF">2017-04-24T13:16:48Z</dcterms:created>
  <dcterms:modified xsi:type="dcterms:W3CDTF">2020-10-06T08:47:34Z</dcterms:modified>
</cp:coreProperties>
</file>