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slideLayouts/slideLayout82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34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153.xml" ContentType="application/vnd.openxmlformats-officedocument.presentationml.tags+xml"/>
  <Override PartName="/ppt/slideLayouts/slideLayout48.xml" ContentType="application/vnd.openxmlformats-officedocument.presentationml.slideLayout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Default Extension="wmf" ContentType="image/x-wmf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diagrams/data1.xml" ContentType="application/vnd.openxmlformats-officedocument.drawingml.diagramData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105.xml" ContentType="application/vnd.openxmlformats-officedocument.presentationml.tags+xml"/>
  <Override PartName="/ppt/theme/theme6.xml" ContentType="application/vnd.openxmlformats-officedocument.theme+xml"/>
  <Override PartName="/ppt/tags/tag152.xml" ContentType="application/vnd.openxmlformats-officedocument.presentationml.tags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ags/tag75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124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68" r:id="rId6"/>
    <p:sldMasterId id="2147483693" r:id="rId7"/>
    <p:sldMasterId id="2147483718" r:id="rId8"/>
  </p:sldMasterIdLst>
  <p:notesMasterIdLst>
    <p:notesMasterId r:id="rId43"/>
  </p:notesMasterIdLst>
  <p:handoutMasterIdLst>
    <p:handoutMasterId r:id="rId44"/>
  </p:handoutMasterIdLst>
  <p:sldIdLst>
    <p:sldId id="340" r:id="rId9"/>
    <p:sldId id="345" r:id="rId10"/>
    <p:sldId id="301" r:id="rId11"/>
    <p:sldId id="378" r:id="rId12"/>
    <p:sldId id="357" r:id="rId13"/>
    <p:sldId id="380" r:id="rId14"/>
    <p:sldId id="358" r:id="rId15"/>
    <p:sldId id="382" r:id="rId16"/>
    <p:sldId id="361" r:id="rId17"/>
    <p:sldId id="383" r:id="rId18"/>
    <p:sldId id="364" r:id="rId19"/>
    <p:sldId id="384" r:id="rId20"/>
    <p:sldId id="355" r:id="rId21"/>
    <p:sldId id="386" r:id="rId22"/>
    <p:sldId id="387" r:id="rId23"/>
    <p:sldId id="371" r:id="rId24"/>
    <p:sldId id="388" r:id="rId25"/>
    <p:sldId id="367" r:id="rId26"/>
    <p:sldId id="346" r:id="rId27"/>
    <p:sldId id="348" r:id="rId28"/>
    <p:sldId id="389" r:id="rId29"/>
    <p:sldId id="351" r:id="rId30"/>
    <p:sldId id="352" r:id="rId31"/>
    <p:sldId id="353" r:id="rId32"/>
    <p:sldId id="342" r:id="rId33"/>
    <p:sldId id="349" r:id="rId34"/>
    <p:sldId id="390" r:id="rId35"/>
    <p:sldId id="372" r:id="rId36"/>
    <p:sldId id="393" r:id="rId37"/>
    <p:sldId id="377" r:id="rId38"/>
    <p:sldId id="391" r:id="rId39"/>
    <p:sldId id="392" r:id="rId40"/>
    <p:sldId id="287" r:id="rId41"/>
    <p:sldId id="2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18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3939-F82D-4E3F-8A81-3733C1257DF7}" type="doc">
      <dgm:prSet loTypeId="urn:microsoft.com/office/officeart/2005/8/layout/rings+Icon" loCatId="officeonline" qsTypeId="urn:microsoft.com/office/officeart/2005/8/quickstyle/simple3" qsCatId="simple" csTypeId="urn:microsoft.com/office/officeart/2005/8/colors/accent2_4" csCatId="accent2" phldr="1"/>
      <dgm:spPr/>
    </dgm:pt>
    <dgm:pt modelId="{647B0168-7A84-4D9B-A2F5-EF763A7E712E}">
      <dgm:prSet phldrT="[Text]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2018 Population</a:t>
          </a:r>
        </a:p>
        <a:p>
          <a:r>
            <a: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4 322 031</a:t>
          </a:r>
          <a:endParaRPr lang="en-ZA" dirty="0"/>
        </a:p>
      </dgm:t>
    </dgm:pt>
    <dgm:pt modelId="{353F34F9-C1FD-473A-B402-841441B9B271}" type="parTrans" cxnId="{D73C3D13-5E7B-4523-BF36-F1743EE3632D}">
      <dgm:prSet/>
      <dgm:spPr/>
      <dgm:t>
        <a:bodyPr/>
        <a:lstStyle/>
        <a:p>
          <a:endParaRPr lang="en-ZA"/>
        </a:p>
      </dgm:t>
    </dgm:pt>
    <dgm:pt modelId="{2A89FF83-BC88-4E09-9151-9666116BB7EA}" type="sibTrans" cxnId="{D73C3D13-5E7B-4523-BF36-F1743EE3632D}">
      <dgm:prSet/>
      <dgm:spPr/>
      <dgm:t>
        <a:bodyPr/>
        <a:lstStyle/>
        <a:p>
          <a:endParaRPr lang="en-ZA"/>
        </a:p>
      </dgm:t>
    </dgm:pt>
    <dgm:pt modelId="{03DA8BAF-4791-4863-9AB7-C2CE372751CD}">
      <dgm:prSet phldrT="[Text]"/>
      <dgm:spPr>
        <a:solidFill>
          <a:schemeClr val="accent6">
            <a:lumMod val="40000"/>
            <a:lumOff val="60000"/>
          </a:schemeClr>
        </a:solidFill>
        <a:ln w="28575">
          <a:solidFill>
            <a:srgbClr val="FF9900"/>
          </a:solidFill>
        </a:ln>
      </dgm:spPr>
      <dgm:t>
        <a:bodyPr/>
        <a:lstStyle/>
        <a:p>
          <a:r>
            <a:rPr lang="en-ZA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Households living in informal dwellings</a:t>
          </a:r>
          <a:r>
            <a: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</a:p>
        <a:p>
          <a:r>
            <a: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± 230 000</a:t>
          </a:r>
          <a:endParaRPr lang="en-ZA" dirty="0"/>
        </a:p>
      </dgm:t>
    </dgm:pt>
    <dgm:pt modelId="{1E1FE252-8CC0-4BCC-93FC-70B09E6E953D}" type="parTrans" cxnId="{6C0C09BE-DA66-473B-91F5-BFCBF47CADA5}">
      <dgm:prSet/>
      <dgm:spPr/>
      <dgm:t>
        <a:bodyPr/>
        <a:lstStyle/>
        <a:p>
          <a:endParaRPr lang="en-ZA"/>
        </a:p>
      </dgm:t>
    </dgm:pt>
    <dgm:pt modelId="{ED5D8016-7755-416C-B9B0-34CCBAA2B46A}" type="sibTrans" cxnId="{6C0C09BE-DA66-473B-91F5-BFCBF47CADA5}">
      <dgm:prSet/>
      <dgm:spPr/>
      <dgm:t>
        <a:bodyPr/>
        <a:lstStyle/>
        <a:p>
          <a:endParaRPr lang="en-ZA"/>
        </a:p>
      </dgm:t>
    </dgm:pt>
    <dgm:pt modelId="{908C9F95-6B0B-435D-A7D1-7F469E359558}">
      <dgm:prSet phldrT="[Text]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ZA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No. of Households</a:t>
          </a:r>
        </a:p>
        <a:p>
          <a:r>
            <a:rPr lang="en-ZA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±</a:t>
          </a:r>
          <a:r>
            <a:rPr lang="en-Z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1.35 million</a:t>
          </a:r>
        </a:p>
        <a:p>
          <a:r>
            <a: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Average Household Size</a:t>
          </a:r>
          <a:r>
            <a: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3.2</a:t>
          </a:r>
          <a:endParaRPr lang="en-ZA" dirty="0"/>
        </a:p>
      </dgm:t>
    </dgm:pt>
    <dgm:pt modelId="{0AF58D72-C1CE-4931-899F-E9364FB71FBD}" type="parTrans" cxnId="{90B6EBCD-5944-4E78-8281-F39B2A1426D2}">
      <dgm:prSet/>
      <dgm:spPr/>
      <dgm:t>
        <a:bodyPr/>
        <a:lstStyle/>
        <a:p>
          <a:endParaRPr lang="en-ZA"/>
        </a:p>
      </dgm:t>
    </dgm:pt>
    <dgm:pt modelId="{7D569688-C845-4AB3-A801-55F7409277EE}" type="sibTrans" cxnId="{90B6EBCD-5944-4E78-8281-F39B2A1426D2}">
      <dgm:prSet/>
      <dgm:spPr/>
      <dgm:t>
        <a:bodyPr/>
        <a:lstStyle/>
        <a:p>
          <a:endParaRPr lang="en-ZA"/>
        </a:p>
      </dgm:t>
    </dgm:pt>
    <dgm:pt modelId="{17C798B6-A8CF-4C55-87F2-BA1E7A45B150}" type="pres">
      <dgm:prSet presAssocID="{CF7D3939-F82D-4E3F-8A81-3733C1257DF7}" presName="Name0" presStyleCnt="0">
        <dgm:presLayoutVars>
          <dgm:chMax val="7"/>
          <dgm:dir/>
          <dgm:resizeHandles val="exact"/>
        </dgm:presLayoutVars>
      </dgm:prSet>
      <dgm:spPr/>
    </dgm:pt>
    <dgm:pt modelId="{7ECCF5DE-A0BE-49E3-96A6-4DEFD126FF90}" type="pres">
      <dgm:prSet presAssocID="{CF7D3939-F82D-4E3F-8A81-3733C1257DF7}" presName="ellipse1" presStyleLbl="vennNode1" presStyleIdx="0" presStyleCnt="3" custLinFactNeighborX="215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68A463-CC4F-473C-9E96-4083649EA884}" type="pres">
      <dgm:prSet presAssocID="{CF7D3939-F82D-4E3F-8A81-3733C1257DF7}" presName="ellipse2" presStyleLbl="vennNode1" presStyleIdx="1" presStyleCnt="3" custLinFactNeighborX="-10147" custLinFactNeighborY="402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26F13D-6967-4FB3-9B83-23AF36DDB29F}" type="pres">
      <dgm:prSet presAssocID="{CF7D3939-F82D-4E3F-8A81-3733C1257DF7}" presName="ellipse3" presStyleLbl="vennNode1" presStyleIdx="2" presStyleCnt="3" custLinFactNeighborX="-7206" custLinFactNeighborY="-376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F91C921-0E68-4853-8142-5F75DFB41424}" type="presOf" srcId="{03DA8BAF-4791-4863-9AB7-C2CE372751CD}" destId="{5C68A463-CC4F-473C-9E96-4083649EA884}" srcOrd="0" destOrd="0" presId="urn:microsoft.com/office/officeart/2005/8/layout/rings+Icon"/>
    <dgm:cxn modelId="{5F163D77-BEFB-463F-BE5D-8C4FDECE01DC}" type="presOf" srcId="{CF7D3939-F82D-4E3F-8A81-3733C1257DF7}" destId="{17C798B6-A8CF-4C55-87F2-BA1E7A45B150}" srcOrd="0" destOrd="0" presId="urn:microsoft.com/office/officeart/2005/8/layout/rings+Icon"/>
    <dgm:cxn modelId="{D73C3D13-5E7B-4523-BF36-F1743EE3632D}" srcId="{CF7D3939-F82D-4E3F-8A81-3733C1257DF7}" destId="{647B0168-7A84-4D9B-A2F5-EF763A7E712E}" srcOrd="0" destOrd="0" parTransId="{353F34F9-C1FD-473A-B402-841441B9B271}" sibTransId="{2A89FF83-BC88-4E09-9151-9666116BB7EA}"/>
    <dgm:cxn modelId="{BDCF106C-E396-4452-A9A5-60A095814BE5}" type="presOf" srcId="{908C9F95-6B0B-435D-A7D1-7F469E359558}" destId="{3D26F13D-6967-4FB3-9B83-23AF36DDB29F}" srcOrd="0" destOrd="0" presId="urn:microsoft.com/office/officeart/2005/8/layout/rings+Icon"/>
    <dgm:cxn modelId="{90B6EBCD-5944-4E78-8281-F39B2A1426D2}" srcId="{CF7D3939-F82D-4E3F-8A81-3733C1257DF7}" destId="{908C9F95-6B0B-435D-A7D1-7F469E359558}" srcOrd="2" destOrd="0" parTransId="{0AF58D72-C1CE-4931-899F-E9364FB71FBD}" sibTransId="{7D569688-C845-4AB3-A801-55F7409277EE}"/>
    <dgm:cxn modelId="{6C0C09BE-DA66-473B-91F5-BFCBF47CADA5}" srcId="{CF7D3939-F82D-4E3F-8A81-3733C1257DF7}" destId="{03DA8BAF-4791-4863-9AB7-C2CE372751CD}" srcOrd="1" destOrd="0" parTransId="{1E1FE252-8CC0-4BCC-93FC-70B09E6E953D}" sibTransId="{ED5D8016-7755-416C-B9B0-34CCBAA2B46A}"/>
    <dgm:cxn modelId="{F320E2B1-09C5-4A1E-A813-17084E9610E8}" type="presOf" srcId="{647B0168-7A84-4D9B-A2F5-EF763A7E712E}" destId="{7ECCF5DE-A0BE-49E3-96A6-4DEFD126FF90}" srcOrd="0" destOrd="0" presId="urn:microsoft.com/office/officeart/2005/8/layout/rings+Icon"/>
    <dgm:cxn modelId="{3D7276F6-9068-4EC6-B12F-9CA451CAE5DE}" type="presParOf" srcId="{17C798B6-A8CF-4C55-87F2-BA1E7A45B150}" destId="{7ECCF5DE-A0BE-49E3-96A6-4DEFD126FF90}" srcOrd="0" destOrd="0" presId="urn:microsoft.com/office/officeart/2005/8/layout/rings+Icon"/>
    <dgm:cxn modelId="{50873551-AD01-4D85-AC68-42A6F3F85DBB}" type="presParOf" srcId="{17C798B6-A8CF-4C55-87F2-BA1E7A45B150}" destId="{5C68A463-CC4F-473C-9E96-4083649EA884}" srcOrd="1" destOrd="0" presId="urn:microsoft.com/office/officeart/2005/8/layout/rings+Icon"/>
    <dgm:cxn modelId="{DFE15744-5974-43AF-9623-823E749F6852}" type="presParOf" srcId="{17C798B6-A8CF-4C55-87F2-BA1E7A45B150}" destId="{3D26F13D-6967-4FB3-9B83-23AF36DDB29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CF5DE-A0BE-49E3-96A6-4DEFD126FF90}">
      <dsp:nvSpPr>
        <dsp:cNvPr id="0" name=""/>
        <dsp:cNvSpPr/>
      </dsp:nvSpPr>
      <dsp:spPr>
        <a:xfrm>
          <a:off x="515588" y="0"/>
          <a:ext cx="2753435" cy="275339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>
          <a:solidFill>
            <a:schemeClr val="accent4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2018 Population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4 322 031</a:t>
          </a:r>
          <a:endParaRPr lang="en-ZA" sz="1900" kern="1200" dirty="0"/>
        </a:p>
      </dsp:txBody>
      <dsp:txXfrm>
        <a:off x="918819" y="403226"/>
        <a:ext cx="1946973" cy="1946944"/>
      </dsp:txXfrm>
    </dsp:sp>
    <dsp:sp modelId="{5C68A463-CC4F-473C-9E96-4083649EA884}">
      <dsp:nvSpPr>
        <dsp:cNvPr id="0" name=""/>
        <dsp:cNvSpPr/>
      </dsp:nvSpPr>
      <dsp:spPr>
        <a:xfrm>
          <a:off x="1593968" y="1836362"/>
          <a:ext cx="2753435" cy="275339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8575">
          <a:solidFill>
            <a:srgbClr val="FF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Households living in informal dwellings</a:t>
          </a:r>
          <a:r>
            <a:rPr lang="en-ZA" sz="19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± 230 000</a:t>
          </a:r>
          <a:endParaRPr lang="en-ZA" sz="1900" kern="1200" dirty="0"/>
        </a:p>
      </dsp:txBody>
      <dsp:txXfrm>
        <a:off x="1997199" y="2239588"/>
        <a:ext cx="1946973" cy="1946944"/>
      </dsp:txXfrm>
    </dsp:sp>
    <dsp:sp modelId="{3D26F13D-6967-4FB3-9B83-23AF36DDB29F}">
      <dsp:nvSpPr>
        <dsp:cNvPr id="0" name=""/>
        <dsp:cNvSpPr/>
      </dsp:nvSpPr>
      <dsp:spPr>
        <a:xfrm>
          <a:off x="3090489" y="0"/>
          <a:ext cx="2753435" cy="275339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No. of Households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±</a:t>
          </a:r>
          <a:r>
            <a:rPr lang="en-ZA" sz="19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1.35 million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Average Household Size</a:t>
          </a:r>
          <a:r>
            <a:rPr lang="en-US" sz="19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3.2</a:t>
          </a:r>
          <a:endParaRPr lang="en-ZA" sz="1900" kern="1200" dirty="0"/>
        </a:p>
      </dsp:txBody>
      <dsp:txXfrm>
        <a:off x="3493720" y="403226"/>
        <a:ext cx="1946973" cy="1946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9EE-8B0C-43A2-8993-6127830A0BD3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DD27-D3F4-46F3-91B3-2C9396C8C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63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7849E-9786-43FD-8CDB-C16E05B3C89F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5DD7-D600-483F-B11B-A4BED15B9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48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2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9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8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34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Human Settlements\WCG - Logo - Human Settlements - Tagline - 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864" y="1910930"/>
            <a:ext cx="2528508" cy="7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91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080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9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17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235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585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732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01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915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7757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508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642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7424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00977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358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869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4699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51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651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719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8910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24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1526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4531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5280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4230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388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79" y="1900283"/>
            <a:ext cx="3556093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585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8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703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91952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50" y="382908"/>
            <a:ext cx="4875909" cy="1566836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2063552" y="2276873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2523905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8940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4274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7577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9040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0119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6544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9309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132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749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757368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9197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0019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4665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12" name="Picture 1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9350" y="6102308"/>
            <a:ext cx="1824201" cy="5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 userDrawn="1"/>
        </p:nvSpPr>
        <p:spPr>
          <a:xfrm flipH="1">
            <a:off x="1007435" y="5805264"/>
            <a:ext cx="11184565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1979475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1973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0126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3075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93323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127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504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4696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3964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9542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29117" y="1835226"/>
            <a:ext cx="2494808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3779995" y="3284985"/>
            <a:ext cx="5470144" cy="91147"/>
          </a:xfrm>
          <a:prstGeom prst="rtTriangle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335493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140969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1996733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2030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12192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Conny\Desktop\WCG\WCG - Logo\PNG\Logos blue\Human Settlements\WCG - Logo - Human Settlements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33" y="377825"/>
            <a:ext cx="745913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2"/>
          </p:nvPr>
        </p:nvSpPr>
        <p:spPr>
          <a:xfrm>
            <a:off x="9552517" y="5397501"/>
            <a:ext cx="201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0263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168A-DBDA-48E1-A3D3-F286DB7CB89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8481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D853-3E75-419E-AD65-FABD1B1F5B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0547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36B9-30F7-4EEC-8C13-5FEEA01608E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29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4364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97AD-4C71-4EC0-BE18-364DE81788E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557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E5FD-9F23-416F-9060-524DF40884A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9041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C4D3-B293-453C-8C34-A8C2AEA3DD0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2025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4845-2A05-4C2C-93E9-D16B89F1F86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8012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2BC3-65A0-4986-ADE9-6F0F0AA2289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1382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1A78-0A41-410B-A9F3-53CC4066971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7940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67F5-0906-4C98-B7E2-C83F31CA04D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9961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DE45-7142-4564-9B78-2106EE6ADB2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8617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0569-F262-48C8-AC6E-FB9B3F63570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00311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6563"/>
            <a:ext cx="12115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5" descr="C:\Users\Conny\Desktop\WCG\WCG - Logo\PNG\Logos blue\Human Settlements\WCG - Logo - Human Settlements - Bl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5" y="6148388"/>
            <a:ext cx="147743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592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2848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D760-428A-42E8-8A03-8FD352DF8A1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7694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D76E-27E9-4033-970C-A349D2A57B7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00736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4F36-9F8C-4C9A-AB3A-E2704DBF3BE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9878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6C16-7A9E-4F60-8454-97F30CFD2B3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1613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66AC-5627-4ECC-8CB5-D458E63CE8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1133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735A-B25F-45BA-BE10-1BB7337F7FE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4286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B714-15C9-4BC8-944C-613648AA12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89367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9606-3AE7-4D62-ADEC-42D8CDF542A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9262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3780367" y="3497263"/>
            <a:ext cx="53551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Tel: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6373285" y="3497263"/>
            <a:ext cx="5376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Fax: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3780367" y="4043364"/>
            <a:ext cx="4978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>
                <a:solidFill>
                  <a:schemeClr val="tx2"/>
                </a:solidFill>
                <a:latin typeface="Century Gothic" panose="020B0502020202020204" pitchFamily="34" charset="0"/>
              </a:rPr>
              <a:t>www.westerncape.gov.za</a:t>
            </a: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393701" y="565150"/>
            <a:ext cx="2404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>
                <a:solidFill>
                  <a:schemeClr val="bg1"/>
                </a:solidFill>
                <a:latin typeface="Century Gothic" panose="020B0502020202020204" pitchFamily="34" charset="0"/>
              </a:rPr>
              <a:t>Contact Us</a:t>
            </a:r>
            <a:endParaRPr lang="en-GB" altLang="en-US" sz="2400">
              <a:solidFill>
                <a:schemeClr val="bg1"/>
              </a:solidFill>
            </a:endParaRPr>
          </a:p>
        </p:txBody>
      </p:sp>
      <p:pic>
        <p:nvPicPr>
          <p:cNvPr id="20" name="Picture 2" descr="C:\Users\Conny\Desktop\WCG\WCG - Logo\PNG\Logos blue\Human Settlements\WCG - Logo - Human Settlements - Tagline - Blu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67" y="1911351"/>
            <a:ext cx="340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7209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2351617" y="3860801"/>
            <a:ext cx="96012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6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tags" Target="../tags/tag7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ags" Target="../tags/tag6.xml"/><Relationship Id="rId37" Type="http://schemas.openxmlformats.org/officeDocument/2006/relationships/image" Target="../media/image8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ags" Target="../tags/tag2.xml"/><Relationship Id="rId36" Type="http://schemas.openxmlformats.org/officeDocument/2006/relationships/image" Target="../media/image7.jpe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vmlDrawing" Target="../drawings/vmlDrawing1.vml"/><Relationship Id="rId30" Type="http://schemas.openxmlformats.org/officeDocument/2006/relationships/tags" Target="../tags/tag4.xml"/><Relationship Id="rId35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tags" Target="../tags/tag5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ags" Target="../tags/tag5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ags" Target="../tags/tag50.xml"/><Relationship Id="rId36" Type="http://schemas.openxmlformats.org/officeDocument/2006/relationships/image" Target="../media/image9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vmlDrawing" Target="../drawings/vmlDrawing2.vml"/><Relationship Id="rId30" Type="http://schemas.openxmlformats.org/officeDocument/2006/relationships/tags" Target="../tags/tag52.xml"/><Relationship Id="rId35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theme" Target="../theme/theme5.xml"/><Relationship Id="rId33" Type="http://schemas.openxmlformats.org/officeDocument/2006/relationships/tags" Target="../tags/tag10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ags" Target="../tags/tag98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tags" Target="../tags/tag101.xml"/><Relationship Id="rId37" Type="http://schemas.openxmlformats.org/officeDocument/2006/relationships/image" Target="../media/image9.png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tags" Target="../tags/tag97.xml"/><Relationship Id="rId36" Type="http://schemas.openxmlformats.org/officeDocument/2006/relationships/image" Target="../media/image20.pn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tags" Target="../tags/tag100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D0FE-7694-45E9-BAAC-32344193C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7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78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1083" name="think-cell Slide" r:id="rId35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0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743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106" name="think-cell Slide" r:id="rId34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6433" y="6309320"/>
            <a:ext cx="1386995" cy="4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 userDrawn="1"/>
        </p:nvSpPr>
        <p:spPr>
          <a:xfrm flipH="1">
            <a:off x="719403" y="898354"/>
            <a:ext cx="11472597" cy="69297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/>
          </a:p>
        </p:txBody>
      </p:sp>
    </p:spTree>
    <p:extLst>
      <p:ext uri="{BB962C8B-B14F-4D97-AF65-F5344CB8AC3E}">
        <p14:creationId xmlns:p14="http://schemas.microsoft.com/office/powerpoint/2010/main" xmlns="" val="13168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44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9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3097" name="think-cell Slide" r:id="rId34" imgW="360" imgH="360" progId="">
              <p:embed/>
            </p:oleObj>
          </a:graphicData>
        </a:graphic>
      </p:graphicFrame>
      <p:pic>
        <p:nvPicPr>
          <p:cNvPr id="921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6"/>
            <a:ext cx="12192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393700" y="180975"/>
            <a:ext cx="1146386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393700" y="1196975"/>
            <a:ext cx="1146386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1767" y="6467476"/>
            <a:ext cx="68580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6844043-C2C5-405F-BE08-682BABE030B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1151" y="6467476"/>
            <a:ext cx="5518149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4" name="Rectangle 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747434" y="6467476"/>
            <a:ext cx="259291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998F86"/>
                </a:solidFill>
              </a:rPr>
              <a:t>© Western Cape Government 2012  |</a:t>
            </a:r>
            <a:endParaRPr lang="en-GB" altLang="en-US" sz="800">
              <a:solidFill>
                <a:srgbClr val="998F86"/>
              </a:solidFill>
            </a:endParaRPr>
          </a:p>
        </p:txBody>
      </p:sp>
      <p:pic>
        <p:nvPicPr>
          <p:cNvPr id="9225" name="Picture 115" descr="C:\Users\Conny\Desktop\WCG\WCG - Logo\PNG\Logos blue\Human Settlements\WCG - Logo - Human Settlements - Blue.png"/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5" y="6148388"/>
            <a:ext cx="147743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959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eaLnBrk="0" fontAlgn="base" hangingPunct="0">
        <a:spcBef>
          <a:spcPts val="300"/>
        </a:spcBef>
        <a:spcAft>
          <a:spcPct val="0"/>
        </a:spcAft>
        <a:buClr>
          <a:srgbClr val="002060"/>
        </a:buClr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xmlns="" id="{1070757E-D00F-4887-B574-10AD0E445577}"/>
              </a:ext>
            </a:extLst>
          </p:cNvPr>
          <p:cNvSpPr txBox="1">
            <a:spLocks/>
          </p:cNvSpPr>
          <p:nvPr/>
        </p:nvSpPr>
        <p:spPr>
          <a:xfrm>
            <a:off x="467543" y="3429001"/>
            <a:ext cx="11514249" cy="10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0" rIns="72000" bIns="0" rtlCol="0" anchor="b">
            <a:normAutofit/>
          </a:bodyPr>
          <a:lstStyle>
            <a:lvl1pPr algn="r" defTabSz="914400" rtl="0" eaLnBrk="1" latinLnBrk="0" hangingPunct="1">
              <a:spcBef>
                <a:spcPts val="300"/>
              </a:spcBef>
              <a:buNone/>
              <a:defRPr sz="2600" b="1" kern="1200" cap="all" baseline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LAND INVASION STRATEGIES TO PROTECT DOHS LAND</a:t>
            </a:r>
          </a:p>
          <a:p>
            <a:pPr marL="360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A57CC-DD50-43AD-BF46-257AAE82824C}"/>
              </a:ext>
            </a:extLst>
          </p:cNvPr>
          <p:cNvSpPr txBox="1"/>
          <p:nvPr/>
        </p:nvSpPr>
        <p:spPr>
          <a:xfrm>
            <a:off x="6788727" y="5238144"/>
            <a:ext cx="440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Presented by: 	Ms. J Samson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Date: 		16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September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80629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Statistics: 11 July – 12 August (Cape Metro)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552669" y="1141551"/>
            <a:ext cx="4060701" cy="3104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56,716 x Structures Demolished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77 x Land Invasions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22,840 x Plots Cleared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97 x Protest Actions  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57 x Arrests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43 x Injuries (I.O.D)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5" name="Text Placeholder 7">
            <a:extLst/>
          </p:cNvPr>
          <p:cNvSpPr txBox="1">
            <a:spLocks/>
          </p:cNvSpPr>
          <p:nvPr/>
        </p:nvSpPr>
        <p:spPr>
          <a:xfrm>
            <a:off x="6590890" y="1176263"/>
            <a:ext cx="4060701" cy="3070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14 x Official Vehicles Damaged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8 x Private Vehicles Damaged  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12 x Relocation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9 x Court Orders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sz="1800" b="0" dirty="0"/>
              <a:t>6,664 x Rubber Rounds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200000"/>
              </a:lnSpc>
            </a:pPr>
            <a:endParaRPr lang="en-ZA" sz="1400" dirty="0"/>
          </a:p>
        </p:txBody>
      </p:sp>
      <p:pic>
        <p:nvPicPr>
          <p:cNvPr id="6" name="Picture 5" descr="A picture containing outdoor, smoke, grass, steam&#10;&#10;Description automatically generated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178" y="4501947"/>
            <a:ext cx="4060701" cy="226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walking down a road&#10;&#10;Description automatically generated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1179" y="4501947"/>
            <a:ext cx="4179461" cy="226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148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Frequency of Invasions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1319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Frequency of Current Invasions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134270" y="1338006"/>
            <a:ext cx="6996487" cy="4896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These are Abnormal Circumstances</a:t>
            </a:r>
          </a:p>
          <a:p>
            <a:pPr algn="ctr"/>
            <a:endParaRPr lang="en-US" sz="2000" b="0" dirty="0"/>
          </a:p>
          <a:p>
            <a:pPr algn="ctr"/>
            <a:r>
              <a:rPr lang="en-US" sz="2000" b="0" dirty="0"/>
              <a:t>Large Scale Criminality, Violence and an Attempt to Destabilize Government</a:t>
            </a:r>
          </a:p>
          <a:p>
            <a:pPr algn="ctr"/>
            <a:endParaRPr lang="en-US" sz="2000" b="0" dirty="0"/>
          </a:p>
          <a:p>
            <a:pPr algn="ctr"/>
            <a:endParaRPr lang="en-US" sz="2000" b="0" dirty="0"/>
          </a:p>
          <a:p>
            <a:pPr algn="ctr"/>
            <a:endParaRPr lang="en-US" sz="2000" b="0" dirty="0"/>
          </a:p>
          <a:p>
            <a:pPr algn="ctr"/>
            <a:endParaRPr lang="en-US" sz="2000" b="0" dirty="0"/>
          </a:p>
          <a:p>
            <a:pPr algn="ctr"/>
            <a:endParaRPr lang="en-US" sz="2000" b="0" dirty="0"/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 normal response and normal resource requirements will not suffice</a:t>
            </a:r>
          </a:p>
          <a:p>
            <a:pPr algn="ctr"/>
            <a:endParaRPr lang="en-US" sz="2000" b="0" dirty="0"/>
          </a:p>
        </p:txBody>
      </p:sp>
      <p:pic>
        <p:nvPicPr>
          <p:cNvPr id="5" name="Picture 4" descr="A close up of a fire&#10;&#10;Description automatically generated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1" y="2900323"/>
            <a:ext cx="4942377" cy="2196612"/>
          </a:xfrm>
          <a:prstGeom prst="rect">
            <a:avLst/>
          </a:prstGeom>
        </p:spPr>
      </p:pic>
      <p:pic>
        <p:nvPicPr>
          <p:cNvPr id="6" name="Picture 5" descr="A group of people walking down a dirt road&#10;&#10;Description automatically generated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747" y="990523"/>
            <a:ext cx="4507319" cy="2907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A group of people standing on top of a dirt field&#10;&#10;Description automatically generated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811" y="4148493"/>
            <a:ext cx="4498106" cy="2459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03183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Mandates</a:t>
            </a: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434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Provincial Mandate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14201" y="1171457"/>
            <a:ext cx="11602066" cy="2410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lvl="3" indent="-277813"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latin typeface="Century Gothic"/>
              </a:rPr>
              <a:t>The DHS can only actively respond to land invasion on properties it owns. </a:t>
            </a:r>
          </a:p>
          <a:p>
            <a:pPr marL="623888" lvl="3" indent="-277813"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endParaRPr lang="en-US" sz="1800" dirty="0">
              <a:latin typeface="Century Gothic"/>
            </a:endParaRPr>
          </a:p>
          <a:p>
            <a:pPr marL="623888" lvl="3" indent="-277813"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latin typeface="Century Gothic"/>
              </a:rPr>
              <a:t>It can assist (in a limited capacity and at their expense) and advise Municipalities and other entities which procedures to follow. </a:t>
            </a:r>
          </a:p>
          <a:p>
            <a:pPr marL="623888" lvl="3" indent="-277813"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endParaRPr lang="en-US" sz="1800" dirty="0">
              <a:latin typeface="Century Gothic"/>
            </a:endParaRPr>
          </a:p>
          <a:p>
            <a:pPr marL="623888" lvl="3" indent="-277813"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latin typeface="Century Gothic"/>
              </a:rPr>
              <a:t>DHS constrained by other Departments and State Entities piggy-backing on DHS expertise.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Century Gothic"/>
            </a:endParaRPr>
          </a:p>
        </p:txBody>
      </p:sp>
      <p:pic>
        <p:nvPicPr>
          <p:cNvPr id="5" name="Picture 4" descr="A group of people standing in the dirt&#10;&#10;Description automatically generated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870" y="3729554"/>
            <a:ext cx="4913699" cy="2837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A wooden bench sitting in the grass&#10;&#10;Description automatically generated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619" y="3729554"/>
            <a:ext cx="4338648" cy="283765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654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National Mandate: SAPS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24634" y="1175116"/>
            <a:ext cx="9387080" cy="46330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lvl="3" indent="-277813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solidFill>
                  <a:prstClr val="black"/>
                </a:solidFill>
                <a:latin typeface="+mn-lt"/>
              </a:rPr>
              <a:t>The SAPS policing objectives, in accordance with the provisions of Section 205 of the Constitution are to:</a:t>
            </a:r>
          </a:p>
          <a:p>
            <a:pPr marL="1316038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solidFill>
                  <a:prstClr val="black"/>
                </a:solidFill>
              </a:rPr>
              <a:t>Prevent, combat and investigate crime;</a:t>
            </a:r>
          </a:p>
          <a:p>
            <a:pPr marL="1316038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solidFill>
                  <a:prstClr val="black"/>
                </a:solidFill>
              </a:rPr>
              <a:t>Maintain public order;</a:t>
            </a:r>
          </a:p>
          <a:p>
            <a:pPr marL="1316038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rgbClr val="FF0000"/>
                </a:solidFill>
              </a:rPr>
              <a:t>Protect and secure the inhabitants of the Republic and their property;</a:t>
            </a:r>
          </a:p>
          <a:p>
            <a:pPr marL="1316038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>
                <a:solidFill>
                  <a:prstClr val="black"/>
                </a:solidFill>
              </a:rPr>
              <a:t>Uphold and enforce the law.</a:t>
            </a:r>
          </a:p>
          <a:p>
            <a:pPr marL="1316038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692150" lvl="4" indent="-346075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1800" b="1" dirty="0">
                <a:solidFill>
                  <a:schemeClr val="tx1"/>
                </a:solidFill>
              </a:rPr>
              <a:t>However</a:t>
            </a:r>
            <a:r>
              <a:rPr lang="en-US" sz="1800" dirty="0">
                <a:solidFill>
                  <a:schemeClr val="tx1"/>
                </a:solidFill>
              </a:rPr>
              <a:t>: The Province can be prevented from deploying its service provider to protect its own land/ property by SAPS.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              	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/>
              <a:t>		</a:t>
            </a:r>
            <a:r>
              <a:rPr lang="en-US" sz="2400" i="1" dirty="0"/>
              <a:t>GOVERNMENT’S HANDS ARE TIED</a:t>
            </a:r>
            <a:endParaRPr lang="en-US" sz="1800" b="0" dirty="0">
              <a:latin typeface="Century Gothic"/>
            </a:endParaRPr>
          </a:p>
        </p:txBody>
      </p:sp>
      <p:pic>
        <p:nvPicPr>
          <p:cNvPr id="5" name="Picture 6" descr="South African Police Service - Wikipedia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1044" y="151769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e your hands tied over government security clearances?">
            <a:extLst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573" y="4497528"/>
            <a:ext cx="3153503" cy="236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32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Risks and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365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Risks and Challenges</a:t>
            </a:r>
            <a:endParaRPr lang="en-US" dirty="0"/>
          </a:p>
        </p:txBody>
      </p:sp>
      <p:sp>
        <p:nvSpPr>
          <p:cNvPr id="3" name="Text Placeholder 4">
            <a:extLst/>
          </p:cNvPr>
          <p:cNvSpPr txBox="1">
            <a:spLocks/>
          </p:cNvSpPr>
          <p:nvPr/>
        </p:nvSpPr>
        <p:spPr>
          <a:xfrm>
            <a:off x="172476" y="1141194"/>
            <a:ext cx="8057124" cy="5014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Relationship between City Law Enforcement and SAPS.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Violence, possible loss of life.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Loss of developable land.</a:t>
            </a:r>
          </a:p>
          <a:p>
            <a:pPr marL="515938" lvl="4" indent="-339725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Increase in informal settlements and subsequent basic services delivery.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Loss in time, money and manpower.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Negative impact on surrounding and communities.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Negative media attention.</a:t>
            </a:r>
          </a:p>
          <a:p>
            <a:pPr marL="515938" lvl="4" indent="-339725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Low morale of the public at large losing confidence in government.</a:t>
            </a:r>
          </a:p>
        </p:txBody>
      </p:sp>
      <p:pic>
        <p:nvPicPr>
          <p:cNvPr id="4" name="Picture 3" descr="A close up of a newspaper&#10;&#10;Description automatically generated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112" y="1176259"/>
            <a:ext cx="3952068" cy="53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03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dirty="0"/>
              <a:t>Strategies to protect public land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307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3" y="-48093"/>
            <a:ext cx="11827265" cy="1268078"/>
          </a:xfrm>
          <a:prstGeom prst="rect">
            <a:avLst/>
          </a:prstGeom>
        </p:spPr>
      </p:pic>
      <p:sp>
        <p:nvSpPr>
          <p:cNvPr id="6" name="Text Placeholder 13">
            <a:extLst/>
          </p:cNvPr>
          <p:cNvSpPr txBox="1">
            <a:spLocks/>
          </p:cNvSpPr>
          <p:nvPr/>
        </p:nvSpPr>
        <p:spPr>
          <a:xfrm>
            <a:off x="273632" y="1219985"/>
            <a:ext cx="11827265" cy="4900312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Department is in daily consultation with the City of Cape Town in an anti-land invasion war-room.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latest intelligence on possible land invasion threats and tactical responses are discussed.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information is then shared among all interested role-players.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Department has an internal unit of property inspectors, who monitors the vacant properties daily and subsequently thwart off imminent threats immediately.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endParaRPr lang="en-US" sz="1800" b="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Service Provider appointed, has extensive experience in land invasions, and is used where masses are moving onto Human Settlement land.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65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1" y="197665"/>
            <a:ext cx="11790686" cy="859611"/>
          </a:xfrm>
          <a:prstGeom prst="rect">
            <a:avLst/>
          </a:prstGeom>
        </p:spPr>
      </p:pic>
      <p:sp>
        <p:nvSpPr>
          <p:cNvPr id="8" name="Text Placeholder 5">
            <a:extLst/>
          </p:cNvPr>
          <p:cNvSpPr txBox="1">
            <a:spLocks/>
          </p:cNvSpPr>
          <p:nvPr/>
        </p:nvSpPr>
        <p:spPr>
          <a:xfrm>
            <a:off x="393701" y="1188955"/>
            <a:ext cx="11561365" cy="4782978"/>
          </a:xfrm>
          <a:prstGeom prst="rect">
            <a:avLst/>
          </a:prstGeom>
        </p:spPr>
        <p:txBody>
          <a:bodyPr vert="horz" lIns="72000" tIns="72000" rIns="72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Impact on Land Invasions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Causes of Land Invasions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Types of Land Invasions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Statistics (Cape Metro)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Frequency of Invasions</a:t>
            </a:r>
          </a:p>
          <a:p>
            <a:pPr marL="465138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Mandates</a:t>
            </a:r>
          </a:p>
          <a:p>
            <a:pPr marL="465138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Risks and Challenges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>
                <a:solidFill>
                  <a:srgbClr val="FF0000"/>
                </a:solidFill>
              </a:rPr>
              <a:t>Strategies to protect public land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Protection of public infrastructure and housing projects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Impact caused on number of Housing opportunities and infrastructure projects due to land invasions 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b="0" dirty="0"/>
              <a:t>Action Plan </a:t>
            </a: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65138" lvl="0" indent="-465138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65138" marR="0" lvl="0" indent="-46513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4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ctrTitle"/>
          </p:nvPr>
        </p:nvSpPr>
        <p:spPr bwMode="auto">
          <a:xfrm>
            <a:off x="332509" y="0"/>
            <a:ext cx="11540836" cy="11469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/>
              <a:t>Strategies implemented for the protection of public land from </a:t>
            </a:r>
            <a:br>
              <a:rPr lang="en-US" altLang="en-US" sz="3000" dirty="0"/>
            </a:br>
            <a:r>
              <a:rPr lang="en-US" altLang="en-US" sz="3000" dirty="0"/>
              <a:t>illegal land occupation (</a:t>
            </a:r>
            <a:r>
              <a:rPr lang="en-US" altLang="en-US" sz="3000" dirty="0" err="1"/>
              <a:t>cont</a:t>
            </a:r>
            <a:r>
              <a:rPr lang="en-US" altLang="en-US" sz="3000" dirty="0"/>
              <a:t>…)</a:t>
            </a:r>
            <a:endParaRPr lang="en-ZA" altLang="en-US" sz="3000" dirty="0"/>
          </a:p>
        </p:txBody>
      </p:sp>
      <p:sp>
        <p:nvSpPr>
          <p:cNvPr id="5" name="Slide Number Placeholder 11"/>
          <p:cNvSpPr txBox="1">
            <a:spLocks/>
          </p:cNvSpPr>
          <p:nvPr/>
        </p:nvSpPr>
        <p:spPr>
          <a:xfrm>
            <a:off x="9902825" y="6467476"/>
            <a:ext cx="514350" cy="231775"/>
          </a:xfrm>
          <a:prstGeom prst="rect">
            <a:avLst/>
          </a:prstGeom>
        </p:spPr>
        <p:txBody>
          <a:bodyPr lIns="72000" tIns="7200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kern="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6" name="Text Placeholder 13">
            <a:extLst/>
          </p:cNvPr>
          <p:cNvSpPr txBox="1">
            <a:spLocks/>
          </p:cNvSpPr>
          <p:nvPr/>
        </p:nvSpPr>
        <p:spPr>
          <a:xfrm>
            <a:off x="56777" y="1282377"/>
            <a:ext cx="11407091" cy="4541703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High Probability lists were compiled to prioritise properties proven to be more prone to land invasions:</a:t>
            </a:r>
          </a:p>
          <a:p>
            <a:pPr marL="645750" lvl="2" indent="-28575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prstClr val="black"/>
                </a:solidFill>
              </a:rPr>
              <a:t>Reasons could be location and awareness of ownership; and</a:t>
            </a:r>
          </a:p>
          <a:p>
            <a:pPr marL="645750" lvl="2" indent="-28575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prstClr val="black"/>
                </a:solidFill>
              </a:rPr>
              <a:t>Information being circulated that the land is earmarked for development. </a:t>
            </a:r>
          </a:p>
          <a:p>
            <a:pPr marL="290513" lvl="2" indent="-290513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list was extracted from the portfolio of properties under the management of the Department of Human Settlements.</a:t>
            </a:r>
          </a:p>
          <a:p>
            <a:pPr marL="346075" lvl="2" indent="-346075">
              <a:lnSpc>
                <a:spcPct val="200000"/>
              </a:lnSpc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1800" b="0" dirty="0">
                <a:solidFill>
                  <a:prstClr val="black"/>
                </a:solidFill>
              </a:rPr>
              <a:t>The Settlement Control Unit has a list of all properties at hand for quick verification.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33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Interventions Implemented </a:t>
            </a:r>
            <a:endParaRPr lang="en-US" dirty="0"/>
          </a:p>
        </p:txBody>
      </p:sp>
      <p:sp>
        <p:nvSpPr>
          <p:cNvPr id="3" name="Text Placeholder 4">
            <a:extLst/>
          </p:cNvPr>
          <p:cNvSpPr txBox="1">
            <a:spLocks/>
          </p:cNvSpPr>
          <p:nvPr/>
        </p:nvSpPr>
        <p:spPr>
          <a:xfrm>
            <a:off x="219456" y="1170903"/>
            <a:ext cx="11795760" cy="4896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Very little invasions happened on DHS land over the past few weeks.</a:t>
            </a:r>
          </a:p>
          <a:p>
            <a:pPr algn="just">
              <a:spcBef>
                <a:spcPts val="0"/>
              </a:spcBef>
              <a:defRPr/>
            </a:pPr>
            <a:endParaRPr lang="en-US" sz="2000" b="0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This can be ascribed to active </a:t>
            </a:r>
            <a:r>
              <a:rPr lang="en-US" sz="2000" b="0" u="sng" dirty="0"/>
              <a:t>monitoring teams</a:t>
            </a:r>
            <a:r>
              <a:rPr lang="en-US" sz="2000" b="0" dirty="0"/>
              <a:t> being put in place. </a:t>
            </a:r>
          </a:p>
          <a:p>
            <a:pPr algn="just">
              <a:spcBef>
                <a:spcPts val="0"/>
              </a:spcBef>
              <a:defRPr/>
            </a:pPr>
            <a:endParaRPr lang="en-US" sz="2000" b="0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Two DoHS staff teams respond immediately to threats received via intelligence reports and the Anti-land Invasion Hotline (</a:t>
            </a:r>
            <a:r>
              <a:rPr lang="en-US" sz="2000" b="0" dirty="0" err="1"/>
              <a:t>CoCT</a:t>
            </a:r>
            <a:r>
              <a:rPr lang="en-US" sz="2000" b="0" dirty="0"/>
              <a:t>).</a:t>
            </a:r>
          </a:p>
          <a:p>
            <a:pPr algn="just">
              <a:spcBef>
                <a:spcPts val="0"/>
              </a:spcBef>
              <a:defRPr/>
            </a:pPr>
            <a:endParaRPr lang="en-US" sz="2000" b="0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Improved SOP within DoHS to respond appropriately to requests for deployment of a service provider.</a:t>
            </a:r>
          </a:p>
          <a:p>
            <a:pPr algn="just">
              <a:spcBef>
                <a:spcPts val="0"/>
              </a:spcBef>
              <a:defRPr/>
            </a:pPr>
            <a:endParaRPr lang="en-US" sz="2000" b="0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A </a:t>
            </a:r>
            <a:r>
              <a:rPr lang="en-US" sz="2000" b="0" u="sng" dirty="0"/>
              <a:t>Provincial JOC </a:t>
            </a:r>
            <a:r>
              <a:rPr lang="en-US" sz="2000" b="0" dirty="0"/>
              <a:t>established to improve communication among Provincial Land Owner Departments to, in order to co-ordinate responses.</a:t>
            </a:r>
          </a:p>
          <a:p>
            <a:pPr algn="just">
              <a:spcBef>
                <a:spcPts val="0"/>
              </a:spcBef>
              <a:defRPr/>
            </a:pPr>
            <a:endParaRPr lang="en-US" sz="2000" b="0" dirty="0"/>
          </a:p>
          <a:p>
            <a:pPr marL="285750" indent="-285750" algn="just"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sz="2000" b="0" dirty="0"/>
              <a:t>Improved collaboration with </a:t>
            </a:r>
            <a:r>
              <a:rPr lang="en-US" sz="2000" b="0" dirty="0" err="1"/>
              <a:t>CoCT</a:t>
            </a:r>
            <a:r>
              <a:rPr lang="en-US" sz="2000" b="0" dirty="0"/>
              <a:t> through the Anti-Land Invasion Unit, Metro Police and SIU - War Room that meets daily to share information and assistance between </a:t>
            </a:r>
            <a:r>
              <a:rPr lang="en-US" sz="2000" b="0" dirty="0" err="1"/>
              <a:t>CoCT</a:t>
            </a:r>
            <a:r>
              <a:rPr lang="en-US" sz="2000" b="0" dirty="0"/>
              <a:t> &amp; WCG.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US" sz="1700" b="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98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5BEEB9-793C-46C1-BB97-37904461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9" y="1027592"/>
            <a:ext cx="6835602" cy="5671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CE68E-4070-4D8C-B305-5ABBAEAD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Hot Spots</a:t>
            </a:r>
          </a:p>
        </p:txBody>
      </p:sp>
    </p:spTree>
    <p:extLst>
      <p:ext uri="{BB962C8B-B14F-4D97-AF65-F5344CB8AC3E}">
        <p14:creationId xmlns:p14="http://schemas.microsoft.com/office/powerpoint/2010/main" xmlns="" val="177437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643A03-0152-4DA0-920E-CA356D57F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" t="2084" r="1525" b="2741"/>
          <a:stretch/>
        </p:blipFill>
        <p:spPr>
          <a:xfrm>
            <a:off x="524651" y="960028"/>
            <a:ext cx="10933057" cy="5738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D048B-8607-41B1-97D7-829AB67E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Non-Metro Hot Spots</a:t>
            </a:r>
          </a:p>
        </p:txBody>
      </p:sp>
    </p:spTree>
    <p:extLst>
      <p:ext uri="{BB962C8B-B14F-4D97-AF65-F5344CB8AC3E}">
        <p14:creationId xmlns:p14="http://schemas.microsoft.com/office/powerpoint/2010/main" xmlns="" val="372759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6C702-C0E7-49E5-AC6C-09887581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Non-Metro hotspots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945015"/>
              </p:ext>
            </p:extLst>
          </p:nvPr>
        </p:nvGraphicFramePr>
        <p:xfrm>
          <a:off x="138545" y="1012229"/>
          <a:ext cx="11887201" cy="5898818"/>
        </p:xfrm>
        <a:graphic>
          <a:graphicData uri="http://schemas.openxmlformats.org/drawingml/2006/table">
            <a:tbl>
              <a:tblPr firstRow="1" firstCol="1" bandRow="1"/>
              <a:tblGrid>
                <a:gridCol w="3092605">
                  <a:extLst>
                    <a:ext uri="{9D8B030D-6E8A-4147-A177-3AD203B41FA5}">
                      <a16:colId xmlns:a16="http://schemas.microsoft.com/office/drawing/2014/main" xmlns="" val="1793175617"/>
                    </a:ext>
                  </a:extLst>
                </a:gridCol>
                <a:gridCol w="8794596">
                  <a:extLst>
                    <a:ext uri="{9D8B030D-6E8A-4147-A177-3AD203B41FA5}">
                      <a16:colId xmlns:a16="http://schemas.microsoft.com/office/drawing/2014/main" xmlns="" val="1985232601"/>
                    </a:ext>
                  </a:extLst>
                </a:gridCol>
              </a:tblGrid>
              <a:tr h="320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 under threat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39727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Drakenstein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Municipality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Unathi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Mbekweni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Gouda, Next to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Thusong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Centre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Mbekweni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836294"/>
                  </a:ext>
                </a:extLst>
              </a:tr>
              <a:tr h="5964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Knysna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Sedgefield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Dunes,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Sedgefield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Rheenendal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Karata,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Rhobololo,Concordia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White Location, Bloemfontein, Happy Valley,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Ethembeni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Hornlee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Oupad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Damsebos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Hlalani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Nekkies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756329"/>
                  </a:ext>
                </a:extLst>
              </a:tr>
              <a:tr h="5964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Breede Valley Municipality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Doorns ( Stofland), De Doorns ( Hassie Square), Rawsonville ( Spokiedorp &amp; Hammat Petersen), Worcester Zwelethemba ( North Mandela) and Worcester Roodewal (7de laan)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410089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Mossel Bay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Grootbrak, Thusong Centre, New Rest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408543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Theewaterskloof municipality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Grabouw Sianyanzela and villiesdrop protea heights block d, and again botrivier, New France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53934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Bitou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Qolweni,kurland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648184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Witzenberg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Pine Valley, Wolseley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51766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George Municipality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Thembalethu, Rosedale, Pacaltsdorp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445373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Swellendam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Railton Informal Settlement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312449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Stellenbosch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Langrug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328706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Swartland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Silvertown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243345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Saldana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Laingville 309 Housing Project, Paternoster Housing project, George Kerridge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074992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Bergrivier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Veldrif , Noordhoek Housing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0196038"/>
                  </a:ext>
                </a:extLst>
              </a:tr>
              <a:tr h="2982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Cederberg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Old Cape Road reserve, Clanwilliam, Riverview, Clanwilliam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2621429"/>
                  </a:ext>
                </a:extLst>
              </a:tr>
              <a:tr h="5964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Matsikama Municipality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Vredendal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Ph5 Housing Project,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Lutsville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Housing project,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Lutsville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West,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Lutsville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Vredendal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Klawer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Doringbaai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4" marR="5836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68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000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Protection of public infrastructure and housing projects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256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ctrTitle"/>
          </p:nvPr>
        </p:nvSpPr>
        <p:spPr bwMode="auto">
          <a:xfrm>
            <a:off x="332509" y="2687"/>
            <a:ext cx="11859491" cy="11469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700" dirty="0"/>
              <a:t>Systems implemented to ensure that public infrastructure and housing projects are protected from illegal occupation and vandalism</a:t>
            </a:r>
            <a:endParaRPr lang="en-ZA" altLang="en-US" sz="2700" dirty="0"/>
          </a:p>
        </p:txBody>
      </p:sp>
      <p:sp>
        <p:nvSpPr>
          <p:cNvPr id="7" name="Text Placeholder 13">
            <a:extLst/>
          </p:cNvPr>
          <p:cNvSpPr txBox="1">
            <a:spLocks/>
          </p:cNvSpPr>
          <p:nvPr/>
        </p:nvSpPr>
        <p:spPr>
          <a:xfrm>
            <a:off x="332509" y="1315913"/>
            <a:ext cx="11509618" cy="4502996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b="0" dirty="0">
                <a:solidFill>
                  <a:prstClr val="black"/>
                </a:solidFill>
              </a:rPr>
              <a:t>A Standard Operating Procedure was implemented to allow Project Managers to secure the release of a tactical team to secure public infrastructure and projects.</a:t>
            </a:r>
          </a:p>
          <a:p>
            <a:pPr lvl="0" algn="just">
              <a:spcBef>
                <a:spcPts val="0"/>
              </a:spcBef>
              <a:defRPr/>
            </a:pPr>
            <a:endParaRPr lang="en-US" sz="2000" b="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b="0" dirty="0">
                <a:solidFill>
                  <a:prstClr val="black"/>
                </a:solidFill>
              </a:rPr>
              <a:t>Contractors on site have their own security, but if the need arises, the project manager will be supported with tactical assistance.</a:t>
            </a:r>
          </a:p>
          <a:p>
            <a:pPr lvl="0" algn="just">
              <a:spcBef>
                <a:spcPts val="0"/>
              </a:spcBef>
              <a:defRPr/>
            </a:pPr>
            <a:endParaRPr lang="en-US" sz="2000" b="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b="0" dirty="0">
                <a:solidFill>
                  <a:prstClr val="black"/>
                </a:solidFill>
              </a:rPr>
              <a:t>Property inspectorate secures vacant units by placing a security guard in the unit.</a:t>
            </a:r>
          </a:p>
          <a:p>
            <a:pPr marL="285750" lvl="0" indent="-285750" algn="just">
              <a:spcBef>
                <a:spcPts val="0"/>
              </a:spcBef>
              <a:buBlip>
                <a:blip r:embed="rId3"/>
              </a:buBlip>
              <a:defRPr/>
            </a:pPr>
            <a:endParaRPr lang="en-US" sz="2000" b="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ts val="0"/>
              </a:spcBef>
              <a:buBlip>
                <a:blip r:embed="rId3"/>
              </a:buBlip>
              <a:defRPr/>
            </a:pPr>
            <a:r>
              <a:rPr lang="en-US" sz="2000" b="0" dirty="0">
                <a:solidFill>
                  <a:prstClr val="black"/>
                </a:solidFill>
              </a:rPr>
              <a:t>The rental unit is then prepared for the next waiting list applicant. 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  <a:defRPr/>
            </a:pPr>
            <a:endParaRPr lang="en-US" sz="16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596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Proactive Prevention Response</a:t>
            </a:r>
            <a:endParaRPr lang="en-US" dirty="0"/>
          </a:p>
        </p:txBody>
      </p:sp>
      <p:sp>
        <p:nvSpPr>
          <p:cNvPr id="3" name="Text Placeholder 4">
            <a:extLst/>
          </p:cNvPr>
          <p:cNvSpPr txBox="1">
            <a:spLocks/>
          </p:cNvSpPr>
          <p:nvPr/>
        </p:nvSpPr>
        <p:spPr>
          <a:xfrm>
            <a:off x="147600" y="1029716"/>
            <a:ext cx="9291368" cy="26989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Frame the media and community narrative.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Isolate the “ring leaders” of these invasions – legal consequences.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Develop a procedure to responding to land invasions.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Request active policing by the SAPS in the prevention of land invasions.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Increase monitoring of unoccupied land and shack farming.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Involvement of community, neighborhood watches, NGOs, etc.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u="sng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u="sng" dirty="0">
              <a:solidFill>
                <a:prstClr val="black"/>
              </a:solidFill>
              <a:latin typeface="Century Gothic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entury Gothic"/>
            </a:endParaRPr>
          </a:p>
          <a:p>
            <a:pPr>
              <a:lnSpc>
                <a:spcPct val="200000"/>
              </a:lnSpc>
            </a:pPr>
            <a:endParaRPr lang="en-US" sz="1400" dirty="0"/>
          </a:p>
        </p:txBody>
      </p:sp>
      <p:pic>
        <p:nvPicPr>
          <p:cNvPr id="4" name="Picture 3" descr="A group of people standing in front of a crowd&#10;&#10;Description automatically generated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418" y="4000066"/>
            <a:ext cx="4114107" cy="2693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group of people standing in front of a crowd&#10;&#10;Description automatically generated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295" y="1277128"/>
            <a:ext cx="4303059" cy="3227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365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96931" y="2365363"/>
            <a:ext cx="11041721" cy="936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Impact caused on number of housing opportunities and infrastructure projects due to land invasions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6422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831"/>
            <a:ext cx="11979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Impact caused on number of Housing opportunities and infrastructure projects due to land invasions 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25883" y="1238536"/>
            <a:ext cx="8212671" cy="23523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5750" lvl="2" indent="-285750">
              <a:lnSpc>
                <a:spcPct val="200000"/>
              </a:lnSpc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/>
              <a:t>Estimated direct / indirect cost </a:t>
            </a:r>
            <a:r>
              <a:rPr lang="en-US" sz="1800" b="1" dirty="0">
                <a:solidFill>
                  <a:srgbClr val="FF0000"/>
                </a:solidFill>
              </a:rPr>
              <a:t>already spent </a:t>
            </a:r>
            <a:r>
              <a:rPr lang="en-US" sz="1800" dirty="0"/>
              <a:t>in excess of </a:t>
            </a:r>
            <a:r>
              <a:rPr lang="en-US" sz="1800" b="1" dirty="0">
                <a:solidFill>
                  <a:srgbClr val="FF0000"/>
                </a:solidFill>
              </a:rPr>
              <a:t>R187m</a:t>
            </a:r>
          </a:p>
          <a:p>
            <a:pPr marL="825750" lvl="3" indent="-285750"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</a:rPr>
              <a:t>R107m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Service Provider (past 15 months); and</a:t>
            </a:r>
          </a:p>
          <a:p>
            <a:pPr marL="825750" lvl="3" indent="-285750">
              <a:lnSpc>
                <a:spcPct val="2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</a:rPr>
              <a:t>R80m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fixing vandalised units &amp; extension of time claims.</a:t>
            </a:r>
          </a:p>
          <a:p>
            <a:pPr marL="623888" lvl="3" indent="-277813">
              <a:lnSpc>
                <a:spcPct val="200000"/>
              </a:lnSpc>
              <a:spcBef>
                <a:spcPts val="0"/>
              </a:spcBef>
              <a:buClrTx/>
              <a:buFont typeface="Arial" pitchFamily="34" charset="0"/>
              <a:buBlip>
                <a:blip r:embed="rId3"/>
              </a:buBlip>
              <a:defRPr/>
            </a:pPr>
            <a:r>
              <a:rPr lang="en-US" sz="1800" dirty="0"/>
              <a:t>Excludes legal costs (not yet determined</a:t>
            </a:r>
            <a:r>
              <a:rPr lang="en-US" sz="1400" dirty="0"/>
              <a:t>).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/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/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/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0" dirty="0"/>
          </a:p>
        </p:txBody>
      </p:sp>
      <p:pic>
        <p:nvPicPr>
          <p:cNvPr id="5" name="Picture 4" descr="A picture containing food, light&#10;&#10;Description automatically generated">
            <a:extLst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35" b="11827"/>
          <a:stretch/>
        </p:blipFill>
        <p:spPr>
          <a:xfrm>
            <a:off x="2872477" y="3590844"/>
            <a:ext cx="4477860" cy="290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7">
            <a:extLst/>
          </p:cNvPr>
          <p:cNvSpPr/>
          <p:nvPr/>
        </p:nvSpPr>
        <p:spPr>
          <a:xfrm>
            <a:off x="8424819" y="1276415"/>
            <a:ext cx="3379832" cy="18402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b="1" dirty="0">
                <a:solidFill>
                  <a:schemeClr val="bg1"/>
                </a:solidFill>
              </a:rPr>
              <a:t>Est. Short Term Expenditure</a:t>
            </a:r>
          </a:p>
          <a:p>
            <a:pPr algn="ctr">
              <a:lnSpc>
                <a:spcPct val="160000"/>
              </a:lnSpc>
            </a:pPr>
            <a:r>
              <a:rPr lang="en-US" b="1" dirty="0">
                <a:solidFill>
                  <a:schemeClr val="bg1"/>
                </a:solidFill>
              </a:rPr>
              <a:t>(end August 2020)</a:t>
            </a:r>
          </a:p>
          <a:p>
            <a:pPr algn="ctr">
              <a:lnSpc>
                <a:spcPct val="160000"/>
              </a:lnSpc>
            </a:pPr>
            <a:r>
              <a:rPr lang="en-US" sz="1400" b="1" dirty="0">
                <a:solidFill>
                  <a:schemeClr val="bg1"/>
                </a:solidFill>
              </a:rPr>
              <a:t>Budget estimate of  </a:t>
            </a:r>
          </a:p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R20 – R50 million</a:t>
            </a:r>
          </a:p>
        </p:txBody>
      </p:sp>
      <p:sp>
        <p:nvSpPr>
          <p:cNvPr id="8" name="Rectangle: Rounded Corners 5">
            <a:extLst/>
          </p:cNvPr>
          <p:cNvSpPr/>
          <p:nvPr/>
        </p:nvSpPr>
        <p:spPr>
          <a:xfrm>
            <a:off x="8424819" y="3137778"/>
            <a:ext cx="3379832" cy="168809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b="1" dirty="0">
                <a:solidFill>
                  <a:schemeClr val="bg1"/>
                </a:solidFill>
              </a:rPr>
              <a:t>Est. Medium Term Expenditure</a:t>
            </a:r>
          </a:p>
          <a:p>
            <a:pPr algn="ctr">
              <a:lnSpc>
                <a:spcPct val="160000"/>
              </a:lnSpc>
            </a:pPr>
            <a:r>
              <a:rPr lang="en-US" sz="1400" b="1" dirty="0">
                <a:solidFill>
                  <a:schemeClr val="bg1"/>
                </a:solidFill>
              </a:rPr>
              <a:t>Budget estimate of </a:t>
            </a:r>
          </a:p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R100m-200m</a:t>
            </a:r>
          </a:p>
        </p:txBody>
      </p:sp>
      <p:sp>
        <p:nvSpPr>
          <p:cNvPr id="9" name="Rectangle: Rounded Corners 6">
            <a:extLst/>
          </p:cNvPr>
          <p:cNvSpPr/>
          <p:nvPr/>
        </p:nvSpPr>
        <p:spPr>
          <a:xfrm>
            <a:off x="8424819" y="4857185"/>
            <a:ext cx="3379832" cy="184138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en-US" b="1" dirty="0">
                <a:solidFill>
                  <a:schemeClr val="bg1"/>
                </a:solidFill>
              </a:rPr>
              <a:t>Est. Long Term (3 </a:t>
            </a:r>
            <a:r>
              <a:rPr lang="en-US" b="1" dirty="0" err="1">
                <a:solidFill>
                  <a:schemeClr val="bg1"/>
                </a:solidFill>
              </a:rPr>
              <a:t>yr</a:t>
            </a:r>
            <a:r>
              <a:rPr lang="en-US" b="1" dirty="0">
                <a:solidFill>
                  <a:schemeClr val="bg1"/>
                </a:solidFill>
              </a:rPr>
              <a:t>) Expenditure</a:t>
            </a:r>
          </a:p>
          <a:p>
            <a:pPr algn="ctr">
              <a:lnSpc>
                <a:spcPct val="160000"/>
              </a:lnSpc>
            </a:pPr>
            <a:r>
              <a:rPr lang="en-US" sz="1400" b="1" dirty="0">
                <a:solidFill>
                  <a:schemeClr val="bg1"/>
                </a:solidFill>
              </a:rPr>
              <a:t>Budget estimate of </a:t>
            </a:r>
          </a:p>
          <a:p>
            <a:pPr algn="ctr">
              <a:lnSpc>
                <a:spcPct val="16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R500 million</a:t>
            </a:r>
          </a:p>
        </p:txBody>
      </p:sp>
    </p:spTree>
    <p:extLst>
      <p:ext uri="{BB962C8B-B14F-4D97-AF65-F5344CB8AC3E}">
        <p14:creationId xmlns:p14="http://schemas.microsoft.com/office/powerpoint/2010/main" xmlns="" val="340114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Impact of Land Invasions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41497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Action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8387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Action Plan</a:t>
            </a:r>
            <a:endParaRPr lang="en-US" dirty="0"/>
          </a:p>
        </p:txBody>
      </p:sp>
      <p:sp>
        <p:nvSpPr>
          <p:cNvPr id="3" name="Text Placeholder 4">
            <a:extLst/>
          </p:cNvPr>
          <p:cNvSpPr txBox="1">
            <a:spLocks/>
          </p:cNvSpPr>
          <p:nvPr/>
        </p:nvSpPr>
        <p:spPr>
          <a:xfrm>
            <a:off x="245805" y="1171137"/>
            <a:ext cx="11597149" cy="4964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/>
              <a:t>Database compilation of properties.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/>
              <a:t>Appointment of new service provider - DHS land Refresh MOU with City and develop MOU with other Municipalities.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/>
              <a:t>Development of SOP, which includes basic assessment of risk per Municipality, evaluation of potential responses and identification of hot spots.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/>
              <a:t>Development of a Stakeholder Management Plan.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/>
              <a:t>Identify a Coordinator to liaise with operation partners - SAPS, Mun, Contractor Community mobilization – Minister Fritz &amp; Bredell (empower neighborhood watches, community development workers, NGOs, etc.).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105994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Additional Initiatives: Work In Progress</a:t>
            </a:r>
            <a:endParaRPr lang="en-US" dirty="0"/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37535" y="1199855"/>
            <a:ext cx="11292041" cy="4896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b="0" dirty="0"/>
              <a:t>Department of Community Safety to engage SAPS to have a WCG presence at their JOC.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ZA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b="0" dirty="0"/>
              <a:t>Share best practices within Metro with Municipalities via an Agency Agreement developed through SALGA (especially around Legal Expertise).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ZA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b="0" dirty="0"/>
              <a:t>Enhance existing procedures within WCG as well with external entities.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ZA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b="0" dirty="0"/>
              <a:t>Investigate the possibility of a central appointment of a panel of service providers for all Departments to access.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ZA" b="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ZA" b="0" dirty="0"/>
              <a:t>Risk assessment template to be dispensed to each Municipality to determine susceptibility to potential invasions.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ZA" b="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ZA" b="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ZA" b="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943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1900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77E502C-A9AD-46A5-BC43-E931CC621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Jacqui Samson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FB2353-DD8E-4E14-A86F-9EA7A4979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Head: Human Settlements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DDBAE8-874B-4935-8D53-BA4ECAA4CA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+27 (0)21 483 2869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949ED6-CE79-4A88-8751-049D97694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AF91FA4-7339-4978-BB0E-05B3D8E3CA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Jacqueline.Samson@westerncape.gov.za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1ACB389-81E5-424F-8C57-CDD21F045C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4</a:t>
            </a:r>
            <a:r>
              <a:rPr lang="en-ZA" baseline="30000" dirty="0"/>
              <a:t>th</a:t>
            </a:r>
            <a:r>
              <a:rPr lang="en-ZA" dirty="0"/>
              <a:t> Floor, 27 Wale Street, Cape Town</a:t>
            </a:r>
          </a:p>
        </p:txBody>
      </p:sp>
    </p:spTree>
    <p:extLst>
      <p:ext uri="{BB962C8B-B14F-4D97-AF65-F5344CB8AC3E}">
        <p14:creationId xmlns:p14="http://schemas.microsoft.com/office/powerpoint/2010/main" xmlns="" val="7497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633" y="503474"/>
            <a:ext cx="95478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</a:rPr>
              <a:t>Increased Urbanisation - Impact of Land Invasions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7167" y="2180698"/>
            <a:ext cx="2984020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  <a:cs typeface="Arial" panose="020B0604020202020204" pitchFamily="34" charset="0"/>
              </a:rPr>
              <a:t>Cape Town experienced rapid urbanisation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between 1996 and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Population increase of 56%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94% increase in number of households</a:t>
            </a:r>
            <a:endParaRPr lang="en-US" sz="1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7167" y="4115221"/>
            <a:ext cx="305279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65%</a:t>
            </a:r>
            <a:r>
              <a:rPr lang="en-ZA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all informal dwellings are located </a:t>
            </a:r>
            <a:r>
              <a:rPr lang="en-ZA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within informal settlements</a:t>
            </a:r>
            <a:r>
              <a:rPr lang="en-ZA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&amp; the balance located in backyards</a:t>
            </a:r>
            <a:endParaRPr lang="en-ZA" dirty="0"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596363460"/>
              </p:ext>
            </p:extLst>
          </p:nvPr>
        </p:nvGraphicFramePr>
        <p:xfrm>
          <a:off x="4224938" y="1279788"/>
          <a:ext cx="6498480" cy="458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urved Connector 10"/>
          <p:cNvCxnSpPr/>
          <p:nvPr/>
        </p:nvCxnSpPr>
        <p:spPr>
          <a:xfrm rot="10800000" flipV="1">
            <a:off x="4675242" y="4630994"/>
            <a:ext cx="1047133" cy="516192"/>
          </a:xfrm>
          <a:prstGeom prst="curvedConnector3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857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Underlying Causes of Land Invasions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4378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Underlying Causes of Land Invasions</a:t>
            </a:r>
            <a:endParaRPr lang="en-US" dirty="0"/>
          </a:p>
        </p:txBody>
      </p:sp>
      <p:sp>
        <p:nvSpPr>
          <p:cNvPr id="7" name="Text Placeholder 4">
            <a:extLst/>
          </p:cNvPr>
          <p:cNvSpPr txBox="1">
            <a:spLocks/>
          </p:cNvSpPr>
          <p:nvPr/>
        </p:nvSpPr>
        <p:spPr>
          <a:xfrm>
            <a:off x="437535" y="1118838"/>
            <a:ext cx="8597205" cy="20461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latin typeface="Century Gothic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latin typeface="Century Gothic"/>
              </a:rPr>
              <a:t>Huge housing demand (backlog) and overcrowded households.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>
              <a:latin typeface="Century Gothic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latin typeface="Century Gothic"/>
              </a:rPr>
              <a:t>Insufficient delivery of housing stock.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b="0" dirty="0">
              <a:latin typeface="Century Gothic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latin typeface="Century Gothic"/>
              </a:rPr>
              <a:t>Invasion seems the only alternative.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b="0" dirty="0">
              <a:latin typeface="Century Gothic"/>
            </a:endParaRPr>
          </a:p>
        </p:txBody>
      </p:sp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149" y="3537685"/>
            <a:ext cx="3994062" cy="2778178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0071" y="3499903"/>
            <a:ext cx="4184082" cy="2853742"/>
          </a:xfrm>
          <a:prstGeom prst="roundRect">
            <a:avLst>
              <a:gd name="adj" fmla="val 16667"/>
            </a:avLst>
          </a:prstGeom>
          <a:ln w="762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339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Types of Land Invasions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890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35" y="204322"/>
            <a:ext cx="9465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99"/>
                </a:solidFill>
                <a:latin typeface="Century Gothic" pitchFamily="34" charset="0"/>
                <a:ea typeface="+mj-ea"/>
                <a:cs typeface="+mj-cs"/>
              </a:rPr>
              <a:t>Types of Land Invasions</a:t>
            </a:r>
            <a:endParaRPr lang="en-US" dirty="0"/>
          </a:p>
        </p:txBody>
      </p:sp>
      <p:sp>
        <p:nvSpPr>
          <p:cNvPr id="4" name="Text Placeholder 4">
            <a:extLst/>
          </p:cNvPr>
          <p:cNvSpPr txBox="1">
            <a:spLocks/>
          </p:cNvSpPr>
          <p:nvPr/>
        </p:nvSpPr>
        <p:spPr>
          <a:xfrm>
            <a:off x="437535" y="1185668"/>
            <a:ext cx="10246590" cy="1596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Homogenous growth of existing informal settlements that span into other properties.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New settlements or targeted land invasion.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endParaRPr lang="en-US" b="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US" b="0" dirty="0">
                <a:solidFill>
                  <a:prstClr val="black"/>
                </a:solidFill>
                <a:latin typeface="Century Gothic"/>
              </a:rPr>
              <a:t>Land invasion is not needs driven, but opportunistic in nature.</a:t>
            </a:r>
          </a:p>
          <a:p>
            <a:pPr>
              <a:lnSpc>
                <a:spcPct val="150000"/>
              </a:lnSpc>
            </a:pPr>
            <a:endParaRPr lang="en-US" sz="1400" b="0" dirty="0"/>
          </a:p>
        </p:txBody>
      </p:sp>
      <p:pic>
        <p:nvPicPr>
          <p:cNvPr id="5" name="Picture 4" descr="A pile of dirt in front of a building&#10;&#10;Description automatically generated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200" y="3318716"/>
            <a:ext cx="6780583" cy="3227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559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3355" y="2479965"/>
            <a:ext cx="11041721" cy="1523244"/>
          </a:xfrm>
        </p:spPr>
        <p:txBody>
          <a:bodyPr>
            <a:noAutofit/>
          </a:bodyPr>
          <a:lstStyle/>
          <a:p>
            <a:r>
              <a:rPr lang="en-US" b="1" dirty="0"/>
              <a:t>Statistics (Cape Metro)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33341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3D00909C9F843B6EB2FCE2D782FB9" ma:contentTypeVersion="15" ma:contentTypeDescription="Create a new document." ma:contentTypeScope="" ma:versionID="4e19934bc2e0bacccba8035c343ec02f">
  <xsd:schema xmlns:xsd="http://www.w3.org/2001/XMLSchema" xmlns:xs="http://www.w3.org/2001/XMLSchema" xmlns:p="http://schemas.microsoft.com/office/2006/metadata/properties" xmlns:ns1="http://schemas.microsoft.com/sharepoint/v3" xmlns:ns3="51998dd3-739d-46cc-b0b3-2c06b7953d6d" xmlns:ns4="3a7ef63a-d523-41ac-a86e-a4210a62acab" targetNamespace="http://schemas.microsoft.com/office/2006/metadata/properties" ma:root="true" ma:fieldsID="277df7c9ba8f11258cfb8756edb3f458" ns1:_="" ns3:_="" ns4:_="">
    <xsd:import namespace="http://schemas.microsoft.com/sharepoint/v3"/>
    <xsd:import namespace="51998dd3-739d-46cc-b0b3-2c06b7953d6d"/>
    <xsd:import namespace="3a7ef63a-d523-41ac-a86e-a4210a62ac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98dd3-739d-46cc-b0b3-2c06b7953d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ef63a-d523-41ac-a86e-a4210a62a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356CB-5895-4E05-8E34-D2004A7F7C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CA583-2492-4556-8247-D4E4A2FFD3D2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7ef63a-d523-41ac-a86e-a4210a62acab"/>
    <ds:schemaRef ds:uri="51998dd3-739d-46cc-b0b3-2c06b7953d6d"/>
  </ds:schemaRefs>
</ds:datastoreItem>
</file>

<file path=customXml/itemProps3.xml><?xml version="1.0" encoding="utf-8"?>
<ds:datastoreItem xmlns:ds="http://schemas.openxmlformats.org/officeDocument/2006/customXml" ds:itemID="{FBD72AE5-A7CD-436D-B5AC-6B7C5412C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98dd3-739d-46cc-b0b3-2c06b7953d6d"/>
    <ds:schemaRef ds:uri="3a7ef63a-d523-41ac-a86e-a4210a62a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1459</Words>
  <Application>Microsoft Office PowerPoint</Application>
  <PresentationFormat>Custom</PresentationFormat>
  <Paragraphs>234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Office Theme</vt:lpstr>
      <vt:lpstr>1_Office Theme</vt:lpstr>
      <vt:lpstr>Western Cape Government Master Template</vt:lpstr>
      <vt:lpstr>2_WCG-PPT Master-121022-amc</vt:lpstr>
      <vt:lpstr>WCG-PPT Master-121022-amc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Strategies implemented for the protection of public land from  illegal land occupation (cont…)</vt:lpstr>
      <vt:lpstr>Slide 21</vt:lpstr>
      <vt:lpstr>Metro Hot Spots</vt:lpstr>
      <vt:lpstr>Non-Metro Hot Spots</vt:lpstr>
      <vt:lpstr>Non-Metro hotspots</vt:lpstr>
      <vt:lpstr>Slide 25</vt:lpstr>
      <vt:lpstr>Systems implemented to ensure that public infrastructure and housing projects are protected from illegal occupation and vandalism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Najwa Adams</dc:creator>
  <cp:lastModifiedBy>USER</cp:lastModifiedBy>
  <cp:revision>300</cp:revision>
  <dcterms:created xsi:type="dcterms:W3CDTF">2020-06-11T12:34:51Z</dcterms:created>
  <dcterms:modified xsi:type="dcterms:W3CDTF">2020-09-17T07:38:44Z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0x010100F053D00909C9F843B6EB2FCE2D782FB9</vt:lpwstr>
  </property>
</Properties>
</file>