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slideLayouts/slideLayout57.xml" ContentType="application/vnd.openxmlformats-officedocument.presentationml.slideLayout+xml"/>
  <Override PartName="/ppt/tags/tag104.xml" ContentType="application/vnd.openxmlformats-officedocument.presentationml.tags+xml"/>
  <Override PartName="/ppt/theme/theme5.xml" ContentType="application/vnd.openxmlformats-officedocument.theme+xml"/>
  <Override PartName="/ppt/tags/tag140.xml" ContentType="application/vnd.openxmlformats-officedocument.presentationml.tags+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slideLayouts/slideLayout82.xml" ContentType="application/vnd.openxmlformats-officedocument.presentationml.slideLayout+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gs/tag85.xml" ContentType="application/vnd.openxmlformats-officedocument.presentationml.tags+xml"/>
  <Override PartName="/ppt/slideLayouts/slideLayout113.xml" ContentType="application/vnd.openxmlformats-officedocument.presentationml.slideLayout+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slideLayouts/slideLayout102.xml" ContentType="application/vnd.openxmlformats-officedocument.presentationml.slideLayout+xml"/>
  <Override PartName="/ppt/tags/tag52.xml" ContentType="application/vnd.openxmlformats-officedocument.presentationml.tags+xml"/>
  <Override PartName="/ppt/tags/tag109.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ags/tag134.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tags/tag112.xml" ContentType="application/vnd.openxmlformats-officedocument.presentationml.tags+xml"/>
  <Override PartName="/ppt/slideLayouts/slideLayout118.xml" ContentType="application/vnd.openxmlformats-officedocument.presentationml.slideLayout+xml"/>
  <Override PartName="/ppt/tags/tag123.xml" ContentType="application/vnd.openxmlformats-officedocument.presentationml.tags+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Layouts/slideLayout65.xml" ContentType="application/vnd.openxmlformats-officedocument.presentationml.slideLayout+xml"/>
  <Override PartName="/ppt/tags/tag79.xml" ContentType="application/vnd.openxmlformats-officedocument.presentationml.tags+xml"/>
  <Override PartName="/ppt/tags/tag101.xml" ContentType="application/vnd.openxmlformats-officedocument.presentationml.tags+xml"/>
  <Override PartName="/ppt/slideLayouts/slideLayout107.xml" ContentType="application/vnd.openxmlformats-officedocument.presentationml.slideLayout+xml"/>
  <Default Extension="emf" ContentType="image/x-emf"/>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tags/tag68.xml" ContentType="application/vnd.openxmlformats-officedocument.presentationml.tags+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tags/tag139.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comments/comment1.xml" ContentType="application/vnd.openxmlformats-officedocument.presentationml.comment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ags/tag142.xml" ContentType="application/vnd.openxmlformats-officedocument.presentationml.tags+xml"/>
  <Override PartName="/ppt/theme/theme7.xml" ContentType="application/vnd.openxmlformats-officedocument.theme+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tags/tag131.xml" ContentType="application/vnd.openxmlformats-officedocument.presentationml.tags+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ags/tag87.xml" ContentType="application/vnd.openxmlformats-officedocument.presentationml.tags+xml"/>
  <Override PartName="/ppt/slideLayouts/slideLayout115.xml" ContentType="application/vnd.openxmlformats-officedocument.presentationml.slideLayout+xml"/>
  <Override PartName="/ppt/tags/tag29.xml" ContentType="application/vnd.openxmlformats-officedocument.presentationml.tags+xml"/>
  <Override PartName="/ppt/slideLayouts/slideLayout51.xml" ContentType="application/vnd.openxmlformats-officedocument.presentationml.slideLayout+xml"/>
  <Override PartName="/ppt/tags/tag76.xml" ContentType="application/vnd.openxmlformats-officedocument.presentationml.tags+xml"/>
  <Override PartName="/ppt/slideLayouts/slideLayout104.xml" ContentType="application/vnd.openxmlformats-officedocument.presentationml.slideLayout+xml"/>
  <Override PartName="/ppt/tags/tag18.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Layouts/slideLayout89.xml" ContentType="application/vnd.openxmlformats-officedocument.presentationml.slideLayout+xml"/>
  <Override PartName="/ppt/tags/tag107.xml" ContentType="application/vnd.openxmlformats-officedocument.presentationml.tags+xml"/>
  <Override PartName="/ppt/tags/tag136.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Layouts/slideLayout78.xml" ContentType="application/vnd.openxmlformats-officedocument.presentationml.slideLayout+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ags/tag103.xml" ContentType="application/vnd.openxmlformats-officedocument.presentationml.tags+xml"/>
  <Override PartName="/ppt/slideLayouts/slideLayout109.xml" ContentType="application/vnd.openxmlformats-officedocument.presentationml.slideLayout+xml"/>
  <Override PartName="/ppt/tags/tag132.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slideLayouts/slideLayout116.xml" ContentType="application/vnd.openxmlformats-officedocument.presentationml.slideLayout+xml"/>
  <Override PartName="/ppt/tags/tag121.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slideLayouts/slideLayout41.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Layouts/slideLayout112.xml" ContentType="application/vnd.openxmlformats-officedocument.presentationml.slideLayout+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slideLayouts/slideLayout101.xml" ContentType="application/vnd.openxmlformats-officedocument.presentationml.slideLayout+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tags/tag122.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tags/tag89.xml" ContentType="application/vnd.openxmlformats-officedocument.presentationml.tags+xml"/>
  <Override PartName="/ppt/slideLayouts/slideLayout75.xml" ContentType="application/vnd.openxmlformats-officedocument.presentationml.slideLayout+xml"/>
  <Override PartName="/ppt/tags/tag111.xml" ContentType="application/vnd.openxmlformats-officedocument.presentationml.tags+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tags/tag78.xml" ContentType="application/vnd.openxmlformats-officedocument.presentationml.tags+xml"/>
  <Override PartName="/ppt/tags/tag100.xml" ContentType="application/vnd.openxmlformats-officedocument.presentationml.tags+xml"/>
  <Override PartName="/ppt/slideLayouts/slideLayout106.xml" ContentType="application/vnd.openxmlformats-officedocument.presentationml.slideLayout+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slideLayouts/slideLayout120.xml" ContentType="application/vnd.openxmlformats-officedocument.presentationml.slideLayout+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heme/theme6.xml" ContentType="application/vnd.openxmlformats-officedocument.theme+xml"/>
  <Default Extension="bin" ContentType="application/vnd.openxmlformats-officedocument.oleObject"/>
  <Override PartName="/ppt/slideLayouts/slideLayout58.xml" ContentType="application/vnd.openxmlformats-officedocument.presentationml.slideLayout+xml"/>
  <Override PartName="/ppt/tags/tag141.xml" ContentType="application/vnd.openxmlformats-officedocument.presentationml.tags+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130.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slideLayouts/slideLayout72.xml" ContentType="application/vnd.openxmlformats-officedocument.presentationml.slideLayout+xml"/>
  <Override PartName="/ppt/tags/tag86.xml" ContentType="application/vnd.openxmlformats-officedocument.presentationml.tags+xml"/>
  <Override PartName="/ppt/tags/tag97.xml" ContentType="application/vnd.openxmlformats-officedocument.presentationml.tags+xml"/>
  <Override PartName="/ppt/slideLayouts/slideLayout114.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61.xml" ContentType="application/vnd.openxmlformats-officedocument.presentationml.slideLayout+xml"/>
  <Override PartName="/ppt/tags/tag75.xml" ContentType="application/vnd.openxmlformats-officedocument.presentationml.tags+xml"/>
  <Override PartName="/ppt/slideLayouts/slideLayout103.xml" ContentType="application/vnd.openxmlformats-officedocument.presentationml.slideLayout+xml"/>
  <Override PartName="/ppt/tags/tag17.xml" ContentType="application/vnd.openxmlformats-officedocument.presentationml.tags+xml"/>
  <Override PartName="/ppt/slideLayouts/slideLayout50.xml" ContentType="application/vnd.openxmlformats-officedocument.presentationml.slideLayout+xml"/>
  <Override PartName="/ppt/tags/tag6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slideLayouts/slideLayout99.xml" ContentType="application/vnd.openxmlformats-officedocument.presentationml.slideLayout+xml"/>
  <Override PartName="/ppt/tags/tag135.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slideLayouts/slideLayout88.xml" ContentType="application/vnd.openxmlformats-officedocument.presentationml.slideLayout+xml"/>
  <Override PartName="/ppt/tags/tag124.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tags/tag113.xml" ContentType="application/vnd.openxmlformats-officedocument.presentationml.tags+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47.xml" ContentType="application/vnd.openxmlformats-officedocument.presentationml.tags+xml"/>
  <Override PartName="/ppt/slideLayouts/slideLayout80.xml" ContentType="application/vnd.openxmlformats-officedocument.presentationml.slideLayout+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Layouts/slideLayout100.xml" ContentType="application/vnd.openxmlformats-officedocument.presentationml.slideLayout+xml"/>
  <Override PartName="/ppt/tags/tag118.xml" ContentType="application/vnd.openxmlformats-officedocument.presentationml.tags+xml"/>
  <Override PartName="/ppt/tags/tag129.xml" ContentType="application/vnd.openxmlformats-officedocument.presentationml.tags+xml"/>
  <Override PartName="/ppt/comments/comment2.xml" ContentType="application/vnd.openxmlformats-officedocument.presentationml.comment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 id="2147483700" r:id="rId2"/>
    <p:sldMasterId id="2147483725" r:id="rId3"/>
    <p:sldMasterId id="2147483750" r:id="rId4"/>
    <p:sldMasterId id="2147483775" r:id="rId5"/>
  </p:sldMasterIdLst>
  <p:notesMasterIdLst>
    <p:notesMasterId r:id="rId20"/>
  </p:notesMasterIdLst>
  <p:handoutMasterIdLst>
    <p:handoutMasterId r:id="rId21"/>
  </p:handoutMasterIdLst>
  <p:sldIdLst>
    <p:sldId id="261" r:id="rId6"/>
    <p:sldId id="565" r:id="rId7"/>
    <p:sldId id="572" r:id="rId8"/>
    <p:sldId id="620" r:id="rId9"/>
    <p:sldId id="621" r:id="rId10"/>
    <p:sldId id="622" r:id="rId11"/>
    <p:sldId id="623" r:id="rId12"/>
    <p:sldId id="624" r:id="rId13"/>
    <p:sldId id="614" r:id="rId14"/>
    <p:sldId id="566" r:id="rId15"/>
    <p:sldId id="625" r:id="rId16"/>
    <p:sldId id="626" r:id="rId17"/>
    <p:sldId id="627" r:id="rId18"/>
    <p:sldId id="579" r:id="rId19"/>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01" userDrawn="1">
          <p15:clr>
            <a:srgbClr val="A4A3A4"/>
          </p15:clr>
        </p15:guide>
        <p15:guide id="3"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win Matthews" initials="AM" lastIdx="6" clrIdx="0">
    <p:extLst>
      <p:ext uri="{19B8F6BF-5375-455C-9EA6-DF929625EA0E}">
        <p15:presenceInfo xmlns:p15="http://schemas.microsoft.com/office/powerpoint/2012/main" xmlns="" userId="ba73564214e14ae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7A841"/>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854" autoAdjust="0"/>
    <p:restoredTop sz="93293" autoAdjust="0"/>
  </p:normalViewPr>
  <p:slideViewPr>
    <p:cSldViewPr>
      <p:cViewPr varScale="1">
        <p:scale>
          <a:sx n="73" d="100"/>
          <a:sy n="73" d="100"/>
        </p:scale>
        <p:origin x="-1506" y="-96"/>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0" d="100"/>
          <a:sy n="80" d="100"/>
        </p:scale>
        <p:origin x="-2076" y="-84"/>
      </p:cViewPr>
      <p:guideLst>
        <p:guide orient="horz" pos="3127"/>
        <p:guide pos="210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21T15:43:54.755" idx="1">
    <p:pos x="5498" y="3005"/>
    <p:text>risk 3 similar to risk 1</p:text>
    <p:extLst>
      <p:ext uri="{C676402C-5697-4E1C-873F-D02D1690AC5C}">
        <p15:threadingInfo xmlns:p15="http://schemas.microsoft.com/office/powerpoint/2012/main" xmlns=""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21T15:43:54.755" idx="1">
    <p:pos x="5498" y="3005"/>
    <p:text>risk 3 similar to risk 1</p:text>
    <p:extLst>
      <p:ext uri="{C676402C-5697-4E1C-873F-D02D1690AC5C}">
        <p15:threadingInfo xmlns:p15="http://schemas.microsoft.com/office/powerpoint/2012/main" xmlns=""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153" tIns="46077" rIns="92153" bIns="46077" rtlCol="0"/>
          <a:lstStyle>
            <a:lvl1pPr algn="l">
              <a:defRPr sz="1200"/>
            </a:lvl1pPr>
          </a:lstStyle>
          <a:p>
            <a:endParaRPr lang="en-GB" dirty="0"/>
          </a:p>
        </p:txBody>
      </p:sp>
      <p:sp>
        <p:nvSpPr>
          <p:cNvPr id="3" name="Date Placeholder 2"/>
          <p:cNvSpPr>
            <a:spLocks noGrp="1"/>
          </p:cNvSpPr>
          <p:nvPr>
            <p:ph type="dt" sz="quarter" idx="1"/>
          </p:nvPr>
        </p:nvSpPr>
        <p:spPr>
          <a:xfrm>
            <a:off x="3850448" y="1"/>
            <a:ext cx="2945659" cy="496332"/>
          </a:xfrm>
          <a:prstGeom prst="rect">
            <a:avLst/>
          </a:prstGeom>
        </p:spPr>
        <p:txBody>
          <a:bodyPr vert="horz" lIns="92153" tIns="46077" rIns="92153" bIns="46077" rtlCol="0"/>
          <a:lstStyle>
            <a:lvl1pPr algn="r">
              <a:defRPr sz="1200"/>
            </a:lvl1pPr>
          </a:lstStyle>
          <a:p>
            <a:fld id="{8BC7F027-379E-4D32-9199-1B8938F68AAE}" type="datetimeFigureOut">
              <a:rPr lang="en-GB" smtClean="0"/>
              <a:pPr/>
              <a:t>14/09/2020</a:t>
            </a:fld>
            <a:endParaRPr lang="en-GB" dirty="0"/>
          </a:p>
        </p:txBody>
      </p:sp>
      <p:sp>
        <p:nvSpPr>
          <p:cNvPr id="4" name="Footer Placeholder 3"/>
          <p:cNvSpPr>
            <a:spLocks noGrp="1"/>
          </p:cNvSpPr>
          <p:nvPr>
            <p:ph type="ftr" sz="quarter" idx="2"/>
          </p:nvPr>
        </p:nvSpPr>
        <p:spPr>
          <a:xfrm>
            <a:off x="5" y="9428586"/>
            <a:ext cx="2945659" cy="496332"/>
          </a:xfrm>
          <a:prstGeom prst="rect">
            <a:avLst/>
          </a:prstGeom>
        </p:spPr>
        <p:txBody>
          <a:bodyPr vert="horz" lIns="92153" tIns="46077" rIns="92153" bIns="46077"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8" y="9428586"/>
            <a:ext cx="2945659" cy="496332"/>
          </a:xfrm>
          <a:prstGeom prst="rect">
            <a:avLst/>
          </a:prstGeom>
        </p:spPr>
        <p:txBody>
          <a:bodyPr vert="horz" lIns="92153" tIns="46077" rIns="92153" bIns="46077"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153" tIns="46077" rIns="92153" bIns="46077" rtlCol="0"/>
          <a:lstStyle>
            <a:lvl1pPr algn="l">
              <a:defRPr sz="1200"/>
            </a:lvl1pPr>
          </a:lstStyle>
          <a:p>
            <a:endParaRPr lang="en-ZA" dirty="0"/>
          </a:p>
        </p:txBody>
      </p:sp>
      <p:sp>
        <p:nvSpPr>
          <p:cNvPr id="3" name="Date Placeholder 2"/>
          <p:cNvSpPr>
            <a:spLocks noGrp="1"/>
          </p:cNvSpPr>
          <p:nvPr>
            <p:ph type="dt" idx="1"/>
          </p:nvPr>
        </p:nvSpPr>
        <p:spPr>
          <a:xfrm>
            <a:off x="3850448" y="1"/>
            <a:ext cx="2945659" cy="496332"/>
          </a:xfrm>
          <a:prstGeom prst="rect">
            <a:avLst/>
          </a:prstGeom>
        </p:spPr>
        <p:txBody>
          <a:bodyPr vert="horz" lIns="92153" tIns="46077" rIns="92153" bIns="46077" rtlCol="0"/>
          <a:lstStyle>
            <a:lvl1pPr algn="r">
              <a:defRPr sz="1200"/>
            </a:lvl1pPr>
          </a:lstStyle>
          <a:p>
            <a:fld id="{0B7E7989-31F3-4EB9-8547-909D99F43AE5}" type="datetimeFigureOut">
              <a:rPr lang="en-ZA" smtClean="0"/>
              <a:pPr/>
              <a:t>2020/09/14</a:t>
            </a:fld>
            <a:endParaRPr lang="en-ZA" dirty="0"/>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2153" tIns="46077" rIns="92153" bIns="46077" rtlCol="0" anchor="ctr"/>
          <a:lstStyle/>
          <a:p>
            <a:endParaRPr lang="en-ZA" dirty="0"/>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2153" tIns="46077" rIns="92153" bIns="460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28586"/>
            <a:ext cx="2945659" cy="496332"/>
          </a:xfrm>
          <a:prstGeom prst="rect">
            <a:avLst/>
          </a:prstGeom>
        </p:spPr>
        <p:txBody>
          <a:bodyPr vert="horz" lIns="92153" tIns="46077" rIns="92153" bIns="46077"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8" y="9428586"/>
            <a:ext cx="2945659" cy="496332"/>
          </a:xfrm>
          <a:prstGeom prst="rect">
            <a:avLst/>
          </a:prstGeom>
        </p:spPr>
        <p:txBody>
          <a:bodyPr vert="horz" lIns="92153" tIns="46077" rIns="92153" bIns="46077"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 </a:t>
            </a:r>
          </a:p>
        </p:txBody>
      </p:sp>
      <p:sp>
        <p:nvSpPr>
          <p:cNvPr id="4" name="Slide Number Placeholder 3"/>
          <p:cNvSpPr>
            <a:spLocks noGrp="1"/>
          </p:cNvSpPr>
          <p:nvPr>
            <p:ph type="sldNum" sz="quarter" idx="10"/>
          </p:nvPr>
        </p:nvSpPr>
        <p:spPr/>
        <p:txBody>
          <a:bodyPr/>
          <a:lstStyle/>
          <a:p>
            <a:fld id="{05E2897E-B052-44CE-92A6-D4B2AB10F3F6}" type="slidenum">
              <a:rPr lang="en-ZA" smtClean="0"/>
              <a:pPr/>
              <a:t>1</a:t>
            </a:fld>
            <a:endParaRPr lang="en-ZA" dirty="0"/>
          </a:p>
        </p:txBody>
      </p:sp>
    </p:spTree>
    <p:extLst>
      <p:ext uri="{BB962C8B-B14F-4D97-AF65-F5344CB8AC3E}">
        <p14:creationId xmlns:p14="http://schemas.microsoft.com/office/powerpoint/2010/main" xmlns="" val="175710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10</a:t>
            </a:fld>
            <a:endParaRPr lang="en-ZA" dirty="0"/>
          </a:p>
        </p:txBody>
      </p:sp>
    </p:spTree>
    <p:extLst>
      <p:ext uri="{BB962C8B-B14F-4D97-AF65-F5344CB8AC3E}">
        <p14:creationId xmlns:p14="http://schemas.microsoft.com/office/powerpoint/2010/main" xmlns="" val="141759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11</a:t>
            </a:fld>
            <a:endParaRPr lang="en-ZA" dirty="0"/>
          </a:p>
        </p:txBody>
      </p:sp>
    </p:spTree>
    <p:extLst>
      <p:ext uri="{BB962C8B-B14F-4D97-AF65-F5344CB8AC3E}">
        <p14:creationId xmlns:p14="http://schemas.microsoft.com/office/powerpoint/2010/main" xmlns="" val="1055566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12</a:t>
            </a:fld>
            <a:endParaRPr lang="en-ZA" dirty="0"/>
          </a:p>
        </p:txBody>
      </p:sp>
    </p:spTree>
    <p:extLst>
      <p:ext uri="{BB962C8B-B14F-4D97-AF65-F5344CB8AC3E}">
        <p14:creationId xmlns:p14="http://schemas.microsoft.com/office/powerpoint/2010/main" xmlns="" val="79482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13</a:t>
            </a:fld>
            <a:endParaRPr lang="en-ZA" dirty="0"/>
          </a:p>
        </p:txBody>
      </p:sp>
    </p:spTree>
    <p:extLst>
      <p:ext uri="{BB962C8B-B14F-4D97-AF65-F5344CB8AC3E}">
        <p14:creationId xmlns:p14="http://schemas.microsoft.com/office/powerpoint/2010/main" xmlns="" val="720946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 </a:t>
            </a:r>
          </a:p>
        </p:txBody>
      </p:sp>
      <p:sp>
        <p:nvSpPr>
          <p:cNvPr id="4" name="Slide Number Placeholder 3"/>
          <p:cNvSpPr>
            <a:spLocks noGrp="1"/>
          </p:cNvSpPr>
          <p:nvPr>
            <p:ph type="sldNum" sz="quarter" idx="10"/>
          </p:nvPr>
        </p:nvSpPr>
        <p:spPr/>
        <p:txBody>
          <a:bodyPr/>
          <a:lstStyle/>
          <a:p>
            <a:fld id="{05E2897E-B052-44CE-92A6-D4B2AB10F3F6}" type="slidenum">
              <a:rPr lang="en-ZA" smtClean="0"/>
              <a:pPr/>
              <a:t>14</a:t>
            </a:fld>
            <a:endParaRPr lang="en-ZA" dirty="0"/>
          </a:p>
        </p:txBody>
      </p:sp>
    </p:spTree>
    <p:extLst>
      <p:ext uri="{BB962C8B-B14F-4D97-AF65-F5344CB8AC3E}">
        <p14:creationId xmlns:p14="http://schemas.microsoft.com/office/powerpoint/2010/main" xmlns="" val="114120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xfrm>
            <a:off x="917575" y="744538"/>
            <a:ext cx="4962525" cy="3722687"/>
          </a:xfrm>
          <a:ln/>
        </p:spPr>
      </p:sp>
      <p:sp>
        <p:nvSpPr>
          <p:cNvPr id="614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latin typeface="Arial" charset="0"/>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BE0B19-98D5-B047-AD29-E33F36D45122}" type="slidenum">
              <a:rPr lang="en-ZA" altLang="en-US">
                <a:solidFill>
                  <a:srgbClr val="000000"/>
                </a:solidFill>
              </a:rPr>
              <a:pPr/>
              <a:t>2</a:t>
            </a:fld>
            <a:endParaRPr lang="en-ZA" altLang="en-US" dirty="0">
              <a:solidFill>
                <a:srgbClr val="000000"/>
              </a:solidFill>
            </a:endParaRPr>
          </a:p>
        </p:txBody>
      </p:sp>
    </p:spTree>
    <p:extLst>
      <p:ext uri="{BB962C8B-B14F-4D97-AF65-F5344CB8AC3E}">
        <p14:creationId xmlns:p14="http://schemas.microsoft.com/office/powerpoint/2010/main" xmlns="" val="4404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3</a:t>
            </a:fld>
            <a:endParaRPr lang="en-ZA" dirty="0"/>
          </a:p>
        </p:txBody>
      </p:sp>
    </p:spTree>
    <p:extLst>
      <p:ext uri="{BB962C8B-B14F-4D97-AF65-F5344CB8AC3E}">
        <p14:creationId xmlns:p14="http://schemas.microsoft.com/office/powerpoint/2010/main" xmlns="" val="46419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dirty="0"/>
          </a:p>
        </p:txBody>
      </p:sp>
    </p:spTree>
    <p:extLst>
      <p:ext uri="{BB962C8B-B14F-4D97-AF65-F5344CB8AC3E}">
        <p14:creationId xmlns:p14="http://schemas.microsoft.com/office/powerpoint/2010/main" xmlns="" val="3363279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dirty="0"/>
          </a:p>
        </p:txBody>
      </p:sp>
    </p:spTree>
    <p:extLst>
      <p:ext uri="{BB962C8B-B14F-4D97-AF65-F5344CB8AC3E}">
        <p14:creationId xmlns:p14="http://schemas.microsoft.com/office/powerpoint/2010/main" xmlns="" val="164794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6</a:t>
            </a:fld>
            <a:endParaRPr lang="en-ZA" dirty="0"/>
          </a:p>
        </p:txBody>
      </p:sp>
    </p:spTree>
    <p:extLst>
      <p:ext uri="{BB962C8B-B14F-4D97-AF65-F5344CB8AC3E}">
        <p14:creationId xmlns:p14="http://schemas.microsoft.com/office/powerpoint/2010/main" xmlns="" val="491347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7</a:t>
            </a:fld>
            <a:endParaRPr lang="en-ZA" dirty="0"/>
          </a:p>
        </p:txBody>
      </p:sp>
    </p:spTree>
    <p:extLst>
      <p:ext uri="{BB962C8B-B14F-4D97-AF65-F5344CB8AC3E}">
        <p14:creationId xmlns:p14="http://schemas.microsoft.com/office/powerpoint/2010/main" xmlns="" val="41542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8</a:t>
            </a:fld>
            <a:endParaRPr lang="en-ZA" dirty="0"/>
          </a:p>
        </p:txBody>
      </p:sp>
    </p:spTree>
    <p:extLst>
      <p:ext uri="{BB962C8B-B14F-4D97-AF65-F5344CB8AC3E}">
        <p14:creationId xmlns:p14="http://schemas.microsoft.com/office/powerpoint/2010/main" xmlns="" val="1422628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9</a:t>
            </a:fld>
            <a:endParaRPr lang="en-ZA" dirty="0"/>
          </a:p>
        </p:txBody>
      </p:sp>
    </p:spTree>
    <p:extLst>
      <p:ext uri="{BB962C8B-B14F-4D97-AF65-F5344CB8AC3E}">
        <p14:creationId xmlns:p14="http://schemas.microsoft.com/office/powerpoint/2010/main" xmlns="" val="1893805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3.xml"/></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4.xml"/></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5.xml"/></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6.xml"/></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7.xml"/></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8.xml"/></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9.xml"/></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0.xml"/></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1.xml"/></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3.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4.xml"/></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5.xml"/></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6.xml"/></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7.xml"/></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8.xml"/></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39.xml"/></Relationships>
</file>

<file path=ppt/slideLayouts/_rels/slideLayout11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0.xml"/></Relationships>
</file>

<file path=ppt/slideLayouts/_rels/slideLayout11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4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5.xml"/><Relationship Id="rId1" Type="http://schemas.openxmlformats.org/officeDocument/2006/relationships/tags" Target="../tags/tag142.xml"/><Relationship Id="rId4" Type="http://schemas.openxmlformats.org/officeDocument/2006/relationships/image" Target="../media/image8.png"/></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ags" Target="../tags/tag27.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6.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7.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8.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5.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6.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7.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8.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1.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2.xml"/><Relationship Id="rId1" Type="http://schemas.openxmlformats.org/officeDocument/2006/relationships/tags" Target="../tags/tag53.xml"/><Relationship Id="rId4" Type="http://schemas.openxmlformats.org/officeDocument/2006/relationships/image" Target="../media/image8.png"/></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9.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0.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2.xml"/><Relationship Id="rId1" Type="http://schemas.openxmlformats.org/officeDocument/2006/relationships/tags" Target="../tags/tag61.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4.xml"/><Relationship Id="rId1" Type="http://schemas.openxmlformats.org/officeDocument/2006/relationships/tags" Target="../tags/tag63.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6.xml"/><Relationship Id="rId1" Type="http://schemas.openxmlformats.org/officeDocument/2006/relationships/tags" Target="../tags/tag65.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8.xml"/><Relationship Id="rId1" Type="http://schemas.openxmlformats.org/officeDocument/2006/relationships/tags" Target="../tags/tag67.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0.xml"/><Relationship Id="rId1" Type="http://schemas.openxmlformats.org/officeDocument/2006/relationships/tags" Target="../tags/tag69.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4.xml"/><Relationship Id="rId1" Type="http://schemas.openxmlformats.org/officeDocument/2006/relationships/tags" Target="../tags/tag7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6.xml"/><Relationship Id="rId1" Type="http://schemas.openxmlformats.org/officeDocument/2006/relationships/tags" Target="../tags/tag75.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8.xml"/><Relationship Id="rId1" Type="http://schemas.openxmlformats.org/officeDocument/2006/relationships/tags" Target="../tags/tag77.xml"/></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0.xml"/><Relationship Id="rId1" Type="http://schemas.openxmlformats.org/officeDocument/2006/relationships/tags" Target="../tags/tag79.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2.xml"/><Relationship Id="rId1" Type="http://schemas.openxmlformats.org/officeDocument/2006/relationships/tags" Target="../tags/tag81.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3.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4.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5.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6.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8.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9.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3.xml"/><Relationship Id="rId1" Type="http://schemas.openxmlformats.org/officeDocument/2006/relationships/tags" Target="../tags/tag90.xml"/><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6.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7.xml"/></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8.xml"/></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9.xml"/></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0.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1.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2.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3.xml"/></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4.xml"/></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5.xml"/></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6.xml"/></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7.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8.xml"/></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0.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1.xml"/></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2.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3.xml"/></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4.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5.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4.xml"/><Relationship Id="rId1" Type="http://schemas.openxmlformats.org/officeDocument/2006/relationships/tags" Target="../tags/tag116.xml"/><Relationship Id="rId4" Type="http://schemas.openxmlformats.org/officeDocument/2006/relationships/image" Target="../media/image8.png"/></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1603249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33577128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0888760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5261162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16519520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47258756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884141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3252731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9517621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1081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527940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020061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3921694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8166478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1853435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18187989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71164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791946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5058907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45156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585040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53853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pPr eaLnBrk="1" latinLnBrk="0" hangingPunct="1"/>
            <a:fld id="{14575306-AFAC-483D-A810-81846BE8107E}" type="datetime1">
              <a:rPr lang="en-US" smtClean="0"/>
              <a:pPr eaLnBrk="1" latinLnBrk="0" hangingPunct="1"/>
              <a:t>9/14/2020</a:t>
            </a:fld>
            <a:endParaRPr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xmlns="" val="4171163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spTree>
    <p:extLst>
      <p:ext uri="{BB962C8B-B14F-4D97-AF65-F5344CB8AC3E}">
        <p14:creationId xmlns:p14="http://schemas.microsoft.com/office/powerpoint/2010/main" xmlns="" val="31353376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493983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19339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84483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14992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518889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156202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574711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78156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5222051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6623225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39286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733036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30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853605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270817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631016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863116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9911442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9419163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165222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7304851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56553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56908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39130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91874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74828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9985910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152892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461028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504227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250012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246410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06863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9522403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4702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90329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11289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903808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469905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734988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012800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363497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8338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585288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085443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20947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42318861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14 September 2020</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61374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31039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365353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41755124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74092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495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25338091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187900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641125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7646964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2812125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6949800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791556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34777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8481751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0871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369209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45619621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778861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4447773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6928585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170844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6910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1777411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14 September 2020</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412383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1153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tags" Target="../tags/tag4.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vmlDrawing" Target="../drawings/vmlDrawing2.vml"/><Relationship Id="rId3" Type="http://schemas.openxmlformats.org/officeDocument/2006/relationships/slideLayout" Target="../slideLayouts/slideLayout28.xml"/><Relationship Id="rId21" Type="http://schemas.openxmlformats.org/officeDocument/2006/relationships/slideLayout" Target="../slideLayouts/slideLayout46.xml"/><Relationship Id="rId34" Type="http://schemas.openxmlformats.org/officeDocument/2006/relationships/image" Target="../media/image3.png"/><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theme" Target="../theme/theme2.xml"/><Relationship Id="rId33" Type="http://schemas.openxmlformats.org/officeDocument/2006/relationships/image" Target="../media/image2.jpeg"/><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tags" Target="../tags/tag30.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32" Type="http://schemas.openxmlformats.org/officeDocument/2006/relationships/oleObject" Target="../embeddings/oleObject2.bin"/><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ags" Target="../tags/tag29.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tags" Target="../tags/tag32.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ags" Target="../tags/tag28.xml"/><Relationship Id="rId30" Type="http://schemas.openxmlformats.org/officeDocument/2006/relationships/tags" Target="../tags/tag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vmlDrawing" Target="../drawings/vmlDrawing3.v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image" Target="../media/image6.png"/><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heme" Target="../theme/theme3.xml"/><Relationship Id="rId33" Type="http://schemas.openxmlformats.org/officeDocument/2006/relationships/image" Target="../media/image2.jpeg"/><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tags" Target="../tags/tag56.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oleObject" Target="../embeddings/oleObject3.bin"/><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tags" Target="../tags/tag55.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tags" Target="../tags/tag58.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tags" Target="../tags/tag54.xml"/><Relationship Id="rId30" Type="http://schemas.openxmlformats.org/officeDocument/2006/relationships/tags" Target="../tags/tag57.xml"/><Relationship Id="rId35"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slideLayout" Target="../slideLayouts/slideLayout91.xml"/><Relationship Id="rId26" Type="http://schemas.openxmlformats.org/officeDocument/2006/relationships/vmlDrawing" Target="../drawings/vmlDrawing4.vml"/><Relationship Id="rId3" Type="http://schemas.openxmlformats.org/officeDocument/2006/relationships/slideLayout" Target="../slideLayouts/slideLayout76.xml"/><Relationship Id="rId21" Type="http://schemas.openxmlformats.org/officeDocument/2006/relationships/slideLayout" Target="../slideLayouts/slideLayout94.xml"/><Relationship Id="rId34" Type="http://schemas.openxmlformats.org/officeDocument/2006/relationships/image" Target="../media/image6.png"/><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5" Type="http://schemas.openxmlformats.org/officeDocument/2006/relationships/theme" Target="../theme/theme4.xml"/><Relationship Id="rId33" Type="http://schemas.openxmlformats.org/officeDocument/2006/relationships/image" Target="../media/image2.jpeg"/><Relationship Id="rId2" Type="http://schemas.openxmlformats.org/officeDocument/2006/relationships/slideLayout" Target="../slideLayouts/slideLayout75.xml"/><Relationship Id="rId16" Type="http://schemas.openxmlformats.org/officeDocument/2006/relationships/slideLayout" Target="../slideLayouts/slideLayout89.xml"/><Relationship Id="rId20" Type="http://schemas.openxmlformats.org/officeDocument/2006/relationships/slideLayout" Target="../slideLayouts/slideLayout93.xml"/><Relationship Id="rId29" Type="http://schemas.openxmlformats.org/officeDocument/2006/relationships/tags" Target="../tags/tag93.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24" Type="http://schemas.openxmlformats.org/officeDocument/2006/relationships/slideLayout" Target="../slideLayouts/slideLayout97.xml"/><Relationship Id="rId32" Type="http://schemas.openxmlformats.org/officeDocument/2006/relationships/oleObject" Target="../embeddings/oleObject4.bin"/><Relationship Id="rId5" Type="http://schemas.openxmlformats.org/officeDocument/2006/relationships/slideLayout" Target="../slideLayouts/slideLayout78.xml"/><Relationship Id="rId15" Type="http://schemas.openxmlformats.org/officeDocument/2006/relationships/slideLayout" Target="../slideLayouts/slideLayout88.xml"/><Relationship Id="rId23" Type="http://schemas.openxmlformats.org/officeDocument/2006/relationships/slideLayout" Target="../slideLayouts/slideLayout96.xml"/><Relationship Id="rId28" Type="http://schemas.openxmlformats.org/officeDocument/2006/relationships/tags" Target="../tags/tag92.xml"/><Relationship Id="rId10" Type="http://schemas.openxmlformats.org/officeDocument/2006/relationships/slideLayout" Target="../slideLayouts/slideLayout83.xml"/><Relationship Id="rId19" Type="http://schemas.openxmlformats.org/officeDocument/2006/relationships/slideLayout" Target="../slideLayouts/slideLayout92.xml"/><Relationship Id="rId31" Type="http://schemas.openxmlformats.org/officeDocument/2006/relationships/tags" Target="../tags/tag95.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 Id="rId22" Type="http://schemas.openxmlformats.org/officeDocument/2006/relationships/slideLayout" Target="../slideLayouts/slideLayout95.xml"/><Relationship Id="rId27" Type="http://schemas.openxmlformats.org/officeDocument/2006/relationships/tags" Target="../tags/tag91.xml"/><Relationship Id="rId30" Type="http://schemas.openxmlformats.org/officeDocument/2006/relationships/tags" Target="../tags/tag94.xml"/><Relationship Id="rId35"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slideLayout" Target="../slideLayouts/slideLayout115.xml"/><Relationship Id="rId26" Type="http://schemas.openxmlformats.org/officeDocument/2006/relationships/vmlDrawing" Target="../drawings/vmlDrawing5.vml"/><Relationship Id="rId3" Type="http://schemas.openxmlformats.org/officeDocument/2006/relationships/slideLayout" Target="../slideLayouts/slideLayout100.xml"/><Relationship Id="rId21" Type="http://schemas.openxmlformats.org/officeDocument/2006/relationships/slideLayout" Target="../slideLayouts/slideLayout118.xml"/><Relationship Id="rId34" Type="http://schemas.openxmlformats.org/officeDocument/2006/relationships/image" Target="../media/image6.png"/><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slideLayout" Target="../slideLayouts/slideLayout114.xml"/><Relationship Id="rId25" Type="http://schemas.openxmlformats.org/officeDocument/2006/relationships/theme" Target="../theme/theme5.xml"/><Relationship Id="rId33" Type="http://schemas.openxmlformats.org/officeDocument/2006/relationships/image" Target="../media/image2.jpeg"/><Relationship Id="rId2" Type="http://schemas.openxmlformats.org/officeDocument/2006/relationships/slideLayout" Target="../slideLayouts/slideLayout99.xml"/><Relationship Id="rId16" Type="http://schemas.openxmlformats.org/officeDocument/2006/relationships/slideLayout" Target="../slideLayouts/slideLayout113.xml"/><Relationship Id="rId20" Type="http://schemas.openxmlformats.org/officeDocument/2006/relationships/slideLayout" Target="../slideLayouts/slideLayout117.xml"/><Relationship Id="rId29" Type="http://schemas.openxmlformats.org/officeDocument/2006/relationships/tags" Target="../tags/tag11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24" Type="http://schemas.openxmlformats.org/officeDocument/2006/relationships/slideLayout" Target="../slideLayouts/slideLayout121.xml"/><Relationship Id="rId32" Type="http://schemas.openxmlformats.org/officeDocument/2006/relationships/oleObject" Target="../embeddings/oleObject5.bin"/><Relationship Id="rId5" Type="http://schemas.openxmlformats.org/officeDocument/2006/relationships/slideLayout" Target="../slideLayouts/slideLayout102.xml"/><Relationship Id="rId15" Type="http://schemas.openxmlformats.org/officeDocument/2006/relationships/slideLayout" Target="../slideLayouts/slideLayout112.xml"/><Relationship Id="rId23" Type="http://schemas.openxmlformats.org/officeDocument/2006/relationships/slideLayout" Target="../slideLayouts/slideLayout120.xml"/><Relationship Id="rId28" Type="http://schemas.openxmlformats.org/officeDocument/2006/relationships/tags" Target="../tags/tag118.xml"/><Relationship Id="rId10" Type="http://schemas.openxmlformats.org/officeDocument/2006/relationships/slideLayout" Target="../slideLayouts/slideLayout107.xml"/><Relationship Id="rId19" Type="http://schemas.openxmlformats.org/officeDocument/2006/relationships/slideLayout" Target="../slideLayouts/slideLayout116.xml"/><Relationship Id="rId31" Type="http://schemas.openxmlformats.org/officeDocument/2006/relationships/tags" Target="../tags/tag121.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 Id="rId22" Type="http://schemas.openxmlformats.org/officeDocument/2006/relationships/slideLayout" Target="../slideLayouts/slideLayout119.xml"/><Relationship Id="rId27" Type="http://schemas.openxmlformats.org/officeDocument/2006/relationships/tags" Target="../tags/tag117.xml"/><Relationship Id="rId30" Type="http://schemas.openxmlformats.org/officeDocument/2006/relationships/tags" Target="../tags/tag120.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8"/>
            </p:custDataLst>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550" name="think-cell Slide" r:id="rId33" imgW="360" imgH="360" progId="">
              <p:embed/>
            </p:oleObj>
          </a:graphicData>
        </a:graphic>
      </p:graphicFrame>
      <p:pic>
        <p:nvPicPr>
          <p:cNvPr id="9" name="Picture 8"/>
          <p:cNvPicPr>
            <a:picLocks noChangeAspect="1"/>
          </p:cNvPicPr>
          <p:nvPr>
            <p:custDataLst>
              <p:tags r:id="rId29"/>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30"/>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1"/>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2"/>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 id="2147483800" r:id="rId25"/>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xmlns="" val="1710626345"/>
              </p:ext>
            </p:extLst>
          </p:nvPr>
        </p:nvGraphicFramePr>
        <p:xfrm>
          <a:off x="0" y="0"/>
          <a:ext cx="158750" cy="158750"/>
        </p:xfrm>
        <a:graphic>
          <a:graphicData uri="http://schemas.openxmlformats.org/presentationml/2006/ole">
            <p:oleObj spid="_x0000_s2437" name="think-cell Slide" r:id="rId32" imgW="360" imgH="360" progId="">
              <p:embed/>
            </p:oleObj>
          </a:graphicData>
        </a:graphic>
      </p:graphicFrame>
      <p:pic>
        <p:nvPicPr>
          <p:cNvPr id="9" name="Picture 8"/>
          <p:cNvPicPr>
            <a:picLocks noChangeAspect="1"/>
          </p:cNvPicPr>
          <p:nvPr>
            <p:custDataLst>
              <p:tags r:id="rId28"/>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Tree>
    <p:extLst>
      <p:ext uri="{BB962C8B-B14F-4D97-AF65-F5344CB8AC3E}">
        <p14:creationId xmlns:p14="http://schemas.microsoft.com/office/powerpoint/2010/main" xmlns="" val="32482150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xmlns="" val="1583952177"/>
              </p:ext>
            </p:extLst>
          </p:nvPr>
        </p:nvGraphicFramePr>
        <p:xfrm>
          <a:off x="0" y="0"/>
          <a:ext cx="158750" cy="158750"/>
        </p:xfrm>
        <a:graphic>
          <a:graphicData uri="http://schemas.openxmlformats.org/presentationml/2006/ole">
            <p:oleObj spid="_x0000_s3306" name="think-cell Slide" r:id="rId32" imgW="360" imgH="360" progId="">
              <p:embed/>
            </p:oleObj>
          </a:graphicData>
        </a:graphic>
      </p:graphicFrame>
      <p:pic>
        <p:nvPicPr>
          <p:cNvPr id="9" name="Picture 8"/>
          <p:cNvPicPr>
            <a:picLocks noChangeAspect="1"/>
          </p:cNvPicPr>
          <p:nvPr>
            <p:custDataLst>
              <p:tags r:id="rId28"/>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p:nvPicPr>
        <p:blipFill>
          <a:blip r:embed="rId34"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0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xmlns="" val="3864731376"/>
              </p:ext>
            </p:extLst>
          </p:nvPr>
        </p:nvGraphicFramePr>
        <p:xfrm>
          <a:off x="0" y="0"/>
          <a:ext cx="158750" cy="158750"/>
        </p:xfrm>
        <a:graphic>
          <a:graphicData uri="http://schemas.openxmlformats.org/presentationml/2006/ole">
            <p:oleObj spid="_x0000_s9444" name="think-cell Slide" r:id="rId32" imgW="360" imgH="360" progId="">
              <p:embed/>
            </p:oleObj>
          </a:graphicData>
        </a:graphic>
      </p:graphicFrame>
      <p:pic>
        <p:nvPicPr>
          <p:cNvPr id="9" name="Picture 8"/>
          <p:cNvPicPr>
            <a:picLocks noChangeAspect="1"/>
          </p:cNvPicPr>
          <p:nvPr>
            <p:custDataLst>
              <p:tags r:id="rId28"/>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4"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87564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extLst>
              <p:ext uri="{D42A27DB-BD31-4B8C-83A1-F6EECF244321}">
                <p14:modId xmlns:p14="http://schemas.microsoft.com/office/powerpoint/2010/main" xmlns="" val="1583038007"/>
              </p:ext>
            </p:extLst>
          </p:nvPr>
        </p:nvGraphicFramePr>
        <p:xfrm>
          <a:off x="0" y="0"/>
          <a:ext cx="158750" cy="158750"/>
        </p:xfrm>
        <a:graphic>
          <a:graphicData uri="http://schemas.openxmlformats.org/presentationml/2006/ole">
            <p:oleObj spid="_x0000_s10468" name="think-cell Slide" r:id="rId32" imgW="360" imgH="360" progId="">
              <p:embed/>
            </p:oleObj>
          </a:graphicData>
        </a:graphic>
      </p:graphicFrame>
      <p:pic>
        <p:nvPicPr>
          <p:cNvPr id="9" name="Picture 8"/>
          <p:cNvPicPr>
            <a:picLocks noChangeAspect="1"/>
          </p:cNvPicPr>
          <p:nvPr>
            <p:custDataLst>
              <p:tags r:id="rId28"/>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9"/>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30"/>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4"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690270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3.xml"/><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44.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359532" y="2132856"/>
            <a:ext cx="8424936" cy="4653579"/>
          </a:xfrm>
        </p:spPr>
        <p:txBody>
          <a:bodyPr>
            <a:noAutofit/>
          </a:bodyPr>
          <a:lstStyle/>
          <a:p>
            <a:pPr algn="ctr"/>
            <a:r>
              <a:rPr lang="en-ZA" sz="2400" dirty="0">
                <a:latin typeface="Century Gothic"/>
                <a:cs typeface="Century Gothic"/>
              </a:rPr>
              <a:t>PRESENTATION TO the</a:t>
            </a:r>
            <a:br>
              <a:rPr lang="en-ZA" sz="2400" dirty="0">
                <a:latin typeface="Century Gothic"/>
                <a:cs typeface="Century Gothic"/>
              </a:rPr>
            </a:br>
            <a:r>
              <a:rPr lang="en-ZA" sz="2400" dirty="0">
                <a:latin typeface="Century Gothic"/>
                <a:cs typeface="Century Gothic"/>
              </a:rPr>
              <a:t/>
            </a:r>
            <a:br>
              <a:rPr lang="en-ZA" sz="2400" dirty="0">
                <a:latin typeface="Century Gothic"/>
                <a:cs typeface="Century Gothic"/>
              </a:rPr>
            </a:br>
            <a:r>
              <a:rPr lang="en-ZA" sz="2400" dirty="0">
                <a:latin typeface="Century Gothic"/>
                <a:cs typeface="Century Gothic"/>
              </a:rPr>
              <a:t>WESTERN CAPE PROVINCIAL PARLIAMENT’S</a:t>
            </a:r>
            <a:br>
              <a:rPr lang="en-ZA" sz="2400" dirty="0">
                <a:latin typeface="Century Gothic"/>
                <a:cs typeface="Century Gothic"/>
              </a:rPr>
            </a:br>
            <a:r>
              <a:rPr lang="en-ZA" sz="2400" dirty="0">
                <a:latin typeface="Century Gothic"/>
                <a:cs typeface="Century Gothic"/>
              </a:rPr>
              <a:t>PUBLIC ACCOUNTS COMMITTEE</a:t>
            </a:r>
            <a:br>
              <a:rPr lang="en-ZA" sz="2400" dirty="0">
                <a:latin typeface="Century Gothic"/>
                <a:cs typeface="Century Gothic"/>
              </a:rPr>
            </a:br>
            <a:r>
              <a:rPr lang="en-ZA" sz="2400" dirty="0">
                <a:latin typeface="Century Gothic"/>
                <a:cs typeface="Century Gothic"/>
              </a:rPr>
              <a:t/>
            </a:r>
            <a:br>
              <a:rPr lang="en-ZA" sz="2400" dirty="0">
                <a:latin typeface="Century Gothic"/>
                <a:cs typeface="Century Gothic"/>
              </a:rPr>
            </a:br>
            <a:r>
              <a:rPr lang="en-ZA" sz="1600" dirty="0">
                <a:cs typeface="Century Gothic"/>
              </a:rPr>
              <a:t>by the</a:t>
            </a:r>
            <a:r>
              <a:rPr lang="en-ZA" sz="2400" dirty="0">
                <a:cs typeface="Century Gothic"/>
              </a:rPr>
              <a:t/>
            </a:r>
            <a:br>
              <a:rPr lang="en-ZA" sz="2400" dirty="0">
                <a:cs typeface="Century Gothic"/>
              </a:rPr>
            </a:br>
            <a:r>
              <a:rPr lang="en-US" sz="2400" dirty="0">
                <a:ea typeface="Tahoma" panose="020B0604030504040204" pitchFamily="34" charset="0"/>
                <a:cs typeface="Tahoma" panose="020B0604030504040204" pitchFamily="34" charset="0"/>
              </a:rPr>
              <a:t> Western Cape Gambling and Racing Board</a:t>
            </a:r>
            <a:br>
              <a:rPr lang="en-US" sz="2400" dirty="0">
                <a:ea typeface="Tahoma" panose="020B0604030504040204" pitchFamily="34" charset="0"/>
                <a:cs typeface="Tahoma" panose="020B0604030504040204" pitchFamily="34" charset="0"/>
              </a:rPr>
            </a:br>
            <a:r>
              <a:rPr lang="en-US" sz="1200" dirty="0">
                <a:ea typeface="Tahoma" panose="020B0604030504040204" pitchFamily="34" charset="0"/>
                <a:cs typeface="Tahoma" panose="020B0604030504040204" pitchFamily="34" charset="0"/>
              </a:rPr>
              <a:t/>
            </a:r>
            <a:br>
              <a:rPr lang="en-US" sz="1200" dirty="0">
                <a:ea typeface="Tahoma" panose="020B0604030504040204" pitchFamily="34" charset="0"/>
                <a:cs typeface="Tahoma" panose="020B0604030504040204" pitchFamily="34" charset="0"/>
              </a:rPr>
            </a:br>
            <a:r>
              <a:rPr lang="en-US" sz="1200" dirty="0">
                <a:ea typeface="Tahoma" panose="020B0604030504040204" pitchFamily="34" charset="0"/>
                <a:cs typeface="Tahoma" panose="020B0604030504040204" pitchFamily="34" charset="0"/>
              </a:rPr>
              <a:t>on</a:t>
            </a:r>
            <a:r>
              <a:rPr lang="en-US" sz="2400" dirty="0">
                <a:ea typeface="Tahoma" panose="020B0604030504040204" pitchFamily="34" charset="0"/>
                <a:cs typeface="Tahoma" panose="020B0604030504040204" pitchFamily="34" charset="0"/>
              </a:rPr>
              <a:t/>
            </a:r>
            <a:br>
              <a:rPr lang="en-US" sz="2400" dirty="0">
                <a:ea typeface="Tahoma" panose="020B0604030504040204" pitchFamily="34" charset="0"/>
                <a:cs typeface="Tahoma" panose="020B0604030504040204" pitchFamily="34" charset="0"/>
              </a:rPr>
            </a:br>
            <a:r>
              <a:rPr lang="en-US" sz="1600" dirty="0">
                <a:ea typeface="Tahoma" panose="020B0604030504040204" pitchFamily="34" charset="0"/>
                <a:cs typeface="Tahoma" panose="020B0604030504040204" pitchFamily="34" charset="0"/>
              </a:rPr>
              <a:t>2018/19 MAJOR RISKS, Stakeholder Trust Plan and </a:t>
            </a:r>
            <a:br>
              <a:rPr lang="en-US" sz="1600" dirty="0">
                <a:ea typeface="Tahoma" panose="020B0604030504040204" pitchFamily="34" charset="0"/>
                <a:cs typeface="Tahoma" panose="020B0604030504040204" pitchFamily="34" charset="0"/>
              </a:rPr>
            </a:br>
            <a:r>
              <a:rPr lang="en-US" sz="1600" dirty="0">
                <a:ea typeface="Tahoma" panose="020B0604030504040204" pitchFamily="34" charset="0"/>
                <a:cs typeface="Tahoma" panose="020B0604030504040204" pitchFamily="34" charset="0"/>
              </a:rPr>
              <a:t>License Applications Terms and Conditions </a:t>
            </a:r>
            <a:r>
              <a:rPr lang="en-US" sz="2400" dirty="0">
                <a:ea typeface="Tahoma" panose="020B0604030504040204" pitchFamily="34" charset="0"/>
                <a:cs typeface="Tahoma" panose="020B0604030504040204" pitchFamily="34" charset="0"/>
              </a:rPr>
              <a:t/>
            </a:r>
            <a:br>
              <a:rPr lang="en-US" sz="2400" dirty="0">
                <a:ea typeface="Tahoma" panose="020B0604030504040204" pitchFamily="34" charset="0"/>
                <a:cs typeface="Tahoma" panose="020B0604030504040204" pitchFamily="34" charset="0"/>
              </a:rPr>
            </a:br>
            <a:r>
              <a:rPr lang="en-US" sz="2400" dirty="0">
                <a:ea typeface="Tahoma" panose="020B0604030504040204" pitchFamily="34" charset="0"/>
                <a:cs typeface="Tahoma" panose="020B0604030504040204" pitchFamily="34" charset="0"/>
              </a:rPr>
              <a:t/>
            </a:r>
            <a:br>
              <a:rPr lang="en-US" sz="2400" dirty="0">
                <a:ea typeface="Tahoma" panose="020B0604030504040204" pitchFamily="34" charset="0"/>
                <a:cs typeface="Tahoma" panose="020B0604030504040204" pitchFamily="34" charset="0"/>
              </a:rPr>
            </a:br>
            <a:r>
              <a:rPr lang="en-US" sz="2400" dirty="0">
                <a:ea typeface="Tahoma" panose="020B0604030504040204" pitchFamily="34" charset="0"/>
                <a:cs typeface="Tahoma" panose="020B0604030504040204" pitchFamily="34" charset="0"/>
              </a:rPr>
              <a:t> 11 SEPTEMBER 2020</a:t>
            </a:r>
            <a:br>
              <a:rPr lang="en-US" sz="2400" dirty="0">
                <a:ea typeface="Tahoma" panose="020B0604030504040204" pitchFamily="34" charset="0"/>
                <a:cs typeface="Tahoma" panose="020B0604030504040204" pitchFamily="34" charset="0"/>
              </a:rPr>
            </a:br>
            <a:endParaRPr lang="en-US" sz="24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89756" y="146277"/>
            <a:ext cx="8964488" cy="1764000"/>
            <a:chOff x="0" y="0"/>
            <a:chExt cx="7572375" cy="1295400"/>
          </a:xfrm>
        </p:grpSpPr>
        <p:pic>
          <p:nvPicPr>
            <p:cNvPr id="4" name="Picture 2"/>
            <p:cNvPicPr>
              <a:picLocks noChangeAspect="1"/>
            </p:cNvPicPr>
            <p:nvPr/>
          </p:nvPicPr>
          <p:blipFill>
            <a:blip r:embed="rId4">
              <a:extLst>
                <a:ext uri="{28A0092B-C50C-407E-A947-70E740481C1C}">
                  <a14:useLocalDpi xmlns:a14="http://schemas.microsoft.com/office/drawing/2010/main" xmlns=""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
            <p:cNvPicPr>
              <a:picLocks noChangeAspect="1"/>
            </p:cNvPicPr>
            <p:nvPr/>
          </p:nvPicPr>
          <p:blipFill>
            <a:blip r:embed="rId4">
              <a:extLst>
                <a:ext uri="{28A0092B-C50C-407E-A947-70E740481C1C}">
                  <a14:useLocalDpi xmlns:a14="http://schemas.microsoft.com/office/drawing/2010/main" xmlns=""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xmlns="" val="187507838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1"/>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childTnLst>
        </p:cTn>
      </p:par>
    </p:tnLst>
    <p:bldLst>
      <p:bldP spid="11" grpId="0"/>
      <p:bldP spid="1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9018"/>
            <a:ext cx="8784976" cy="856944"/>
          </a:xfrm>
        </p:spPr>
        <p:txBody>
          <a:bodyPr>
            <a:normAutofit/>
          </a:bodyPr>
          <a:lstStyle/>
          <a:p>
            <a:pPr marL="366713" lvl="1" indent="-366713" fontAlgn="auto">
              <a:lnSpc>
                <a:spcPct val="150000"/>
              </a:lnSpc>
              <a:spcBef>
                <a:spcPts val="600"/>
              </a:spcBef>
              <a:spcAft>
                <a:spcPts val="0"/>
              </a:spcAft>
              <a:defRPr/>
            </a:pPr>
            <a:r>
              <a:rPr lang="en-US" altLang="en-US" sz="2000" b="1" dirty="0">
                <a:latin typeface="Tahoma" panose="020B0604030504040204" pitchFamily="34" charset="0"/>
                <a:ea typeface="Tahoma" panose="020B0604030504040204" pitchFamily="34" charset="0"/>
                <a:cs typeface="Tahoma" panose="020B0604030504040204" pitchFamily="34" charset="0"/>
              </a:rPr>
              <a:t>Long-Term Sustainability of Stakeholder Trust Plan (continued)</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10</a:t>
            </a:fld>
            <a:endParaRPr kumimoji="0" lang="en-US" dirty="0"/>
          </a:p>
        </p:txBody>
      </p:sp>
      <p:sp>
        <p:nvSpPr>
          <p:cNvPr id="5" name="Vertical Text Placeholder 2"/>
          <p:cNvSpPr txBox="1">
            <a:spLocks/>
          </p:cNvSpPr>
          <p:nvPr/>
        </p:nvSpPr>
        <p:spPr>
          <a:xfrm rot="16200000">
            <a:off x="2057163" y="-499148"/>
            <a:ext cx="5112569" cy="8504366"/>
          </a:xfrm>
          <a:prstGeom prst="rect">
            <a:avLst/>
          </a:prstGeom>
        </p:spPr>
        <p:txBody>
          <a:bodyPr vert="eaVert" lIns="72000" tIns="72000" rIns="72000" bIns="72000" rtlCol="0">
            <a:normAutofit fontScale="70000" lnSpcReduction="2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nSpc>
                <a:spcPct val="140000"/>
              </a:lnSpc>
              <a:buNone/>
            </a:pPr>
            <a:r>
              <a:rPr lang="en-US" sz="2600" dirty="0">
                <a:ea typeface="Tahoma" panose="020B0604030504040204" pitchFamily="34" charset="0"/>
                <a:cs typeface="Tahoma" panose="020B0604030504040204" pitchFamily="34" charset="0"/>
              </a:rPr>
              <a:t>The second type of trust deposits are:</a:t>
            </a:r>
          </a:p>
          <a:p>
            <a:pPr marL="355600" lvl="1" indent="-304800">
              <a:lnSpc>
                <a:spcPct val="140000"/>
              </a:lnSpc>
            </a:pPr>
            <a:r>
              <a:rPr lang="en-US" sz="2300" b="1" dirty="0">
                <a:ea typeface="Tahoma" panose="020B0604030504040204" pitchFamily="34" charset="0"/>
                <a:cs typeface="Tahoma" panose="020B0604030504040204" pitchFamily="34" charset="0"/>
              </a:rPr>
              <a:t>Trust Securities</a:t>
            </a:r>
            <a:r>
              <a:rPr lang="en-US" sz="2400" dirty="0">
                <a:ea typeface="Tahoma" panose="020B0604030504040204" pitchFamily="34" charset="0"/>
                <a:cs typeface="Tahoma" panose="020B0604030504040204" pitchFamily="34" charset="0"/>
              </a:rPr>
              <a:t> –</a:t>
            </a:r>
            <a:r>
              <a:rPr lang="en-US" sz="2300" dirty="0">
                <a:ea typeface="Tahoma" panose="020B0604030504040204" pitchFamily="34" charset="0"/>
                <a:cs typeface="Tahoma" panose="020B0604030504040204" pitchFamily="34" charset="0"/>
              </a:rPr>
              <a:t> The licence holder places funds with the Board either as prescribed or calculated to secure the taxes and punter payouts should the licence holder be unable to honour those commitments.</a:t>
            </a:r>
          </a:p>
          <a:p>
            <a:pPr marL="355600" lvl="1" indent="-304800">
              <a:lnSpc>
                <a:spcPct val="140000"/>
              </a:lnSpc>
            </a:pPr>
            <a:r>
              <a:rPr lang="en-US" sz="2300" dirty="0">
                <a:ea typeface="Tahoma" panose="020B0604030504040204" pitchFamily="34" charset="0"/>
                <a:cs typeface="Tahoma" panose="020B0604030504040204" pitchFamily="34" charset="0"/>
              </a:rPr>
              <a:t>The board opens a trust account in the applicant’s name which applicant earns the interest on the account. The funds are under the control of the Board and the applicant has no access to the account save through the Board. The applicant gets a monthly statement from the bank and a reconciliation from the Board.</a:t>
            </a:r>
          </a:p>
          <a:p>
            <a:pPr marL="355600" lvl="1" indent="-304800">
              <a:lnSpc>
                <a:spcPct val="140000"/>
              </a:lnSpc>
            </a:pPr>
            <a:r>
              <a:rPr lang="en-US" sz="2300" dirty="0">
                <a:ea typeface="Tahoma" panose="020B0604030504040204" pitchFamily="34" charset="0"/>
                <a:cs typeface="Tahoma" panose="020B0604030504040204" pitchFamily="34" charset="0"/>
              </a:rPr>
              <a:t>Should there be any default by the licence holder in paying taxes which are due, the taxes can be recouped from this specific trust account and the licence holder is sent a letter of demand to replenish the shortfall in this trust account.</a:t>
            </a:r>
          </a:p>
          <a:p>
            <a:pPr marL="355600" lvl="1" indent="-304800">
              <a:lnSpc>
                <a:spcPct val="140000"/>
              </a:lnSpc>
            </a:pPr>
            <a:r>
              <a:rPr lang="en-US" sz="2300" dirty="0">
                <a:ea typeface="Tahoma" panose="020B0604030504040204" pitchFamily="34" charset="0"/>
                <a:cs typeface="Tahoma" panose="020B0604030504040204" pitchFamily="34" charset="0"/>
              </a:rPr>
              <a:t>Should the licence holder fail to pay any proven bets due to punters, the bet can be paid from this trust account to the punter and the licence holder is sent a letter of demand to replenish the shortfall in this trust account</a:t>
            </a:r>
          </a:p>
          <a:p>
            <a:pPr marL="407988" lvl="1" indent="-407988">
              <a:lnSpc>
                <a:spcPct val="140000"/>
              </a:lnSpc>
              <a:spcBef>
                <a:spcPts val="1200"/>
              </a:spcBef>
            </a:pPr>
            <a:endParaRPr lang="en-US" dirty="0">
              <a:ea typeface="Calibri" charset="0"/>
              <a:cs typeface="Calibri" charset="0"/>
            </a:endParaRPr>
          </a:p>
          <a:p>
            <a:pPr marL="407988" lvl="1" indent="-407988">
              <a:lnSpc>
                <a:spcPct val="140000"/>
              </a:lnSpc>
              <a:spcBef>
                <a:spcPts val="1200"/>
              </a:spcBef>
            </a:pPr>
            <a:endParaRPr lang="en-US" sz="2200" dirty="0">
              <a:ea typeface="Calibri" charset="0"/>
              <a:cs typeface="Calibri" charset="0"/>
            </a:endParaRPr>
          </a:p>
          <a:p>
            <a:pPr marL="407988" lvl="1" indent="-407988">
              <a:lnSpc>
                <a:spcPct val="140000"/>
              </a:lnSpc>
              <a:spcBef>
                <a:spcPts val="1200"/>
              </a:spcBef>
            </a:pPr>
            <a:endParaRPr lang="en-US" sz="2200" dirty="0">
              <a:solidFill>
                <a:schemeClr val="tx1"/>
              </a:solidFill>
              <a:ea typeface="Calibri" charset="0"/>
              <a:cs typeface="Calibri" charset="0"/>
            </a:endParaRPr>
          </a:p>
          <a:p>
            <a:pPr marL="407988" lvl="1" indent="-407988">
              <a:lnSpc>
                <a:spcPct val="140000"/>
              </a:lnSpc>
              <a:spcBef>
                <a:spcPts val="1200"/>
              </a:spcBef>
            </a:pPr>
            <a:endParaRPr lang="en-US" sz="3600" dirty="0">
              <a:ea typeface="Calibri" charset="0"/>
              <a:cs typeface="Calibri" charset="0"/>
            </a:endParaRPr>
          </a:p>
          <a:p>
            <a:pPr marL="407988" lvl="1" indent="-407988">
              <a:lnSpc>
                <a:spcPct val="140000"/>
              </a:lnSpc>
              <a:spcBef>
                <a:spcPts val="1200"/>
              </a:spcBef>
            </a:pPr>
            <a:endParaRPr lang="en-ZA" sz="2400" dirty="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6264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249"/>
            <a:ext cx="9145016" cy="856944"/>
          </a:xfrm>
        </p:spPr>
        <p:txBody>
          <a:bodyPr>
            <a:normAutofit/>
          </a:bodyPr>
          <a:lstStyle/>
          <a:p>
            <a:pPr marL="366713" lvl="1" indent="-366713" fontAlgn="auto">
              <a:lnSpc>
                <a:spcPct val="150000"/>
              </a:lnSpc>
              <a:spcBef>
                <a:spcPts val="600"/>
              </a:spcBef>
              <a:spcAft>
                <a:spcPts val="0"/>
              </a:spcAft>
              <a:defRPr/>
            </a:pPr>
            <a:r>
              <a:rPr lang="en-US" altLang="en-US" b="1" dirty="0">
                <a:latin typeface="Tahoma" panose="020B0604030504040204" pitchFamily="34" charset="0"/>
                <a:ea typeface="Tahoma" panose="020B0604030504040204" pitchFamily="34" charset="0"/>
                <a:cs typeface="Tahoma" panose="020B0604030504040204" pitchFamily="34" charset="0"/>
              </a:rPr>
              <a:t>Terms and conditions which relates to application of Licensees of the WCGRB</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11</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a:extLst>
              <a:ext uri="{FF2B5EF4-FFF2-40B4-BE49-F238E27FC236}">
                <a16:creationId xmlns:a16="http://schemas.microsoft.com/office/drawing/2014/main" xmlns="" id="{61507E99-C5A1-B946-8F36-330CC21A4467}"/>
              </a:ext>
            </a:extLst>
          </p:cNvPr>
          <p:cNvSpPr txBox="1"/>
          <p:nvPr/>
        </p:nvSpPr>
        <p:spPr>
          <a:xfrm>
            <a:off x="277267" y="962527"/>
            <a:ext cx="8597205" cy="646331"/>
          </a:xfrm>
          <a:prstGeom prst="rect">
            <a:avLst/>
          </a:prstGeom>
          <a:noFill/>
        </p:spPr>
        <p:txBody>
          <a:bodyPr wrap="square" rtlCol="0">
            <a:spAutoFit/>
          </a:bodyPr>
          <a:lstStyle/>
          <a:p>
            <a:r>
              <a:rPr lang="en-US" dirty="0"/>
              <a:t>An extract from the Public Accounts Committee’s report on this subject matter is copied below: </a:t>
            </a:r>
          </a:p>
        </p:txBody>
      </p:sp>
      <p:graphicFrame>
        <p:nvGraphicFramePr>
          <p:cNvPr id="8" name="Table 6">
            <a:extLst>
              <a:ext uri="{FF2B5EF4-FFF2-40B4-BE49-F238E27FC236}">
                <a16:creationId xmlns:a16="http://schemas.microsoft.com/office/drawing/2014/main" xmlns="" id="{DF9F13C2-2619-104B-9A3B-D7443564C0A5}"/>
              </a:ext>
            </a:extLst>
          </p:cNvPr>
          <p:cNvGraphicFramePr>
            <a:graphicFrameLocks noGrp="1"/>
          </p:cNvGraphicFramePr>
          <p:nvPr>
            <p:extLst>
              <p:ext uri="{D42A27DB-BD31-4B8C-83A1-F6EECF244321}">
                <p14:modId xmlns:p14="http://schemas.microsoft.com/office/powerpoint/2010/main" xmlns="" val="259983806"/>
              </p:ext>
            </p:extLst>
          </p:nvPr>
        </p:nvGraphicFramePr>
        <p:xfrm>
          <a:off x="395536" y="1728074"/>
          <a:ext cx="8352927" cy="4221206"/>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xmlns="" val="1739625447"/>
                    </a:ext>
                  </a:extLst>
                </a:gridCol>
                <a:gridCol w="1512168">
                  <a:extLst>
                    <a:ext uri="{9D8B030D-6E8A-4147-A177-3AD203B41FA5}">
                      <a16:colId xmlns:a16="http://schemas.microsoft.com/office/drawing/2014/main" xmlns="" val="2346132146"/>
                    </a:ext>
                  </a:extLst>
                </a:gridCol>
                <a:gridCol w="1512167">
                  <a:extLst>
                    <a:ext uri="{9D8B030D-6E8A-4147-A177-3AD203B41FA5}">
                      <a16:colId xmlns:a16="http://schemas.microsoft.com/office/drawing/2014/main" xmlns="" val="1415820802"/>
                    </a:ext>
                  </a:extLst>
                </a:gridCol>
              </a:tblGrid>
              <a:tr h="228326">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xmlns="" val="2627199139"/>
                  </a:ext>
                </a:extLst>
              </a:tr>
              <a:tr h="3922756">
                <a:tc>
                  <a:txBody>
                    <a:bodyPr/>
                    <a:lstStyle/>
                    <a:p>
                      <a:r>
                        <a:rPr lang="en-US" sz="1600" dirty="0"/>
                        <a:t>Page: 112 of the Annual report</a:t>
                      </a:r>
                    </a:p>
                    <a:p>
                      <a:endParaRPr lang="en-US" sz="1600" dirty="0"/>
                    </a:p>
                    <a:p>
                      <a:r>
                        <a:rPr lang="en-US" sz="1600" dirty="0"/>
                        <a:t>Heading: “Note 26 Risk management.</a:t>
                      </a:r>
                    </a:p>
                    <a:p>
                      <a:endParaRPr lang="en-US" sz="1600" dirty="0"/>
                    </a:p>
                    <a:p>
                      <a:r>
                        <a:rPr lang="en-US" sz="1600" dirty="0"/>
                        <a:t>Description:</a:t>
                      </a:r>
                    </a:p>
                    <a:p>
                      <a:r>
                        <a:rPr lang="en-US" sz="1600" dirty="0"/>
                        <a:t>The Committee notes that Trade receivables comprise a widespread customer (licensees) base. Management evaluated credit risk relating to customers on an ongoing basis. If customers are independently rated, these ratings are used. Otherwise, if there is no independent rating, risk control assess the credit quality of the customer, taking into account its financial position, past experience and other factors. Individual risk limits are set based on internal or external ratings in accordance with limits set by the board.</a:t>
                      </a:r>
                    </a:p>
                  </a:txBody>
                  <a:tcPr/>
                </a:tc>
                <a:tc>
                  <a:txBody>
                    <a:bodyPr/>
                    <a:lstStyle/>
                    <a:p>
                      <a:r>
                        <a:rPr lang="en-US" sz="1600" dirty="0"/>
                        <a:t>That the entity brief the Committee on the terms and conditions which relates to application of licensees of the WCGRB.</a:t>
                      </a:r>
                    </a:p>
                  </a:txBody>
                  <a:tcPr/>
                </a:tc>
                <a:tc>
                  <a:txBody>
                    <a:bodyPr/>
                    <a:lstStyle/>
                    <a:p>
                      <a:r>
                        <a:rPr lang="en-US" sz="1600" dirty="0"/>
                        <a:t>Briefing date to be determined by the Public Accounts Committee</a:t>
                      </a:r>
                    </a:p>
                  </a:txBody>
                  <a:tcPr/>
                </a:tc>
                <a:extLst>
                  <a:ext uri="{0D108BD9-81ED-4DB2-BD59-A6C34878D82A}">
                    <a16:rowId xmlns:a16="http://schemas.microsoft.com/office/drawing/2014/main" xmlns="" val="3700170685"/>
                  </a:ext>
                </a:extLst>
              </a:tr>
            </a:tbl>
          </a:graphicData>
        </a:graphic>
      </p:graphicFrame>
    </p:spTree>
    <p:extLst>
      <p:ext uri="{BB962C8B-B14F-4D97-AF65-F5344CB8AC3E}">
        <p14:creationId xmlns:p14="http://schemas.microsoft.com/office/powerpoint/2010/main" xmlns="" val="126300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249"/>
            <a:ext cx="9145016" cy="856944"/>
          </a:xfrm>
        </p:spPr>
        <p:txBody>
          <a:bodyPr>
            <a:normAutofit/>
          </a:bodyPr>
          <a:lstStyle/>
          <a:p>
            <a:pPr marL="366713" lvl="1" indent="-366713" fontAlgn="auto">
              <a:lnSpc>
                <a:spcPct val="150000"/>
              </a:lnSpc>
              <a:spcBef>
                <a:spcPts val="600"/>
              </a:spcBef>
              <a:spcAft>
                <a:spcPts val="0"/>
              </a:spcAft>
              <a:defRPr/>
            </a:pPr>
            <a:r>
              <a:rPr lang="en-US" altLang="en-US" b="1" dirty="0">
                <a:latin typeface="Tahoma" panose="020B0604030504040204" pitchFamily="34" charset="0"/>
                <a:ea typeface="Tahoma" panose="020B0604030504040204" pitchFamily="34" charset="0"/>
                <a:cs typeface="Tahoma" panose="020B0604030504040204" pitchFamily="34" charset="0"/>
              </a:rPr>
              <a:t>Terms and conditions which relates to application of Licensees of the WCGRB</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12</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a:extLst>
              <a:ext uri="{FF2B5EF4-FFF2-40B4-BE49-F238E27FC236}">
                <a16:creationId xmlns:a16="http://schemas.microsoft.com/office/drawing/2014/main" xmlns="" id="{0E28EDB4-90C5-0642-8865-F5B04E3FC73F}"/>
              </a:ext>
            </a:extLst>
          </p:cNvPr>
          <p:cNvSpPr txBox="1"/>
          <p:nvPr/>
        </p:nvSpPr>
        <p:spPr>
          <a:xfrm>
            <a:off x="255041" y="1052736"/>
            <a:ext cx="8234391" cy="5884688"/>
          </a:xfrm>
          <a:prstGeom prst="rect">
            <a:avLst/>
          </a:prstGeom>
          <a:noFill/>
        </p:spPr>
        <p:txBody>
          <a:bodyPr wrap="square" rtlCol="0">
            <a:spAutoFit/>
          </a:bodyPr>
          <a:lstStyle/>
          <a:p>
            <a:pPr algn="just"/>
            <a:r>
              <a:rPr lang="en-US" dirty="0"/>
              <a:t>It is understood that the query relates to the credit risk management relevant to the board’s financial asset of accounts receivable and in particular the terms and conditions for applications as a prospective gambling licensee.</a:t>
            </a:r>
          </a:p>
          <a:p>
            <a:pPr algn="just"/>
            <a:endParaRPr lang="en-US" dirty="0"/>
          </a:p>
          <a:p>
            <a:pPr marL="285750" indent="-285750">
              <a:buFont typeface="Wingdings" pitchFamily="2" charset="2"/>
              <a:buChar char="Ø"/>
            </a:pPr>
            <a:r>
              <a:rPr lang="en-US" dirty="0"/>
              <a:t>All applications for a gambling licence must be accompanied by supporting documentation for verification of identity and suitability. Documents include:</a:t>
            </a:r>
          </a:p>
          <a:p>
            <a:pPr marL="742950" lvl="1" indent="-285750">
              <a:buFont typeface="Wingdings" pitchFamily="2" charset="2"/>
              <a:buChar char="Ø"/>
            </a:pPr>
            <a:r>
              <a:rPr lang="en-US" sz="1400" dirty="0"/>
              <a:t>Identity documents (ID, Passport, Visas, Permits) for natural persons (Personal History Disclosure)</a:t>
            </a:r>
          </a:p>
          <a:p>
            <a:pPr marL="742950" lvl="1" indent="-285750">
              <a:buFont typeface="Wingdings" pitchFamily="2" charset="2"/>
              <a:buChar char="Ø"/>
            </a:pPr>
            <a:r>
              <a:rPr lang="en-US" sz="1400" dirty="0"/>
              <a:t>CIPC registration documents for juristic persons (Business Entity Disclosures);</a:t>
            </a:r>
          </a:p>
          <a:p>
            <a:pPr marL="742950" lvl="1" indent="-285750">
              <a:buFont typeface="Wingdings" pitchFamily="2" charset="2"/>
              <a:buChar char="Ø"/>
            </a:pPr>
            <a:r>
              <a:rPr lang="en-US" sz="1400" dirty="0"/>
              <a:t>Spousal information if married in community of property;</a:t>
            </a:r>
          </a:p>
          <a:p>
            <a:pPr marL="742950" lvl="1" indent="-285750">
              <a:buFont typeface="Wingdings" pitchFamily="2" charset="2"/>
              <a:buChar char="Ø"/>
            </a:pPr>
            <a:r>
              <a:rPr lang="en-US" sz="1400" dirty="0"/>
              <a:t>Tax clearance certificates and Assessments;</a:t>
            </a:r>
          </a:p>
          <a:p>
            <a:pPr marL="742950" lvl="1" indent="-285750">
              <a:buFont typeface="Wingdings" pitchFamily="2" charset="2"/>
              <a:buChar char="Ø"/>
            </a:pPr>
            <a:r>
              <a:rPr lang="en-US" sz="1400" dirty="0"/>
              <a:t>Academic Record, Qualifications and Employment history</a:t>
            </a:r>
          </a:p>
          <a:p>
            <a:pPr marL="742950" lvl="1" indent="-285750">
              <a:buFont typeface="Wingdings" pitchFamily="2" charset="2"/>
              <a:buChar char="Ø"/>
            </a:pPr>
            <a:r>
              <a:rPr lang="en-US" sz="1400" dirty="0"/>
              <a:t>Criminal Record </a:t>
            </a:r>
          </a:p>
          <a:p>
            <a:pPr marL="742950" lvl="1" indent="-285750">
              <a:buFont typeface="Wingdings" pitchFamily="2" charset="2"/>
              <a:buChar char="Ø"/>
            </a:pPr>
            <a:r>
              <a:rPr lang="en-US" sz="1400" dirty="0"/>
              <a:t>Credit risk assessments;</a:t>
            </a:r>
          </a:p>
          <a:p>
            <a:pPr marL="742950" lvl="1" indent="-285750">
              <a:buFont typeface="Wingdings" pitchFamily="2" charset="2"/>
              <a:buChar char="Ø"/>
            </a:pPr>
            <a:r>
              <a:rPr lang="en-US" sz="1400" dirty="0"/>
              <a:t>Proof of residence, </a:t>
            </a:r>
          </a:p>
          <a:p>
            <a:pPr marL="742950" lvl="1" indent="-285750">
              <a:buFont typeface="Wingdings" pitchFamily="2" charset="2"/>
              <a:buChar char="Ø"/>
            </a:pPr>
            <a:r>
              <a:rPr lang="en-US" sz="1400" dirty="0"/>
              <a:t>Bank statements;</a:t>
            </a:r>
          </a:p>
          <a:p>
            <a:pPr marL="742950" lvl="1" indent="-285750">
              <a:buFont typeface="Wingdings" pitchFamily="2" charset="2"/>
              <a:buChar char="Ø"/>
            </a:pPr>
            <a:r>
              <a:rPr lang="en-US" sz="1400" dirty="0"/>
              <a:t>Assets and Liabilities, Income and Expenditure</a:t>
            </a:r>
          </a:p>
          <a:p>
            <a:pPr marL="742950" lvl="1" indent="-285750">
              <a:buFont typeface="Wingdings" pitchFamily="2" charset="2"/>
              <a:buChar char="Ø"/>
            </a:pPr>
            <a:r>
              <a:rPr lang="en-US" sz="1400" dirty="0"/>
              <a:t>Financial statements or projections</a:t>
            </a:r>
          </a:p>
          <a:p>
            <a:pPr marL="742950" lvl="1" indent="-285750">
              <a:buFont typeface="Wingdings" pitchFamily="2" charset="2"/>
              <a:buChar char="Ø"/>
            </a:pPr>
            <a:endParaRPr lang="en-US" dirty="0"/>
          </a:p>
          <a:p>
            <a:pPr marL="742950" lvl="1" indent="-285750">
              <a:buFont typeface="Wingdings" pitchFamily="2" charset="2"/>
              <a:buChar char="Ø"/>
            </a:pPr>
            <a:endParaRPr lang="en-US" dirty="0"/>
          </a:p>
          <a:p>
            <a:endParaRPr lang="en-US" dirty="0"/>
          </a:p>
        </p:txBody>
      </p:sp>
    </p:spTree>
    <p:extLst>
      <p:ext uri="{BB962C8B-B14F-4D97-AF65-F5344CB8AC3E}">
        <p14:creationId xmlns:p14="http://schemas.microsoft.com/office/powerpoint/2010/main" xmlns="" val="236946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249"/>
            <a:ext cx="9145016" cy="856944"/>
          </a:xfrm>
        </p:spPr>
        <p:txBody>
          <a:bodyPr>
            <a:normAutofit/>
          </a:bodyPr>
          <a:lstStyle/>
          <a:p>
            <a:pPr marL="366713" lvl="1" indent="-366713" fontAlgn="auto">
              <a:lnSpc>
                <a:spcPct val="150000"/>
              </a:lnSpc>
              <a:spcBef>
                <a:spcPts val="600"/>
              </a:spcBef>
              <a:spcAft>
                <a:spcPts val="0"/>
              </a:spcAft>
              <a:defRPr/>
            </a:pPr>
            <a:r>
              <a:rPr lang="en-US" altLang="en-US" b="1" dirty="0">
                <a:latin typeface="Tahoma" panose="020B0604030504040204" pitchFamily="34" charset="0"/>
                <a:ea typeface="Tahoma" panose="020B0604030504040204" pitchFamily="34" charset="0"/>
                <a:cs typeface="Tahoma" panose="020B0604030504040204" pitchFamily="34" charset="0"/>
              </a:rPr>
              <a:t>Terms and conditions which relates to application of Licensees of the WCGRB</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13</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a:extLst>
              <a:ext uri="{FF2B5EF4-FFF2-40B4-BE49-F238E27FC236}">
                <a16:creationId xmlns:a16="http://schemas.microsoft.com/office/drawing/2014/main" xmlns="" id="{0E28EDB4-90C5-0642-8865-F5B04E3FC73F}"/>
              </a:ext>
            </a:extLst>
          </p:cNvPr>
          <p:cNvSpPr txBox="1"/>
          <p:nvPr/>
        </p:nvSpPr>
        <p:spPr>
          <a:xfrm>
            <a:off x="454804" y="1124744"/>
            <a:ext cx="8234391" cy="5661550"/>
          </a:xfrm>
          <a:prstGeom prst="rect">
            <a:avLst/>
          </a:prstGeom>
          <a:noFill/>
        </p:spPr>
        <p:txBody>
          <a:bodyPr wrap="square" rtlCol="0">
            <a:spAutoFit/>
          </a:bodyPr>
          <a:lstStyle/>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In addition to the aforementioned, all applicants must deposit a statutorily set amount with the Western Cape Gambling and Racing Board (WCGRB).</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The amount differs based on the type of licence application.</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This amount is placed  in a trust account for the licence applicant.</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The deposit is meant to defray any costs the WCGRB may incur in the execution of the assessment of the application.</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Should the deposit be insufficient for any projected costs relative to the investigation/assessment, the WCGRB requests a further deposit to cover the projected costs.</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The intention is that no investigative work is performed without there being sufficient funds deposited to cover the forecasted expenditure</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This serves to mitigate the credit risk on the WCGRB’s financial asset as the funds are available with the WCGRB to recoup the accounts receivable amount.</a:t>
            </a:r>
          </a:p>
          <a:p>
            <a:pPr marL="495300" lvl="2" indent="-444500" algn="just">
              <a:lnSpc>
                <a:spcPct val="120000"/>
              </a:lnSpc>
              <a:spcBef>
                <a:spcPts val="300"/>
              </a:spcBef>
              <a:buClr>
                <a:srgbClr val="002060"/>
              </a:buClr>
              <a:buBlip>
                <a:blip r:embed="rId4"/>
              </a:buBlip>
            </a:pPr>
            <a:r>
              <a:rPr lang="en-US" sz="1600" dirty="0">
                <a:latin typeface="Century Gothic" pitchFamily="34" charset="0"/>
                <a:ea typeface="Tahoma" panose="020B0604030504040204" pitchFamily="34" charset="0"/>
                <a:cs typeface="Tahoma" panose="020B0604030504040204" pitchFamily="34" charset="0"/>
              </a:rPr>
              <a:t>Once licensed, a new set of licence conditions are placed on the licence holder, these are both generic and specific as a consequence of the findings during the assessment/investigation.</a:t>
            </a:r>
          </a:p>
          <a:p>
            <a:endParaRPr lang="en-US" dirty="0"/>
          </a:p>
        </p:txBody>
      </p:sp>
    </p:spTree>
    <p:extLst>
      <p:ext uri="{BB962C8B-B14F-4D97-AF65-F5344CB8AC3E}">
        <p14:creationId xmlns:p14="http://schemas.microsoft.com/office/powerpoint/2010/main" xmlns="" val="287330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359532" y="3307222"/>
            <a:ext cx="8424936" cy="3434146"/>
          </a:xfrm>
        </p:spPr>
        <p:txBody>
          <a:bodyPr anchor="ctr">
            <a:noAutofit/>
          </a:bodyPr>
          <a:lstStyle/>
          <a:p>
            <a:pPr algn="ctr"/>
            <a:r>
              <a:rPr lang="en-US" sz="4000" dirty="0">
                <a:latin typeface="Century Gothic"/>
                <a:cs typeface="Century Gothic"/>
              </a:rPr>
              <a:t>THANK YOU</a:t>
            </a:r>
            <a:endParaRPr lang="en-US" sz="40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72008" y="188640"/>
            <a:ext cx="8964488" cy="1944216"/>
            <a:chOff x="0" y="0"/>
            <a:chExt cx="7572375" cy="1295400"/>
          </a:xfrm>
        </p:grpSpPr>
        <p:pic>
          <p:nvPicPr>
            <p:cNvPr id="4" name="Picture 2"/>
            <p:cNvPicPr>
              <a:picLocks noChangeAspect="1"/>
            </p:cNvPicPr>
            <p:nvPr/>
          </p:nvPicPr>
          <p:blipFill>
            <a:blip r:embed="rId4">
              <a:extLst>
                <a:ext uri="{28A0092B-C50C-407E-A947-70E740481C1C}">
                  <a14:useLocalDpi xmlns:a14="http://schemas.microsoft.com/office/drawing/2010/main" xmlns=""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
            <p:cNvPicPr>
              <a:picLocks noChangeAspect="1"/>
            </p:cNvPicPr>
            <p:nvPr/>
          </p:nvPicPr>
          <p:blipFill>
            <a:blip r:embed="rId4">
              <a:extLst>
                <a:ext uri="{28A0092B-C50C-407E-A947-70E740481C1C}">
                  <a14:useLocalDpi xmlns:a14="http://schemas.microsoft.com/office/drawing/2010/main" xmlns=""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xmlns="" val="27656903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292350" y="-1046162"/>
            <a:ext cx="4738688" cy="8964612"/>
          </a:xfrm>
        </p:spPr>
        <p:txBody>
          <a:bodyPr rtlCol="0">
            <a:normAutofit/>
          </a:bodyPr>
          <a:lstStyle/>
          <a:p>
            <a:pPr marL="366713" lvl="1" indent="-366713" fontAlgn="auto">
              <a:lnSpc>
                <a:spcPct val="150000"/>
              </a:lnSpc>
              <a:spcBef>
                <a:spcPts val="600"/>
              </a:spcBef>
              <a:spcAft>
                <a:spcPts val="0"/>
              </a:spcAft>
              <a:defRPr/>
            </a:pPr>
            <a:r>
              <a:rPr lang="en-US" altLang="en-US" sz="2400" b="1" dirty="0">
                <a:ea typeface="Calibri" charset="0"/>
                <a:cs typeface="Calibri" charset="0"/>
              </a:rPr>
              <a:t>Key Risks Identified and considered during the 2018/19 Financial Year</a:t>
            </a:r>
          </a:p>
          <a:p>
            <a:pPr marL="366713" lvl="1" indent="-366713" fontAlgn="auto">
              <a:lnSpc>
                <a:spcPct val="150000"/>
              </a:lnSpc>
              <a:spcBef>
                <a:spcPts val="600"/>
              </a:spcBef>
              <a:spcAft>
                <a:spcPts val="0"/>
              </a:spcAft>
              <a:defRPr/>
            </a:pPr>
            <a:r>
              <a:rPr lang="en-US" altLang="en-US" sz="2400" b="1" dirty="0">
                <a:ea typeface="Calibri" charset="0"/>
                <a:cs typeface="Calibri" charset="0"/>
              </a:rPr>
              <a:t>Long-Term Sustainability of Stakeholder Trust Plan</a:t>
            </a:r>
          </a:p>
          <a:p>
            <a:pPr marL="366713" lvl="1" indent="-366713" fontAlgn="auto">
              <a:lnSpc>
                <a:spcPct val="150000"/>
              </a:lnSpc>
              <a:spcBef>
                <a:spcPts val="600"/>
              </a:spcBef>
              <a:spcAft>
                <a:spcPts val="0"/>
              </a:spcAft>
              <a:defRPr/>
            </a:pPr>
            <a:r>
              <a:rPr lang="en-US" sz="2400" b="1" dirty="0">
                <a:ea typeface="Calibri" charset="0"/>
                <a:cs typeface="Calibri" charset="0"/>
              </a:rPr>
              <a:t>Terms and Conditions which relates to application of licensees of the WCGRB</a:t>
            </a:r>
            <a:endParaRPr lang="en-US" sz="2000" dirty="0">
              <a:ea typeface="Calibri" charset="0"/>
              <a:cs typeface="Calibri" charset="0"/>
            </a:endParaRPr>
          </a:p>
        </p:txBody>
      </p:sp>
      <p:sp>
        <p:nvSpPr>
          <p:cNvPr id="16386" name="Title 1"/>
          <p:cNvSpPr>
            <a:spLocks noGrp="1"/>
          </p:cNvSpPr>
          <p:nvPr>
            <p:ph type="title"/>
          </p:nvPr>
        </p:nvSpPr>
        <p:spPr/>
        <p:txBody>
          <a:bodyPr>
            <a:normAutofit/>
          </a:bodyPr>
          <a:lstStyle/>
          <a:p>
            <a:pPr marL="457200" indent="-457200" algn="ctr"/>
            <a:r>
              <a:rPr lang="en-US" altLang="en-US" dirty="0">
                <a:latin typeface="Century Gothic" charset="0"/>
              </a:rPr>
              <a:t>TOPICS OF DISCUSSION</a:t>
            </a: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032505-72DC-1B48-980D-8770D1EA27A7}" type="slidenum">
              <a:rPr lang="en-US" altLang="en-US">
                <a:solidFill>
                  <a:srgbClr val="003399"/>
                </a:solidFill>
                <a:latin typeface="Century Gothic" charset="0"/>
              </a:rPr>
              <a:pPr/>
              <a:t>2</a:t>
            </a:fld>
            <a:endParaRPr lang="en-US" altLang="en-US" dirty="0">
              <a:solidFill>
                <a:srgbClr val="003399"/>
              </a:solidFill>
              <a:latin typeface="Century Gothic" charset="0"/>
            </a:endParaRPr>
          </a:p>
        </p:txBody>
      </p:sp>
      <p:pic>
        <p:nvPicPr>
          <p:cNvPr id="6" name="Picture 5">
            <a:extLst>
              <a:ext uri="{FF2B5EF4-FFF2-40B4-BE49-F238E27FC236}">
                <a16:creationId xmlns:a16="http://schemas.microsoft.com/office/drawing/2014/main" xmlns="" id="{549D535E-71CC-9E46-9FAD-CB5FC759BCC4}"/>
              </a:ext>
            </a:extLst>
          </p:cNvPr>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4167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solidFill>
                  <a:schemeClr val="tx2"/>
                </a:solidFill>
                <a:latin typeface="Calibri" charset="0"/>
                <a:ea typeface="Calibri" charset="0"/>
                <a:cs typeface="Calibri" charset="0"/>
              </a:rPr>
              <a:t>2018/19 key risks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3</a:t>
            </a:fld>
            <a:endParaRPr kumimoji="0" lang="en-US" dirty="0"/>
          </a:p>
        </p:txBody>
      </p:sp>
      <p:sp>
        <p:nvSpPr>
          <p:cNvPr id="5" name="Vertical Text Placeholder 2"/>
          <p:cNvSpPr txBox="1">
            <a:spLocks/>
          </p:cNvSpPr>
          <p:nvPr/>
        </p:nvSpPr>
        <p:spPr>
          <a:xfrm rot="16200000">
            <a:off x="1958178" y="-568577"/>
            <a:ext cx="5271397" cy="8504366"/>
          </a:xfrm>
          <a:prstGeom prst="rect">
            <a:avLst/>
          </a:prstGeom>
        </p:spPr>
        <p:txBody>
          <a:bodyPr vert="eaVert" lIns="72000" tIns="72000" rIns="72000" bIns="72000" rtlCol="0">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40000"/>
              </a:lnSpc>
              <a:spcBef>
                <a:spcPts val="1200"/>
              </a:spcBef>
              <a:buFont typeface="Courier New" panose="02070309020205020404" pitchFamily="49" charset="0"/>
              <a:buChar char="o"/>
            </a:pPr>
            <a:endParaRPr lang="en-US" sz="68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xmlns="" id="{B8AF4DC0-7949-D941-968D-9B5FEFC0C1AC}"/>
              </a:ext>
            </a:extLst>
          </p:cNvPr>
          <p:cNvGraphicFramePr>
            <a:graphicFrameLocks noGrp="1"/>
          </p:cNvGraphicFramePr>
          <p:nvPr>
            <p:extLst>
              <p:ext uri="{D42A27DB-BD31-4B8C-83A1-F6EECF244321}">
                <p14:modId xmlns:p14="http://schemas.microsoft.com/office/powerpoint/2010/main" xmlns="" val="463699008"/>
              </p:ext>
            </p:extLst>
          </p:nvPr>
        </p:nvGraphicFramePr>
        <p:xfrm>
          <a:off x="444068" y="1063364"/>
          <a:ext cx="8424936" cy="5343349"/>
        </p:xfrm>
        <a:graphic>
          <a:graphicData uri="http://schemas.openxmlformats.org/drawingml/2006/table">
            <a:tbl>
              <a:tblPr firstRow="1" bandRow="1">
                <a:tableStyleId>{5C22544A-7EE6-4342-B048-85BDC9FD1C3A}</a:tableStyleId>
              </a:tblPr>
              <a:tblGrid>
                <a:gridCol w="527532">
                  <a:extLst>
                    <a:ext uri="{9D8B030D-6E8A-4147-A177-3AD203B41FA5}">
                      <a16:colId xmlns:a16="http://schemas.microsoft.com/office/drawing/2014/main" xmlns="" val="1996497739"/>
                    </a:ext>
                  </a:extLst>
                </a:gridCol>
                <a:gridCol w="3816424">
                  <a:extLst>
                    <a:ext uri="{9D8B030D-6E8A-4147-A177-3AD203B41FA5}">
                      <a16:colId xmlns:a16="http://schemas.microsoft.com/office/drawing/2014/main" xmlns="" val="4097180995"/>
                    </a:ext>
                  </a:extLst>
                </a:gridCol>
                <a:gridCol w="4080980">
                  <a:extLst>
                    <a:ext uri="{9D8B030D-6E8A-4147-A177-3AD203B41FA5}">
                      <a16:colId xmlns:a16="http://schemas.microsoft.com/office/drawing/2014/main" xmlns="" val="1276630209"/>
                    </a:ext>
                  </a:extLst>
                </a:gridCol>
              </a:tblGrid>
              <a:tr h="335153">
                <a:tc>
                  <a:txBody>
                    <a:bodyPr/>
                    <a:lstStyle/>
                    <a:p>
                      <a:r>
                        <a:rPr lang="en-US" dirty="0"/>
                        <a:t>No</a:t>
                      </a:r>
                    </a:p>
                  </a:txBody>
                  <a:tcPr/>
                </a:tc>
                <a:tc>
                  <a:txBody>
                    <a:bodyPr/>
                    <a:lstStyle/>
                    <a:p>
                      <a:r>
                        <a:rPr lang="en-US" dirty="0"/>
                        <a:t>Key risk</a:t>
                      </a:r>
                    </a:p>
                  </a:txBody>
                  <a:tcPr/>
                </a:tc>
                <a:tc>
                  <a:txBody>
                    <a:bodyPr/>
                    <a:lstStyle/>
                    <a:p>
                      <a:r>
                        <a:rPr lang="en-US" dirty="0"/>
                        <a:t>Mitigation</a:t>
                      </a:r>
                    </a:p>
                  </a:txBody>
                  <a:tcPr/>
                </a:tc>
                <a:extLst>
                  <a:ext uri="{0D108BD9-81ED-4DB2-BD59-A6C34878D82A}">
                    <a16:rowId xmlns:a16="http://schemas.microsoft.com/office/drawing/2014/main" xmlns="" val="1516088443"/>
                  </a:ext>
                </a:extLst>
              </a:tr>
              <a:tr h="1855860">
                <a:tc>
                  <a:txBody>
                    <a:bodyPr/>
                    <a:lstStyle/>
                    <a:p>
                      <a:pPr algn="ctr"/>
                      <a:r>
                        <a:rPr lang="en-US" sz="1600" dirty="0"/>
                        <a:t>1</a:t>
                      </a:r>
                    </a:p>
                  </a:txBody>
                  <a:tcPr/>
                </a:tc>
                <a:tc>
                  <a:txBody>
                    <a:bodyPr/>
                    <a:lstStyle/>
                    <a:p>
                      <a:r>
                        <a:rPr lang="en-US" sz="1600" dirty="0"/>
                        <a:t>Board rendered ineffective due to lack of quorum</a:t>
                      </a:r>
                    </a:p>
                  </a:txBody>
                  <a:tcPr/>
                </a:tc>
                <a:tc>
                  <a:txBody>
                    <a:bodyPr/>
                    <a:lstStyle/>
                    <a:p>
                      <a:pPr marL="285750" indent="-285750">
                        <a:buFont typeface="Wingdings" pitchFamily="2" charset="2"/>
                        <a:buChar char="§"/>
                      </a:pPr>
                      <a:r>
                        <a:rPr lang="en-US" sz="1600" dirty="0"/>
                        <a:t>Meetings were set at the beginning of the year to ensure members were timely aware of dates;</a:t>
                      </a:r>
                    </a:p>
                    <a:p>
                      <a:pPr marL="285750" indent="-285750">
                        <a:buFont typeface="Wingdings" pitchFamily="2" charset="2"/>
                        <a:buChar char="§"/>
                      </a:pPr>
                      <a:r>
                        <a:rPr lang="en-US" sz="1600" dirty="0"/>
                        <a:t>Meetings were rescheduled where possible;</a:t>
                      </a:r>
                    </a:p>
                    <a:p>
                      <a:pPr marL="285750" indent="-285750">
                        <a:buFont typeface="Wingdings" pitchFamily="2" charset="2"/>
                        <a:buChar char="§"/>
                      </a:pPr>
                      <a:r>
                        <a:rPr lang="en-US" sz="1600" dirty="0"/>
                        <a:t>Urgent matters were resolved via round-robin. </a:t>
                      </a:r>
                    </a:p>
                  </a:txBody>
                  <a:tcPr/>
                </a:tc>
                <a:extLst>
                  <a:ext uri="{0D108BD9-81ED-4DB2-BD59-A6C34878D82A}">
                    <a16:rowId xmlns:a16="http://schemas.microsoft.com/office/drawing/2014/main" xmlns="" val="3409466391"/>
                  </a:ext>
                </a:extLst>
              </a:tr>
              <a:tr h="1270787">
                <a:tc>
                  <a:txBody>
                    <a:bodyPr/>
                    <a:lstStyle/>
                    <a:p>
                      <a:pPr algn="ctr"/>
                      <a:r>
                        <a:rPr lang="en-US" sz="1600" dirty="0"/>
                        <a:t>2</a:t>
                      </a:r>
                    </a:p>
                  </a:txBody>
                  <a:tcPr/>
                </a:tc>
                <a:tc>
                  <a:txBody>
                    <a:bodyPr/>
                    <a:lstStyle/>
                    <a:p>
                      <a:r>
                        <a:rPr lang="en-ZA" sz="1600" kern="1200" dirty="0">
                          <a:solidFill>
                            <a:schemeClr val="dk1"/>
                          </a:solidFill>
                          <a:effectLst/>
                          <a:latin typeface="+mn-lt"/>
                          <a:ea typeface="+mn-ea"/>
                          <a:cs typeface="+mn-cs"/>
                        </a:rPr>
                        <a:t>Escalating costs to accommodate changes in travelling to ensure a quorum is maintained</a:t>
                      </a:r>
                      <a:r>
                        <a:rPr lang="en-GB" sz="1600" dirty="0">
                          <a:effectLst/>
                        </a:rPr>
                        <a:t> </a:t>
                      </a:r>
                      <a:endParaRPr lang="en-US" sz="1600" dirty="0"/>
                    </a:p>
                  </a:txBody>
                  <a:tcPr/>
                </a:tc>
                <a:tc>
                  <a:txBody>
                    <a:bodyPr/>
                    <a:lstStyle/>
                    <a:p>
                      <a:pPr marL="285750" indent="-285750">
                        <a:buFont typeface="Wingdings" pitchFamily="2" charset="2"/>
                        <a:buChar char="§"/>
                      </a:pPr>
                      <a:r>
                        <a:rPr lang="en-GB" sz="1600" b="0" i="0" u="none" strike="noStrike" kern="1200" dirty="0">
                          <a:solidFill>
                            <a:schemeClr val="dk1"/>
                          </a:solidFill>
                          <a:effectLst/>
                          <a:latin typeface="+mn-lt"/>
                          <a:ea typeface="+mn-ea"/>
                          <a:cs typeface="+mn-cs"/>
                        </a:rPr>
                        <a:t>The Board had to allocate budgeted funds from other departments within the travel and subsistence budget to accommodate this risk to ensure that the Board member was available for Board meetings.</a:t>
                      </a:r>
                      <a:endParaRPr lang="en-US" sz="1600" dirty="0"/>
                    </a:p>
                  </a:txBody>
                  <a:tcPr/>
                </a:tc>
                <a:extLst>
                  <a:ext uri="{0D108BD9-81ED-4DB2-BD59-A6C34878D82A}">
                    <a16:rowId xmlns:a16="http://schemas.microsoft.com/office/drawing/2014/main" xmlns="" val="370091614"/>
                  </a:ext>
                </a:extLst>
              </a:tr>
              <a:tr h="1323409">
                <a:tc>
                  <a:txBody>
                    <a:bodyPr/>
                    <a:lstStyle/>
                    <a:p>
                      <a:pPr algn="ctr"/>
                      <a:r>
                        <a:rPr lang="en-US" sz="1600" strike="noStrike" dirty="0"/>
                        <a:t>3</a:t>
                      </a:r>
                    </a:p>
                  </a:txBody>
                  <a:tcPr/>
                </a:tc>
                <a:tc>
                  <a:txBody>
                    <a:bodyPr/>
                    <a:lstStyle/>
                    <a:p>
                      <a:r>
                        <a:rPr lang="en-ZA" sz="1600" strike="noStrike" kern="1200" dirty="0">
                          <a:solidFill>
                            <a:schemeClr val="dk1"/>
                          </a:solidFill>
                          <a:effectLst/>
                          <a:latin typeface="+mn-lt"/>
                          <a:ea typeface="+mn-ea"/>
                          <a:cs typeface="+mn-cs"/>
                        </a:rPr>
                        <a:t>Board meeting  logistics compromised due to last minute unavailability of Board members</a:t>
                      </a:r>
                      <a:r>
                        <a:rPr lang="en-GB" sz="1600" strike="noStrike" dirty="0">
                          <a:effectLst/>
                        </a:rPr>
                        <a:t> </a:t>
                      </a:r>
                      <a:endParaRPr lang="en-US" sz="1600" strike="noStrike" dirty="0"/>
                    </a:p>
                  </a:txBody>
                  <a:tcPr/>
                </a:tc>
                <a:tc>
                  <a:txBody>
                    <a:bodyPr/>
                    <a:lstStyle/>
                    <a:p>
                      <a:pPr marL="285750" indent="-285750">
                        <a:buFont typeface="Wingdings" pitchFamily="2" charset="2"/>
                        <a:buChar char="§"/>
                      </a:pPr>
                      <a:r>
                        <a:rPr lang="en-US" sz="1600" strike="noStrike" dirty="0"/>
                        <a:t>Board meetings had to be rescheduled or urgent items resolved via round robin.</a:t>
                      </a:r>
                    </a:p>
                    <a:p>
                      <a:pPr marL="285750" indent="-285750">
                        <a:buFont typeface="Wingdings" pitchFamily="2" charset="2"/>
                        <a:buChar char="§"/>
                      </a:pPr>
                      <a:r>
                        <a:rPr lang="en-US" sz="1600" strike="noStrike" dirty="0"/>
                        <a:t>Where possible, emergency conference calls were held. </a:t>
                      </a:r>
                    </a:p>
                  </a:txBody>
                  <a:tcPr/>
                </a:tc>
                <a:extLst>
                  <a:ext uri="{0D108BD9-81ED-4DB2-BD59-A6C34878D82A}">
                    <a16:rowId xmlns:a16="http://schemas.microsoft.com/office/drawing/2014/main" xmlns="" val="1739519107"/>
                  </a:ext>
                </a:extLst>
              </a:tr>
            </a:tbl>
          </a:graphicData>
        </a:graphic>
      </p:graphicFrame>
    </p:spTree>
    <p:extLst>
      <p:ext uri="{BB962C8B-B14F-4D97-AF65-F5344CB8AC3E}">
        <p14:creationId xmlns:p14="http://schemas.microsoft.com/office/powerpoint/2010/main" xmlns="" val="68655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solidFill>
                  <a:schemeClr val="tx2"/>
                </a:solidFill>
                <a:latin typeface="Calibri" charset="0"/>
                <a:ea typeface="Calibri" charset="0"/>
                <a:cs typeface="Calibri" charset="0"/>
              </a:rPr>
              <a:t>2018/19 key risks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4</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xmlns="" id="{AB6EB347-F508-6F41-846C-EB52C70E40ED}"/>
              </a:ext>
            </a:extLst>
          </p:cNvPr>
          <p:cNvGraphicFramePr>
            <a:graphicFrameLocks noGrp="1"/>
          </p:cNvGraphicFramePr>
          <p:nvPr>
            <p:extLst>
              <p:ext uri="{D42A27DB-BD31-4B8C-83A1-F6EECF244321}">
                <p14:modId xmlns:p14="http://schemas.microsoft.com/office/powerpoint/2010/main" xmlns="" val="638913286"/>
              </p:ext>
            </p:extLst>
          </p:nvPr>
        </p:nvGraphicFramePr>
        <p:xfrm>
          <a:off x="436216" y="1052736"/>
          <a:ext cx="8424936" cy="5256584"/>
        </p:xfrm>
        <a:graphic>
          <a:graphicData uri="http://schemas.openxmlformats.org/drawingml/2006/table">
            <a:tbl>
              <a:tblPr firstRow="1" bandRow="1">
                <a:tableStyleId>{5C22544A-7EE6-4342-B048-85BDC9FD1C3A}</a:tableStyleId>
              </a:tblPr>
              <a:tblGrid>
                <a:gridCol w="535384">
                  <a:extLst>
                    <a:ext uri="{9D8B030D-6E8A-4147-A177-3AD203B41FA5}">
                      <a16:colId xmlns:a16="http://schemas.microsoft.com/office/drawing/2014/main" xmlns="" val="3476604456"/>
                    </a:ext>
                  </a:extLst>
                </a:gridCol>
                <a:gridCol w="3816424">
                  <a:extLst>
                    <a:ext uri="{9D8B030D-6E8A-4147-A177-3AD203B41FA5}">
                      <a16:colId xmlns:a16="http://schemas.microsoft.com/office/drawing/2014/main" xmlns="" val="4097180995"/>
                    </a:ext>
                  </a:extLst>
                </a:gridCol>
                <a:gridCol w="4073128">
                  <a:extLst>
                    <a:ext uri="{9D8B030D-6E8A-4147-A177-3AD203B41FA5}">
                      <a16:colId xmlns:a16="http://schemas.microsoft.com/office/drawing/2014/main" xmlns="" val="1276630209"/>
                    </a:ext>
                  </a:extLst>
                </a:gridCol>
              </a:tblGrid>
              <a:tr h="640460">
                <a:tc>
                  <a:txBody>
                    <a:bodyPr/>
                    <a:lstStyle/>
                    <a:p>
                      <a:r>
                        <a:rPr lang="en-US" sz="1800" dirty="0"/>
                        <a:t>No</a:t>
                      </a:r>
                    </a:p>
                  </a:txBody>
                  <a:tcPr/>
                </a:tc>
                <a:tc>
                  <a:txBody>
                    <a:bodyPr/>
                    <a:lstStyle/>
                    <a:p>
                      <a:r>
                        <a:rPr lang="en-US" sz="1800" dirty="0"/>
                        <a:t>Key risk</a:t>
                      </a:r>
                    </a:p>
                  </a:txBody>
                  <a:tcPr/>
                </a:tc>
                <a:tc>
                  <a:txBody>
                    <a:bodyPr/>
                    <a:lstStyle/>
                    <a:p>
                      <a:r>
                        <a:rPr lang="en-US" sz="1800" dirty="0"/>
                        <a:t>Mitigation</a:t>
                      </a:r>
                    </a:p>
                  </a:txBody>
                  <a:tcPr/>
                </a:tc>
                <a:extLst>
                  <a:ext uri="{0D108BD9-81ED-4DB2-BD59-A6C34878D82A}">
                    <a16:rowId xmlns:a16="http://schemas.microsoft.com/office/drawing/2014/main" xmlns="" val="1516088443"/>
                  </a:ext>
                </a:extLst>
              </a:tr>
              <a:tr h="1447772">
                <a:tc>
                  <a:txBody>
                    <a:bodyPr/>
                    <a:lstStyle/>
                    <a:p>
                      <a:pPr algn="ctr"/>
                      <a:r>
                        <a:rPr lang="en-US" sz="1800" dirty="0"/>
                        <a:t>4</a:t>
                      </a:r>
                    </a:p>
                  </a:txBody>
                  <a:tcPr/>
                </a:tc>
                <a:tc>
                  <a:txBody>
                    <a:bodyPr/>
                    <a:lstStyle/>
                    <a:p>
                      <a:r>
                        <a:rPr lang="en-US" sz="1800" dirty="0"/>
                        <a:t>Risk of litigation in respect of expiration of the Limited Payout Machine Operators fees</a:t>
                      </a:r>
                    </a:p>
                  </a:txBody>
                  <a:tcPr/>
                </a:tc>
                <a:tc>
                  <a:txBody>
                    <a:bodyPr/>
                    <a:lstStyle/>
                    <a:p>
                      <a:pPr marL="285750" indent="-285750">
                        <a:buFont typeface="Wingdings" pitchFamily="2" charset="2"/>
                        <a:buChar char="§"/>
                      </a:pPr>
                      <a:r>
                        <a:rPr lang="en-US" sz="1800" dirty="0"/>
                        <a:t>Proposed amendments to legislation;</a:t>
                      </a:r>
                    </a:p>
                    <a:p>
                      <a:pPr marL="285750" indent="-285750">
                        <a:buFont typeface="Wingdings" pitchFamily="2" charset="2"/>
                        <a:buChar char="§"/>
                      </a:pPr>
                      <a:r>
                        <a:rPr lang="en-US" sz="1800" dirty="0"/>
                        <a:t>Negotiations with affected parties.</a:t>
                      </a:r>
                    </a:p>
                  </a:txBody>
                  <a:tcPr/>
                </a:tc>
                <a:extLst>
                  <a:ext uri="{0D108BD9-81ED-4DB2-BD59-A6C34878D82A}">
                    <a16:rowId xmlns:a16="http://schemas.microsoft.com/office/drawing/2014/main" xmlns="" val="20365249"/>
                  </a:ext>
                </a:extLst>
              </a:tr>
              <a:tr h="12961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Increased litigation consuming board resources</a:t>
                      </a:r>
                    </a:p>
                  </a:txBody>
                  <a:tcPr/>
                </a:tc>
                <a:tc>
                  <a:txBody>
                    <a:bodyPr/>
                    <a:lstStyle/>
                    <a:p>
                      <a:pPr marL="285750" indent="-285750">
                        <a:buFont typeface="Wingdings" pitchFamily="2" charset="2"/>
                        <a:buChar char="§"/>
                      </a:pPr>
                      <a:r>
                        <a:rPr lang="en-US" sz="1800" dirty="0"/>
                        <a:t>Negotiations with licence holders prior to it reaching the litigious stage.</a:t>
                      </a:r>
                    </a:p>
                  </a:txBody>
                  <a:tcPr/>
                </a:tc>
                <a:extLst>
                  <a:ext uri="{0D108BD9-81ED-4DB2-BD59-A6C34878D82A}">
                    <a16:rowId xmlns:a16="http://schemas.microsoft.com/office/drawing/2014/main" xmlns="" val="3702028396"/>
                  </a:ext>
                </a:extLst>
              </a:tr>
              <a:tr h="18722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Sustained Funding of the Board’s activities with loss of major revenue streams</a:t>
                      </a:r>
                    </a:p>
                  </a:txBody>
                  <a:tcPr/>
                </a:tc>
                <a:tc>
                  <a:txBody>
                    <a:bodyPr/>
                    <a:lstStyle/>
                    <a:p>
                      <a:pPr marL="285750" indent="-285750">
                        <a:buFont typeface="Wingdings" pitchFamily="2" charset="2"/>
                        <a:buChar char="§"/>
                      </a:pPr>
                      <a:r>
                        <a:rPr lang="en-US" sz="1800" dirty="0"/>
                        <a:t>Proposal for amendments to legislation to enhance revenue streams;</a:t>
                      </a:r>
                    </a:p>
                    <a:p>
                      <a:pPr marL="285750" indent="-285750">
                        <a:buFont typeface="Wingdings" pitchFamily="2" charset="2"/>
                        <a:buChar char="§"/>
                      </a:pPr>
                      <a:r>
                        <a:rPr lang="en-US" sz="1800" dirty="0"/>
                        <a:t>Government grant to replace loss of statutory income until legislation is amended</a:t>
                      </a:r>
                    </a:p>
                  </a:txBody>
                  <a:tcPr/>
                </a:tc>
                <a:extLst>
                  <a:ext uri="{0D108BD9-81ED-4DB2-BD59-A6C34878D82A}">
                    <a16:rowId xmlns:a16="http://schemas.microsoft.com/office/drawing/2014/main" xmlns="" val="4170140269"/>
                  </a:ext>
                </a:extLst>
              </a:tr>
            </a:tbl>
          </a:graphicData>
        </a:graphic>
      </p:graphicFrame>
    </p:spTree>
    <p:extLst>
      <p:ext uri="{BB962C8B-B14F-4D97-AF65-F5344CB8AC3E}">
        <p14:creationId xmlns:p14="http://schemas.microsoft.com/office/powerpoint/2010/main" xmlns="" val="428685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solidFill>
                  <a:schemeClr val="tx2"/>
                </a:solidFill>
                <a:latin typeface="Calibri" charset="0"/>
                <a:ea typeface="Calibri" charset="0"/>
                <a:cs typeface="Calibri" charset="0"/>
              </a:rPr>
              <a:t>2018/19 key risks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5</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xmlns="" id="{AB6EB347-F508-6F41-846C-EB52C70E40ED}"/>
              </a:ext>
            </a:extLst>
          </p:cNvPr>
          <p:cNvGraphicFramePr>
            <a:graphicFrameLocks noGrp="1"/>
          </p:cNvGraphicFramePr>
          <p:nvPr>
            <p:extLst>
              <p:ext uri="{D42A27DB-BD31-4B8C-83A1-F6EECF244321}">
                <p14:modId xmlns:p14="http://schemas.microsoft.com/office/powerpoint/2010/main" xmlns="" val="4069066795"/>
              </p:ext>
            </p:extLst>
          </p:nvPr>
        </p:nvGraphicFramePr>
        <p:xfrm>
          <a:off x="436216" y="1052736"/>
          <a:ext cx="8424936" cy="5259791"/>
        </p:xfrm>
        <a:graphic>
          <a:graphicData uri="http://schemas.openxmlformats.org/drawingml/2006/table">
            <a:tbl>
              <a:tblPr firstRow="1" bandRow="1">
                <a:tableStyleId>{5C22544A-7EE6-4342-B048-85BDC9FD1C3A}</a:tableStyleId>
              </a:tblPr>
              <a:tblGrid>
                <a:gridCol w="535384">
                  <a:extLst>
                    <a:ext uri="{9D8B030D-6E8A-4147-A177-3AD203B41FA5}">
                      <a16:colId xmlns:a16="http://schemas.microsoft.com/office/drawing/2014/main" xmlns="" val="3476604456"/>
                    </a:ext>
                  </a:extLst>
                </a:gridCol>
                <a:gridCol w="3816424">
                  <a:extLst>
                    <a:ext uri="{9D8B030D-6E8A-4147-A177-3AD203B41FA5}">
                      <a16:colId xmlns:a16="http://schemas.microsoft.com/office/drawing/2014/main" xmlns="" val="4097180995"/>
                    </a:ext>
                  </a:extLst>
                </a:gridCol>
                <a:gridCol w="4073128">
                  <a:extLst>
                    <a:ext uri="{9D8B030D-6E8A-4147-A177-3AD203B41FA5}">
                      <a16:colId xmlns:a16="http://schemas.microsoft.com/office/drawing/2014/main" xmlns="" val="1276630209"/>
                    </a:ext>
                  </a:extLst>
                </a:gridCol>
              </a:tblGrid>
              <a:tr h="757661">
                <a:tc>
                  <a:txBody>
                    <a:bodyPr/>
                    <a:lstStyle/>
                    <a:p>
                      <a:r>
                        <a:rPr lang="en-GB" sz="1600" dirty="0"/>
                        <a:t>No</a:t>
                      </a:r>
                    </a:p>
                  </a:txBody>
                  <a:tcPr/>
                </a:tc>
                <a:tc>
                  <a:txBody>
                    <a:bodyPr/>
                    <a:lstStyle/>
                    <a:p>
                      <a:r>
                        <a:rPr lang="en-GB" sz="1600" dirty="0"/>
                        <a:t>Key risk</a:t>
                      </a:r>
                    </a:p>
                  </a:txBody>
                  <a:tcPr/>
                </a:tc>
                <a:tc>
                  <a:txBody>
                    <a:bodyPr/>
                    <a:lstStyle/>
                    <a:p>
                      <a:r>
                        <a:rPr lang="en-GB" sz="1600" dirty="0"/>
                        <a:t>Mitigation</a:t>
                      </a:r>
                    </a:p>
                  </a:txBody>
                  <a:tcPr/>
                </a:tc>
                <a:extLst>
                  <a:ext uri="{0D108BD9-81ED-4DB2-BD59-A6C34878D82A}">
                    <a16:rowId xmlns:a16="http://schemas.microsoft.com/office/drawing/2014/main" xmlns="" val="1516088443"/>
                  </a:ext>
                </a:extLst>
              </a:tr>
              <a:tr h="22161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Loss of stakeholder trust in the Board’s ability to perform its legislated mandate</a:t>
                      </a:r>
                    </a:p>
                  </a:txBody>
                  <a:tcPr/>
                </a:tc>
                <a:tc>
                  <a:txBody>
                    <a:bodyPr/>
                    <a:lstStyle/>
                    <a:p>
                      <a:pPr marL="285750" indent="-285750">
                        <a:buFont typeface="Wingdings" pitchFamily="2" charset="2"/>
                        <a:buChar char="§"/>
                      </a:pPr>
                      <a:r>
                        <a:rPr lang="en-GB" sz="1600" dirty="0"/>
                        <a:t>Chair engages with Minister on this matter;</a:t>
                      </a:r>
                    </a:p>
                    <a:p>
                      <a:pPr marL="285750" indent="-285750">
                        <a:buFont typeface="Wingdings" pitchFamily="2" charset="2"/>
                        <a:buChar char="§"/>
                      </a:pPr>
                      <a:r>
                        <a:rPr lang="en-GB" sz="1600" dirty="0"/>
                        <a:t>Stakeholders kept abreast of situation to mitigate any loss of trust in the Board.</a:t>
                      </a:r>
                    </a:p>
                    <a:p>
                      <a:pPr marL="285750" indent="-285750">
                        <a:buFont typeface="Wingdings" pitchFamily="2" charset="2"/>
                        <a:buChar char="§"/>
                      </a:pPr>
                      <a:r>
                        <a:rPr lang="en-GB" sz="1600" dirty="0"/>
                        <a:t>Standing agenda item at GLC meetings for discussion, action and communication to stakeholders.</a:t>
                      </a:r>
                    </a:p>
                  </a:txBody>
                  <a:tcPr/>
                </a:tc>
                <a:extLst>
                  <a:ext uri="{0D108BD9-81ED-4DB2-BD59-A6C34878D82A}">
                    <a16:rowId xmlns:a16="http://schemas.microsoft.com/office/drawing/2014/main" xmlns="" val="2109923593"/>
                  </a:ext>
                </a:extLst>
              </a:tr>
              <a:tr h="2282793">
                <a:tc>
                  <a:txBody>
                    <a:bodyPr/>
                    <a:lstStyle/>
                    <a:p>
                      <a:pPr algn="ctr"/>
                      <a:r>
                        <a:rPr lang="en-GB" sz="1600"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Accommodation constraints and delay in </a:t>
                      </a:r>
                      <a:r>
                        <a:rPr lang="en-GB" sz="1600" noProof="0" dirty="0"/>
                        <a:t>finalising</a:t>
                      </a:r>
                      <a:r>
                        <a:rPr lang="en-GB" sz="1600" dirty="0"/>
                        <a:t> accommodation</a:t>
                      </a:r>
                    </a:p>
                  </a:txBody>
                  <a:tcPr/>
                </a:tc>
                <a:tc>
                  <a:txBody>
                    <a:bodyPr/>
                    <a:lstStyle/>
                    <a:p>
                      <a:pPr marL="285750" indent="-285750">
                        <a:buFont typeface="Wingdings" pitchFamily="2" charset="2"/>
                        <a:buChar char="§"/>
                      </a:pPr>
                      <a:r>
                        <a:rPr lang="en-GB" sz="1600" dirty="0"/>
                        <a:t>Continuous engagements with WCPT and DTPW to finalise the matter.</a:t>
                      </a:r>
                    </a:p>
                    <a:p>
                      <a:pPr marL="285750" indent="-285750">
                        <a:buFont typeface="Wingdings" pitchFamily="2" charset="2"/>
                        <a:buChar char="§"/>
                      </a:pPr>
                      <a:r>
                        <a:rPr lang="en-GB" sz="1600" dirty="0"/>
                        <a:t>Continuous engagements by Chairperson with Minister to highlight status.</a:t>
                      </a:r>
                    </a:p>
                    <a:p>
                      <a:pPr marL="285750" indent="-285750">
                        <a:buFont typeface="Wingdings" pitchFamily="2" charset="2"/>
                        <a:buChar char="§"/>
                      </a:pPr>
                      <a:r>
                        <a:rPr lang="en-GB" sz="1600" dirty="0"/>
                        <a:t>Engagements with the Standing Committee on Finance on status of accommodation process.</a:t>
                      </a:r>
                    </a:p>
                  </a:txBody>
                  <a:tcPr/>
                </a:tc>
                <a:extLst>
                  <a:ext uri="{0D108BD9-81ED-4DB2-BD59-A6C34878D82A}">
                    <a16:rowId xmlns:a16="http://schemas.microsoft.com/office/drawing/2014/main" xmlns="" val="20365249"/>
                  </a:ext>
                </a:extLst>
              </a:tr>
            </a:tbl>
          </a:graphicData>
        </a:graphic>
      </p:graphicFrame>
    </p:spTree>
    <p:extLst>
      <p:ext uri="{BB962C8B-B14F-4D97-AF65-F5344CB8AC3E}">
        <p14:creationId xmlns:p14="http://schemas.microsoft.com/office/powerpoint/2010/main" xmlns="" val="81901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solidFill>
                  <a:schemeClr val="tx2"/>
                </a:solidFill>
                <a:latin typeface="Calibri" charset="0"/>
                <a:ea typeface="Calibri" charset="0"/>
                <a:cs typeface="Calibri" charset="0"/>
              </a:rPr>
              <a:t>2018/19 key risks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6</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xmlns="" id="{AB6EB347-F508-6F41-846C-EB52C70E40ED}"/>
              </a:ext>
            </a:extLst>
          </p:cNvPr>
          <p:cNvGraphicFramePr>
            <a:graphicFrameLocks noGrp="1"/>
          </p:cNvGraphicFramePr>
          <p:nvPr>
            <p:extLst>
              <p:ext uri="{D42A27DB-BD31-4B8C-83A1-F6EECF244321}">
                <p14:modId xmlns:p14="http://schemas.microsoft.com/office/powerpoint/2010/main" xmlns="" val="309155604"/>
              </p:ext>
            </p:extLst>
          </p:nvPr>
        </p:nvGraphicFramePr>
        <p:xfrm>
          <a:off x="436216" y="1052737"/>
          <a:ext cx="8424936" cy="5256583"/>
        </p:xfrm>
        <a:graphic>
          <a:graphicData uri="http://schemas.openxmlformats.org/drawingml/2006/table">
            <a:tbl>
              <a:tblPr firstRow="1" bandRow="1">
                <a:tableStyleId>{5C22544A-7EE6-4342-B048-85BDC9FD1C3A}</a:tableStyleId>
              </a:tblPr>
              <a:tblGrid>
                <a:gridCol w="535384">
                  <a:extLst>
                    <a:ext uri="{9D8B030D-6E8A-4147-A177-3AD203B41FA5}">
                      <a16:colId xmlns:a16="http://schemas.microsoft.com/office/drawing/2014/main" xmlns="" val="3476604456"/>
                    </a:ext>
                  </a:extLst>
                </a:gridCol>
                <a:gridCol w="3816424">
                  <a:extLst>
                    <a:ext uri="{9D8B030D-6E8A-4147-A177-3AD203B41FA5}">
                      <a16:colId xmlns:a16="http://schemas.microsoft.com/office/drawing/2014/main" xmlns="" val="4097180995"/>
                    </a:ext>
                  </a:extLst>
                </a:gridCol>
                <a:gridCol w="4073128">
                  <a:extLst>
                    <a:ext uri="{9D8B030D-6E8A-4147-A177-3AD203B41FA5}">
                      <a16:colId xmlns:a16="http://schemas.microsoft.com/office/drawing/2014/main" xmlns="" val="1276630209"/>
                    </a:ext>
                  </a:extLst>
                </a:gridCol>
              </a:tblGrid>
              <a:tr h="635395">
                <a:tc>
                  <a:txBody>
                    <a:bodyPr/>
                    <a:lstStyle/>
                    <a:p>
                      <a:r>
                        <a:rPr lang="en-US" sz="1600" dirty="0"/>
                        <a:t>No</a:t>
                      </a:r>
                    </a:p>
                  </a:txBody>
                  <a:tcPr/>
                </a:tc>
                <a:tc>
                  <a:txBody>
                    <a:bodyPr/>
                    <a:lstStyle/>
                    <a:p>
                      <a:r>
                        <a:rPr lang="en-US" sz="1600" dirty="0"/>
                        <a:t>Key risk</a:t>
                      </a:r>
                    </a:p>
                  </a:txBody>
                  <a:tcPr/>
                </a:tc>
                <a:tc>
                  <a:txBody>
                    <a:bodyPr/>
                    <a:lstStyle/>
                    <a:p>
                      <a:r>
                        <a:rPr lang="en-US" sz="1600" dirty="0"/>
                        <a:t>Mitigation</a:t>
                      </a:r>
                    </a:p>
                  </a:txBody>
                  <a:tcPr/>
                </a:tc>
                <a:extLst>
                  <a:ext uri="{0D108BD9-81ED-4DB2-BD59-A6C34878D82A}">
                    <a16:rowId xmlns:a16="http://schemas.microsoft.com/office/drawing/2014/main" xmlns="" val="1516088443"/>
                  </a:ext>
                </a:extLst>
              </a:tr>
              <a:tr h="18248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Lack of co-operation from enforcement agencies as a result of illegal gambling not being considered as a priority crime, this results in a backlog of cases and increased storage costs.</a:t>
                      </a:r>
                      <a:r>
                        <a:rPr lang="en-GB" sz="1400" dirty="0">
                          <a:effectLst/>
                        </a:rPr>
                        <a:t> </a:t>
                      </a:r>
                      <a:endParaRPr lang="en-US" sz="1400" dirty="0"/>
                    </a:p>
                  </a:txBody>
                  <a:tcPr/>
                </a:tc>
                <a:tc>
                  <a:txBody>
                    <a:bodyPr/>
                    <a:lstStyle/>
                    <a:p>
                      <a:pPr marL="285750" indent="-285750">
                        <a:buFont typeface="Wingdings" pitchFamily="2" charset="2"/>
                        <a:buChar char="§"/>
                      </a:pPr>
                      <a:r>
                        <a:rPr lang="en-US" sz="1400" dirty="0"/>
                        <a:t>Concerted efforts to achieve cooperation from law enforcement agencies by engaging with decision makers of the various applicable units.</a:t>
                      </a:r>
                    </a:p>
                    <a:p>
                      <a:pPr marL="285750" indent="-285750">
                        <a:buFont typeface="Wingdings" pitchFamily="2" charset="2"/>
                        <a:buChar char="§"/>
                      </a:pPr>
                      <a:r>
                        <a:rPr lang="en-US" sz="1400" dirty="0"/>
                        <a:t>Joining various law enforcement fora to highlight the importance of gambling regulation and illegal gambling eradication.</a:t>
                      </a:r>
                    </a:p>
                  </a:txBody>
                  <a:tcPr/>
                </a:tc>
                <a:extLst>
                  <a:ext uri="{0D108BD9-81ED-4DB2-BD59-A6C34878D82A}">
                    <a16:rowId xmlns:a16="http://schemas.microsoft.com/office/drawing/2014/main" xmlns="" val="3121789506"/>
                  </a:ext>
                </a:extLst>
              </a:tr>
              <a:tr h="2796358">
                <a:tc>
                  <a:txBody>
                    <a:bodyPr/>
                    <a:lstStyle/>
                    <a:p>
                      <a:pPr algn="ctr"/>
                      <a:r>
                        <a:rPr lang="en-US" sz="1600" dirty="0"/>
                        <a:t>10</a:t>
                      </a:r>
                    </a:p>
                  </a:txBody>
                  <a:tcPr/>
                </a:tc>
                <a:tc>
                  <a:txBody>
                    <a:bodyPr/>
                    <a:lstStyle/>
                    <a:p>
                      <a:r>
                        <a:rPr lang="en-GB" sz="1600" kern="1200" dirty="0">
                          <a:solidFill>
                            <a:schemeClr val="dk1"/>
                          </a:solidFill>
                          <a:effectLst/>
                          <a:latin typeface="+mn-lt"/>
                          <a:ea typeface="+mn-ea"/>
                          <a:cs typeface="+mn-cs"/>
                        </a:rPr>
                        <a:t>Unable to enforce compliance on licence holders in respect of excluded persons due to lack of clear legislation which results in problem gamblers still accessing the casinos</a:t>
                      </a:r>
                    </a:p>
                  </a:txBody>
                  <a:tcPr/>
                </a:tc>
                <a:tc>
                  <a:txBody>
                    <a:bodyPr/>
                    <a:lstStyle/>
                    <a:p>
                      <a:pPr marL="285750" indent="-285750">
                        <a:buFont typeface="Wingdings" pitchFamily="2" charset="2"/>
                        <a:buChar char="§"/>
                      </a:pPr>
                      <a:r>
                        <a:rPr lang="en-US" sz="1600" dirty="0"/>
                        <a:t>Engaged with licence holders to ensure processes are put in place to prevent excluded problem gamblers from entering the gambling floors and undergo registered treatment before being allowed back onto the gambling floor.</a:t>
                      </a:r>
                    </a:p>
                    <a:p>
                      <a:pPr marL="285750" indent="-285750">
                        <a:buFont typeface="Wingdings" pitchFamily="2" charset="2"/>
                        <a:buChar char="§"/>
                      </a:pPr>
                      <a:r>
                        <a:rPr lang="en-US" sz="1600" dirty="0"/>
                        <a:t>Quarterly meetings with licence holders to monitor the situation.</a:t>
                      </a:r>
                    </a:p>
                  </a:txBody>
                  <a:tcPr/>
                </a:tc>
                <a:extLst>
                  <a:ext uri="{0D108BD9-81ED-4DB2-BD59-A6C34878D82A}">
                    <a16:rowId xmlns:a16="http://schemas.microsoft.com/office/drawing/2014/main" xmlns="" val="20365249"/>
                  </a:ext>
                </a:extLst>
              </a:tr>
            </a:tbl>
          </a:graphicData>
        </a:graphic>
      </p:graphicFrame>
    </p:spTree>
    <p:extLst>
      <p:ext uri="{BB962C8B-B14F-4D97-AF65-F5344CB8AC3E}">
        <p14:creationId xmlns:p14="http://schemas.microsoft.com/office/powerpoint/2010/main" xmlns="" val="230946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6713" lvl="1" indent="-366713" fontAlgn="auto">
              <a:lnSpc>
                <a:spcPct val="150000"/>
              </a:lnSpc>
              <a:spcBef>
                <a:spcPts val="600"/>
              </a:spcBef>
              <a:spcAft>
                <a:spcPts val="0"/>
              </a:spcAft>
              <a:defRPr/>
            </a:pPr>
            <a:r>
              <a:rPr lang="en-US" altLang="en-US" sz="2400" b="1" cap="all" dirty="0">
                <a:solidFill>
                  <a:schemeClr val="tx2"/>
                </a:solidFill>
                <a:latin typeface="Calibri" charset="0"/>
                <a:ea typeface="Calibri" charset="0"/>
                <a:cs typeface="Calibri" charset="0"/>
              </a:rPr>
              <a:t>2018/19 key risks</a:t>
            </a: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7</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xmlns="" id="{AB6EB347-F508-6F41-846C-EB52C70E40ED}"/>
              </a:ext>
            </a:extLst>
          </p:cNvPr>
          <p:cNvGraphicFramePr>
            <a:graphicFrameLocks noGrp="1"/>
          </p:cNvGraphicFramePr>
          <p:nvPr>
            <p:extLst>
              <p:ext uri="{D42A27DB-BD31-4B8C-83A1-F6EECF244321}">
                <p14:modId xmlns:p14="http://schemas.microsoft.com/office/powerpoint/2010/main" xmlns="" val="1896237118"/>
              </p:ext>
            </p:extLst>
          </p:nvPr>
        </p:nvGraphicFramePr>
        <p:xfrm>
          <a:off x="436216" y="1052737"/>
          <a:ext cx="8424936" cy="5256584"/>
        </p:xfrm>
        <a:graphic>
          <a:graphicData uri="http://schemas.openxmlformats.org/drawingml/2006/table">
            <a:tbl>
              <a:tblPr firstRow="1" bandRow="1">
                <a:tableStyleId>{5C22544A-7EE6-4342-B048-85BDC9FD1C3A}</a:tableStyleId>
              </a:tblPr>
              <a:tblGrid>
                <a:gridCol w="535384">
                  <a:extLst>
                    <a:ext uri="{9D8B030D-6E8A-4147-A177-3AD203B41FA5}">
                      <a16:colId xmlns:a16="http://schemas.microsoft.com/office/drawing/2014/main" xmlns="" val="3476604456"/>
                    </a:ext>
                  </a:extLst>
                </a:gridCol>
                <a:gridCol w="3816424">
                  <a:extLst>
                    <a:ext uri="{9D8B030D-6E8A-4147-A177-3AD203B41FA5}">
                      <a16:colId xmlns:a16="http://schemas.microsoft.com/office/drawing/2014/main" xmlns="" val="4097180995"/>
                    </a:ext>
                  </a:extLst>
                </a:gridCol>
                <a:gridCol w="4073128">
                  <a:extLst>
                    <a:ext uri="{9D8B030D-6E8A-4147-A177-3AD203B41FA5}">
                      <a16:colId xmlns:a16="http://schemas.microsoft.com/office/drawing/2014/main" xmlns="" val="1276630209"/>
                    </a:ext>
                  </a:extLst>
                </a:gridCol>
              </a:tblGrid>
              <a:tr h="645882">
                <a:tc>
                  <a:txBody>
                    <a:bodyPr/>
                    <a:lstStyle/>
                    <a:p>
                      <a:r>
                        <a:rPr lang="en-US" sz="1600" dirty="0"/>
                        <a:t>No</a:t>
                      </a:r>
                    </a:p>
                  </a:txBody>
                  <a:tcPr/>
                </a:tc>
                <a:tc>
                  <a:txBody>
                    <a:bodyPr/>
                    <a:lstStyle/>
                    <a:p>
                      <a:r>
                        <a:rPr lang="en-US" sz="1600" dirty="0"/>
                        <a:t>Key risk</a:t>
                      </a:r>
                    </a:p>
                  </a:txBody>
                  <a:tcPr/>
                </a:tc>
                <a:tc>
                  <a:txBody>
                    <a:bodyPr/>
                    <a:lstStyle/>
                    <a:p>
                      <a:r>
                        <a:rPr lang="en-US" sz="1600" dirty="0"/>
                        <a:t>Mitigation</a:t>
                      </a:r>
                    </a:p>
                  </a:txBody>
                  <a:tcPr/>
                </a:tc>
                <a:extLst>
                  <a:ext uri="{0D108BD9-81ED-4DB2-BD59-A6C34878D82A}">
                    <a16:rowId xmlns:a16="http://schemas.microsoft.com/office/drawing/2014/main" xmlns="" val="1516088443"/>
                  </a:ext>
                </a:extLst>
              </a:tr>
              <a:tr h="23053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The programme not being able to perform core functions adequately due to the lack of resources and human capital not trained and developed as gambling environment changes which could result in non-achievement of strategic objectives.</a:t>
                      </a:r>
                      <a:endParaRPr lang="en-US" sz="1600" dirty="0"/>
                    </a:p>
                  </a:txBody>
                  <a:tcPr/>
                </a:tc>
                <a:tc>
                  <a:txBody>
                    <a:bodyPr/>
                    <a:lstStyle/>
                    <a:p>
                      <a:pPr marL="285750" indent="-285750">
                        <a:buFont typeface="Wingdings" pitchFamily="2" charset="2"/>
                        <a:buChar char="§"/>
                      </a:pPr>
                      <a:r>
                        <a:rPr lang="en-US" sz="1600" dirty="0"/>
                        <a:t>Relevant training prioritised directly with the developers of new gambling games.</a:t>
                      </a:r>
                    </a:p>
                    <a:p>
                      <a:pPr marL="285750" indent="-285750">
                        <a:buFont typeface="Wingdings" pitchFamily="2" charset="2"/>
                        <a:buChar char="§"/>
                      </a:pPr>
                      <a:r>
                        <a:rPr lang="en-US" sz="1600" dirty="0"/>
                        <a:t>Continuous monitoring of new innovations in the gambling industry and employees trained on the new developments.</a:t>
                      </a:r>
                    </a:p>
                  </a:txBody>
                  <a:tcPr/>
                </a:tc>
                <a:extLst>
                  <a:ext uri="{0D108BD9-81ED-4DB2-BD59-A6C34878D82A}">
                    <a16:rowId xmlns:a16="http://schemas.microsoft.com/office/drawing/2014/main" xmlns="" val="2734913292"/>
                  </a:ext>
                </a:extLst>
              </a:tr>
              <a:tr h="2305351">
                <a:tc>
                  <a:txBody>
                    <a:bodyPr/>
                    <a:lstStyle/>
                    <a:p>
                      <a:pPr algn="ctr"/>
                      <a:r>
                        <a:rPr lang="en-US" sz="1600"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n-lt"/>
                          <a:ea typeface="+mn-ea"/>
                          <a:cs typeface="+mn-cs"/>
                        </a:rPr>
                        <a:t>Processes delayed or not performed due to load shedding or unavailability of electric power</a:t>
                      </a:r>
                      <a:r>
                        <a:rPr lang="en-GB" dirty="0">
                          <a:effectLst/>
                        </a:rPr>
                        <a:t> and disruptions in the supply of water</a:t>
                      </a:r>
                      <a:endParaRPr lang="en-US" dirty="0"/>
                    </a:p>
                  </a:txBody>
                  <a:tcPr/>
                </a:tc>
                <a:tc>
                  <a:txBody>
                    <a:bodyPr/>
                    <a:lstStyle/>
                    <a:p>
                      <a:pPr marL="285750" indent="-285750">
                        <a:buFont typeface="Wingdings" pitchFamily="2" charset="2"/>
                        <a:buChar char="§"/>
                      </a:pPr>
                      <a:r>
                        <a:rPr lang="en-US" dirty="0"/>
                        <a:t>Board subscribed to WCG forum on this matter and employs the recommendation and policies of the WCG by entrenching the policies into the WCGRB policies.</a:t>
                      </a:r>
                    </a:p>
                    <a:p>
                      <a:pPr marL="285750" indent="-285750">
                        <a:buFont typeface="Wingdings" pitchFamily="2" charset="2"/>
                        <a:buChar char="§"/>
                      </a:pPr>
                      <a:r>
                        <a:rPr lang="en-US" dirty="0"/>
                        <a:t>Business Continuity Plan amended to include this risk.</a:t>
                      </a:r>
                    </a:p>
                  </a:txBody>
                  <a:tcPr/>
                </a:tc>
                <a:extLst>
                  <a:ext uri="{0D108BD9-81ED-4DB2-BD59-A6C34878D82A}">
                    <a16:rowId xmlns:a16="http://schemas.microsoft.com/office/drawing/2014/main" xmlns="" val="20365249"/>
                  </a:ext>
                </a:extLst>
              </a:tr>
            </a:tbl>
          </a:graphicData>
        </a:graphic>
      </p:graphicFrame>
    </p:spTree>
    <p:extLst>
      <p:ext uri="{BB962C8B-B14F-4D97-AF65-F5344CB8AC3E}">
        <p14:creationId xmlns:p14="http://schemas.microsoft.com/office/powerpoint/2010/main" xmlns="" val="306281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8</a:t>
            </a:fld>
            <a:endParaRPr kumimoji="0"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1">
            <a:extLst>
              <a:ext uri="{FF2B5EF4-FFF2-40B4-BE49-F238E27FC236}">
                <a16:creationId xmlns:a16="http://schemas.microsoft.com/office/drawing/2014/main" xmlns="" id="{EE457367-87EC-8E44-9505-A65A555DC71B}"/>
              </a:ext>
            </a:extLst>
          </p:cNvPr>
          <p:cNvSpPr>
            <a:spLocks noGrp="1"/>
          </p:cNvSpPr>
          <p:nvPr>
            <p:ph type="title"/>
          </p:nvPr>
        </p:nvSpPr>
        <p:spPr>
          <a:xfrm>
            <a:off x="295275" y="180976"/>
            <a:ext cx="8597205" cy="559256"/>
          </a:xfrm>
        </p:spPr>
        <p:txBody>
          <a:bodyPr/>
          <a:lstStyle/>
          <a:p>
            <a:r>
              <a:rPr lang="en-US" altLang="en-US" dirty="0">
                <a:latin typeface="Tahoma" panose="020B0604030504040204" pitchFamily="34" charset="0"/>
                <a:ea typeface="Tahoma" panose="020B0604030504040204" pitchFamily="34" charset="0"/>
                <a:cs typeface="Tahoma" panose="020B0604030504040204" pitchFamily="34" charset="0"/>
              </a:rPr>
              <a:t>Long-Term Sustainability of Stakeholder Trust Plan</a:t>
            </a:r>
            <a:endParaRPr lang="en-US" dirty="0"/>
          </a:p>
        </p:txBody>
      </p:sp>
      <p:sp>
        <p:nvSpPr>
          <p:cNvPr id="10" name="TextBox 9">
            <a:extLst>
              <a:ext uri="{FF2B5EF4-FFF2-40B4-BE49-F238E27FC236}">
                <a16:creationId xmlns:a16="http://schemas.microsoft.com/office/drawing/2014/main" xmlns="" id="{A6112311-7144-3F41-BB63-36BB1D07C427}"/>
              </a:ext>
            </a:extLst>
          </p:cNvPr>
          <p:cNvSpPr txBox="1"/>
          <p:nvPr/>
        </p:nvSpPr>
        <p:spPr>
          <a:xfrm>
            <a:off x="295274" y="1284002"/>
            <a:ext cx="8597205" cy="1754326"/>
          </a:xfrm>
          <a:prstGeom prst="rect">
            <a:avLst/>
          </a:prstGeom>
          <a:noFill/>
        </p:spPr>
        <p:txBody>
          <a:bodyPr wrap="square" rtlCol="0">
            <a:spAutoFit/>
          </a:bodyPr>
          <a:lstStyle/>
          <a:p>
            <a:r>
              <a:rPr lang="en-US" dirty="0"/>
              <a:t>An extract from the Public Accounts Committee’s report on this subject matter is copied below:</a:t>
            </a:r>
          </a:p>
          <a:p>
            <a:endParaRPr lang="en-US" dirty="0"/>
          </a:p>
          <a:p>
            <a:endParaRPr lang="en-US" dirty="0"/>
          </a:p>
          <a:p>
            <a:endParaRPr lang="en-US" dirty="0"/>
          </a:p>
          <a:p>
            <a:r>
              <a:rPr lang="en-US" dirty="0"/>
              <a:t> </a:t>
            </a:r>
          </a:p>
        </p:txBody>
      </p:sp>
      <p:graphicFrame>
        <p:nvGraphicFramePr>
          <p:cNvPr id="11" name="Table 6">
            <a:extLst>
              <a:ext uri="{FF2B5EF4-FFF2-40B4-BE49-F238E27FC236}">
                <a16:creationId xmlns:a16="http://schemas.microsoft.com/office/drawing/2014/main" xmlns="" id="{48A15837-5B20-D24C-969D-79FBC6FC3FFE}"/>
              </a:ext>
            </a:extLst>
          </p:cNvPr>
          <p:cNvGraphicFramePr>
            <a:graphicFrameLocks noGrp="1"/>
          </p:cNvGraphicFramePr>
          <p:nvPr>
            <p:extLst>
              <p:ext uri="{D42A27DB-BD31-4B8C-83A1-F6EECF244321}">
                <p14:modId xmlns:p14="http://schemas.microsoft.com/office/powerpoint/2010/main" xmlns="" val="4274048078"/>
              </p:ext>
            </p:extLst>
          </p:nvPr>
        </p:nvGraphicFramePr>
        <p:xfrm>
          <a:off x="395536" y="1988840"/>
          <a:ext cx="8352927" cy="4320480"/>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xmlns="" val="1739625447"/>
                    </a:ext>
                  </a:extLst>
                </a:gridCol>
                <a:gridCol w="2784309">
                  <a:extLst>
                    <a:ext uri="{9D8B030D-6E8A-4147-A177-3AD203B41FA5}">
                      <a16:colId xmlns:a16="http://schemas.microsoft.com/office/drawing/2014/main" xmlns="" val="2346132146"/>
                    </a:ext>
                  </a:extLst>
                </a:gridCol>
                <a:gridCol w="2784309">
                  <a:extLst>
                    <a:ext uri="{9D8B030D-6E8A-4147-A177-3AD203B41FA5}">
                      <a16:colId xmlns:a16="http://schemas.microsoft.com/office/drawing/2014/main" xmlns="" val="1415820802"/>
                    </a:ext>
                  </a:extLst>
                </a:gridCol>
              </a:tblGrid>
              <a:tr h="397724">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xmlns="" val="2627199139"/>
                  </a:ext>
                </a:extLst>
              </a:tr>
              <a:tr h="3922756">
                <a:tc>
                  <a:txBody>
                    <a:bodyPr/>
                    <a:lstStyle/>
                    <a:p>
                      <a:r>
                        <a:rPr lang="en-US" sz="1800" dirty="0"/>
                        <a:t>Page: 100 of the Annual report</a:t>
                      </a:r>
                    </a:p>
                    <a:p>
                      <a:endParaRPr lang="en-US" sz="1800" dirty="0"/>
                    </a:p>
                    <a:p>
                      <a:r>
                        <a:rPr lang="en-US" sz="1800" dirty="0"/>
                        <a:t>Heading: “Note 7. Trust Funds</a:t>
                      </a:r>
                    </a:p>
                    <a:p>
                      <a:endParaRPr lang="en-US" sz="1800" dirty="0"/>
                    </a:p>
                    <a:p>
                      <a:r>
                        <a:rPr lang="en-US" sz="1800" dirty="0"/>
                        <a:t>Description:</a:t>
                      </a:r>
                    </a:p>
                    <a:p>
                      <a:r>
                        <a:rPr lang="en-US" sz="1800" dirty="0"/>
                        <a:t>The Committee notes that the Entity disclosed trust funds to the total of R20,719 million for the financial year under review</a:t>
                      </a:r>
                    </a:p>
                  </a:txBody>
                  <a:tcPr/>
                </a:tc>
                <a:tc>
                  <a:txBody>
                    <a:bodyPr/>
                    <a:lstStyle/>
                    <a:p>
                      <a:r>
                        <a:rPr lang="en-US" sz="1800" dirty="0"/>
                        <a:t>That the Entity implements a long-term sustainability plan to include various communities or stakeholders in the trust plans of the Entity, and it briefs the Committee on such a sustainability plan</a:t>
                      </a:r>
                    </a:p>
                  </a:txBody>
                  <a:tcPr/>
                </a:tc>
                <a:tc>
                  <a:txBody>
                    <a:bodyPr/>
                    <a:lstStyle/>
                    <a:p>
                      <a:r>
                        <a:rPr lang="en-US" sz="1800" dirty="0"/>
                        <a:t>Briefing date to be determined by the Public Accounts Committee</a:t>
                      </a:r>
                    </a:p>
                  </a:txBody>
                  <a:tcPr/>
                </a:tc>
                <a:extLst>
                  <a:ext uri="{0D108BD9-81ED-4DB2-BD59-A6C34878D82A}">
                    <a16:rowId xmlns:a16="http://schemas.microsoft.com/office/drawing/2014/main" xmlns="" val="3700170685"/>
                  </a:ext>
                </a:extLst>
              </a:tr>
            </a:tbl>
          </a:graphicData>
        </a:graphic>
      </p:graphicFrame>
    </p:spTree>
    <p:extLst>
      <p:ext uri="{BB962C8B-B14F-4D97-AF65-F5344CB8AC3E}">
        <p14:creationId xmlns:p14="http://schemas.microsoft.com/office/powerpoint/2010/main" xmlns="" val="44493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122" y="-103903"/>
            <a:ext cx="8784976" cy="856944"/>
          </a:xfrm>
        </p:spPr>
        <p:txBody>
          <a:bodyPr>
            <a:normAutofit/>
          </a:bodyPr>
          <a:lstStyle/>
          <a:p>
            <a:pPr marL="366713" lvl="1" indent="-366713" fontAlgn="auto">
              <a:lnSpc>
                <a:spcPct val="150000"/>
              </a:lnSpc>
              <a:spcBef>
                <a:spcPts val="600"/>
              </a:spcBef>
              <a:spcAft>
                <a:spcPts val="0"/>
              </a:spcAft>
              <a:defRPr/>
            </a:pPr>
            <a:r>
              <a:rPr lang="en-US" altLang="en-US" sz="2000" b="1" dirty="0">
                <a:latin typeface="Tahoma" panose="020B0604030504040204" pitchFamily="34" charset="0"/>
                <a:ea typeface="Tahoma" panose="020B0604030504040204" pitchFamily="34" charset="0"/>
                <a:cs typeface="Tahoma" panose="020B0604030504040204" pitchFamily="34" charset="0"/>
              </a:rPr>
              <a:t>Long-Term Sustainability of Stakeholder Trust Plan (continued)</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9</a:t>
            </a:fld>
            <a:endParaRPr kumimoji="0" lang="en-US" dirty="0"/>
          </a:p>
        </p:txBody>
      </p:sp>
      <p:sp>
        <p:nvSpPr>
          <p:cNvPr id="5" name="Vertical Text Placeholder 2"/>
          <p:cNvSpPr txBox="1">
            <a:spLocks/>
          </p:cNvSpPr>
          <p:nvPr/>
        </p:nvSpPr>
        <p:spPr>
          <a:xfrm rot="16200000">
            <a:off x="1805361" y="-927484"/>
            <a:ext cx="5817789" cy="8712968"/>
          </a:xfrm>
          <a:prstGeom prst="rect">
            <a:avLst/>
          </a:prstGeom>
        </p:spPr>
        <p:txBody>
          <a:bodyPr vert="eaVert" lIns="72000" tIns="72000" rIns="72000" bIns="72000" rtlCol="0">
            <a:normAutofit fontScale="25000" lnSpcReduction="2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5600" dirty="0">
                <a:ea typeface="Tahoma" panose="020B0604030504040204" pitchFamily="34" charset="0"/>
                <a:cs typeface="Tahoma" panose="020B0604030504040204" pitchFamily="34" charset="0"/>
              </a:rPr>
              <a:t>This topic seems to have arisen from the trust account disclosures on the Statement of Financial Position 2018/19 and the concomitant notes:</a:t>
            </a:r>
          </a:p>
          <a:p>
            <a:pPr marL="0" lvl="1" indent="0">
              <a:lnSpc>
                <a:spcPct val="140000"/>
              </a:lnSpc>
              <a:buNone/>
            </a:pPr>
            <a:r>
              <a:rPr lang="en-US" sz="6400" dirty="0">
                <a:ea typeface="Tahoma" panose="020B0604030504040204" pitchFamily="34" charset="0"/>
                <a:cs typeface="Tahoma" panose="020B0604030504040204" pitchFamily="34" charset="0"/>
              </a:rPr>
              <a:t>The trust accounts disclosed are as follows:</a:t>
            </a:r>
          </a:p>
          <a:p>
            <a:pPr marL="355600" lvl="1" indent="-304800">
              <a:lnSpc>
                <a:spcPct val="140000"/>
              </a:lnSpc>
            </a:pPr>
            <a:r>
              <a:rPr lang="en-US" sz="6000" b="1" dirty="0">
                <a:ea typeface="Tahoma" panose="020B0604030504040204" pitchFamily="34" charset="0"/>
                <a:cs typeface="Tahoma" panose="020B0604030504040204" pitchFamily="34" charset="0"/>
              </a:rPr>
              <a:t>Trust Account Operational </a:t>
            </a:r>
            <a:r>
              <a:rPr lang="en-US" sz="6000" dirty="0">
                <a:ea typeface="Tahoma" panose="020B0604030504040204" pitchFamily="34" charset="0"/>
                <a:cs typeface="Tahoma" panose="020B0604030504040204" pitchFamily="34" charset="0"/>
              </a:rPr>
              <a:t>– all </a:t>
            </a:r>
            <a:r>
              <a:rPr lang="en-US" sz="6000" dirty="0" err="1">
                <a:ea typeface="Tahoma" panose="020B0604030504040204" pitchFamily="34" charset="0"/>
                <a:cs typeface="Tahoma" panose="020B0604030504040204" pitchFamily="34" charset="0"/>
              </a:rPr>
              <a:t>licence</a:t>
            </a:r>
            <a:r>
              <a:rPr lang="en-US" sz="6000" dirty="0">
                <a:ea typeface="Tahoma" panose="020B0604030504040204" pitchFamily="34" charset="0"/>
                <a:cs typeface="Tahoma" panose="020B0604030504040204" pitchFamily="34" charset="0"/>
              </a:rPr>
              <a:t> holders and applicants must  deposit funds with the Board as prescribed, to defray costs incurred by the Board in assessing their applications. These costs are probity costs, investigations into their suitability to hold a </a:t>
            </a:r>
            <a:r>
              <a:rPr lang="en-US" sz="6000" dirty="0" err="1">
                <a:ea typeface="Tahoma" panose="020B0604030504040204" pitchFamily="34" charset="0"/>
                <a:cs typeface="Tahoma" panose="020B0604030504040204" pitchFamily="34" charset="0"/>
              </a:rPr>
              <a:t>licence</a:t>
            </a:r>
            <a:r>
              <a:rPr lang="en-US" sz="6000" dirty="0">
                <a:ea typeface="Tahoma" panose="020B0604030504040204" pitchFamily="34" charset="0"/>
                <a:cs typeface="Tahoma" panose="020B0604030504040204" pitchFamily="34" charset="0"/>
              </a:rPr>
              <a:t>, </a:t>
            </a:r>
            <a:r>
              <a:rPr lang="en-US" sz="6000" dirty="0" err="1">
                <a:ea typeface="Tahoma" panose="020B0604030504040204" pitchFamily="34" charset="0"/>
                <a:cs typeface="Tahoma" panose="020B0604030504040204" pitchFamily="34" charset="0"/>
              </a:rPr>
              <a:t>licence</a:t>
            </a:r>
            <a:r>
              <a:rPr lang="en-US" sz="6000" dirty="0">
                <a:ea typeface="Tahoma" panose="020B0604030504040204" pitchFamily="34" charset="0"/>
                <a:cs typeface="Tahoma" panose="020B0604030504040204" pitchFamily="34" charset="0"/>
              </a:rPr>
              <a:t> fees and other statutory fees.</a:t>
            </a:r>
          </a:p>
          <a:p>
            <a:pPr marL="355600" lvl="1" indent="-304800">
              <a:lnSpc>
                <a:spcPct val="140000"/>
              </a:lnSpc>
            </a:pPr>
            <a:r>
              <a:rPr lang="en-US" sz="6000" dirty="0">
                <a:ea typeface="Tahoma" panose="020B0604030504040204" pitchFamily="34" charset="0"/>
                <a:cs typeface="Tahoma" panose="020B0604030504040204" pitchFamily="34" charset="0"/>
              </a:rPr>
              <a:t>The Board opens a trust account in the applicant’s name which applicant earns the interest on the account. The funds are under the control of the Board and the applicant has no access to the account save through the Board. The applicant gets a monthly statement from the bank and a reconciliation from the Board.</a:t>
            </a:r>
          </a:p>
          <a:p>
            <a:pPr marL="355600" lvl="1" indent="-304800">
              <a:lnSpc>
                <a:spcPct val="140000"/>
              </a:lnSpc>
            </a:pPr>
            <a:r>
              <a:rPr lang="en-US" sz="6000" dirty="0">
                <a:ea typeface="Tahoma" panose="020B0604030504040204" pitchFamily="34" charset="0"/>
                <a:cs typeface="Tahoma" panose="020B0604030504040204" pitchFamily="34" charset="0"/>
              </a:rPr>
              <a:t>As the Board incurs costs to investigate the suitability of the applicant to hold a licence, the Board draws funds from this trust account to defray these costs</a:t>
            </a:r>
          </a:p>
          <a:p>
            <a:pPr marL="355600" lvl="1" indent="-304800">
              <a:lnSpc>
                <a:spcPct val="140000"/>
              </a:lnSpc>
            </a:pPr>
            <a:r>
              <a:rPr lang="en-US" sz="6000" dirty="0">
                <a:ea typeface="Tahoma" panose="020B0604030504040204" pitchFamily="34" charset="0"/>
                <a:cs typeface="Tahoma" panose="020B0604030504040204" pitchFamily="34" charset="0"/>
              </a:rPr>
              <a:t>This ensures that there are no bad debts or unpaid accounts and accordingly, the WCGRB debtor’s account is guaranteed. This however does not guarantee self-sufficiency as the full operational expenditure is as yet not fully recovered from these fees.</a:t>
            </a:r>
          </a:p>
          <a:p>
            <a:pPr marL="355600" lvl="1" indent="-304800">
              <a:lnSpc>
                <a:spcPct val="140000"/>
              </a:lnSpc>
            </a:pPr>
            <a:r>
              <a:rPr lang="en-US" sz="6000" dirty="0">
                <a:ea typeface="Tahoma" panose="020B0604030504040204" pitchFamily="34" charset="0"/>
                <a:cs typeface="Tahoma" panose="020B0604030504040204" pitchFamily="34" charset="0"/>
              </a:rPr>
              <a:t>At the end of the process, the applicant is refunded the unspent funds or can elect to have it remain in trust for future costs incurred by the Board on the now licensed </a:t>
            </a:r>
            <a:r>
              <a:rPr lang="en-US" sz="6400" dirty="0">
                <a:ea typeface="Tahoma" panose="020B0604030504040204" pitchFamily="34" charset="0"/>
                <a:cs typeface="Tahoma" panose="020B0604030504040204" pitchFamily="34" charset="0"/>
              </a:rPr>
              <a:t>operator.</a:t>
            </a:r>
            <a:endParaRPr lang="en-US" sz="6400" dirty="0">
              <a:ea typeface="Calibri" charset="0"/>
              <a:cs typeface="Calibri" charset="0"/>
            </a:endParaRPr>
          </a:p>
          <a:p>
            <a:pPr marL="407988" lvl="1" indent="-407988">
              <a:lnSpc>
                <a:spcPct val="140000"/>
              </a:lnSpc>
            </a:pPr>
            <a:endParaRPr lang="en-US" sz="6400" dirty="0">
              <a:solidFill>
                <a:schemeClr val="tx1"/>
              </a:solidFill>
              <a:latin typeface="Calibri" charset="0"/>
              <a:ea typeface="Calibri" charset="0"/>
              <a:cs typeface="Calibri" charset="0"/>
            </a:endParaRPr>
          </a:p>
          <a:p>
            <a:pPr marL="407988" lvl="1" indent="-407988">
              <a:lnSpc>
                <a:spcPct val="140000"/>
              </a:lnSpc>
              <a:spcBef>
                <a:spcPts val="1200"/>
              </a:spcBef>
            </a:pPr>
            <a:endParaRPr lang="en-US" sz="3600" dirty="0">
              <a:latin typeface="Calibri" charset="0"/>
              <a:ea typeface="Calibri" charset="0"/>
              <a:cs typeface="Calibri" charset="0"/>
            </a:endParaRPr>
          </a:p>
          <a:p>
            <a:pPr marL="407988" lvl="1" indent="-407988">
              <a:lnSpc>
                <a:spcPct val="140000"/>
              </a:lnSpc>
              <a:spcBef>
                <a:spcPts val="1200"/>
              </a:spcBef>
            </a:pPr>
            <a:endParaRPr lang="en-ZA" sz="2400" dirty="0">
              <a:latin typeface="Calibri" charset="0"/>
              <a:ea typeface="Calibri" charset="0"/>
              <a:cs typeface="Calibri"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6309320"/>
            <a:ext cx="3132000" cy="524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98374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3.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144.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WCG-Provincial Treasury-New PPT Master-01112012</Template>
  <TotalTime>36988</TotalTime>
  <Words>1716</Words>
  <Application>Microsoft Macintosh PowerPoint</Application>
  <PresentationFormat>On-screen Show (4:3)</PresentationFormat>
  <Paragraphs>170</Paragraphs>
  <Slides>14</Slides>
  <Notes>14</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14</vt:i4>
      </vt:variant>
    </vt:vector>
  </HeadingPairs>
  <TitlesOfParts>
    <vt:vector size="20" baseType="lpstr">
      <vt:lpstr>WCG-Provincial Treasury-New PPT Master-01112012</vt:lpstr>
      <vt:lpstr>Western Cape Government Master Template</vt:lpstr>
      <vt:lpstr>1_WCG-Provincial Treasury-New PPT Master-01112012</vt:lpstr>
      <vt:lpstr>WCG-PPT Master-121022-amc</vt:lpstr>
      <vt:lpstr>1_WCG-PPT Master-121022-amc</vt:lpstr>
      <vt:lpstr>think-cell Slide</vt:lpstr>
      <vt:lpstr>PRESENTATION TO the  WESTERN CAPE PROVINCIAL PARLIAMENT’S PUBLIC ACCOUNTS COMMITTEE  by the  Western Cape Gambling and Racing Board  on 2018/19 MAJOR RISKS, Stakeholder Trust Plan and  License Applications Terms and Conditions    11 SEPTEMBER 2020 </vt:lpstr>
      <vt:lpstr>TOPICS OF DISCUSSION</vt:lpstr>
      <vt:lpstr>2018/19 key risks</vt:lpstr>
      <vt:lpstr>2018/19 key risks</vt:lpstr>
      <vt:lpstr>2018/19 key risks</vt:lpstr>
      <vt:lpstr>2018/19 key risks</vt:lpstr>
      <vt:lpstr>2018/19 key risks</vt:lpstr>
      <vt:lpstr>Long-Term Sustainability of Stakeholder Trust Plan</vt:lpstr>
      <vt:lpstr>Long-Term Sustainability of Stakeholder Trust Plan (continued)</vt:lpstr>
      <vt:lpstr>Long-Term Sustainability of Stakeholder Trust Plan (continued)</vt:lpstr>
      <vt:lpstr>Terms and conditions which relates to application of Licensees of the WCGRB</vt:lpstr>
      <vt:lpstr>Terms and conditions which relates to application of Licensees of the WCGRB</vt:lpstr>
      <vt:lpstr>Terms and conditions which relates to application of Licensees of the WCGRB</vt:lpstr>
      <vt:lpstr>THANK YOU</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PLANS 2014/15</dc:title>
  <dc:creator>Cindy-Leigh Gardner</dc:creator>
  <cp:keywords>POTX</cp:keywords>
  <cp:lastModifiedBy>USER</cp:lastModifiedBy>
  <cp:revision>439</cp:revision>
  <cp:lastPrinted>2019-09-09T11:09:17Z</cp:lastPrinted>
  <dcterms:created xsi:type="dcterms:W3CDTF">2014-02-14T07:21:05Z</dcterms:created>
  <dcterms:modified xsi:type="dcterms:W3CDTF">2020-09-14T13:29:42Z</dcterms:modified>
  <cp:category>CI</cp:category>
</cp:coreProperties>
</file>