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97" autoAdjust="0"/>
    <p:restoredTop sz="94660"/>
  </p:normalViewPr>
  <p:slideViewPr>
    <p:cSldViewPr snapToGrid="0">
      <p:cViewPr varScale="1">
        <p:scale>
          <a:sx n="79" d="100"/>
          <a:sy n="79" d="100"/>
        </p:scale>
        <p:origin x="-174"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664607-0187-4F52-B0C3-CCFEE8F2AFB1}" type="datetimeFigureOut">
              <a:rPr lang="en-GB" smtClean="0"/>
              <a:pPr/>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DCF88-C3ED-4C44-A9F5-72C71A9E75EF}" type="slidenum">
              <a:rPr lang="en-GB" smtClean="0"/>
              <a:pPr/>
              <a:t>‹#›</a:t>
            </a:fld>
            <a:endParaRPr lang="en-GB"/>
          </a:p>
        </p:txBody>
      </p:sp>
    </p:spTree>
    <p:extLst>
      <p:ext uri="{BB962C8B-B14F-4D97-AF65-F5344CB8AC3E}">
        <p14:creationId xmlns:p14="http://schemas.microsoft.com/office/powerpoint/2010/main" xmlns="" val="2756585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664607-0187-4F52-B0C3-CCFEE8F2AFB1}" type="datetimeFigureOut">
              <a:rPr lang="en-GB" smtClean="0"/>
              <a:pPr/>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DCF88-C3ED-4C44-A9F5-72C71A9E75EF}" type="slidenum">
              <a:rPr lang="en-GB" smtClean="0"/>
              <a:pPr/>
              <a:t>‹#›</a:t>
            </a:fld>
            <a:endParaRPr lang="en-GB"/>
          </a:p>
        </p:txBody>
      </p:sp>
    </p:spTree>
    <p:extLst>
      <p:ext uri="{BB962C8B-B14F-4D97-AF65-F5344CB8AC3E}">
        <p14:creationId xmlns:p14="http://schemas.microsoft.com/office/powerpoint/2010/main" xmlns="" val="15526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664607-0187-4F52-B0C3-CCFEE8F2AFB1}" type="datetimeFigureOut">
              <a:rPr lang="en-GB" smtClean="0"/>
              <a:pPr/>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DCF88-C3ED-4C44-A9F5-72C71A9E75EF}" type="slidenum">
              <a:rPr lang="en-GB" smtClean="0"/>
              <a:pPr/>
              <a:t>‹#›</a:t>
            </a:fld>
            <a:endParaRPr lang="en-GB"/>
          </a:p>
        </p:txBody>
      </p:sp>
    </p:spTree>
    <p:extLst>
      <p:ext uri="{BB962C8B-B14F-4D97-AF65-F5344CB8AC3E}">
        <p14:creationId xmlns:p14="http://schemas.microsoft.com/office/powerpoint/2010/main" xmlns="" val="2128654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664607-0187-4F52-B0C3-CCFEE8F2AFB1}" type="datetimeFigureOut">
              <a:rPr lang="en-GB" smtClean="0"/>
              <a:pPr/>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DCF88-C3ED-4C44-A9F5-72C71A9E75EF}" type="slidenum">
              <a:rPr lang="en-GB" smtClean="0"/>
              <a:pPr/>
              <a:t>‹#›</a:t>
            </a:fld>
            <a:endParaRPr lang="en-GB"/>
          </a:p>
        </p:txBody>
      </p:sp>
    </p:spTree>
    <p:extLst>
      <p:ext uri="{BB962C8B-B14F-4D97-AF65-F5344CB8AC3E}">
        <p14:creationId xmlns:p14="http://schemas.microsoft.com/office/powerpoint/2010/main" xmlns="" val="2667086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664607-0187-4F52-B0C3-CCFEE8F2AFB1}" type="datetimeFigureOut">
              <a:rPr lang="en-GB" smtClean="0"/>
              <a:pPr/>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DCF88-C3ED-4C44-A9F5-72C71A9E75EF}" type="slidenum">
              <a:rPr lang="en-GB" smtClean="0"/>
              <a:pPr/>
              <a:t>‹#›</a:t>
            </a:fld>
            <a:endParaRPr lang="en-GB"/>
          </a:p>
        </p:txBody>
      </p:sp>
    </p:spTree>
    <p:extLst>
      <p:ext uri="{BB962C8B-B14F-4D97-AF65-F5344CB8AC3E}">
        <p14:creationId xmlns:p14="http://schemas.microsoft.com/office/powerpoint/2010/main" xmlns="" val="323433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664607-0187-4F52-B0C3-CCFEE8F2AFB1}" type="datetimeFigureOut">
              <a:rPr lang="en-GB" smtClean="0"/>
              <a:pPr/>
              <a:t>09/09/2020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CDCF88-C3ED-4C44-A9F5-72C71A9E75EF}" type="slidenum">
              <a:rPr lang="en-GB" smtClean="0"/>
              <a:pPr/>
              <a:t>‹#›</a:t>
            </a:fld>
            <a:endParaRPr lang="en-GB"/>
          </a:p>
        </p:txBody>
      </p:sp>
    </p:spTree>
    <p:extLst>
      <p:ext uri="{BB962C8B-B14F-4D97-AF65-F5344CB8AC3E}">
        <p14:creationId xmlns:p14="http://schemas.microsoft.com/office/powerpoint/2010/main" xmlns="" val="263644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664607-0187-4F52-B0C3-CCFEE8F2AFB1}" type="datetimeFigureOut">
              <a:rPr lang="en-GB" smtClean="0"/>
              <a:pPr/>
              <a:t>09/09/2020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CDCF88-C3ED-4C44-A9F5-72C71A9E75EF}" type="slidenum">
              <a:rPr lang="en-GB" smtClean="0"/>
              <a:pPr/>
              <a:t>‹#›</a:t>
            </a:fld>
            <a:endParaRPr lang="en-GB"/>
          </a:p>
        </p:txBody>
      </p:sp>
    </p:spTree>
    <p:extLst>
      <p:ext uri="{BB962C8B-B14F-4D97-AF65-F5344CB8AC3E}">
        <p14:creationId xmlns:p14="http://schemas.microsoft.com/office/powerpoint/2010/main" xmlns="" val="1185388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0664607-0187-4F52-B0C3-CCFEE8F2AFB1}" type="datetimeFigureOut">
              <a:rPr lang="en-GB" smtClean="0"/>
              <a:pPr/>
              <a:t>09/09/2020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CDCF88-C3ED-4C44-A9F5-72C71A9E75EF}" type="slidenum">
              <a:rPr lang="en-GB" smtClean="0"/>
              <a:pPr/>
              <a:t>‹#›</a:t>
            </a:fld>
            <a:endParaRPr lang="en-GB"/>
          </a:p>
        </p:txBody>
      </p:sp>
    </p:spTree>
    <p:extLst>
      <p:ext uri="{BB962C8B-B14F-4D97-AF65-F5344CB8AC3E}">
        <p14:creationId xmlns:p14="http://schemas.microsoft.com/office/powerpoint/2010/main" xmlns="" val="3230086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64607-0187-4F52-B0C3-CCFEE8F2AFB1}" type="datetimeFigureOut">
              <a:rPr lang="en-GB" smtClean="0"/>
              <a:pPr/>
              <a:t>09/09/2020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CDCF88-C3ED-4C44-A9F5-72C71A9E75EF}" type="slidenum">
              <a:rPr lang="en-GB" smtClean="0"/>
              <a:pPr/>
              <a:t>‹#›</a:t>
            </a:fld>
            <a:endParaRPr lang="en-GB"/>
          </a:p>
        </p:txBody>
      </p:sp>
    </p:spTree>
    <p:extLst>
      <p:ext uri="{BB962C8B-B14F-4D97-AF65-F5344CB8AC3E}">
        <p14:creationId xmlns:p14="http://schemas.microsoft.com/office/powerpoint/2010/main" xmlns="" val="2174484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0664607-0187-4F52-B0C3-CCFEE8F2AFB1}" type="datetimeFigureOut">
              <a:rPr lang="en-GB" smtClean="0"/>
              <a:pPr/>
              <a:t>09/09/2020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CDCF88-C3ED-4C44-A9F5-72C71A9E75EF}" type="slidenum">
              <a:rPr lang="en-GB" smtClean="0"/>
              <a:pPr/>
              <a:t>‹#›</a:t>
            </a:fld>
            <a:endParaRPr lang="en-GB"/>
          </a:p>
        </p:txBody>
      </p:sp>
    </p:spTree>
    <p:extLst>
      <p:ext uri="{BB962C8B-B14F-4D97-AF65-F5344CB8AC3E}">
        <p14:creationId xmlns:p14="http://schemas.microsoft.com/office/powerpoint/2010/main" xmlns="" val="407444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0664607-0187-4F52-B0C3-CCFEE8F2AFB1}" type="datetimeFigureOut">
              <a:rPr lang="en-GB" smtClean="0"/>
              <a:pPr/>
              <a:t>09/09/2020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CDCF88-C3ED-4C44-A9F5-72C71A9E75EF}" type="slidenum">
              <a:rPr lang="en-GB" smtClean="0"/>
              <a:pPr/>
              <a:t>‹#›</a:t>
            </a:fld>
            <a:endParaRPr lang="en-GB"/>
          </a:p>
        </p:txBody>
      </p:sp>
    </p:spTree>
    <p:extLst>
      <p:ext uri="{BB962C8B-B14F-4D97-AF65-F5344CB8AC3E}">
        <p14:creationId xmlns:p14="http://schemas.microsoft.com/office/powerpoint/2010/main" xmlns="" val="3549706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64607-0187-4F52-B0C3-CCFEE8F2AFB1}" type="datetimeFigureOut">
              <a:rPr lang="en-GB" smtClean="0"/>
              <a:pPr/>
              <a:t>09/09/2020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DCF88-C3ED-4C44-A9F5-72C71A9E75EF}" type="slidenum">
              <a:rPr lang="en-GB" smtClean="0"/>
              <a:pPr/>
              <a:t>‹#›</a:t>
            </a:fld>
            <a:endParaRPr lang="en-GB"/>
          </a:p>
        </p:txBody>
      </p:sp>
    </p:spTree>
    <p:extLst>
      <p:ext uri="{BB962C8B-B14F-4D97-AF65-F5344CB8AC3E}">
        <p14:creationId xmlns:p14="http://schemas.microsoft.com/office/powerpoint/2010/main" xmlns="" val="325241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ZA" sz="5400" dirty="0" smtClean="0"/>
              <a:t>Reforming Gambling Regulation Post-</a:t>
            </a:r>
            <a:r>
              <a:rPr lang="en-ZA" sz="5400" dirty="0" err="1" smtClean="0"/>
              <a:t>Covid</a:t>
            </a:r>
            <a:r>
              <a:rPr lang="en-ZA" sz="5400" dirty="0" smtClean="0"/>
              <a:t/>
            </a:r>
            <a:br>
              <a:rPr lang="en-ZA" sz="5400" dirty="0" smtClean="0"/>
            </a:br>
            <a:endParaRPr lang="en-GB" sz="5400" dirty="0"/>
          </a:p>
        </p:txBody>
      </p:sp>
      <p:sp>
        <p:nvSpPr>
          <p:cNvPr id="3" name="Subtitle 2"/>
          <p:cNvSpPr>
            <a:spLocks noGrp="1"/>
          </p:cNvSpPr>
          <p:nvPr>
            <p:ph type="subTitle" idx="1"/>
          </p:nvPr>
        </p:nvSpPr>
        <p:spPr/>
        <p:txBody>
          <a:bodyPr>
            <a:normAutofit fontScale="92500" lnSpcReduction="20000"/>
          </a:bodyPr>
          <a:lstStyle/>
          <a:p>
            <a:r>
              <a:rPr lang="en-ZA" sz="3500" dirty="0" smtClean="0"/>
              <a:t>Presentation to PAWC Finance </a:t>
            </a:r>
            <a:r>
              <a:rPr lang="en-ZA" sz="3500" dirty="0" err="1" smtClean="0"/>
              <a:t>etc</a:t>
            </a:r>
            <a:r>
              <a:rPr lang="en-ZA" sz="3500" dirty="0" smtClean="0"/>
              <a:t> Committee on Proposed </a:t>
            </a:r>
            <a:r>
              <a:rPr lang="en-ZA" sz="3500" dirty="0" err="1" smtClean="0"/>
              <a:t>Amendements</a:t>
            </a:r>
            <a:r>
              <a:rPr lang="en-ZA" sz="3500" dirty="0" smtClean="0"/>
              <a:t> to Western Cape Gambling Act ( 1996)</a:t>
            </a:r>
          </a:p>
          <a:p>
            <a:r>
              <a:rPr lang="en-ZA" sz="3500" dirty="0" smtClean="0"/>
              <a:t>Prof Peter Collins, Sept 9the 2020 </a:t>
            </a:r>
          </a:p>
          <a:p>
            <a:endParaRPr lang="en-GB" sz="5400" dirty="0"/>
          </a:p>
        </p:txBody>
      </p:sp>
    </p:spTree>
    <p:extLst>
      <p:ext uri="{BB962C8B-B14F-4D97-AF65-F5344CB8AC3E}">
        <p14:creationId xmlns:p14="http://schemas.microsoft.com/office/powerpoint/2010/main" xmlns="" val="1931865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a:t>
            </a:r>
            <a:endParaRPr lang="en-GB" dirty="0"/>
          </a:p>
        </p:txBody>
      </p:sp>
      <p:sp>
        <p:nvSpPr>
          <p:cNvPr id="3" name="Content Placeholder 2"/>
          <p:cNvSpPr>
            <a:spLocks noGrp="1"/>
          </p:cNvSpPr>
          <p:nvPr>
            <p:ph idx="1"/>
          </p:nvPr>
        </p:nvSpPr>
        <p:spPr/>
        <p:txBody>
          <a:bodyPr/>
          <a:lstStyle/>
          <a:p>
            <a:r>
              <a:rPr lang="en-ZA" dirty="0" smtClean="0"/>
              <a:t>General Principles</a:t>
            </a:r>
          </a:p>
          <a:p>
            <a:r>
              <a:rPr lang="en-ZA" dirty="0" smtClean="0"/>
              <a:t>The Context, globally and post-</a:t>
            </a:r>
            <a:r>
              <a:rPr lang="en-ZA" dirty="0" err="1" smtClean="0"/>
              <a:t>Covid</a:t>
            </a:r>
            <a:endParaRPr lang="en-ZA" dirty="0" smtClean="0"/>
          </a:p>
          <a:p>
            <a:r>
              <a:rPr lang="en-ZA" dirty="0" smtClean="0"/>
              <a:t>The Status Quo no longer fit for purpose</a:t>
            </a:r>
          </a:p>
          <a:p>
            <a:r>
              <a:rPr lang="en-ZA" dirty="0" smtClean="0"/>
              <a:t>Funding the regulation of gambling </a:t>
            </a:r>
          </a:p>
          <a:p>
            <a:r>
              <a:rPr lang="en-ZA" dirty="0" smtClean="0"/>
              <a:t>Addressing Problem Gambling</a:t>
            </a:r>
          </a:p>
          <a:p>
            <a:r>
              <a:rPr lang="en-ZA" dirty="0" smtClean="0"/>
              <a:t>The challenge from the  internet</a:t>
            </a:r>
          </a:p>
          <a:p>
            <a:endParaRPr lang="en-ZA" dirty="0" smtClean="0"/>
          </a:p>
          <a:p>
            <a:endParaRPr lang="en-GB" dirty="0"/>
          </a:p>
        </p:txBody>
      </p:sp>
    </p:spTree>
    <p:extLst>
      <p:ext uri="{BB962C8B-B14F-4D97-AF65-F5344CB8AC3E}">
        <p14:creationId xmlns:p14="http://schemas.microsoft.com/office/powerpoint/2010/main" xmlns="" val="1750865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Basic Principles World-Wide</a:t>
            </a:r>
            <a:endParaRPr lang="en-GB" dirty="0"/>
          </a:p>
        </p:txBody>
      </p:sp>
      <p:sp>
        <p:nvSpPr>
          <p:cNvPr id="3" name="Content Placeholder 2"/>
          <p:cNvSpPr>
            <a:spLocks noGrp="1"/>
          </p:cNvSpPr>
          <p:nvPr>
            <p:ph idx="1"/>
          </p:nvPr>
        </p:nvSpPr>
        <p:spPr/>
        <p:txBody>
          <a:bodyPr>
            <a:normAutofit lnSpcReduction="10000"/>
          </a:bodyPr>
          <a:lstStyle/>
          <a:p>
            <a:r>
              <a:rPr lang="en-ZA" dirty="0"/>
              <a:t>S</a:t>
            </a:r>
            <a:r>
              <a:rPr lang="en-ZA" dirty="0" smtClean="0"/>
              <a:t>mall amendments raise big issues about the regulation of gambling: so please think big </a:t>
            </a:r>
          </a:p>
          <a:p>
            <a:r>
              <a:rPr lang="en-ZA" dirty="0" smtClean="0"/>
              <a:t>These issues are largely generic and global, especially about issues like gambling </a:t>
            </a:r>
          </a:p>
          <a:p>
            <a:r>
              <a:rPr lang="en-ZA" dirty="0" smtClean="0"/>
              <a:t>They all relate to how, and how far to restrict citizens’ choices in the furtherance of the public interest</a:t>
            </a:r>
          </a:p>
          <a:p>
            <a:r>
              <a:rPr lang="en-ZA" dirty="0" smtClean="0"/>
              <a:t>The answers vary amongst jurisdictions depending on governments’ conceptions of, and priorities relating to the public interest</a:t>
            </a:r>
          </a:p>
          <a:p>
            <a:r>
              <a:rPr lang="en-ZA" dirty="0" smtClean="0"/>
              <a:t>These change over time in response to changing circumstances and evolving moral convictions and political priorities</a:t>
            </a:r>
          </a:p>
        </p:txBody>
      </p:sp>
    </p:spTree>
    <p:extLst>
      <p:ext uri="{BB962C8B-B14F-4D97-AF65-F5344CB8AC3E}">
        <p14:creationId xmlns:p14="http://schemas.microsoft.com/office/powerpoint/2010/main" xmlns="" val="2209359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err="1" smtClean="0"/>
              <a:t>Covid</a:t>
            </a:r>
            <a:endParaRPr lang="en-GB" dirty="0"/>
          </a:p>
        </p:txBody>
      </p:sp>
      <p:sp>
        <p:nvSpPr>
          <p:cNvPr id="3" name="Content Placeholder 2"/>
          <p:cNvSpPr>
            <a:spLocks noGrp="1"/>
          </p:cNvSpPr>
          <p:nvPr>
            <p:ph idx="1"/>
          </p:nvPr>
        </p:nvSpPr>
        <p:spPr/>
        <p:txBody>
          <a:bodyPr/>
          <a:lstStyle/>
          <a:p>
            <a:r>
              <a:rPr lang="en-ZA" dirty="0" err="1" smtClean="0"/>
              <a:t>Covid</a:t>
            </a:r>
            <a:r>
              <a:rPr lang="en-ZA" dirty="0" smtClean="0"/>
              <a:t> has not changed anything fundamental but responses to it have accelerated some things which were changing anyway and revealed many growing dysfunctionalities which were previously being ignored</a:t>
            </a:r>
          </a:p>
          <a:p>
            <a:r>
              <a:rPr lang="en-ZA" dirty="0" smtClean="0"/>
              <a:t>So lockdown may be a medium-term opportunity albeit a short-term calamity</a:t>
            </a:r>
          </a:p>
          <a:p>
            <a:r>
              <a:rPr lang="en-ZA" dirty="0" smtClean="0"/>
              <a:t>So, we are not alone and it’s not all bad news: we have a chance to make many things better, and to address issues we would have to have eventually addressed anyway  </a:t>
            </a:r>
            <a:endParaRPr lang="en-GB" dirty="0" smtClean="0"/>
          </a:p>
          <a:p>
            <a:endParaRPr lang="en-GB" dirty="0"/>
          </a:p>
        </p:txBody>
      </p:sp>
    </p:spTree>
    <p:extLst>
      <p:ext uri="{BB962C8B-B14F-4D97-AF65-F5344CB8AC3E}">
        <p14:creationId xmlns:p14="http://schemas.microsoft.com/office/powerpoint/2010/main" xmlns="" val="2292721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Key Dysfunctionalities</a:t>
            </a:r>
            <a:endParaRPr lang="en-GB" dirty="0"/>
          </a:p>
        </p:txBody>
      </p:sp>
      <p:sp>
        <p:nvSpPr>
          <p:cNvPr id="3" name="Content Placeholder 2"/>
          <p:cNvSpPr>
            <a:spLocks noGrp="1"/>
          </p:cNvSpPr>
          <p:nvPr>
            <p:ph idx="1"/>
          </p:nvPr>
        </p:nvSpPr>
        <p:spPr/>
        <p:txBody>
          <a:bodyPr/>
          <a:lstStyle/>
          <a:p>
            <a:r>
              <a:rPr lang="en-ZA" dirty="0" smtClean="0"/>
              <a:t>Interprovincial inequities: Gauteng = R1 </a:t>
            </a:r>
            <a:r>
              <a:rPr lang="en-ZA" dirty="0" err="1" smtClean="0"/>
              <a:t>bn</a:t>
            </a:r>
            <a:r>
              <a:rPr lang="en-ZA" dirty="0" smtClean="0"/>
              <a:t> vs Western Cape = R 60m</a:t>
            </a:r>
          </a:p>
          <a:p>
            <a:r>
              <a:rPr lang="en-ZA" dirty="0" smtClean="0"/>
              <a:t>Inadequate delivery of prevention and treatment measures to help problem gamblers, their families and others affected by excessive or compulsive gambling</a:t>
            </a:r>
          </a:p>
          <a:p>
            <a:r>
              <a:rPr lang="en-ZA" dirty="0" smtClean="0"/>
              <a:t>Inadequate knowledge of participation and problem gambling rates amongst gamblers at both legal and illegal venues</a:t>
            </a:r>
          </a:p>
          <a:p>
            <a:r>
              <a:rPr lang="en-ZA" dirty="0" smtClean="0"/>
              <a:t>Unregulated high stakes gambling via the internet (and massive advertising thereof) through a legal loophole </a:t>
            </a:r>
          </a:p>
        </p:txBody>
      </p:sp>
    </p:spTree>
    <p:extLst>
      <p:ext uri="{BB962C8B-B14F-4D97-AF65-F5344CB8AC3E}">
        <p14:creationId xmlns:p14="http://schemas.microsoft.com/office/powerpoint/2010/main" xmlns="" val="3764358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Proposal: The WCGRB</a:t>
            </a:r>
            <a:endParaRPr lang="en-GB" dirty="0"/>
          </a:p>
        </p:txBody>
      </p:sp>
      <p:sp>
        <p:nvSpPr>
          <p:cNvPr id="3" name="Content Placeholder 2"/>
          <p:cNvSpPr>
            <a:spLocks noGrp="1"/>
          </p:cNvSpPr>
          <p:nvPr>
            <p:ph idx="1"/>
          </p:nvPr>
        </p:nvSpPr>
        <p:spPr/>
        <p:txBody>
          <a:bodyPr/>
          <a:lstStyle/>
          <a:p>
            <a:r>
              <a:rPr lang="en-ZA" dirty="0" smtClean="0"/>
              <a:t>The WCGRB and all Provincial Gambling Boards should be funded from the total licence fees paid by gambling companies and distributed pro rata on the basis of GGR in each Province</a:t>
            </a:r>
          </a:p>
          <a:p>
            <a:r>
              <a:rPr lang="en-ZA" dirty="0" smtClean="0"/>
              <a:t>The WCGRB budget (and those of all regulatory budgets) should be based on properly costed deliverables, including treatment, prevention and research activities designed minimise gambling-related harms</a:t>
            </a:r>
          </a:p>
          <a:p>
            <a:r>
              <a:rPr lang="en-ZA" dirty="0" smtClean="0"/>
              <a:t>Measures should be put in place for assessing the effectiveness of these measures</a:t>
            </a:r>
          </a:p>
          <a:p>
            <a:endParaRPr lang="en-ZA" dirty="0" smtClean="0"/>
          </a:p>
          <a:p>
            <a:endParaRPr lang="en-GB" dirty="0"/>
          </a:p>
        </p:txBody>
      </p:sp>
    </p:spTree>
    <p:extLst>
      <p:ext uri="{BB962C8B-B14F-4D97-AF65-F5344CB8AC3E}">
        <p14:creationId xmlns:p14="http://schemas.microsoft.com/office/powerpoint/2010/main" xmlns="" val="3678527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Proposal: The Internet</a:t>
            </a:r>
            <a:endParaRPr lang="en-GB" dirty="0"/>
          </a:p>
        </p:txBody>
      </p:sp>
      <p:sp>
        <p:nvSpPr>
          <p:cNvPr id="3" name="Content Placeholder 2"/>
          <p:cNvSpPr>
            <a:spLocks noGrp="1"/>
          </p:cNvSpPr>
          <p:nvPr>
            <p:ph idx="1"/>
          </p:nvPr>
        </p:nvSpPr>
        <p:spPr/>
        <p:txBody>
          <a:bodyPr>
            <a:normAutofit fontScale="92500" lnSpcReduction="10000"/>
          </a:bodyPr>
          <a:lstStyle/>
          <a:p>
            <a:r>
              <a:rPr lang="en-ZA" dirty="0" smtClean="0"/>
              <a:t>Face it: the horse has bolted and taken “exclusivity payments” with it</a:t>
            </a:r>
          </a:p>
          <a:p>
            <a:r>
              <a:rPr lang="en-ZA" dirty="0" smtClean="0"/>
              <a:t>Face it: Prohibition of internet gambling is impossible to implement,</a:t>
            </a:r>
          </a:p>
          <a:p>
            <a:r>
              <a:rPr lang="en-ZA" dirty="0" smtClean="0"/>
              <a:t>By contrast incentives to good behaviour could work</a:t>
            </a:r>
          </a:p>
          <a:p>
            <a:r>
              <a:rPr lang="en-ZA" dirty="0" smtClean="0"/>
              <a:t>All regulatory bodies should, therefore, collaborate in ensuring that only companies which are regulated and taxed in South Africa shall be allowed to advertise in South Africa</a:t>
            </a:r>
          </a:p>
          <a:p>
            <a:r>
              <a:rPr lang="en-ZA" dirty="0" smtClean="0"/>
              <a:t>This will provide a major advantage to South African companies already so regulated and encourage foreign companies who wish to attract SA customers to establish a business here</a:t>
            </a:r>
          </a:p>
          <a:p>
            <a:r>
              <a:rPr lang="en-ZA" dirty="0" smtClean="0"/>
              <a:t>To be licensed in SA companies must have a credible strategy for minimising gambling-related harms. </a:t>
            </a:r>
            <a:endParaRPr lang="en-GB" dirty="0"/>
          </a:p>
        </p:txBody>
      </p:sp>
    </p:spTree>
    <p:extLst>
      <p:ext uri="{BB962C8B-B14F-4D97-AF65-F5344CB8AC3E}">
        <p14:creationId xmlns:p14="http://schemas.microsoft.com/office/powerpoint/2010/main" xmlns="" val="3384379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lgn="ctr">
              <a:buNone/>
            </a:pPr>
            <a:r>
              <a:rPr lang="en-ZA" dirty="0" smtClean="0"/>
              <a:t>THANK YOU</a:t>
            </a:r>
          </a:p>
          <a:p>
            <a:pPr marL="0" indent="0" algn="ctr">
              <a:buNone/>
            </a:pPr>
            <a:r>
              <a:rPr lang="en-ZA" smtClean="0"/>
              <a:t>collinsphd100@gmail.com</a:t>
            </a:r>
            <a:endParaRPr lang="en-GB" dirty="0"/>
          </a:p>
        </p:txBody>
      </p:sp>
    </p:spTree>
    <p:extLst>
      <p:ext uri="{BB962C8B-B14F-4D97-AF65-F5344CB8AC3E}">
        <p14:creationId xmlns:p14="http://schemas.microsoft.com/office/powerpoint/2010/main" xmlns="" val="8540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483</Words>
  <Application>Microsoft Office PowerPoint</Application>
  <PresentationFormat>Custom</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Reforming Gambling Regulation Post-Covid </vt:lpstr>
      <vt:lpstr>Overview</vt:lpstr>
      <vt:lpstr>Basic Principles World-Wide</vt:lpstr>
      <vt:lpstr>Covid</vt:lpstr>
      <vt:lpstr>Key Dysfunctionalities</vt:lpstr>
      <vt:lpstr>Proposal: The WCGRB</vt:lpstr>
      <vt:lpstr>Proposal: The Internet</vt:lpstr>
      <vt:lpstr>Slide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Gambling Regulation Post-Covid</dc:title>
  <dc:creator>Peter Collins</dc:creator>
  <cp:lastModifiedBy>USER</cp:lastModifiedBy>
  <cp:revision>11</cp:revision>
  <dcterms:created xsi:type="dcterms:W3CDTF">2020-09-02T03:36:22Z</dcterms:created>
  <dcterms:modified xsi:type="dcterms:W3CDTF">2020-09-09T12:00:12Z</dcterms:modified>
</cp:coreProperties>
</file>