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tags/tag424.xml" ContentType="application/vnd.openxmlformats-officedocument.presentationml.tags+xml"/>
  <Override PartName="/ppt/slideLayouts/slideLayout2.xml" ContentType="application/vnd.openxmlformats-officedocument.presentationml.slideLayout+xml"/>
  <Override PartName="/ppt/tags/tag216.xml" ContentType="application/vnd.openxmlformats-officedocument.presentationml.tags+xml"/>
  <Override PartName="/ppt/slideLayouts/slideLayout124.xml" ContentType="application/vnd.openxmlformats-officedocument.presentationml.slideLayout+xml"/>
  <Override PartName="/ppt/tags/tag263.xml" ContentType="application/vnd.openxmlformats-officedocument.presentationml.tags+xml"/>
  <Override PartName="/ppt/slideLayouts/slideLayout171.xml" ContentType="application/vnd.openxmlformats-officedocument.presentationml.slideLayout+xml"/>
  <Override PartName="/ppt/tags/tag402.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tags/tag317.xml" ContentType="application/vnd.openxmlformats-officedocument.presentationml.tags+xml"/>
  <Override PartName="/ppt/tags/tag364.xml" ContentType="application/vnd.openxmlformats-officedocument.presentationml.tags+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slideLayouts/slideLayout225.xml" ContentType="application/vnd.openxmlformats-officedocument.presentationml.slideLayout+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slideLayouts/slideLayout203.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tags/tag134.xml" ContentType="application/vnd.openxmlformats-officedocument.presentationml.tags+xml"/>
  <Override PartName="/ppt/slideLayouts/slideLayout87.xml" ContentType="application/vnd.openxmlformats-officedocument.presentationml.slideLayout+xml"/>
  <Override PartName="/ppt/tags/tag181.xml" ContentType="application/vnd.openxmlformats-officedocument.presentationml.tags+xml"/>
  <Override PartName="/ppt/tags/tag320.xml" ContentType="application/vnd.openxmlformats-officedocument.presentationml.tags+xml"/>
  <Override PartName="/ppt/slideLayouts/slideLayout187.xml" ContentType="application/vnd.openxmlformats-officedocument.presentationml.slideLayout+xml"/>
  <Override PartName="/ppt/theme/theme10.xml" ContentType="application/vnd.openxmlformats-officedocument.theme+xml"/>
  <Override PartName="/ppt/tags/tag418.xml" ContentType="application/vnd.openxmlformats-officedocument.presentationml.tags+xml"/>
  <Override PartName="/ppt/tags/tag465.xml" ContentType="application/vnd.openxmlformats-officedocument.presentationml.tags+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tags/tag257.xml" ContentType="application/vnd.openxmlformats-officedocument.presentationml.tags+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65.xml" ContentType="application/vnd.openxmlformats-officedocument.presentationml.slideLayout+xml"/>
  <Override PartName="/ppt/tags/tag443.xml" ContentType="application/vnd.openxmlformats-officedocument.presentationml.tags+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tags/tag282.xml" ContentType="application/vnd.openxmlformats-officedocument.presentationml.tags+xml"/>
  <Override PartName="/ppt/slideLayouts/slideLayout190.xml" ContentType="application/vnd.openxmlformats-officedocument.presentationml.slideLayout+xml"/>
  <Override PartName="/ppt/tags/tag421.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9.xml" ContentType="application/vnd.openxmlformats-officedocument.presentationml.slideLayout+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slideLayouts/slideLayout121.xml" ContentType="application/vnd.openxmlformats-officedocument.presentationml.slideLayout+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slideLayouts/slideLayout159.xml" ContentType="application/vnd.openxmlformats-officedocument.presentationml.slideLayout+xml"/>
  <Override PartName="/ppt/tags/tag437.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229.xml" ContentType="application/vnd.openxmlformats-officedocument.presentationml.tags+xml"/>
  <Override PartName="/ppt/slideLayouts/slideLayout137.xml" ContentType="application/vnd.openxmlformats-officedocument.presentationml.slideLayout+xml"/>
  <Override PartName="/ppt/tags/tag276.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415.xml" ContentType="application/vnd.openxmlformats-officedocument.presentationml.tags+xml"/>
  <Override PartName="/ppt/tags/tag462.xml" ContentType="application/vnd.openxmlformats-officedocument.presentationml.tags+xml"/>
  <Override PartName="/ppt/slideLayouts/slideLayout37.xml" ContentType="application/vnd.openxmlformats-officedocument.presentationml.slideLayout+xml"/>
  <Override PartName="/ppt/tags/tag98.xml" ContentType="application/vnd.openxmlformats-officedocument.presentationml.tags+xml"/>
  <Override PartName="/ppt/slideLayouts/slideLayout84.xml" ContentType="application/vnd.openxmlformats-officedocument.presentationml.slideLayout+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44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slideLayouts/slideLayout140.xml" ContentType="application/vnd.openxmlformats-officedocument.presentationml.slideLayout+xml"/>
  <Override PartName="/ppt/tags/tag232.xml" ContentType="application/vnd.openxmlformats-officedocument.presentationml.tags+xml"/>
  <Override PartName="/ppt/tags/tag377.xml" ContentType="application/vnd.openxmlformats-officedocument.presentationml.tags+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Layouts/slideLayout216.xml" ContentType="application/vnd.openxmlformats-officedocument.presentationml.slideLayout+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slideLayouts/slideLayout78.xml" ContentType="application/vnd.openxmlformats-officedocument.presentationml.slideLayout+xml"/>
  <Override PartName="/ppt/tags/tag172.xml" ContentType="application/vnd.openxmlformats-officedocument.presentationml.tags+xml"/>
  <Override PartName="/ppt/tags/tag311.xml" ContentType="application/vnd.openxmlformats-officedocument.presentationml.tags+xml"/>
  <Override PartName="/ppt/slideLayouts/slideLayout178.xml" ContentType="application/vnd.openxmlformats-officedocument.presentationml.slideLayout+xml"/>
  <Override PartName="/ppt/tags/tag409.xml" ContentType="application/vnd.openxmlformats-officedocument.presentationml.tags+xml"/>
  <Override PartName="/ppt/tags/tag456.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tags/tag150.xml" ContentType="application/vnd.openxmlformats-officedocument.presentationml.tags+xml"/>
  <Override PartName="/ppt/slideLayouts/slideLayout109.xml" ContentType="application/vnd.openxmlformats-officedocument.presentationml.slideLayout+xml"/>
  <Override PartName="/ppt/tags/tag248.xml" ContentType="application/vnd.openxmlformats-officedocument.presentationml.tags+xml"/>
  <Override PartName="/ppt/slideLayouts/slideLayout156.xml" ContentType="application/vnd.openxmlformats-officedocument.presentationml.slideLayout+xml"/>
  <Override PartName="/ppt/tags/tag295.xml" ContentType="application/vnd.openxmlformats-officedocument.presentationml.tags+xml"/>
  <Override PartName="/ppt/tags/tag434.xml" ContentType="application/vnd.openxmlformats-officedocument.presentationml.tags+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tags/tag226.xml" ContentType="application/vnd.openxmlformats-officedocument.presentationml.tags+xml"/>
  <Override PartName="/ppt/tags/tag273.xml" ContentType="application/vnd.openxmlformats-officedocument.presentationml.tags+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tags/tag412.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slideLayouts/slideLayout235.xml" ContentType="application/vnd.openxmlformats-officedocument.presentationml.slideLayout+xml"/>
  <Override PartName="/ppt/tags/tag119.xml" ContentType="application/vnd.openxmlformats-officedocument.presentationml.tags+xml"/>
  <Override PartName="/ppt/tags/tag166.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slideLayouts/slideLayout213.xml" ContentType="application/vnd.openxmlformats-officedocument.presentationml.slideLayout+xml"/>
  <Override PartName="/ppt/theme/theme9.xml" ContentType="application/vnd.openxmlformats-officedocument.theme+xml"/>
  <Override PartName="/ppt/tags/tag144.xml" ContentType="application/vnd.openxmlformats-officedocument.presentationml.tags+xml"/>
  <Override PartName="/ppt/slideLayouts/slideLayout97.xml" ContentType="application/vnd.openxmlformats-officedocument.presentationml.slideLayout+xml"/>
  <Override PartName="/ppt/tags/tag191.xml" ContentType="application/vnd.openxmlformats-officedocument.presentationml.tags+xml"/>
  <Override PartName="/ppt/tags/tag330.xml" ContentType="application/vnd.openxmlformats-officedocument.presentationml.tags+xml"/>
  <Override PartName="/ppt/slideLayouts/slideLayout197.xml" ContentType="application/vnd.openxmlformats-officedocument.presentationml.slideLayout+xml"/>
  <Override PartName="/ppt/tags/tag428.xml" ContentType="application/vnd.openxmlformats-officedocument.presentationml.tags+xml"/>
  <Override PartName="/ppt/tags/tag122.xml" ContentType="application/vnd.openxmlformats-officedocument.presentationml.tags+xml"/>
  <Override PartName="/ppt/slideLayouts/slideLayout128.xml" ContentType="application/vnd.openxmlformats-officedocument.presentationml.slideLayout+xml"/>
  <Override PartName="/ppt/tags/tag267.xml" ContentType="application/vnd.openxmlformats-officedocument.presentationml.tags+xml"/>
  <Override PartName="/ppt/slideLayouts/slideLayout175.xml" ContentType="application/vnd.openxmlformats-officedocument.presentationml.slideLayout+xml"/>
  <Override PartName="/ppt/tags/tag406.xml" ContentType="application/vnd.openxmlformats-officedocument.presentationml.tags+xml"/>
  <Override PartName="/ppt/tags/tag453.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slideLayouts/slideLayout75.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tags/tag368.xml" ContentType="application/vnd.openxmlformats-officedocument.presentationml.tags+xml"/>
  <Override PartName="/ppt/tags/tag431.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tags/tag270.xml" ContentType="application/vnd.openxmlformats-officedocument.presentationml.tags+xml"/>
  <Override PartName="/ppt/slideLayouts/slideLayout229.xml" ContentType="application/vnd.openxmlformats-officedocument.presentationml.slideLayout+xml"/>
  <Override PartName="/ppt/slides/slide10.xml" ContentType="application/vnd.openxmlformats-officedocument.presentationml.slide+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slideLayouts/slideLayout207.xml" ContentType="application/vnd.openxmlformats-officedocument.presentationml.slideLayout+xml"/>
  <Override PartName="/ppt/tags/tag393.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9.xml" ContentType="application/vnd.openxmlformats-officedocument.presentationml.tags+xml"/>
  <Override PartName="/ppt/slideLayouts/slideLayout69.xml" ContentType="application/vnd.openxmlformats-officedocument.presentationml.slideLayout+xml"/>
  <Override PartName="/ppt/theme/theme6.xml" ContentType="application/vnd.openxmlformats-officedocument.theme+xml"/>
  <Override PartName="/ppt/tags/tag302.xml" ContentType="application/vnd.openxmlformats-officedocument.presentationml.tags+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tags/tag447.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tags/tag239.xml" ContentType="application/vnd.openxmlformats-officedocument.presentationml.tags+xml"/>
  <Override PartName="/ppt/slideLayouts/slideLayout147.xml" ContentType="application/vnd.openxmlformats-officedocument.presentationml.slideLayout+xml"/>
  <Override PartName="/ppt/tags/tag286.xml" ContentType="application/vnd.openxmlformats-officedocument.presentationml.tags+xml"/>
  <Override PartName="/ppt/slideLayouts/slideLayout194.xml" ContentType="application/vnd.openxmlformats-officedocument.presentationml.slideLayout+xml"/>
  <Override PartName="/ppt/tags/tag425.xml" ContentType="application/vnd.openxmlformats-officedocument.presentationml.tags+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179.xml" ContentType="application/vnd.openxmlformats-officedocument.presentationml.tags+xml"/>
  <Override PartName="/ppt/slideLayouts/slideLayout103.xml" ContentType="application/vnd.openxmlformats-officedocument.presentationml.slideLayout+xml"/>
  <Override PartName="/ppt/tags/tag242.xml" ContentType="application/vnd.openxmlformats-officedocument.presentationml.tags+xml"/>
  <Override PartName="/ppt/slideLayouts/slideLayout1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tags/tag20.xml" ContentType="application/vnd.openxmlformats-officedocument.presentationml.tags+xml"/>
  <Override PartName="/ppt/slideLayouts/slideLayout88.xml" ContentType="application/vnd.openxmlformats-officedocument.presentationml.slideLayout+xml"/>
  <Override PartName="/ppt/tags/tag321.xml" ContentType="application/vnd.openxmlformats-officedocument.presentationml.tags+xml"/>
  <Override PartName="/ppt/tags/tag419.xml" ContentType="application/vnd.openxmlformats-officedocument.presentationml.tags+xml"/>
  <Override PartName="/ppt/theme/theme11.xml" ContentType="application/vnd.openxmlformats-officedocument.theme+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slideLayouts/slideLayout119.xml" ContentType="application/vnd.openxmlformats-officedocument.presentationml.slideLayout+xml"/>
  <Override PartName="/ppt/tags/tag258.xml" ContentType="application/vnd.openxmlformats-officedocument.presentationml.tags+xml"/>
  <Override PartName="/ppt/slideLayouts/slideLayout166.xml" ContentType="application/vnd.openxmlformats-officedocument.presentationml.slideLayout+xml"/>
  <Override PartName="/ppt/tags/tag444.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tags/tag359.xml" ContentType="application/vnd.openxmlformats-officedocument.presentationml.tags+xml"/>
  <Override PartName="/ppt/tags/tag422.xml" ContentType="application/vnd.openxmlformats-officedocument.presentationml.tags+xml"/>
  <Override PartName="/ppt/slideLayouts/slideLayout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slideLayouts/slideLayout122.xml" ContentType="application/vnd.openxmlformats-officedocument.presentationml.slideLayout+xml"/>
  <Override PartName="/ppt/tags/tag261.xml" ContentType="application/vnd.openxmlformats-officedocument.presentationml.tags+xml"/>
  <Override PartName="/ppt/tags/tag400.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tags/tag315.xml" ContentType="application/vnd.openxmlformats-officedocument.presentationml.tags+xml"/>
  <Override PartName="/ppt/tags/tag362.xml" ContentType="application/vnd.openxmlformats-officedocument.presentationml.tags+xml"/>
  <Override PartName="/ppt/slideMasters/slideMaster6.xml" ContentType="application/vnd.openxmlformats-officedocument.presentationml.slideMaster+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slideLayouts/slideLayout223.xml" ContentType="application/vnd.openxmlformats-officedocument.presentationml.slideLayout+xml"/>
  <Override PartName="/ppt/tags/tag438.xml" ContentType="application/vnd.openxmlformats-officedocument.presentationml.tags+xml"/>
  <Override PartName="/ppt/tags/tag277.xml" ContentType="application/vnd.openxmlformats-officedocument.presentationml.tags+xml"/>
  <Override PartName="/ppt/tags/tag340.xml" ContentType="application/vnd.openxmlformats-officedocument.presentationml.tags+xml"/>
  <Override PartName="/ppt/slideLayouts/slideLayout201.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tags/tag132.xml" ContentType="application/vnd.openxmlformats-officedocument.presentationml.tags+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tags/tag416.xml" ContentType="application/vnd.openxmlformats-officedocument.presentationml.tags+xml"/>
  <Override PartName="/ppt/tags/tag463.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slideLayouts/slideLayout116.xml" ContentType="application/vnd.openxmlformats-officedocument.presentationml.slideLayout+xml"/>
  <Override PartName="/ppt/tags/tag208.xml" ContentType="application/vnd.openxmlformats-officedocument.presentationml.tags+xml"/>
  <Override PartName="/ppt/tags/tag255.xml" ContentType="application/vnd.openxmlformats-officedocument.presentationml.tags+xml"/>
  <Override PartName="/ppt/slideLayouts/slideLayout16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tags/tag441.xml" ContentType="application/vnd.openxmlformats-officedocument.presentationml.tags+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slideLayouts/slideLayout217.xml" ContentType="application/vnd.openxmlformats-officedocument.presentationml.slideLayout+xml"/>
  <Override PartName="/ppt/tags/tag33.xml" ContentType="application/vnd.openxmlformats-officedocument.presentationml.tags+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Layouts/slideLayout179.xml" ContentType="application/vnd.openxmlformats-officedocument.presentationml.slideLayout+xml"/>
  <Override PartName="/ppt/tags/tag457.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79.xml" ContentType="application/vnd.openxmlformats-officedocument.presentationml.slideLayout+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slideLayouts/slideLayout157.xml" ContentType="application/vnd.openxmlformats-officedocument.presentationml.slideLayout+xml"/>
  <Override PartName="/ppt/tags/tag435.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slideLayouts/slideLayout135.xml" ContentType="application/vnd.openxmlformats-officedocument.presentationml.slideLayout+xml"/>
  <Override PartName="/ppt/tags/tag274.xml" ContentType="application/vnd.openxmlformats-officedocument.presentationml.tags+xml"/>
  <Override PartName="/ppt/slideLayouts/slideLayout182.xml" ContentType="application/vnd.openxmlformats-officedocument.presentationml.slideLayout+xml"/>
  <Override PartName="/ppt/tags/tag413.xml" ContentType="application/vnd.openxmlformats-officedocument.presentationml.tags+xml"/>
  <Override PartName="/ppt/tags/tag460.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slideLayouts/slideLayout236.xml" ContentType="application/vnd.openxmlformats-officedocument.presentationml.slideLayout+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429.xml" ContentType="application/vnd.openxmlformats-officedocument.presentationml.tags+xml"/>
  <Override PartName="/ppt/tags/tag30.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tags/tag407.xml" ContentType="application/vnd.openxmlformats-officedocument.presentationml.tags+xml"/>
  <Override PartName="/ppt/tags/tag454.xml" ContentType="application/vnd.openxmlformats-officedocument.presentationml.tags+xml"/>
  <Override PartName="/ppt/tags/tag101.xml" ContentType="application/vnd.openxmlformats-officedocument.presentationml.tags+xml"/>
  <Override PartName="/ppt/slideLayouts/slideLayout107.xml" ContentType="application/vnd.openxmlformats-officedocument.presentationml.slideLayout+xml"/>
  <Override PartName="/ppt/tags/tag246.xml" ContentType="application/vnd.openxmlformats-officedocument.presentationml.tags+xml"/>
  <Override PartName="/ppt/slideLayouts/slideLayout154.xml" ContentType="application/vnd.openxmlformats-officedocument.presentationml.slideLayout+xml"/>
  <Override PartName="/ppt/tags/tag293.xml" ContentType="application/vnd.openxmlformats-officedocument.presentationml.tags+xml"/>
  <Override PartName="/ppt/tags/tag432.xml" ContentType="application/vnd.openxmlformats-officedocument.presentationml.tags+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slideLayouts/slideLayout233.xml" ContentType="application/vnd.openxmlformats-officedocument.presentationml.slideLayout+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tags/tag426.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slideLayouts/slideLayout126.xml" ContentType="application/vnd.openxmlformats-officedocument.presentationml.slideLayout+xml"/>
  <Override PartName="/ppt/tags/tag265.xml" ContentType="application/vnd.openxmlformats-officedocument.presentationml.tags+xml"/>
  <Override PartName="/ppt/slideLayouts/slideLayout173.xml" ContentType="application/vnd.openxmlformats-officedocument.presentationml.slideLayout+xml"/>
  <Override PartName="/ppt/tags/tag404.xml" ContentType="application/vnd.openxmlformats-officedocument.presentationml.tags+xml"/>
  <Override PartName="/ppt/tags/tag451.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ags/tag319.xml" ContentType="application/vnd.openxmlformats-officedocument.presentationml.tags+xml"/>
  <Override PartName="/ppt/tags/tag366.xml" ContentType="application/vnd.openxmlformats-officedocument.presentationml.tags+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slideLayouts/slideLayout227.xml" ContentType="application/vnd.openxmlformats-officedocument.presentationml.slideLayout+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slideLayouts/slideLayout205.xml" ContentType="application/vnd.openxmlformats-officedocument.presentationml.slideLayout+xml"/>
  <Override PartName="/ppt/tags/tag391.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tags/tag322.xml" ContentType="application/vnd.openxmlformats-officedocument.presentationml.tags+xml"/>
  <Override PartName="/ppt/slideLayouts/slideLayout189.xml" ContentType="application/vnd.openxmlformats-officedocument.presentationml.slideLayout+xml"/>
  <Override PartName="/ppt/theme/theme12.xml" ContentType="application/vnd.openxmlformats-officedocument.them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slideLayouts/slideLayout230.xml" ContentType="application/vnd.openxmlformats-officedocument.presentationml.slideLayout+xml"/>
  <Override PartName="/ppt/tags/tag7.xml" ContentType="application/vnd.openxmlformats-officedocument.presentationml.tags+xml"/>
  <Override PartName="/ppt/slideLayouts/slideLayout67.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tags/tag300.xml" ContentType="application/vnd.openxmlformats-officedocument.presentationml.tags+xml"/>
  <Override PartName="/ppt/tags/tag445.xml" ContentType="application/vnd.openxmlformats-officedocument.presentationml.tags+xml"/>
  <Override PartName="/ppt/slideLayouts/slideLayout45.xml" ContentType="application/vnd.openxmlformats-officedocument.presentationml.slideLayout+xml"/>
  <Override PartName="/ppt/tags/tag237.xml" ContentType="application/vnd.openxmlformats-officedocument.presentationml.tags+xml"/>
  <Override PartName="/ppt/slideLayouts/slideLayout145.xml" ContentType="application/vnd.openxmlformats-officedocument.presentationml.slideLayout+xml"/>
  <Override PartName="/ppt/tags/tag284.xml" ContentType="application/vnd.openxmlformats-officedocument.presentationml.tags+xml"/>
  <Override PartName="/ppt/slideLayouts/slideLayout192.xml" ContentType="application/vnd.openxmlformats-officedocument.presentationml.slideLayout+xml"/>
  <Override PartName="/ppt/tags/tag423.xml" ContentType="application/vnd.openxmlformats-officedocument.presentationml.tags+xml"/>
  <Override PartName="/ppt/tags/tag59.xml" ContentType="application/vnd.openxmlformats-officedocument.presentationml.tags+xml"/>
  <Override PartName="/ppt/slideLayouts/slideLayout92.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199.xml" ContentType="application/vnd.openxmlformats-officedocument.presentationml.tags+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80.xml" ContentType="application/vnd.openxmlformats-officedocument.presentationml.tags+xml"/>
  <Override PartName="/ppt/slideLayouts/slideLayout139.xml" ContentType="application/vnd.openxmlformats-officedocument.presentationml.slideLayout+xml"/>
  <Override PartName="/ppt/tags/tag278.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417.xml" ContentType="application/vnd.openxmlformats-officedocument.presentationml.tags+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tags/tag111.xml" ContentType="application/vnd.openxmlformats-officedocument.presentationml.tags+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4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slideLayouts/slideLayout142.xml" ContentType="application/vnd.openxmlformats-officedocument.presentationml.slideLayout+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Layouts/slideLayout20.xml" ContentType="application/vnd.openxmlformats-officedocument.presentationml.slideLayout+xml"/>
  <Override PartName="/ppt/tags/tag149.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slideLayouts/slideLayout218.xml" ContentType="application/vnd.openxmlformats-officedocument.presentationml.slideLayout+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slideLayouts/slideLayout158.xml" ContentType="application/vnd.openxmlformats-officedocument.presentationml.slideLayout+xml"/>
  <Override PartName="/ppt/tags/tag297.xml" ContentType="application/vnd.openxmlformats-officedocument.presentationml.tags+xml"/>
  <Override PartName="/ppt/slideLayouts/slideLayout221.xml" ContentType="application/vnd.openxmlformats-officedocument.presentationml.slideLayout+xml"/>
  <Override PartName="/ppt/tags/tag436.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tags/tag275.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tags/tag414.xml" ContentType="application/vnd.openxmlformats-officedocument.presentationml.tags+xml"/>
  <Override PartName="/ppt/tags/tag461.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398.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68.xml" ContentType="application/vnd.openxmlformats-officedocument.presentationml.tags+xml"/>
  <Override PartName="/ppt/slideLayouts/slideLayout237.xml" ContentType="application/vnd.openxmlformats-officedocument.presentationml.slideLayout+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slideLayouts/slideLayout215.xml" ContentType="application/vnd.openxmlformats-officedocument.presentationml.slideLayout+xml"/>
  <Override PartName="/ppt/tags/tag31.xml" ContentType="application/vnd.openxmlformats-officedocument.presentationml.tags+xml"/>
  <Override PartName="/ppt/tags/tag146.xml" ContentType="application/vnd.openxmlformats-officedocument.presentationml.tags+xml"/>
  <Override PartName="/ppt/slideLayouts/slideLayout99.xml" ContentType="application/vnd.openxmlformats-officedocument.presentationml.slideLayout+xml"/>
  <Override PartName="/ppt/tags/tag193.xml" ContentType="application/vnd.openxmlformats-officedocument.presentationml.tags+xml"/>
  <Override PartName="/ppt/tags/tag332.xml" ContentType="application/vnd.openxmlformats-officedocument.presentationml.tags+xml"/>
  <Override PartName="/ppt/slideLayouts/slideLayout199.xml" ContentType="application/vnd.openxmlformats-officedocument.presentationml.slideLayout+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ppt/tags/tag408.xml" ContentType="application/vnd.openxmlformats-officedocument.presentationml.tags+xml"/>
  <Override PartName="/ppt/slideLayouts/slideLayout240.xml" ContentType="application/vnd.openxmlformats-officedocument.presentationml.slideLayout+xml"/>
  <Override PartName="/ppt/tags/tag455.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ags/tag102.xml" ContentType="application/vnd.openxmlformats-officedocument.presentationml.tags+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ags/tag433.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slideLayouts/slideLayout133.xml" ContentType="application/vnd.openxmlformats-officedocument.presentationml.slideLayout+xml"/>
  <Override PartName="/ppt/tags/tag272.xml" ContentType="application/vnd.openxmlformats-officedocument.presentationml.tags+xml"/>
  <Override PartName="/ppt/slideLayouts/slideLayout180.xml" ContentType="application/vnd.openxmlformats-officedocument.presentationml.slideLayout+xml"/>
  <Override PartName="/ppt/tags/tag411.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slideLayouts/slideLayout33.xml" ContentType="application/vnd.openxmlformats-officedocument.presentationml.slideLayout+xml"/>
  <Override PartName="/ppt/tags/tag94.xml" ContentType="application/vnd.openxmlformats-officedocument.presentationml.tags+xml"/>
  <Override PartName="/ppt/slideLayouts/slideLayout80.xml" ContentType="application/vnd.openxmlformats-officedocument.presentationml.slideLayout+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slideLayouts/slideLayout209.xml" ContentType="application/vnd.openxmlformats-officedocument.presentationml.slideLayout+xml"/>
  <Override PartName="/ppt/tags/tag395.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ags/tag187.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slideLayouts/slideLayout234.xml" ContentType="application/vnd.openxmlformats-officedocument.presentationml.slideLayout+xml"/>
  <Override PartName="/ppt/tags/tag50.xml" ContentType="application/vnd.openxmlformats-officedocument.presentationml.tags+xml"/>
  <Override PartName="/ppt/tags/tag304.xml" ContentType="application/vnd.openxmlformats-officedocument.presentationml.tags+xml"/>
  <Override PartName="/ppt/theme/theme8.xml" ContentType="application/vnd.openxmlformats-officedocument.theme+xml"/>
  <Override PartName="/ppt/tags/tag351.xml" ContentType="application/vnd.openxmlformats-officedocument.presentationml.tags+xml"/>
  <Override PartName="/ppt/tags/tag449.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427.xml" ContentType="application/vnd.openxmlformats-officedocument.presentationml.tags+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Default Extension="jpeg" ContentType="image/jpeg"/>
  <Override PartName="/ppt/tags/tag88.xml" ContentType="application/vnd.openxmlformats-officedocument.presentationml.tags+xml"/>
  <Override PartName="/ppt/slideLayouts/slideLayout105.xml" ContentType="application/vnd.openxmlformats-officedocument.presentationml.slideLayout+xml"/>
  <Override PartName="/ppt/tags/tag244.xml" ContentType="application/vnd.openxmlformats-officedocument.presentationml.tags+xml"/>
  <Override PartName="/ppt/slideLayouts/slideLayout152.xml" ContentType="application/vnd.openxmlformats-officedocument.presentationml.slideLayout+xml"/>
  <Override PartName="/ppt/tags/tag291.xml" ContentType="application/vnd.openxmlformats-officedocument.presentationml.tags+xml"/>
  <Override PartName="/ppt/tags/tag430.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tags/tag367.xml" ContentType="application/vnd.openxmlformats-officedocument.presentationml.tags+xml"/>
  <Override PartName="/ppt/slideLayouts/slideLayout228.xml" ContentType="application/vnd.openxmlformats-officedocument.presentationml.slideLayout+xml"/>
  <Override PartName="/ppt/slideLayouts/slideLayout30.xml" ContentType="application/vnd.openxmlformats-officedocument.presentationml.slideLayout+xml"/>
  <Override PartName="/ppt/tags/tag159.xml" ContentType="application/vnd.openxmlformats-officedocument.presentationml.tags+xml"/>
  <Override PartName="/ppt/slideLayouts/slideLayout130.xml" ContentType="application/vnd.openxmlformats-officedocument.presentationml.slideLayout+xml"/>
  <Override PartName="/ppt/tags/tag345.xml" ContentType="application/vnd.openxmlformats-officedocument.presentationml.tags+xml"/>
  <Override PartName="/ppt/tags/tag392.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slideLayouts/slideLayout206.xml" ContentType="application/vnd.openxmlformats-officedocument.presentationml.slideLayout+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Layouts/slideLayout231.xml" ContentType="application/vnd.openxmlformats-officedocument.presentationml.slideLayout+xml"/>
  <Override PartName="/ppt/slideLayouts/slideLayout68.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Layouts/slideLayout168.xml" ContentType="application/vnd.openxmlformats-officedocument.presentationml.slideLayout+xml"/>
  <Override PartName="/ppt/tags/tag301.xml" ContentType="application/vnd.openxmlformats-officedocument.presentationml.tags+xml"/>
  <Override PartName="/ppt/tags/tag446.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19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0" r:id="rId2"/>
    <p:sldMasterId id="2147483725" r:id="rId3"/>
    <p:sldMasterId id="2147483750" r:id="rId4"/>
    <p:sldMasterId id="2147483775" r:id="rId5"/>
    <p:sldMasterId id="2147483800" r:id="rId6"/>
    <p:sldMasterId id="2147483825" r:id="rId7"/>
    <p:sldMasterId id="2147483850" r:id="rId8"/>
    <p:sldMasterId id="2147483875" r:id="rId9"/>
    <p:sldMasterId id="2147483900" r:id="rId10"/>
  </p:sldMasterIdLst>
  <p:notesMasterIdLst>
    <p:notesMasterId r:id="rId29"/>
  </p:notesMasterIdLst>
  <p:handoutMasterIdLst>
    <p:handoutMasterId r:id="rId30"/>
  </p:handoutMasterIdLst>
  <p:sldIdLst>
    <p:sldId id="447" r:id="rId11"/>
    <p:sldId id="612" r:id="rId12"/>
    <p:sldId id="448" r:id="rId13"/>
    <p:sldId id="617" r:id="rId14"/>
    <p:sldId id="621" r:id="rId15"/>
    <p:sldId id="589" r:id="rId16"/>
    <p:sldId id="603" r:id="rId17"/>
    <p:sldId id="602" r:id="rId18"/>
    <p:sldId id="596" r:id="rId19"/>
    <p:sldId id="619" r:id="rId20"/>
    <p:sldId id="613" r:id="rId21"/>
    <p:sldId id="592" r:id="rId22"/>
    <p:sldId id="593" r:id="rId23"/>
    <p:sldId id="620" r:id="rId24"/>
    <p:sldId id="504" r:id="rId25"/>
    <p:sldId id="594" r:id="rId26"/>
    <p:sldId id="610" r:id="rId27"/>
    <p:sldId id="605"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odana Nleya" initials="NN" lastIdx="3" clrIdx="0"/>
  <p:cmAuthor id="2" name="Claire Horton" initials="CH"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9"/>
    <a:srgbClr val="968C83"/>
    <a:srgbClr val="007DBA"/>
    <a:srgbClr val="FFC600"/>
    <a:srgbClr val="00329B"/>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p:cViewPr varScale="1">
        <p:scale>
          <a:sx n="79" d="100"/>
          <a:sy n="79" d="100"/>
        </p:scale>
        <p:origin x="-930" y="-78"/>
      </p:cViewPr>
      <p:guideLst>
        <p:guide orient="horz" pos="3838"/>
        <p:guide orient="horz" pos="890"/>
        <p:guide pos="5602"/>
        <p:guide pos="204"/>
      </p:guideLst>
    </p:cSldViewPr>
  </p:slideViewPr>
  <p:notesTextViewPr>
    <p:cViewPr>
      <p:scale>
        <a:sx n="75" d="100"/>
        <a:sy n="75" d="100"/>
      </p:scale>
      <p:origin x="0" y="0"/>
    </p:cViewPr>
  </p:notesTextViewPr>
  <p:sorterViewPr>
    <p:cViewPr>
      <p:scale>
        <a:sx n="100" d="100"/>
        <a:sy n="100" d="100"/>
      </p:scale>
      <p:origin x="0" y="-2256"/>
    </p:cViewPr>
  </p:sorterViewPr>
  <p:notesViewPr>
    <p:cSldViewPr showGuides="1">
      <p:cViewPr varScale="1">
        <p:scale>
          <a:sx n="88" d="100"/>
          <a:sy n="88" d="100"/>
        </p:scale>
        <p:origin x="373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53946626\AppData\Local\Microsoft\Windows\Temporary%20Internet%20Files\Content.Outlook\U6ZU2OGJ\Copy%20of%20Ratio%20of%20fees%20to%20AGR(1522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stacked"/>
        <c:ser>
          <c:idx val="0"/>
          <c:order val="0"/>
          <c:tx>
            <c:strRef>
              <c:f>Summarized!$A$9</c:f>
              <c:strCache>
                <c:ptCount val="1"/>
                <c:pt idx="0">
                  <c:v>Exclusivity fees - Casino operators</c:v>
                </c:pt>
              </c:strCache>
            </c:strRef>
          </c:tx>
          <c:cat>
            <c:numRef>
              <c:f>Summarized!$B$8:$W$8</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Summarized!$B$9:$W$9</c:f>
              <c:numCache>
                <c:formatCode>0.00%</c:formatCode>
                <c:ptCount val="13"/>
                <c:pt idx="0">
                  <c:v>0.20258358467000084</c:v>
                </c:pt>
                <c:pt idx="1">
                  <c:v>0.22090745248071175</c:v>
                </c:pt>
                <c:pt idx="2">
                  <c:v>0.24450460796758042</c:v>
                </c:pt>
                <c:pt idx="3">
                  <c:v>0.1693375330835255</c:v>
                </c:pt>
                <c:pt idx="4">
                  <c:v>7.5864402800282921E-2</c:v>
                </c:pt>
                <c:pt idx="5">
                  <c:v>7.9199178155102065E-2</c:v>
                </c:pt>
                <c:pt idx="6">
                  <c:v>4.1047366423931024E-2</c:v>
                </c:pt>
                <c:pt idx="7">
                  <c:v>3.529356110607447E-2</c:v>
                </c:pt>
                <c:pt idx="8">
                  <c:v>3.6622874665213724E-2</c:v>
                </c:pt>
                <c:pt idx="9">
                  <c:v>0</c:v>
                </c:pt>
                <c:pt idx="10">
                  <c:v>0</c:v>
                </c:pt>
                <c:pt idx="11">
                  <c:v>0</c:v>
                </c:pt>
                <c:pt idx="12">
                  <c:v>0</c:v>
                </c:pt>
              </c:numCache>
            </c:numRef>
          </c:val>
          <c:extLst xmlns:c16r2="http://schemas.microsoft.com/office/drawing/2015/06/chart">
            <c:ext xmlns:c16="http://schemas.microsoft.com/office/drawing/2014/chart" uri="{C3380CC4-5D6E-409C-BE32-E72D297353CC}">
              <c16:uniqueId val="{00000000-808D-4BCC-8BA4-81FCFDA0306A}"/>
            </c:ext>
          </c:extLst>
        </c:ser>
        <c:ser>
          <c:idx val="1"/>
          <c:order val="1"/>
          <c:tx>
            <c:strRef>
              <c:f>Summarized!$A$10</c:f>
              <c:strCache>
                <c:ptCount val="1"/>
                <c:pt idx="0">
                  <c:v>LPM Operator's fee</c:v>
                </c:pt>
              </c:strCache>
            </c:strRef>
          </c:tx>
          <c:cat>
            <c:numRef>
              <c:f>Summarized!$B$8:$W$8</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Summarized!$B$10:$W$10</c:f>
              <c:numCache>
                <c:formatCode>0.00%</c:formatCode>
                <c:ptCount val="13"/>
                <c:pt idx="0">
                  <c:v>8.7278805626137393E-2</c:v>
                </c:pt>
                <c:pt idx="1">
                  <c:v>9.468107887672432E-2</c:v>
                </c:pt>
                <c:pt idx="2">
                  <c:v>0.1001075077388074</c:v>
                </c:pt>
                <c:pt idx="3">
                  <c:v>0.11430449509719753</c:v>
                </c:pt>
                <c:pt idx="4">
                  <c:v>0.11884583768459596</c:v>
                </c:pt>
                <c:pt idx="5">
                  <c:v>0.12406989230329582</c:v>
                </c:pt>
                <c:pt idx="6">
                  <c:v>0.12798597127399045</c:v>
                </c:pt>
                <c:pt idx="7">
                  <c:v>0.11004560619825474</c:v>
                </c:pt>
                <c:pt idx="8">
                  <c:v>0.11419045427156617</c:v>
                </c:pt>
                <c:pt idx="9">
                  <c:v>0.14642254287972861</c:v>
                </c:pt>
                <c:pt idx="10">
                  <c:v>0.13238270641419303</c:v>
                </c:pt>
                <c:pt idx="11">
                  <c:v>0</c:v>
                </c:pt>
                <c:pt idx="12">
                  <c:v>0</c:v>
                </c:pt>
              </c:numCache>
            </c:numRef>
          </c:val>
          <c:extLst xmlns:c16r2="http://schemas.microsoft.com/office/drawing/2015/06/chart">
            <c:ext xmlns:c16="http://schemas.microsoft.com/office/drawing/2014/chart" uri="{C3380CC4-5D6E-409C-BE32-E72D297353CC}">
              <c16:uniqueId val="{00000001-808D-4BCC-8BA4-81FCFDA0306A}"/>
            </c:ext>
          </c:extLst>
        </c:ser>
        <c:ser>
          <c:idx val="2"/>
          <c:order val="2"/>
          <c:tx>
            <c:strRef>
              <c:f>Summarized!$A$11</c:f>
              <c:strCache>
                <c:ptCount val="1"/>
                <c:pt idx="0">
                  <c:v>Other revenue</c:v>
                </c:pt>
              </c:strCache>
            </c:strRef>
          </c:tx>
          <c:cat>
            <c:numRef>
              <c:f>Summarized!$B$8:$W$8</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Summarized!$B$11:$W$11</c:f>
              <c:numCache>
                <c:formatCode>0.00%</c:formatCode>
                <c:ptCount val="13"/>
                <c:pt idx="0">
                  <c:v>0.68749150107865131</c:v>
                </c:pt>
                <c:pt idx="1">
                  <c:v>0.67105143411896273</c:v>
                </c:pt>
                <c:pt idx="2">
                  <c:v>0.65538788429361228</c:v>
                </c:pt>
                <c:pt idx="3">
                  <c:v>0.71635797181927696</c:v>
                </c:pt>
                <c:pt idx="4">
                  <c:v>0.80528975951512127</c:v>
                </c:pt>
                <c:pt idx="5">
                  <c:v>0.79673092954160207</c:v>
                </c:pt>
                <c:pt idx="6">
                  <c:v>0.7627239773886032</c:v>
                </c:pt>
                <c:pt idx="7">
                  <c:v>0.62304319998578805</c:v>
                </c:pt>
                <c:pt idx="8">
                  <c:v>0.62698163607564306</c:v>
                </c:pt>
                <c:pt idx="9">
                  <c:v>0.72214898780404468</c:v>
                </c:pt>
                <c:pt idx="10">
                  <c:v>0.66444058847995879</c:v>
                </c:pt>
                <c:pt idx="11">
                  <c:v>0.63868003640371551</c:v>
                </c:pt>
                <c:pt idx="12">
                  <c:v>0.58301225663636924</c:v>
                </c:pt>
              </c:numCache>
            </c:numRef>
          </c:val>
          <c:extLst xmlns:c16r2="http://schemas.microsoft.com/office/drawing/2015/06/chart">
            <c:ext xmlns:c16="http://schemas.microsoft.com/office/drawing/2014/chart" uri="{C3380CC4-5D6E-409C-BE32-E72D297353CC}">
              <c16:uniqueId val="{00000002-808D-4BCC-8BA4-81FCFDA0306A}"/>
            </c:ext>
          </c:extLst>
        </c:ser>
        <c:ser>
          <c:idx val="3"/>
          <c:order val="3"/>
          <c:tx>
            <c:strRef>
              <c:f>Summarized!$A$12</c:f>
              <c:strCache>
                <c:ptCount val="1"/>
                <c:pt idx="0">
                  <c:v>Government grant</c:v>
                </c:pt>
              </c:strCache>
            </c:strRef>
          </c:tx>
          <c:cat>
            <c:numRef>
              <c:f>Summarized!$B$8:$W$8</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Summarized!$B$12:$W$12</c:f>
              <c:numCache>
                <c:formatCode>0.00%</c:formatCode>
                <c:ptCount val="13"/>
                <c:pt idx="0">
                  <c:v>2.2646108625210416E-2</c:v>
                </c:pt>
                <c:pt idx="1">
                  <c:v>1.3360034523601445E-2</c:v>
                </c:pt>
                <c:pt idx="2">
                  <c:v>0</c:v>
                </c:pt>
                <c:pt idx="3">
                  <c:v>0</c:v>
                </c:pt>
                <c:pt idx="4">
                  <c:v>0</c:v>
                </c:pt>
                <c:pt idx="5">
                  <c:v>0</c:v>
                </c:pt>
                <c:pt idx="6">
                  <c:v>6.8242684913475599E-2</c:v>
                </c:pt>
                <c:pt idx="7">
                  <c:v>0.23161763270988278</c:v>
                </c:pt>
                <c:pt idx="8">
                  <c:v>0.22220503498757718</c:v>
                </c:pt>
                <c:pt idx="9">
                  <c:v>0.13142846931622687</c:v>
                </c:pt>
                <c:pt idx="10">
                  <c:v>0.2031767051058482</c:v>
                </c:pt>
                <c:pt idx="11">
                  <c:v>0.36131996359628493</c:v>
                </c:pt>
                <c:pt idx="12">
                  <c:v>0.41698774336363076</c:v>
                </c:pt>
              </c:numCache>
            </c:numRef>
          </c:val>
          <c:extLst xmlns:c16r2="http://schemas.microsoft.com/office/drawing/2015/06/chart">
            <c:ext xmlns:c16="http://schemas.microsoft.com/office/drawing/2014/chart" uri="{C3380CC4-5D6E-409C-BE32-E72D297353CC}">
              <c16:uniqueId val="{00000003-808D-4BCC-8BA4-81FCFDA0306A}"/>
            </c:ext>
          </c:extLst>
        </c:ser>
        <c:dLbls/>
        <c:overlap val="100"/>
        <c:axId val="105769984"/>
        <c:axId val="106128128"/>
      </c:barChart>
      <c:catAx>
        <c:axId val="105769984"/>
        <c:scaling>
          <c:orientation val="minMax"/>
        </c:scaling>
        <c:axPos val="b"/>
        <c:numFmt formatCode="General" sourceLinked="1"/>
        <c:tickLblPos val="nextTo"/>
        <c:txPr>
          <a:bodyPr/>
          <a:lstStyle/>
          <a:p>
            <a:pPr>
              <a:defRPr lang="en-US" sz="1400"/>
            </a:pPr>
            <a:endParaRPr lang="en-US"/>
          </a:p>
        </c:txPr>
        <c:crossAx val="106128128"/>
        <c:crosses val="autoZero"/>
        <c:auto val="1"/>
        <c:lblAlgn val="ctr"/>
        <c:lblOffset val="100"/>
      </c:catAx>
      <c:valAx>
        <c:axId val="106128128"/>
        <c:scaling>
          <c:orientation val="minMax"/>
          <c:max val="1"/>
        </c:scaling>
        <c:axPos val="l"/>
        <c:majorGridlines>
          <c:spPr>
            <a:ln w="6350"/>
          </c:spPr>
        </c:majorGridlines>
        <c:numFmt formatCode="0.00%" sourceLinked="1"/>
        <c:tickLblPos val="nextTo"/>
        <c:txPr>
          <a:bodyPr/>
          <a:lstStyle/>
          <a:p>
            <a:pPr>
              <a:defRPr lang="en-US" sz="1400"/>
            </a:pPr>
            <a:endParaRPr lang="en-US"/>
          </a:p>
        </c:txPr>
        <c:crossAx val="105769984"/>
        <c:crosses val="autoZero"/>
        <c:crossBetween val="between"/>
      </c:valAx>
    </c:plotArea>
    <c:legend>
      <c:legendPos val="r"/>
      <c:legendEntry>
        <c:idx val="3"/>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0"/>
        <c:txPr>
          <a:bodyPr/>
          <a:lstStyle/>
          <a:p>
            <a:pPr>
              <a:defRPr sz="1400"/>
            </a:pPr>
            <a:endParaRPr lang="en-US"/>
          </a:p>
        </c:txPr>
      </c:legendEntry>
      <c:layout>
        <c:manualLayout>
          <c:xMode val="edge"/>
          <c:yMode val="edge"/>
          <c:x val="0.69931408084286917"/>
          <c:y val="0.3654480488083483"/>
          <c:w val="0.25579190695983278"/>
          <c:h val="0.3113331695539307"/>
        </c:manualLayout>
      </c:layout>
      <c:txPr>
        <a:bodyPr/>
        <a:lstStyle/>
        <a:p>
          <a:pPr>
            <a:defRPr lang="en-US"/>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7"/>
  <c:chart>
    <c:title>
      <c:tx>
        <c:rich>
          <a:bodyPr rot="0" spcFirstLastPara="1" vertOverflow="ellipsis" vert="horz" wrap="square" anchor="ctr" anchorCtr="1"/>
          <a:lstStyle/>
          <a:p>
            <a:pPr>
              <a:defRPr lang="en-US" sz="1600" b="1" i="0" u="none" strike="noStrike" kern="1200" cap="none" spc="0" normalizeH="0" baseline="0">
                <a:solidFill>
                  <a:schemeClr val="dk1">
                    <a:lumMod val="50000"/>
                    <a:lumOff val="50000"/>
                  </a:schemeClr>
                </a:solidFill>
                <a:latin typeface="+mj-lt"/>
                <a:ea typeface="+mj-ea"/>
                <a:cs typeface="+mj-cs"/>
              </a:defRPr>
            </a:pPr>
            <a:r>
              <a:rPr lang="en-US"/>
              <a:t>AGR Casino &amp; LPM</a:t>
            </a:r>
          </a:p>
        </c:rich>
      </c:tx>
      <c:spPr>
        <a:noFill/>
        <a:ln>
          <a:noFill/>
        </a:ln>
        <a:effectLst/>
      </c:spPr>
    </c:title>
    <c:plotArea>
      <c:layout/>
      <c:barChart>
        <c:barDir val="col"/>
        <c:grouping val="clustered"/>
        <c:ser>
          <c:idx val="1"/>
          <c:order val="0"/>
          <c:tx>
            <c:strRef>
              <c:f>Sheet2!$B$1</c:f>
              <c:strCache>
                <c:ptCount val="1"/>
                <c:pt idx="0">
                  <c:v>AGR: Casino</c:v>
                </c:pt>
              </c:strCache>
            </c:strRef>
          </c:tx>
          <c:spPr>
            <a:solidFill>
              <a:schemeClr val="accent5">
                <a:shade val="86000"/>
              </a:schemeClr>
            </a:solidFill>
            <a:ln>
              <a:noFill/>
            </a:ln>
            <a:effectLst/>
          </c:spPr>
          <c:cat>
            <c:numRef>
              <c:f>Sheet2!$A$3:$A$22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Sheet2!$B$3:$B$22</c:f>
              <c:numCache>
                <c:formatCode>_ * #,##0_ ;_ * \-#,##0_ ;_ * "-"_ ;_ @_ </c:formatCode>
                <c:ptCount val="20"/>
                <c:pt idx="0">
                  <c:v>291239662</c:v>
                </c:pt>
                <c:pt idx="1">
                  <c:v>783938227</c:v>
                </c:pt>
                <c:pt idx="2">
                  <c:v>969766650</c:v>
                </c:pt>
                <c:pt idx="3">
                  <c:v>1186106304</c:v>
                </c:pt>
                <c:pt idx="4">
                  <c:v>1399729603</c:v>
                </c:pt>
                <c:pt idx="5">
                  <c:v>1678284925</c:v>
                </c:pt>
                <c:pt idx="6">
                  <c:v>1962442345</c:v>
                </c:pt>
                <c:pt idx="7">
                  <c:v>2199834524</c:v>
                </c:pt>
                <c:pt idx="8">
                  <c:v>2170105966</c:v>
                </c:pt>
                <c:pt idx="9">
                  <c:v>2091588601</c:v>
                </c:pt>
                <c:pt idx="10">
                  <c:v>2140443604</c:v>
                </c:pt>
                <c:pt idx="11">
                  <c:v>2284173104</c:v>
                </c:pt>
                <c:pt idx="12">
                  <c:v>2409245850</c:v>
                </c:pt>
                <c:pt idx="13">
                  <c:v>2526566804</c:v>
                </c:pt>
                <c:pt idx="14">
                  <c:v>2787455383</c:v>
                </c:pt>
                <c:pt idx="15">
                  <c:v>2892841204</c:v>
                </c:pt>
                <c:pt idx="16">
                  <c:v>2890162457</c:v>
                </c:pt>
                <c:pt idx="17">
                  <c:v>2923114273</c:v>
                </c:pt>
                <c:pt idx="18">
                  <c:v>2682093395</c:v>
                </c:pt>
                <c:pt idx="19">
                  <c:v>2815025759</c:v>
                </c:pt>
              </c:numCache>
            </c:numRef>
          </c:val>
          <c:extLst xmlns:c16r2="http://schemas.microsoft.com/office/drawing/2015/06/chart">
            <c:ext xmlns:c16="http://schemas.microsoft.com/office/drawing/2014/chart" uri="{C3380CC4-5D6E-409C-BE32-E72D297353CC}">
              <c16:uniqueId val="{00000000-C2ED-414A-86D6-2422CC7852F5}"/>
            </c:ext>
          </c:extLst>
        </c:ser>
        <c:ser>
          <c:idx val="3"/>
          <c:order val="1"/>
          <c:tx>
            <c:strRef>
              <c:f>Sheet2!$D$1</c:f>
              <c:strCache>
                <c:ptCount val="1"/>
                <c:pt idx="0">
                  <c:v>AGR: LPM</c:v>
                </c:pt>
              </c:strCache>
            </c:strRef>
          </c:tx>
          <c:spPr>
            <a:solidFill>
              <a:schemeClr val="accent5">
                <a:tint val="58000"/>
              </a:schemeClr>
            </a:solidFill>
            <a:ln>
              <a:noFill/>
            </a:ln>
            <a:effectLst/>
          </c:spPr>
          <c:cat>
            <c:numRef>
              <c:f>Sheet2!$A$3:$A$22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Sheet2!$D$3:$D$22</c:f>
              <c:numCache>
                <c:formatCode>_ * #,##0_ ;_ * \-#,##0_ ;_ * "-"_ ;_ @_ </c:formatCode>
                <c:ptCount val="20"/>
                <c:pt idx="0">
                  <c:v>0</c:v>
                </c:pt>
                <c:pt idx="1">
                  <c:v>0</c:v>
                </c:pt>
                <c:pt idx="2">
                  <c:v>0</c:v>
                </c:pt>
                <c:pt idx="3">
                  <c:v>0</c:v>
                </c:pt>
                <c:pt idx="4">
                  <c:v>9519347</c:v>
                </c:pt>
                <c:pt idx="5">
                  <c:v>110606092</c:v>
                </c:pt>
                <c:pt idx="6">
                  <c:v>178871399</c:v>
                </c:pt>
                <c:pt idx="7">
                  <c:v>284747459</c:v>
                </c:pt>
                <c:pt idx="8">
                  <c:v>317290267</c:v>
                </c:pt>
                <c:pt idx="9">
                  <c:v>330126499</c:v>
                </c:pt>
                <c:pt idx="10">
                  <c:v>370463626</c:v>
                </c:pt>
                <c:pt idx="11">
                  <c:v>423573715</c:v>
                </c:pt>
                <c:pt idx="12">
                  <c:v>486341761</c:v>
                </c:pt>
                <c:pt idx="13">
                  <c:v>558115857</c:v>
                </c:pt>
                <c:pt idx="14">
                  <c:v>632372120</c:v>
                </c:pt>
                <c:pt idx="15">
                  <c:v>716591466</c:v>
                </c:pt>
                <c:pt idx="16">
                  <c:v>794540819</c:v>
                </c:pt>
                <c:pt idx="17">
                  <c:v>845537191</c:v>
                </c:pt>
                <c:pt idx="18">
                  <c:v>902737336</c:v>
                </c:pt>
                <c:pt idx="19">
                  <c:v>954589916</c:v>
                </c:pt>
              </c:numCache>
            </c:numRef>
          </c:val>
          <c:extLst xmlns:c16r2="http://schemas.microsoft.com/office/drawing/2015/06/chart">
            <c:ext xmlns:c16="http://schemas.microsoft.com/office/drawing/2014/chart" uri="{C3380CC4-5D6E-409C-BE32-E72D297353CC}">
              <c16:uniqueId val="{00000001-C2ED-414A-86D6-2422CC7852F5}"/>
            </c:ext>
          </c:extLst>
        </c:ser>
        <c:dLbls/>
        <c:gapWidth val="267"/>
        <c:overlap val="-43"/>
        <c:axId val="100341248"/>
        <c:axId val="100342784"/>
      </c:barChart>
      <c:catAx>
        <c:axId val="100341248"/>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900" b="0" i="0" u="none" strike="noStrike" kern="1200" cap="none" spc="0" normalizeH="0" baseline="0">
                <a:solidFill>
                  <a:schemeClr val="dk1">
                    <a:lumMod val="65000"/>
                    <a:lumOff val="35000"/>
                  </a:schemeClr>
                </a:solidFill>
                <a:latin typeface="+mn-lt"/>
                <a:ea typeface="+mn-ea"/>
                <a:cs typeface="+mn-cs"/>
              </a:defRPr>
            </a:pPr>
            <a:endParaRPr lang="en-US"/>
          </a:p>
        </c:txPr>
        <c:crossAx val="100342784"/>
        <c:crosses val="autoZero"/>
        <c:auto val="1"/>
        <c:lblAlgn val="ctr"/>
        <c:lblOffset val="100"/>
      </c:catAx>
      <c:valAx>
        <c:axId val="100342784"/>
        <c:scaling>
          <c:orientation val="minMax"/>
        </c:scaling>
        <c:axPos val="l"/>
        <c:majorGridlines>
          <c:spPr>
            <a:ln w="9525" cap="flat" cmpd="sng" algn="ctr">
              <a:solidFill>
                <a:schemeClr val="dk1">
                  <a:lumMod val="15000"/>
                  <a:lumOff val="85000"/>
                </a:schemeClr>
              </a:solidFill>
              <a:round/>
            </a:ln>
            <a:effectLst/>
          </c:spPr>
        </c:majorGridlines>
        <c:numFmt formatCode="_ * #,##0_ ;_ * \-#,##0_ ;_ * &quot;-&quot;_ ;_ @_ " sourceLinked="1"/>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en-US"/>
          </a:p>
        </c:txPr>
        <c:crossAx val="100341248"/>
        <c:crosses val="autoZero"/>
        <c:crossBetween val="between"/>
      </c:valAx>
      <c:spPr>
        <a:pattFill prst="ltDnDiag">
          <a:fgClr>
            <a:schemeClr val="dk1">
              <a:lumMod val="15000"/>
              <a:lumOff val="85000"/>
            </a:schemeClr>
          </a:fgClr>
          <a:bgClr>
            <a:schemeClr val="lt1"/>
          </a:bgClr>
        </a:pattFill>
        <a:ln>
          <a:noFill/>
        </a:ln>
        <a:effectLst/>
      </c:spPr>
    </c:plotArea>
    <c:legend>
      <c:legendPos val="b"/>
      <c:spPr>
        <a:noFill/>
        <a:ln>
          <a:noFill/>
        </a:ln>
        <a:effectLst/>
      </c:spPr>
      <c:txPr>
        <a:bodyPr rot="0" spcFirstLastPara="1"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C7F027-379E-4D32-9199-1B8938F68AAE}" type="datetimeFigureOut">
              <a:rPr lang="en-GB" smtClean="0"/>
              <a:pPr/>
              <a:t>09/09/2020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E7989-31F3-4EB9-8547-909D99F43AE5}" type="datetimeFigureOut">
              <a:rPr lang="en-ZA" smtClean="0"/>
              <a:pPr/>
              <a:t>2020/09/09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AAD7304C-3777-431F-B6FE-8025281D37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a:extLst>
              <a:ext uri="{FF2B5EF4-FFF2-40B4-BE49-F238E27FC236}">
                <a16:creationId xmlns:a16="http://schemas.microsoft.com/office/drawing/2014/main" xmlns="" id="{C03547BC-8056-4C59-BDEE-684639E1E25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48132" name="Slide Number Placeholder 3">
            <a:extLst>
              <a:ext uri="{FF2B5EF4-FFF2-40B4-BE49-F238E27FC236}">
                <a16:creationId xmlns:a16="http://schemas.microsoft.com/office/drawing/2014/main" xmlns="" id="{04C50365-9156-4607-A20C-E2FA01A0D98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5A2783-24B8-4BF8-8F34-265FEDEA6708}" type="slidenum">
              <a:rPr lang="en-ZA" altLang="en-US">
                <a:latin typeface="Calibri" panose="020F0502020204030204" pitchFamily="34" charset="0"/>
              </a:rPr>
              <a:pPr eaLnBrk="1" hangingPunct="1"/>
              <a:t>1</a:t>
            </a:fld>
            <a:endParaRPr lang="en-ZA"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EBA78FB7-F475-45BD-BDBD-0D44B0569C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a:extLst>
              <a:ext uri="{FF2B5EF4-FFF2-40B4-BE49-F238E27FC236}">
                <a16:creationId xmlns:a16="http://schemas.microsoft.com/office/drawing/2014/main" xmlns="" id="{C1FCEE51-6F05-4312-9ECF-C1D79927CBE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49156" name="Slide Number Placeholder 3">
            <a:extLst>
              <a:ext uri="{FF2B5EF4-FFF2-40B4-BE49-F238E27FC236}">
                <a16:creationId xmlns:a16="http://schemas.microsoft.com/office/drawing/2014/main" xmlns="" id="{AFEB4B56-ED30-4C2E-9066-4528C778710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CB95C2-425C-4A5A-8040-74E90238D792}" type="slidenum">
              <a:rPr lang="en-ZA" altLang="en-US">
                <a:latin typeface="Calibri" panose="020F0502020204030204" pitchFamily="34" charset="0"/>
              </a:rPr>
              <a:pPr eaLnBrk="1" hangingPunct="1"/>
              <a:t>3</a:t>
            </a:fld>
            <a:endParaRPr lang="en-ZA"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072E392F-17D7-497D-B4A1-FAE4E9F7C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a:extLst>
              <a:ext uri="{FF2B5EF4-FFF2-40B4-BE49-F238E27FC236}">
                <a16:creationId xmlns:a16="http://schemas.microsoft.com/office/drawing/2014/main" xmlns="" id="{733481D2-363E-47B7-B337-4E614389115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1204" name="Slide Number Placeholder 3">
            <a:extLst>
              <a:ext uri="{FF2B5EF4-FFF2-40B4-BE49-F238E27FC236}">
                <a16:creationId xmlns:a16="http://schemas.microsoft.com/office/drawing/2014/main" xmlns="" id="{150161BA-17DE-4C94-B1EC-734517E6B9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F6BD32-EE81-4CB9-BC8A-122B439B7A8C}" type="slidenum">
              <a:rPr lang="en-ZA" altLang="en-US">
                <a:solidFill>
                  <a:srgbClr val="000000"/>
                </a:solidFill>
                <a:latin typeface="Calibri" panose="020F0502020204030204" pitchFamily="34" charset="0"/>
              </a:rPr>
              <a:pPr eaLnBrk="1" hangingPunct="1"/>
              <a:t>6</a:t>
            </a:fld>
            <a:endParaRPr lang="en-ZA"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28AC4715-AC47-4244-8C15-5BC5DD053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a:extLst>
              <a:ext uri="{FF2B5EF4-FFF2-40B4-BE49-F238E27FC236}">
                <a16:creationId xmlns:a16="http://schemas.microsoft.com/office/drawing/2014/main" xmlns="" id="{53DC8A68-A82D-40E4-B85E-9E542AAC10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2228" name="Slide Number Placeholder 3">
            <a:extLst>
              <a:ext uri="{FF2B5EF4-FFF2-40B4-BE49-F238E27FC236}">
                <a16:creationId xmlns:a16="http://schemas.microsoft.com/office/drawing/2014/main" xmlns="" id="{29B8E366-9CA8-43FB-A2EA-B812525BAC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943575-76F1-4FBA-A05A-739FBC1589A5}" type="slidenum">
              <a:rPr lang="en-ZA" altLang="en-US">
                <a:solidFill>
                  <a:srgbClr val="000000"/>
                </a:solidFill>
                <a:latin typeface="Calibri" panose="020F0502020204030204" pitchFamily="34" charset="0"/>
              </a:rPr>
              <a:pPr eaLnBrk="1" hangingPunct="1"/>
              <a:t>12</a:t>
            </a:fld>
            <a:endParaRPr lang="en-ZA"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4701FFB2-7AB9-4554-AA87-60D9150770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a:extLst>
              <a:ext uri="{FF2B5EF4-FFF2-40B4-BE49-F238E27FC236}">
                <a16:creationId xmlns:a16="http://schemas.microsoft.com/office/drawing/2014/main" xmlns="" id="{1F714D32-2652-4D76-B0D5-5A61644E8CD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3252" name="Slide Number Placeholder 3">
            <a:extLst>
              <a:ext uri="{FF2B5EF4-FFF2-40B4-BE49-F238E27FC236}">
                <a16:creationId xmlns:a16="http://schemas.microsoft.com/office/drawing/2014/main" xmlns="" id="{F302FCCD-9F4E-4E28-8152-FF71CB4E46D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71FFF0-791A-460C-A0E9-B06F14D4D90B}" type="slidenum">
              <a:rPr lang="en-ZA" altLang="en-US">
                <a:solidFill>
                  <a:srgbClr val="000000"/>
                </a:solidFill>
                <a:latin typeface="Calibri" panose="020F0502020204030204" pitchFamily="34" charset="0"/>
              </a:rPr>
              <a:pPr eaLnBrk="1" hangingPunct="1"/>
              <a:t>13</a:t>
            </a:fld>
            <a:endParaRPr lang="en-ZA"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FB04F7D0-3640-43F9-AB70-57C8BFA77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0449DA1E-8270-42FA-89F6-2CD8B380F81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0180" name="Slide Number Placeholder 3">
            <a:extLst>
              <a:ext uri="{FF2B5EF4-FFF2-40B4-BE49-F238E27FC236}">
                <a16:creationId xmlns:a16="http://schemas.microsoft.com/office/drawing/2014/main" xmlns="" id="{1A44D858-2E54-47E5-81BA-EF077335199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1290D0-7E18-4286-ABB9-49DF6F109DDC}" type="slidenum">
              <a:rPr lang="en-ZA" altLang="en-US">
                <a:latin typeface="Calibri" panose="020F0502020204030204" pitchFamily="34" charset="0"/>
              </a:rPr>
              <a:pPr eaLnBrk="1" hangingPunct="1"/>
              <a:t>15</a:t>
            </a:fld>
            <a:endParaRPr lang="en-ZA" altLang="en-US"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572CDDD2-0E8D-4350-BA90-ACBE06F4E5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a:extLst>
              <a:ext uri="{FF2B5EF4-FFF2-40B4-BE49-F238E27FC236}">
                <a16:creationId xmlns:a16="http://schemas.microsoft.com/office/drawing/2014/main" xmlns="" id="{8856CA68-1C5F-4C1B-982D-3043E9B118A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0180" name="Slide Number Placeholder 3">
            <a:extLst>
              <a:ext uri="{FF2B5EF4-FFF2-40B4-BE49-F238E27FC236}">
                <a16:creationId xmlns:a16="http://schemas.microsoft.com/office/drawing/2014/main" xmlns="" id="{A936EFE4-9774-4BB3-BD59-5A4F72C5917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7C52AF-BA68-4879-833D-2E0F86D113AF}" type="slidenum">
              <a:rPr lang="en-ZA" altLang="en-US">
                <a:solidFill>
                  <a:srgbClr val="000000"/>
                </a:solidFill>
                <a:latin typeface="Calibri" panose="020F0502020204030204" pitchFamily="34" charset="0"/>
              </a:rPr>
              <a:pPr eaLnBrk="1" hangingPunct="1"/>
              <a:t>16</a:t>
            </a:fld>
            <a:endParaRPr lang="en-ZA"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EBA78FB7-F475-45BD-BDBD-0D44B0569C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a:extLst>
              <a:ext uri="{FF2B5EF4-FFF2-40B4-BE49-F238E27FC236}">
                <a16:creationId xmlns:a16="http://schemas.microsoft.com/office/drawing/2014/main" xmlns="" id="{C1FCEE51-6F05-4312-9ECF-C1D79927CBE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9156" name="Slide Number Placeholder 3">
            <a:extLst>
              <a:ext uri="{FF2B5EF4-FFF2-40B4-BE49-F238E27FC236}">
                <a16:creationId xmlns:a16="http://schemas.microsoft.com/office/drawing/2014/main" xmlns="" id="{AFEB4B56-ED30-4C2E-9066-4528C778710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CB95C2-425C-4A5A-8040-74E90238D792}" type="slidenum">
              <a:rPr lang="en-ZA" altLang="en-US">
                <a:solidFill>
                  <a:prstClr val="black"/>
                </a:solidFill>
                <a:latin typeface="Calibri" panose="020F0502020204030204" pitchFamily="34" charset="0"/>
              </a:rPr>
              <a:pPr eaLnBrk="1" hangingPunct="1"/>
              <a:t>17</a:t>
            </a:fld>
            <a:endParaRPr lang="en-ZA" altLang="en-US">
              <a:solidFill>
                <a:prstClr val="black"/>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CA2196B6-1DA8-4713-95CE-55ED63A8D6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a:extLst>
              <a:ext uri="{FF2B5EF4-FFF2-40B4-BE49-F238E27FC236}">
                <a16:creationId xmlns:a16="http://schemas.microsoft.com/office/drawing/2014/main" xmlns="" id="{B236ADBF-8E71-4E5B-8E59-672A47B377B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6324" name="Slide Number Placeholder 3">
            <a:extLst>
              <a:ext uri="{FF2B5EF4-FFF2-40B4-BE49-F238E27FC236}">
                <a16:creationId xmlns:a16="http://schemas.microsoft.com/office/drawing/2014/main" xmlns="" id="{C873F9F0-C781-456B-AAC0-8D16CC13049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82A0F6-2ABF-4A64-ACEC-9E0B00B5E6CC}" type="slidenum">
              <a:rPr lang="en-ZA" altLang="en-US">
                <a:latin typeface="Calibri" panose="020F0502020204030204" pitchFamily="34" charset="0"/>
              </a:rPr>
              <a:pPr eaLnBrk="1" hangingPunct="1"/>
              <a:t>18</a:t>
            </a:fld>
            <a:endParaRPr lang="en-Z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9.xml"/><Relationship Id="rId1" Type="http://schemas.openxmlformats.org/officeDocument/2006/relationships/tags" Target="../tags/tag198.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tags" Target="../tags/tag200.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5.xml"/><Relationship Id="rId1" Type="http://schemas.openxmlformats.org/officeDocument/2006/relationships/tags" Target="../tags/tag204.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ags" Target="../tags/tag206.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ags" Target="../tags/tag208.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1.xml"/><Relationship Id="rId1" Type="http://schemas.openxmlformats.org/officeDocument/2006/relationships/tags" Target="../tags/tag210.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tags" Target="../tags/tag212.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5.xml"/><Relationship Id="rId1" Type="http://schemas.openxmlformats.org/officeDocument/2006/relationships/tags" Target="../tags/tag21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7.xml"/><Relationship Id="rId1" Type="http://schemas.openxmlformats.org/officeDocument/2006/relationships/tags" Target="../tags/tag216.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9.xml"/><Relationship Id="rId1" Type="http://schemas.openxmlformats.org/officeDocument/2006/relationships/tags" Target="../tags/tag218.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1.xml"/><Relationship Id="rId1" Type="http://schemas.openxmlformats.org/officeDocument/2006/relationships/tags" Target="../tags/tag220.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3.xml"/><Relationship Id="rId1" Type="http://schemas.openxmlformats.org/officeDocument/2006/relationships/tags" Target="../tags/tag222.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tags" Target="../tags/tag224.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tags" Target="../tags/tag226.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tags" Target="../tags/tag228.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tags" Target="../tags/tag23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9.xml"/><Relationship Id="rId1" Type="http://schemas.openxmlformats.org/officeDocument/2006/relationships/tags" Target="../tags/tag238.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1.xml"/><Relationship Id="rId1" Type="http://schemas.openxmlformats.org/officeDocument/2006/relationships/tags" Target="../tags/tag240.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3.xml"/><Relationship Id="rId1" Type="http://schemas.openxmlformats.org/officeDocument/2006/relationships/tags" Target="../tags/tag242.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5.xml"/><Relationship Id="rId1" Type="http://schemas.openxmlformats.org/officeDocument/2006/relationships/tags" Target="../tags/tag244.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7.xml"/><Relationship Id="rId1" Type="http://schemas.openxmlformats.org/officeDocument/2006/relationships/tags" Target="../tags/tag246.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9.xml"/><Relationship Id="rId1" Type="http://schemas.openxmlformats.org/officeDocument/2006/relationships/tags" Target="../tags/tag248.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1.xml"/><Relationship Id="rId1" Type="http://schemas.openxmlformats.org/officeDocument/2006/relationships/tags" Target="../tags/tag250.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3.xml"/><Relationship Id="rId1" Type="http://schemas.openxmlformats.org/officeDocument/2006/relationships/tags" Target="../tags/tag25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5.xml"/><Relationship Id="rId1" Type="http://schemas.openxmlformats.org/officeDocument/2006/relationships/tags" Target="../tags/tag254.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7.xml"/><Relationship Id="rId1" Type="http://schemas.openxmlformats.org/officeDocument/2006/relationships/tags" Target="../tags/tag256.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9.xml"/><Relationship Id="rId1" Type="http://schemas.openxmlformats.org/officeDocument/2006/relationships/tags" Target="../tags/tag258.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1.xml"/><Relationship Id="rId1" Type="http://schemas.openxmlformats.org/officeDocument/2006/relationships/tags" Target="../tags/tag26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3.xml"/><Relationship Id="rId1" Type="http://schemas.openxmlformats.org/officeDocument/2006/relationships/tags" Target="../tags/tag262.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5.xml"/><Relationship Id="rId1" Type="http://schemas.openxmlformats.org/officeDocument/2006/relationships/tags" Target="../tags/tag264.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7.xml"/><Relationship Id="rId1" Type="http://schemas.openxmlformats.org/officeDocument/2006/relationships/tags" Target="../tags/tag266.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9.xml"/><Relationship Id="rId1" Type="http://schemas.openxmlformats.org/officeDocument/2006/relationships/tags" Target="../tags/tag268.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1.xml"/><Relationship Id="rId1" Type="http://schemas.openxmlformats.org/officeDocument/2006/relationships/tags" Target="../tags/tag27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3.xml"/><Relationship Id="rId1" Type="http://schemas.openxmlformats.org/officeDocument/2006/relationships/tags" Target="../tags/tag272.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5.xml"/><Relationship Id="rId1" Type="http://schemas.openxmlformats.org/officeDocument/2006/relationships/tags" Target="../tags/tag274.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7.xml"/><Relationship Id="rId1" Type="http://schemas.openxmlformats.org/officeDocument/2006/relationships/tags" Target="../tags/tag27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5.xml"/><Relationship Id="rId1" Type="http://schemas.openxmlformats.org/officeDocument/2006/relationships/tags" Target="../tags/tag284.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7.xml"/><Relationship Id="rId1" Type="http://schemas.openxmlformats.org/officeDocument/2006/relationships/tags" Target="../tags/tag286.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9.xml"/><Relationship Id="rId1" Type="http://schemas.openxmlformats.org/officeDocument/2006/relationships/tags" Target="../tags/tag288.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1.xml"/><Relationship Id="rId1" Type="http://schemas.openxmlformats.org/officeDocument/2006/relationships/tags" Target="../tags/tag290.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3.xml"/><Relationship Id="rId1" Type="http://schemas.openxmlformats.org/officeDocument/2006/relationships/tags" Target="../tags/tag292.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5.xml"/><Relationship Id="rId1" Type="http://schemas.openxmlformats.org/officeDocument/2006/relationships/tags" Target="../tags/tag294.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7.xml"/><Relationship Id="rId1" Type="http://schemas.openxmlformats.org/officeDocument/2006/relationships/tags" Target="../tags/tag296.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9.xml"/><Relationship Id="rId1" Type="http://schemas.openxmlformats.org/officeDocument/2006/relationships/tags" Target="../tags/tag298.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1.xml"/><Relationship Id="rId1" Type="http://schemas.openxmlformats.org/officeDocument/2006/relationships/tags" Target="../tags/tag300.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3.xml"/><Relationship Id="rId1" Type="http://schemas.openxmlformats.org/officeDocument/2006/relationships/tags" Target="../tags/tag302.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5.xml"/><Relationship Id="rId1" Type="http://schemas.openxmlformats.org/officeDocument/2006/relationships/tags" Target="../tags/tag304.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7.xml"/><Relationship Id="rId1" Type="http://schemas.openxmlformats.org/officeDocument/2006/relationships/tags" Target="../tags/tag30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9.xml"/><Relationship Id="rId1" Type="http://schemas.openxmlformats.org/officeDocument/2006/relationships/tags" Target="../tags/tag30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1.xml"/><Relationship Id="rId1" Type="http://schemas.openxmlformats.org/officeDocument/2006/relationships/tags" Target="../tags/tag310.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3.xml"/><Relationship Id="rId1" Type="http://schemas.openxmlformats.org/officeDocument/2006/relationships/tags" Target="../tags/tag312.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5.xml"/><Relationship Id="rId1" Type="http://schemas.openxmlformats.org/officeDocument/2006/relationships/tags" Target="../tags/tag314.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7.xml"/><Relationship Id="rId1" Type="http://schemas.openxmlformats.org/officeDocument/2006/relationships/tags" Target="../tags/tag316.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9.xml"/><Relationship Id="rId1" Type="http://schemas.openxmlformats.org/officeDocument/2006/relationships/tags" Target="../tags/tag318.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1.xml"/><Relationship Id="rId1" Type="http://schemas.openxmlformats.org/officeDocument/2006/relationships/tags" Target="../tags/tag320.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3.xml"/><Relationship Id="rId1" Type="http://schemas.openxmlformats.org/officeDocument/2006/relationships/tags" Target="../tags/tag32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2.xml"/><Relationship Id="rId1" Type="http://schemas.openxmlformats.org/officeDocument/2006/relationships/tags" Target="../tags/tag331.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4.xml"/><Relationship Id="rId1" Type="http://schemas.openxmlformats.org/officeDocument/2006/relationships/tags" Target="../tags/tag333.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6.xml"/><Relationship Id="rId1" Type="http://schemas.openxmlformats.org/officeDocument/2006/relationships/tags" Target="../tags/tag335.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8.xml"/><Relationship Id="rId1" Type="http://schemas.openxmlformats.org/officeDocument/2006/relationships/tags" Target="../tags/tag337.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0.xml"/><Relationship Id="rId1" Type="http://schemas.openxmlformats.org/officeDocument/2006/relationships/tags" Target="../tags/tag339.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2.xml"/><Relationship Id="rId1" Type="http://schemas.openxmlformats.org/officeDocument/2006/relationships/tags" Target="../tags/tag341.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4.xml"/><Relationship Id="rId1" Type="http://schemas.openxmlformats.org/officeDocument/2006/relationships/tags" Target="../tags/tag343.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6.xml"/><Relationship Id="rId1" Type="http://schemas.openxmlformats.org/officeDocument/2006/relationships/tags" Target="../tags/tag345.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8.xml"/><Relationship Id="rId1" Type="http://schemas.openxmlformats.org/officeDocument/2006/relationships/tags" Target="../tags/tag347.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0.xml"/><Relationship Id="rId1" Type="http://schemas.openxmlformats.org/officeDocument/2006/relationships/tags" Target="../tags/tag349.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2.xml"/><Relationship Id="rId1" Type="http://schemas.openxmlformats.org/officeDocument/2006/relationships/tags" Target="../tags/tag351.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4.xml"/><Relationship Id="rId1" Type="http://schemas.openxmlformats.org/officeDocument/2006/relationships/tags" Target="../tags/tag35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6.xml"/><Relationship Id="rId1" Type="http://schemas.openxmlformats.org/officeDocument/2006/relationships/tags" Target="../tags/tag355.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8.xml"/><Relationship Id="rId1" Type="http://schemas.openxmlformats.org/officeDocument/2006/relationships/tags" Target="../tags/tag357.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0.xml"/><Relationship Id="rId1" Type="http://schemas.openxmlformats.org/officeDocument/2006/relationships/tags" Target="../tags/tag359.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2.xml"/><Relationship Id="rId1" Type="http://schemas.openxmlformats.org/officeDocument/2006/relationships/tags" Target="../tags/tag361.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4.xml"/><Relationship Id="rId1" Type="http://schemas.openxmlformats.org/officeDocument/2006/relationships/tags" Target="../tags/tag363.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6.xml"/><Relationship Id="rId1" Type="http://schemas.openxmlformats.org/officeDocument/2006/relationships/tags" Target="../tags/tag365.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8.xml"/><Relationship Id="rId1" Type="http://schemas.openxmlformats.org/officeDocument/2006/relationships/tags" Target="../tags/tag36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0.xml"/><Relationship Id="rId1" Type="http://schemas.openxmlformats.org/officeDocument/2006/relationships/tags" Target="../tags/tag36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8.xml"/><Relationship Id="rId1" Type="http://schemas.openxmlformats.org/officeDocument/2006/relationships/tags" Target="../tags/tag371.xml"/><Relationship Id="rId4" Type="http://schemas.openxmlformats.org/officeDocument/2006/relationships/image" Target="../media/image13.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79.xml"/><Relationship Id="rId1" Type="http://schemas.openxmlformats.org/officeDocument/2006/relationships/tags" Target="../tags/tag378.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1.xml"/><Relationship Id="rId1" Type="http://schemas.openxmlformats.org/officeDocument/2006/relationships/tags" Target="../tags/tag380.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3.xml"/><Relationship Id="rId1" Type="http://schemas.openxmlformats.org/officeDocument/2006/relationships/tags" Target="../tags/tag382.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5.xml"/><Relationship Id="rId1" Type="http://schemas.openxmlformats.org/officeDocument/2006/relationships/tags" Target="../tags/tag384.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7.xml"/><Relationship Id="rId1" Type="http://schemas.openxmlformats.org/officeDocument/2006/relationships/tags" Target="../tags/tag386.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9.xml"/><Relationship Id="rId1" Type="http://schemas.openxmlformats.org/officeDocument/2006/relationships/tags" Target="../tags/tag38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1.xml"/><Relationship Id="rId1" Type="http://schemas.openxmlformats.org/officeDocument/2006/relationships/tags" Target="../tags/tag390.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3.xml"/><Relationship Id="rId1" Type="http://schemas.openxmlformats.org/officeDocument/2006/relationships/tags" Target="../tags/tag392.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5.xml"/><Relationship Id="rId1" Type="http://schemas.openxmlformats.org/officeDocument/2006/relationships/tags" Target="../tags/tag394.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7.xml"/><Relationship Id="rId1" Type="http://schemas.openxmlformats.org/officeDocument/2006/relationships/tags" Target="../tags/tag396.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9.xml"/><Relationship Id="rId1" Type="http://schemas.openxmlformats.org/officeDocument/2006/relationships/tags" Target="../tags/tag398.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1.xml"/><Relationship Id="rId1" Type="http://schemas.openxmlformats.org/officeDocument/2006/relationships/tags" Target="../tags/tag40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3.xml"/><Relationship Id="rId1" Type="http://schemas.openxmlformats.org/officeDocument/2006/relationships/tags" Target="../tags/tag402.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5.xml"/><Relationship Id="rId1" Type="http://schemas.openxmlformats.org/officeDocument/2006/relationships/tags" Target="../tags/tag404.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7.xml"/><Relationship Id="rId1" Type="http://schemas.openxmlformats.org/officeDocument/2006/relationships/tags" Target="../tags/tag406.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9.xml"/><Relationship Id="rId1" Type="http://schemas.openxmlformats.org/officeDocument/2006/relationships/tags" Target="../tags/tag408.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1.xml"/><Relationship Id="rId1" Type="http://schemas.openxmlformats.org/officeDocument/2006/relationships/tags" Target="../tags/tag410.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3.xml"/><Relationship Id="rId1" Type="http://schemas.openxmlformats.org/officeDocument/2006/relationships/tags" Target="../tags/tag412.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5.xml"/><Relationship Id="rId1" Type="http://schemas.openxmlformats.org/officeDocument/2006/relationships/tags" Target="../tags/tag414.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7.xml"/><Relationship Id="rId1" Type="http://schemas.openxmlformats.org/officeDocument/2006/relationships/tags" Target="../tags/tag41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5.xml"/><Relationship Id="rId1" Type="http://schemas.openxmlformats.org/officeDocument/2006/relationships/tags" Target="../tags/tag424.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7.xml"/><Relationship Id="rId1" Type="http://schemas.openxmlformats.org/officeDocument/2006/relationships/tags" Target="../tags/tag42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29.xml"/><Relationship Id="rId1" Type="http://schemas.openxmlformats.org/officeDocument/2006/relationships/tags" Target="../tags/tag4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1.xml"/><Relationship Id="rId1" Type="http://schemas.openxmlformats.org/officeDocument/2006/relationships/tags" Target="../tags/tag430.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3.xml"/><Relationship Id="rId1" Type="http://schemas.openxmlformats.org/officeDocument/2006/relationships/tags" Target="../tags/tag432.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5.xml"/><Relationship Id="rId1" Type="http://schemas.openxmlformats.org/officeDocument/2006/relationships/tags" Target="../tags/tag434.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7.xml"/><Relationship Id="rId1" Type="http://schemas.openxmlformats.org/officeDocument/2006/relationships/tags" Target="../tags/tag436.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9.xml"/><Relationship Id="rId1" Type="http://schemas.openxmlformats.org/officeDocument/2006/relationships/tags" Target="../tags/tag438.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1.xml"/><Relationship Id="rId1" Type="http://schemas.openxmlformats.org/officeDocument/2006/relationships/tags" Target="../tags/tag440.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3.xml"/><Relationship Id="rId1" Type="http://schemas.openxmlformats.org/officeDocument/2006/relationships/tags" Target="../tags/tag442.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5.xml"/><Relationship Id="rId1" Type="http://schemas.openxmlformats.org/officeDocument/2006/relationships/tags" Target="../tags/tag444.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7.xml"/><Relationship Id="rId1" Type="http://schemas.openxmlformats.org/officeDocument/2006/relationships/tags" Target="../tags/tag44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9.xml"/><Relationship Id="rId1" Type="http://schemas.openxmlformats.org/officeDocument/2006/relationships/tags" Target="../tags/tag448.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1.xml"/><Relationship Id="rId1" Type="http://schemas.openxmlformats.org/officeDocument/2006/relationships/tags" Target="../tags/tag450.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3.xml"/><Relationship Id="rId1" Type="http://schemas.openxmlformats.org/officeDocument/2006/relationships/tags" Target="../tags/tag452.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5.xml"/><Relationship Id="rId1" Type="http://schemas.openxmlformats.org/officeDocument/2006/relationships/tags" Target="../tags/tag454.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7.xml"/><Relationship Id="rId1" Type="http://schemas.openxmlformats.org/officeDocument/2006/relationships/tags" Target="../tags/tag456.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9.xml"/><Relationship Id="rId1" Type="http://schemas.openxmlformats.org/officeDocument/2006/relationships/tags" Target="../tags/tag458.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1.xml"/><Relationship Id="rId1" Type="http://schemas.openxmlformats.org/officeDocument/2006/relationships/tags" Target="../tags/tag460.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3.xml"/><Relationship Id="rId1" Type="http://schemas.openxmlformats.org/officeDocument/2006/relationships/tags" Target="../tags/tag46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tags" Target="../tags/tag100.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tags" Target="../tags/tag130.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tags" Target="../tags/tag13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3.xml"/><Relationship Id="rId1" Type="http://schemas.openxmlformats.org/officeDocument/2006/relationships/tags" Target="../tags/tag172.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5.xml"/><Relationship Id="rId1" Type="http://schemas.openxmlformats.org/officeDocument/2006/relationships/tags" Target="../tags/tag174.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3.xml"/><Relationship Id="rId1" Type="http://schemas.openxmlformats.org/officeDocument/2006/relationships/tags" Target="../tags/tag182.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5.xml"/><Relationship Id="rId1" Type="http://schemas.openxmlformats.org/officeDocument/2006/relationships/tags" Target="../tags/tag18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3.xml"/><Relationship Id="rId1" Type="http://schemas.openxmlformats.org/officeDocument/2006/relationships/tags" Target="../tags/tag192.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5.xml"/><Relationship Id="rId1" Type="http://schemas.openxmlformats.org/officeDocument/2006/relationships/tags" Target="../tags/tag19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3342632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075211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58993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1360538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336902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6827410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4590173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727541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956746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37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5019162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452394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97143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07618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918565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298762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34784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688692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7528668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54201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7574608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057133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649091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584170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38972413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479032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046844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40459227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471451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68055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49036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573037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633978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597858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1242444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782588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323964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09523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988293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86875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066641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60279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531963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2081553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3352562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5736908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149037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115127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11429939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4535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0693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23742273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672058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592187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7600545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530558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530737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050122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9139812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1406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147777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3237413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905961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975671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585239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014428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48119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3130350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9830683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dirty="0"/>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9" name="Picture 2" descr="C:\Users\Conny\Desktop\WCG\WCG - Logo\PNG\Logos blue\Provincial Government\WCG - Logo - Provincial Treasury - Tagline - Transparent.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845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817090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275432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42617295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402071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61871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8698076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047479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28617913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412740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889584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830291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8325192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2768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1229452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8645358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0047996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34264303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28327987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2605728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4191767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9805790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3"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48057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5997619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48780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219178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0488543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11006355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111158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784815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212807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217532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5678651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413566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041952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241474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407768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556840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989010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261689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44884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7538576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0279141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9156619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0849130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6901587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9123167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0049911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7367200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8021614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30460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20085931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4225055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8871228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43833529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83443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7049811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6989944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644895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07671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5186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015906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3761796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9186480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5923599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2458343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7241331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308945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1863404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9687031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605045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87590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xmlns="" id="{350F7E49-0C3E-4745-8370-8B4AFF26B8A2}"/>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2586038"/>
            <a:ext cx="9144000"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C:\Users\Conny\Desktop\WCG\WCG - Logo\PNG\Logos blue\Provincial Government\WCG - Logo - Provincial Treasury - Tagline - Transparent.png">
            <a:extLst>
              <a:ext uri="{FF2B5EF4-FFF2-40B4-BE49-F238E27FC236}">
                <a16:creationId xmlns:a16="http://schemas.microsoft.com/office/drawing/2014/main" xmlns="" id="{11607069-506C-450F-A0C0-CF76343893C7}"/>
              </a:ext>
            </a:extLst>
          </p:cNvPr>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42900" y="420688"/>
            <a:ext cx="5424488" cy="153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67544" y="3429000"/>
            <a:ext cx="8208912" cy="1008113"/>
          </a:xfrm>
          <a:noFill/>
        </p:spPr>
        <p:txBody>
          <a:bodyPr tIns="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tIns="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7" name="Text Placeholder 16"/>
          <p:cNvSpPr>
            <a:spLocks noGrp="1"/>
          </p:cNvSpPr>
          <p:nvPr>
            <p:ph type="body" sz="quarter" idx="10"/>
          </p:nvPr>
        </p:nvSpPr>
        <p:spPr>
          <a:xfrm>
            <a:off x="3635548" y="5398045"/>
            <a:ext cx="1584176" cy="365125"/>
          </a:xfrm>
        </p:spPr>
        <p:txBody>
          <a:bodyPr>
            <a:normAutofit/>
          </a:bodyPr>
          <a:lstStyle>
            <a:lvl1pPr algn="r">
              <a:defRPr sz="1100" b="0">
                <a:solidFill>
                  <a:schemeClr val="bg1"/>
                </a:solidFill>
              </a:defRPr>
            </a:lvl1pPr>
          </a:lstStyle>
          <a:p>
            <a:pPr lvl="0"/>
            <a:r>
              <a:rPr lang="en-US"/>
              <a:t>Click to edit Master text styles</a:t>
            </a:r>
          </a:p>
        </p:txBody>
      </p:sp>
      <p:sp>
        <p:nvSpPr>
          <p:cNvPr id="18" name="Text Placeholder 16"/>
          <p:cNvSpPr>
            <a:spLocks noGrp="1"/>
          </p:cNvSpPr>
          <p:nvPr>
            <p:ph type="body" sz="quarter" idx="11"/>
          </p:nvPr>
        </p:nvSpPr>
        <p:spPr>
          <a:xfrm>
            <a:off x="5220072" y="5398045"/>
            <a:ext cx="1944216" cy="365125"/>
          </a:xfrm>
        </p:spPr>
        <p:txBody>
          <a:bodyPr>
            <a:normAutofit/>
          </a:bodyPr>
          <a:lstStyle>
            <a:lvl1pPr algn="r">
              <a:defRPr sz="1100" b="0" baseline="0">
                <a:solidFill>
                  <a:schemeClr val="bg1"/>
                </a:solidFill>
              </a:defRPr>
            </a:lvl1pPr>
          </a:lstStyle>
          <a:p>
            <a:pPr lvl="0"/>
            <a:r>
              <a:rPr lang="en-US"/>
              <a:t>Click to edit Master text styles</a:t>
            </a:r>
          </a:p>
        </p:txBody>
      </p:sp>
      <p:sp>
        <p:nvSpPr>
          <p:cNvPr id="8" name="Date Placeholder 11">
            <a:extLst>
              <a:ext uri="{FF2B5EF4-FFF2-40B4-BE49-F238E27FC236}">
                <a16:creationId xmlns:a16="http://schemas.microsoft.com/office/drawing/2014/main" xmlns="" id="{8051DC24-D297-4E04-B386-26E96BA106A3}"/>
              </a:ext>
            </a:extLst>
          </p:cNvPr>
          <p:cNvSpPr>
            <a:spLocks noGrp="1"/>
          </p:cNvSpPr>
          <p:nvPr>
            <p:ph type="dt" sz="half" idx="12"/>
          </p:nvPr>
        </p:nvSpPr>
        <p:spPr>
          <a:xfrm>
            <a:off x="7164388" y="5397500"/>
            <a:ext cx="1511300" cy="365125"/>
          </a:xfrm>
          <a:prstGeom prst="rect">
            <a:avLst/>
          </a:prstGeom>
        </p:spPr>
        <p:txBody>
          <a:bodyPr vert="horz" lIns="91440" tIns="45720" rIns="91440" bIns="45720" rtlCol="0" anchor="ctr"/>
          <a:lstStyle>
            <a:lvl1pPr algn="r" fontAlgn="auto">
              <a:spcBef>
                <a:spcPts val="0"/>
              </a:spcBef>
              <a:spcAft>
                <a:spcPts val="0"/>
              </a:spcAft>
              <a:defRPr sz="1100">
                <a:solidFill>
                  <a:prstClr val="white"/>
                </a:solidFill>
                <a:latin typeface="+mn-lt"/>
                <a:cs typeface="+mn-cs"/>
              </a:defRPr>
            </a:lvl1pPr>
          </a:lstStyle>
          <a:p>
            <a:pPr>
              <a:defRPr/>
            </a:pPr>
            <a:endParaRPr lang="en-GB"/>
          </a:p>
        </p:txBody>
      </p:sp>
    </p:spTree>
    <p:extLst>
      <p:ext uri="{BB962C8B-B14F-4D97-AF65-F5344CB8AC3E}">
        <p14:creationId xmlns:p14="http://schemas.microsoft.com/office/powerpoint/2010/main" xmlns="" val="5891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ZA"/>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xmlns="" id="{99FF346D-4D85-4166-A539-47E9B9544D81}"/>
              </a:ext>
            </a:extLst>
          </p:cNvPr>
          <p:cNvSpPr>
            <a:spLocks noGrp="1"/>
          </p:cNvSpPr>
          <p:nvPr>
            <p:ph type="sldNum" sz="quarter" idx="11"/>
            <p:custDataLst>
              <p:tags r:id="rId1"/>
            </p:custDataLst>
          </p:nvPr>
        </p:nvSpPr>
        <p:spPr/>
        <p:txBody>
          <a:bodyPr/>
          <a:lstStyle>
            <a:lvl1pPr>
              <a:defRPr/>
            </a:lvl1pPr>
          </a:lstStyle>
          <a:p>
            <a:fld id="{377CE5D6-9D08-476D-A25D-BD905E2DA0F1}" type="slidenum">
              <a:rPr lang="en-ZA" altLang="en-US"/>
              <a:pPr/>
              <a:t>‹#›</a:t>
            </a:fld>
            <a:endParaRPr lang="en-ZA" altLang="en-US"/>
          </a:p>
        </p:txBody>
      </p:sp>
      <p:sp>
        <p:nvSpPr>
          <p:cNvPr id="5" name="Footer Placeholder 4">
            <a:extLst>
              <a:ext uri="{FF2B5EF4-FFF2-40B4-BE49-F238E27FC236}">
                <a16:creationId xmlns:a16="http://schemas.microsoft.com/office/drawing/2014/main" xmlns="" id="{9ECEF930-FCCE-481A-A3E7-0224A0BFB93D}"/>
              </a:ext>
            </a:extLst>
          </p:cNvPr>
          <p:cNvSpPr>
            <a:spLocks noGrp="1"/>
          </p:cNvSpPr>
          <p:nvPr>
            <p:ph type="ftr" sz="quarter" idx="12"/>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4113314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noAutofit/>
          </a:bodyPr>
          <a:lstStyle/>
          <a:p>
            <a:r>
              <a:rPr lang="en-US"/>
              <a:t>Click to edit Master title style</a:t>
            </a:r>
            <a:endParaRPr lang="en-ZA"/>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xmlns="" id="{6D354C7B-A1DF-437B-BE01-2B5B0ECA1408}"/>
              </a:ext>
            </a:extLst>
          </p:cNvPr>
          <p:cNvSpPr>
            <a:spLocks noGrp="1"/>
          </p:cNvSpPr>
          <p:nvPr>
            <p:ph type="sldNum" sz="quarter" idx="12"/>
            <p:custDataLst>
              <p:tags r:id="rId1"/>
            </p:custDataLst>
          </p:nvPr>
        </p:nvSpPr>
        <p:spPr/>
        <p:txBody>
          <a:bodyPr/>
          <a:lstStyle>
            <a:lvl1pPr>
              <a:defRPr/>
            </a:lvl1pPr>
          </a:lstStyle>
          <a:p>
            <a:fld id="{0E01AB82-9BAB-4D96-8CD3-1148BC0F6249}" type="slidenum">
              <a:rPr lang="en-ZA" altLang="en-US"/>
              <a:pPr/>
              <a:t>‹#›</a:t>
            </a:fld>
            <a:endParaRPr lang="en-ZA" altLang="en-US"/>
          </a:p>
        </p:txBody>
      </p:sp>
      <p:sp>
        <p:nvSpPr>
          <p:cNvPr id="6" name="Footer Placeholder 4">
            <a:extLst>
              <a:ext uri="{FF2B5EF4-FFF2-40B4-BE49-F238E27FC236}">
                <a16:creationId xmlns:a16="http://schemas.microsoft.com/office/drawing/2014/main" xmlns="" id="{C4DC94D9-F8F3-4719-A72F-BE9B9486A8FA}"/>
              </a:ext>
            </a:extLst>
          </p:cNvPr>
          <p:cNvSpPr>
            <a:spLocks noGrp="1"/>
          </p:cNvSpPr>
          <p:nvPr>
            <p:ph type="ftr" sz="quarter" idx="13"/>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2717708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ZA"/>
          </a:p>
        </p:txBody>
      </p:sp>
      <p:sp>
        <p:nvSpPr>
          <p:cNvPr id="3" name="Slide Number Placeholder 5">
            <a:extLst>
              <a:ext uri="{FF2B5EF4-FFF2-40B4-BE49-F238E27FC236}">
                <a16:creationId xmlns:a16="http://schemas.microsoft.com/office/drawing/2014/main" xmlns="" id="{B7762201-3E8E-4683-81F0-6BAA43729C71}"/>
              </a:ext>
            </a:extLst>
          </p:cNvPr>
          <p:cNvSpPr>
            <a:spLocks noGrp="1"/>
          </p:cNvSpPr>
          <p:nvPr>
            <p:ph type="sldNum" sz="quarter" idx="10"/>
            <p:custDataLst>
              <p:tags r:id="rId1"/>
            </p:custDataLst>
          </p:nvPr>
        </p:nvSpPr>
        <p:spPr/>
        <p:txBody>
          <a:bodyPr/>
          <a:lstStyle>
            <a:lvl1pPr>
              <a:defRPr/>
            </a:lvl1pPr>
          </a:lstStyle>
          <a:p>
            <a:fld id="{14763E1B-91CB-40A9-B58A-C55CC8CCFF10}" type="slidenum">
              <a:rPr lang="en-ZA" altLang="en-US"/>
              <a:pPr/>
              <a:t>‹#›</a:t>
            </a:fld>
            <a:endParaRPr lang="en-ZA" altLang="en-US"/>
          </a:p>
        </p:txBody>
      </p:sp>
      <p:sp>
        <p:nvSpPr>
          <p:cNvPr id="4" name="Footer Placeholder 4">
            <a:extLst>
              <a:ext uri="{FF2B5EF4-FFF2-40B4-BE49-F238E27FC236}">
                <a16:creationId xmlns:a16="http://schemas.microsoft.com/office/drawing/2014/main" xmlns="" id="{5DC3165F-B97C-4CE5-8C12-9EAF56E82A03}"/>
              </a:ext>
            </a:extLst>
          </p:cNvPr>
          <p:cNvSpPr>
            <a:spLocks noGrp="1"/>
          </p:cNvSpPr>
          <p:nvPr>
            <p:ph type="ftr" sz="quarter" idx="11"/>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40806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xmlns="" id="{E0F8E800-781F-40BD-908B-2FD8663FF37A}"/>
              </a:ext>
            </a:extLst>
          </p:cNvPr>
          <p:cNvSpPr>
            <a:spLocks noGrp="1"/>
          </p:cNvSpPr>
          <p:nvPr>
            <p:ph type="sldNum" sz="quarter" idx="14"/>
            <p:custDataLst>
              <p:tags r:id="rId1"/>
            </p:custDataLst>
          </p:nvPr>
        </p:nvSpPr>
        <p:spPr/>
        <p:txBody>
          <a:bodyPr/>
          <a:lstStyle>
            <a:lvl1pPr>
              <a:defRPr/>
            </a:lvl1pPr>
          </a:lstStyle>
          <a:p>
            <a:fld id="{1207C661-1198-46D6-9C4C-E8C2BB1F2852}" type="slidenum">
              <a:rPr lang="en-ZA" altLang="en-US"/>
              <a:pPr/>
              <a:t>‹#›</a:t>
            </a:fld>
            <a:endParaRPr lang="en-ZA" altLang="en-US"/>
          </a:p>
        </p:txBody>
      </p:sp>
      <p:sp>
        <p:nvSpPr>
          <p:cNvPr id="7" name="Footer Placeholder 4">
            <a:extLst>
              <a:ext uri="{FF2B5EF4-FFF2-40B4-BE49-F238E27FC236}">
                <a16:creationId xmlns:a16="http://schemas.microsoft.com/office/drawing/2014/main" xmlns="" id="{FBAE2705-ACC1-46AD-8D79-C7CD17B3FB52}"/>
              </a:ext>
            </a:extLst>
          </p:cNvPr>
          <p:cNvSpPr>
            <a:spLocks noGrp="1"/>
          </p:cNvSpPr>
          <p:nvPr>
            <p:ph type="ftr" sz="quarter" idx="15"/>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6302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xmlns="" id="{C4304A81-546E-4EFC-B99E-6347310A8A9F}"/>
              </a:ext>
            </a:extLst>
          </p:cNvPr>
          <p:cNvSpPr>
            <a:spLocks noGrp="1"/>
          </p:cNvSpPr>
          <p:nvPr>
            <p:ph type="sldNum" sz="quarter" idx="16"/>
            <p:custDataLst>
              <p:tags r:id="rId1"/>
            </p:custDataLst>
          </p:nvPr>
        </p:nvSpPr>
        <p:spPr/>
        <p:txBody>
          <a:bodyPr/>
          <a:lstStyle>
            <a:lvl1pPr>
              <a:defRPr/>
            </a:lvl1pPr>
          </a:lstStyle>
          <a:p>
            <a:fld id="{B77FDABA-D65B-4572-A76B-2D4DFB8AE068}" type="slidenum">
              <a:rPr lang="en-ZA" altLang="en-US"/>
              <a:pPr/>
              <a:t>‹#›</a:t>
            </a:fld>
            <a:endParaRPr lang="en-ZA" altLang="en-US"/>
          </a:p>
        </p:txBody>
      </p:sp>
      <p:sp>
        <p:nvSpPr>
          <p:cNvPr id="7" name="Footer Placeholder 4">
            <a:extLst>
              <a:ext uri="{FF2B5EF4-FFF2-40B4-BE49-F238E27FC236}">
                <a16:creationId xmlns:a16="http://schemas.microsoft.com/office/drawing/2014/main" xmlns="" id="{EAD179D9-0FD5-4171-9460-9CA2FA5B866E}"/>
              </a:ext>
            </a:extLst>
          </p:cNvPr>
          <p:cNvSpPr>
            <a:spLocks noGrp="1"/>
          </p:cNvSpPr>
          <p:nvPr>
            <p:ph type="ftr" sz="quarter" idx="17"/>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90914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xmlns="" id="{BD9E6B1D-8E29-41E3-A687-DEB063E4D047}"/>
              </a:ext>
            </a:extLst>
          </p:cNvPr>
          <p:cNvSpPr>
            <a:spLocks noGrp="1"/>
          </p:cNvSpPr>
          <p:nvPr>
            <p:ph type="sldNum" sz="quarter" idx="14"/>
            <p:custDataLst>
              <p:tags r:id="rId1"/>
            </p:custDataLst>
          </p:nvPr>
        </p:nvSpPr>
        <p:spPr/>
        <p:txBody>
          <a:bodyPr/>
          <a:lstStyle>
            <a:lvl1pPr>
              <a:defRPr/>
            </a:lvl1pPr>
          </a:lstStyle>
          <a:p>
            <a:fld id="{28E56947-AD7C-4E21-925D-30B161B9AE3D}" type="slidenum">
              <a:rPr lang="en-ZA" altLang="en-US"/>
              <a:pPr/>
              <a:t>‹#›</a:t>
            </a:fld>
            <a:endParaRPr lang="en-ZA" altLang="en-US"/>
          </a:p>
        </p:txBody>
      </p:sp>
      <p:sp>
        <p:nvSpPr>
          <p:cNvPr id="6" name="Footer Placeholder 4">
            <a:extLst>
              <a:ext uri="{FF2B5EF4-FFF2-40B4-BE49-F238E27FC236}">
                <a16:creationId xmlns:a16="http://schemas.microsoft.com/office/drawing/2014/main" xmlns="" id="{E478A953-B549-4AAD-82D8-32B338247C19}"/>
              </a:ext>
            </a:extLst>
          </p:cNvPr>
          <p:cNvSpPr>
            <a:spLocks noGrp="1"/>
          </p:cNvSpPr>
          <p:nvPr>
            <p:ph type="ftr" sz="quarter" idx="15"/>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4264787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xmlns="" id="{A6F1102F-7D1C-4B21-9162-1B7C21573C32}"/>
              </a:ext>
            </a:extLst>
          </p:cNvPr>
          <p:cNvSpPr>
            <a:spLocks noGrp="1"/>
          </p:cNvSpPr>
          <p:nvPr>
            <p:ph type="sldNum" sz="quarter" idx="12"/>
            <p:custDataLst>
              <p:tags r:id="rId1"/>
            </p:custDataLst>
          </p:nvPr>
        </p:nvSpPr>
        <p:spPr/>
        <p:txBody>
          <a:bodyPr/>
          <a:lstStyle>
            <a:lvl1pPr>
              <a:defRPr/>
            </a:lvl1pPr>
          </a:lstStyle>
          <a:p>
            <a:fld id="{C20D96D3-FBB8-413D-8066-28DEE546D50F}" type="slidenum">
              <a:rPr lang="en-ZA" altLang="en-US"/>
              <a:pPr/>
              <a:t>‹#›</a:t>
            </a:fld>
            <a:endParaRPr lang="en-ZA" altLang="en-US"/>
          </a:p>
        </p:txBody>
      </p:sp>
      <p:sp>
        <p:nvSpPr>
          <p:cNvPr id="7" name="Footer Placeholder 4">
            <a:extLst>
              <a:ext uri="{FF2B5EF4-FFF2-40B4-BE49-F238E27FC236}">
                <a16:creationId xmlns:a16="http://schemas.microsoft.com/office/drawing/2014/main" xmlns="" id="{9D739219-C273-4161-9184-936DCE6F9A3B}"/>
              </a:ext>
            </a:extLst>
          </p:cNvPr>
          <p:cNvSpPr>
            <a:spLocks noGrp="1"/>
          </p:cNvSpPr>
          <p:nvPr>
            <p:ph type="ftr" sz="quarter" idx="13"/>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579141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xmlns="" id="{CBA07269-C54C-4925-80ED-7FD002A6F9A4}"/>
              </a:ext>
            </a:extLst>
          </p:cNvPr>
          <p:cNvSpPr>
            <a:spLocks noGrp="1"/>
          </p:cNvSpPr>
          <p:nvPr>
            <p:ph type="sldNum" sz="quarter" idx="14"/>
            <p:custDataLst>
              <p:tags r:id="rId1"/>
            </p:custDataLst>
          </p:nvPr>
        </p:nvSpPr>
        <p:spPr/>
        <p:txBody>
          <a:bodyPr/>
          <a:lstStyle>
            <a:lvl1pPr>
              <a:defRPr/>
            </a:lvl1pPr>
          </a:lstStyle>
          <a:p>
            <a:fld id="{46A50A1E-D3EE-453C-AE77-83467D9803C7}" type="slidenum">
              <a:rPr lang="en-ZA" altLang="en-US"/>
              <a:pPr/>
              <a:t>‹#›</a:t>
            </a:fld>
            <a:endParaRPr lang="en-ZA" altLang="en-US"/>
          </a:p>
        </p:txBody>
      </p:sp>
      <p:sp>
        <p:nvSpPr>
          <p:cNvPr id="7" name="Footer Placeholder 4">
            <a:extLst>
              <a:ext uri="{FF2B5EF4-FFF2-40B4-BE49-F238E27FC236}">
                <a16:creationId xmlns:a16="http://schemas.microsoft.com/office/drawing/2014/main" xmlns="" id="{D9553A2F-D37E-45B5-BE29-E7B40C74EF11}"/>
              </a:ext>
            </a:extLst>
          </p:cNvPr>
          <p:cNvSpPr>
            <a:spLocks noGrp="1"/>
          </p:cNvSpPr>
          <p:nvPr>
            <p:ph type="ftr" sz="quarter" idx="15"/>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297865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4" name="Slide Number Placeholder 5">
            <a:extLst>
              <a:ext uri="{FF2B5EF4-FFF2-40B4-BE49-F238E27FC236}">
                <a16:creationId xmlns:a16="http://schemas.microsoft.com/office/drawing/2014/main" xmlns="" id="{312BFAD9-B281-4C47-B814-B3248D8D1911}"/>
              </a:ext>
            </a:extLst>
          </p:cNvPr>
          <p:cNvSpPr>
            <a:spLocks noGrp="1"/>
          </p:cNvSpPr>
          <p:nvPr>
            <p:ph type="sldNum" sz="quarter" idx="11"/>
            <p:custDataLst>
              <p:tags r:id="rId1"/>
            </p:custDataLst>
          </p:nvPr>
        </p:nvSpPr>
        <p:spPr/>
        <p:txBody>
          <a:bodyPr/>
          <a:lstStyle>
            <a:lvl1pPr>
              <a:defRPr/>
            </a:lvl1pPr>
          </a:lstStyle>
          <a:p>
            <a:fld id="{E94E7A59-5F20-4514-9F56-A5E42FF12687}" type="slidenum">
              <a:rPr lang="en-ZA" altLang="en-US"/>
              <a:pPr/>
              <a:t>‹#›</a:t>
            </a:fld>
            <a:endParaRPr lang="en-ZA" altLang="en-US"/>
          </a:p>
        </p:txBody>
      </p:sp>
      <p:sp>
        <p:nvSpPr>
          <p:cNvPr id="5" name="Footer Placeholder 4">
            <a:extLst>
              <a:ext uri="{FF2B5EF4-FFF2-40B4-BE49-F238E27FC236}">
                <a16:creationId xmlns:a16="http://schemas.microsoft.com/office/drawing/2014/main" xmlns="" id="{BE9C7DD8-7EA7-4A1C-A4E5-F3810D114F1A}"/>
              </a:ext>
            </a:extLst>
          </p:cNvPr>
          <p:cNvSpPr>
            <a:spLocks noGrp="1"/>
          </p:cNvSpPr>
          <p:nvPr>
            <p:ph type="ftr" sz="quarter" idx="12"/>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2015842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2"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xmlns="" id="{478692BA-84ED-4BC7-973A-E37EE7C74E78}"/>
              </a:ext>
            </a:extLst>
          </p:cNvPr>
          <p:cNvSpPr>
            <a:spLocks noGrp="1"/>
          </p:cNvSpPr>
          <p:nvPr>
            <p:ph type="sldNum" sz="quarter" idx="15"/>
            <p:custDataLst>
              <p:tags r:id="rId1"/>
            </p:custDataLst>
          </p:nvPr>
        </p:nvSpPr>
        <p:spPr/>
        <p:txBody>
          <a:bodyPr/>
          <a:lstStyle>
            <a:lvl1pPr>
              <a:defRPr/>
            </a:lvl1pPr>
          </a:lstStyle>
          <a:p>
            <a:fld id="{E7A371DF-B017-44EE-A11C-080E09F9652C}" type="slidenum">
              <a:rPr lang="en-ZA" altLang="en-US"/>
              <a:pPr/>
              <a:t>‹#›</a:t>
            </a:fld>
            <a:endParaRPr lang="en-ZA" altLang="en-US"/>
          </a:p>
        </p:txBody>
      </p:sp>
      <p:sp>
        <p:nvSpPr>
          <p:cNvPr id="7" name="Footer Placeholder 4">
            <a:extLst>
              <a:ext uri="{FF2B5EF4-FFF2-40B4-BE49-F238E27FC236}">
                <a16:creationId xmlns:a16="http://schemas.microsoft.com/office/drawing/2014/main" xmlns="" id="{C91E7F52-B3A7-4D98-980A-CF41EE55AD36}"/>
              </a:ext>
            </a:extLst>
          </p:cNvPr>
          <p:cNvSpPr>
            <a:spLocks noGrp="1"/>
          </p:cNvSpPr>
          <p:nvPr>
            <p:ph type="ftr" sz="quarter" idx="16"/>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998969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xmlns="" id="{F180910B-5E16-4953-AD79-440C3B510819}"/>
              </a:ext>
            </a:extLst>
          </p:cNvPr>
          <p:cNvSpPr>
            <a:spLocks noGrp="1"/>
          </p:cNvSpPr>
          <p:nvPr>
            <p:ph type="sldNum" sz="quarter" idx="16"/>
            <p:custDataLst>
              <p:tags r:id="rId1"/>
            </p:custDataLst>
          </p:nvPr>
        </p:nvSpPr>
        <p:spPr/>
        <p:txBody>
          <a:bodyPr/>
          <a:lstStyle>
            <a:lvl1pPr>
              <a:defRPr/>
            </a:lvl1pPr>
          </a:lstStyle>
          <a:p>
            <a:fld id="{CFEC5873-7856-4527-A31C-0A4EEFBCEBB5}" type="slidenum">
              <a:rPr lang="en-ZA" altLang="en-US"/>
              <a:pPr/>
              <a:t>‹#›</a:t>
            </a:fld>
            <a:endParaRPr lang="en-ZA" altLang="en-US"/>
          </a:p>
        </p:txBody>
      </p:sp>
      <p:sp>
        <p:nvSpPr>
          <p:cNvPr id="8" name="Footer Placeholder 4">
            <a:extLst>
              <a:ext uri="{FF2B5EF4-FFF2-40B4-BE49-F238E27FC236}">
                <a16:creationId xmlns:a16="http://schemas.microsoft.com/office/drawing/2014/main" xmlns="" id="{07F8B0ED-7F28-452C-812C-C16C4BAEB153}"/>
              </a:ext>
            </a:extLst>
          </p:cNvPr>
          <p:cNvSpPr>
            <a:spLocks noGrp="1"/>
          </p:cNvSpPr>
          <p:nvPr>
            <p:ph type="ftr" sz="quarter" idx="17"/>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905766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xmlns="" id="{080847B3-E268-4516-A2E9-0A3B9E41A1A9}"/>
              </a:ext>
            </a:extLst>
          </p:cNvPr>
          <p:cNvSpPr>
            <a:spLocks noGrp="1"/>
          </p:cNvSpPr>
          <p:nvPr>
            <p:ph type="sldNum" sz="quarter" idx="14"/>
            <p:custDataLst>
              <p:tags r:id="rId1"/>
            </p:custDataLst>
          </p:nvPr>
        </p:nvSpPr>
        <p:spPr/>
        <p:txBody>
          <a:bodyPr/>
          <a:lstStyle>
            <a:lvl1pPr>
              <a:defRPr/>
            </a:lvl1pPr>
          </a:lstStyle>
          <a:p>
            <a:fld id="{D9F025CD-E274-4E79-9820-365519622E2A}" type="slidenum">
              <a:rPr lang="en-ZA" altLang="en-US"/>
              <a:pPr/>
              <a:t>‹#›</a:t>
            </a:fld>
            <a:endParaRPr lang="en-ZA" altLang="en-US"/>
          </a:p>
        </p:txBody>
      </p:sp>
      <p:sp>
        <p:nvSpPr>
          <p:cNvPr id="6" name="Footer Placeholder 4">
            <a:extLst>
              <a:ext uri="{FF2B5EF4-FFF2-40B4-BE49-F238E27FC236}">
                <a16:creationId xmlns:a16="http://schemas.microsoft.com/office/drawing/2014/main" xmlns="" id="{FC63D1FF-10FA-4922-BD4A-0BDDDFFF9B9A}"/>
              </a:ext>
            </a:extLst>
          </p:cNvPr>
          <p:cNvSpPr>
            <a:spLocks noGrp="1"/>
          </p:cNvSpPr>
          <p:nvPr>
            <p:ph type="ftr" sz="quarter" idx="15"/>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22123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xmlns="" id="{CAD122EE-73BB-4940-A831-B7EECF72AF5E}"/>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57150" y="5516563"/>
            <a:ext cx="908685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16" descr="C:\Users\Conny\Desktop\WCG\WCG - Logo\PNG\Logos blue\Provincial Government\WCG - Logo - Provincial Government - Blue.png">
            <a:extLst>
              <a:ext uri="{FF2B5EF4-FFF2-40B4-BE49-F238E27FC236}">
                <a16:creationId xmlns:a16="http://schemas.microsoft.com/office/drawing/2014/main" xmlns="" id="{A613D1C2-4974-4984-AD52-E2D251E72CB3}"/>
              </a:ext>
            </a:extLst>
          </p:cNvPr>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74638" y="6148388"/>
            <a:ext cx="1108075"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2"/>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xmlns="" val="2710609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4" name="Picture Placeholder 3"/>
          <p:cNvSpPr>
            <a:spLocks noGrp="1"/>
          </p:cNvSpPr>
          <p:nvPr>
            <p:ph type="pic" sz="quarter" idx="14"/>
          </p:nvPr>
        </p:nvSpPr>
        <p:spPr>
          <a:xfrm>
            <a:off x="323850" y="1412775"/>
            <a:ext cx="2908573" cy="4680049"/>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xmlns="" id="{AEF4CD09-FDC3-42D7-B480-68E91D0431B0}"/>
              </a:ext>
            </a:extLst>
          </p:cNvPr>
          <p:cNvSpPr>
            <a:spLocks noGrp="1"/>
          </p:cNvSpPr>
          <p:nvPr>
            <p:ph type="sldNum" sz="quarter" idx="16"/>
            <p:custDataLst>
              <p:tags r:id="rId1"/>
            </p:custDataLst>
          </p:nvPr>
        </p:nvSpPr>
        <p:spPr/>
        <p:txBody>
          <a:bodyPr/>
          <a:lstStyle>
            <a:lvl1pPr>
              <a:defRPr/>
            </a:lvl1pPr>
          </a:lstStyle>
          <a:p>
            <a:fld id="{D7D096BE-5A19-4F52-8C0B-126CEC540D02}" type="slidenum">
              <a:rPr lang="en-ZA" altLang="en-US"/>
              <a:pPr/>
              <a:t>‹#›</a:t>
            </a:fld>
            <a:endParaRPr lang="en-ZA" altLang="en-US"/>
          </a:p>
        </p:txBody>
      </p:sp>
      <p:sp>
        <p:nvSpPr>
          <p:cNvPr id="7" name="Footer Placeholder 4">
            <a:extLst>
              <a:ext uri="{FF2B5EF4-FFF2-40B4-BE49-F238E27FC236}">
                <a16:creationId xmlns:a16="http://schemas.microsoft.com/office/drawing/2014/main" xmlns="" id="{429720B9-BAEA-439F-8A70-85B1B197F046}"/>
              </a:ext>
            </a:extLst>
          </p:cNvPr>
          <p:cNvSpPr>
            <a:spLocks noGrp="1"/>
          </p:cNvSpPr>
          <p:nvPr>
            <p:ph type="ftr" sz="quarter" idx="17"/>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79867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6516216" y="1412776"/>
            <a:ext cx="2404517" cy="468004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xmlns="" id="{989EDBED-F642-4814-A3F2-BEA7A4F6E82C}"/>
              </a:ext>
            </a:extLst>
          </p:cNvPr>
          <p:cNvSpPr>
            <a:spLocks noGrp="1"/>
          </p:cNvSpPr>
          <p:nvPr>
            <p:ph type="sldNum" sz="quarter" idx="16"/>
            <p:custDataLst>
              <p:tags r:id="rId1"/>
            </p:custDataLst>
          </p:nvPr>
        </p:nvSpPr>
        <p:spPr/>
        <p:txBody>
          <a:bodyPr/>
          <a:lstStyle>
            <a:lvl1pPr>
              <a:defRPr/>
            </a:lvl1pPr>
          </a:lstStyle>
          <a:p>
            <a:fld id="{0289D963-25F4-440A-80DB-36D56322C918}" type="slidenum">
              <a:rPr lang="en-ZA" altLang="en-US"/>
              <a:pPr/>
              <a:t>‹#›</a:t>
            </a:fld>
            <a:endParaRPr lang="en-ZA" altLang="en-US"/>
          </a:p>
        </p:txBody>
      </p:sp>
      <p:sp>
        <p:nvSpPr>
          <p:cNvPr id="7" name="Footer Placeholder 4">
            <a:extLst>
              <a:ext uri="{FF2B5EF4-FFF2-40B4-BE49-F238E27FC236}">
                <a16:creationId xmlns:a16="http://schemas.microsoft.com/office/drawing/2014/main" xmlns="" id="{8353B642-3D85-4A57-9062-0D17F4D3F3BD}"/>
              </a:ext>
            </a:extLst>
          </p:cNvPr>
          <p:cNvSpPr>
            <a:spLocks noGrp="1"/>
          </p:cNvSpPr>
          <p:nvPr>
            <p:ph type="ftr" sz="quarter" idx="17"/>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4016569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xmlns="" id="{9BDD3912-2ADF-43C8-A43D-26603A82D26F}"/>
              </a:ext>
            </a:extLst>
          </p:cNvPr>
          <p:cNvSpPr>
            <a:spLocks noGrp="1"/>
          </p:cNvSpPr>
          <p:nvPr>
            <p:ph type="sldNum" sz="quarter" idx="17"/>
            <p:custDataLst>
              <p:tags r:id="rId1"/>
            </p:custDataLst>
          </p:nvPr>
        </p:nvSpPr>
        <p:spPr/>
        <p:txBody>
          <a:bodyPr/>
          <a:lstStyle>
            <a:lvl1pPr>
              <a:defRPr/>
            </a:lvl1pPr>
          </a:lstStyle>
          <a:p>
            <a:fld id="{6846DF2A-EDC8-4AD0-A7F3-B53D1D3A7C0E}" type="slidenum">
              <a:rPr lang="en-ZA" altLang="en-US"/>
              <a:pPr/>
              <a:t>‹#›</a:t>
            </a:fld>
            <a:endParaRPr lang="en-ZA" altLang="en-US"/>
          </a:p>
        </p:txBody>
      </p:sp>
      <p:sp>
        <p:nvSpPr>
          <p:cNvPr id="8" name="Footer Placeholder 4">
            <a:extLst>
              <a:ext uri="{FF2B5EF4-FFF2-40B4-BE49-F238E27FC236}">
                <a16:creationId xmlns:a16="http://schemas.microsoft.com/office/drawing/2014/main" xmlns="" id="{A6712272-8927-4BAD-9BAC-CD0B9BB27D72}"/>
              </a:ext>
            </a:extLst>
          </p:cNvPr>
          <p:cNvSpPr>
            <a:spLocks noGrp="1"/>
          </p:cNvSpPr>
          <p:nvPr>
            <p:ph type="ftr" sz="quarter" idx="18"/>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139204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xmlns="" id="{EE02A098-1147-4EDD-84F0-1AE3CFF03B33}"/>
              </a:ext>
            </a:extLst>
          </p:cNvPr>
          <p:cNvSpPr>
            <a:spLocks noGrp="1"/>
          </p:cNvSpPr>
          <p:nvPr>
            <p:ph type="sldNum" sz="quarter" idx="17"/>
            <p:custDataLst>
              <p:tags r:id="rId1"/>
            </p:custDataLst>
          </p:nvPr>
        </p:nvSpPr>
        <p:spPr/>
        <p:txBody>
          <a:bodyPr/>
          <a:lstStyle>
            <a:lvl1pPr>
              <a:defRPr/>
            </a:lvl1pPr>
          </a:lstStyle>
          <a:p>
            <a:fld id="{9EDD0B72-FDA5-46BE-A8BB-BA5C55EBD691}" type="slidenum">
              <a:rPr lang="en-ZA" altLang="en-US"/>
              <a:pPr/>
              <a:t>‹#›</a:t>
            </a:fld>
            <a:endParaRPr lang="en-ZA" altLang="en-US"/>
          </a:p>
        </p:txBody>
      </p:sp>
      <p:sp>
        <p:nvSpPr>
          <p:cNvPr id="8" name="Footer Placeholder 4">
            <a:extLst>
              <a:ext uri="{FF2B5EF4-FFF2-40B4-BE49-F238E27FC236}">
                <a16:creationId xmlns:a16="http://schemas.microsoft.com/office/drawing/2014/main" xmlns="" id="{F0D12D3F-38AF-491B-9DD0-8C5E018A57B1}"/>
              </a:ext>
            </a:extLst>
          </p:cNvPr>
          <p:cNvSpPr>
            <a:spLocks noGrp="1"/>
          </p:cNvSpPr>
          <p:nvPr>
            <p:ph type="ftr" sz="quarter" idx="18"/>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614018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9DB9F056-C588-401A-BB74-9224931D6F7E}"/>
              </a:ext>
            </a:extLst>
          </p:cNvPr>
          <p:cNvSpPr>
            <a:spLocks noGrp="1"/>
          </p:cNvSpPr>
          <p:nvPr>
            <p:ph type="sldNum" sz="quarter" idx="18"/>
            <p:custDataLst>
              <p:tags r:id="rId1"/>
            </p:custDataLst>
          </p:nvPr>
        </p:nvSpPr>
        <p:spPr/>
        <p:txBody>
          <a:bodyPr/>
          <a:lstStyle>
            <a:lvl1pPr>
              <a:defRPr/>
            </a:lvl1pPr>
          </a:lstStyle>
          <a:p>
            <a:fld id="{78BBE005-0CB4-49FE-9918-54146533D298}" type="slidenum">
              <a:rPr lang="en-ZA" altLang="en-US"/>
              <a:pPr/>
              <a:t>‹#›</a:t>
            </a:fld>
            <a:endParaRPr lang="en-ZA" altLang="en-US"/>
          </a:p>
        </p:txBody>
      </p:sp>
      <p:sp>
        <p:nvSpPr>
          <p:cNvPr id="9" name="Footer Placeholder 4">
            <a:extLst>
              <a:ext uri="{FF2B5EF4-FFF2-40B4-BE49-F238E27FC236}">
                <a16:creationId xmlns:a16="http://schemas.microsoft.com/office/drawing/2014/main" xmlns="" id="{393E405F-F18D-438B-AD00-5FE669672424}"/>
              </a:ext>
            </a:extLst>
          </p:cNvPr>
          <p:cNvSpPr>
            <a:spLocks noGrp="1"/>
          </p:cNvSpPr>
          <p:nvPr>
            <p:ph type="ftr" sz="quarter" idx="19"/>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2867253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6" name="Picture Placeholder 3"/>
          <p:cNvSpPr>
            <a:spLocks noGrp="1"/>
          </p:cNvSpPr>
          <p:nvPr>
            <p:ph type="pic" sz="quarter" idx="14"/>
          </p:nvPr>
        </p:nvSpPr>
        <p:spPr>
          <a:xfrm>
            <a:off x="29028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C3145C61-3A39-4B66-8D61-FA468D525FD1}"/>
              </a:ext>
            </a:extLst>
          </p:cNvPr>
          <p:cNvSpPr>
            <a:spLocks noGrp="1"/>
          </p:cNvSpPr>
          <p:nvPr>
            <p:ph type="sldNum" sz="quarter" idx="18"/>
            <p:custDataLst>
              <p:tags r:id="rId1"/>
            </p:custDataLst>
          </p:nvPr>
        </p:nvSpPr>
        <p:spPr/>
        <p:txBody>
          <a:bodyPr/>
          <a:lstStyle>
            <a:lvl1pPr>
              <a:defRPr/>
            </a:lvl1pPr>
          </a:lstStyle>
          <a:p>
            <a:fld id="{2E822327-A733-42D8-9F7E-79EFF4CDFB33}" type="slidenum">
              <a:rPr lang="en-ZA" altLang="en-US"/>
              <a:pPr/>
              <a:t>‹#›</a:t>
            </a:fld>
            <a:endParaRPr lang="en-ZA" altLang="en-US"/>
          </a:p>
        </p:txBody>
      </p:sp>
      <p:sp>
        <p:nvSpPr>
          <p:cNvPr id="9" name="Footer Placeholder 4">
            <a:extLst>
              <a:ext uri="{FF2B5EF4-FFF2-40B4-BE49-F238E27FC236}">
                <a16:creationId xmlns:a16="http://schemas.microsoft.com/office/drawing/2014/main" xmlns="" id="{B2700A3C-2CC2-4B90-A226-A6830A7968E4}"/>
              </a:ext>
            </a:extLst>
          </p:cNvPr>
          <p:cNvSpPr>
            <a:spLocks noGrp="1"/>
          </p:cNvSpPr>
          <p:nvPr>
            <p:ph type="ftr" sz="quarter" idx="19"/>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335720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323850"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323850" y="2975180"/>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323850" y="4537584"/>
            <a:ext cx="2908573" cy="154109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46B0C5DB-3E90-446A-9368-9BBC87E37305}"/>
              </a:ext>
            </a:extLst>
          </p:cNvPr>
          <p:cNvSpPr>
            <a:spLocks noGrp="1"/>
          </p:cNvSpPr>
          <p:nvPr>
            <p:ph type="sldNum" sz="quarter" idx="18"/>
            <p:custDataLst>
              <p:tags r:id="rId1"/>
            </p:custDataLst>
          </p:nvPr>
        </p:nvSpPr>
        <p:spPr/>
        <p:txBody>
          <a:bodyPr/>
          <a:lstStyle>
            <a:lvl1pPr>
              <a:defRPr/>
            </a:lvl1pPr>
          </a:lstStyle>
          <a:p>
            <a:fld id="{965C632B-84CA-413E-AB38-1828CC69F145}" type="slidenum">
              <a:rPr lang="en-ZA" altLang="en-US"/>
              <a:pPr/>
              <a:t>‹#›</a:t>
            </a:fld>
            <a:endParaRPr lang="en-ZA" altLang="en-US"/>
          </a:p>
        </p:txBody>
      </p:sp>
      <p:sp>
        <p:nvSpPr>
          <p:cNvPr id="9" name="Footer Placeholder 4">
            <a:extLst>
              <a:ext uri="{FF2B5EF4-FFF2-40B4-BE49-F238E27FC236}">
                <a16:creationId xmlns:a16="http://schemas.microsoft.com/office/drawing/2014/main" xmlns="" id="{784A8481-3861-4FC9-9F24-11E076C7C7E0}"/>
              </a:ext>
            </a:extLst>
          </p:cNvPr>
          <p:cNvSpPr>
            <a:spLocks noGrp="1"/>
          </p:cNvSpPr>
          <p:nvPr>
            <p:ph type="ftr" sz="quarter" idx="19"/>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454491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6012482"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6012482" y="2976533"/>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6012482" y="4540289"/>
            <a:ext cx="2908573" cy="1548783"/>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xmlns="" id="{5C51455D-0344-45BA-8DFC-BF129374DC05}"/>
              </a:ext>
            </a:extLst>
          </p:cNvPr>
          <p:cNvSpPr>
            <a:spLocks noGrp="1"/>
          </p:cNvSpPr>
          <p:nvPr>
            <p:ph type="sldNum" sz="quarter" idx="18"/>
            <p:custDataLst>
              <p:tags r:id="rId1"/>
            </p:custDataLst>
          </p:nvPr>
        </p:nvSpPr>
        <p:spPr/>
        <p:txBody>
          <a:bodyPr/>
          <a:lstStyle>
            <a:lvl1pPr>
              <a:defRPr/>
            </a:lvl1pPr>
          </a:lstStyle>
          <a:p>
            <a:fld id="{04BB45B5-AF7C-43AB-A7BD-DADBF97E384A}" type="slidenum">
              <a:rPr lang="en-ZA" altLang="en-US"/>
              <a:pPr/>
              <a:t>‹#›</a:t>
            </a:fld>
            <a:endParaRPr lang="en-ZA" altLang="en-US"/>
          </a:p>
        </p:txBody>
      </p:sp>
      <p:sp>
        <p:nvSpPr>
          <p:cNvPr id="9" name="Footer Placeholder 4">
            <a:extLst>
              <a:ext uri="{FF2B5EF4-FFF2-40B4-BE49-F238E27FC236}">
                <a16:creationId xmlns:a16="http://schemas.microsoft.com/office/drawing/2014/main" xmlns="" id="{C10F09E5-BA00-4D11-9473-21D9B31216A8}"/>
              </a:ext>
            </a:extLst>
          </p:cNvPr>
          <p:cNvSpPr>
            <a:spLocks noGrp="1"/>
          </p:cNvSpPr>
          <p:nvPr>
            <p:ph type="ftr" sz="quarter" idx="19"/>
            <p:custDataLst>
              <p:tags r:id="rId2"/>
            </p:custDataLst>
          </p:nvPr>
        </p:nvSpPr>
        <p:spPr/>
        <p:txBody>
          <a:bodyPr/>
          <a:lstStyle>
            <a:lvl1pPr>
              <a:defRPr/>
            </a:lvl1pPr>
          </a:lstStyle>
          <a:p>
            <a:pPr>
              <a:defRPr/>
            </a:pPr>
            <a:r>
              <a:rPr lang="en-ZA"/>
              <a:t>Proposed Final Allocations: Budget 2013</a:t>
            </a:r>
            <a:endParaRPr lang="en-GB" dirty="0"/>
          </a:p>
        </p:txBody>
      </p:sp>
    </p:spTree>
    <p:extLst>
      <p:ext uri="{BB962C8B-B14F-4D97-AF65-F5344CB8AC3E}">
        <p14:creationId xmlns:p14="http://schemas.microsoft.com/office/powerpoint/2010/main" xmlns="" val="338371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8" name="Group 21">
            <a:extLst>
              <a:ext uri="{FF2B5EF4-FFF2-40B4-BE49-F238E27FC236}">
                <a16:creationId xmlns:a16="http://schemas.microsoft.com/office/drawing/2014/main" xmlns="" id="{5B169AE5-AC77-4506-AC01-96D24300B51A}"/>
              </a:ext>
            </a:extLst>
          </p:cNvPr>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9" name="Rectangle 8">
              <a:extLst>
                <a:ext uri="{FF2B5EF4-FFF2-40B4-BE49-F238E27FC236}">
                  <a16:creationId xmlns:a16="http://schemas.microsoft.com/office/drawing/2014/main" xmlns="" id="{250C494A-F2BC-4B20-97D1-5BDAABD1C9DB}"/>
                </a:ext>
              </a:extLst>
            </p:cNvPr>
            <p:cNvSpPr/>
            <p:nvPr/>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10" name="Picture 9">
              <a:extLst>
                <a:ext uri="{FF2B5EF4-FFF2-40B4-BE49-F238E27FC236}">
                  <a16:creationId xmlns:a16="http://schemas.microsoft.com/office/drawing/2014/main" xmlns="" id="{5FD9E6BE-8146-4F20-8153-E11CA2A68820}"/>
                </a:ext>
              </a:extLst>
            </p:cNvPr>
            <p:cNvPicPr>
              <a:picLocks noChangeAspect="1"/>
            </p:cNvPicPr>
            <p:nvPr/>
          </p:nvPicPr>
          <p:blipFill rotWithShape="1">
            <a:blip r:embed="rId2" cstate="print"/>
            <a:srcRect/>
            <a:stretch/>
          </p:blipFill>
          <p:spPr>
            <a:xfrm>
              <a:off x="4125978" y="4761028"/>
              <a:ext cx="4262446" cy="334548"/>
            </a:xfrm>
            <a:prstGeom prst="rect">
              <a:avLst/>
            </a:prstGeom>
          </p:spPr>
        </p:pic>
      </p:grpSp>
      <p:sp>
        <p:nvSpPr>
          <p:cNvPr id="11" name="Rectangle 10">
            <a:extLst>
              <a:ext uri="{FF2B5EF4-FFF2-40B4-BE49-F238E27FC236}">
                <a16:creationId xmlns:a16="http://schemas.microsoft.com/office/drawing/2014/main" xmlns="" id="{EA6CDB3C-BFC0-4913-A443-9B333067BCFB}"/>
              </a:ext>
            </a:extLst>
          </p:cNvPr>
          <p:cNvSpPr>
            <a:spLocks noChangeArrowheads="1"/>
          </p:cNvSpPr>
          <p:nvPr userDrawn="1"/>
        </p:nvSpPr>
        <p:spPr bwMode="auto">
          <a:xfrm>
            <a:off x="2835275" y="3497263"/>
            <a:ext cx="401638" cy="261937"/>
          </a:xfrm>
          <a:prstGeom prst="rect">
            <a:avLst/>
          </a:prstGeom>
          <a:noFill/>
          <a:ln>
            <a:noFill/>
          </a:ln>
        </p:spPr>
        <p:txBody>
          <a:bodyPr lIns="36000" tIns="72000" rIns="36000" bIns="72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Tel:</a:t>
            </a:r>
          </a:p>
        </p:txBody>
      </p:sp>
      <p:sp>
        <p:nvSpPr>
          <p:cNvPr id="15" name="Rectangle 14">
            <a:extLst>
              <a:ext uri="{FF2B5EF4-FFF2-40B4-BE49-F238E27FC236}">
                <a16:creationId xmlns:a16="http://schemas.microsoft.com/office/drawing/2014/main" xmlns="" id="{1479E166-399E-4A40-9AC2-7724E728BEF8}"/>
              </a:ext>
            </a:extLst>
          </p:cNvPr>
          <p:cNvSpPr>
            <a:spLocks noChangeArrowheads="1"/>
          </p:cNvSpPr>
          <p:nvPr userDrawn="1"/>
        </p:nvSpPr>
        <p:spPr bwMode="auto">
          <a:xfrm>
            <a:off x="4779963" y="3497263"/>
            <a:ext cx="403225" cy="261937"/>
          </a:xfrm>
          <a:prstGeom prst="rect">
            <a:avLst/>
          </a:prstGeom>
          <a:noFill/>
          <a:ln>
            <a:noFill/>
          </a:ln>
        </p:spPr>
        <p:txBody>
          <a:bodyPr lIns="36000" tIns="72000" rIns="36000" bIns="72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Fax:</a:t>
            </a:r>
          </a:p>
        </p:txBody>
      </p:sp>
      <p:sp>
        <p:nvSpPr>
          <p:cNvPr id="17" name="Rectangle 16">
            <a:extLst>
              <a:ext uri="{FF2B5EF4-FFF2-40B4-BE49-F238E27FC236}">
                <a16:creationId xmlns:a16="http://schemas.microsoft.com/office/drawing/2014/main" xmlns="" id="{E1959D71-6A0B-4B47-9287-C0E21C54445F}"/>
              </a:ext>
            </a:extLst>
          </p:cNvPr>
          <p:cNvSpPr>
            <a:spLocks noChangeArrowheads="1"/>
          </p:cNvSpPr>
          <p:nvPr userDrawn="1"/>
        </p:nvSpPr>
        <p:spPr bwMode="auto">
          <a:xfrm>
            <a:off x="2835275" y="4043363"/>
            <a:ext cx="3733800" cy="261937"/>
          </a:xfrm>
          <a:prstGeom prst="rect">
            <a:avLst/>
          </a:prstGeom>
          <a:noFill/>
          <a:ln>
            <a:noFill/>
          </a:ln>
        </p:spPr>
        <p:txBody>
          <a:bodyPr lIns="36000" tIns="72000" rIns="36000" bIns="72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www.westerncape.gov.za</a:t>
            </a:r>
          </a:p>
        </p:txBody>
      </p:sp>
      <p:sp>
        <p:nvSpPr>
          <p:cNvPr id="19" name="Rectangle 18">
            <a:extLst>
              <a:ext uri="{FF2B5EF4-FFF2-40B4-BE49-F238E27FC236}">
                <a16:creationId xmlns:a16="http://schemas.microsoft.com/office/drawing/2014/main" xmlns="" id="{3B84FC3B-EB5C-4AF1-81ED-CCEA6A1A693D}"/>
              </a:ext>
            </a:extLst>
          </p:cNvPr>
          <p:cNvSpPr>
            <a:spLocks noChangeArrowheads="1"/>
          </p:cNvSpPr>
          <p:nvPr userDrawn="1"/>
        </p:nvSpPr>
        <p:spPr bwMode="auto">
          <a:xfrm>
            <a:off x="295275" y="565150"/>
            <a:ext cx="2405063" cy="585788"/>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a:solidFill>
                  <a:srgbClr val="FFFFFF"/>
                </a:solidFill>
                <a:latin typeface="Century Gothic" pitchFamily="34" charset="0"/>
              </a:rPr>
              <a:t>Contact Us</a:t>
            </a:r>
            <a:endParaRPr lang="en-GB" altLang="en-US" sz="2400">
              <a:solidFill>
                <a:srgbClr val="FFFFFF"/>
              </a:solidFill>
              <a:latin typeface="Century Gothic" pitchFamily="34" charset="0"/>
            </a:endParaRPr>
          </a:p>
        </p:txBody>
      </p:sp>
      <p:pic>
        <p:nvPicPr>
          <p:cNvPr id="20" name="Picture 2" descr="C:\Users\Conny\Desktop\WCG\WCG - Logo\PNG\Logos blue\Provincial Government\WCG - Logo - Provincial Treasury - Tagline - Blue.png">
            <a:extLst>
              <a:ext uri="{FF2B5EF4-FFF2-40B4-BE49-F238E27FC236}">
                <a16:creationId xmlns:a16="http://schemas.microsoft.com/office/drawing/2014/main" xmlns="" id="{D68D42AB-A4E3-445F-BF3F-80E10D522024}"/>
              </a:ext>
            </a:extLst>
          </p:cNvPr>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287588" y="1912938"/>
            <a:ext cx="24923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5"/>
          <p:cNvSpPr>
            <a:spLocks noGrp="1"/>
          </p:cNvSpPr>
          <p:nvPr>
            <p:ph type="body" sz="quarter" idx="10"/>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a:t>Click to edit Master text styles</a:t>
            </a:r>
          </a:p>
        </p:txBody>
      </p:sp>
      <p:sp>
        <p:nvSpPr>
          <p:cNvPr id="13" name="Text Placeholder 5"/>
          <p:cNvSpPr>
            <a:spLocks noGrp="1"/>
          </p:cNvSpPr>
          <p:nvPr>
            <p:ph type="body" sz="quarter" idx="1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4" name="Text Placeholder 5"/>
          <p:cNvSpPr>
            <a:spLocks noGrp="1"/>
          </p:cNvSpPr>
          <p:nvPr>
            <p:ph type="body" sz="quarter" idx="12"/>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6" name="Text Placeholder 5"/>
          <p:cNvSpPr>
            <a:spLocks noGrp="1"/>
          </p:cNvSpPr>
          <p:nvPr>
            <p:ph type="body" sz="quarter" idx="13"/>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8" name="Text Placeholder 5"/>
          <p:cNvSpPr>
            <a:spLocks noGrp="1"/>
          </p:cNvSpPr>
          <p:nvPr>
            <p:ph type="body" sz="quarter" idx="14"/>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24" name="Text Placeholder 5"/>
          <p:cNvSpPr>
            <a:spLocks noGrp="1"/>
          </p:cNvSpPr>
          <p:nvPr>
            <p:ph type="body" sz="quarter" idx="15"/>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xmlns="" val="2780279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6A75E-086E-4BE8-94D4-F4771D021D2F}"/>
              </a:ext>
            </a:extLst>
          </p:cNvPr>
          <p:cNvSpPr txBox="1">
            <a:spLocks/>
          </p:cNvSpPr>
          <p:nvPr userDrawn="1"/>
        </p:nvSpPr>
        <p:spPr>
          <a:xfrm>
            <a:off x="1763713" y="3860800"/>
            <a:ext cx="7200900" cy="1084263"/>
          </a:xfrm>
          <a:prstGeom prst="rect">
            <a:avLst/>
          </a:prstGeom>
        </p:spPr>
        <p:txBody>
          <a:bodyPr wrap="non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2400"/>
              </a:spcAft>
              <a:defRPr/>
            </a:pPr>
            <a:r>
              <a:rPr lang="en-US" sz="3200" dirty="0">
                <a:solidFill>
                  <a:prstClr val="white"/>
                </a:solidFill>
                <a:cs typeface="Century Gothic"/>
              </a:rPr>
              <a:t>Thank you</a:t>
            </a:r>
          </a:p>
        </p:txBody>
      </p:sp>
      <p:pic>
        <p:nvPicPr>
          <p:cNvPr id="3" name="Picture 11">
            <a:extLst>
              <a:ext uri="{FF2B5EF4-FFF2-40B4-BE49-F238E27FC236}">
                <a16:creationId xmlns:a16="http://schemas.microsoft.com/office/drawing/2014/main" xmlns="" id="{CD031D88-17CA-4C52-A7A2-6840118C545C}"/>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322421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5102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69429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8494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72445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4167379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38831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34705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1415572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31549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377631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01752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6979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74084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02129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042181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870128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123641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7480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8241680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4086881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4323628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00509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6731105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385816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714049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3625145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20566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3136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3151919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47118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4793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Tree>
    <p:extLst>
      <p:ext uri="{BB962C8B-B14F-4D97-AF65-F5344CB8AC3E}">
        <p14:creationId xmlns:p14="http://schemas.microsoft.com/office/powerpoint/2010/main" xmlns="" val="235461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812415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139980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064656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6060860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104301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086689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12" name="Picture 10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79878" y="6102308"/>
            <a:ext cx="1367418" cy="5861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Triangle 6"/>
          <p:cNvSpPr/>
          <p:nvPr userDrawn="1"/>
        </p:nvSpPr>
        <p:spPr>
          <a:xfrm flipH="1">
            <a:off x="755576" y="5805264"/>
            <a:ext cx="8388424"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8977163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4329418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266664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35551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5413041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274585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28417333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1466092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xmlns="" val="3524356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sp>
        <p:nvSpPr>
          <p:cNvPr id="2" name="Rectangle 1"/>
          <p:cNvSpPr/>
          <p:nvPr userDrawn="1"/>
        </p:nvSpPr>
        <p:spPr>
          <a:xfrm>
            <a:off x="2185076" y="179007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197341" y="1835225"/>
            <a:ext cx="1870100" cy="801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
        <p:nvSpPr>
          <p:cNvPr id="20" name="Right Triangle 19"/>
          <p:cNvSpPr/>
          <p:nvPr userDrawn="1"/>
        </p:nvSpPr>
        <p:spPr>
          <a:xfrm flipH="1">
            <a:off x="2834996" y="3284984"/>
            <a:ext cx="4102608" cy="91147"/>
          </a:xfrm>
          <a:prstGeom prst="rtTriangle">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8501992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1547664" y="3140968"/>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988811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0493" y="382908"/>
            <a:ext cx="3654969" cy="1566836"/>
          </a:xfrm>
          <a:prstGeom prst="rect">
            <a:avLst/>
          </a:prstGeom>
        </p:spPr>
      </p:pic>
      <p:sp>
        <p:nvSpPr>
          <p:cNvPr id="4" name="Right Triangle 3"/>
          <p:cNvSpPr/>
          <p:nvPr userDrawn="1"/>
        </p:nvSpPr>
        <p:spPr>
          <a:xfrm flipH="1">
            <a:off x="1547664" y="2276872"/>
            <a:ext cx="7596336" cy="1253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1461259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26740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5308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vmlDrawing" Target="../drawings/vmlDrawing10.v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34" Type="http://schemas.openxmlformats.org/officeDocument/2006/relationships/image" Target="../media/image2.png"/><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theme" Target="../theme/theme10.xml"/><Relationship Id="rId33" Type="http://schemas.openxmlformats.org/officeDocument/2006/relationships/oleObject" Target="../embeddings/oleObject10.bin"/><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tags" Target="../tags/tag420.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tags" Target="../tags/tag423.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tags" Target="../tags/tag419.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tags" Target="../tags/tag422.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tags" Target="../tags/tag418.xml"/><Relationship Id="rId30" Type="http://schemas.openxmlformats.org/officeDocument/2006/relationships/tags" Target="../tags/tag421.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vmlDrawing" Target="../drawings/vmlDrawing2.v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image" Target="../media/image7.jpe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33" Type="http://schemas.openxmlformats.org/officeDocument/2006/relationships/oleObject" Target="../embeddings/oleObject2.bin"/><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5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3.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9.xml"/><Relationship Id="rId36"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vmlDrawing" Target="../drawings/vmlDrawing3.v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image" Target="../media/image2.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33" Type="http://schemas.openxmlformats.org/officeDocument/2006/relationships/oleObject" Target="../embeddings/oleObject3.bin"/><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9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ags" Target="../tags/tag9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95.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ags" Target="../tags/tag9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vmlDrawing" Target="../drawings/vmlDrawing4.v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image" Target="../media/image2.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33" Type="http://schemas.openxmlformats.org/officeDocument/2006/relationships/oleObject" Target="../embeddings/oleObject4.bin"/><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ags" Target="../tags/tag14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tags" Target="../tags/tag145.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ags" Target="../tags/tag141.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tags" Target="../tags/tag144.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ags" Target="../tags/tag140.xml"/><Relationship Id="rId30" Type="http://schemas.openxmlformats.org/officeDocument/2006/relationships/tags" Target="../tags/tag143.xml"/><Relationship Id="rId35"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vmlDrawing" Target="../drawings/vmlDrawing5.v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image" Target="../media/image2.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theme" Target="../theme/theme5.xml"/><Relationship Id="rId33" Type="http://schemas.openxmlformats.org/officeDocument/2006/relationships/oleObject" Target="../embeddings/oleObject5.bin"/><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ags" Target="../tags/tag18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tags" Target="../tags/tag19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tags" Target="../tags/tag187.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19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vmlDrawing" Target="../drawings/vmlDrawing6.v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image" Target="../media/image2.png"/><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theme" Target="../theme/theme6.xml"/><Relationship Id="rId33" Type="http://schemas.openxmlformats.org/officeDocument/2006/relationships/oleObject" Target="../embeddings/oleObject6.bin"/><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tags" Target="../tags/tag234.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tags" Target="../tags/tag237.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tags" Target="../tags/tag233.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tags" Target="../tags/tag236.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tags" Target="../tags/tag232.xml"/><Relationship Id="rId30" Type="http://schemas.openxmlformats.org/officeDocument/2006/relationships/tags" Target="../tags/tag235.xml"/><Relationship Id="rId35"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vmlDrawing" Target="../drawings/vmlDrawing7.v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image" Target="../media/image2.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theme" Target="../theme/theme7.xml"/><Relationship Id="rId33" Type="http://schemas.openxmlformats.org/officeDocument/2006/relationships/oleObject" Target="../embeddings/oleObject7.bin"/><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tags" Target="../tags/tag28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tags" Target="../tags/tag283.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tags" Target="../tags/tag279.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tags" Target="../tags/tag282.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tags" Target="../tags/tag278.xml"/><Relationship Id="rId30" Type="http://schemas.openxmlformats.org/officeDocument/2006/relationships/tags" Target="../tags/tag281.xml"/><Relationship Id="rId35"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vmlDrawing" Target="../drawings/vmlDrawing8.v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34" Type="http://schemas.openxmlformats.org/officeDocument/2006/relationships/oleObject" Target="../embeddings/oleObject8.bin"/><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theme" Target="../theme/theme8.xml"/><Relationship Id="rId33" Type="http://schemas.openxmlformats.org/officeDocument/2006/relationships/tags" Target="../tags/tag330.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tags" Target="../tags/tag326.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tags" Target="../tags/tag329.xml"/><Relationship Id="rId37" Type="http://schemas.openxmlformats.org/officeDocument/2006/relationships/image" Target="../media/image3.png"/><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tags" Target="../tags/tag325.xml"/><Relationship Id="rId36" Type="http://schemas.openxmlformats.org/officeDocument/2006/relationships/image" Target="../media/image8.png"/><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tags" Target="../tags/tag32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tags" Target="../tags/tag324.xml"/><Relationship Id="rId30" Type="http://schemas.openxmlformats.org/officeDocument/2006/relationships/tags" Target="../tags/tag327.xml"/><Relationship Id="rId35"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vmlDrawing" Target="../drawings/vmlDrawing9.v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34" Type="http://schemas.openxmlformats.org/officeDocument/2006/relationships/image" Target="../media/image2.png"/><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theme" Target="../theme/theme9.xml"/><Relationship Id="rId33" Type="http://schemas.openxmlformats.org/officeDocument/2006/relationships/oleObject" Target="../embeddings/oleObject9.bin"/><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tags" Target="../tags/tag37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tags" Target="../tags/tag377.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tags" Target="../tags/tag373.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tags" Target="../tags/tag376.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tags" Target="../tags/tag372.xml"/><Relationship Id="rId30" Type="http://schemas.openxmlformats.org/officeDocument/2006/relationships/tags" Target="../tags/tag375.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229"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t>Western Cape Nineteenth Gambling and Racing Amendment Bill</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2558910016"/>
              </p:ext>
            </p:extLst>
          </p:nvPr>
        </p:nvGraphicFramePr>
        <p:xfrm>
          <a:off x="0" y="0"/>
          <a:ext cx="158750" cy="158750"/>
        </p:xfrm>
        <a:graphic>
          <a:graphicData uri="http://schemas.openxmlformats.org/presentationml/2006/ole">
            <p:oleObj spid="_x0000_s10262"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400265690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170" name="Object 4">
            <a:extLst>
              <a:ext uri="{FF2B5EF4-FFF2-40B4-BE49-F238E27FC236}">
                <a16:creationId xmlns:a16="http://schemas.microsoft.com/office/drawing/2014/main" xmlns="" id="{B7DAFFBD-32C9-48E1-AD63-CC4D79913FF0}"/>
              </a:ext>
            </a:extLst>
          </p:cNvPr>
          <p:cNvGraphicFramePr>
            <a:graphicFrameLocks noChangeAspect="1"/>
          </p:cNvGraphicFramePr>
          <p:nvPr/>
        </p:nvGraphicFramePr>
        <p:xfrm>
          <a:off x="0" y="0"/>
          <a:ext cx="158750" cy="158750"/>
        </p:xfrm>
        <a:graphic>
          <a:graphicData uri="http://schemas.openxmlformats.org/presentationml/2006/ole">
            <p:oleObj spid="_x0000_s2120" name="think-cell Slide" r:id="rId33" imgW="360" imgH="360" progId="">
              <p:embed/>
            </p:oleObj>
          </a:graphicData>
        </a:graphic>
      </p:graphicFrame>
      <p:pic>
        <p:nvPicPr>
          <p:cNvPr id="7171" name="Picture 8">
            <a:extLst>
              <a:ext uri="{FF2B5EF4-FFF2-40B4-BE49-F238E27FC236}">
                <a16:creationId xmlns:a16="http://schemas.microsoft.com/office/drawing/2014/main" xmlns="" id="{8FBF4DB5-EA38-45F9-8245-3FA1D3901D2E}"/>
              </a:ext>
            </a:extLst>
          </p:cNvPr>
          <p:cNvPicPr>
            <a:picLocks noChangeAspect="1"/>
          </p:cNvPicPr>
          <p:nvPr>
            <p:custDataLst>
              <p:tags r:id="rId27"/>
            </p:custDataLst>
          </p:nvPr>
        </p:nvPicPr>
        <p:blipFill>
          <a:blip r:embed="rId34">
            <a:extLst>
              <a:ext uri="{28A0092B-C50C-407E-A947-70E740481C1C}">
                <a14:useLocalDpi xmlns:a14="http://schemas.microsoft.com/office/drawing/2010/main" xmlns=""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itle Placeholder 1">
            <a:extLst>
              <a:ext uri="{FF2B5EF4-FFF2-40B4-BE49-F238E27FC236}">
                <a16:creationId xmlns:a16="http://schemas.microsoft.com/office/drawing/2014/main" xmlns="" id="{3C863282-53A4-458B-9011-0428FAFFF4DD}"/>
              </a:ext>
            </a:extLst>
          </p:cNvPr>
          <p:cNvSpPr>
            <a:spLocks noGrp="1"/>
          </p:cNvSpPr>
          <p:nvPr>
            <p:ph type="title"/>
            <p:custDataLst>
              <p:tags r:id="rId28"/>
            </p:custDataLst>
          </p:nvPr>
        </p:nvSpPr>
        <p:spPr bwMode="auto">
          <a:xfrm>
            <a:off x="295275" y="180975"/>
            <a:ext cx="85979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72000" tIns="72000" rIns="72000" bIns="72000" numCol="1" anchor="ctr" anchorCtr="0" compatLnSpc="1">
            <a:prstTxWarp prst="textNoShape">
              <a:avLst/>
            </a:prstTxWarp>
          </a:bodyPr>
          <a:lstStyle/>
          <a:p>
            <a:pPr lvl="0"/>
            <a:endParaRPr lang="en-US" altLang="en-US"/>
          </a:p>
        </p:txBody>
      </p:sp>
      <p:sp>
        <p:nvSpPr>
          <p:cNvPr id="7173" name="Text Placeholder 2">
            <a:extLst>
              <a:ext uri="{FF2B5EF4-FFF2-40B4-BE49-F238E27FC236}">
                <a16:creationId xmlns:a16="http://schemas.microsoft.com/office/drawing/2014/main" xmlns="" id="{A2060518-0912-4DFA-BA9B-20528A256D1F}"/>
              </a:ext>
            </a:extLst>
          </p:cNvPr>
          <p:cNvSpPr>
            <a:spLocks noGrp="1"/>
          </p:cNvSpPr>
          <p:nvPr>
            <p:ph type="body" idx="1"/>
            <p:custDataLst>
              <p:tags r:id="rId29"/>
            </p:custDataLst>
          </p:nvPr>
        </p:nvSpPr>
        <p:spPr bwMode="auto">
          <a:xfrm>
            <a:off x="295275" y="1196975"/>
            <a:ext cx="8597900"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First Text Level</a:t>
            </a:r>
          </a:p>
          <a:p>
            <a:pPr lvl="1"/>
            <a:r>
              <a:rPr lang="en-US" altLang="en-US"/>
              <a:t>Second</a:t>
            </a:r>
          </a:p>
          <a:p>
            <a:pPr lvl="2"/>
            <a:r>
              <a:rPr lang="en-US" altLang="en-US"/>
              <a:t>Third</a:t>
            </a:r>
          </a:p>
          <a:p>
            <a:pPr lvl="3"/>
            <a:r>
              <a:rPr lang="en-US" altLang="en-US"/>
              <a:t>Fourth</a:t>
            </a:r>
          </a:p>
          <a:p>
            <a:pPr lvl="4"/>
            <a:r>
              <a:rPr lang="en-US" altLang="en-US"/>
              <a:t>Fifth</a:t>
            </a:r>
          </a:p>
        </p:txBody>
      </p:sp>
      <p:sp>
        <p:nvSpPr>
          <p:cNvPr id="6" name="Slide Number Placeholder 5">
            <a:extLst>
              <a:ext uri="{FF2B5EF4-FFF2-40B4-BE49-F238E27FC236}">
                <a16:creationId xmlns:a16="http://schemas.microsoft.com/office/drawing/2014/main" xmlns="" id="{FF1B29E1-AB8C-4225-B967-175D79A23549}"/>
              </a:ext>
            </a:extLst>
          </p:cNvPr>
          <p:cNvSpPr>
            <a:spLocks noGrp="1"/>
          </p:cNvSpPr>
          <p:nvPr>
            <p:ph type="sldNum" sz="quarter" idx="4"/>
            <p:custDataLst>
              <p:tags r:id="rId30"/>
            </p:custDataLst>
          </p:nvPr>
        </p:nvSpPr>
        <p:spPr>
          <a:xfrm>
            <a:off x="8378825" y="6467475"/>
            <a:ext cx="514350" cy="231775"/>
          </a:xfrm>
          <a:prstGeom prst="rect">
            <a:avLst/>
          </a:prstGeom>
        </p:spPr>
        <p:txBody>
          <a:bodyPr vert="horz" wrap="square" lIns="72000" tIns="72000" rIns="0" bIns="0" numCol="1" anchor="ctr" anchorCtr="0" compatLnSpc="1">
            <a:prstTxWarp prst="textNoShape">
              <a:avLst/>
            </a:prstTxWarp>
          </a:bodyPr>
          <a:lstStyle>
            <a:lvl1pPr algn="r">
              <a:defRPr sz="900">
                <a:solidFill>
                  <a:srgbClr val="003399"/>
                </a:solidFill>
                <a:latin typeface="Century Gothic" panose="020B0502020202020204" pitchFamily="34" charset="0"/>
              </a:defRPr>
            </a:lvl1pPr>
          </a:lstStyle>
          <a:p>
            <a:fld id="{FF377F34-93D8-448B-A5C9-4157BD7E89F3}" type="slidenum">
              <a:rPr lang="en-ZA" altLang="en-US"/>
              <a:pPr/>
              <a:t>‹#›</a:t>
            </a:fld>
            <a:endParaRPr lang="en-ZA" altLang="en-US"/>
          </a:p>
        </p:txBody>
      </p:sp>
      <p:sp>
        <p:nvSpPr>
          <p:cNvPr id="5" name="Footer Placeholder 4">
            <a:extLst>
              <a:ext uri="{FF2B5EF4-FFF2-40B4-BE49-F238E27FC236}">
                <a16:creationId xmlns:a16="http://schemas.microsoft.com/office/drawing/2014/main" xmlns="" id="{7A735BF0-95E2-4DB4-83BC-603E2C1852DF}"/>
              </a:ext>
            </a:extLst>
          </p:cNvPr>
          <p:cNvSpPr>
            <a:spLocks noGrp="1"/>
          </p:cNvSpPr>
          <p:nvPr>
            <p:ph type="ftr" sz="quarter" idx="3"/>
            <p:custDataLst>
              <p:tags r:id="rId31"/>
            </p:custDataLst>
          </p:nvPr>
        </p:nvSpPr>
        <p:spPr>
          <a:xfrm>
            <a:off x="4043363" y="6467475"/>
            <a:ext cx="4138612" cy="231775"/>
          </a:xfrm>
          <a:prstGeom prst="rect">
            <a:avLst/>
          </a:prstGeom>
        </p:spPr>
        <p:txBody>
          <a:bodyPr vert="horz" lIns="0" tIns="72000" rIns="72000" bIns="0" rtlCol="0" anchor="b"/>
          <a:lstStyle>
            <a:lvl1pPr algn="l" fontAlgn="auto">
              <a:spcBef>
                <a:spcPts val="0"/>
              </a:spcBef>
              <a:spcAft>
                <a:spcPts val="0"/>
              </a:spcAft>
              <a:defRPr sz="800">
                <a:solidFill>
                  <a:srgbClr val="998F86"/>
                </a:solidFill>
                <a:latin typeface="+mn-lt"/>
                <a:cs typeface="+mn-cs"/>
              </a:defRPr>
            </a:lvl1pPr>
          </a:lstStyle>
          <a:p>
            <a:pPr>
              <a:defRPr/>
            </a:pPr>
            <a:r>
              <a:rPr lang="en-ZA"/>
              <a:t>Proposed Final Allocations: Budget 2013</a:t>
            </a:r>
            <a:endParaRPr lang="en-GB" dirty="0"/>
          </a:p>
        </p:txBody>
      </p:sp>
      <p:sp>
        <p:nvSpPr>
          <p:cNvPr id="7176" name="Rectangle 6">
            <a:extLst>
              <a:ext uri="{FF2B5EF4-FFF2-40B4-BE49-F238E27FC236}">
                <a16:creationId xmlns:a16="http://schemas.microsoft.com/office/drawing/2014/main" xmlns="" id="{4FB6FF09-71EF-4703-868A-CECE16F577F8}"/>
              </a:ext>
            </a:extLst>
          </p:cNvPr>
          <p:cNvSpPr>
            <a:spLocks/>
          </p:cNvSpPr>
          <p:nvPr>
            <p:custDataLst>
              <p:tags r:id="rId32"/>
            </p:custDataLst>
          </p:nvPr>
        </p:nvSpPr>
        <p:spPr bwMode="auto">
          <a:xfrm>
            <a:off x="2060575" y="6467475"/>
            <a:ext cx="1944688" cy="231775"/>
          </a:xfrm>
          <a:prstGeom prst="rect">
            <a:avLst/>
          </a:prstGeom>
          <a:noFill/>
          <a:ln>
            <a:noFill/>
          </a:ln>
        </p:spPr>
        <p:txBody>
          <a:bodyPr lIns="72000" tIns="7200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177" name="Picture 116" descr="C:\Users\Conny\Desktop\WCG\WCG - Logo\PNG\Logos blue\Provincial Government\WCG - Logo - Provincial Government - Blue.png">
            <a:extLst>
              <a:ext uri="{FF2B5EF4-FFF2-40B4-BE49-F238E27FC236}">
                <a16:creationId xmlns:a16="http://schemas.microsoft.com/office/drawing/2014/main" xmlns="" id="{7C57AB29-9A02-49C7-9830-F430A6A79FB9}"/>
              </a:ext>
            </a:extLst>
          </p:cNvPr>
          <p:cNvPicPr>
            <a:picLocks noChangeAspect="1" noChangeArrowheads="1"/>
          </p:cNvPicPr>
          <p:nvPr/>
        </p:nvPicPr>
        <p:blipFill>
          <a:blip r:embed="rId35">
            <a:extLst>
              <a:ext uri="{28A0092B-C50C-407E-A947-70E740481C1C}">
                <a14:useLocalDpi xmlns:a14="http://schemas.microsoft.com/office/drawing/2010/main" xmlns="" val="0"/>
              </a:ext>
            </a:extLst>
          </a:blip>
          <a:srcRect/>
          <a:stretch>
            <a:fillRect/>
          </a:stretch>
        </p:blipFill>
        <p:spPr bwMode="auto">
          <a:xfrm>
            <a:off x="274638" y="6148388"/>
            <a:ext cx="1108075"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72203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hf hdr="0" dt="0"/>
  <p:txStyles>
    <p:titleStyle>
      <a:lvl1pPr algn="l" rtl="0" eaLnBrk="0" fontAlgn="base" hangingPunct="0">
        <a:spcBef>
          <a:spcPct val="0"/>
        </a:spcBef>
        <a:spcAft>
          <a:spcPct val="0"/>
        </a:spcAft>
        <a:defRPr sz="2400" b="1" kern="1200">
          <a:solidFill>
            <a:schemeClr val="tx2"/>
          </a:solidFill>
          <a:latin typeface="Century Gothic" pitchFamily="34" charset="0"/>
          <a:ea typeface="+mj-ea"/>
          <a:cs typeface="+mj-cs"/>
        </a:defRPr>
      </a:lvl1pPr>
      <a:lvl2pPr algn="l" rtl="0" eaLnBrk="0" fontAlgn="base" hangingPunct="0">
        <a:spcBef>
          <a:spcPct val="0"/>
        </a:spcBef>
        <a:spcAft>
          <a:spcPct val="0"/>
        </a:spcAft>
        <a:defRPr sz="2400" b="1">
          <a:solidFill>
            <a:schemeClr val="tx2"/>
          </a:solidFill>
          <a:latin typeface="Century Gothic" pitchFamily="34" charset="0"/>
        </a:defRPr>
      </a:lvl2pPr>
      <a:lvl3pPr algn="l" rtl="0" eaLnBrk="0" fontAlgn="base" hangingPunct="0">
        <a:spcBef>
          <a:spcPct val="0"/>
        </a:spcBef>
        <a:spcAft>
          <a:spcPct val="0"/>
        </a:spcAft>
        <a:defRPr sz="2400" b="1">
          <a:solidFill>
            <a:schemeClr val="tx2"/>
          </a:solidFill>
          <a:latin typeface="Century Gothic" pitchFamily="34" charset="0"/>
        </a:defRPr>
      </a:lvl3pPr>
      <a:lvl4pPr algn="l" rtl="0" eaLnBrk="0" fontAlgn="base" hangingPunct="0">
        <a:spcBef>
          <a:spcPct val="0"/>
        </a:spcBef>
        <a:spcAft>
          <a:spcPct val="0"/>
        </a:spcAft>
        <a:defRPr sz="2400" b="1">
          <a:solidFill>
            <a:schemeClr val="tx2"/>
          </a:solidFill>
          <a:latin typeface="Century Gothic" pitchFamily="34" charset="0"/>
        </a:defRPr>
      </a:lvl4pPr>
      <a:lvl5pPr algn="l" rtl="0" eaLnBrk="0" fontAlgn="base" hangingPunct="0">
        <a:spcBef>
          <a:spcPct val="0"/>
        </a:spcBef>
        <a:spcAft>
          <a:spcPct val="0"/>
        </a:spcAft>
        <a:defRPr sz="2400" b="1">
          <a:solidFill>
            <a:schemeClr val="tx2"/>
          </a:solidFill>
          <a:latin typeface="Century Gothic" pitchFamily="34" charset="0"/>
        </a:defRPr>
      </a:lvl5pPr>
      <a:lvl6pPr marL="457200" algn="l" rtl="0" fontAlgn="base">
        <a:spcBef>
          <a:spcPct val="0"/>
        </a:spcBef>
        <a:spcAft>
          <a:spcPct val="0"/>
        </a:spcAft>
        <a:defRPr sz="2400" b="1">
          <a:solidFill>
            <a:schemeClr val="tx2"/>
          </a:solidFill>
          <a:latin typeface="Century Gothic" pitchFamily="34" charset="0"/>
        </a:defRPr>
      </a:lvl6pPr>
      <a:lvl7pPr marL="914400" algn="l" rtl="0" fontAlgn="base">
        <a:spcBef>
          <a:spcPct val="0"/>
        </a:spcBef>
        <a:spcAft>
          <a:spcPct val="0"/>
        </a:spcAft>
        <a:defRPr sz="2400" b="1">
          <a:solidFill>
            <a:schemeClr val="tx2"/>
          </a:solidFill>
          <a:latin typeface="Century Gothic" pitchFamily="34" charset="0"/>
        </a:defRPr>
      </a:lvl7pPr>
      <a:lvl8pPr marL="1371600" algn="l" rtl="0" fontAlgn="base">
        <a:spcBef>
          <a:spcPct val="0"/>
        </a:spcBef>
        <a:spcAft>
          <a:spcPct val="0"/>
        </a:spcAft>
        <a:defRPr sz="2400" b="1">
          <a:solidFill>
            <a:schemeClr val="tx2"/>
          </a:solidFill>
          <a:latin typeface="Century Gothic" pitchFamily="34" charset="0"/>
        </a:defRPr>
      </a:lvl8pPr>
      <a:lvl9pPr marL="1828800" algn="l" rtl="0" fontAlgn="base">
        <a:spcBef>
          <a:spcPct val="0"/>
        </a:spcBef>
        <a:spcAft>
          <a:spcPct val="0"/>
        </a:spcAft>
        <a:defRPr sz="2400" b="1">
          <a:solidFill>
            <a:schemeClr val="tx2"/>
          </a:solidFill>
          <a:latin typeface="Century Gothic" pitchFamily="34" charset="0"/>
        </a:defRPr>
      </a:lvl9pPr>
    </p:titleStyle>
    <p:bodyStyle>
      <a:lvl1pPr marL="342900" indent="-342900" algn="l" rtl="0" eaLnBrk="0" fontAlgn="base" hangingPunct="0">
        <a:spcBef>
          <a:spcPts val="300"/>
        </a:spcBef>
        <a:spcAft>
          <a:spcPct val="0"/>
        </a:spcAft>
        <a:buFont typeface="Arial" panose="020B0604020202020204" pitchFamily="34" charset="0"/>
        <a:buChar char="•"/>
        <a:defRPr sz="1600" b="1" kern="1200">
          <a:solidFill>
            <a:schemeClr val="tx1"/>
          </a:solidFill>
          <a:latin typeface="Century Gothic" pitchFamily="34" charset="0"/>
          <a:ea typeface="+mn-ea"/>
          <a:cs typeface="+mn-cs"/>
        </a:defRPr>
      </a:lvl1pPr>
      <a:lvl2pPr marL="179388" indent="-179388" algn="l" rtl="0" eaLnBrk="0" fontAlgn="base" hangingPunct="0">
        <a:spcBef>
          <a:spcPts val="300"/>
        </a:spcBef>
        <a:spcAft>
          <a:spcPct val="0"/>
        </a:spcAft>
        <a:buClr>
          <a:srgbClr val="002060"/>
        </a:buClr>
        <a:buBlip>
          <a:blip r:embed="rId36"/>
        </a:buBlip>
        <a:defRPr sz="1600" kern="1200">
          <a:solidFill>
            <a:schemeClr val="tx1"/>
          </a:solidFill>
          <a:latin typeface="Century Gothic" pitchFamily="34" charset="0"/>
          <a:ea typeface="+mn-ea"/>
          <a:cs typeface="+mn-cs"/>
        </a:defRPr>
      </a:lvl2pPr>
      <a:lvl3pPr marL="358775" indent="-179388" algn="l" rtl="0" eaLnBrk="0" fontAlgn="base" hangingPunct="0">
        <a:spcBef>
          <a:spcPts val="300"/>
        </a:spcBef>
        <a:spcAft>
          <a:spcPct val="0"/>
        </a:spcAft>
        <a:buClr>
          <a:srgbClr val="998F86"/>
        </a:buClr>
        <a:buFont typeface="Arial" panose="020B0604020202020204" pitchFamily="34" charset="0"/>
        <a:buChar char="•"/>
        <a:defRPr lang="en-US" sz="1600" kern="1200" dirty="0">
          <a:solidFill>
            <a:schemeClr val="tx1"/>
          </a:solidFill>
          <a:latin typeface="Century Gothic" pitchFamily="34" charset="0"/>
          <a:ea typeface="+mn-ea"/>
          <a:cs typeface="+mn-cs"/>
        </a:defRPr>
      </a:lvl3pPr>
      <a:lvl4pPr marL="539750" indent="-179388" algn="l" rtl="0" eaLnBrk="0" fontAlgn="base" hangingPunct="0">
        <a:spcBef>
          <a:spcPts val="300"/>
        </a:spcBef>
        <a:spcAft>
          <a:spcPct val="0"/>
        </a:spcAft>
        <a:buClr>
          <a:srgbClr val="998F86"/>
        </a:buClr>
        <a:buFont typeface="Arial" panose="020B0604020202020204" pitchFamily="34" charset="0"/>
        <a:buChar char="–"/>
        <a:defRPr sz="1600" kern="1200">
          <a:solidFill>
            <a:schemeClr val="tx1"/>
          </a:solidFill>
          <a:latin typeface="Century Gothic" pitchFamily="34" charset="0"/>
          <a:ea typeface="+mn-ea"/>
          <a:cs typeface="+mn-cs"/>
        </a:defRPr>
      </a:lvl4pPr>
      <a:lvl5pPr marL="1798638" indent="-1798638" algn="l" rtl="0" eaLnBrk="0" fontAlgn="base" hangingPunct="0">
        <a:spcBef>
          <a:spcPts val="300"/>
        </a:spcBef>
        <a:spcAft>
          <a:spcPct val="0"/>
        </a:spcAft>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1435196910"/>
              </p:ext>
            </p:extLst>
          </p:nvPr>
        </p:nvGraphicFramePr>
        <p:xfrm>
          <a:off x="0" y="0"/>
          <a:ext cx="158750" cy="158750"/>
        </p:xfrm>
        <a:graphic>
          <a:graphicData uri="http://schemas.openxmlformats.org/presentationml/2006/ole">
            <p:oleObj spid="_x0000_s3130"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9310968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18315119"/>
              </p:ext>
            </p:extLst>
          </p:nvPr>
        </p:nvGraphicFramePr>
        <p:xfrm>
          <a:off x="0" y="0"/>
          <a:ext cx="158750" cy="158750"/>
        </p:xfrm>
        <a:graphic>
          <a:graphicData uri="http://schemas.openxmlformats.org/presentationml/2006/ole">
            <p:oleObj spid="_x0000_s4128"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326830262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675737485"/>
              </p:ext>
            </p:extLst>
          </p:nvPr>
        </p:nvGraphicFramePr>
        <p:xfrm>
          <a:off x="0" y="0"/>
          <a:ext cx="158750" cy="158750"/>
        </p:xfrm>
        <a:graphic>
          <a:graphicData uri="http://schemas.openxmlformats.org/presentationml/2006/ole">
            <p:oleObj spid="_x0000_s5152"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54722927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3726981457"/>
              </p:ext>
            </p:extLst>
          </p:nvPr>
        </p:nvGraphicFramePr>
        <p:xfrm>
          <a:off x="0" y="0"/>
          <a:ext cx="158750" cy="158750"/>
        </p:xfrm>
        <a:graphic>
          <a:graphicData uri="http://schemas.openxmlformats.org/presentationml/2006/ole">
            <p:oleObj spid="_x0000_s6176"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280937431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4093628307"/>
              </p:ext>
            </p:extLst>
          </p:nvPr>
        </p:nvGraphicFramePr>
        <p:xfrm>
          <a:off x="0" y="0"/>
          <a:ext cx="158750" cy="158750"/>
        </p:xfrm>
        <a:graphic>
          <a:graphicData uri="http://schemas.openxmlformats.org/presentationml/2006/ole">
            <p:oleObj spid="_x0000_s7199"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170260224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3076903458"/>
              </p:ext>
            </p:extLst>
          </p:nvPr>
        </p:nvGraphicFramePr>
        <p:xfrm>
          <a:off x="0" y="0"/>
          <a:ext cx="158750" cy="158750"/>
        </p:xfrm>
        <a:graphic>
          <a:graphicData uri="http://schemas.openxmlformats.org/presentationml/2006/ole">
            <p:oleObj spid="_x0000_s8216" name="think-cell Slide" r:id="rId34" imgW="360" imgH="36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6" descr="C:\Users\Conny\Desktop\WCG\WCG - Logo\PNG\Logos blue\Provincial Government\WCG - Logo - Provincial Government - Blue.png"/>
          <p:cNvPicPr>
            <a:picLocks noChangeAspect="1" noChangeArrowheads="1"/>
          </p:cNvPicPr>
          <p:nvPr userDrawn="1"/>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109667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extLst>
              <p:ext uri="{D42A27DB-BD31-4B8C-83A1-F6EECF244321}">
                <p14:modId xmlns:p14="http://schemas.microsoft.com/office/powerpoint/2010/main" xmlns="" val="2362737446"/>
              </p:ext>
            </p:extLst>
          </p:nvPr>
        </p:nvGraphicFramePr>
        <p:xfrm>
          <a:off x="0" y="0"/>
          <a:ext cx="158750" cy="158750"/>
        </p:xfrm>
        <a:graphic>
          <a:graphicData uri="http://schemas.openxmlformats.org/presentationml/2006/ole">
            <p:oleObj spid="_x0000_s9238" name="think-cell Slide" r:id="rId33" imgW="360" imgH="360" progId="">
              <p:embed/>
            </p:oleObj>
          </a:graphicData>
        </a:graphic>
      </p:graphicFrame>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Western Cape Nineteenth Gambling and Racing Amendment Bill</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p:cNvPicPr>
            <a:picLocks noChangeAspect="1" noChangeArrowheads="1"/>
          </p:cNvPicPr>
          <p:nvPr userDrawn="1"/>
        </p:nvPicPr>
        <p:blipFill>
          <a:blip r:embed="rId34" cstate="print">
            <a:extLst>
              <a:ext uri="{28A0092B-C50C-407E-A947-70E740481C1C}">
                <a14:useLocalDpi xmlns:a14="http://schemas.microsoft.com/office/drawing/2010/main" xmlns="" val="0"/>
              </a:ext>
            </a:extLst>
          </a:blip>
          <a:stretch>
            <a:fillRect/>
          </a:stretch>
        </p:blipFill>
        <p:spPr bwMode="auto">
          <a:xfrm>
            <a:off x="192604" y="6309320"/>
            <a:ext cx="1039687" cy="4457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ight Triangle 10"/>
          <p:cNvSpPr/>
          <p:nvPr userDrawn="1"/>
        </p:nvSpPr>
        <p:spPr>
          <a:xfrm flipH="1">
            <a:off x="539552" y="898353"/>
            <a:ext cx="8604448" cy="69297"/>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xmlns="" val="70142955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6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4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FCD83C8-27DF-41B9-8173-8F220DE0D06E}"/>
              </a:ext>
            </a:extLst>
          </p:cNvPr>
          <p:cNvSpPr>
            <a:spLocks noGrp="1"/>
          </p:cNvSpPr>
          <p:nvPr>
            <p:ph type="subTitle" idx="1"/>
          </p:nvPr>
        </p:nvSpPr>
        <p:spPr>
          <a:xfrm>
            <a:off x="468313" y="4437112"/>
            <a:ext cx="8142287" cy="603201"/>
          </a:xfrm>
        </p:spPr>
        <p:txBody>
          <a:bodyPr rtlCol="0">
            <a:normAutofit fontScale="92500" lnSpcReduction="10000"/>
          </a:bodyPr>
          <a:lstStyle/>
          <a:p>
            <a:pPr eaLnBrk="1" fontAlgn="auto" hangingPunct="1">
              <a:spcAft>
                <a:spcPts val="0"/>
              </a:spcAft>
              <a:defRPr/>
            </a:pPr>
            <a:r>
              <a:rPr lang="en-US" b="1" dirty="0">
                <a:latin typeface="Century Gothic"/>
                <a:cs typeface="Century Gothic"/>
              </a:rPr>
              <a:t>Presentation to the Standing Committee on Finance,</a:t>
            </a:r>
          </a:p>
          <a:p>
            <a:pPr eaLnBrk="1" fontAlgn="auto" hangingPunct="1">
              <a:spcAft>
                <a:spcPts val="0"/>
              </a:spcAft>
              <a:defRPr/>
            </a:pPr>
            <a:r>
              <a:rPr lang="en-US" b="1" dirty="0">
                <a:latin typeface="Century Gothic"/>
                <a:cs typeface="Century Gothic"/>
              </a:rPr>
              <a:t> Economic Opportunities and Tourism</a:t>
            </a:r>
            <a:endParaRPr lang="en-GB" dirty="0"/>
          </a:p>
        </p:txBody>
      </p:sp>
      <p:sp>
        <p:nvSpPr>
          <p:cNvPr id="37891" name="Text Placeholder 7">
            <a:extLst>
              <a:ext uri="{FF2B5EF4-FFF2-40B4-BE49-F238E27FC236}">
                <a16:creationId xmlns:a16="http://schemas.microsoft.com/office/drawing/2014/main" xmlns="" id="{4150CEAE-6C78-45C5-BBE1-AB9EDA07C134}"/>
              </a:ext>
            </a:extLst>
          </p:cNvPr>
          <p:cNvSpPr>
            <a:spLocks noGrp="1"/>
          </p:cNvSpPr>
          <p:nvPr>
            <p:ph type="body" sz="quarter" idx="11"/>
          </p:nvPr>
        </p:nvSpPr>
        <p:spPr>
          <a:xfrm>
            <a:off x="4724400" y="5397500"/>
            <a:ext cx="1944688" cy="365125"/>
          </a:xfrm>
        </p:spPr>
        <p:txBody>
          <a:bodyPr/>
          <a:lstStyle/>
          <a:p>
            <a:pPr marL="0" indent="0" eaLnBrk="1" hangingPunct="1">
              <a:buFont typeface="Arial" panose="020B0604020202020204" pitchFamily="34" charset="0"/>
              <a:buNone/>
            </a:pPr>
            <a:endParaRPr lang="en-GB" altLang="en-US" dirty="0"/>
          </a:p>
        </p:txBody>
      </p:sp>
      <p:sp>
        <p:nvSpPr>
          <p:cNvPr id="11" name="Title 10">
            <a:extLst>
              <a:ext uri="{FF2B5EF4-FFF2-40B4-BE49-F238E27FC236}">
                <a16:creationId xmlns:a16="http://schemas.microsoft.com/office/drawing/2014/main" xmlns="" id="{8D766F1F-DF92-4683-A296-E7893C49843E}"/>
              </a:ext>
            </a:extLst>
          </p:cNvPr>
          <p:cNvSpPr>
            <a:spLocks noGrp="1"/>
          </p:cNvSpPr>
          <p:nvPr>
            <p:ph type="ctrTitle"/>
          </p:nvPr>
        </p:nvSpPr>
        <p:spPr>
          <a:xfrm>
            <a:off x="468313" y="2786063"/>
            <a:ext cx="8142287" cy="1389063"/>
          </a:xfrm>
        </p:spPr>
        <p:txBody>
          <a:bodyPr rtlCol="0"/>
          <a:lstStyle/>
          <a:p>
            <a:pPr eaLnBrk="1" fontAlgn="auto" hangingPunct="1">
              <a:spcAft>
                <a:spcPts val="0"/>
              </a:spcAft>
              <a:defRPr/>
            </a:pPr>
            <a:r>
              <a:rPr lang="en-US" sz="2800" dirty="0">
                <a:latin typeface="Century Gothic"/>
                <a:cs typeface="Century Gothic"/>
              </a:rPr>
              <a:t>WESTERN CAPE Nineteenth GAMBLING </a:t>
            </a:r>
            <a:br>
              <a:rPr lang="en-US" sz="2800" dirty="0">
                <a:latin typeface="Century Gothic"/>
                <a:cs typeface="Century Gothic"/>
              </a:rPr>
            </a:br>
            <a:r>
              <a:rPr lang="en-US" sz="2800" dirty="0">
                <a:latin typeface="Century Gothic"/>
                <a:cs typeface="Century Gothic"/>
              </a:rPr>
              <a:t>And racing amendment bill</a:t>
            </a:r>
            <a:endParaRPr lang="en-GB" dirty="0"/>
          </a:p>
        </p:txBody>
      </p:sp>
      <p:sp>
        <p:nvSpPr>
          <p:cNvPr id="2" name="Date Placeholder 1">
            <a:extLst>
              <a:ext uri="{FF2B5EF4-FFF2-40B4-BE49-F238E27FC236}">
                <a16:creationId xmlns:a16="http://schemas.microsoft.com/office/drawing/2014/main" xmlns="" id="{E7435935-0B58-468F-B502-758B66AEF528}"/>
              </a:ext>
            </a:extLst>
          </p:cNvPr>
          <p:cNvSpPr>
            <a:spLocks noGrp="1"/>
          </p:cNvSpPr>
          <p:nvPr>
            <p:ph type="dt" sz="half" idx="2"/>
          </p:nvPr>
        </p:nvSpPr>
        <p:spPr/>
        <p:txBody>
          <a:bodyPr/>
          <a:lstStyle/>
          <a:p>
            <a:r>
              <a:rPr lang="en-GB" dirty="0"/>
              <a:t>9 September 2020</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FBD60-FD63-4DCC-933F-56930E3D868B}"/>
              </a:ext>
            </a:extLst>
          </p:cNvPr>
          <p:cNvSpPr>
            <a:spLocks noGrp="1"/>
          </p:cNvSpPr>
          <p:nvPr>
            <p:ph type="title"/>
          </p:nvPr>
        </p:nvSpPr>
        <p:spPr>
          <a:xfrm>
            <a:off x="547987" y="0"/>
            <a:ext cx="8597900" cy="1052513"/>
          </a:xfrm>
        </p:spPr>
        <p:txBody>
          <a:bodyPr>
            <a:normAutofit fontScale="90000"/>
          </a:bodyPr>
          <a:lstStyle/>
          <a:p>
            <a:pPr>
              <a:defRPr/>
            </a:pPr>
            <a:r>
              <a:rPr lang="en-ZA" dirty="0"/>
              <a:t/>
            </a:r>
            <a:br>
              <a:rPr lang="en-ZA" dirty="0"/>
            </a:br>
            <a:r>
              <a:rPr lang="en-ZA" sz="2700" dirty="0">
                <a:solidFill>
                  <a:srgbClr val="001489"/>
                </a:solidFill>
              </a:rPr>
              <a:t>Growth in the LPM and Casino AGR (2 000 – 2019)</a:t>
            </a:r>
            <a:r>
              <a:rPr lang="en-ZA" dirty="0"/>
              <a:t/>
            </a:r>
            <a:br>
              <a:rPr lang="en-ZA" dirty="0"/>
            </a:br>
            <a:endParaRPr lang="en-ZA" dirty="0"/>
          </a:p>
        </p:txBody>
      </p:sp>
      <p:sp>
        <p:nvSpPr>
          <p:cNvPr id="39939" name="Content Placeholder 2">
            <a:extLst>
              <a:ext uri="{FF2B5EF4-FFF2-40B4-BE49-F238E27FC236}">
                <a16:creationId xmlns:a16="http://schemas.microsoft.com/office/drawing/2014/main" xmlns="" id="{0E64E67E-2180-437A-A2D3-E0E71D3BD9EA}"/>
              </a:ext>
            </a:extLst>
          </p:cNvPr>
          <p:cNvSpPr>
            <a:spLocks noGrp="1"/>
          </p:cNvSpPr>
          <p:nvPr>
            <p:ph idx="4294967295"/>
          </p:nvPr>
        </p:nvSpPr>
        <p:spPr>
          <a:xfrm>
            <a:off x="491380" y="1082634"/>
            <a:ext cx="8597900" cy="5226686"/>
          </a:xfrm>
        </p:spPr>
        <p:txBody>
          <a:bodyPr>
            <a:normAutofit fontScale="92500" lnSpcReduction="10000"/>
          </a:bodyPr>
          <a:lstStyle/>
          <a:p>
            <a:pPr marL="0" lvl="1" indent="0">
              <a:lnSpc>
                <a:spcPct val="124000"/>
              </a:lnSpc>
              <a:spcBef>
                <a:spcPts val="800"/>
              </a:spcBef>
              <a:buNone/>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endParaRPr lang="en-ZA" altLang="en-US" sz="1400" dirty="0"/>
          </a:p>
          <a:p>
            <a:pPr lvl="1">
              <a:lnSpc>
                <a:spcPct val="124000"/>
              </a:lnSpc>
              <a:spcBef>
                <a:spcPts val="800"/>
              </a:spcBef>
            </a:pPr>
            <a:r>
              <a:rPr lang="en-ZA" altLang="en-US" sz="1400" dirty="0"/>
              <a:t>The proposed amendments together with the fees paid as regulated by the Fees and Costs regulations are low as a share of GGR:</a:t>
            </a:r>
          </a:p>
          <a:p>
            <a:pPr lvl="2">
              <a:lnSpc>
                <a:spcPct val="124000"/>
              </a:lnSpc>
              <a:spcBef>
                <a:spcPts val="800"/>
              </a:spcBef>
            </a:pPr>
            <a:r>
              <a:rPr lang="en-ZA" altLang="en-US" sz="1400" dirty="0"/>
              <a:t>For Casinos the fees paid relative to AGR amounts to 1.3% of AGR;</a:t>
            </a:r>
          </a:p>
          <a:p>
            <a:pPr lvl="2">
              <a:lnSpc>
                <a:spcPct val="124000"/>
              </a:lnSpc>
              <a:spcBef>
                <a:spcPts val="800"/>
              </a:spcBef>
            </a:pPr>
            <a:r>
              <a:rPr lang="en-ZA" altLang="en-US" sz="1400" dirty="0"/>
              <a:t>For LPMs the fees paid relative to AGR amounts to between 1.5% of AGR and 1.9% of AGR (dependent on the size of the LGM operator)</a:t>
            </a:r>
          </a:p>
          <a:p>
            <a:pPr lvl="1">
              <a:lnSpc>
                <a:spcPct val="120000"/>
              </a:lnSpc>
              <a:spcBef>
                <a:spcPts val="1200"/>
              </a:spcBef>
            </a:pPr>
            <a:endParaRPr lang="en-ZA" altLang="en-US" sz="1000" dirty="0"/>
          </a:p>
          <a:p>
            <a:pPr lvl="1">
              <a:lnSpc>
                <a:spcPct val="120000"/>
              </a:lnSpc>
              <a:spcBef>
                <a:spcPts val="1200"/>
              </a:spcBef>
            </a:pPr>
            <a:endParaRPr lang="en-ZA" altLang="en-US" sz="1000" b="1" dirty="0"/>
          </a:p>
        </p:txBody>
      </p:sp>
      <p:sp>
        <p:nvSpPr>
          <p:cNvPr id="3" name="Slide Number Placeholder 2">
            <a:extLst>
              <a:ext uri="{FF2B5EF4-FFF2-40B4-BE49-F238E27FC236}">
                <a16:creationId xmlns:a16="http://schemas.microsoft.com/office/drawing/2014/main" xmlns="" id="{1C7F8C93-3EC5-4995-A502-9E5A6C47DA10}"/>
              </a:ext>
            </a:extLst>
          </p:cNvPr>
          <p:cNvSpPr>
            <a:spLocks noGrp="1"/>
          </p:cNvSpPr>
          <p:nvPr>
            <p:ph type="sldNum" sz="quarter" idx="4"/>
          </p:nvPr>
        </p:nvSpPr>
        <p:spPr/>
        <p:txBody>
          <a:bodyPr/>
          <a:lstStyle/>
          <a:p>
            <a:fld id="{8406839F-D7A4-4E5D-B93D-768AD4D1DB36}" type="slidenum">
              <a:rPr lang="en-ZA" smtClean="0">
                <a:solidFill>
                  <a:srgbClr val="003399"/>
                </a:solidFill>
              </a:rPr>
              <a:pPr/>
              <a:t>10</a:t>
            </a:fld>
            <a:endParaRPr lang="en-ZA" dirty="0">
              <a:solidFill>
                <a:srgbClr val="003399"/>
              </a:solidFill>
            </a:endParaRPr>
          </a:p>
        </p:txBody>
      </p:sp>
      <p:sp>
        <p:nvSpPr>
          <p:cNvPr id="5" name="Footer Placeholder 4">
            <a:extLst>
              <a:ext uri="{FF2B5EF4-FFF2-40B4-BE49-F238E27FC236}">
                <a16:creationId xmlns:a16="http://schemas.microsoft.com/office/drawing/2014/main" xmlns="" id="{9A153052-2AAF-4576-B98B-E9AA6436897C}"/>
              </a:ext>
            </a:extLst>
          </p:cNvPr>
          <p:cNvSpPr>
            <a:spLocks noGrp="1"/>
          </p:cNvSpPr>
          <p:nvPr>
            <p:ph type="ftr" sz="quarter" idx="3"/>
          </p:nvPr>
        </p:nvSpPr>
        <p:spPr/>
        <p:txBody>
          <a:bodyPr/>
          <a:lstStyle/>
          <a:p>
            <a:r>
              <a:rPr lang="en-US">
                <a:solidFill>
                  <a:srgbClr val="998F86"/>
                </a:solidFill>
              </a:rPr>
              <a:t>Western Cape Nineteenth Gambling and Racing Amendment Bill</a:t>
            </a:r>
            <a:endParaRPr lang="en-GB" dirty="0">
              <a:solidFill>
                <a:srgbClr val="998F86"/>
              </a:solidFill>
            </a:endParaRPr>
          </a:p>
        </p:txBody>
      </p:sp>
      <p:graphicFrame>
        <p:nvGraphicFramePr>
          <p:cNvPr id="6" name="Chart 5">
            <a:extLst>
              <a:ext uri="{FF2B5EF4-FFF2-40B4-BE49-F238E27FC236}">
                <a16:creationId xmlns:a16="http://schemas.microsoft.com/office/drawing/2014/main" xmlns="" id="{83E6121A-0D04-445F-9D60-2460601E6C95}"/>
              </a:ext>
            </a:extLst>
          </p:cNvPr>
          <p:cNvGraphicFramePr>
            <a:graphicFrameLocks/>
          </p:cNvGraphicFramePr>
          <p:nvPr>
            <p:extLst>
              <p:ext uri="{D42A27DB-BD31-4B8C-83A1-F6EECF244321}">
                <p14:modId xmlns:p14="http://schemas.microsoft.com/office/powerpoint/2010/main" xmlns="" val="1115993054"/>
              </p:ext>
            </p:extLst>
          </p:nvPr>
        </p:nvGraphicFramePr>
        <p:xfrm>
          <a:off x="539552" y="1340768"/>
          <a:ext cx="8096249"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5385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4CCF5BC-D480-4872-9224-BAAFA2550802}"/>
              </a:ext>
            </a:extLst>
          </p:cNvPr>
          <p:cNvSpPr>
            <a:spLocks noGrp="1"/>
          </p:cNvSpPr>
          <p:nvPr>
            <p:ph type="body" sz="quarter" idx="12"/>
          </p:nvPr>
        </p:nvSpPr>
        <p:spPr/>
        <p:txBody>
          <a:bodyPr>
            <a:normAutofit fontScale="92500" lnSpcReduction="20000"/>
          </a:bodyPr>
          <a:lstStyle/>
          <a:p>
            <a:pPr algn="ctr"/>
            <a:r>
              <a:rPr lang="en-ZA" dirty="0"/>
              <a:t>Part 2</a:t>
            </a:r>
          </a:p>
          <a:p>
            <a:pPr algn="ctr"/>
            <a:r>
              <a:rPr lang="en-ZA" dirty="0"/>
              <a:t>Aim of the 19</a:t>
            </a:r>
            <a:r>
              <a:rPr lang="en-ZA" baseline="30000" dirty="0"/>
              <a:t>th</a:t>
            </a:r>
            <a:r>
              <a:rPr lang="en-ZA" dirty="0"/>
              <a:t> Amendment Bill</a:t>
            </a:r>
          </a:p>
        </p:txBody>
      </p:sp>
    </p:spTree>
    <p:extLst>
      <p:ext uri="{BB962C8B-B14F-4D97-AF65-F5344CB8AC3E}">
        <p14:creationId xmlns:p14="http://schemas.microsoft.com/office/powerpoint/2010/main" xmlns="" val="173931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27D25F74-6216-43B1-884D-54D420109148}"/>
              </a:ext>
            </a:extLst>
          </p:cNvPr>
          <p:cNvSpPr>
            <a:spLocks noGrp="1"/>
          </p:cNvSpPr>
          <p:nvPr>
            <p:ph type="title"/>
          </p:nvPr>
        </p:nvSpPr>
        <p:spPr>
          <a:xfrm>
            <a:off x="546100" y="204178"/>
            <a:ext cx="8597900" cy="558800"/>
          </a:xfrm>
        </p:spPr>
        <p:txBody>
          <a:bodyPr wrap="square" lIns="91440" tIns="45720" rIns="91440" bIns="45720"/>
          <a:lstStyle/>
          <a:p>
            <a:pPr eaLnBrk="1" hangingPunct="1"/>
            <a:r>
              <a:rPr lang="en-ZA" altLang="en-US" dirty="0">
                <a:solidFill>
                  <a:srgbClr val="001489"/>
                </a:solidFill>
              </a:rPr>
              <a:t>Aim of the 19</a:t>
            </a:r>
            <a:r>
              <a:rPr lang="en-ZA" altLang="en-US" baseline="30000" dirty="0">
                <a:solidFill>
                  <a:srgbClr val="001489"/>
                </a:solidFill>
              </a:rPr>
              <a:t>th</a:t>
            </a:r>
            <a:r>
              <a:rPr lang="en-ZA" altLang="en-US" dirty="0">
                <a:solidFill>
                  <a:srgbClr val="001489"/>
                </a:solidFill>
              </a:rPr>
              <a:t> Amendment Bill</a:t>
            </a:r>
          </a:p>
        </p:txBody>
      </p:sp>
      <p:sp>
        <p:nvSpPr>
          <p:cNvPr id="8195" name="Subtitle 2">
            <a:extLst>
              <a:ext uri="{FF2B5EF4-FFF2-40B4-BE49-F238E27FC236}">
                <a16:creationId xmlns:a16="http://schemas.microsoft.com/office/drawing/2014/main" xmlns="" id="{2917A059-27CD-4B9A-96AD-4251CDB9E325}"/>
              </a:ext>
            </a:extLst>
          </p:cNvPr>
          <p:cNvSpPr>
            <a:spLocks noGrp="1"/>
          </p:cNvSpPr>
          <p:nvPr>
            <p:ph type="body" sz="quarter" idx="10"/>
          </p:nvPr>
        </p:nvSpPr>
        <p:spPr>
          <a:xfrm>
            <a:off x="546100" y="1100626"/>
            <a:ext cx="8597900" cy="5208694"/>
          </a:xfrm>
        </p:spPr>
        <p:txBody>
          <a:bodyPr lIns="91440" tIns="45720" rIns="91440" bIns="45720" rtlCol="0">
            <a:normAutofit fontScale="25000" lnSpcReduction="20000"/>
          </a:bodyPr>
          <a:lstStyle/>
          <a:p>
            <a:pPr marL="180000" lvl="1" indent="-180000" eaLnBrk="1" fontAlgn="auto" hangingPunct="1">
              <a:lnSpc>
                <a:spcPct val="134000"/>
              </a:lnSpc>
              <a:spcBef>
                <a:spcPts val="1000"/>
              </a:spcBef>
              <a:spcAft>
                <a:spcPts val="0"/>
              </a:spcAft>
              <a:defRPr/>
            </a:pPr>
            <a:r>
              <a:rPr lang="en-ZA" sz="5600" dirty="0"/>
              <a:t>Increased revenue would assist with efforts to ensure that the Board remains self-sufficient, that the gambling industry remains appropriately regulated, and to compensate for revenue loss due to expiry of exclusivity periods and loss of LGM operator fees</a:t>
            </a:r>
          </a:p>
          <a:p>
            <a:pPr marL="180000" lvl="1" indent="-180000" eaLnBrk="1" fontAlgn="auto" hangingPunct="1">
              <a:lnSpc>
                <a:spcPct val="134000"/>
              </a:lnSpc>
              <a:spcBef>
                <a:spcPts val="1000"/>
              </a:spcBef>
              <a:spcAft>
                <a:spcPts val="0"/>
              </a:spcAft>
              <a:defRPr/>
            </a:pPr>
            <a:r>
              <a:rPr lang="en-ZA" sz="5600" dirty="0"/>
              <a:t>Provides for the introduction of a casino operator fee to be paid in perpetuity</a:t>
            </a:r>
          </a:p>
          <a:p>
            <a:pPr marL="180000" lvl="1" indent="-180000" eaLnBrk="1" fontAlgn="auto" hangingPunct="1">
              <a:lnSpc>
                <a:spcPct val="134000"/>
              </a:lnSpc>
              <a:spcBef>
                <a:spcPts val="1000"/>
              </a:spcBef>
              <a:spcAft>
                <a:spcPts val="0"/>
              </a:spcAft>
              <a:defRPr/>
            </a:pPr>
            <a:r>
              <a:rPr lang="en-ZA" sz="5600" dirty="0"/>
              <a:t>The fee is calculated by inflating the exclusivity fee to its present value</a:t>
            </a:r>
          </a:p>
          <a:p>
            <a:pPr marL="180000" lvl="1" indent="-180000" eaLnBrk="1" fontAlgn="auto" hangingPunct="1">
              <a:lnSpc>
                <a:spcPct val="134000"/>
              </a:lnSpc>
              <a:spcBef>
                <a:spcPts val="1000"/>
              </a:spcBef>
              <a:spcAft>
                <a:spcPts val="0"/>
              </a:spcAft>
              <a:defRPr/>
            </a:pPr>
            <a:r>
              <a:rPr lang="en-ZA" sz="5600" dirty="0"/>
              <a:t>The proposed casino operator fee is as follows:</a:t>
            </a:r>
          </a:p>
          <a:p>
            <a:pPr marL="0" lvl="1" indent="0" eaLnBrk="1" fontAlgn="auto" hangingPunct="1">
              <a:lnSpc>
                <a:spcPct val="130000"/>
              </a:lnSpc>
              <a:spcBef>
                <a:spcPts val="1200"/>
              </a:spcBef>
              <a:spcAft>
                <a:spcPts val="0"/>
              </a:spcAft>
              <a:buFontTx/>
              <a:buNone/>
              <a:defRPr/>
            </a:pPr>
            <a:endParaRPr lang="en-ZA" sz="4900" dirty="0"/>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1200"/>
              </a:spcBef>
              <a:spcAft>
                <a:spcPts val="0"/>
              </a:spcAft>
              <a:defRPr/>
            </a:pPr>
            <a:endParaRPr lang="en-ZA" sz="5600" dirty="0"/>
          </a:p>
          <a:p>
            <a:pPr marL="180000" lvl="1" indent="-180000" eaLnBrk="1" fontAlgn="auto" hangingPunct="1">
              <a:lnSpc>
                <a:spcPct val="130000"/>
              </a:lnSpc>
              <a:spcBef>
                <a:spcPts val="1200"/>
              </a:spcBef>
              <a:spcAft>
                <a:spcPts val="0"/>
              </a:spcAft>
              <a:defRPr/>
            </a:pPr>
            <a:r>
              <a:rPr lang="en-ZA" sz="5600" dirty="0"/>
              <a:t>The revenue from the casino operator fee is estimated at R18.370 million</a:t>
            </a:r>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600"/>
              </a:spcBef>
              <a:spcAft>
                <a:spcPts val="0"/>
              </a:spcAft>
              <a:defRPr/>
            </a:pPr>
            <a:endParaRPr lang="en-ZA" dirty="0"/>
          </a:p>
        </p:txBody>
      </p:sp>
      <p:sp>
        <p:nvSpPr>
          <p:cNvPr id="43012" name="Slide Number Placeholder 2">
            <a:extLst>
              <a:ext uri="{FF2B5EF4-FFF2-40B4-BE49-F238E27FC236}">
                <a16:creationId xmlns:a16="http://schemas.microsoft.com/office/drawing/2014/main" xmlns="" id="{1B32AC6A-F9A6-4A46-88CA-945FA4FA39E5}"/>
              </a:ext>
            </a:extLst>
          </p:cNvPr>
          <p:cNvSpPr>
            <a:spLocks noGrp="1"/>
          </p:cNvSpPr>
          <p:nvPr>
            <p:ph type="sldNum" sz="quarter" idx="14"/>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rgbClr val="003399"/>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5430D90-19FA-4177-A159-F42AF3EDFE40}" type="slidenum">
              <a:rPr lang="en-ZA" altLang="en-US" smtClean="0"/>
              <a:pPr eaLnBrk="1" hangingPunct="1"/>
              <a:t>12</a:t>
            </a:fld>
            <a:endParaRPr lang="en-ZA" altLang="en-US">
              <a:solidFill>
                <a:srgbClr val="003399"/>
              </a:solidFill>
              <a:latin typeface="Century Gothic" panose="020B0502020202020204" pitchFamily="34" charset="0"/>
            </a:endParaRPr>
          </a:p>
        </p:txBody>
      </p:sp>
      <p:sp>
        <p:nvSpPr>
          <p:cNvPr id="43013" name="Footer Placeholder 3">
            <a:extLst>
              <a:ext uri="{FF2B5EF4-FFF2-40B4-BE49-F238E27FC236}">
                <a16:creationId xmlns:a16="http://schemas.microsoft.com/office/drawing/2014/main" xmlns="" id="{0964A51D-6DE3-4220-91E8-B8EE6A6E5C23}"/>
              </a:ext>
            </a:extLst>
          </p:cNvPr>
          <p:cNvSpPr>
            <a:spLocks noGrp="1"/>
          </p:cNvSpPr>
          <p:nvPr>
            <p:ph type="ftr" sz="quarter" idx="15"/>
          </p:nvPr>
        </p:nvSpPr>
        <p:spPr bwMode="auto">
          <a:xfrm>
            <a:off x="4043363" y="6467475"/>
            <a:ext cx="4138612" cy="231775"/>
          </a:xfrm>
          <a:prstGeom prst="rect">
            <a:avLst/>
          </a:prstGeom>
          <a:ln>
            <a:miter lim="800000"/>
            <a:headEnd/>
            <a:tailEnd/>
          </a:ln>
        </p:spPr>
        <p:txBody>
          <a:bodyPr vert="horz" wrap="square" lIns="0" tIns="72000" rIns="72000" bIns="0" numCol="1" rtlCol="0" anchor="b" anchorCtr="0" compatLnSpc="1">
            <a:prstTxWarp prst="textNoShape">
              <a:avLst/>
            </a:prstTxWarp>
          </a:bodyPr>
          <a:lstStyle>
            <a:defPPr>
              <a:defRPr lang="en-US"/>
            </a:defPPr>
            <a:lvl1pPr algn="l" rtl="0" fontAlgn="auto">
              <a:spcBef>
                <a:spcPts val="0"/>
              </a:spcBef>
              <a:spcAft>
                <a:spcPts val="0"/>
              </a:spcAft>
              <a:defRPr sz="800" kern="1200">
                <a:solidFill>
                  <a:srgbClr val="998F86"/>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a:t>Western Cape Nineteenth Gambling and Racing Amendment Bill</a:t>
            </a:r>
            <a:endParaRPr lang="en-GB"/>
          </a:p>
        </p:txBody>
      </p:sp>
      <p:graphicFrame>
        <p:nvGraphicFramePr>
          <p:cNvPr id="2" name="Table 1">
            <a:extLst>
              <a:ext uri="{FF2B5EF4-FFF2-40B4-BE49-F238E27FC236}">
                <a16:creationId xmlns:a16="http://schemas.microsoft.com/office/drawing/2014/main" xmlns="" id="{CBB03B46-5637-42CF-9C59-606894E7C128}"/>
              </a:ext>
            </a:extLst>
          </p:cNvPr>
          <p:cNvGraphicFramePr>
            <a:graphicFrameLocks noGrp="1"/>
          </p:cNvGraphicFramePr>
          <p:nvPr>
            <p:extLst>
              <p:ext uri="{D42A27DB-BD31-4B8C-83A1-F6EECF244321}">
                <p14:modId xmlns:p14="http://schemas.microsoft.com/office/powerpoint/2010/main" xmlns="" val="2073487864"/>
              </p:ext>
            </p:extLst>
          </p:nvPr>
        </p:nvGraphicFramePr>
        <p:xfrm>
          <a:off x="827584" y="3212976"/>
          <a:ext cx="8065591" cy="2328374"/>
        </p:xfrm>
        <a:graphic>
          <a:graphicData uri="http://schemas.openxmlformats.org/drawingml/2006/table">
            <a:tbl>
              <a:tblPr firstRow="1" firstCol="1" bandRow="1">
                <a:tableStyleId>{5C22544A-7EE6-4342-B048-85BDC9FD1C3A}</a:tableStyleId>
              </a:tblPr>
              <a:tblGrid>
                <a:gridCol w="3635675">
                  <a:extLst>
                    <a:ext uri="{9D8B030D-6E8A-4147-A177-3AD203B41FA5}">
                      <a16:colId xmlns:a16="http://schemas.microsoft.com/office/drawing/2014/main" xmlns="" val="20000"/>
                    </a:ext>
                  </a:extLst>
                </a:gridCol>
                <a:gridCol w="4429916">
                  <a:extLst>
                    <a:ext uri="{9D8B030D-6E8A-4147-A177-3AD203B41FA5}">
                      <a16:colId xmlns:a16="http://schemas.microsoft.com/office/drawing/2014/main" xmlns="" val="20001"/>
                    </a:ext>
                  </a:extLst>
                </a:gridCol>
              </a:tblGrid>
              <a:tr h="242798">
                <a:tc>
                  <a:txBody>
                    <a:bodyPr/>
                    <a:lstStyle/>
                    <a:p>
                      <a:pPr>
                        <a:lnSpc>
                          <a:spcPct val="120000"/>
                        </a:lnSpc>
                        <a:spcBef>
                          <a:spcPts val="300"/>
                        </a:spcBef>
                        <a:spcAft>
                          <a:spcPts val="300"/>
                        </a:spcAft>
                        <a:tabLst>
                          <a:tab pos="685800" algn="l"/>
                        </a:tabLst>
                      </a:pPr>
                      <a:r>
                        <a:rPr lang="en-ZA" sz="1200" dirty="0">
                          <a:effectLst/>
                        </a:rPr>
                        <a:t>Value of Casino Development</a:t>
                      </a:r>
                      <a:endParaRPr lang="en-ZA" sz="1200" dirty="0">
                        <a:effectLst/>
                        <a:latin typeface="Times New Roman"/>
                        <a:ea typeface="Times New Roman"/>
                      </a:endParaRPr>
                    </a:p>
                  </a:txBody>
                  <a:tcPr marL="68580" marR="68580" marT="0" marB="0"/>
                </a:tc>
                <a:tc>
                  <a:txBody>
                    <a:bodyPr/>
                    <a:lstStyle/>
                    <a:p>
                      <a:pPr>
                        <a:lnSpc>
                          <a:spcPct val="120000"/>
                        </a:lnSpc>
                        <a:spcBef>
                          <a:spcPts val="300"/>
                        </a:spcBef>
                        <a:spcAft>
                          <a:spcPts val="300"/>
                        </a:spcAft>
                        <a:tabLst>
                          <a:tab pos="685800" algn="l"/>
                        </a:tabLst>
                      </a:pPr>
                      <a:r>
                        <a:rPr lang="en-ZA" sz="1200">
                          <a:effectLst/>
                        </a:rPr>
                        <a:t>Casino Operator Fee</a:t>
                      </a:r>
                      <a:endParaRPr lang="en-ZA" sz="120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1042788">
                <a:tc>
                  <a:txBody>
                    <a:bodyPr/>
                    <a:lstStyle/>
                    <a:p>
                      <a:pPr>
                        <a:lnSpc>
                          <a:spcPct val="120000"/>
                        </a:lnSpc>
                        <a:spcBef>
                          <a:spcPts val="300"/>
                        </a:spcBef>
                        <a:spcAft>
                          <a:spcPts val="300"/>
                        </a:spcAft>
                        <a:tabLst>
                          <a:tab pos="685800" algn="l"/>
                        </a:tabLst>
                      </a:pPr>
                      <a:r>
                        <a:rPr lang="en-ZA" sz="1200" dirty="0">
                          <a:effectLst/>
                        </a:rPr>
                        <a:t>Where the original value of the casino development did not exceed R175 million.</a:t>
                      </a:r>
                      <a:endParaRPr lang="en-ZA" sz="1200" dirty="0">
                        <a:effectLst/>
                        <a:latin typeface="Times New Roman"/>
                        <a:ea typeface="Times New Roman"/>
                      </a:endParaRPr>
                    </a:p>
                  </a:txBody>
                  <a:tcPr marL="68580" marR="68580" marT="0" marB="0"/>
                </a:tc>
                <a:tc>
                  <a:txBody>
                    <a:bodyPr/>
                    <a:lstStyle/>
                    <a:p>
                      <a:pPr>
                        <a:lnSpc>
                          <a:spcPct val="120000"/>
                        </a:lnSpc>
                        <a:spcBef>
                          <a:spcPts val="300"/>
                        </a:spcBef>
                        <a:spcAft>
                          <a:spcPts val="300"/>
                        </a:spcAft>
                        <a:tabLst>
                          <a:tab pos="685800" algn="l"/>
                        </a:tabLst>
                      </a:pPr>
                      <a:r>
                        <a:rPr lang="en-ZA" sz="1200" dirty="0">
                          <a:effectLst/>
                        </a:rPr>
                        <a:t>R2,805 million per annum escalating annually at the rate applicable in respect of debts to the State as determined by the Minister responsible for National Finance from time to time. </a:t>
                      </a:r>
                      <a:endParaRPr lang="en-ZA" sz="1200" dirty="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1042788">
                <a:tc>
                  <a:txBody>
                    <a:bodyPr/>
                    <a:lstStyle/>
                    <a:p>
                      <a:pPr>
                        <a:lnSpc>
                          <a:spcPct val="120000"/>
                        </a:lnSpc>
                        <a:spcBef>
                          <a:spcPts val="300"/>
                        </a:spcBef>
                        <a:spcAft>
                          <a:spcPts val="300"/>
                        </a:spcAft>
                        <a:tabLst>
                          <a:tab pos="685800" algn="l"/>
                        </a:tabLst>
                      </a:pPr>
                      <a:r>
                        <a:rPr lang="en-ZA" sz="1200" dirty="0">
                          <a:effectLst/>
                        </a:rPr>
                        <a:t>Where the original value of the casino development exceeded R175 million.</a:t>
                      </a:r>
                      <a:endParaRPr lang="en-ZA" sz="1200" dirty="0">
                        <a:effectLst/>
                        <a:latin typeface="Times New Roman"/>
                        <a:ea typeface="Times New Roman"/>
                      </a:endParaRPr>
                    </a:p>
                  </a:txBody>
                  <a:tcPr marL="68580" marR="68580" marT="0" marB="0"/>
                </a:tc>
                <a:tc>
                  <a:txBody>
                    <a:bodyPr/>
                    <a:lstStyle/>
                    <a:p>
                      <a:pPr>
                        <a:lnSpc>
                          <a:spcPct val="120000"/>
                        </a:lnSpc>
                        <a:spcBef>
                          <a:spcPts val="300"/>
                        </a:spcBef>
                        <a:spcAft>
                          <a:spcPts val="300"/>
                        </a:spcAft>
                        <a:tabLst>
                          <a:tab pos="685800" algn="l"/>
                        </a:tabLst>
                      </a:pPr>
                      <a:r>
                        <a:rPr lang="en-ZA" sz="1200" dirty="0">
                          <a:effectLst/>
                        </a:rPr>
                        <a:t>R7,150 million per annum escalating annually at the rate applicable in respect of debts to the State as determined by the Minister responsible for National Finance from time to time.</a:t>
                      </a:r>
                      <a:endParaRPr lang="en-ZA" sz="1200" dirty="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80C08FCA-EAD8-466A-ACB9-45F71B0511BD}"/>
              </a:ext>
            </a:extLst>
          </p:cNvPr>
          <p:cNvSpPr>
            <a:spLocks noGrp="1"/>
          </p:cNvSpPr>
          <p:nvPr>
            <p:ph type="title"/>
          </p:nvPr>
        </p:nvSpPr>
        <p:spPr>
          <a:xfrm>
            <a:off x="546100" y="257273"/>
            <a:ext cx="8597900" cy="558800"/>
          </a:xfrm>
        </p:spPr>
        <p:txBody>
          <a:bodyPr wrap="square" lIns="91440" tIns="45720" rIns="91440" bIns="45720"/>
          <a:lstStyle/>
          <a:p>
            <a:pPr eaLnBrk="1" hangingPunct="1"/>
            <a:r>
              <a:rPr lang="en-ZA" altLang="en-US" dirty="0"/>
              <a:t>Aim of the 19</a:t>
            </a:r>
            <a:r>
              <a:rPr lang="en-ZA" altLang="en-US" baseline="30000" dirty="0"/>
              <a:t>th</a:t>
            </a:r>
            <a:r>
              <a:rPr lang="en-ZA" altLang="en-US" dirty="0"/>
              <a:t> Amendment Bill</a:t>
            </a:r>
          </a:p>
        </p:txBody>
      </p:sp>
      <p:sp>
        <p:nvSpPr>
          <p:cNvPr id="8195" name="Subtitle 2">
            <a:extLst>
              <a:ext uri="{FF2B5EF4-FFF2-40B4-BE49-F238E27FC236}">
                <a16:creationId xmlns:a16="http://schemas.microsoft.com/office/drawing/2014/main" xmlns="" id="{324C704E-45DE-425C-A3E0-689B5AB3479E}"/>
              </a:ext>
            </a:extLst>
          </p:cNvPr>
          <p:cNvSpPr>
            <a:spLocks noGrp="1"/>
          </p:cNvSpPr>
          <p:nvPr>
            <p:ph type="body" sz="quarter" idx="10"/>
          </p:nvPr>
        </p:nvSpPr>
        <p:spPr>
          <a:xfrm>
            <a:off x="467544" y="1143000"/>
            <a:ext cx="8435156" cy="5310336"/>
          </a:xfrm>
        </p:spPr>
        <p:txBody>
          <a:bodyPr lIns="91440" tIns="45720" rIns="91440" bIns="45720" rtlCol="0">
            <a:normAutofit fontScale="85000" lnSpcReduction="20000"/>
          </a:bodyPr>
          <a:lstStyle/>
          <a:p>
            <a:pPr marL="180000" lvl="1" indent="-180000" eaLnBrk="1" fontAlgn="auto" hangingPunct="1">
              <a:lnSpc>
                <a:spcPct val="130000"/>
              </a:lnSpc>
              <a:spcBef>
                <a:spcPts val="1200"/>
              </a:spcBef>
              <a:spcAft>
                <a:spcPts val="0"/>
              </a:spcAft>
              <a:defRPr/>
            </a:pPr>
            <a:r>
              <a:rPr lang="en-ZA" sz="1500" dirty="0"/>
              <a:t>The 19</a:t>
            </a:r>
            <a:r>
              <a:rPr lang="en-ZA" sz="1500" baseline="30000" dirty="0"/>
              <a:t>th</a:t>
            </a:r>
            <a:r>
              <a:rPr lang="en-ZA" sz="1500" dirty="0"/>
              <a:t> Amendment Bill provides for the deletion of the 10-year limitation on the payment of the limited gambling machine operator fees</a:t>
            </a:r>
          </a:p>
          <a:p>
            <a:pPr marL="180000" lvl="1" indent="-180000" eaLnBrk="1" fontAlgn="auto" hangingPunct="1">
              <a:lnSpc>
                <a:spcPct val="130000"/>
              </a:lnSpc>
              <a:spcBef>
                <a:spcPts val="1200"/>
              </a:spcBef>
              <a:spcAft>
                <a:spcPts val="0"/>
              </a:spcAft>
              <a:defRPr/>
            </a:pPr>
            <a:r>
              <a:rPr lang="en-ZA" sz="1500" dirty="0"/>
              <a:t>The fees were calculated by inflating the previous LGM operator fees to their present value </a:t>
            </a:r>
          </a:p>
          <a:p>
            <a:pPr marL="180000" lvl="1" indent="-180000" eaLnBrk="1" fontAlgn="auto" hangingPunct="1">
              <a:lnSpc>
                <a:spcPct val="130000"/>
              </a:lnSpc>
              <a:spcBef>
                <a:spcPts val="1200"/>
              </a:spcBef>
              <a:spcAft>
                <a:spcPts val="0"/>
              </a:spcAft>
              <a:defRPr/>
            </a:pPr>
            <a:r>
              <a:rPr lang="en-ZA" sz="1500" dirty="0"/>
              <a:t>The proposed limited gambling machine operator fee is as follows:</a:t>
            </a:r>
          </a:p>
          <a:p>
            <a:pPr marL="0" lvl="1" indent="0" eaLnBrk="1" fontAlgn="auto" hangingPunct="1">
              <a:lnSpc>
                <a:spcPct val="130000"/>
              </a:lnSpc>
              <a:spcBef>
                <a:spcPts val="1200"/>
              </a:spcBef>
              <a:spcAft>
                <a:spcPts val="0"/>
              </a:spcAft>
              <a:buFontTx/>
              <a:buNone/>
              <a:defRPr/>
            </a:pPr>
            <a:endParaRPr lang="en-ZA" sz="4900" dirty="0"/>
          </a:p>
          <a:p>
            <a:pPr marL="0" lvl="1" indent="0" eaLnBrk="1" fontAlgn="auto" hangingPunct="1">
              <a:lnSpc>
                <a:spcPct val="130000"/>
              </a:lnSpc>
              <a:spcBef>
                <a:spcPts val="1200"/>
              </a:spcBef>
              <a:spcAft>
                <a:spcPts val="0"/>
              </a:spcAft>
              <a:buFontTx/>
              <a:buNone/>
              <a:defRPr/>
            </a:pPr>
            <a:endParaRPr lang="en-ZA" sz="4900" dirty="0"/>
          </a:p>
          <a:p>
            <a:pPr marL="180000" lvl="1" indent="-180000" eaLnBrk="1" fontAlgn="auto" hangingPunct="1">
              <a:lnSpc>
                <a:spcPct val="130000"/>
              </a:lnSpc>
              <a:spcBef>
                <a:spcPts val="1200"/>
              </a:spcBef>
              <a:spcAft>
                <a:spcPts val="0"/>
              </a:spcAft>
              <a:defRPr/>
            </a:pPr>
            <a:endParaRPr lang="en-ZA" sz="1200" dirty="0"/>
          </a:p>
          <a:p>
            <a:pPr marL="180000" lvl="1" indent="-180000" eaLnBrk="1" fontAlgn="auto" hangingPunct="1">
              <a:lnSpc>
                <a:spcPct val="130000"/>
              </a:lnSpc>
              <a:spcBef>
                <a:spcPts val="1200"/>
              </a:spcBef>
              <a:spcAft>
                <a:spcPts val="0"/>
              </a:spcAft>
              <a:defRPr/>
            </a:pPr>
            <a:endParaRPr lang="en-ZA" sz="1200" dirty="0"/>
          </a:p>
          <a:p>
            <a:pPr marL="180000" lvl="1" indent="-180000" eaLnBrk="1" fontAlgn="auto" hangingPunct="1">
              <a:lnSpc>
                <a:spcPct val="130000"/>
              </a:lnSpc>
              <a:spcBef>
                <a:spcPts val="1200"/>
              </a:spcBef>
              <a:spcAft>
                <a:spcPts val="0"/>
              </a:spcAft>
              <a:defRPr/>
            </a:pPr>
            <a:endParaRPr lang="en-ZA" sz="1300" dirty="0"/>
          </a:p>
          <a:p>
            <a:pPr marL="180000" lvl="1" indent="-180000" eaLnBrk="1" fontAlgn="auto" hangingPunct="1">
              <a:lnSpc>
                <a:spcPct val="130000"/>
              </a:lnSpc>
              <a:spcBef>
                <a:spcPts val="1200"/>
              </a:spcBef>
              <a:spcAft>
                <a:spcPts val="0"/>
              </a:spcAft>
              <a:defRPr/>
            </a:pPr>
            <a:r>
              <a:rPr lang="en-ZA" sz="1400" dirty="0"/>
              <a:t>The revenue from the limited gambling machine operator fee is based on the number of LGM machines licenced by the Board</a:t>
            </a:r>
          </a:p>
          <a:p>
            <a:pPr marL="180000" lvl="1" indent="-180000" eaLnBrk="1" fontAlgn="auto" hangingPunct="1">
              <a:lnSpc>
                <a:spcPct val="130000"/>
              </a:lnSpc>
              <a:spcBef>
                <a:spcPts val="1200"/>
              </a:spcBef>
              <a:spcAft>
                <a:spcPts val="0"/>
              </a:spcAft>
              <a:defRPr/>
            </a:pPr>
            <a:r>
              <a:rPr lang="en-ZA" sz="1400" dirty="0"/>
              <a:t>Lastly the 19</a:t>
            </a:r>
            <a:r>
              <a:rPr lang="en-ZA" sz="1400" baseline="30000" dirty="0"/>
              <a:t>th</a:t>
            </a:r>
            <a:r>
              <a:rPr lang="en-ZA" sz="1400" dirty="0"/>
              <a:t> Amendment Bill provides for the Board to retain certain fees to no longer be transferred to the Provincial Revenue Fund amounting to approximately R3.341 million (pre-audit 2019/20)</a:t>
            </a:r>
          </a:p>
          <a:p>
            <a:pPr marL="180000" lvl="1" indent="-180000" eaLnBrk="1" fontAlgn="auto" hangingPunct="1">
              <a:lnSpc>
                <a:spcPct val="130000"/>
              </a:lnSpc>
              <a:spcBef>
                <a:spcPts val="1200"/>
              </a:spcBef>
              <a:spcAft>
                <a:spcPts val="0"/>
              </a:spcAft>
              <a:defRPr/>
            </a:pPr>
            <a:endParaRPr lang="en-ZA" sz="1400" dirty="0"/>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1200"/>
              </a:spcBef>
              <a:spcAft>
                <a:spcPts val="0"/>
              </a:spcAft>
              <a:defRPr/>
            </a:pPr>
            <a:endParaRPr lang="en-ZA" sz="4900" dirty="0"/>
          </a:p>
          <a:p>
            <a:pPr marL="180000" lvl="1" indent="-180000" eaLnBrk="1" fontAlgn="auto" hangingPunct="1">
              <a:lnSpc>
                <a:spcPct val="130000"/>
              </a:lnSpc>
              <a:spcBef>
                <a:spcPts val="1200"/>
              </a:spcBef>
              <a:spcAft>
                <a:spcPts val="0"/>
              </a:spcAft>
              <a:defRPr/>
            </a:pPr>
            <a:endParaRPr lang="en-ZA" sz="4900" dirty="0"/>
          </a:p>
          <a:p>
            <a:pPr marL="360000" lvl="2" indent="-180000" eaLnBrk="1" fontAlgn="auto" hangingPunct="1">
              <a:lnSpc>
                <a:spcPct val="130000"/>
              </a:lnSpc>
              <a:spcBef>
                <a:spcPts val="1200"/>
              </a:spcBef>
              <a:spcAft>
                <a:spcPts val="0"/>
              </a:spcAft>
              <a:buClr>
                <a:schemeClr val="accent3"/>
              </a:buClr>
              <a:defRPr/>
            </a:pPr>
            <a:endParaRPr lang="en-ZA" sz="4800" dirty="0"/>
          </a:p>
          <a:p>
            <a:pPr marL="180000" lvl="1" indent="-180000" eaLnBrk="1" fontAlgn="auto" hangingPunct="1">
              <a:lnSpc>
                <a:spcPct val="130000"/>
              </a:lnSpc>
              <a:spcBef>
                <a:spcPts val="600"/>
              </a:spcBef>
              <a:spcAft>
                <a:spcPts val="0"/>
              </a:spcAft>
              <a:defRPr/>
            </a:pPr>
            <a:endParaRPr lang="en-ZA" sz="5600" dirty="0"/>
          </a:p>
          <a:p>
            <a:pPr marL="180000" lvl="1" indent="-180000" eaLnBrk="1" fontAlgn="auto" hangingPunct="1">
              <a:lnSpc>
                <a:spcPct val="130000"/>
              </a:lnSpc>
              <a:spcBef>
                <a:spcPts val="600"/>
              </a:spcBef>
              <a:spcAft>
                <a:spcPts val="0"/>
              </a:spcAft>
              <a:defRPr/>
            </a:pPr>
            <a:endParaRPr lang="en-ZA" dirty="0"/>
          </a:p>
        </p:txBody>
      </p:sp>
      <p:sp>
        <p:nvSpPr>
          <p:cNvPr id="44036" name="Slide Number Placeholder 2">
            <a:extLst>
              <a:ext uri="{FF2B5EF4-FFF2-40B4-BE49-F238E27FC236}">
                <a16:creationId xmlns:a16="http://schemas.microsoft.com/office/drawing/2014/main" xmlns="" id="{193BAF6E-3131-4198-A58C-4331BB33F045}"/>
              </a:ext>
            </a:extLst>
          </p:cNvPr>
          <p:cNvSpPr>
            <a:spLocks noGrp="1"/>
          </p:cNvSpPr>
          <p:nvPr>
            <p:ph type="sldNum" sz="quarter" idx="14"/>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rgbClr val="003399"/>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3585C2C2-A87A-4FAE-AD75-444692B899C6}" type="slidenum">
              <a:rPr lang="en-ZA" altLang="en-US" smtClean="0"/>
              <a:pPr eaLnBrk="1" hangingPunct="1"/>
              <a:t>13</a:t>
            </a:fld>
            <a:endParaRPr lang="en-ZA" altLang="en-US">
              <a:solidFill>
                <a:srgbClr val="003399"/>
              </a:solidFill>
              <a:latin typeface="Century Gothic" panose="020B0502020202020204" pitchFamily="34" charset="0"/>
            </a:endParaRPr>
          </a:p>
        </p:txBody>
      </p:sp>
      <p:sp>
        <p:nvSpPr>
          <p:cNvPr id="44037" name="Footer Placeholder 3">
            <a:extLst>
              <a:ext uri="{FF2B5EF4-FFF2-40B4-BE49-F238E27FC236}">
                <a16:creationId xmlns:a16="http://schemas.microsoft.com/office/drawing/2014/main" xmlns="" id="{0BA4EA91-B794-4198-AE92-531F972DC874}"/>
              </a:ext>
            </a:extLst>
          </p:cNvPr>
          <p:cNvSpPr>
            <a:spLocks noGrp="1"/>
          </p:cNvSpPr>
          <p:nvPr>
            <p:ph type="ftr" sz="quarter" idx="15"/>
          </p:nvPr>
        </p:nvSpPr>
        <p:spPr bwMode="auto">
          <a:xfrm>
            <a:off x="4043363" y="6467475"/>
            <a:ext cx="4138612" cy="231775"/>
          </a:xfrm>
          <a:prstGeom prst="rect">
            <a:avLst/>
          </a:prstGeom>
          <a:ln>
            <a:miter lim="800000"/>
            <a:headEnd/>
            <a:tailEnd/>
          </a:ln>
        </p:spPr>
        <p:txBody>
          <a:bodyPr vert="horz" wrap="square" lIns="0" tIns="72000" rIns="72000" bIns="0" numCol="1" rtlCol="0" anchor="b" anchorCtr="0" compatLnSpc="1">
            <a:prstTxWarp prst="textNoShape">
              <a:avLst/>
            </a:prstTxWarp>
          </a:bodyPr>
          <a:lstStyle>
            <a:defPPr>
              <a:defRPr lang="en-US"/>
            </a:defPPr>
            <a:lvl1pPr algn="l" rtl="0" fontAlgn="auto">
              <a:spcBef>
                <a:spcPts val="0"/>
              </a:spcBef>
              <a:spcAft>
                <a:spcPts val="0"/>
              </a:spcAft>
              <a:defRPr sz="800" kern="1200">
                <a:solidFill>
                  <a:srgbClr val="998F86"/>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a:t>Western Cape Nineteenth Gambling and Racing Amendment Bill</a:t>
            </a:r>
            <a:endParaRPr lang="en-GB"/>
          </a:p>
        </p:txBody>
      </p:sp>
      <p:graphicFrame>
        <p:nvGraphicFramePr>
          <p:cNvPr id="5" name="Table 4">
            <a:extLst>
              <a:ext uri="{FF2B5EF4-FFF2-40B4-BE49-F238E27FC236}">
                <a16:creationId xmlns:a16="http://schemas.microsoft.com/office/drawing/2014/main" xmlns="" id="{4BC201A7-F300-46DB-B37E-EED6BEDA2856}"/>
              </a:ext>
            </a:extLst>
          </p:cNvPr>
          <p:cNvGraphicFramePr>
            <a:graphicFrameLocks noGrp="1"/>
          </p:cNvGraphicFramePr>
          <p:nvPr>
            <p:extLst>
              <p:ext uri="{D42A27DB-BD31-4B8C-83A1-F6EECF244321}">
                <p14:modId xmlns:p14="http://schemas.microsoft.com/office/powerpoint/2010/main" xmlns="" val="1330970991"/>
              </p:ext>
            </p:extLst>
          </p:nvPr>
        </p:nvGraphicFramePr>
        <p:xfrm>
          <a:off x="685799" y="2492896"/>
          <a:ext cx="8207375" cy="2592287"/>
        </p:xfrm>
        <a:graphic>
          <a:graphicData uri="http://schemas.openxmlformats.org/drawingml/2006/table">
            <a:tbl>
              <a:tblPr firstRow="1" firstCol="1" bandRow="1">
                <a:tableStyleId>{5C22544A-7EE6-4342-B048-85BDC9FD1C3A}</a:tableStyleId>
              </a:tblPr>
              <a:tblGrid>
                <a:gridCol w="3487554">
                  <a:extLst>
                    <a:ext uri="{9D8B030D-6E8A-4147-A177-3AD203B41FA5}">
                      <a16:colId xmlns:a16="http://schemas.microsoft.com/office/drawing/2014/main" xmlns="" val="20000"/>
                    </a:ext>
                  </a:extLst>
                </a:gridCol>
                <a:gridCol w="4719821">
                  <a:extLst>
                    <a:ext uri="{9D8B030D-6E8A-4147-A177-3AD203B41FA5}">
                      <a16:colId xmlns:a16="http://schemas.microsoft.com/office/drawing/2014/main" xmlns="" val="20001"/>
                    </a:ext>
                  </a:extLst>
                </a:gridCol>
              </a:tblGrid>
              <a:tr h="226255">
                <a:tc>
                  <a:txBody>
                    <a:bodyPr/>
                    <a:lstStyle/>
                    <a:p>
                      <a:pPr>
                        <a:lnSpc>
                          <a:spcPct val="120000"/>
                        </a:lnSpc>
                        <a:spcBef>
                          <a:spcPts val="300"/>
                        </a:spcBef>
                        <a:spcAft>
                          <a:spcPts val="300"/>
                        </a:spcAft>
                        <a:tabLst>
                          <a:tab pos="685800" algn="l"/>
                        </a:tabLst>
                      </a:pPr>
                      <a:r>
                        <a:rPr lang="en-ZA" sz="1200" dirty="0">
                          <a:effectLst/>
                        </a:rPr>
                        <a:t>Size of Limited Gambling Machine Operator</a:t>
                      </a:r>
                      <a:endParaRPr lang="en-ZA" sz="1200" dirty="0">
                        <a:effectLst/>
                        <a:latin typeface="Times New Roman"/>
                        <a:ea typeface="Times New Roman"/>
                      </a:endParaRPr>
                    </a:p>
                  </a:txBody>
                  <a:tcPr marL="68580" marR="68580" marT="0" marB="0"/>
                </a:tc>
                <a:tc>
                  <a:txBody>
                    <a:bodyPr/>
                    <a:lstStyle/>
                    <a:p>
                      <a:pPr>
                        <a:lnSpc>
                          <a:spcPct val="120000"/>
                        </a:lnSpc>
                        <a:spcBef>
                          <a:spcPts val="300"/>
                        </a:spcBef>
                        <a:spcAft>
                          <a:spcPts val="300"/>
                        </a:spcAft>
                        <a:tabLst>
                          <a:tab pos="685800" algn="l"/>
                        </a:tabLst>
                      </a:pPr>
                      <a:r>
                        <a:rPr lang="en-ZA" sz="1200">
                          <a:effectLst/>
                        </a:rPr>
                        <a:t>Limited Gambling Machine Operator Fee</a:t>
                      </a:r>
                      <a:endParaRPr lang="en-ZA" sz="120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723184">
                <a:tc>
                  <a:txBody>
                    <a:bodyPr/>
                    <a:lstStyle/>
                    <a:p>
                      <a:pPr>
                        <a:lnSpc>
                          <a:spcPct val="120000"/>
                        </a:lnSpc>
                        <a:spcBef>
                          <a:spcPts val="300"/>
                        </a:spcBef>
                        <a:spcAft>
                          <a:spcPts val="300"/>
                        </a:spcAft>
                        <a:tabLst>
                          <a:tab pos="685800" algn="l"/>
                        </a:tabLst>
                      </a:pPr>
                      <a:r>
                        <a:rPr lang="en-ZA" sz="1200" dirty="0">
                          <a:effectLst/>
                        </a:rPr>
                        <a:t>Where the number of limited gambling machines does not exceed 500 machines per operator</a:t>
                      </a:r>
                      <a:endParaRPr lang="en-ZA" sz="1200" dirty="0">
                        <a:effectLst/>
                        <a:latin typeface="Times New Roman"/>
                        <a:ea typeface="Times New Roman"/>
                      </a:endParaRPr>
                    </a:p>
                  </a:txBody>
                  <a:tcPr marL="68580" marR="68580" marT="0" marB="0"/>
                </a:tc>
                <a:tc>
                  <a:txBody>
                    <a:bodyPr/>
                    <a:lstStyle/>
                    <a:p>
                      <a:pPr>
                        <a:lnSpc>
                          <a:spcPct val="120000"/>
                        </a:lnSpc>
                        <a:spcBef>
                          <a:spcPts val="300"/>
                        </a:spcBef>
                        <a:spcAft>
                          <a:spcPts val="300"/>
                        </a:spcAft>
                        <a:tabLst>
                          <a:tab pos="685800" algn="l"/>
                        </a:tabLst>
                      </a:pPr>
                      <a:r>
                        <a:rPr lang="en-ZA" sz="1200" dirty="0">
                          <a:effectLst/>
                        </a:rPr>
                        <a:t>R1,953 million per annum escalating annually at the rate applicable in respect of debts to the State as determined by the Minister responsible for National Finance from time to time</a:t>
                      </a:r>
                      <a:endParaRPr lang="en-ZA" sz="1200" dirty="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919664">
                <a:tc>
                  <a:txBody>
                    <a:bodyPr/>
                    <a:lstStyle/>
                    <a:p>
                      <a:pPr>
                        <a:lnSpc>
                          <a:spcPct val="120000"/>
                        </a:lnSpc>
                        <a:spcBef>
                          <a:spcPts val="300"/>
                        </a:spcBef>
                        <a:spcAft>
                          <a:spcPts val="300"/>
                        </a:spcAft>
                        <a:tabLst>
                          <a:tab pos="685800" algn="l"/>
                        </a:tabLst>
                      </a:pPr>
                      <a:r>
                        <a:rPr lang="en-ZA" sz="1200">
                          <a:effectLst/>
                        </a:rPr>
                        <a:t>Where the number of limited gambling machines exceeds 500 machines per operator but does not exceed 1 000 machines per operator</a:t>
                      </a:r>
                      <a:endParaRPr lang="en-ZA" sz="1200">
                        <a:effectLst/>
                        <a:latin typeface="Times New Roman"/>
                        <a:ea typeface="Times New Roman"/>
                      </a:endParaRPr>
                    </a:p>
                  </a:txBody>
                  <a:tcPr marL="68580" marR="68580" marT="0" marB="0"/>
                </a:tc>
                <a:tc>
                  <a:txBody>
                    <a:bodyPr/>
                    <a:lstStyle/>
                    <a:p>
                      <a:pPr>
                        <a:lnSpc>
                          <a:spcPct val="120000"/>
                        </a:lnSpc>
                        <a:spcBef>
                          <a:spcPts val="300"/>
                        </a:spcBef>
                        <a:spcAft>
                          <a:spcPts val="300"/>
                        </a:spcAft>
                        <a:tabLst>
                          <a:tab pos="685800" algn="l"/>
                        </a:tabLst>
                      </a:pPr>
                      <a:r>
                        <a:rPr lang="en-ZA" sz="1200" dirty="0">
                          <a:effectLst/>
                        </a:rPr>
                        <a:t>R3,905 million per annum escalating annually at the rate applicable in respect of debts to the State as determined by the Minister responsible for National Finance from time to time</a:t>
                      </a:r>
                      <a:endParaRPr lang="en-ZA" sz="1200" dirty="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723184">
                <a:tc>
                  <a:txBody>
                    <a:bodyPr/>
                    <a:lstStyle/>
                    <a:p>
                      <a:pPr>
                        <a:lnSpc>
                          <a:spcPct val="120000"/>
                        </a:lnSpc>
                        <a:spcBef>
                          <a:spcPts val="300"/>
                        </a:spcBef>
                        <a:spcAft>
                          <a:spcPts val="300"/>
                        </a:spcAft>
                        <a:tabLst>
                          <a:tab pos="685800" algn="l"/>
                        </a:tabLst>
                      </a:pPr>
                      <a:r>
                        <a:rPr lang="en-ZA" sz="1200">
                          <a:effectLst/>
                        </a:rPr>
                        <a:t>Where the number of limited gambling machines exceeds 1 000 machines per operator</a:t>
                      </a:r>
                      <a:endParaRPr lang="en-ZA" sz="1200">
                        <a:effectLst/>
                        <a:latin typeface="Times New Roman"/>
                        <a:ea typeface="Times New Roman"/>
                      </a:endParaRPr>
                    </a:p>
                  </a:txBody>
                  <a:tcPr marL="68580" marR="68580" marT="0" marB="0"/>
                </a:tc>
                <a:tc>
                  <a:txBody>
                    <a:bodyPr/>
                    <a:lstStyle/>
                    <a:p>
                      <a:pPr>
                        <a:lnSpc>
                          <a:spcPct val="120000"/>
                        </a:lnSpc>
                        <a:spcBef>
                          <a:spcPts val="300"/>
                        </a:spcBef>
                        <a:spcAft>
                          <a:spcPts val="300"/>
                        </a:spcAft>
                        <a:tabLst>
                          <a:tab pos="685800" algn="l"/>
                        </a:tabLst>
                      </a:pPr>
                      <a:r>
                        <a:rPr lang="en-ZA" sz="1200" dirty="0">
                          <a:effectLst/>
                        </a:rPr>
                        <a:t>R5,858 million per annum escalating annually at the rate applicable in respect of debts to the State as determined by the Minister responsible for National Finance from time to time</a:t>
                      </a:r>
                      <a:endParaRPr lang="en-ZA" sz="1200" dirty="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Progressive Fees and Taxes</a:t>
            </a:r>
          </a:p>
        </p:txBody>
      </p:sp>
      <p:sp>
        <p:nvSpPr>
          <p:cNvPr id="3" name="Text Placeholder 2"/>
          <p:cNvSpPr>
            <a:spLocks noGrp="1"/>
          </p:cNvSpPr>
          <p:nvPr>
            <p:ph type="body" sz="quarter" idx="13"/>
          </p:nvPr>
        </p:nvSpPr>
        <p:spPr>
          <a:xfrm>
            <a:off x="295275" y="1039979"/>
            <a:ext cx="8597205" cy="84766"/>
          </a:xfrm>
        </p:spPr>
        <p:txBody>
          <a:bodyPr/>
          <a:lstStyle/>
          <a:p>
            <a:endParaRPr lang="en-ZA"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14</a:t>
            </a:fld>
            <a:endParaRPr lang="en-ZA" dirty="0"/>
          </a:p>
        </p:txBody>
      </p:sp>
      <p:sp>
        <p:nvSpPr>
          <p:cNvPr id="5" name="Footer Placeholder 4"/>
          <p:cNvSpPr>
            <a:spLocks noGrp="1"/>
          </p:cNvSpPr>
          <p:nvPr>
            <p:ph type="ftr" sz="quarter" idx="3"/>
          </p:nvPr>
        </p:nvSpPr>
        <p:spPr/>
        <p:txBody>
          <a:bodyPr/>
          <a:lstStyle/>
          <a:p>
            <a:r>
              <a:rPr lang="en-US"/>
              <a:t>Western Cape Nineteenth Gambling and Racing Amendment Bill</a:t>
            </a:r>
            <a:endParaRPr lang="en-GB" dirty="0"/>
          </a:p>
        </p:txBody>
      </p:sp>
      <p:sp>
        <p:nvSpPr>
          <p:cNvPr id="6" name="Text Placeholder 5"/>
          <p:cNvSpPr>
            <a:spLocks noGrp="1"/>
          </p:cNvSpPr>
          <p:nvPr>
            <p:ph type="body" sz="quarter" idx="10"/>
          </p:nvPr>
        </p:nvSpPr>
        <p:spPr/>
        <p:txBody>
          <a:bodyPr>
            <a:normAutofit/>
          </a:bodyPr>
          <a:lstStyle/>
          <a:p>
            <a:pPr lvl="1">
              <a:lnSpc>
                <a:spcPct val="114000"/>
              </a:lnSpc>
              <a:spcBef>
                <a:spcPts val="1000"/>
              </a:spcBef>
              <a:defRPr/>
            </a:pPr>
            <a:r>
              <a:rPr lang="en-ZA" sz="1400" dirty="0"/>
              <a:t>It is not appropriate to compare the fees and costs across provinces as their legislation differs, their funding models differ, the costs of their gambling boards differ, the size of the industry differ, the forms of gambling rolled out differ.  </a:t>
            </a:r>
          </a:p>
          <a:p>
            <a:pPr lvl="1">
              <a:lnSpc>
                <a:spcPct val="114000"/>
              </a:lnSpc>
              <a:spcBef>
                <a:spcPts val="1000"/>
              </a:spcBef>
              <a:defRPr/>
            </a:pPr>
            <a:r>
              <a:rPr lang="en-US" sz="1400" dirty="0"/>
              <a:t>South African gambling law effectively creates fiscal monopolies with the explicit aim of furthering social goals. Gambling operators thus essentially earn economic rents created by government restrictions on gambling, thus regulation fees can be paid from large rents received by particularly large gambling operators.</a:t>
            </a:r>
          </a:p>
          <a:p>
            <a:pPr lvl="1">
              <a:lnSpc>
                <a:spcPct val="114000"/>
              </a:lnSpc>
              <a:spcBef>
                <a:spcPts val="1000"/>
              </a:spcBef>
              <a:defRPr/>
            </a:pPr>
            <a:r>
              <a:rPr lang="en-ZA" sz="1400" dirty="0"/>
              <a:t>The province has adopted a progressive system of taxes and fees in order to afford new entrants or smaller operators lower fees and taxes. T</a:t>
            </a:r>
            <a:r>
              <a:rPr lang="en-US" sz="1400" dirty="0"/>
              <a:t>he formulae used  soaks the big players (casinos, and LPM route operators), a progressive tax system reduces the tax burden on the marginal industries and new entrants. </a:t>
            </a:r>
          </a:p>
          <a:p>
            <a:pPr lvl="1">
              <a:lnSpc>
                <a:spcPct val="114000"/>
              </a:lnSpc>
              <a:spcBef>
                <a:spcPts val="1000"/>
              </a:spcBef>
              <a:defRPr/>
            </a:pPr>
            <a:r>
              <a:rPr lang="en-US" sz="1400" dirty="0"/>
              <a:t>Adam Smith argued that “The subject of every state ought to contribute towards the support of the government as nearly as possible in proportion to their respective abilities, that is, in proportion to the revenue which they respectively enjoy under the protection of the state.</a:t>
            </a:r>
            <a:endParaRPr lang="en-ZA" sz="1400" dirty="0"/>
          </a:p>
        </p:txBody>
      </p:sp>
    </p:spTree>
    <p:extLst>
      <p:ext uri="{BB962C8B-B14F-4D97-AF65-F5344CB8AC3E}">
        <p14:creationId xmlns:p14="http://schemas.microsoft.com/office/powerpoint/2010/main" xmlns="" val="113711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0934029F-59F4-4F4F-88E6-CB4D2BB76231}"/>
              </a:ext>
            </a:extLst>
          </p:cNvPr>
          <p:cNvSpPr>
            <a:spLocks noGrp="1"/>
          </p:cNvSpPr>
          <p:nvPr>
            <p:ph type="title"/>
          </p:nvPr>
        </p:nvSpPr>
        <p:spPr>
          <a:xfrm>
            <a:off x="515802" y="233680"/>
            <a:ext cx="8597900" cy="558800"/>
          </a:xfrm>
        </p:spPr>
        <p:txBody>
          <a:bodyPr wrap="square" lIns="91440" tIns="45720" rIns="91440" bIns="45720"/>
          <a:lstStyle/>
          <a:p>
            <a:pPr eaLnBrk="1" hangingPunct="1"/>
            <a:r>
              <a:rPr lang="en-ZA" altLang="en-US" dirty="0">
                <a:solidFill>
                  <a:srgbClr val="001489"/>
                </a:solidFill>
              </a:rPr>
              <a:t>Process to Date</a:t>
            </a:r>
          </a:p>
        </p:txBody>
      </p:sp>
      <p:sp>
        <p:nvSpPr>
          <p:cNvPr id="9219" name="Subtitle 2">
            <a:extLst>
              <a:ext uri="{FF2B5EF4-FFF2-40B4-BE49-F238E27FC236}">
                <a16:creationId xmlns:a16="http://schemas.microsoft.com/office/drawing/2014/main" xmlns="" id="{7096DA1D-42CF-4846-8ED6-5A2D69AA7E40}"/>
              </a:ext>
            </a:extLst>
          </p:cNvPr>
          <p:cNvSpPr>
            <a:spLocks noGrp="1"/>
          </p:cNvSpPr>
          <p:nvPr>
            <p:ph type="body" sz="quarter" idx="10"/>
          </p:nvPr>
        </p:nvSpPr>
        <p:spPr>
          <a:xfrm>
            <a:off x="683568" y="1115377"/>
            <a:ext cx="8430134" cy="5029200"/>
          </a:xfrm>
        </p:spPr>
        <p:txBody>
          <a:bodyPr lIns="91440" tIns="45720" rIns="91440" bIns="45720" rtlCol="0">
            <a:noAutofit/>
          </a:bodyPr>
          <a:lstStyle/>
          <a:p>
            <a:pPr marL="180000" lvl="1" indent="-180000" eaLnBrk="1" fontAlgn="auto" hangingPunct="1">
              <a:lnSpc>
                <a:spcPct val="120000"/>
              </a:lnSpc>
              <a:spcBef>
                <a:spcPts val="1200"/>
              </a:spcBef>
              <a:spcAft>
                <a:spcPts val="0"/>
              </a:spcAft>
              <a:defRPr/>
            </a:pPr>
            <a:r>
              <a:rPr lang="en-ZA" dirty="0"/>
              <a:t>The Western Cape Nineteenth Gambling and Racing Amendment Bill (the 19th Amendment Bill) seeks to support the move to financial self-sufficiency by the levying of various statutory fees in order to defray the costs incurred by the Board in regulating the industry by:</a:t>
            </a:r>
          </a:p>
          <a:p>
            <a:pPr marL="359387" lvl="2" indent="-180000" eaLnBrk="1" fontAlgn="auto" hangingPunct="1">
              <a:spcBef>
                <a:spcPts val="1200"/>
              </a:spcBef>
              <a:spcAft>
                <a:spcPts val="0"/>
              </a:spcAft>
              <a:buFont typeface="Arial" charset="0"/>
              <a:buChar char="•"/>
              <a:defRPr/>
            </a:pPr>
            <a:r>
              <a:rPr lang="en-ZA" dirty="0"/>
              <a:t>Re-introducing  the limited gambling machine operator fee</a:t>
            </a:r>
          </a:p>
          <a:p>
            <a:pPr marL="359387" lvl="2" indent="-180000" eaLnBrk="1" fontAlgn="auto" hangingPunct="1">
              <a:spcBef>
                <a:spcPts val="1200"/>
              </a:spcBef>
              <a:spcAft>
                <a:spcPts val="0"/>
              </a:spcAft>
              <a:buFont typeface="Arial" charset="0"/>
              <a:buChar char="•"/>
              <a:defRPr/>
            </a:pPr>
            <a:r>
              <a:rPr lang="en-ZA" dirty="0"/>
              <a:t>Introducing a casino operator fee</a:t>
            </a:r>
          </a:p>
          <a:p>
            <a:pPr marL="359387" lvl="2" indent="-180000" eaLnBrk="1" fontAlgn="auto" hangingPunct="1">
              <a:spcBef>
                <a:spcPts val="1200"/>
              </a:spcBef>
              <a:spcAft>
                <a:spcPts val="0"/>
              </a:spcAft>
              <a:buFont typeface="Arial" charset="0"/>
              <a:buChar char="•"/>
              <a:defRPr/>
            </a:pPr>
            <a:r>
              <a:rPr lang="en-ZA" dirty="0"/>
              <a:t>Providing for certain fees to be payable to the Board and no longer the Provincial Revenue Fund</a:t>
            </a:r>
          </a:p>
        </p:txBody>
      </p:sp>
      <p:sp>
        <p:nvSpPr>
          <p:cNvPr id="2" name="Footer Placeholder 1">
            <a:extLst>
              <a:ext uri="{FF2B5EF4-FFF2-40B4-BE49-F238E27FC236}">
                <a16:creationId xmlns:a16="http://schemas.microsoft.com/office/drawing/2014/main" xmlns="" id="{70BD41BE-BFF4-47FB-90B1-F7BEBF6D856C}"/>
              </a:ext>
            </a:extLst>
          </p:cNvPr>
          <p:cNvSpPr>
            <a:spLocks noGrp="1"/>
          </p:cNvSpPr>
          <p:nvPr>
            <p:ph type="ftr" sz="quarter" idx="15"/>
          </p:nvPr>
        </p:nvSpPr>
        <p:spPr>
          <a:xfrm>
            <a:off x="4043363" y="6467475"/>
            <a:ext cx="4138612" cy="231775"/>
          </a:xfrm>
          <a:prstGeom prst="rect">
            <a:avLst/>
          </a:prstGeom>
        </p:spPr>
        <p:txBody>
          <a:bodyPr vert="horz" lIns="0" tIns="72000" rIns="72000" bIns="0" rtlCol="0" anchor="b"/>
          <a:lstStyle>
            <a:defPPr>
              <a:defRPr lang="en-US"/>
            </a:defPPr>
            <a:lvl1pPr algn="l" rtl="0" fontAlgn="auto">
              <a:spcBef>
                <a:spcPts val="0"/>
              </a:spcBef>
              <a:spcAft>
                <a:spcPts val="0"/>
              </a:spcAft>
              <a:defRPr sz="800" kern="1200">
                <a:solidFill>
                  <a:schemeClr val="accent3"/>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Western Cape Nineteenth Gambling and Racing Amendment Bill</a:t>
            </a:r>
            <a:endParaRPr lang="en-GB" dirty="0"/>
          </a:p>
        </p:txBody>
      </p:sp>
      <p:sp>
        <p:nvSpPr>
          <p:cNvPr id="40965" name="Slide Number Placeholder 2">
            <a:extLst>
              <a:ext uri="{FF2B5EF4-FFF2-40B4-BE49-F238E27FC236}">
                <a16:creationId xmlns:a16="http://schemas.microsoft.com/office/drawing/2014/main" xmlns="" id="{C0C7E9FB-6D8C-4259-B0B9-2C132E9FC839}"/>
              </a:ext>
            </a:extLst>
          </p:cNvPr>
          <p:cNvSpPr>
            <a:spLocks noGrp="1"/>
          </p:cNvSpPr>
          <p:nvPr>
            <p:ph type="sldNum" sz="quarter" idx="14"/>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chemeClr val="tx2"/>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F942227A-09D9-4797-B7FF-EF7EE1416620}" type="slidenum">
              <a:rPr lang="en-ZA" altLang="en-US" smtClean="0"/>
              <a:pPr eaLnBrk="1" hangingPunct="1"/>
              <a:t>15</a:t>
            </a:fld>
            <a:endParaRPr lang="en-ZA" altLang="en-US" dirty="0">
              <a:solidFill>
                <a:schemeClr val="tx2"/>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33B51A6E-134E-4D48-A678-170D4814A130}"/>
              </a:ext>
            </a:extLst>
          </p:cNvPr>
          <p:cNvSpPr>
            <a:spLocks noGrp="1"/>
          </p:cNvSpPr>
          <p:nvPr>
            <p:ph type="title"/>
          </p:nvPr>
        </p:nvSpPr>
        <p:spPr>
          <a:xfrm>
            <a:off x="558005" y="219612"/>
            <a:ext cx="8597900" cy="558800"/>
          </a:xfrm>
        </p:spPr>
        <p:txBody>
          <a:bodyPr wrap="square" lIns="91440" tIns="45720" rIns="91440" bIns="45720"/>
          <a:lstStyle/>
          <a:p>
            <a:pPr eaLnBrk="1" hangingPunct="1"/>
            <a:r>
              <a:rPr lang="en-ZA" altLang="en-US" dirty="0">
                <a:solidFill>
                  <a:srgbClr val="001489"/>
                </a:solidFill>
              </a:rPr>
              <a:t>Process to Date</a:t>
            </a:r>
          </a:p>
        </p:txBody>
      </p:sp>
      <p:sp>
        <p:nvSpPr>
          <p:cNvPr id="47107" name="Subtitle 2">
            <a:extLst>
              <a:ext uri="{FF2B5EF4-FFF2-40B4-BE49-F238E27FC236}">
                <a16:creationId xmlns:a16="http://schemas.microsoft.com/office/drawing/2014/main" xmlns="" id="{2C49E3A5-02DB-4CB4-BCD6-868D491E04F9}"/>
              </a:ext>
            </a:extLst>
          </p:cNvPr>
          <p:cNvSpPr>
            <a:spLocks noGrp="1"/>
          </p:cNvSpPr>
          <p:nvPr>
            <p:ph type="body" sz="quarter" idx="10"/>
          </p:nvPr>
        </p:nvSpPr>
        <p:spPr>
          <a:xfrm>
            <a:off x="683568" y="1066800"/>
            <a:ext cx="8352928" cy="5170512"/>
          </a:xfrm>
        </p:spPr>
        <p:txBody>
          <a:bodyPr lIns="91440" tIns="45720" rIns="91440" bIns="45720">
            <a:normAutofit fontScale="92500" lnSpcReduction="10000"/>
          </a:bodyPr>
          <a:lstStyle/>
          <a:p>
            <a:pPr lvl="1" eaLnBrk="1" hangingPunct="1">
              <a:lnSpc>
                <a:spcPct val="130000"/>
              </a:lnSpc>
              <a:spcBef>
                <a:spcPts val="1200"/>
              </a:spcBef>
            </a:pPr>
            <a:r>
              <a:rPr lang="en-ZA" altLang="en-US" dirty="0"/>
              <a:t>The proposed amendments were published in the Draft WC Nineteenth Gambling and Racing Amendment Bill, 2018 (the Draft 19</a:t>
            </a:r>
            <a:r>
              <a:rPr lang="en-ZA" altLang="en-US" baseline="30000" dirty="0"/>
              <a:t>th</a:t>
            </a:r>
            <a:r>
              <a:rPr lang="en-ZA" altLang="en-US" dirty="0"/>
              <a:t> Amendment Bill), in </a:t>
            </a:r>
            <a:r>
              <a:rPr lang="en-ZA" altLang="en-US" i="1" dirty="0"/>
              <a:t>Provincial Gazette Extraordinary </a:t>
            </a:r>
            <a:r>
              <a:rPr lang="en-ZA" altLang="en-US" dirty="0"/>
              <a:t>7889 of 28 February 2018, which included matters  related to the relocation of casinos and matters incidental thereto. </a:t>
            </a:r>
          </a:p>
          <a:p>
            <a:pPr lvl="1" eaLnBrk="1" hangingPunct="1">
              <a:lnSpc>
                <a:spcPct val="130000"/>
              </a:lnSpc>
              <a:spcBef>
                <a:spcPts val="1200"/>
              </a:spcBef>
            </a:pPr>
            <a:r>
              <a:rPr lang="en-ZA" altLang="en-US" dirty="0"/>
              <a:t> Pursuant to the comments regarding the Draft 19</a:t>
            </a:r>
            <a:r>
              <a:rPr lang="en-ZA" altLang="en-US" baseline="30000" dirty="0"/>
              <a:t>th</a:t>
            </a:r>
            <a:r>
              <a:rPr lang="en-ZA" altLang="en-US" dirty="0"/>
              <a:t> Amendment Bill, Provincial Treasury extracted only those matters related to promoting the financial self-sufficiency of the Board into the 19</a:t>
            </a:r>
            <a:r>
              <a:rPr lang="en-ZA" altLang="en-US" baseline="30000" dirty="0"/>
              <a:t>th</a:t>
            </a:r>
            <a:r>
              <a:rPr lang="en-ZA" altLang="en-US" dirty="0"/>
              <a:t> Amendment Bill.</a:t>
            </a:r>
          </a:p>
          <a:p>
            <a:pPr lvl="1" eaLnBrk="1" hangingPunct="1">
              <a:lnSpc>
                <a:spcPct val="130000"/>
              </a:lnSpc>
              <a:spcBef>
                <a:spcPts val="1200"/>
              </a:spcBef>
            </a:pPr>
            <a:r>
              <a:rPr lang="en-ZA" altLang="en-US" dirty="0"/>
              <a:t>Casino relocation matters and matters incidental thereto are being dealt with in the 20</a:t>
            </a:r>
            <a:r>
              <a:rPr lang="en-ZA" altLang="en-US" baseline="30000" dirty="0"/>
              <a:t>th</a:t>
            </a:r>
            <a:r>
              <a:rPr lang="en-ZA" altLang="en-US" dirty="0"/>
              <a:t> and 21</a:t>
            </a:r>
            <a:r>
              <a:rPr lang="en-ZA" altLang="en-US" baseline="30000" dirty="0"/>
              <a:t>st</a:t>
            </a:r>
            <a:r>
              <a:rPr lang="en-ZA" altLang="en-US" dirty="0"/>
              <a:t> Draft Amendment Bills.</a:t>
            </a:r>
          </a:p>
          <a:p>
            <a:pPr lvl="1" eaLnBrk="1" hangingPunct="1">
              <a:lnSpc>
                <a:spcPct val="130000"/>
              </a:lnSpc>
              <a:spcBef>
                <a:spcPts val="1200"/>
              </a:spcBef>
            </a:pPr>
            <a:r>
              <a:rPr lang="en-ZA" altLang="en-US" dirty="0"/>
              <a:t>The Bill was published by the Western Cape Provincial Parliament for public comment on 2 May 2019.  However, as a result of the dissolution of the Western Cape Provincial Parliament on 4 May 2019, as per rule 209(2) of the Western Cape Provincial Parliament Standing Rules (dated March 2019) “</a:t>
            </a:r>
            <a:r>
              <a:rPr lang="en-ZA" altLang="en-US" i="1" dirty="0"/>
              <a:t>[a]</a:t>
            </a:r>
            <a:r>
              <a:rPr lang="en-ZA" altLang="en-US" i="1" dirty="0" err="1"/>
              <a:t>ll</a:t>
            </a:r>
            <a:r>
              <a:rPr lang="en-ZA" altLang="en-US" i="1" dirty="0"/>
              <a:t> business before the House or any committee lapses when the Provincial Parliament’s term expires or when the Provincial Parliament is dissolved</a:t>
            </a:r>
            <a:r>
              <a:rPr lang="en-ZA" altLang="en-US" dirty="0"/>
              <a:t>”.  Provincial Treasury, therefore, once again requested Cabinet’s approval to introduce the Bill in the Western Cape Provincial Parliament.</a:t>
            </a:r>
          </a:p>
          <a:p>
            <a:pPr lvl="1" eaLnBrk="1" hangingPunct="1">
              <a:lnSpc>
                <a:spcPct val="130000"/>
              </a:lnSpc>
              <a:spcBef>
                <a:spcPts val="600"/>
              </a:spcBef>
            </a:pPr>
            <a:endParaRPr lang="en-ZA" altLang="en-US" sz="1400" dirty="0"/>
          </a:p>
          <a:p>
            <a:pPr lvl="1" eaLnBrk="1" hangingPunct="1">
              <a:lnSpc>
                <a:spcPct val="130000"/>
              </a:lnSpc>
              <a:spcBef>
                <a:spcPts val="600"/>
              </a:spcBef>
            </a:pPr>
            <a:endParaRPr lang="en-ZA" altLang="en-US" dirty="0"/>
          </a:p>
        </p:txBody>
      </p:sp>
      <p:sp>
        <p:nvSpPr>
          <p:cNvPr id="2" name="Footer Placeholder 1">
            <a:extLst>
              <a:ext uri="{FF2B5EF4-FFF2-40B4-BE49-F238E27FC236}">
                <a16:creationId xmlns:a16="http://schemas.microsoft.com/office/drawing/2014/main" xmlns="" id="{1E007722-7DB3-4BAF-BCDE-C78C07D92880}"/>
              </a:ext>
            </a:extLst>
          </p:cNvPr>
          <p:cNvSpPr>
            <a:spLocks noGrp="1"/>
          </p:cNvSpPr>
          <p:nvPr>
            <p:ph type="ftr" sz="quarter" idx="15"/>
          </p:nvPr>
        </p:nvSpPr>
        <p:spPr>
          <a:xfrm>
            <a:off x="4043363" y="6467475"/>
            <a:ext cx="4138612" cy="231775"/>
          </a:xfrm>
          <a:prstGeom prst="rect">
            <a:avLst/>
          </a:prstGeom>
        </p:spPr>
        <p:txBody>
          <a:bodyPr vert="horz" lIns="0" tIns="72000" rIns="72000" bIns="0" rtlCol="0" anchor="b"/>
          <a:lstStyle>
            <a:defPPr>
              <a:defRPr lang="en-US"/>
            </a:defPPr>
            <a:lvl1pPr algn="l" rtl="0" fontAlgn="auto">
              <a:spcBef>
                <a:spcPts val="0"/>
              </a:spcBef>
              <a:spcAft>
                <a:spcPts val="0"/>
              </a:spcAft>
              <a:defRPr sz="800" kern="1200">
                <a:solidFill>
                  <a:schemeClr val="accent3"/>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Western Cape Nineteenth Gambling and Racing Amendment Bill</a:t>
            </a:r>
            <a:endParaRPr lang="en-GB" dirty="0">
              <a:solidFill>
                <a:srgbClr val="998F86"/>
              </a:solidFill>
            </a:endParaRPr>
          </a:p>
        </p:txBody>
      </p:sp>
      <p:sp>
        <p:nvSpPr>
          <p:cNvPr id="40965" name="Slide Number Placeholder 2">
            <a:extLst>
              <a:ext uri="{FF2B5EF4-FFF2-40B4-BE49-F238E27FC236}">
                <a16:creationId xmlns:a16="http://schemas.microsoft.com/office/drawing/2014/main" xmlns="" id="{1957C2C8-A627-4D74-93DB-1549BEFEC34B}"/>
              </a:ext>
            </a:extLst>
          </p:cNvPr>
          <p:cNvSpPr>
            <a:spLocks noGrp="1"/>
          </p:cNvSpPr>
          <p:nvPr>
            <p:ph type="sldNum" sz="quarter" idx="14"/>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chemeClr val="tx2"/>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F942227A-09D9-4797-B7FF-EF7EE1416620}" type="slidenum">
              <a:rPr lang="en-ZA" altLang="en-US" smtClean="0"/>
              <a:pPr eaLnBrk="1" hangingPunct="1"/>
              <a:t>16</a:t>
            </a:fld>
            <a:endParaRPr lang="en-ZA" altLang="en-US">
              <a:solidFill>
                <a:srgbClr val="003399"/>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2194E49C-C463-48E4-B54C-954F7587D5D9}"/>
              </a:ext>
            </a:extLst>
          </p:cNvPr>
          <p:cNvSpPr>
            <a:spLocks noGrp="1"/>
          </p:cNvSpPr>
          <p:nvPr>
            <p:ph type="title"/>
          </p:nvPr>
        </p:nvSpPr>
        <p:spPr>
          <a:xfrm>
            <a:off x="683568" y="254644"/>
            <a:ext cx="8597900" cy="558800"/>
          </a:xfrm>
        </p:spPr>
        <p:txBody>
          <a:bodyPr wrap="square" lIns="91440" tIns="45720" rIns="91440" bIns="45720"/>
          <a:lstStyle/>
          <a:p>
            <a:pPr eaLnBrk="1" hangingPunct="1"/>
            <a:r>
              <a:rPr lang="en-ZA" altLang="en-US" dirty="0">
                <a:solidFill>
                  <a:srgbClr val="001489"/>
                </a:solidFill>
              </a:rPr>
              <a:t>Recommendation </a:t>
            </a:r>
          </a:p>
        </p:txBody>
      </p:sp>
      <p:sp>
        <p:nvSpPr>
          <p:cNvPr id="38915" name="Text Placeholder 4">
            <a:extLst>
              <a:ext uri="{FF2B5EF4-FFF2-40B4-BE49-F238E27FC236}">
                <a16:creationId xmlns:a16="http://schemas.microsoft.com/office/drawing/2014/main" xmlns="" id="{47FDF313-0EFE-4901-A187-CFB96D674C3B}"/>
              </a:ext>
            </a:extLst>
          </p:cNvPr>
          <p:cNvSpPr>
            <a:spLocks noGrp="1"/>
          </p:cNvSpPr>
          <p:nvPr>
            <p:ph type="body" sz="quarter" idx="10"/>
          </p:nvPr>
        </p:nvSpPr>
        <p:spPr>
          <a:xfrm>
            <a:off x="683568" y="1052736"/>
            <a:ext cx="8229600" cy="4953000"/>
          </a:xfrm>
        </p:spPr>
        <p:txBody>
          <a:bodyPr>
            <a:normAutofit/>
          </a:bodyPr>
          <a:lstStyle/>
          <a:p>
            <a:pPr lvl="1">
              <a:lnSpc>
                <a:spcPct val="110000"/>
              </a:lnSpc>
              <a:spcBef>
                <a:spcPts val="1800"/>
              </a:spcBef>
            </a:pPr>
            <a:r>
              <a:rPr lang="en-US" altLang="en-US" dirty="0">
                <a:solidFill>
                  <a:srgbClr val="000000"/>
                </a:solidFill>
              </a:rPr>
              <a:t>Provincial Treasury recommends the Standing Committee to facilitate the passage of the 19thAmendment Bill which is aimed to promote the self-sufficiency of the Board.</a:t>
            </a:r>
          </a:p>
          <a:p>
            <a:pPr lvl="1">
              <a:lnSpc>
                <a:spcPct val="110000"/>
              </a:lnSpc>
              <a:spcBef>
                <a:spcPts val="1800"/>
              </a:spcBef>
            </a:pPr>
            <a:r>
              <a:rPr lang="en-ZA" altLang="en-US" dirty="0">
                <a:solidFill>
                  <a:srgbClr val="000000"/>
                </a:solidFill>
              </a:rPr>
              <a:t>The benefits of a well regulated gambling industry accrue to the citizens of the Western Cape, the industry and the provincial </a:t>
            </a:r>
            <a:r>
              <a:rPr lang="en-ZA" altLang="en-US" dirty="0" err="1">
                <a:solidFill>
                  <a:srgbClr val="000000"/>
                </a:solidFill>
              </a:rPr>
              <a:t>fiscus</a:t>
            </a:r>
            <a:r>
              <a:rPr lang="en-ZA" altLang="en-US" dirty="0">
                <a:solidFill>
                  <a:srgbClr val="000000"/>
                </a:solidFill>
              </a:rPr>
              <a:t> by helping to protect punters from unscrupulous illegal gambling sites, protect the market share of legal gambling sites, support innovation at the Board and to protect the gambling tax revenue for the province.</a:t>
            </a:r>
            <a:endParaRPr lang="en-ZA" altLang="en-US" dirty="0"/>
          </a:p>
        </p:txBody>
      </p:sp>
      <p:sp>
        <p:nvSpPr>
          <p:cNvPr id="2" name="Footer Placeholder 1">
            <a:extLst>
              <a:ext uri="{FF2B5EF4-FFF2-40B4-BE49-F238E27FC236}">
                <a16:creationId xmlns:a16="http://schemas.microsoft.com/office/drawing/2014/main" xmlns="" id="{7850AC91-3C30-4D95-BC98-9D64AD5FA104}"/>
              </a:ext>
            </a:extLst>
          </p:cNvPr>
          <p:cNvSpPr>
            <a:spLocks noGrp="1"/>
          </p:cNvSpPr>
          <p:nvPr>
            <p:ph type="ftr" sz="quarter" idx="4294967295"/>
          </p:nvPr>
        </p:nvSpPr>
        <p:spPr>
          <a:xfrm>
            <a:off x="4043363" y="6467475"/>
            <a:ext cx="4138612" cy="231775"/>
          </a:xfrm>
          <a:prstGeom prst="rect">
            <a:avLst/>
          </a:prstGeom>
        </p:spPr>
        <p:txBody>
          <a:bodyPr vert="horz" lIns="0" tIns="72000" rIns="72000" bIns="0" rtlCol="0" anchor="b"/>
          <a:lstStyle>
            <a:defPPr>
              <a:defRPr lang="en-US"/>
            </a:defPPr>
            <a:lvl1pPr algn="l" rtl="0" fontAlgn="auto">
              <a:spcBef>
                <a:spcPts val="0"/>
              </a:spcBef>
              <a:spcAft>
                <a:spcPts val="0"/>
              </a:spcAft>
              <a:defRPr sz="800" kern="1200">
                <a:solidFill>
                  <a:schemeClr val="accent3"/>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solidFill>
                  <a:srgbClr val="998F86"/>
                </a:solidFill>
              </a:rPr>
              <a:t>Western Cape Nineteenth Gambling and Racing Amendment Bill</a:t>
            </a:r>
            <a:endParaRPr lang="en-GB" dirty="0">
              <a:solidFill>
                <a:srgbClr val="998F86"/>
              </a:solidFill>
            </a:endParaRPr>
          </a:p>
        </p:txBody>
      </p:sp>
      <p:sp>
        <p:nvSpPr>
          <p:cNvPr id="39941" name="Slide Number Placeholder 2">
            <a:extLst>
              <a:ext uri="{FF2B5EF4-FFF2-40B4-BE49-F238E27FC236}">
                <a16:creationId xmlns:a16="http://schemas.microsoft.com/office/drawing/2014/main" xmlns="" id="{F4F5A7FA-33BF-4231-858A-F00141CFA53A}"/>
              </a:ext>
            </a:extLst>
          </p:cNvPr>
          <p:cNvSpPr>
            <a:spLocks noGrp="1"/>
          </p:cNvSpPr>
          <p:nvPr>
            <p:ph type="sldNum" sz="quarter" idx="4294967295"/>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chemeClr val="tx2"/>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F942227A-09D9-4797-B7FF-EF7EE1416620}" type="slidenum">
              <a:rPr lang="en-ZA" altLang="en-US" smtClean="0">
                <a:solidFill>
                  <a:srgbClr val="003399"/>
                </a:solidFill>
              </a:rPr>
              <a:pPr/>
              <a:t>17</a:t>
            </a:fld>
            <a:endParaRPr lang="en-ZA" altLang="en-US">
              <a:solidFill>
                <a:srgbClr val="003399"/>
              </a:solidFill>
            </a:endParaRPr>
          </a:p>
        </p:txBody>
      </p:sp>
    </p:spTree>
    <p:extLst>
      <p:ext uri="{BB962C8B-B14F-4D97-AF65-F5344CB8AC3E}">
        <p14:creationId xmlns:p14="http://schemas.microsoft.com/office/powerpoint/2010/main" xmlns="" val="426753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4478475-E594-4F46-B606-49718A673A5A}"/>
              </a:ext>
            </a:extLst>
          </p:cNvPr>
          <p:cNvSpPr>
            <a:spLocks noGrp="1"/>
          </p:cNvSpPr>
          <p:nvPr>
            <p:ph type="body" sz="quarter" idx="12"/>
          </p:nvPr>
        </p:nvSpPr>
        <p:spPr>
          <a:xfrm>
            <a:off x="611188" y="2276872"/>
            <a:ext cx="8281291" cy="1584176"/>
          </a:xfrm>
        </p:spPr>
        <p:txBody>
          <a:bodyPr>
            <a:normAutofit/>
          </a:bodyPr>
          <a:lstStyle/>
          <a:p>
            <a:pPr algn="ctr"/>
            <a:r>
              <a:rPr lang="en-ZA" sz="2500" dirty="0"/>
              <a:t>Overview of Presentation and Impending Budget Cuts</a:t>
            </a:r>
          </a:p>
        </p:txBody>
      </p:sp>
    </p:spTree>
    <p:extLst>
      <p:ext uri="{BB962C8B-B14F-4D97-AF65-F5344CB8AC3E}">
        <p14:creationId xmlns:p14="http://schemas.microsoft.com/office/powerpoint/2010/main" xmlns="" val="284568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2194E49C-C463-48E4-B54C-954F7587D5D9}"/>
              </a:ext>
            </a:extLst>
          </p:cNvPr>
          <p:cNvSpPr>
            <a:spLocks noGrp="1"/>
          </p:cNvSpPr>
          <p:nvPr>
            <p:ph type="title"/>
          </p:nvPr>
        </p:nvSpPr>
        <p:spPr>
          <a:xfrm>
            <a:off x="683568" y="254644"/>
            <a:ext cx="8597900" cy="558800"/>
          </a:xfrm>
        </p:spPr>
        <p:txBody>
          <a:bodyPr wrap="square" lIns="91440" tIns="45720" rIns="91440" bIns="45720"/>
          <a:lstStyle/>
          <a:p>
            <a:pPr eaLnBrk="1" hangingPunct="1"/>
            <a:r>
              <a:rPr lang="en-ZA" altLang="en-US" dirty="0">
                <a:solidFill>
                  <a:srgbClr val="001489"/>
                </a:solidFill>
              </a:rPr>
              <a:t>Overview of Presentation </a:t>
            </a:r>
          </a:p>
        </p:txBody>
      </p:sp>
      <p:sp>
        <p:nvSpPr>
          <p:cNvPr id="38915" name="Text Placeholder 4">
            <a:extLst>
              <a:ext uri="{FF2B5EF4-FFF2-40B4-BE49-F238E27FC236}">
                <a16:creationId xmlns:a16="http://schemas.microsoft.com/office/drawing/2014/main" xmlns="" id="{47FDF313-0EFE-4901-A187-CFB96D674C3B}"/>
              </a:ext>
            </a:extLst>
          </p:cNvPr>
          <p:cNvSpPr>
            <a:spLocks noGrp="1"/>
          </p:cNvSpPr>
          <p:nvPr>
            <p:ph type="body" sz="quarter" idx="10"/>
          </p:nvPr>
        </p:nvSpPr>
        <p:spPr>
          <a:xfrm>
            <a:off x="683568" y="1052736"/>
            <a:ext cx="8229600" cy="4953000"/>
          </a:xfrm>
        </p:spPr>
        <p:txBody>
          <a:bodyPr/>
          <a:lstStyle/>
          <a:p>
            <a:pPr lvl="1">
              <a:lnSpc>
                <a:spcPct val="110000"/>
              </a:lnSpc>
              <a:spcBef>
                <a:spcPts val="1800"/>
              </a:spcBef>
            </a:pPr>
            <a:endParaRPr lang="en-ZA" altLang="en-US" dirty="0"/>
          </a:p>
          <a:p>
            <a:pPr lvl="1">
              <a:lnSpc>
                <a:spcPct val="110000"/>
              </a:lnSpc>
              <a:spcBef>
                <a:spcPts val="1800"/>
              </a:spcBef>
            </a:pPr>
            <a:r>
              <a:rPr lang="en-ZA" altLang="en-US" dirty="0"/>
              <a:t>Problem Statement:  Funding Shortfall for the Board</a:t>
            </a:r>
          </a:p>
          <a:p>
            <a:pPr lvl="1">
              <a:lnSpc>
                <a:spcPct val="110000"/>
              </a:lnSpc>
              <a:spcBef>
                <a:spcPts val="1800"/>
              </a:spcBef>
            </a:pPr>
            <a:r>
              <a:rPr lang="en-ZA" altLang="en-US" dirty="0"/>
              <a:t>Aim of the 19th Amendment Bill</a:t>
            </a:r>
          </a:p>
        </p:txBody>
      </p:sp>
      <p:sp>
        <p:nvSpPr>
          <p:cNvPr id="2" name="Footer Placeholder 1">
            <a:extLst>
              <a:ext uri="{FF2B5EF4-FFF2-40B4-BE49-F238E27FC236}">
                <a16:creationId xmlns:a16="http://schemas.microsoft.com/office/drawing/2014/main" xmlns="" id="{7850AC91-3C30-4D95-BC98-9D64AD5FA104}"/>
              </a:ext>
            </a:extLst>
          </p:cNvPr>
          <p:cNvSpPr>
            <a:spLocks noGrp="1"/>
          </p:cNvSpPr>
          <p:nvPr>
            <p:ph type="ftr" sz="quarter" idx="15"/>
          </p:nvPr>
        </p:nvSpPr>
        <p:spPr>
          <a:xfrm>
            <a:off x="4043363" y="6467475"/>
            <a:ext cx="4138612" cy="231775"/>
          </a:xfrm>
          <a:prstGeom prst="rect">
            <a:avLst/>
          </a:prstGeom>
        </p:spPr>
        <p:txBody>
          <a:bodyPr vert="horz" lIns="0" tIns="72000" rIns="72000" bIns="0" rtlCol="0" anchor="b"/>
          <a:lstStyle>
            <a:defPPr>
              <a:defRPr lang="en-US"/>
            </a:defPPr>
            <a:lvl1pPr algn="l" rtl="0" fontAlgn="auto">
              <a:spcBef>
                <a:spcPts val="0"/>
              </a:spcBef>
              <a:spcAft>
                <a:spcPts val="0"/>
              </a:spcAft>
              <a:defRPr sz="800" kern="1200">
                <a:solidFill>
                  <a:schemeClr val="accent3"/>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Western Cape Nineteenth Gambling and Racing Amendment Bill</a:t>
            </a:r>
            <a:endParaRPr lang="en-GB" dirty="0"/>
          </a:p>
        </p:txBody>
      </p:sp>
      <p:sp>
        <p:nvSpPr>
          <p:cNvPr id="39941" name="Slide Number Placeholder 2">
            <a:extLst>
              <a:ext uri="{FF2B5EF4-FFF2-40B4-BE49-F238E27FC236}">
                <a16:creationId xmlns:a16="http://schemas.microsoft.com/office/drawing/2014/main" xmlns="" id="{F4F5A7FA-33BF-4231-858A-F00141CFA53A}"/>
              </a:ext>
            </a:extLst>
          </p:cNvPr>
          <p:cNvSpPr>
            <a:spLocks noGrp="1"/>
          </p:cNvSpPr>
          <p:nvPr>
            <p:ph type="sldNum" sz="quarter" idx="14"/>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chemeClr val="tx2"/>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F942227A-09D9-4797-B7FF-EF7EE1416620}" type="slidenum">
              <a:rPr lang="en-ZA" altLang="en-US" smtClean="0"/>
              <a:pPr eaLnBrk="1" hangingPunct="1"/>
              <a:t>3</a:t>
            </a:fld>
            <a:endParaRPr lang="en-ZA" altLang="en-US" dirty="0">
              <a:solidFill>
                <a:schemeClr val="tx2"/>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Anticipated WC PES cuts of R5 </a:t>
            </a:r>
            <a:r>
              <a:rPr lang="en-ZA" dirty="0" err="1"/>
              <a:t>bn</a:t>
            </a:r>
            <a:r>
              <a:rPr lang="en-ZA" dirty="0"/>
              <a:t> per year </a:t>
            </a:r>
          </a:p>
        </p:txBody>
      </p:sp>
      <p:sp>
        <p:nvSpPr>
          <p:cNvPr id="7" name="Text Placeholder 6"/>
          <p:cNvSpPr>
            <a:spLocks noGrp="1"/>
          </p:cNvSpPr>
          <p:nvPr>
            <p:ph type="body" sz="quarter" idx="10"/>
          </p:nvPr>
        </p:nvSpPr>
        <p:spPr>
          <a:xfrm>
            <a:off x="295276" y="1196752"/>
            <a:ext cx="3326365" cy="4752527"/>
          </a:xfrm>
        </p:spPr>
        <p:txBody>
          <a:bodyPr>
            <a:normAutofit fontScale="85000" lnSpcReduction="20000"/>
          </a:bodyPr>
          <a:lstStyle/>
          <a:p>
            <a:pPr marL="214313" indent="-214313">
              <a:buFont typeface="Arial" panose="020B0604020202020204" pitchFamily="34" charset="0"/>
              <a:buChar char="•"/>
            </a:pPr>
            <a:r>
              <a:rPr lang="en-ZA" dirty="0"/>
              <a:t>National Treasury set out two scenarios</a:t>
            </a:r>
            <a:r>
              <a:rPr lang="en-ZA" b="0" dirty="0"/>
              <a:t> </a:t>
            </a:r>
            <a:r>
              <a:rPr lang="en-ZA" dirty="0"/>
              <a:t>ahead of the MTBPS</a:t>
            </a:r>
          </a:p>
          <a:p>
            <a:pPr marL="349313" lvl="1" indent="-214313">
              <a:buFont typeface="Arial" panose="020B0604020202020204" pitchFamily="34" charset="0"/>
              <a:buChar char="•"/>
            </a:pPr>
            <a:r>
              <a:rPr lang="en-ZA" dirty="0"/>
              <a:t>‘Passive scenario’ is no change to the MTEF spending projections</a:t>
            </a:r>
          </a:p>
          <a:p>
            <a:pPr marL="349313" lvl="1" indent="-214313">
              <a:buFont typeface="Arial" panose="020B0604020202020204" pitchFamily="34" charset="0"/>
              <a:buChar char="•"/>
            </a:pPr>
            <a:r>
              <a:rPr lang="en-ZA" dirty="0"/>
              <a:t>‘Active scenario’ is an MTEF path consistent with debt stabilisation </a:t>
            </a:r>
          </a:p>
          <a:p>
            <a:pPr marL="349313" lvl="1" indent="-214313">
              <a:buFont typeface="Arial" panose="020B0604020202020204" pitchFamily="34" charset="0"/>
              <a:buChar char="•"/>
            </a:pPr>
            <a:r>
              <a:rPr lang="en-ZA" dirty="0"/>
              <a:t>Final MTEF spending plans will be released with MTBPS</a:t>
            </a:r>
          </a:p>
          <a:p>
            <a:pPr marL="349313" lvl="1" indent="-214313">
              <a:buFont typeface="Arial" panose="020B0604020202020204" pitchFamily="34" charset="0"/>
              <a:buChar char="•"/>
            </a:pPr>
            <a:endParaRPr lang="en-ZA" dirty="0"/>
          </a:p>
          <a:p>
            <a:pPr marL="214313" indent="-214313">
              <a:buFont typeface="Arial" panose="020B0604020202020204" pitchFamily="34" charset="0"/>
              <a:buChar char="•"/>
            </a:pPr>
            <a:r>
              <a:rPr lang="en-ZA" dirty="0"/>
              <a:t>Under Active scenario, spending needs to be cut by R230 billion over two years </a:t>
            </a:r>
          </a:p>
          <a:p>
            <a:pPr marL="349313" lvl="1" indent="-214313">
              <a:buFont typeface="Arial" panose="020B0604020202020204" pitchFamily="34" charset="0"/>
              <a:buChar char="•"/>
            </a:pPr>
            <a:r>
              <a:rPr lang="en-ZA" dirty="0"/>
              <a:t>This translates into a reduction of </a:t>
            </a:r>
            <a:r>
              <a:rPr lang="en-ZA" u="sng" dirty="0"/>
              <a:t>+</a:t>
            </a:r>
            <a:r>
              <a:rPr lang="en-ZA" dirty="0"/>
              <a:t> R5  billion per year in the WC Provincial Equitable Share allocation </a:t>
            </a:r>
          </a:p>
          <a:p>
            <a:pPr marL="619313" lvl="3" indent="-214313"/>
            <a:r>
              <a:rPr lang="en-ZA" dirty="0"/>
              <a:t>7% of pre-COVID provincial spending</a:t>
            </a:r>
          </a:p>
          <a:p>
            <a:pPr marL="619313" lvl="3" indent="-214313"/>
            <a:r>
              <a:rPr lang="en-ZA" dirty="0"/>
              <a:t>25% of provincial spending excl. health and education</a:t>
            </a:r>
          </a:p>
          <a:p>
            <a:pPr marL="619313" lvl="3" indent="-214313"/>
            <a:endParaRPr lang="en-ZA" dirty="0"/>
          </a:p>
          <a:p>
            <a:pPr marL="214313" indent="-214313">
              <a:buFont typeface="Arial" panose="020B0604020202020204" pitchFamily="34" charset="0"/>
              <a:buChar char="•"/>
            </a:pPr>
            <a:r>
              <a:rPr lang="en-ZA" dirty="0"/>
              <a:t>This does not include uncertainty on cost of employment</a:t>
            </a:r>
          </a:p>
          <a:p>
            <a:endParaRPr lang="en-ZA" b="0" dirty="0"/>
          </a:p>
        </p:txBody>
      </p:sp>
      <p:pic>
        <p:nvPicPr>
          <p:cNvPr id="2" name="Picture 1">
            <a:extLst>
              <a:ext uri="{FF2B5EF4-FFF2-40B4-BE49-F238E27FC236}">
                <a16:creationId xmlns:a16="http://schemas.microsoft.com/office/drawing/2014/main" xmlns="" id="{4F11DDCB-3E74-4746-A137-A33F8E509317}"/>
              </a:ext>
            </a:extLst>
          </p:cNvPr>
          <p:cNvPicPr>
            <a:picLocks noChangeAspect="1"/>
          </p:cNvPicPr>
          <p:nvPr/>
        </p:nvPicPr>
        <p:blipFill>
          <a:blip r:embed="rId2"/>
          <a:stretch>
            <a:fillRect/>
          </a:stretch>
        </p:blipFill>
        <p:spPr>
          <a:xfrm>
            <a:off x="3749246" y="2030371"/>
            <a:ext cx="5320690" cy="3145565"/>
          </a:xfrm>
          <a:prstGeom prst="rect">
            <a:avLst/>
          </a:prstGeom>
        </p:spPr>
      </p:pic>
      <p:sp>
        <p:nvSpPr>
          <p:cNvPr id="3" name="TextBox 2">
            <a:extLst>
              <a:ext uri="{FF2B5EF4-FFF2-40B4-BE49-F238E27FC236}">
                <a16:creationId xmlns:a16="http://schemas.microsoft.com/office/drawing/2014/main" xmlns="" id="{49DDC4DD-6343-C04C-AFC0-498B6FBB428A}"/>
              </a:ext>
            </a:extLst>
          </p:cNvPr>
          <p:cNvSpPr txBox="1"/>
          <p:nvPr/>
        </p:nvSpPr>
        <p:spPr>
          <a:xfrm>
            <a:off x="3910913" y="1682063"/>
            <a:ext cx="2122274" cy="230832"/>
          </a:xfrm>
          <a:prstGeom prst="rect">
            <a:avLst/>
          </a:prstGeom>
          <a:solidFill>
            <a:srgbClr val="001484"/>
          </a:solidFill>
        </p:spPr>
        <p:txBody>
          <a:bodyPr wrap="square" rtlCol="0">
            <a:spAutoFit/>
          </a:bodyPr>
          <a:lstStyle/>
          <a:p>
            <a:r>
              <a:rPr lang="en-US" sz="900" dirty="0">
                <a:solidFill>
                  <a:prstClr val="white"/>
                </a:solidFill>
              </a:rPr>
              <a:t>Gross national debt projections</a:t>
            </a:r>
          </a:p>
        </p:txBody>
      </p:sp>
    </p:spTree>
    <p:extLst>
      <p:ext uri="{BB962C8B-B14F-4D97-AF65-F5344CB8AC3E}">
        <p14:creationId xmlns:p14="http://schemas.microsoft.com/office/powerpoint/2010/main" xmlns="" val="343952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4478475-E594-4F46-B606-49718A673A5A}"/>
              </a:ext>
            </a:extLst>
          </p:cNvPr>
          <p:cNvSpPr>
            <a:spLocks noGrp="1"/>
          </p:cNvSpPr>
          <p:nvPr>
            <p:ph type="body" sz="quarter" idx="12"/>
          </p:nvPr>
        </p:nvSpPr>
        <p:spPr>
          <a:xfrm>
            <a:off x="611188" y="2276872"/>
            <a:ext cx="8281291" cy="1584176"/>
          </a:xfrm>
        </p:spPr>
        <p:txBody>
          <a:bodyPr>
            <a:normAutofit/>
          </a:bodyPr>
          <a:lstStyle/>
          <a:p>
            <a:pPr algn="ctr"/>
            <a:r>
              <a:rPr lang="en-ZA" sz="2500" dirty="0"/>
              <a:t>Part 1</a:t>
            </a:r>
          </a:p>
          <a:p>
            <a:r>
              <a:rPr lang="en-ZA" sz="2500" dirty="0"/>
              <a:t>Problem Statement:  Funding Shortfall for the Board</a:t>
            </a:r>
          </a:p>
        </p:txBody>
      </p:sp>
    </p:spTree>
    <p:extLst>
      <p:ext uri="{BB962C8B-B14F-4D97-AF65-F5344CB8AC3E}">
        <p14:creationId xmlns:p14="http://schemas.microsoft.com/office/powerpoint/2010/main" xmlns="" val="421818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6B17A926-C43C-4232-A407-9B687AD1DBCB}"/>
              </a:ext>
            </a:extLst>
          </p:cNvPr>
          <p:cNvSpPr>
            <a:spLocks noGrp="1"/>
          </p:cNvSpPr>
          <p:nvPr>
            <p:ph type="title"/>
          </p:nvPr>
        </p:nvSpPr>
        <p:spPr>
          <a:xfrm>
            <a:off x="572319" y="205545"/>
            <a:ext cx="8597900" cy="558800"/>
          </a:xfrm>
        </p:spPr>
        <p:txBody>
          <a:bodyPr wrap="square" lIns="91440" tIns="45720" rIns="91440" bIns="45720"/>
          <a:lstStyle/>
          <a:p>
            <a:pPr eaLnBrk="1" hangingPunct="1"/>
            <a:r>
              <a:rPr lang="en-ZA" altLang="en-US" dirty="0">
                <a:solidFill>
                  <a:srgbClr val="001489"/>
                </a:solidFill>
              </a:rPr>
              <a:t>Funding Short-fall of the Board</a:t>
            </a:r>
          </a:p>
        </p:txBody>
      </p:sp>
      <p:sp>
        <p:nvSpPr>
          <p:cNvPr id="43011" name="Subtitle 2">
            <a:extLst>
              <a:ext uri="{FF2B5EF4-FFF2-40B4-BE49-F238E27FC236}">
                <a16:creationId xmlns:a16="http://schemas.microsoft.com/office/drawing/2014/main" xmlns="" id="{DDB522FF-2561-4ABB-B32A-D078CADF7EE9}"/>
              </a:ext>
            </a:extLst>
          </p:cNvPr>
          <p:cNvSpPr>
            <a:spLocks noGrp="1"/>
          </p:cNvSpPr>
          <p:nvPr>
            <p:ph type="body" sz="quarter" idx="10"/>
          </p:nvPr>
        </p:nvSpPr>
        <p:spPr>
          <a:xfrm>
            <a:off x="572318" y="1066800"/>
            <a:ext cx="8330381" cy="5029200"/>
          </a:xfrm>
        </p:spPr>
        <p:txBody>
          <a:bodyPr lIns="91440" tIns="45720" rIns="91440" bIns="45720">
            <a:normAutofit fontScale="70000" lnSpcReduction="20000"/>
          </a:bodyPr>
          <a:lstStyle/>
          <a:p>
            <a:pPr marL="338138" lvl="1" indent="-338138">
              <a:lnSpc>
                <a:spcPct val="120000"/>
              </a:lnSpc>
              <a:spcBef>
                <a:spcPts val="1200"/>
              </a:spcBef>
            </a:pPr>
            <a:r>
              <a:rPr lang="en-ZA" altLang="en-US" sz="1700" dirty="0"/>
              <a:t>In 1997 the Western Cape Provincial Cabinet issued Policy Determinations dealing with licensed gambling in the Province</a:t>
            </a:r>
          </a:p>
          <a:p>
            <a:pPr marL="338138" lvl="1" indent="-338138">
              <a:lnSpc>
                <a:spcPct val="120000"/>
              </a:lnSpc>
              <a:spcBef>
                <a:spcPts val="1200"/>
              </a:spcBef>
            </a:pPr>
            <a:r>
              <a:rPr lang="en-ZA" altLang="en-US" sz="1700" dirty="0"/>
              <a:t>The Policy Determinations state,  amongst others,  that </a:t>
            </a:r>
            <a:r>
              <a:rPr lang="en-ZA" altLang="en-US" sz="1700" b="1" dirty="0"/>
              <a:t>the Western Cape Gambling and Racing Board (the Board) should as soon as possible become financially self-sufficient.</a:t>
            </a:r>
            <a:r>
              <a:rPr lang="en-ZA" altLang="en-US" sz="1700" dirty="0"/>
              <a:t>  Section 20 of the Western Cape Gambling and Racing Act, 1996 (Act 4 of 1996), and the Western Cape Gambling and Racing Regulations (Fees and Costs), 2016, deal with matters regarding the funding of the Board</a:t>
            </a:r>
          </a:p>
          <a:p>
            <a:pPr marL="338138" lvl="1" indent="-338138" eaLnBrk="1" hangingPunct="1">
              <a:lnSpc>
                <a:spcPct val="120000"/>
              </a:lnSpc>
              <a:spcBef>
                <a:spcPts val="1200"/>
              </a:spcBef>
            </a:pPr>
            <a:r>
              <a:rPr lang="en-ZA" altLang="en-US" sz="1700" dirty="0"/>
              <a:t>The Board receives its funding through various prescribed fees as regulated in the Western Cape Gambling and Racing Regulations (Fees and Costs), 2016</a:t>
            </a:r>
          </a:p>
          <a:p>
            <a:pPr marL="338138" lvl="1" indent="-338138" eaLnBrk="1" hangingPunct="1">
              <a:lnSpc>
                <a:spcPct val="120000"/>
              </a:lnSpc>
              <a:spcBef>
                <a:spcPts val="1200"/>
              </a:spcBef>
            </a:pPr>
            <a:r>
              <a:rPr lang="en-ZA" altLang="en-US" sz="1700" dirty="0"/>
              <a:t>These fees include New and Annual Licence Fees, Investigation Fees and Deposits.</a:t>
            </a:r>
          </a:p>
          <a:p>
            <a:pPr marL="338138" lvl="1" indent="-338138" eaLnBrk="1" hangingPunct="1">
              <a:lnSpc>
                <a:spcPct val="120000"/>
              </a:lnSpc>
              <a:spcBef>
                <a:spcPts val="1200"/>
              </a:spcBef>
            </a:pPr>
            <a:r>
              <a:rPr lang="en-ZA" altLang="en-US" sz="1700" dirty="0"/>
              <a:t>Furthermore the Board has historically received  revenue from:</a:t>
            </a:r>
          </a:p>
          <a:p>
            <a:pPr marL="633413" lvl="2" indent="-295275" eaLnBrk="1" hangingPunct="1">
              <a:lnSpc>
                <a:spcPct val="120000"/>
              </a:lnSpc>
              <a:spcBef>
                <a:spcPts val="1200"/>
              </a:spcBef>
              <a:tabLst>
                <a:tab pos="520700" algn="l"/>
              </a:tabLst>
            </a:pPr>
            <a:r>
              <a:rPr lang="en-ZA" altLang="en-US" sz="1700" dirty="0"/>
              <a:t>Exclusivity Fees </a:t>
            </a:r>
            <a:r>
              <a:rPr lang="en-ZA" altLang="en-US" sz="1700" b="1" dirty="0"/>
              <a:t>-</a:t>
            </a:r>
            <a:r>
              <a:rPr lang="en-ZA" altLang="en-US" sz="1700" dirty="0"/>
              <a:t> Casino operator licences which were allocated to each of the regions for a period of 10 years for which an exclusivity fee was payable.  </a:t>
            </a:r>
            <a:r>
              <a:rPr lang="en-ZA" altLang="en-US" sz="1700" b="1" dirty="0"/>
              <a:t>This period of exclusivity has expired</a:t>
            </a:r>
          </a:p>
          <a:p>
            <a:pPr marL="633413" lvl="2" indent="-295275" eaLnBrk="1" hangingPunct="1">
              <a:lnSpc>
                <a:spcPct val="120000"/>
              </a:lnSpc>
              <a:spcBef>
                <a:spcPts val="1200"/>
              </a:spcBef>
              <a:tabLst>
                <a:tab pos="520700" algn="l"/>
              </a:tabLst>
            </a:pPr>
            <a:r>
              <a:rPr lang="en-ZA" altLang="en-US" sz="1700" dirty="0"/>
              <a:t>Limited Gambling Machine Operator Fees -  The Act which is being amended provided for these fees to be paid for a ten-year period</a:t>
            </a:r>
            <a:r>
              <a:rPr lang="en-ZA" altLang="en-US" sz="1700" dirty="0">
                <a:solidFill>
                  <a:srgbClr val="00B050"/>
                </a:solidFill>
              </a:rPr>
              <a:t>.  </a:t>
            </a:r>
            <a:r>
              <a:rPr lang="en-ZA" altLang="en-US" sz="1700" b="1" dirty="0"/>
              <a:t>This period  of exclusivity has expired</a:t>
            </a:r>
          </a:p>
          <a:p>
            <a:pPr marL="338138" lvl="1" indent="-338138" eaLnBrk="1" hangingPunct="1">
              <a:lnSpc>
                <a:spcPct val="120000"/>
              </a:lnSpc>
              <a:spcBef>
                <a:spcPts val="1200"/>
              </a:spcBef>
            </a:pPr>
            <a:r>
              <a:rPr lang="en-ZA" altLang="en-US" sz="1700" dirty="0"/>
              <a:t>As a result of the loss of these two revenue streams the Board has become increasingly reliant on transfer payments from the Provincial Treasury  </a:t>
            </a:r>
          </a:p>
          <a:p>
            <a:pPr marL="338138" lvl="1" indent="-338138" eaLnBrk="1" hangingPunct="1">
              <a:lnSpc>
                <a:spcPct val="120000"/>
              </a:lnSpc>
              <a:spcBef>
                <a:spcPts val="1200"/>
              </a:spcBef>
            </a:pPr>
            <a:r>
              <a:rPr lang="en-ZA" altLang="en-US" sz="1700" dirty="0"/>
              <a:t>There are dire spending cuts coming, and the amendments aim to make sure the regulator have an independent source of income</a:t>
            </a:r>
            <a:endParaRPr lang="en-ZA" altLang="en-US" dirty="0"/>
          </a:p>
        </p:txBody>
      </p:sp>
      <p:sp>
        <p:nvSpPr>
          <p:cNvPr id="41988" name="Footer Placeholder 1">
            <a:extLst>
              <a:ext uri="{FF2B5EF4-FFF2-40B4-BE49-F238E27FC236}">
                <a16:creationId xmlns:a16="http://schemas.microsoft.com/office/drawing/2014/main" xmlns="" id="{EF6B6CE8-BAE0-4295-9333-0D24E39636A7}"/>
              </a:ext>
            </a:extLst>
          </p:cNvPr>
          <p:cNvSpPr>
            <a:spLocks noGrp="1"/>
          </p:cNvSpPr>
          <p:nvPr>
            <p:ph type="ftr" sz="quarter" idx="15"/>
          </p:nvPr>
        </p:nvSpPr>
        <p:spPr bwMode="auto">
          <a:xfrm>
            <a:off x="4043363" y="6467475"/>
            <a:ext cx="4138612" cy="231775"/>
          </a:xfrm>
          <a:prstGeom prst="rect">
            <a:avLst/>
          </a:prstGeom>
          <a:ln>
            <a:miter lim="800000"/>
            <a:headEnd/>
            <a:tailEnd/>
          </a:ln>
        </p:spPr>
        <p:txBody>
          <a:bodyPr vert="horz" wrap="square" lIns="0" tIns="72000" rIns="72000" bIns="0" numCol="1" rtlCol="0" anchor="b" anchorCtr="0" compatLnSpc="1">
            <a:prstTxWarp prst="textNoShape">
              <a:avLst/>
            </a:prstTxWarp>
          </a:bodyPr>
          <a:lstStyle>
            <a:defPPr>
              <a:defRPr lang="en-US"/>
            </a:defPPr>
            <a:lvl1pPr algn="l" rtl="0" fontAlgn="auto">
              <a:spcBef>
                <a:spcPts val="0"/>
              </a:spcBef>
              <a:spcAft>
                <a:spcPts val="0"/>
              </a:spcAft>
              <a:defRPr sz="800" kern="1200">
                <a:solidFill>
                  <a:srgbClr val="998F86"/>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a:t>Western Cape Nineteenth Gambling and Racing Amendment Bill</a:t>
            </a:r>
            <a:endParaRPr lang="en-GB"/>
          </a:p>
        </p:txBody>
      </p:sp>
      <p:sp>
        <p:nvSpPr>
          <p:cNvPr id="41989" name="Slide Number Placeholder 2">
            <a:extLst>
              <a:ext uri="{FF2B5EF4-FFF2-40B4-BE49-F238E27FC236}">
                <a16:creationId xmlns:a16="http://schemas.microsoft.com/office/drawing/2014/main" xmlns="" id="{9C6AE3AA-2EAD-4FC1-AC02-5BC6A1038A86}"/>
              </a:ext>
            </a:extLst>
          </p:cNvPr>
          <p:cNvSpPr>
            <a:spLocks noGrp="1"/>
          </p:cNvSpPr>
          <p:nvPr>
            <p:ph type="sldNum" sz="quarter" idx="14"/>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rgbClr val="003399"/>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D55417BB-30A2-4954-8ACA-CF7D27B8ACCC}" type="slidenum">
              <a:rPr lang="en-ZA" altLang="en-US" smtClean="0"/>
              <a:pPr eaLnBrk="1" hangingPunct="1"/>
              <a:t>6</a:t>
            </a:fld>
            <a:endParaRPr lang="en-ZA" altLang="en-US">
              <a:solidFill>
                <a:srgbClr val="003399"/>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388AEDB2-C7E4-48E0-9134-B1DE262B1EC1}"/>
              </a:ext>
            </a:extLst>
          </p:cNvPr>
          <p:cNvSpPr>
            <a:spLocks noGrp="1"/>
          </p:cNvSpPr>
          <p:nvPr>
            <p:ph type="title"/>
          </p:nvPr>
        </p:nvSpPr>
        <p:spPr>
          <a:xfrm>
            <a:off x="561082" y="191934"/>
            <a:ext cx="8582918" cy="558800"/>
          </a:xfrm>
        </p:spPr>
        <p:txBody>
          <a:bodyPr/>
          <a:lstStyle/>
          <a:p>
            <a:pPr eaLnBrk="1" hangingPunct="1"/>
            <a:r>
              <a:rPr lang="en-ZA" altLang="en-US" dirty="0">
                <a:solidFill>
                  <a:srgbClr val="001489"/>
                </a:solidFill>
              </a:rPr>
              <a:t>Funding Streams of the Board</a:t>
            </a:r>
          </a:p>
        </p:txBody>
      </p:sp>
      <p:sp>
        <p:nvSpPr>
          <p:cNvPr id="8197" name="Slide Number Placeholder 3">
            <a:extLst>
              <a:ext uri="{FF2B5EF4-FFF2-40B4-BE49-F238E27FC236}">
                <a16:creationId xmlns:a16="http://schemas.microsoft.com/office/drawing/2014/main" xmlns="" id="{056A47D7-85A9-4C08-9464-303040CA4401}"/>
              </a:ext>
            </a:extLst>
          </p:cNvPr>
          <p:cNvSpPr>
            <a:spLocks noGrp="1"/>
          </p:cNvSpPr>
          <p:nvPr>
            <p:ph type="sldNum" sz="quarter" idx="14"/>
          </p:nvPr>
        </p:nvSpPr>
        <p:spPr bwMode="auto">
          <a:xfrm>
            <a:off x="8378825" y="6467475"/>
            <a:ext cx="514350" cy="231775"/>
          </a:xfrm>
          <a:prstGeom prst="rect">
            <a:avLst/>
          </a:prstGeom>
          <a:ln>
            <a:miter lim="800000"/>
            <a:headEnd/>
            <a:tailEnd/>
          </a:ln>
        </p:spPr>
        <p:txBody>
          <a:bodyPr vert="horz" wrap="square" lIns="72000" tIns="72000" rIns="0" bIns="0" numCol="1" anchor="ctr" anchorCtr="0" compatLnSpc="1">
            <a:prstTxWarp prst="textNoShape">
              <a:avLst/>
            </a:prstTxWarp>
          </a:bodyPr>
          <a:lstStyle>
            <a:defPPr>
              <a:defRPr lang="en-US"/>
            </a:defPPr>
            <a:lvl1pPr algn="r" rtl="0" fontAlgn="base">
              <a:spcBef>
                <a:spcPct val="0"/>
              </a:spcBef>
              <a:spcAft>
                <a:spcPct val="0"/>
              </a:spcAft>
              <a:defRPr sz="900" kern="1200">
                <a:solidFill>
                  <a:schemeClr val="tx2"/>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fld id="{F942227A-09D9-4797-B7FF-EF7EE1416620}" type="slidenum">
              <a:rPr lang="en-ZA" altLang="en-US" smtClean="0"/>
              <a:pPr eaLnBrk="1" hangingPunct="1"/>
              <a:t>7</a:t>
            </a:fld>
            <a:endParaRPr lang="en-ZA" altLang="en-US">
              <a:solidFill>
                <a:srgbClr val="003399"/>
              </a:solidFill>
              <a:latin typeface="Century Gothic" panose="020B0502020202020204" pitchFamily="34" charset="0"/>
            </a:endParaRPr>
          </a:p>
        </p:txBody>
      </p:sp>
      <p:sp>
        <p:nvSpPr>
          <p:cNvPr id="5" name="Footer Placeholder 4">
            <a:extLst>
              <a:ext uri="{FF2B5EF4-FFF2-40B4-BE49-F238E27FC236}">
                <a16:creationId xmlns:a16="http://schemas.microsoft.com/office/drawing/2014/main" xmlns="" id="{D39CA5A9-DE53-4562-9128-B27C1C6664C6}"/>
              </a:ext>
            </a:extLst>
          </p:cNvPr>
          <p:cNvSpPr>
            <a:spLocks noGrp="1"/>
          </p:cNvSpPr>
          <p:nvPr>
            <p:ph type="ftr" sz="quarter" idx="15"/>
          </p:nvPr>
        </p:nvSpPr>
        <p:spPr>
          <a:xfrm>
            <a:off x="4043363" y="6467475"/>
            <a:ext cx="4138612" cy="231775"/>
          </a:xfrm>
          <a:prstGeom prst="rect">
            <a:avLst/>
          </a:prstGeom>
        </p:spPr>
        <p:txBody>
          <a:bodyPr vert="horz" lIns="0" tIns="72000" rIns="72000" bIns="0" rtlCol="0" anchor="b"/>
          <a:lstStyle>
            <a:defPPr>
              <a:defRPr lang="en-US"/>
            </a:defPPr>
            <a:lvl1pPr algn="l" rtl="0" fontAlgn="auto">
              <a:spcBef>
                <a:spcPts val="0"/>
              </a:spcBef>
              <a:spcAft>
                <a:spcPts val="0"/>
              </a:spcAft>
              <a:defRPr sz="800" kern="1200">
                <a:solidFill>
                  <a:schemeClr val="accent3"/>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Western Cape Nineteenth Gambling and Racing Amendment Bill</a:t>
            </a:r>
            <a:endParaRPr lang="en-GB" dirty="0">
              <a:solidFill>
                <a:srgbClr val="998F86"/>
              </a:solidFill>
            </a:endParaRPr>
          </a:p>
        </p:txBody>
      </p:sp>
      <p:graphicFrame>
        <p:nvGraphicFramePr>
          <p:cNvPr id="6" name="Chart 5">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xmlns="" val="2470782465"/>
              </p:ext>
            </p:extLst>
          </p:nvPr>
        </p:nvGraphicFramePr>
        <p:xfrm>
          <a:off x="251520" y="1196752"/>
          <a:ext cx="8640960"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B47B2-8738-469D-B52E-5F68E787A8D3}"/>
              </a:ext>
            </a:extLst>
          </p:cNvPr>
          <p:cNvSpPr>
            <a:spLocks noGrp="1"/>
          </p:cNvSpPr>
          <p:nvPr>
            <p:ph type="title"/>
          </p:nvPr>
        </p:nvSpPr>
        <p:spPr>
          <a:xfrm>
            <a:off x="395288" y="389853"/>
            <a:ext cx="8597900" cy="504056"/>
          </a:xfrm>
        </p:spPr>
        <p:txBody>
          <a:bodyPr>
            <a:normAutofit fontScale="90000"/>
          </a:bodyPr>
          <a:lstStyle/>
          <a:p>
            <a:pPr>
              <a:defRPr/>
            </a:pPr>
            <a:r>
              <a:rPr lang="en-ZA" dirty="0"/>
              <a:t/>
            </a:r>
            <a:br>
              <a:rPr lang="en-ZA" dirty="0"/>
            </a:br>
            <a:r>
              <a:rPr lang="en-ZA" sz="2200" dirty="0"/>
              <a:t>Efficiency Comparison across selected Gambling Boards (2018/19)</a:t>
            </a:r>
            <a:r>
              <a:rPr lang="en-ZA" dirty="0"/>
              <a:t/>
            </a:r>
            <a:br>
              <a:rPr lang="en-ZA" dirty="0"/>
            </a:br>
            <a:endParaRPr lang="en-ZA" dirty="0"/>
          </a:p>
        </p:txBody>
      </p:sp>
      <p:sp>
        <p:nvSpPr>
          <p:cNvPr id="3" name="Slide Number Placeholder 2">
            <a:extLst>
              <a:ext uri="{FF2B5EF4-FFF2-40B4-BE49-F238E27FC236}">
                <a16:creationId xmlns:a16="http://schemas.microsoft.com/office/drawing/2014/main" xmlns="" id="{9418B72D-62D7-4ACD-8EC6-B9B5D8159855}"/>
              </a:ext>
            </a:extLst>
          </p:cNvPr>
          <p:cNvSpPr>
            <a:spLocks noGrp="1"/>
          </p:cNvSpPr>
          <p:nvPr>
            <p:ph type="sldNum" sz="quarter" idx="4"/>
          </p:nvPr>
        </p:nvSpPr>
        <p:spPr/>
        <p:txBody>
          <a:bodyPr/>
          <a:lstStyle/>
          <a:p>
            <a:fld id="{8406839F-D7A4-4E5D-B93D-768AD4D1DB36}" type="slidenum">
              <a:rPr lang="en-ZA" smtClean="0"/>
              <a:pPr/>
              <a:t>8</a:t>
            </a:fld>
            <a:endParaRPr lang="en-ZA" dirty="0"/>
          </a:p>
        </p:txBody>
      </p:sp>
      <p:graphicFrame>
        <p:nvGraphicFramePr>
          <p:cNvPr id="11" name="Table 10">
            <a:extLst>
              <a:ext uri="{FF2B5EF4-FFF2-40B4-BE49-F238E27FC236}">
                <a16:creationId xmlns:a16="http://schemas.microsoft.com/office/drawing/2014/main" xmlns="" id="{4B210D55-D1B3-4266-9084-9409B8C22FF9}"/>
              </a:ext>
            </a:extLst>
          </p:cNvPr>
          <p:cNvGraphicFramePr>
            <a:graphicFrameLocks noGrp="1"/>
          </p:cNvGraphicFramePr>
          <p:nvPr>
            <p:extLst>
              <p:ext uri="{D42A27DB-BD31-4B8C-83A1-F6EECF244321}">
                <p14:modId xmlns:p14="http://schemas.microsoft.com/office/powerpoint/2010/main" xmlns="" val="3459825286"/>
              </p:ext>
            </p:extLst>
          </p:nvPr>
        </p:nvGraphicFramePr>
        <p:xfrm>
          <a:off x="307975" y="1268760"/>
          <a:ext cx="8572503" cy="4824536"/>
        </p:xfrm>
        <a:graphic>
          <a:graphicData uri="http://schemas.openxmlformats.org/drawingml/2006/table">
            <a:tbl>
              <a:tblPr/>
              <a:tblGrid>
                <a:gridCol w="1383705">
                  <a:extLst>
                    <a:ext uri="{9D8B030D-6E8A-4147-A177-3AD203B41FA5}">
                      <a16:colId xmlns:a16="http://schemas.microsoft.com/office/drawing/2014/main" xmlns="" val="4183506288"/>
                    </a:ext>
                  </a:extLst>
                </a:gridCol>
                <a:gridCol w="1198133">
                  <a:extLst>
                    <a:ext uri="{9D8B030D-6E8A-4147-A177-3AD203B41FA5}">
                      <a16:colId xmlns:a16="http://schemas.microsoft.com/office/drawing/2014/main" xmlns="" val="613898532"/>
                    </a:ext>
                  </a:extLst>
                </a:gridCol>
                <a:gridCol w="1198133">
                  <a:extLst>
                    <a:ext uri="{9D8B030D-6E8A-4147-A177-3AD203B41FA5}">
                      <a16:colId xmlns:a16="http://schemas.microsoft.com/office/drawing/2014/main" xmlns="" val="1915227281"/>
                    </a:ext>
                  </a:extLst>
                </a:gridCol>
                <a:gridCol w="1348150">
                  <a:extLst>
                    <a:ext uri="{9D8B030D-6E8A-4147-A177-3AD203B41FA5}">
                      <a16:colId xmlns:a16="http://schemas.microsoft.com/office/drawing/2014/main" xmlns="" val="3238969441"/>
                    </a:ext>
                  </a:extLst>
                </a:gridCol>
                <a:gridCol w="1224136">
                  <a:extLst>
                    <a:ext uri="{9D8B030D-6E8A-4147-A177-3AD203B41FA5}">
                      <a16:colId xmlns:a16="http://schemas.microsoft.com/office/drawing/2014/main" xmlns="" val="1544945055"/>
                    </a:ext>
                  </a:extLst>
                </a:gridCol>
                <a:gridCol w="1022113">
                  <a:extLst>
                    <a:ext uri="{9D8B030D-6E8A-4147-A177-3AD203B41FA5}">
                      <a16:colId xmlns:a16="http://schemas.microsoft.com/office/drawing/2014/main" xmlns="" val="3456284706"/>
                    </a:ext>
                  </a:extLst>
                </a:gridCol>
                <a:gridCol w="1198133">
                  <a:extLst>
                    <a:ext uri="{9D8B030D-6E8A-4147-A177-3AD203B41FA5}">
                      <a16:colId xmlns:a16="http://schemas.microsoft.com/office/drawing/2014/main" xmlns="" val="3933731249"/>
                    </a:ext>
                  </a:extLst>
                </a:gridCol>
              </a:tblGrid>
              <a:tr h="419880">
                <a:tc rowSpan="3">
                  <a:txBody>
                    <a:bodyPr/>
                    <a:lstStyle/>
                    <a:p>
                      <a:pPr marL="0" marR="0">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L="0" marR="0" algn="ct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Expenditure</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marL="0" marR="0" algn="ctr" defTabSz="914400" rtl="0" eaLnBrk="1" latinLnBrk="0" hangingPunct="1">
                        <a:lnSpc>
                          <a:spcPct val="115000"/>
                        </a:lnSpc>
                        <a:spcBef>
                          <a:spcPts val="600"/>
                        </a:spcBef>
                        <a:spcAft>
                          <a:spcPts val="600"/>
                        </a:spcAft>
                      </a:pPr>
                      <a:r>
                        <a:rPr lang="en-ZA" sz="1300" b="1" kern="1200" dirty="0">
                          <a:solidFill>
                            <a:schemeClr val="tx1"/>
                          </a:solidFill>
                          <a:effectLst/>
                          <a:latin typeface="+mn-lt"/>
                          <a:ea typeface="Calibri" panose="020F0502020204030204" pitchFamily="34" charset="0"/>
                          <a:cs typeface="Times New Roman" panose="02020603050405020304" pitchFamily="18" charset="0"/>
                        </a:rPr>
                        <a:t>Revenue</a:t>
                      </a:r>
                      <a:endParaRPr lang="en-US" sz="13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Tax Revenue</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xmlns="" val="1348247940"/>
                  </a:ext>
                </a:extLst>
              </a:tr>
              <a:tr h="1334516">
                <a:tc vMerge="1">
                  <a:txBody>
                    <a:bodyPr/>
                    <a:lstStyle/>
                    <a:p>
                      <a:endParaRPr lang="en-US"/>
                    </a:p>
                  </a:txBody>
                  <a:tcPr/>
                </a:tc>
                <a:tc vMerge="1">
                  <a:txBody>
                    <a:bodyPr/>
                    <a:lstStyle/>
                    <a:p>
                      <a:endParaRPr lang="en-US"/>
                    </a:p>
                  </a:txBody>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Own</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Government Transfer</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Government Transfer as a share of Expenditure</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Tax Revenue</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Expenditure as a share of Tax Revenue</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243021920"/>
                  </a:ext>
                </a:extLst>
              </a:tr>
              <a:tr h="596930">
                <a:tc vMerge="1">
                  <a:txBody>
                    <a:bodyPr/>
                    <a:lstStyle/>
                    <a:p>
                      <a:endParaRPr lang="en-US"/>
                    </a:p>
                  </a:txBody>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R million</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R million</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R million</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endParaRPr lang="en-US" sz="1300" dirty="0">
                        <a:effectLst/>
                        <a:latin typeface="+mn-lt"/>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82880" algn="r">
                        <a:lnSpc>
                          <a:spcPct val="115000"/>
                        </a:lnSpc>
                        <a:spcBef>
                          <a:spcPts val="600"/>
                        </a:spcBef>
                        <a:spcAft>
                          <a:spcPts val="600"/>
                        </a:spcAft>
                      </a:pPr>
                      <a:r>
                        <a:rPr lang="en-ZA" sz="1300" b="1" dirty="0">
                          <a:effectLst/>
                          <a:latin typeface="+mn-lt"/>
                          <a:ea typeface="Calibri" panose="020F0502020204030204" pitchFamily="34" charset="0"/>
                          <a:cs typeface="Times New Roman" panose="02020603050405020304" pitchFamily="18" charset="0"/>
                        </a:rPr>
                        <a:t>R million</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endParaRPr lang="en-US" sz="1300" dirty="0">
                        <a:effectLst/>
                        <a:latin typeface="+mn-lt"/>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938570976"/>
                  </a:ext>
                </a:extLst>
              </a:tr>
              <a:tr h="597146">
                <a:tc>
                  <a:txBody>
                    <a:bodyPr/>
                    <a:lstStyle/>
                    <a:p>
                      <a:pPr marL="0" marR="0" algn="l">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Eastern Cape</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68.596</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11.881</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55.761</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81%</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191.32</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35.85%</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31590180"/>
                  </a:ext>
                </a:extLst>
              </a:tr>
              <a:tr h="597146">
                <a:tc>
                  <a:txBody>
                    <a:bodyPr/>
                    <a:lstStyle/>
                    <a:p>
                      <a:pPr marL="0" marR="0" algn="l">
                        <a:lnSpc>
                          <a:spcPct val="115000"/>
                        </a:lnSpc>
                        <a:spcBef>
                          <a:spcPts val="600"/>
                        </a:spcBef>
                        <a:spcAft>
                          <a:spcPts val="600"/>
                        </a:spcAft>
                      </a:pPr>
                      <a:r>
                        <a:rPr lang="en-ZA" sz="1300">
                          <a:effectLst/>
                          <a:latin typeface="+mn-lt"/>
                          <a:ea typeface="Calibri" panose="020F0502020204030204" pitchFamily="34" charset="0"/>
                          <a:cs typeface="Times New Roman" panose="02020603050405020304" pitchFamily="18" charset="0"/>
                        </a:rPr>
                        <a:t>Gauteng</a:t>
                      </a:r>
                      <a:endParaRPr lang="en-US" sz="13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183.884</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188.817</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a:effectLst/>
                          <a:latin typeface="+mn-lt"/>
                          <a:ea typeface="Calibri" panose="020F0502020204030204" pitchFamily="34" charset="0"/>
                          <a:cs typeface="Times New Roman" panose="02020603050405020304" pitchFamily="18" charset="0"/>
                        </a:rPr>
                        <a:t>0</a:t>
                      </a:r>
                      <a:endParaRPr lang="en-US" sz="13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0%</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1131</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16.26%</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14839674"/>
                  </a:ext>
                </a:extLst>
              </a:tr>
              <a:tr h="639459">
                <a:tc>
                  <a:txBody>
                    <a:bodyPr/>
                    <a:lstStyle/>
                    <a:p>
                      <a:pPr marL="0" marR="0" algn="l">
                        <a:lnSpc>
                          <a:spcPct val="115000"/>
                        </a:lnSpc>
                        <a:spcBef>
                          <a:spcPts val="600"/>
                        </a:spcBef>
                        <a:spcAft>
                          <a:spcPts val="600"/>
                        </a:spcAft>
                      </a:pPr>
                      <a:r>
                        <a:rPr lang="en-ZA" sz="1300">
                          <a:effectLst/>
                          <a:latin typeface="+mn-lt"/>
                          <a:ea typeface="Calibri" panose="020F0502020204030204" pitchFamily="34" charset="0"/>
                          <a:cs typeface="Times New Roman" panose="02020603050405020304" pitchFamily="18" charset="0"/>
                        </a:rPr>
                        <a:t>KwaZulu/Natal</a:t>
                      </a:r>
                      <a:endParaRPr lang="en-US" sz="13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89.197</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27.059</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42.104</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a:effectLst/>
                          <a:latin typeface="+mn-lt"/>
                          <a:ea typeface="Calibri" panose="020F0502020204030204" pitchFamily="34" charset="0"/>
                          <a:cs typeface="Times New Roman" panose="02020603050405020304" pitchFamily="18" charset="0"/>
                        </a:rPr>
                        <a:t>47%</a:t>
                      </a:r>
                      <a:endParaRPr lang="en-US" sz="13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684.697</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13.03%</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35877200"/>
                  </a:ext>
                </a:extLst>
              </a:tr>
              <a:tr h="639459">
                <a:tc>
                  <a:txBody>
                    <a:bodyPr/>
                    <a:lstStyle/>
                    <a:p>
                      <a:pPr marL="0" marR="0" algn="l">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Western Cape</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a:effectLst/>
                          <a:latin typeface="+mn-lt"/>
                          <a:ea typeface="Calibri" panose="020F0502020204030204" pitchFamily="34" charset="0"/>
                          <a:cs typeface="Times New Roman" panose="02020603050405020304" pitchFamily="18" charset="0"/>
                        </a:rPr>
                        <a:t>58.708</a:t>
                      </a:r>
                      <a:endParaRPr lang="en-US" sz="13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34.545</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26.864</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a:effectLst/>
                          <a:latin typeface="+mn-lt"/>
                          <a:ea typeface="Calibri" panose="020F0502020204030204" pitchFamily="34" charset="0"/>
                          <a:cs typeface="Times New Roman" panose="02020603050405020304" pitchFamily="18" charset="0"/>
                        </a:rPr>
                        <a:t>46%</a:t>
                      </a:r>
                      <a:endParaRPr lang="en-US" sz="130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651.709</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600"/>
                        </a:spcBef>
                        <a:spcAft>
                          <a:spcPts val="600"/>
                        </a:spcAft>
                      </a:pPr>
                      <a:r>
                        <a:rPr lang="en-ZA" sz="1300" dirty="0">
                          <a:effectLst/>
                          <a:latin typeface="+mn-lt"/>
                          <a:ea typeface="Calibri" panose="020F0502020204030204" pitchFamily="34" charset="0"/>
                          <a:cs typeface="Times New Roman" panose="02020603050405020304" pitchFamily="18" charset="0"/>
                        </a:rPr>
                        <a:t>9.01%</a:t>
                      </a:r>
                      <a:endParaRPr lang="en-US" sz="1300" dirty="0">
                        <a:effectLst/>
                        <a:latin typeface="+mn-lt"/>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70739741"/>
                  </a:ext>
                </a:extLst>
              </a:tr>
            </a:tbl>
          </a:graphicData>
        </a:graphic>
      </p:graphicFrame>
      <p:sp>
        <p:nvSpPr>
          <p:cNvPr id="12" name="Footer Placeholder 11">
            <a:extLst>
              <a:ext uri="{FF2B5EF4-FFF2-40B4-BE49-F238E27FC236}">
                <a16:creationId xmlns:a16="http://schemas.microsoft.com/office/drawing/2014/main" xmlns="" id="{61A62628-D6DC-4B31-8454-137190831B0A}"/>
              </a:ext>
            </a:extLst>
          </p:cNvPr>
          <p:cNvSpPr>
            <a:spLocks noGrp="1"/>
          </p:cNvSpPr>
          <p:nvPr>
            <p:ph type="ftr" sz="quarter" idx="3"/>
          </p:nvPr>
        </p:nvSpPr>
        <p:spPr/>
        <p:txBody>
          <a:bodyPr/>
          <a:lstStyle/>
          <a:p>
            <a:r>
              <a:rPr lang="en-US"/>
              <a:t>Western Cape Nineteenth Gambling and Racing Amendment Bill</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FBD60-FD63-4DCC-933F-56930E3D868B}"/>
              </a:ext>
            </a:extLst>
          </p:cNvPr>
          <p:cNvSpPr>
            <a:spLocks noGrp="1"/>
          </p:cNvSpPr>
          <p:nvPr>
            <p:ph type="title"/>
          </p:nvPr>
        </p:nvSpPr>
        <p:spPr>
          <a:xfrm>
            <a:off x="547987" y="0"/>
            <a:ext cx="8597900" cy="1052513"/>
          </a:xfrm>
        </p:spPr>
        <p:txBody>
          <a:bodyPr>
            <a:normAutofit fontScale="90000"/>
          </a:bodyPr>
          <a:lstStyle/>
          <a:p>
            <a:pPr>
              <a:defRPr/>
            </a:pPr>
            <a:r>
              <a:rPr lang="en-ZA" dirty="0"/>
              <a:t/>
            </a:r>
            <a:br>
              <a:rPr lang="en-ZA" dirty="0"/>
            </a:br>
            <a:r>
              <a:rPr lang="en-ZA" sz="2700" dirty="0">
                <a:solidFill>
                  <a:srgbClr val="001489"/>
                </a:solidFill>
              </a:rPr>
              <a:t>Enabling financial self-sufficiency is a necessary </a:t>
            </a:r>
            <a:br>
              <a:rPr lang="en-ZA" sz="2700" dirty="0">
                <a:solidFill>
                  <a:srgbClr val="001489"/>
                </a:solidFill>
              </a:rPr>
            </a:br>
            <a:r>
              <a:rPr lang="en-ZA" sz="2700" dirty="0">
                <a:solidFill>
                  <a:srgbClr val="001489"/>
                </a:solidFill>
              </a:rPr>
              <a:t>requirement for Board Independence</a:t>
            </a:r>
            <a:r>
              <a:rPr lang="en-ZA" dirty="0"/>
              <a:t/>
            </a:r>
            <a:br>
              <a:rPr lang="en-ZA" dirty="0"/>
            </a:br>
            <a:endParaRPr lang="en-ZA" dirty="0"/>
          </a:p>
        </p:txBody>
      </p:sp>
      <p:sp>
        <p:nvSpPr>
          <p:cNvPr id="39939" name="Content Placeholder 2">
            <a:extLst>
              <a:ext uri="{FF2B5EF4-FFF2-40B4-BE49-F238E27FC236}">
                <a16:creationId xmlns:a16="http://schemas.microsoft.com/office/drawing/2014/main" xmlns="" id="{0E64E67E-2180-437A-A2D3-E0E71D3BD9EA}"/>
              </a:ext>
            </a:extLst>
          </p:cNvPr>
          <p:cNvSpPr>
            <a:spLocks noGrp="1"/>
          </p:cNvSpPr>
          <p:nvPr>
            <p:ph idx="4294967295"/>
          </p:nvPr>
        </p:nvSpPr>
        <p:spPr>
          <a:xfrm>
            <a:off x="491380" y="1082634"/>
            <a:ext cx="8597900" cy="5226686"/>
          </a:xfrm>
        </p:spPr>
        <p:txBody>
          <a:bodyPr>
            <a:normAutofit lnSpcReduction="10000"/>
          </a:bodyPr>
          <a:lstStyle/>
          <a:p>
            <a:pPr lvl="1">
              <a:lnSpc>
                <a:spcPct val="124000"/>
              </a:lnSpc>
              <a:spcBef>
                <a:spcPts val="800"/>
              </a:spcBef>
            </a:pPr>
            <a:r>
              <a:rPr lang="en-ZA" altLang="en-US" sz="1400" dirty="0"/>
              <a:t>Creating an independent agency is no easy task and requires among others, providing a reliable source of funding, usually earmarked levies on regulated firms or consumers</a:t>
            </a:r>
          </a:p>
          <a:p>
            <a:pPr lvl="1">
              <a:lnSpc>
                <a:spcPct val="124000"/>
              </a:lnSpc>
              <a:spcBef>
                <a:spcPts val="800"/>
              </a:spcBef>
            </a:pPr>
            <a:r>
              <a:rPr lang="en-ZA" altLang="en-US" sz="1400" dirty="0"/>
              <a:t>Appropriate funding is essential to determine the extent to which the regulator can carry out its mandate and act independently </a:t>
            </a:r>
          </a:p>
          <a:p>
            <a:pPr lvl="1">
              <a:lnSpc>
                <a:spcPct val="124000"/>
              </a:lnSpc>
              <a:spcBef>
                <a:spcPts val="800"/>
              </a:spcBef>
            </a:pPr>
            <a:r>
              <a:rPr lang="en-ZA" altLang="en-US" sz="1400" dirty="0"/>
              <a:t>For regulators that are funded through fees, an appropriate cost-recovery mechanism is essential to set the “right” fee and avoid a regulator that is under-funded, captured by industry or undermined by the executive</a:t>
            </a:r>
          </a:p>
          <a:p>
            <a:pPr lvl="1">
              <a:lnSpc>
                <a:spcPct val="124000"/>
              </a:lnSpc>
              <a:spcBef>
                <a:spcPts val="800"/>
              </a:spcBef>
            </a:pPr>
            <a:r>
              <a:rPr lang="en-ZA" altLang="en-US" sz="1400" b="1" dirty="0"/>
              <a:t>In this context, the WCG has adopted the principle that the cost of regulating the gambling industry be borne by the regulated firms</a:t>
            </a:r>
          </a:p>
          <a:p>
            <a:pPr lvl="1">
              <a:lnSpc>
                <a:spcPct val="124000"/>
              </a:lnSpc>
              <a:spcBef>
                <a:spcPts val="800"/>
              </a:spcBef>
            </a:pPr>
            <a:r>
              <a:rPr lang="en-ZA" altLang="en-US" sz="1400" dirty="0">
                <a:solidFill>
                  <a:srgbClr val="000000"/>
                </a:solidFill>
              </a:rPr>
              <a:t>A scan of financial statements of funding of gambling regulators across the world shows that the costs of regulating are borne by the industry.  For example:</a:t>
            </a:r>
          </a:p>
          <a:p>
            <a:pPr marL="338138" lvl="2" indent="-169863">
              <a:lnSpc>
                <a:spcPct val="124000"/>
              </a:lnSpc>
              <a:spcBef>
                <a:spcPts val="800"/>
              </a:spcBef>
              <a:buClr>
                <a:srgbClr val="002060"/>
              </a:buClr>
              <a:tabLst>
                <a:tab pos="338138" algn="l"/>
              </a:tabLst>
            </a:pPr>
            <a:r>
              <a:rPr lang="en-ZA" altLang="en-US" sz="1400" dirty="0">
                <a:solidFill>
                  <a:srgbClr val="000000"/>
                </a:solidFill>
              </a:rPr>
              <a:t>In the United Kingdom: Annual Report and Accounts 2017-18, and  2018-19 show that fees such as Operator application fee and Operator Annual Fees  cover the costs of Expenditure on gambling regulation excluding the costs related to state lotteries  which are funded separately</a:t>
            </a:r>
          </a:p>
          <a:p>
            <a:pPr marL="338138" lvl="2" indent="-169863">
              <a:lnSpc>
                <a:spcPct val="124000"/>
              </a:lnSpc>
              <a:spcBef>
                <a:spcPts val="800"/>
              </a:spcBef>
              <a:buClr>
                <a:srgbClr val="002060"/>
              </a:buClr>
              <a:tabLst>
                <a:tab pos="338138" algn="l"/>
              </a:tabLst>
            </a:pPr>
            <a:r>
              <a:rPr lang="en-ZA" altLang="en-US" sz="1400" dirty="0">
                <a:solidFill>
                  <a:srgbClr val="000000"/>
                </a:solidFill>
              </a:rPr>
              <a:t>In the  Gaming and Wagering Commission of Western Australia 2018/2019 Financial Report user charges and revenues related to restricted cash and special purpose accounts similarly cover the cost annual costs of the Commission</a:t>
            </a:r>
          </a:p>
          <a:p>
            <a:pPr lvl="1">
              <a:lnSpc>
                <a:spcPct val="120000"/>
              </a:lnSpc>
              <a:spcBef>
                <a:spcPts val="1200"/>
              </a:spcBef>
            </a:pPr>
            <a:endParaRPr lang="en-ZA" altLang="en-US" sz="1000" dirty="0"/>
          </a:p>
          <a:p>
            <a:pPr lvl="1">
              <a:lnSpc>
                <a:spcPct val="120000"/>
              </a:lnSpc>
              <a:spcBef>
                <a:spcPts val="1200"/>
              </a:spcBef>
            </a:pPr>
            <a:endParaRPr lang="en-ZA" altLang="en-US" sz="1000" b="1" dirty="0"/>
          </a:p>
        </p:txBody>
      </p:sp>
      <p:sp>
        <p:nvSpPr>
          <p:cNvPr id="3" name="Slide Number Placeholder 2">
            <a:extLst>
              <a:ext uri="{FF2B5EF4-FFF2-40B4-BE49-F238E27FC236}">
                <a16:creationId xmlns:a16="http://schemas.microsoft.com/office/drawing/2014/main" xmlns="" id="{1C7F8C93-3EC5-4995-A502-9E5A6C47DA10}"/>
              </a:ext>
            </a:extLst>
          </p:cNvPr>
          <p:cNvSpPr>
            <a:spLocks noGrp="1"/>
          </p:cNvSpPr>
          <p:nvPr>
            <p:ph type="sldNum" sz="quarter" idx="4"/>
          </p:nvPr>
        </p:nvSpPr>
        <p:spPr/>
        <p:txBody>
          <a:bodyPr/>
          <a:lstStyle/>
          <a:p>
            <a:fld id="{8406839F-D7A4-4E5D-B93D-768AD4D1DB36}" type="slidenum">
              <a:rPr lang="en-ZA" smtClean="0"/>
              <a:pPr/>
              <a:t>9</a:t>
            </a:fld>
            <a:endParaRPr lang="en-ZA" dirty="0"/>
          </a:p>
        </p:txBody>
      </p:sp>
      <p:sp>
        <p:nvSpPr>
          <p:cNvPr id="5" name="Footer Placeholder 4">
            <a:extLst>
              <a:ext uri="{FF2B5EF4-FFF2-40B4-BE49-F238E27FC236}">
                <a16:creationId xmlns:a16="http://schemas.microsoft.com/office/drawing/2014/main" xmlns="" id="{9A153052-2AAF-4576-B98B-E9AA6436897C}"/>
              </a:ext>
            </a:extLst>
          </p:cNvPr>
          <p:cNvSpPr>
            <a:spLocks noGrp="1"/>
          </p:cNvSpPr>
          <p:nvPr>
            <p:ph type="ftr" sz="quarter" idx="3"/>
          </p:nvPr>
        </p:nvSpPr>
        <p:spPr/>
        <p:txBody>
          <a:bodyPr/>
          <a:lstStyle/>
          <a:p>
            <a:r>
              <a:rPr lang="en-US"/>
              <a:t>Western Cape Nineteenth Gambling and Racing Amendment Bill</a:t>
            </a:r>
            <a:endParaRPr lang="en-GB"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4.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465.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Western Cape Government Master Template">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WCG-New PPT Master-01112012</Template>
  <TotalTime>1204</TotalTime>
  <Words>1909</Words>
  <Application>Microsoft Office PowerPoint</Application>
  <PresentationFormat>On-screen Show (4:3)</PresentationFormat>
  <Paragraphs>197</Paragraphs>
  <Slides>18</Slides>
  <Notes>9</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18</vt:i4>
      </vt:variant>
    </vt:vector>
  </HeadingPairs>
  <TitlesOfParts>
    <vt:vector size="29" baseType="lpstr">
      <vt:lpstr>WCG-PPT Master-121022-amc</vt:lpstr>
      <vt:lpstr>6_WCG-Provincial Treasury-New PPT Master-01112012</vt:lpstr>
      <vt:lpstr>1_WCG-PPT Master-121022-amc</vt:lpstr>
      <vt:lpstr>2_WCG-PPT Master-121022-amc</vt:lpstr>
      <vt:lpstr>3_WCG-PPT Master-121022-amc</vt:lpstr>
      <vt:lpstr>4_WCG-PPT Master-121022-amc</vt:lpstr>
      <vt:lpstr>5_WCG-PPT Master-121022-amc</vt:lpstr>
      <vt:lpstr>Western Cape Government Master Template</vt:lpstr>
      <vt:lpstr>6_WCG-PPT Master-121022-amc</vt:lpstr>
      <vt:lpstr>7_WCG-PPT Master-121022-amc</vt:lpstr>
      <vt:lpstr>think-cell Slide</vt:lpstr>
      <vt:lpstr>WESTERN CAPE Nineteenth GAMBLING  And racing amendment bill</vt:lpstr>
      <vt:lpstr>Slide 2</vt:lpstr>
      <vt:lpstr>Overview of Presentation </vt:lpstr>
      <vt:lpstr>Anticipated WC PES cuts of R5 bn per year </vt:lpstr>
      <vt:lpstr>Slide 5</vt:lpstr>
      <vt:lpstr>Funding Short-fall of the Board</vt:lpstr>
      <vt:lpstr>Funding Streams of the Board</vt:lpstr>
      <vt:lpstr> Efficiency Comparison across selected Gambling Boards (2018/19) </vt:lpstr>
      <vt:lpstr> Enabling financial self-sufficiency is a necessary  requirement for Board Independence </vt:lpstr>
      <vt:lpstr> Growth in the LPM and Casino AGR (2 000 – 2019) </vt:lpstr>
      <vt:lpstr>Slide 11</vt:lpstr>
      <vt:lpstr>Aim of the 19th Amendment Bill</vt:lpstr>
      <vt:lpstr>Aim of the 19th Amendment Bill</vt:lpstr>
      <vt:lpstr>Progressive Fees and Taxes</vt:lpstr>
      <vt:lpstr>Process to Date</vt:lpstr>
      <vt:lpstr>Process to Date</vt:lpstr>
      <vt:lpstr>Recommendation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Sylvanus du Plessis</dc:creator>
  <cp:keywords>POTX</cp:keywords>
  <cp:lastModifiedBy>USER</cp:lastModifiedBy>
  <cp:revision>81</cp:revision>
  <dcterms:created xsi:type="dcterms:W3CDTF">2017-07-31T06:28:37Z</dcterms:created>
  <dcterms:modified xsi:type="dcterms:W3CDTF">2020-09-09T12:04:06Z</dcterms:modified>
  <cp:category>CI</cp:category>
</cp:coreProperties>
</file>