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56" r:id="rId3"/>
    <p:sldId id="307" r:id="rId4"/>
    <p:sldId id="319" r:id="rId5"/>
    <p:sldId id="310" r:id="rId6"/>
    <p:sldId id="318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27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343" autoAdjust="0"/>
  </p:normalViewPr>
  <p:slideViewPr>
    <p:cSldViewPr snapToGrid="0">
      <p:cViewPr varScale="1">
        <p:scale>
          <a:sx n="79" d="100"/>
          <a:sy n="79" d="100"/>
        </p:scale>
        <p:origin x="-22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D057F-641A-4705-9608-FCAB53F19D3E}" type="datetimeFigureOut">
              <a:rPr lang="en-ZA" smtClean="0"/>
              <a:pPr/>
              <a:t>2020/09/03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A0136-A600-43E2-BB93-B37D80509893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756270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A0136-A600-43E2-BB93-B37D80509893}" type="slidenum">
              <a:rPr lang="en-ZA" smtClean="0"/>
              <a:pPr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976732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5651-5610-4085-AA3C-7713E4F46CE1}" type="datetime1">
              <a:rPr lang="en-ZA" smtClean="0"/>
              <a:pPr/>
              <a:t>2020/09/03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1263-E3CA-49E3-B548-9AD38A1F2B54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33105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DC988-4B79-4D25-8854-25662CE8B257}" type="datetime1">
              <a:rPr lang="en-ZA" smtClean="0"/>
              <a:pPr/>
              <a:t>2020/09/03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1263-E3CA-49E3-B548-9AD38A1F2B54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293997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BDE4-1036-4869-B7F0-B0B722052638}" type="datetime1">
              <a:rPr lang="en-ZA" smtClean="0"/>
              <a:pPr/>
              <a:t>2020/09/03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1263-E3CA-49E3-B548-9AD38A1F2B54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975146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24B9-EC28-4F48-AADC-D38497163E3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4172-C4EA-492B-A003-0F4E5579BB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3198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6EDD-0567-4F77-ABFC-51F12252A4A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4172-C4EA-492B-A003-0F4E5579BB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0690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0448-4215-420D-B98A-B3E447217A9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4172-C4EA-492B-A003-0F4E5579BB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2486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69F9F-46D0-4361-A255-7EBA94ED45D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4172-C4EA-492B-A003-0F4E5579BB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4037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666B7-82FD-4157-893F-FE50B475B4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4172-C4EA-492B-A003-0F4E5579BB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49202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830D-AE2D-4FC3-B9A0-F0A0338345C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4172-C4EA-492B-A003-0F4E5579BB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0701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E811-C6BE-4877-A2F2-740C9A06FEB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4172-C4EA-492B-A003-0F4E5579BB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60590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4BB09-39C7-4704-8702-12377CA8FB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4172-C4EA-492B-A003-0F4E5579BB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4563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C1484-6EF4-48FE-B16C-77AC66AB8A26}" type="datetime1">
              <a:rPr lang="en-ZA" smtClean="0"/>
              <a:pPr/>
              <a:t>2020/09/03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1263-E3CA-49E3-B548-9AD38A1F2B54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1670543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17D5-6174-4DE0-8D8C-0011E1FD2F0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4172-C4EA-492B-A003-0F4E5579BB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63366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44DD-3AFD-4F89-A709-A8E74D03F4E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4172-C4EA-492B-A003-0F4E5579BB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83930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F9427-1E1B-427B-8A8D-972557A41F0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4172-C4EA-492B-A003-0F4E5579BB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6759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4C23B-F00E-4D31-BA7A-4BDC7E327E3E}" type="datetime1">
              <a:rPr lang="en-ZA" smtClean="0"/>
              <a:pPr/>
              <a:t>2020/09/03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1263-E3CA-49E3-B548-9AD38A1F2B54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829829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E5B23-26F4-4AB4-9ED8-2D0CC028D408}" type="datetime1">
              <a:rPr lang="en-ZA" smtClean="0"/>
              <a:pPr/>
              <a:t>2020/09/03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1263-E3CA-49E3-B548-9AD38A1F2B54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289736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19C1-E2E5-43AF-90DE-AAA2CBD078EF}" type="datetime1">
              <a:rPr lang="en-ZA" smtClean="0"/>
              <a:pPr/>
              <a:t>2020/09/03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1263-E3CA-49E3-B548-9AD38A1F2B54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30360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D1C0-6777-43F9-852D-27F04F1E2070}" type="datetime1">
              <a:rPr lang="en-ZA" smtClean="0"/>
              <a:pPr/>
              <a:t>2020/09/03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1263-E3CA-49E3-B548-9AD38A1F2B54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20184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DA1E-B634-461C-90F3-9CAF3283F093}" type="datetime1">
              <a:rPr lang="en-ZA" smtClean="0"/>
              <a:pPr/>
              <a:t>2020/09/03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1263-E3CA-49E3-B548-9AD38A1F2B54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321627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3675-4C6F-4DAC-BB4A-8711066F7BF6}" type="datetime1">
              <a:rPr lang="en-ZA" smtClean="0"/>
              <a:pPr/>
              <a:t>2020/09/03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1263-E3CA-49E3-B548-9AD38A1F2B54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237795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C8B4-BB57-465B-8C91-D661AD5D9F6B}" type="datetime1">
              <a:rPr lang="en-ZA" smtClean="0"/>
              <a:pPr/>
              <a:t>2020/09/03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1263-E3CA-49E3-B548-9AD38A1F2B54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340544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C18B2-D8DD-4958-B91B-0E12DDF57A57}" type="datetime1">
              <a:rPr lang="en-ZA" smtClean="0"/>
              <a:pPr/>
              <a:t>2020/09/03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81263-E3CA-49E3-B548-9AD38A1F2B54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426792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782BC-574B-4BB1-94A4-40B22F59622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C4172-C4EA-492B-A003-0F4E5579BB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373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667435"/>
            <a:ext cx="9144000" cy="4814047"/>
          </a:xfrm>
        </p:spPr>
        <p:txBody>
          <a:bodyPr/>
          <a:lstStyle/>
          <a:p>
            <a:endParaRPr lang="en-ZA" dirty="0"/>
          </a:p>
        </p:txBody>
      </p:sp>
      <p:pic>
        <p:nvPicPr>
          <p:cNvPr id="7" name="Picture 6" descr="K:\201819\Production and Publication\Fourth\february 2019\Register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508166" y="1956216"/>
            <a:ext cx="1103276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entury Gothic" panose="020B0502020202020204" pitchFamily="34" charset="0"/>
              </a:rPr>
              <a:t/>
            </a:r>
            <a:br>
              <a:rPr lang="en-US" sz="2800" dirty="0">
                <a:latin typeface="Century Gothic" panose="020B0502020202020204" pitchFamily="34" charset="0"/>
              </a:rPr>
            </a:br>
            <a:r>
              <a:rPr lang="en-US" sz="2800" dirty="0">
                <a:latin typeface="Century Gothic" panose="020B0502020202020204" pitchFamily="34" charset="0"/>
              </a:rPr>
              <a:t/>
            </a:r>
            <a:br>
              <a:rPr lang="en-US" sz="2800" dirty="0">
                <a:latin typeface="Century Gothic" panose="020B0502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MFMA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Compliance-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Lekwa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Local Municipality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Portfolio Committee on Co-operate Governance and Traditional Affairs</a:t>
            </a:r>
          </a:p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04 August 2020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Century Gothic" panose="020B0502020202020204" pitchFamily="34" charset="0"/>
              </a:rPr>
              <a:t/>
            </a:r>
            <a:br>
              <a:rPr lang="en-US" sz="2800" dirty="0">
                <a:latin typeface="Century Gothic" panose="020B0502020202020204" pitchFamily="34" charset="0"/>
              </a:rPr>
            </a:br>
            <a:endParaRPr lang="en-Z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9933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1595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en-ZA" altLang="en-US" sz="3000" b="1" dirty="0">
                <a:latin typeface="Arial Black" panose="020B0A04020102020204" pitchFamily="34" charset="0"/>
                <a:cs typeface="Arial" panose="020B0604020202020204" pitchFamily="34" charset="0"/>
              </a:rPr>
              <a:t>Challenges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219456" y="749808"/>
            <a:ext cx="11594592" cy="4871531"/>
          </a:xfrm>
          <a:solidFill>
            <a:schemeClr val="bg1"/>
          </a:solidFill>
        </p:spPr>
        <p:txBody>
          <a:bodyPr/>
          <a:lstStyle/>
          <a:p>
            <a:pPr lvl="1" algn="just">
              <a:lnSpc>
                <a:spcPct val="150000"/>
              </a:lnSpc>
            </a:pPr>
            <a:r>
              <a:rPr lang="en-ZA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Non functioning of the Municipal </a:t>
            </a:r>
            <a:r>
              <a:rPr lang="en-ZA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Council</a:t>
            </a:r>
          </a:p>
          <a:p>
            <a:pPr lvl="1" algn="just">
              <a:lnSpc>
                <a:spcPct val="150000"/>
              </a:lnSpc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Functionality of assurance providers</a:t>
            </a:r>
          </a:p>
          <a:p>
            <a:pPr lvl="1" algn="just">
              <a:lnSpc>
                <a:spcPct val="150000"/>
              </a:lnSpc>
            </a:pPr>
            <a:r>
              <a:rPr lang="en-US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Institutionalisation</a:t>
            </a: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of Audit remedial Action Plan, Cash Flow management, Financial Recovery Plan.</a:t>
            </a:r>
            <a:endParaRPr lang="en-ZA" alt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en-ZA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en-ZA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complying with reporting timelines due to delays in verifying accuracy of information from the system.</a:t>
            </a:r>
          </a:p>
          <a:p>
            <a:pPr lvl="1" algn="just">
              <a:lnSpc>
                <a:spcPct val="150000"/>
              </a:lnSpc>
            </a:pPr>
            <a:r>
              <a:rPr lang="en-ZA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Discrepancies between municipal budget information and information published by the National </a:t>
            </a:r>
            <a:r>
              <a:rPr lang="en-ZA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Treasury</a:t>
            </a:r>
            <a:r>
              <a:rPr lang="en-ZA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algn="just">
              <a:lnSpc>
                <a:spcPct val="150000"/>
              </a:lnSpc>
            </a:pPr>
            <a:r>
              <a:rPr lang="en-ZA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Over-reliance on system vendors for municipal information. </a:t>
            </a:r>
          </a:p>
          <a:p>
            <a:pPr lvl="1" algn="just">
              <a:lnSpc>
                <a:spcPct val="150000"/>
              </a:lnSpc>
            </a:pPr>
            <a:r>
              <a:rPr lang="en-ZA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Inability to achieve a  funded budget due to high creditors book and huge distribution losses</a:t>
            </a:r>
          </a:p>
          <a:p>
            <a:pPr lvl="1" algn="just">
              <a:lnSpc>
                <a:spcPct val="150000"/>
              </a:lnSpc>
            </a:pPr>
            <a:r>
              <a:rPr lang="en-ZA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municipality does not have a CFO for the past 04 financial </a:t>
            </a:r>
            <a:r>
              <a:rPr lang="en-ZA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</a:p>
          <a:p>
            <a:pPr lvl="1" algn="just">
              <a:lnSpc>
                <a:spcPct val="150000"/>
              </a:lnSpc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Implementation of Financial Recovery Plan not </a:t>
            </a:r>
            <a:r>
              <a:rPr lang="en-US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institutionalise</a:t>
            </a: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ZA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E3B477-BB48-48C6-A6CF-6E739A5A8B81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94777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7700"/>
          </a:xfrm>
          <a:solidFill>
            <a:srgbClr val="FFC000"/>
          </a:solidFill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ZA" altLang="en-US" sz="3000" b="1">
                <a:solidFill>
                  <a:srgbClr val="000000"/>
                </a:solidFill>
                <a:latin typeface="Arial Black" panose="020B0A04020102020204" pitchFamily="34" charset="0"/>
              </a:rPr>
              <a:t>For noting by Portfolio Committee</a:t>
            </a:r>
            <a:endParaRPr lang="en-ZA" altLang="en-US" sz="3000" b="1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8704" y="647700"/>
            <a:ext cx="11594592" cy="493981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ZA" sz="16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</a:t>
            </a:r>
            <a:r>
              <a:rPr lang="en-ZA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municipality to address discrepancies between the budget document and the electronic submission to ensure a credible budget during the Special Adjustment Budget period ending 30 September 2020.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municipality to </a:t>
            </a:r>
            <a:r>
              <a:rPr lang="en-US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finalise</a:t>
            </a: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its payment arrangements and take them through Council to ensure that this is factored into the MPT funding assessment.</a:t>
            </a:r>
            <a:endParaRPr lang="en-ZA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municipality as part of its IDP Process Plan include the development of all mandatory budget related policies as outlined on the MBRRs.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municipality to work on a </a:t>
            </a:r>
            <a:r>
              <a:rPr lang="en-US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mSCoA</a:t>
            </a: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long-term strategy which includes reducing reliance on the system provider.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municipality ensure that all legislated council documents are published within a maximum of 5 working days of the Council Sitting</a:t>
            </a:r>
            <a:r>
              <a:rPr lang="en-US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Failure of municipality to consider and implement recommendations from Provincial Treasury.</a:t>
            </a:r>
            <a:endParaRPr lang="en-Z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ZA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5CBF61-C1DF-4EAE-BFDE-26E2D339036C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25888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1999" cy="886968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en-ZA" altLang="en-US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5448" y="1603948"/>
            <a:ext cx="12117961" cy="2308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ZA" dirty="0"/>
              <a:t>The Portfolio Committee to note the contents of the presentation.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endParaRPr lang="en-ZA" dirty="0"/>
          </a:p>
          <a:p>
            <a:pPr>
              <a:defRPr/>
            </a:pPr>
            <a:endParaRPr lang="en-ZA" dirty="0"/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endParaRPr lang="en-ZA" dirty="0"/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endParaRPr lang="en-ZA" dirty="0"/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endParaRPr lang="en-ZA" dirty="0"/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endParaRPr lang="en-ZA" dirty="0"/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endParaRPr lang="en-Z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BCE8F0-B7DB-484E-BA90-F2A8F3AED4E6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42681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12192000" cy="6154056"/>
          </a:xfrm>
        </p:spPr>
        <p:txBody>
          <a:bodyPr/>
          <a:lstStyle/>
          <a:p>
            <a:pPr marL="0" indent="0" algn="ctr">
              <a:buNone/>
            </a:pPr>
            <a:endParaRPr lang="en-ZA" dirty="0" smtClean="0"/>
          </a:p>
          <a:p>
            <a:pPr marL="0" indent="0" algn="ctr">
              <a:buNone/>
            </a:pPr>
            <a:endParaRPr lang="en-ZA" dirty="0"/>
          </a:p>
          <a:p>
            <a:pPr marL="0" indent="0" algn="ctr">
              <a:buNone/>
            </a:pPr>
            <a:endParaRPr lang="en-ZA" dirty="0" smtClean="0"/>
          </a:p>
          <a:p>
            <a:pPr marL="0" indent="0" algn="ctr">
              <a:buNone/>
            </a:pPr>
            <a:endParaRPr lang="en-ZA" dirty="0"/>
          </a:p>
          <a:p>
            <a:pPr marL="0" indent="0" algn="ctr">
              <a:buNone/>
            </a:pPr>
            <a:r>
              <a:rPr lang="en-ZA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en-ZA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4172-C4EA-492B-A003-0F4E5579BB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5636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770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en-ZA" altLang="en-US" sz="2800" b="1" dirty="0">
                <a:latin typeface="Arial Black" panose="020B0A04020102020204" pitchFamily="34" charset="0"/>
                <a:cs typeface="Arial" panose="020B0604020202020204" pitchFamily="34" charset="0"/>
              </a:rPr>
              <a:t>COMPLIANCE STATUS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70438924"/>
              </p:ext>
            </p:extLst>
          </p:nvPr>
        </p:nvGraphicFramePr>
        <p:xfrm>
          <a:off x="228601" y="747715"/>
          <a:ext cx="11814046" cy="5399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80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864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895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6950">
                <a:tc>
                  <a:txBody>
                    <a:bodyPr/>
                    <a:lstStyle/>
                    <a:p>
                      <a:r>
                        <a:rPr lang="en-ZA" sz="13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LEGISLATIVE REQUIREMENT</a:t>
                      </a:r>
                      <a:endParaRPr lang="en-ZA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3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</a:t>
                      </a:r>
                      <a:r>
                        <a:rPr lang="en-ZA" sz="13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COMPLIANCE</a:t>
                      </a:r>
                      <a:endParaRPr lang="en-ZA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3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COMMENTS</a:t>
                      </a:r>
                      <a:endParaRPr lang="en-ZA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6252">
                <a:tc>
                  <a:txBody>
                    <a:bodyPr/>
                    <a:lstStyle/>
                    <a:p>
                      <a:r>
                        <a:rPr lang="en-ZA" sz="13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</a:t>
                      </a:r>
                      <a:r>
                        <a:rPr lang="en-ZA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18 of MFMA </a:t>
                      </a:r>
                      <a:r>
                        <a:rPr lang="en-ZA" sz="13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A municipality must be funded from realistically anticipated revenue.</a:t>
                      </a:r>
                      <a:endParaRPr lang="en-ZA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3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Requirement not met.</a:t>
                      </a:r>
                      <a:endParaRPr lang="en-ZA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3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High number arrear creditors</a:t>
                      </a:r>
                      <a:r>
                        <a:rPr lang="en-ZA" sz="13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obligations</a:t>
                      </a:r>
                    </a:p>
                    <a:p>
                      <a:r>
                        <a:rPr lang="en-ZA" sz="13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Unpaid creditors from previous years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ZA" sz="13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Limited revenue sources.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ZA" sz="13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 distribution losses and illegal connections</a:t>
                      </a:r>
                      <a:endParaRPr lang="en-ZA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9795">
                <a:tc>
                  <a:txBody>
                    <a:bodyPr/>
                    <a:lstStyle/>
                    <a:p>
                      <a:r>
                        <a:rPr lang="en-ZA" sz="13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 75 of MFMA </a:t>
                      </a:r>
                      <a:r>
                        <a:rPr lang="en-ZA" sz="13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Key documents and information to be placed on the municipal website.</a:t>
                      </a:r>
                      <a:endParaRPr lang="en-ZA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3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Requirement partially met.</a:t>
                      </a:r>
                      <a:endParaRPr lang="en-ZA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ZA" sz="13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Annual Report and Oversight for 2018/19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ZA" sz="13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Performance Agreements for 2019/20,</a:t>
                      </a:r>
                      <a:r>
                        <a:rPr lang="en-ZA" sz="13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SDBIP and IDP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ZA" sz="13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Assets Disposed and SCM Contracts</a:t>
                      </a:r>
                      <a:endParaRPr lang="en-ZA" sz="13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36252">
                <a:tc>
                  <a:txBody>
                    <a:bodyPr/>
                    <a:lstStyle/>
                    <a:p>
                      <a:r>
                        <a:rPr lang="en-ZA" sz="13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 71 (1) of MFMA </a:t>
                      </a:r>
                      <a:r>
                        <a:rPr lang="en-ZA" sz="13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The AO</a:t>
                      </a:r>
                      <a:r>
                        <a:rPr lang="en-ZA" sz="13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must within 10 working after the end of the month submit to the PT the budget actuals of that month.</a:t>
                      </a:r>
                      <a:endParaRPr lang="en-ZA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3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Requirement not fully met.</a:t>
                      </a:r>
                      <a:endParaRPr lang="en-ZA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ZA" sz="13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Late submission of report March, April, May,</a:t>
                      </a:r>
                      <a:r>
                        <a:rPr lang="en-ZA" sz="13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June and July 2019/20</a:t>
                      </a:r>
                      <a:endParaRPr lang="en-ZA" sz="13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3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en-ZA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9951">
                <a:tc>
                  <a:txBody>
                    <a:bodyPr/>
                    <a:lstStyle/>
                    <a:p>
                      <a:r>
                        <a:rPr lang="en-ZA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Municipal Budgeting &amp; Reporting Regulations (MBRR) Regulation 7 &amp; 8 </a:t>
                      </a:r>
                      <a:r>
                        <a:rPr lang="en-ZA" sz="13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Preparation of Budget related policies </a:t>
                      </a:r>
                      <a:endParaRPr lang="en-ZA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3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Requirement</a:t>
                      </a:r>
                      <a:r>
                        <a:rPr lang="en-ZA" sz="13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partially met.</a:t>
                      </a:r>
                      <a:endParaRPr lang="en-ZA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ZA" sz="13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municipality has no</a:t>
                      </a:r>
                      <a:r>
                        <a:rPr lang="en-ZA" sz="13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ZA" sz="13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3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Funding &amp; reserves policy, long-term financial planning policy, borrowing policy.</a:t>
                      </a:r>
                      <a:endParaRPr lang="en-ZA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9951">
                <a:tc>
                  <a:txBody>
                    <a:bodyPr/>
                    <a:lstStyle/>
                    <a:p>
                      <a:r>
                        <a:rPr lang="en-ZA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Circular 71 of MFMA </a:t>
                      </a:r>
                      <a:r>
                        <a:rPr lang="en-ZA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Contracted Services Norm.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norm range between 2% and 5%.</a:t>
                      </a:r>
                    </a:p>
                    <a:p>
                      <a:endParaRPr lang="en-US" sz="14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ratio in excess of the Norm could indicate that many functions are being outsourced to Consultants, or that Contracted Services are not effectively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utilised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Requirement not met.</a:t>
                      </a:r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actual is at 6%</a:t>
                      </a:r>
                      <a:r>
                        <a:rPr lang="en-ZA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which is slightly above the norm.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ZA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Concerning is the outsourcing of some functions which should be conducted by municipal officials.</a:t>
                      </a:r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27469757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F6E3DD-625F-4E23-90E9-09AFCEFD38B7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4586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770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en-ZA" altLang="en-US" sz="2800" b="1" dirty="0">
                <a:latin typeface="Arial Black" panose="020B0A04020102020204" pitchFamily="34" charset="0"/>
                <a:cs typeface="Arial" panose="020B0604020202020204" pitchFamily="34" charset="0"/>
              </a:rPr>
              <a:t>COMPLIANCE STATUS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70438924"/>
              </p:ext>
            </p:extLst>
          </p:nvPr>
        </p:nvGraphicFramePr>
        <p:xfrm>
          <a:off x="228601" y="747715"/>
          <a:ext cx="11814046" cy="5519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80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864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895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6950">
                <a:tc>
                  <a:txBody>
                    <a:bodyPr/>
                    <a:lstStyle/>
                    <a:p>
                      <a:r>
                        <a:rPr lang="en-ZA" sz="13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LEGISLATIVE REQUIREMENT</a:t>
                      </a:r>
                      <a:endParaRPr lang="en-ZA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3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</a:t>
                      </a:r>
                      <a:r>
                        <a:rPr lang="en-ZA" sz="13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COMPLIANCE</a:t>
                      </a:r>
                      <a:endParaRPr lang="en-ZA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3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COMMENTS</a:t>
                      </a:r>
                      <a:endParaRPr lang="en-ZA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6252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Section</a:t>
                      </a:r>
                      <a:r>
                        <a:rPr lang="en-US" sz="1400" b="1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9 (a)</a:t>
                      </a: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of the MFMA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– The AO must submit to PT and</a:t>
                      </a:r>
                      <a:r>
                        <a:rPr lang="en-US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AG within 90 days of opening: the bank name, account number and account type.</a:t>
                      </a:r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ZA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Requirement partially met</a:t>
                      </a:r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ZA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municipality did not </a:t>
                      </a:r>
                      <a:r>
                        <a:rPr lang="en-ZA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sent to NT, PT and AGSA confirmation of the banking details</a:t>
                      </a:r>
                    </a:p>
                  </a:txBody>
                  <a:tcPr marL="91435" marR="9143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9795"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 9 (b)</a:t>
                      </a:r>
                      <a:r>
                        <a:rPr lang="en-ZA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the MFMA </a:t>
                      </a:r>
                      <a:r>
                        <a:rPr lang="en-ZA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Annually before the start of the financial year, the name of each bank where the municipality holds a bank account, and the type and number of each account.</a:t>
                      </a:r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en-ZA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36252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</a:t>
                      </a:r>
                      <a:r>
                        <a:rPr lang="en-ZA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166 (a –d) of the MFMA </a:t>
                      </a:r>
                      <a:r>
                        <a:rPr lang="en-ZA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Each municipality and municipal entity must have an audit committee.</a:t>
                      </a:r>
                      <a:endParaRPr lang="en-ZA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7" marR="91437" marT="45737" marB="457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Requirement met.</a:t>
                      </a:r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7" marR="91437" marT="45737" marB="457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municipality has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functional Audit Committee.</a:t>
                      </a:r>
                      <a:endParaRPr lang="en-US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7" marR="91437" marT="45737" marB="457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9951"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 21 (1) (b) of the MFMA </a:t>
                      </a:r>
                      <a:r>
                        <a:rPr lang="en-ZA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The Mayor of a municipality must at least 10 months</a:t>
                      </a:r>
                      <a:r>
                        <a:rPr lang="en-ZA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before the start of the budget year, table in the municipal council a time schedule outlining key deadlines.</a:t>
                      </a:r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7" marR="91437" marT="45737" marB="457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Requirement</a:t>
                      </a:r>
                      <a:r>
                        <a:rPr lang="en-ZA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not met.</a:t>
                      </a:r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7" marR="91437" marT="45737" marB="457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municipality has not submitted the IDP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Process Plan nor the accompanying council resolutions.</a:t>
                      </a:r>
                      <a:endParaRPr lang="en-US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7" marR="91437" marT="45737" marB="457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9951"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 23 (1) (b) of the MFMA </a:t>
                      </a:r>
                      <a:r>
                        <a:rPr lang="en-ZA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When the annual budget has been tabled, the municipal council must consider any views</a:t>
                      </a:r>
                      <a:r>
                        <a:rPr lang="en-ZA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the National and relevant provincial treasury.</a:t>
                      </a:r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7" marR="91437" marT="45737" marB="457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Requirement partially met.</a:t>
                      </a:r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7" marR="91437" marT="45737" marB="457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adopted budget assessment shared with the municipality provides an outline of areas not addressed.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proper consultations were made on the both draft and adopted budgets</a:t>
                      </a:r>
                      <a:endParaRPr lang="en-US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7" marR="91437" marT="45737" marB="457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27469757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F6E3DD-625F-4E23-90E9-09AFCEFD38B7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56841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29663426"/>
              </p:ext>
            </p:extLst>
          </p:nvPr>
        </p:nvGraphicFramePr>
        <p:xfrm>
          <a:off x="173736" y="630938"/>
          <a:ext cx="11759185" cy="3235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86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259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2246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24185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LEGISLATIVE REQUIREMENT</a:t>
                      </a:r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57" marB="457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</a:t>
                      </a:r>
                      <a:r>
                        <a:rPr lang="en-ZA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COMPLIANCE</a:t>
                      </a:r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57" marB="457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COMMENTS</a:t>
                      </a:r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57" marB="457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88661"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 98 of the MFMA</a:t>
                      </a:r>
                      <a:r>
                        <a:rPr lang="en-ZA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accounting officer of a municipal entity must take all reasonable steps to ensure that-</a:t>
                      </a:r>
                    </a:p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(a)	All revenue received by the entity, including revenue received by any collection agency on its behalf, is reconciled on a monthly or more regular basis; and</a:t>
                      </a:r>
                    </a:p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(b)	All accounts of the entity are reconciled each month</a:t>
                      </a:r>
                    </a:p>
                  </a:txBody>
                  <a:tcPr marL="91435" marR="91435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Requirement not met.</a:t>
                      </a:r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There was no evidence that the municipality have complied with the Section.</a:t>
                      </a:r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22336">
                <a:tc>
                  <a:txBody>
                    <a:bodyPr/>
                    <a:lstStyle/>
                    <a:p>
                      <a:r>
                        <a:rPr lang="en-ZA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 24 (2) (a) – </a:t>
                      </a:r>
                      <a:r>
                        <a:rPr lang="en-ZA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 annual budget must be approved before the start of the budget year.</a:t>
                      </a:r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57" marB="457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Requirement met.</a:t>
                      </a:r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57" marB="457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municipality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were able to adopt the budget prior to the start of the budget year.</a:t>
                      </a:r>
                      <a:endParaRPr lang="en-US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57" marB="457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3333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49276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en-ZA" altLang="en-US" sz="2800" b="1" dirty="0">
                <a:latin typeface="Arial Black" panose="020B0A04020102020204" pitchFamily="34" charset="0"/>
                <a:cs typeface="Arial" panose="020B0604020202020204" pitchFamily="34" charset="0"/>
              </a:rPr>
              <a:t>COMPLIANCE STATUS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EC730-9824-4B0B-8EA9-F6903370625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91921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3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49276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en-ZA" altLang="en-US" sz="28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Minimum Competency Regulations</a:t>
            </a:r>
            <a:endParaRPr lang="en-ZA" altLang="en-US" sz="2800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EC730-9824-4B0B-8EA9-F6903370625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54097437"/>
              </p:ext>
            </p:extLst>
          </p:nvPr>
        </p:nvGraphicFramePr>
        <p:xfrm>
          <a:off x="61913" y="777240"/>
          <a:ext cx="12069762" cy="4553711"/>
        </p:xfrm>
        <a:graphic>
          <a:graphicData uri="http://schemas.openxmlformats.org/presentationml/2006/ole">
            <p:oleObj spid="_x0000_s1038" name="Worksheet" r:id="rId3" imgW="12070080" imgH="1996314" progId="Excel.Shee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17793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sz="half" idx="2"/>
          </p:nvPr>
        </p:nvSpPr>
        <p:spPr>
          <a:xfrm>
            <a:off x="228600" y="3026665"/>
            <a:ext cx="11667744" cy="130378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It should be noted that the Municipality was unable to establish a Disciplinary Board in terms of the Municipal Finance Misconduct Regulations.</a:t>
            </a:r>
          </a:p>
          <a:p>
            <a:pPr>
              <a:lnSpc>
                <a:spcPct val="150000"/>
              </a:lnSpc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Provincial Treasury has issued a Provincial Circular to municipalities in this regard. </a:t>
            </a:r>
            <a:endParaRPr lang="en-US" altLang="en-US" sz="1800" dirty="0"/>
          </a:p>
          <a:p>
            <a:endParaRPr lang="en-US" alt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2499324"/>
              </p:ext>
            </p:extLst>
          </p:nvPr>
        </p:nvGraphicFramePr>
        <p:xfrm>
          <a:off x="228600" y="836615"/>
          <a:ext cx="11667744" cy="1971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937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740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Internal audit unit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ZA" dirty="0" smtClean="0"/>
                        <a:t> 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Risk management</a:t>
                      </a:r>
                      <a:r>
                        <a:rPr lang="en-ZA" baseline="0" dirty="0" smtClean="0"/>
                        <a:t> unit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ZA" dirty="0" smtClean="0"/>
                        <a:t> 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Audit committee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ZA" dirty="0" smtClean="0"/>
                        <a:t> 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r>
                        <a:rPr lang="en-ZA" dirty="0" smtClean="0"/>
                        <a:t>Risk Committee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ZA" dirty="0" smtClean="0"/>
                        <a:t> 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MPAC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ZA" dirty="0" smtClean="0"/>
                        <a:t> 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4361" name="Title 1"/>
          <p:cNvSpPr>
            <a:spLocks noGrp="1"/>
          </p:cNvSpPr>
          <p:nvPr>
            <p:ph type="title"/>
          </p:nvPr>
        </p:nvSpPr>
        <p:spPr>
          <a:xfrm>
            <a:off x="0" y="-54863"/>
            <a:ext cx="12024360" cy="836614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en-ZA" altLang="en-US" sz="2800" b="1" dirty="0">
                <a:latin typeface="Arial Black" panose="020B0A04020102020204" pitchFamily="34" charset="0"/>
                <a:cs typeface="Arial" panose="020B0604020202020204" pitchFamily="34" charset="0"/>
              </a:rPr>
              <a:t>Compliance </a:t>
            </a:r>
            <a:r>
              <a:rPr lang="en-ZA" altLang="en-US" sz="2800" b="1" smtClean="0">
                <a:latin typeface="Arial Black" panose="020B0A04020102020204" pitchFamily="34" charset="0"/>
                <a:cs typeface="Arial" panose="020B0604020202020204" pitchFamily="34" charset="0"/>
              </a:rPr>
              <a:t>Status- Governance</a:t>
            </a:r>
            <a:endParaRPr lang="en-ZA" altLang="en-US" sz="2800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82A749-5364-4CCA-812F-5C09FEE141F6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67090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flipV="1">
            <a:off x="8328026" y="1852614"/>
            <a:ext cx="2111375" cy="28098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ZA" dirty="0"/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08051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en-ZA" altLang="en-US" sz="2800" b="1" dirty="0">
                <a:latin typeface="Arial Black" panose="020B0A04020102020204" pitchFamily="34" charset="0"/>
                <a:cs typeface="Arial" panose="020B0604020202020204" pitchFamily="34" charset="0"/>
              </a:rPr>
              <a:t>Financial Health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CA597-4A90-460F-B2C0-26B02DFD3DC5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grpSp>
        <p:nvGrpSpPr>
          <p:cNvPr id="15365" name="Group 8"/>
          <p:cNvGrpSpPr>
            <a:grpSpLocks noChangeAspect="1"/>
          </p:cNvGrpSpPr>
          <p:nvPr/>
        </p:nvGrpSpPr>
        <p:grpSpPr bwMode="auto">
          <a:xfrm>
            <a:off x="173736" y="1755077"/>
            <a:ext cx="11832336" cy="3073400"/>
            <a:chOff x="567" y="1071"/>
            <a:chExt cx="4693" cy="1936"/>
          </a:xfrm>
        </p:grpSpPr>
        <p:sp>
          <p:nvSpPr>
            <p:cNvPr id="15366" name="AutoShape 7"/>
            <p:cNvSpPr>
              <a:spLocks noChangeAspect="1" noChangeArrowheads="1" noTextEdit="1"/>
            </p:cNvSpPr>
            <p:nvPr/>
          </p:nvSpPr>
          <p:spPr bwMode="auto">
            <a:xfrm>
              <a:off x="567" y="1071"/>
              <a:ext cx="4685" cy="192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15367" name="Rectangle 9"/>
            <p:cNvSpPr>
              <a:spLocks noChangeArrowheads="1"/>
            </p:cNvSpPr>
            <p:nvPr/>
          </p:nvSpPr>
          <p:spPr bwMode="auto">
            <a:xfrm>
              <a:off x="567" y="1328"/>
              <a:ext cx="2507" cy="93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368" name="Rectangle 10"/>
            <p:cNvSpPr>
              <a:spLocks noChangeArrowheads="1"/>
            </p:cNvSpPr>
            <p:nvPr/>
          </p:nvSpPr>
          <p:spPr bwMode="auto">
            <a:xfrm>
              <a:off x="567" y="2252"/>
              <a:ext cx="2507" cy="74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369" name="Rectangle 11"/>
            <p:cNvSpPr>
              <a:spLocks noChangeArrowheads="1"/>
            </p:cNvSpPr>
            <p:nvPr/>
          </p:nvSpPr>
          <p:spPr bwMode="auto">
            <a:xfrm>
              <a:off x="599" y="1087"/>
              <a:ext cx="104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Financial Health</a:t>
              </a:r>
              <a:endParaRPr lang="en-US" altLang="en-US"/>
            </a:p>
          </p:txBody>
        </p:sp>
        <p:sp>
          <p:nvSpPr>
            <p:cNvPr id="15370" name="Rectangle 12"/>
            <p:cNvSpPr>
              <a:spLocks noChangeArrowheads="1"/>
            </p:cNvSpPr>
            <p:nvPr/>
          </p:nvSpPr>
          <p:spPr bwMode="auto">
            <a:xfrm>
              <a:off x="3098" y="1087"/>
              <a:ext cx="52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2016/17</a:t>
              </a:r>
              <a:endParaRPr lang="en-US" altLang="en-US"/>
            </a:p>
          </p:txBody>
        </p:sp>
        <p:sp>
          <p:nvSpPr>
            <p:cNvPr id="15371" name="Rectangle 13"/>
            <p:cNvSpPr>
              <a:spLocks noChangeArrowheads="1"/>
            </p:cNvSpPr>
            <p:nvPr/>
          </p:nvSpPr>
          <p:spPr bwMode="auto">
            <a:xfrm>
              <a:off x="3963" y="1087"/>
              <a:ext cx="52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2017/18</a:t>
              </a:r>
              <a:endParaRPr lang="en-US" altLang="en-US"/>
            </a:p>
          </p:txBody>
        </p:sp>
        <p:sp>
          <p:nvSpPr>
            <p:cNvPr id="15372" name="Rectangle 14"/>
            <p:cNvSpPr>
              <a:spLocks noChangeArrowheads="1"/>
            </p:cNvSpPr>
            <p:nvPr/>
          </p:nvSpPr>
          <p:spPr bwMode="auto">
            <a:xfrm>
              <a:off x="4579" y="1087"/>
              <a:ext cx="52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2018/19</a:t>
              </a:r>
              <a:endParaRPr lang="en-US" altLang="en-US"/>
            </a:p>
          </p:txBody>
        </p:sp>
        <p:sp>
          <p:nvSpPr>
            <p:cNvPr id="15373" name="Rectangle 15"/>
            <p:cNvSpPr>
              <a:spLocks noChangeArrowheads="1"/>
            </p:cNvSpPr>
            <p:nvPr/>
          </p:nvSpPr>
          <p:spPr bwMode="auto">
            <a:xfrm>
              <a:off x="599" y="1344"/>
              <a:ext cx="210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Insolvent  - Liquidity ratio of less </a:t>
              </a:r>
              <a:endParaRPr lang="en-US" altLang="en-US"/>
            </a:p>
          </p:txBody>
        </p:sp>
        <p:sp>
          <p:nvSpPr>
            <p:cNvPr id="15374" name="Rectangle 16"/>
            <p:cNvSpPr>
              <a:spLocks noChangeArrowheads="1"/>
            </p:cNvSpPr>
            <p:nvPr/>
          </p:nvSpPr>
          <p:spPr bwMode="auto">
            <a:xfrm>
              <a:off x="599" y="1529"/>
              <a:ext cx="228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Than 1 and unable to pay creditors </a:t>
              </a:r>
              <a:endParaRPr lang="en-US" altLang="en-US"/>
            </a:p>
          </p:txBody>
        </p:sp>
        <p:sp>
          <p:nvSpPr>
            <p:cNvPr id="15375" name="Rectangle 17"/>
            <p:cNvSpPr>
              <a:spLocks noChangeArrowheads="1"/>
            </p:cNvSpPr>
            <p:nvPr/>
          </p:nvSpPr>
          <p:spPr bwMode="auto">
            <a:xfrm>
              <a:off x="599" y="1714"/>
              <a:ext cx="239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from available cash and investments </a:t>
              </a:r>
              <a:endParaRPr lang="en-US" altLang="en-US"/>
            </a:p>
          </p:txBody>
        </p:sp>
        <p:sp>
          <p:nvSpPr>
            <p:cNvPr id="15376" name="Rectangle 18"/>
            <p:cNvSpPr>
              <a:spLocks noChangeArrowheads="1"/>
            </p:cNvSpPr>
            <p:nvPr/>
          </p:nvSpPr>
          <p:spPr bwMode="auto">
            <a:xfrm>
              <a:off x="3458" y="1714"/>
              <a:ext cx="9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X</a:t>
              </a:r>
              <a:endParaRPr lang="en-US" altLang="en-US"/>
            </a:p>
          </p:txBody>
        </p:sp>
        <p:sp>
          <p:nvSpPr>
            <p:cNvPr id="15377" name="Rectangle 19"/>
            <p:cNvSpPr>
              <a:spLocks noChangeArrowheads="1"/>
            </p:cNvSpPr>
            <p:nvPr/>
          </p:nvSpPr>
          <p:spPr bwMode="auto">
            <a:xfrm>
              <a:off x="4203" y="1714"/>
              <a:ext cx="9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X</a:t>
              </a:r>
              <a:endParaRPr lang="en-US" altLang="en-US"/>
            </a:p>
          </p:txBody>
        </p:sp>
        <p:sp>
          <p:nvSpPr>
            <p:cNvPr id="15378" name="Rectangle 20"/>
            <p:cNvSpPr>
              <a:spLocks noChangeArrowheads="1"/>
            </p:cNvSpPr>
            <p:nvPr/>
          </p:nvSpPr>
          <p:spPr bwMode="auto">
            <a:xfrm>
              <a:off x="599" y="2268"/>
              <a:ext cx="228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dirty="0">
                  <a:solidFill>
                    <a:srgbClr val="000000"/>
                  </a:solidFill>
                </a:rPr>
                <a:t>Solvent - Unable to Pay Creditors - </a:t>
              </a:r>
              <a:endParaRPr lang="en-US" altLang="en-US" dirty="0"/>
            </a:p>
          </p:txBody>
        </p:sp>
        <p:sp>
          <p:nvSpPr>
            <p:cNvPr id="15379" name="Rectangle 21"/>
            <p:cNvSpPr>
              <a:spLocks noChangeArrowheads="1"/>
            </p:cNvSpPr>
            <p:nvPr/>
          </p:nvSpPr>
          <p:spPr bwMode="auto">
            <a:xfrm>
              <a:off x="599" y="2453"/>
              <a:ext cx="157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dirty="0">
                  <a:solidFill>
                    <a:srgbClr val="000000"/>
                  </a:solidFill>
                </a:rPr>
                <a:t>Liquidity ratio less than </a:t>
              </a:r>
              <a:r>
                <a:rPr lang="en-US" altLang="en-US" dirty="0" smtClean="0">
                  <a:solidFill>
                    <a:srgbClr val="000000"/>
                  </a:solidFill>
                </a:rPr>
                <a:t>1 unable </a:t>
              </a:r>
              <a:r>
                <a:rPr lang="en-US" altLang="en-US" dirty="0">
                  <a:solidFill>
                    <a:srgbClr val="000000"/>
                  </a:solidFill>
                </a:rPr>
                <a:t>to </a:t>
              </a:r>
              <a:endParaRPr lang="en-US" altLang="en-US" dirty="0"/>
            </a:p>
          </p:txBody>
        </p:sp>
        <p:sp>
          <p:nvSpPr>
            <p:cNvPr id="15380" name="Rectangle 22"/>
            <p:cNvSpPr>
              <a:spLocks noChangeArrowheads="1"/>
            </p:cNvSpPr>
            <p:nvPr/>
          </p:nvSpPr>
          <p:spPr bwMode="auto">
            <a:xfrm>
              <a:off x="599" y="2637"/>
              <a:ext cx="244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pay creditors from available cash and </a:t>
              </a:r>
              <a:endParaRPr lang="en-US" altLang="en-US"/>
            </a:p>
          </p:txBody>
        </p:sp>
        <p:sp>
          <p:nvSpPr>
            <p:cNvPr id="15381" name="Rectangle 23"/>
            <p:cNvSpPr>
              <a:spLocks noChangeArrowheads="1"/>
            </p:cNvSpPr>
            <p:nvPr/>
          </p:nvSpPr>
          <p:spPr bwMode="auto">
            <a:xfrm>
              <a:off x="599" y="2822"/>
              <a:ext cx="77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investments</a:t>
              </a:r>
              <a:endParaRPr lang="en-US" altLang="en-US"/>
            </a:p>
          </p:txBody>
        </p:sp>
        <p:sp>
          <p:nvSpPr>
            <p:cNvPr id="15382" name="Rectangle 24"/>
            <p:cNvSpPr>
              <a:spLocks noChangeArrowheads="1"/>
            </p:cNvSpPr>
            <p:nvPr/>
          </p:nvSpPr>
          <p:spPr bwMode="auto">
            <a:xfrm>
              <a:off x="4860" y="2541"/>
              <a:ext cx="9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X</a:t>
              </a:r>
              <a:endParaRPr lang="en-US" altLang="en-US"/>
            </a:p>
          </p:txBody>
        </p:sp>
        <p:sp>
          <p:nvSpPr>
            <p:cNvPr id="15383" name="Rectangle 25"/>
            <p:cNvSpPr>
              <a:spLocks noChangeArrowheads="1"/>
            </p:cNvSpPr>
            <p:nvPr/>
          </p:nvSpPr>
          <p:spPr bwMode="auto">
            <a:xfrm>
              <a:off x="567" y="1071"/>
              <a:ext cx="8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384" name="Rectangle 26"/>
            <p:cNvSpPr>
              <a:spLocks noChangeArrowheads="1"/>
            </p:cNvSpPr>
            <p:nvPr/>
          </p:nvSpPr>
          <p:spPr bwMode="auto">
            <a:xfrm>
              <a:off x="3066" y="1071"/>
              <a:ext cx="8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385" name="Rectangle 27"/>
            <p:cNvSpPr>
              <a:spLocks noChangeArrowheads="1"/>
            </p:cNvSpPr>
            <p:nvPr/>
          </p:nvSpPr>
          <p:spPr bwMode="auto">
            <a:xfrm>
              <a:off x="3931" y="1071"/>
              <a:ext cx="8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386" name="Rectangle 28"/>
            <p:cNvSpPr>
              <a:spLocks noChangeArrowheads="1"/>
            </p:cNvSpPr>
            <p:nvPr/>
          </p:nvSpPr>
          <p:spPr bwMode="auto">
            <a:xfrm>
              <a:off x="4547" y="1071"/>
              <a:ext cx="8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387" name="Line 29"/>
            <p:cNvSpPr>
              <a:spLocks noChangeShapeType="1"/>
            </p:cNvSpPr>
            <p:nvPr/>
          </p:nvSpPr>
          <p:spPr bwMode="auto">
            <a:xfrm>
              <a:off x="575" y="1071"/>
              <a:ext cx="467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15388" name="Rectangle 30"/>
            <p:cNvSpPr>
              <a:spLocks noChangeArrowheads="1"/>
            </p:cNvSpPr>
            <p:nvPr/>
          </p:nvSpPr>
          <p:spPr bwMode="auto">
            <a:xfrm>
              <a:off x="575" y="1071"/>
              <a:ext cx="467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389" name="Rectangle 31"/>
            <p:cNvSpPr>
              <a:spLocks noChangeArrowheads="1"/>
            </p:cNvSpPr>
            <p:nvPr/>
          </p:nvSpPr>
          <p:spPr bwMode="auto">
            <a:xfrm>
              <a:off x="5244" y="1071"/>
              <a:ext cx="8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390" name="Line 32"/>
            <p:cNvSpPr>
              <a:spLocks noChangeShapeType="1"/>
            </p:cNvSpPr>
            <p:nvPr/>
          </p:nvSpPr>
          <p:spPr bwMode="auto">
            <a:xfrm>
              <a:off x="575" y="1328"/>
              <a:ext cx="467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15391" name="Rectangle 33"/>
            <p:cNvSpPr>
              <a:spLocks noChangeArrowheads="1"/>
            </p:cNvSpPr>
            <p:nvPr/>
          </p:nvSpPr>
          <p:spPr bwMode="auto">
            <a:xfrm>
              <a:off x="575" y="1328"/>
              <a:ext cx="467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392" name="Line 34"/>
            <p:cNvSpPr>
              <a:spLocks noChangeShapeType="1"/>
            </p:cNvSpPr>
            <p:nvPr/>
          </p:nvSpPr>
          <p:spPr bwMode="auto">
            <a:xfrm>
              <a:off x="575" y="2252"/>
              <a:ext cx="467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15393" name="Rectangle 35"/>
            <p:cNvSpPr>
              <a:spLocks noChangeArrowheads="1"/>
            </p:cNvSpPr>
            <p:nvPr/>
          </p:nvSpPr>
          <p:spPr bwMode="auto">
            <a:xfrm>
              <a:off x="575" y="2252"/>
              <a:ext cx="467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394" name="Line 36"/>
            <p:cNvSpPr>
              <a:spLocks noChangeShapeType="1"/>
            </p:cNvSpPr>
            <p:nvPr/>
          </p:nvSpPr>
          <p:spPr bwMode="auto">
            <a:xfrm>
              <a:off x="567" y="1071"/>
              <a:ext cx="0" cy="19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15395" name="Rectangle 37"/>
            <p:cNvSpPr>
              <a:spLocks noChangeArrowheads="1"/>
            </p:cNvSpPr>
            <p:nvPr/>
          </p:nvSpPr>
          <p:spPr bwMode="auto">
            <a:xfrm>
              <a:off x="567" y="1071"/>
              <a:ext cx="8" cy="192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396" name="Line 38"/>
            <p:cNvSpPr>
              <a:spLocks noChangeShapeType="1"/>
            </p:cNvSpPr>
            <p:nvPr/>
          </p:nvSpPr>
          <p:spPr bwMode="auto">
            <a:xfrm>
              <a:off x="3066" y="1079"/>
              <a:ext cx="0" cy="19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15397" name="Rectangle 39"/>
            <p:cNvSpPr>
              <a:spLocks noChangeArrowheads="1"/>
            </p:cNvSpPr>
            <p:nvPr/>
          </p:nvSpPr>
          <p:spPr bwMode="auto">
            <a:xfrm>
              <a:off x="3066" y="1079"/>
              <a:ext cx="8" cy="192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398" name="Line 40"/>
            <p:cNvSpPr>
              <a:spLocks noChangeShapeType="1"/>
            </p:cNvSpPr>
            <p:nvPr/>
          </p:nvSpPr>
          <p:spPr bwMode="auto">
            <a:xfrm>
              <a:off x="3931" y="1079"/>
              <a:ext cx="0" cy="19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15399" name="Rectangle 41"/>
            <p:cNvSpPr>
              <a:spLocks noChangeArrowheads="1"/>
            </p:cNvSpPr>
            <p:nvPr/>
          </p:nvSpPr>
          <p:spPr bwMode="auto">
            <a:xfrm>
              <a:off x="3931" y="1079"/>
              <a:ext cx="8" cy="192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400" name="Line 42"/>
            <p:cNvSpPr>
              <a:spLocks noChangeShapeType="1"/>
            </p:cNvSpPr>
            <p:nvPr/>
          </p:nvSpPr>
          <p:spPr bwMode="auto">
            <a:xfrm>
              <a:off x="4547" y="1079"/>
              <a:ext cx="0" cy="19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15401" name="Rectangle 43"/>
            <p:cNvSpPr>
              <a:spLocks noChangeArrowheads="1"/>
            </p:cNvSpPr>
            <p:nvPr/>
          </p:nvSpPr>
          <p:spPr bwMode="auto">
            <a:xfrm>
              <a:off x="4547" y="1079"/>
              <a:ext cx="8" cy="192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402" name="Line 44"/>
            <p:cNvSpPr>
              <a:spLocks noChangeShapeType="1"/>
            </p:cNvSpPr>
            <p:nvPr/>
          </p:nvSpPr>
          <p:spPr bwMode="auto">
            <a:xfrm>
              <a:off x="575" y="2991"/>
              <a:ext cx="467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15403" name="Rectangle 45"/>
            <p:cNvSpPr>
              <a:spLocks noChangeArrowheads="1"/>
            </p:cNvSpPr>
            <p:nvPr/>
          </p:nvSpPr>
          <p:spPr bwMode="auto">
            <a:xfrm>
              <a:off x="575" y="2991"/>
              <a:ext cx="467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404" name="Line 46"/>
            <p:cNvSpPr>
              <a:spLocks noChangeShapeType="1"/>
            </p:cNvSpPr>
            <p:nvPr/>
          </p:nvSpPr>
          <p:spPr bwMode="auto">
            <a:xfrm>
              <a:off x="5244" y="1079"/>
              <a:ext cx="0" cy="19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15405" name="Rectangle 47"/>
            <p:cNvSpPr>
              <a:spLocks noChangeArrowheads="1"/>
            </p:cNvSpPr>
            <p:nvPr/>
          </p:nvSpPr>
          <p:spPr bwMode="auto">
            <a:xfrm>
              <a:off x="5244" y="1079"/>
              <a:ext cx="8" cy="192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406" name="Line 48"/>
            <p:cNvSpPr>
              <a:spLocks noChangeShapeType="1"/>
            </p:cNvSpPr>
            <p:nvPr/>
          </p:nvSpPr>
          <p:spPr bwMode="auto">
            <a:xfrm>
              <a:off x="567" y="299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15407" name="Rectangle 49"/>
            <p:cNvSpPr>
              <a:spLocks noChangeArrowheads="1"/>
            </p:cNvSpPr>
            <p:nvPr/>
          </p:nvSpPr>
          <p:spPr bwMode="auto">
            <a:xfrm>
              <a:off x="567" y="2999"/>
              <a:ext cx="8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408" name="Line 50"/>
            <p:cNvSpPr>
              <a:spLocks noChangeShapeType="1"/>
            </p:cNvSpPr>
            <p:nvPr/>
          </p:nvSpPr>
          <p:spPr bwMode="auto">
            <a:xfrm>
              <a:off x="3066" y="299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15409" name="Rectangle 51"/>
            <p:cNvSpPr>
              <a:spLocks noChangeArrowheads="1"/>
            </p:cNvSpPr>
            <p:nvPr/>
          </p:nvSpPr>
          <p:spPr bwMode="auto">
            <a:xfrm>
              <a:off x="3066" y="2999"/>
              <a:ext cx="8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410" name="Line 52"/>
            <p:cNvSpPr>
              <a:spLocks noChangeShapeType="1"/>
            </p:cNvSpPr>
            <p:nvPr/>
          </p:nvSpPr>
          <p:spPr bwMode="auto">
            <a:xfrm>
              <a:off x="3931" y="299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15411" name="Rectangle 53"/>
            <p:cNvSpPr>
              <a:spLocks noChangeArrowheads="1"/>
            </p:cNvSpPr>
            <p:nvPr/>
          </p:nvSpPr>
          <p:spPr bwMode="auto">
            <a:xfrm>
              <a:off x="3931" y="2999"/>
              <a:ext cx="8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412" name="Line 54"/>
            <p:cNvSpPr>
              <a:spLocks noChangeShapeType="1"/>
            </p:cNvSpPr>
            <p:nvPr/>
          </p:nvSpPr>
          <p:spPr bwMode="auto">
            <a:xfrm>
              <a:off x="4547" y="299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15413" name="Rectangle 55"/>
            <p:cNvSpPr>
              <a:spLocks noChangeArrowheads="1"/>
            </p:cNvSpPr>
            <p:nvPr/>
          </p:nvSpPr>
          <p:spPr bwMode="auto">
            <a:xfrm>
              <a:off x="4547" y="2999"/>
              <a:ext cx="8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414" name="Line 56"/>
            <p:cNvSpPr>
              <a:spLocks noChangeShapeType="1"/>
            </p:cNvSpPr>
            <p:nvPr/>
          </p:nvSpPr>
          <p:spPr bwMode="auto">
            <a:xfrm>
              <a:off x="5244" y="299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15415" name="Rectangle 57"/>
            <p:cNvSpPr>
              <a:spLocks noChangeArrowheads="1"/>
            </p:cNvSpPr>
            <p:nvPr/>
          </p:nvSpPr>
          <p:spPr bwMode="auto">
            <a:xfrm>
              <a:off x="5244" y="2999"/>
              <a:ext cx="8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416" name="Line 58"/>
            <p:cNvSpPr>
              <a:spLocks noChangeShapeType="1"/>
            </p:cNvSpPr>
            <p:nvPr/>
          </p:nvSpPr>
          <p:spPr bwMode="auto">
            <a:xfrm>
              <a:off x="5252" y="107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15417" name="Rectangle 59"/>
            <p:cNvSpPr>
              <a:spLocks noChangeArrowheads="1"/>
            </p:cNvSpPr>
            <p:nvPr/>
          </p:nvSpPr>
          <p:spPr bwMode="auto">
            <a:xfrm>
              <a:off x="5252" y="1071"/>
              <a:ext cx="8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418" name="Line 60"/>
            <p:cNvSpPr>
              <a:spLocks noChangeShapeType="1"/>
            </p:cNvSpPr>
            <p:nvPr/>
          </p:nvSpPr>
          <p:spPr bwMode="auto">
            <a:xfrm>
              <a:off x="5252" y="132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15419" name="Rectangle 61"/>
            <p:cNvSpPr>
              <a:spLocks noChangeArrowheads="1"/>
            </p:cNvSpPr>
            <p:nvPr/>
          </p:nvSpPr>
          <p:spPr bwMode="auto">
            <a:xfrm>
              <a:off x="5252" y="1328"/>
              <a:ext cx="8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420" name="Line 62"/>
            <p:cNvSpPr>
              <a:spLocks noChangeShapeType="1"/>
            </p:cNvSpPr>
            <p:nvPr/>
          </p:nvSpPr>
          <p:spPr bwMode="auto">
            <a:xfrm>
              <a:off x="5252" y="225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15421" name="Rectangle 63"/>
            <p:cNvSpPr>
              <a:spLocks noChangeArrowheads="1"/>
            </p:cNvSpPr>
            <p:nvPr/>
          </p:nvSpPr>
          <p:spPr bwMode="auto">
            <a:xfrm>
              <a:off x="5252" y="2252"/>
              <a:ext cx="8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422" name="Line 64"/>
            <p:cNvSpPr>
              <a:spLocks noChangeShapeType="1"/>
            </p:cNvSpPr>
            <p:nvPr/>
          </p:nvSpPr>
          <p:spPr bwMode="auto">
            <a:xfrm>
              <a:off x="5252" y="299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15423" name="Rectangle 65"/>
            <p:cNvSpPr>
              <a:spLocks noChangeArrowheads="1"/>
            </p:cNvSpPr>
            <p:nvPr/>
          </p:nvSpPr>
          <p:spPr bwMode="auto">
            <a:xfrm>
              <a:off x="5252" y="2991"/>
              <a:ext cx="8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528932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2814"/>
          </a:xfrm>
          <a:solidFill>
            <a:srgbClr val="FFC000"/>
          </a:solidFill>
        </p:spPr>
        <p:txBody>
          <a:bodyPr/>
          <a:lstStyle/>
          <a:p>
            <a:pPr algn="ctr" eaLnBrk="1" hangingPunct="1"/>
            <a:r>
              <a:rPr lang="en-US" altLang="en-US" sz="2600" b="1" dirty="0">
                <a:latin typeface="Arial Black" panose="020B0A04020102020204" pitchFamily="34" charset="0"/>
                <a:cs typeface="Arial" panose="020B0604020202020204" pitchFamily="34" charset="0"/>
              </a:rPr>
              <a:t>Support provided</a:t>
            </a:r>
            <a:endParaRPr lang="en-ZA" altLang="en-US" sz="2600" b="1" dirty="0">
              <a:latin typeface="Arial Black" panose="020B0A04020102020204" pitchFamily="34" charset="0"/>
            </a:endParaRPr>
          </a:p>
        </p:txBody>
      </p:sp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5F26D9-D130-4C30-B02E-26B3C848EE5B}" type="slidenum">
              <a:rPr lang="en-US" altLang="en-US" sz="1100">
                <a:solidFill>
                  <a:schemeClr val="tx2"/>
                </a:solidFill>
              </a:rPr>
              <a:pPr/>
              <a:t>8</a:t>
            </a:fld>
            <a:endParaRPr lang="en-US" altLang="en-US" sz="1100">
              <a:solidFill>
                <a:schemeClr val="tx2"/>
              </a:solidFill>
            </a:endParaRPr>
          </a:p>
        </p:txBody>
      </p:sp>
      <p:sp>
        <p:nvSpPr>
          <p:cNvPr id="16388" name="Content Placeholder 1"/>
          <p:cNvSpPr>
            <a:spLocks noGrp="1"/>
          </p:cNvSpPr>
          <p:nvPr>
            <p:ph idx="1"/>
          </p:nvPr>
        </p:nvSpPr>
        <p:spPr>
          <a:xfrm>
            <a:off x="356616" y="1143001"/>
            <a:ext cx="11484864" cy="4983163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Non compliance letters were issued on a monthly basis as reminders of non compliance and associated risk with non-compliance with recommendations.</a:t>
            </a:r>
          </a:p>
          <a:p>
            <a:pPr algn="just">
              <a:lnSpc>
                <a:spcPct val="150000"/>
              </a:lnSpc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AG Action plan was submitted to MPT, which were reviewed and inputs were provided to the </a:t>
            </a: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municipality in ensuring root causes are addressed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Engagement sessions were held with the municipality to monitor progress on the implementation of the Action Plan and AFS process plan</a:t>
            </a:r>
          </a:p>
          <a:p>
            <a:pPr algn="just">
              <a:lnSpc>
                <a:spcPct val="150000"/>
              </a:lnSpc>
            </a:pPr>
            <a:r>
              <a:rPr lang="en-ZA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 Recovery Plan developed and handed over to municipality</a:t>
            </a:r>
          </a:p>
          <a:p>
            <a:pPr algn="just">
              <a:lnSpc>
                <a:spcPct val="150000"/>
              </a:lnSpc>
            </a:pPr>
            <a:r>
              <a:rPr lang="en-ZA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ZA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municipality has 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approved a Financial Recovery Plan and adopted by Municipal </a:t>
            </a: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Council</a:t>
            </a:r>
          </a:p>
          <a:p>
            <a:pPr algn="just">
              <a:lnSpc>
                <a:spcPct val="150000"/>
              </a:lnSpc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Standard Operating Procedures developed in areas of Revenue Management, Expenditure Management, SCM, Contract Management and Asset Management.</a:t>
            </a:r>
          </a:p>
          <a:p>
            <a:pPr algn="just">
              <a:lnSpc>
                <a:spcPct val="150000"/>
              </a:lnSpc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Resident Advisor deployed for period of two years to guide and assist municipality with improvement of Financial Management</a:t>
            </a:r>
          </a:p>
          <a:p>
            <a:pPr algn="just">
              <a:lnSpc>
                <a:spcPct val="150000"/>
              </a:lnSpc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Budget funding tool developed and municipality trained on utilization thereof</a:t>
            </a:r>
          </a:p>
          <a:p>
            <a:pPr algn="just">
              <a:lnSpc>
                <a:spcPct val="150000"/>
              </a:lnSpc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Mid-year budgets and draft budgets </a:t>
            </a:r>
            <a:r>
              <a:rPr lang="en-US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analysed</a:t>
            </a: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engagements conducted and written feedback provided with recommendations to improve credibility thereof.</a:t>
            </a:r>
            <a:endParaRPr lang="en-ZA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59687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38200"/>
          </a:xfrm>
          <a:solidFill>
            <a:srgbClr val="FFC000"/>
          </a:solidFill>
        </p:spPr>
        <p:txBody>
          <a:bodyPr/>
          <a:lstStyle/>
          <a:p>
            <a:r>
              <a:rPr lang="en-US" altLang="en-US" sz="3200" b="1" dirty="0">
                <a:latin typeface="Arial Black" panose="020B0A04020102020204" pitchFamily="34" charset="0"/>
                <a:cs typeface="Arial" panose="020B0604020202020204" pitchFamily="34" charset="0"/>
              </a:rPr>
              <a:t>Support provided</a:t>
            </a:r>
            <a:endParaRPr lang="en-ZA" altLang="en-US" sz="3000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74904" y="1268414"/>
            <a:ext cx="11512296" cy="3590925"/>
          </a:xfrm>
          <a:solidFill>
            <a:schemeClr val="bg1"/>
          </a:solidFill>
        </p:spPr>
        <p:txBody>
          <a:bodyPr/>
          <a:lstStyle/>
          <a:p>
            <a:pPr algn="l">
              <a:lnSpc>
                <a:spcPct val="150000"/>
              </a:lnSpc>
              <a:defRPr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MPT has the following support structures for the municipalities:</a:t>
            </a:r>
          </a:p>
          <a:p>
            <a:pPr marL="285750" indent="-285750" algn="l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ZA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Provincial </a:t>
            </a:r>
            <a:r>
              <a:rPr lang="en-ZA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mSCOA</a:t>
            </a:r>
            <a:r>
              <a:rPr lang="en-ZA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forum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ZA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Provincial CFO forum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ZA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Provincial SCM forum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ZA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Provincial CAE &amp; CRO forum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ZA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MPT conduct training on MFMA circulars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ZA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MPT issues various guideline and Provincial Circulars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ZA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MPT participate in municipal structures (on invite)</a:t>
            </a:r>
          </a:p>
          <a:p>
            <a:pPr marL="285750" indent="-285750" algn="l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ZA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Couldn’t conduct budget engagement sessions (2019/20 financial year)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B1BA4-3E90-404A-98AD-069D80CB15E9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30223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7143</TotalTime>
  <Words>1196</Words>
  <Application>Microsoft Office PowerPoint</Application>
  <PresentationFormat>Custom</PresentationFormat>
  <Paragraphs>153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1_Office Theme</vt:lpstr>
      <vt:lpstr>Worksheet</vt:lpstr>
      <vt:lpstr>Slide 1</vt:lpstr>
      <vt:lpstr>COMPLIANCE STATUS</vt:lpstr>
      <vt:lpstr>COMPLIANCE STATUS</vt:lpstr>
      <vt:lpstr>COMPLIANCE STATUS</vt:lpstr>
      <vt:lpstr>Minimum Competency Regulations</vt:lpstr>
      <vt:lpstr>Compliance Status- Governance</vt:lpstr>
      <vt:lpstr>Financial Health</vt:lpstr>
      <vt:lpstr>Support provided</vt:lpstr>
      <vt:lpstr>Support provided</vt:lpstr>
      <vt:lpstr>Challenges</vt:lpstr>
      <vt:lpstr>For noting by Portfolio Committee</vt:lpstr>
      <vt:lpstr>Conclusion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Fanie Robberts</dc:creator>
  <cp:lastModifiedBy>USER</cp:lastModifiedBy>
  <cp:revision>259</cp:revision>
  <dcterms:created xsi:type="dcterms:W3CDTF">2019-07-19T07:53:35Z</dcterms:created>
  <dcterms:modified xsi:type="dcterms:W3CDTF">2020-09-03T19:11:04Z</dcterms:modified>
</cp:coreProperties>
</file>