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diagrams/drawing3.xml" ContentType="application/vnd.ms-office.drawingml.diagramDrawing+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diagrams/layout4.xml" ContentType="application/vnd.openxmlformats-officedocument.drawingml.diagram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 id="2147483747" r:id="rId4"/>
    <p:sldMasterId id="2147483954" r:id="rId5"/>
    <p:sldMasterId id="2147483967" r:id="rId6"/>
    <p:sldMasterId id="2147484019" r:id="rId7"/>
    <p:sldMasterId id="2147484032" r:id="rId8"/>
    <p:sldMasterId id="2147484057" r:id="rId9"/>
    <p:sldMasterId id="2147484069" r:id="rId10"/>
  </p:sldMasterIdLst>
  <p:notesMasterIdLst>
    <p:notesMasterId r:id="rId31"/>
  </p:notesMasterIdLst>
  <p:handoutMasterIdLst>
    <p:handoutMasterId r:id="rId32"/>
  </p:handoutMasterIdLst>
  <p:sldIdLst>
    <p:sldId id="708" r:id="rId11"/>
    <p:sldId id="914" r:id="rId12"/>
    <p:sldId id="915" r:id="rId13"/>
    <p:sldId id="913" r:id="rId14"/>
    <p:sldId id="917" r:id="rId15"/>
    <p:sldId id="918" r:id="rId16"/>
    <p:sldId id="919" r:id="rId17"/>
    <p:sldId id="920" r:id="rId18"/>
    <p:sldId id="921" r:id="rId19"/>
    <p:sldId id="922" r:id="rId20"/>
    <p:sldId id="900" r:id="rId21"/>
    <p:sldId id="897" r:id="rId22"/>
    <p:sldId id="905" r:id="rId23"/>
    <p:sldId id="908" r:id="rId24"/>
    <p:sldId id="906" r:id="rId25"/>
    <p:sldId id="916" r:id="rId26"/>
    <p:sldId id="910" r:id="rId27"/>
    <p:sldId id="903" r:id="rId28"/>
    <p:sldId id="912" r:id="rId29"/>
    <p:sldId id="722"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909"/>
    <a:srgbClr val="83CCE3"/>
    <a:srgbClr val="000000"/>
    <a:srgbClr val="006600"/>
    <a:srgbClr val="FFCC66"/>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03" autoAdjust="0"/>
    <p:restoredTop sz="97865" autoAdjust="0"/>
  </p:normalViewPr>
  <p:slideViewPr>
    <p:cSldViewPr>
      <p:cViewPr varScale="1">
        <p:scale>
          <a:sx n="77" d="100"/>
          <a:sy n="77" d="100"/>
        </p:scale>
        <p:origin x="-99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396"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69044-2475-4C82-B12E-542CC51FCE9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6B34D68-AFEB-4A4C-8DD8-5E4AB1271033}" type="pres">
      <dgm:prSet presAssocID="{6D769044-2475-4C82-B12E-542CC51FCE93}" presName="Name0" presStyleCnt="0">
        <dgm:presLayoutVars>
          <dgm:chMax val="11"/>
          <dgm:chPref val="11"/>
          <dgm:dir/>
          <dgm:resizeHandles/>
        </dgm:presLayoutVars>
      </dgm:prSet>
      <dgm:spPr/>
      <dgm:t>
        <a:bodyPr/>
        <a:lstStyle/>
        <a:p>
          <a:endParaRPr lang="en-US"/>
        </a:p>
      </dgm:t>
    </dgm:pt>
  </dgm:ptLst>
  <dgm:cxnLst>
    <dgm:cxn modelId="{1F7135B0-8B97-4FD9-854D-CCC24E64BC91}" type="presOf" srcId="{6D769044-2475-4C82-B12E-542CC51FCE93}" destId="{96B34D68-AFEB-4A4C-8DD8-5E4AB1271033}" srcOrd="0"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104A9A-59DE-47E8-9974-DEEC7E22C26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ZA"/>
        </a:p>
      </dgm:t>
    </dgm:pt>
    <dgm:pt modelId="{AB19CC5F-EB0E-4C3D-B90A-FFA340E48616}">
      <dgm:prSet phldrT="[Text]" custT="1"/>
      <dgm:spPr/>
      <dgm:t>
        <a:bodyPr/>
        <a:lstStyle/>
        <a:p>
          <a:r>
            <a:rPr lang="en-ZA" sz="1000" dirty="0" smtClean="0"/>
            <a:t>Registration</a:t>
          </a:r>
          <a:endParaRPr lang="en-ZA" sz="1000" dirty="0"/>
        </a:p>
      </dgm:t>
    </dgm:pt>
    <dgm:pt modelId="{C6D15F53-09FE-4334-A9FA-DE675C77C2D6}" type="parTrans" cxnId="{B445B6AB-73EC-4073-944D-6743E1F9B9DB}">
      <dgm:prSet/>
      <dgm:spPr/>
      <dgm:t>
        <a:bodyPr/>
        <a:lstStyle/>
        <a:p>
          <a:endParaRPr lang="en-ZA"/>
        </a:p>
      </dgm:t>
    </dgm:pt>
    <dgm:pt modelId="{F7BEB953-6C7C-44E9-ABD5-303A07E8E5FF}" type="sibTrans" cxnId="{B445B6AB-73EC-4073-944D-6743E1F9B9DB}">
      <dgm:prSet/>
      <dgm:spPr/>
      <dgm:t>
        <a:bodyPr/>
        <a:lstStyle/>
        <a:p>
          <a:endParaRPr lang="en-ZA"/>
        </a:p>
      </dgm:t>
    </dgm:pt>
    <dgm:pt modelId="{974F34AB-F942-4C23-8D19-EDC4D79D0B24}">
      <dgm:prSet phldrT="[Text]"/>
      <dgm:spPr/>
      <dgm:t>
        <a:bodyPr/>
        <a:lstStyle/>
        <a:p>
          <a:r>
            <a:rPr lang="en-ZA" dirty="0" smtClean="0"/>
            <a:t>UI Act 56  (1) &amp; (2)</a:t>
          </a:r>
          <a:endParaRPr lang="en-ZA" dirty="0"/>
        </a:p>
      </dgm:t>
    </dgm:pt>
    <dgm:pt modelId="{44A0BDD7-FC07-4FA2-800B-5C017606ADC5}" type="parTrans" cxnId="{2170B38D-5039-45C6-9D8C-0376661C13D3}">
      <dgm:prSet/>
      <dgm:spPr/>
      <dgm:t>
        <a:bodyPr/>
        <a:lstStyle/>
        <a:p>
          <a:endParaRPr lang="en-ZA"/>
        </a:p>
      </dgm:t>
    </dgm:pt>
    <dgm:pt modelId="{D60A0892-E2D2-4C3F-AFC6-267C75E4E24B}" type="sibTrans" cxnId="{2170B38D-5039-45C6-9D8C-0376661C13D3}">
      <dgm:prSet/>
      <dgm:spPr/>
      <dgm:t>
        <a:bodyPr/>
        <a:lstStyle/>
        <a:p>
          <a:endParaRPr lang="en-ZA"/>
        </a:p>
      </dgm:t>
    </dgm:pt>
    <dgm:pt modelId="{D066DB0E-39A0-4D50-BFE4-856CBF3E48D5}">
      <dgm:prSet phldrT="[Text]" custT="1"/>
      <dgm:spPr/>
      <dgm:t>
        <a:bodyPr/>
        <a:lstStyle/>
        <a:p>
          <a:r>
            <a:rPr lang="en-ZA" sz="1000" dirty="0" smtClean="0"/>
            <a:t>LAP </a:t>
          </a:r>
          <a:endParaRPr lang="en-ZA" sz="1000" dirty="0"/>
        </a:p>
      </dgm:t>
    </dgm:pt>
    <dgm:pt modelId="{50EDD06E-534D-4938-869B-E7D528214A36}" type="parTrans" cxnId="{9D20F886-899F-45A4-ADA0-B7DAA8B4C472}">
      <dgm:prSet/>
      <dgm:spPr/>
      <dgm:t>
        <a:bodyPr/>
        <a:lstStyle/>
        <a:p>
          <a:endParaRPr lang="en-ZA"/>
        </a:p>
      </dgm:t>
    </dgm:pt>
    <dgm:pt modelId="{F0BE8552-1206-4916-B03D-508B852146EF}" type="sibTrans" cxnId="{9D20F886-899F-45A4-ADA0-B7DAA8B4C472}">
      <dgm:prSet/>
      <dgm:spPr/>
      <dgm:t>
        <a:bodyPr/>
        <a:lstStyle/>
        <a:p>
          <a:endParaRPr lang="en-ZA"/>
        </a:p>
      </dgm:t>
    </dgm:pt>
    <dgm:pt modelId="{9F56F86C-F0ED-403D-A081-338230AEE392}">
      <dgm:prSet phldrT="[Text]"/>
      <dgm:spPr/>
      <dgm:t>
        <a:bodyPr/>
        <a:lstStyle/>
        <a:p>
          <a:r>
            <a:rPr lang="en-ZA" dirty="0" smtClean="0"/>
            <a:t>UI Amendment Act Section 2 ( d)</a:t>
          </a:r>
          <a:endParaRPr lang="en-ZA" dirty="0"/>
        </a:p>
      </dgm:t>
    </dgm:pt>
    <dgm:pt modelId="{CCBE7576-D3D1-4F76-8440-D1D48B146615}" type="parTrans" cxnId="{E2A7D229-9D4C-47F9-ABA6-C9792D8AE644}">
      <dgm:prSet/>
      <dgm:spPr/>
      <dgm:t>
        <a:bodyPr/>
        <a:lstStyle/>
        <a:p>
          <a:endParaRPr lang="en-ZA"/>
        </a:p>
      </dgm:t>
    </dgm:pt>
    <dgm:pt modelId="{1D32CFED-10F8-43D6-82B4-1BE209CA63A7}" type="sibTrans" cxnId="{E2A7D229-9D4C-47F9-ABA6-C9792D8AE644}">
      <dgm:prSet/>
      <dgm:spPr/>
      <dgm:t>
        <a:bodyPr/>
        <a:lstStyle/>
        <a:p>
          <a:endParaRPr lang="en-ZA"/>
        </a:p>
      </dgm:t>
    </dgm:pt>
    <dgm:pt modelId="{E9FCE620-9E32-493D-85FC-E0EC151AB21F}">
      <dgm:prSet phldrT="[Text]" custT="1"/>
      <dgm:spPr>
        <a:solidFill>
          <a:srgbClr val="FF0000"/>
        </a:solidFill>
      </dgm:spPr>
      <dgm:t>
        <a:bodyPr/>
        <a:lstStyle/>
        <a:p>
          <a:r>
            <a:rPr lang="en-ZA" sz="1000" dirty="0" smtClean="0"/>
            <a:t>Investment </a:t>
          </a:r>
          <a:endParaRPr lang="en-ZA" sz="1000" dirty="0"/>
        </a:p>
      </dgm:t>
    </dgm:pt>
    <dgm:pt modelId="{9EB6EA8D-16DB-4610-A03C-5D2016A18F08}" type="parTrans" cxnId="{1C04D75E-48BC-4CAF-950E-43DBDDDD1A0B}">
      <dgm:prSet/>
      <dgm:spPr/>
      <dgm:t>
        <a:bodyPr/>
        <a:lstStyle/>
        <a:p>
          <a:endParaRPr lang="en-ZA"/>
        </a:p>
      </dgm:t>
    </dgm:pt>
    <dgm:pt modelId="{9C63BAD0-5A36-4884-BA67-85653CA35EAD}" type="sibTrans" cxnId="{1C04D75E-48BC-4CAF-950E-43DBDDDD1A0B}">
      <dgm:prSet/>
      <dgm:spPr/>
      <dgm:t>
        <a:bodyPr/>
        <a:lstStyle/>
        <a:p>
          <a:endParaRPr lang="en-ZA"/>
        </a:p>
      </dgm:t>
    </dgm:pt>
    <dgm:pt modelId="{DB799C8D-2BB6-47B2-9FD7-01600282B1CB}">
      <dgm:prSet phldrT="[Text]"/>
      <dgm:spPr>
        <a:ln>
          <a:solidFill>
            <a:srgbClr val="FF0000"/>
          </a:solidFill>
        </a:ln>
      </dgm:spPr>
      <dgm:t>
        <a:bodyPr/>
        <a:lstStyle/>
        <a:p>
          <a:r>
            <a:rPr lang="en-ZA" dirty="0" smtClean="0"/>
            <a:t>UI Act – Section 4</a:t>
          </a:r>
          <a:endParaRPr lang="en-ZA" dirty="0"/>
        </a:p>
      </dgm:t>
    </dgm:pt>
    <dgm:pt modelId="{5DC7EDEB-8DAC-47D7-9153-6F5388E54F7D}" type="parTrans" cxnId="{80AE55A7-213F-4D74-9C38-A568670B13F8}">
      <dgm:prSet/>
      <dgm:spPr/>
      <dgm:t>
        <a:bodyPr/>
        <a:lstStyle/>
        <a:p>
          <a:endParaRPr lang="en-ZA"/>
        </a:p>
      </dgm:t>
    </dgm:pt>
    <dgm:pt modelId="{45B81B13-DA95-4272-B7FD-2EB74BC300EE}" type="sibTrans" cxnId="{80AE55A7-213F-4D74-9C38-A568670B13F8}">
      <dgm:prSet/>
      <dgm:spPr/>
      <dgm:t>
        <a:bodyPr/>
        <a:lstStyle/>
        <a:p>
          <a:endParaRPr lang="en-ZA"/>
        </a:p>
      </dgm:t>
    </dgm:pt>
    <dgm:pt modelId="{3E46F92B-1B87-46C3-86F3-A61DE2D2C188}">
      <dgm:prSet custT="1"/>
      <dgm:spPr>
        <a:solidFill>
          <a:srgbClr val="FF0000"/>
        </a:solidFill>
      </dgm:spPr>
      <dgm:t>
        <a:bodyPr/>
        <a:lstStyle/>
        <a:p>
          <a:r>
            <a:rPr lang="en-ZA" sz="1000" dirty="0" smtClean="0"/>
            <a:t>Declarations</a:t>
          </a:r>
          <a:endParaRPr lang="en-ZA" sz="1000" dirty="0"/>
        </a:p>
      </dgm:t>
    </dgm:pt>
    <dgm:pt modelId="{ED405DA6-3B36-4D68-A3B5-7585EE4DFD76}" type="parTrans" cxnId="{BEEFBB0A-D295-41CE-9CE0-ACBC8483D5C3}">
      <dgm:prSet/>
      <dgm:spPr/>
      <dgm:t>
        <a:bodyPr/>
        <a:lstStyle/>
        <a:p>
          <a:endParaRPr lang="en-ZA"/>
        </a:p>
      </dgm:t>
    </dgm:pt>
    <dgm:pt modelId="{2EC04B80-5C45-4CFB-852E-310B6B347E02}" type="sibTrans" cxnId="{BEEFBB0A-D295-41CE-9CE0-ACBC8483D5C3}">
      <dgm:prSet/>
      <dgm:spPr/>
      <dgm:t>
        <a:bodyPr/>
        <a:lstStyle/>
        <a:p>
          <a:endParaRPr lang="en-ZA"/>
        </a:p>
      </dgm:t>
    </dgm:pt>
    <dgm:pt modelId="{6576EEAB-9245-449E-910B-3E7C347A081D}">
      <dgm:prSet custT="1"/>
      <dgm:spPr/>
      <dgm:t>
        <a:bodyPr/>
        <a:lstStyle/>
        <a:p>
          <a:r>
            <a:rPr lang="en-ZA" sz="1000" dirty="0" smtClean="0"/>
            <a:t>Contributions</a:t>
          </a:r>
          <a:endParaRPr lang="en-ZA" sz="1000" dirty="0"/>
        </a:p>
      </dgm:t>
    </dgm:pt>
    <dgm:pt modelId="{4A092246-B364-415E-AD28-6CF287BBD017}" type="parTrans" cxnId="{8CC0D4BF-FC97-443F-A35C-29936553544D}">
      <dgm:prSet/>
      <dgm:spPr/>
      <dgm:t>
        <a:bodyPr/>
        <a:lstStyle/>
        <a:p>
          <a:endParaRPr lang="en-ZA"/>
        </a:p>
      </dgm:t>
    </dgm:pt>
    <dgm:pt modelId="{8A0D8766-8714-42D0-B0BF-A9A0AFAF66FE}" type="sibTrans" cxnId="{8CC0D4BF-FC97-443F-A35C-29936553544D}">
      <dgm:prSet/>
      <dgm:spPr/>
      <dgm:t>
        <a:bodyPr/>
        <a:lstStyle/>
        <a:p>
          <a:endParaRPr lang="en-ZA"/>
        </a:p>
      </dgm:t>
    </dgm:pt>
    <dgm:pt modelId="{58CD5189-6077-492A-A070-E37B6354C2E7}">
      <dgm:prSet custT="1"/>
      <dgm:spPr>
        <a:solidFill>
          <a:srgbClr val="FF0000"/>
        </a:solidFill>
      </dgm:spPr>
      <dgm:t>
        <a:bodyPr/>
        <a:lstStyle/>
        <a:p>
          <a:r>
            <a:rPr lang="en-ZA" sz="1000" dirty="0" smtClean="0"/>
            <a:t>Claims</a:t>
          </a:r>
          <a:endParaRPr lang="en-ZA" sz="1000" dirty="0"/>
        </a:p>
      </dgm:t>
    </dgm:pt>
    <dgm:pt modelId="{A2C7F6D2-095E-4772-A1F8-232CF271E678}" type="parTrans" cxnId="{0161AA81-6EF1-4F2E-88B8-28FA3BA6C99C}">
      <dgm:prSet/>
      <dgm:spPr/>
      <dgm:t>
        <a:bodyPr/>
        <a:lstStyle/>
        <a:p>
          <a:endParaRPr lang="en-ZA"/>
        </a:p>
      </dgm:t>
    </dgm:pt>
    <dgm:pt modelId="{AE53812D-5563-4D14-9E85-2DBF713471B3}" type="sibTrans" cxnId="{0161AA81-6EF1-4F2E-88B8-28FA3BA6C99C}">
      <dgm:prSet/>
      <dgm:spPr/>
      <dgm:t>
        <a:bodyPr/>
        <a:lstStyle/>
        <a:p>
          <a:endParaRPr lang="en-ZA"/>
        </a:p>
      </dgm:t>
    </dgm:pt>
    <dgm:pt modelId="{7C98EE87-9CC7-49EF-B9A2-5BB219CDE6CC}">
      <dgm:prSet phldrT="[Text]"/>
      <dgm:spPr/>
      <dgm:t>
        <a:bodyPr/>
        <a:lstStyle/>
        <a:p>
          <a:endParaRPr lang="en-ZA" dirty="0"/>
        </a:p>
      </dgm:t>
    </dgm:pt>
    <dgm:pt modelId="{88539E0A-5924-404A-A7E6-4AC05ECB53CF}" type="parTrans" cxnId="{5E190A2C-84E0-4BEF-BECA-7B938B740F5C}">
      <dgm:prSet/>
      <dgm:spPr/>
      <dgm:t>
        <a:bodyPr/>
        <a:lstStyle/>
        <a:p>
          <a:endParaRPr lang="en-ZA"/>
        </a:p>
      </dgm:t>
    </dgm:pt>
    <dgm:pt modelId="{E4AA9650-C94C-4CCA-8EC3-9F07ED8F9E49}" type="sibTrans" cxnId="{5E190A2C-84E0-4BEF-BECA-7B938B740F5C}">
      <dgm:prSet/>
      <dgm:spPr/>
      <dgm:t>
        <a:bodyPr/>
        <a:lstStyle/>
        <a:p>
          <a:endParaRPr lang="en-ZA"/>
        </a:p>
      </dgm:t>
    </dgm:pt>
    <dgm:pt modelId="{C08C70B7-65AA-4563-A0FD-35AE7192E5B7}">
      <dgm:prSet phldrT="[Text]"/>
      <dgm:spPr/>
      <dgm:t>
        <a:bodyPr/>
        <a:lstStyle/>
        <a:p>
          <a:r>
            <a:rPr lang="en-ZA" dirty="0" smtClean="0"/>
            <a:t>UI Contributions Act-Section 10 </a:t>
          </a:r>
          <a:endParaRPr lang="en-ZA" dirty="0"/>
        </a:p>
      </dgm:t>
    </dgm:pt>
    <dgm:pt modelId="{2467B9D8-98C3-4DD0-854C-33F99ABECCC1}" type="parTrans" cxnId="{00593206-3EE0-452B-84E3-F2E91D330187}">
      <dgm:prSet/>
      <dgm:spPr/>
      <dgm:t>
        <a:bodyPr/>
        <a:lstStyle/>
        <a:p>
          <a:endParaRPr lang="en-ZA"/>
        </a:p>
      </dgm:t>
    </dgm:pt>
    <dgm:pt modelId="{8B07D8E3-179C-477D-9FBD-17A945319AB5}" type="sibTrans" cxnId="{00593206-3EE0-452B-84E3-F2E91D330187}">
      <dgm:prSet/>
      <dgm:spPr/>
      <dgm:t>
        <a:bodyPr/>
        <a:lstStyle/>
        <a:p>
          <a:endParaRPr lang="en-ZA"/>
        </a:p>
      </dgm:t>
    </dgm:pt>
    <dgm:pt modelId="{83A73B59-F3D8-41D6-B4F4-8B94ED1E7696}">
      <dgm:prSet/>
      <dgm:spPr>
        <a:ln>
          <a:solidFill>
            <a:srgbClr val="FF0000"/>
          </a:solidFill>
        </a:ln>
      </dgm:spPr>
      <dgm:t>
        <a:bodyPr/>
        <a:lstStyle/>
        <a:p>
          <a:r>
            <a:rPr lang="en-ZA" dirty="0" smtClean="0"/>
            <a:t>UI Act 56  (1) &amp; (2)</a:t>
          </a:r>
          <a:endParaRPr lang="en-ZA" dirty="0"/>
        </a:p>
      </dgm:t>
    </dgm:pt>
    <dgm:pt modelId="{7D99BF14-0DFE-4414-B849-50BA5EA8557D}" type="parTrans" cxnId="{6825B954-5451-466F-9DD4-6D01C57E363B}">
      <dgm:prSet/>
      <dgm:spPr/>
      <dgm:t>
        <a:bodyPr/>
        <a:lstStyle/>
        <a:p>
          <a:endParaRPr lang="en-ZA"/>
        </a:p>
      </dgm:t>
    </dgm:pt>
    <dgm:pt modelId="{5856A686-6DFD-4C8F-9F5F-71EDA87EA835}" type="sibTrans" cxnId="{6825B954-5451-466F-9DD4-6D01C57E363B}">
      <dgm:prSet/>
      <dgm:spPr/>
      <dgm:t>
        <a:bodyPr/>
        <a:lstStyle/>
        <a:p>
          <a:endParaRPr lang="en-ZA"/>
        </a:p>
      </dgm:t>
    </dgm:pt>
    <dgm:pt modelId="{463E9FD8-77FE-4116-AE5E-5790E6B987B3}">
      <dgm:prSet/>
      <dgm:spPr>
        <a:ln>
          <a:solidFill>
            <a:srgbClr val="FF0000"/>
          </a:solidFill>
        </a:ln>
      </dgm:spPr>
      <dgm:t>
        <a:bodyPr/>
        <a:lstStyle/>
        <a:p>
          <a:r>
            <a:rPr lang="en-ZA" smtClean="0"/>
            <a:t>UI Contributions Acti-Section 10 </a:t>
          </a:r>
          <a:endParaRPr lang="en-ZA"/>
        </a:p>
      </dgm:t>
    </dgm:pt>
    <dgm:pt modelId="{A7C6AAC0-06F8-4F00-96F3-B5E158BAD06E}" type="parTrans" cxnId="{5E20A838-07FB-4CF7-B7C6-7063AF59D3CA}">
      <dgm:prSet/>
      <dgm:spPr/>
      <dgm:t>
        <a:bodyPr/>
        <a:lstStyle/>
        <a:p>
          <a:endParaRPr lang="en-ZA"/>
        </a:p>
      </dgm:t>
    </dgm:pt>
    <dgm:pt modelId="{2B33B42E-208A-42CB-B51A-7393583435D1}" type="sibTrans" cxnId="{5E20A838-07FB-4CF7-B7C6-7063AF59D3CA}">
      <dgm:prSet/>
      <dgm:spPr/>
      <dgm:t>
        <a:bodyPr/>
        <a:lstStyle/>
        <a:p>
          <a:endParaRPr lang="en-ZA"/>
        </a:p>
      </dgm:t>
    </dgm:pt>
    <dgm:pt modelId="{56DE4A85-B009-4816-9F70-CEFD2BA31830}">
      <dgm:prSet/>
      <dgm:spPr>
        <a:ln>
          <a:solidFill>
            <a:srgbClr val="FF0000"/>
          </a:solidFill>
        </a:ln>
      </dgm:spPr>
      <dgm:t>
        <a:bodyPr/>
        <a:lstStyle/>
        <a:p>
          <a:endParaRPr lang="en-ZA" dirty="0"/>
        </a:p>
      </dgm:t>
    </dgm:pt>
    <dgm:pt modelId="{A35CA166-DB98-4E3F-A673-000975C131D6}" type="parTrans" cxnId="{D4187B68-D26C-4757-8F59-DE5BB7D8550E}">
      <dgm:prSet/>
      <dgm:spPr/>
      <dgm:t>
        <a:bodyPr/>
        <a:lstStyle/>
        <a:p>
          <a:endParaRPr lang="en-ZA"/>
        </a:p>
      </dgm:t>
    </dgm:pt>
    <dgm:pt modelId="{F3E4AA30-61DA-46D9-8EA5-3E5045B763B7}" type="sibTrans" cxnId="{D4187B68-D26C-4757-8F59-DE5BB7D8550E}">
      <dgm:prSet/>
      <dgm:spPr/>
      <dgm:t>
        <a:bodyPr/>
        <a:lstStyle/>
        <a:p>
          <a:endParaRPr lang="en-ZA"/>
        </a:p>
      </dgm:t>
    </dgm:pt>
    <dgm:pt modelId="{4EBA354C-CB7A-4CB1-855E-31AF001FE391}">
      <dgm:prSet/>
      <dgm:spPr>
        <a:ln>
          <a:solidFill>
            <a:srgbClr val="FF0000"/>
          </a:solidFill>
        </a:ln>
      </dgm:spPr>
      <dgm:t>
        <a:bodyPr/>
        <a:lstStyle/>
        <a:p>
          <a:endParaRPr lang="en-ZA"/>
        </a:p>
      </dgm:t>
    </dgm:pt>
    <dgm:pt modelId="{3F634A99-A68E-4D71-8402-9E1306FACAE4}" type="parTrans" cxnId="{CACB4556-70EA-42BB-8B53-90AC2299AB0F}">
      <dgm:prSet/>
      <dgm:spPr/>
      <dgm:t>
        <a:bodyPr/>
        <a:lstStyle/>
        <a:p>
          <a:endParaRPr lang="en-ZA"/>
        </a:p>
      </dgm:t>
    </dgm:pt>
    <dgm:pt modelId="{59E63574-00E2-46A8-BFB5-9710A48A79E5}" type="sibTrans" cxnId="{CACB4556-70EA-42BB-8B53-90AC2299AB0F}">
      <dgm:prSet/>
      <dgm:spPr/>
      <dgm:t>
        <a:bodyPr/>
        <a:lstStyle/>
        <a:p>
          <a:endParaRPr lang="en-ZA"/>
        </a:p>
      </dgm:t>
    </dgm:pt>
    <dgm:pt modelId="{EE86B09D-C3B1-4597-98B5-4295DA355111}">
      <dgm:prSet/>
      <dgm:spPr/>
      <dgm:t>
        <a:bodyPr/>
        <a:lstStyle/>
        <a:p>
          <a:r>
            <a:rPr lang="en-ZA" dirty="0" smtClean="0"/>
            <a:t>UI Act-Section</a:t>
          </a:r>
          <a:endParaRPr lang="en-ZA" dirty="0"/>
        </a:p>
      </dgm:t>
    </dgm:pt>
    <dgm:pt modelId="{065814BB-A1AF-41B7-92F3-5912F7E99CED}" type="parTrans" cxnId="{32306A24-432C-451D-81AE-0F8578CA285B}">
      <dgm:prSet/>
      <dgm:spPr/>
      <dgm:t>
        <a:bodyPr/>
        <a:lstStyle/>
        <a:p>
          <a:endParaRPr lang="en-ZA"/>
        </a:p>
      </dgm:t>
    </dgm:pt>
    <dgm:pt modelId="{69DCEBD7-35AA-423E-9BB1-AE7CA8A624DB}" type="sibTrans" cxnId="{32306A24-432C-451D-81AE-0F8578CA285B}">
      <dgm:prSet/>
      <dgm:spPr/>
      <dgm:t>
        <a:bodyPr/>
        <a:lstStyle/>
        <a:p>
          <a:endParaRPr lang="en-ZA"/>
        </a:p>
      </dgm:t>
    </dgm:pt>
    <dgm:pt modelId="{E2F388B5-227C-4916-B0E7-87ED6617BFBB}">
      <dgm:prSet/>
      <dgm:spPr/>
      <dgm:t>
        <a:bodyPr/>
        <a:lstStyle/>
        <a:p>
          <a:endParaRPr lang="en-ZA" dirty="0"/>
        </a:p>
      </dgm:t>
    </dgm:pt>
    <dgm:pt modelId="{F53A92F4-DD3D-46A1-BAEF-370C6D4C2072}" type="parTrans" cxnId="{4AB946BA-04C8-4CE8-9482-3DA35B142EF0}">
      <dgm:prSet/>
      <dgm:spPr/>
      <dgm:t>
        <a:bodyPr/>
        <a:lstStyle/>
        <a:p>
          <a:endParaRPr lang="en-ZA"/>
        </a:p>
      </dgm:t>
    </dgm:pt>
    <dgm:pt modelId="{58132140-D112-421C-9074-99BB30639255}" type="sibTrans" cxnId="{4AB946BA-04C8-4CE8-9482-3DA35B142EF0}">
      <dgm:prSet/>
      <dgm:spPr/>
      <dgm:t>
        <a:bodyPr/>
        <a:lstStyle/>
        <a:p>
          <a:endParaRPr lang="en-ZA"/>
        </a:p>
      </dgm:t>
    </dgm:pt>
    <dgm:pt modelId="{9E0D58E1-A044-4AFF-A9FE-45ADD780A52C}">
      <dgm:prSet/>
      <dgm:spPr/>
      <dgm:t>
        <a:bodyPr/>
        <a:lstStyle/>
        <a:p>
          <a:endParaRPr lang="en-ZA" dirty="0"/>
        </a:p>
      </dgm:t>
    </dgm:pt>
    <dgm:pt modelId="{31CB3518-1FD4-4E91-AC14-8D9E4875B8F8}" type="parTrans" cxnId="{56D2EE59-8BFC-4D17-869D-DAFD685EC005}">
      <dgm:prSet/>
      <dgm:spPr/>
      <dgm:t>
        <a:bodyPr/>
        <a:lstStyle/>
        <a:p>
          <a:endParaRPr lang="en-ZA"/>
        </a:p>
      </dgm:t>
    </dgm:pt>
    <dgm:pt modelId="{C8F2BC94-03A6-4C9B-BEA5-585C3CECA949}" type="sibTrans" cxnId="{56D2EE59-8BFC-4D17-869D-DAFD685EC005}">
      <dgm:prSet/>
      <dgm:spPr/>
      <dgm:t>
        <a:bodyPr/>
        <a:lstStyle/>
        <a:p>
          <a:endParaRPr lang="en-ZA"/>
        </a:p>
      </dgm:t>
    </dgm:pt>
    <dgm:pt modelId="{EEA6AA61-49F1-4227-90E9-2DF425BBA254}">
      <dgm:prSet/>
      <dgm:spPr/>
      <dgm:t>
        <a:bodyPr/>
        <a:lstStyle/>
        <a:p>
          <a:r>
            <a:rPr lang="en-ZA" dirty="0" smtClean="0"/>
            <a:t>4(*2)(a) and (b)</a:t>
          </a:r>
          <a:endParaRPr lang="en-ZA" dirty="0"/>
        </a:p>
      </dgm:t>
    </dgm:pt>
    <dgm:pt modelId="{37DE7E1F-D54E-4B98-86E4-665F522DED53}" type="parTrans" cxnId="{67750299-4C38-4279-8166-26275594371C}">
      <dgm:prSet/>
      <dgm:spPr/>
      <dgm:t>
        <a:bodyPr/>
        <a:lstStyle/>
        <a:p>
          <a:endParaRPr lang="en-ZA"/>
        </a:p>
      </dgm:t>
    </dgm:pt>
    <dgm:pt modelId="{95397C9E-36F9-4D73-81E4-D833F4459FB9}" type="sibTrans" cxnId="{67750299-4C38-4279-8166-26275594371C}">
      <dgm:prSet/>
      <dgm:spPr/>
      <dgm:t>
        <a:bodyPr/>
        <a:lstStyle/>
        <a:p>
          <a:endParaRPr lang="en-ZA"/>
        </a:p>
      </dgm:t>
    </dgm:pt>
    <dgm:pt modelId="{238953BF-9332-4A11-8F05-B4D6BFB52C40}">
      <dgm:prSet/>
      <dgm:spPr/>
      <dgm:t>
        <a:bodyPr/>
        <a:lstStyle/>
        <a:p>
          <a:r>
            <a:rPr lang="en-ZA" dirty="0" smtClean="0"/>
            <a:t>UI  Contributions Act-Section 5 (1)</a:t>
          </a:r>
          <a:endParaRPr lang="en-ZA" dirty="0"/>
        </a:p>
      </dgm:t>
    </dgm:pt>
    <dgm:pt modelId="{AF6817C3-4913-41AB-AFA0-4A84E87E2730}" type="parTrans" cxnId="{5560BC19-40D4-43D3-A18E-7458D6F84837}">
      <dgm:prSet/>
      <dgm:spPr/>
      <dgm:t>
        <a:bodyPr/>
        <a:lstStyle/>
        <a:p>
          <a:endParaRPr lang="en-ZA"/>
        </a:p>
      </dgm:t>
    </dgm:pt>
    <dgm:pt modelId="{6E6E981F-8F15-49F9-A25A-870028926B36}" type="sibTrans" cxnId="{5560BC19-40D4-43D3-A18E-7458D6F84837}">
      <dgm:prSet/>
      <dgm:spPr/>
      <dgm:t>
        <a:bodyPr/>
        <a:lstStyle/>
        <a:p>
          <a:endParaRPr lang="en-ZA"/>
        </a:p>
      </dgm:t>
    </dgm:pt>
    <dgm:pt modelId="{E32A99A4-D937-486F-A2EB-6B1E6630B457}">
      <dgm:prSet/>
      <dgm:spPr>
        <a:ln>
          <a:solidFill>
            <a:srgbClr val="FF0000"/>
          </a:solidFill>
        </a:ln>
      </dgm:spPr>
      <dgm:t>
        <a:bodyPr/>
        <a:lstStyle/>
        <a:p>
          <a:r>
            <a:rPr lang="en-ZA" dirty="0" smtClean="0"/>
            <a:t>UI Act chapter 3</a:t>
          </a:r>
          <a:endParaRPr lang="en-ZA" dirty="0"/>
        </a:p>
      </dgm:t>
    </dgm:pt>
    <dgm:pt modelId="{94E1B510-8793-4804-AD6A-8FEA32236343}" type="parTrans" cxnId="{DC86D7FE-9A49-4977-8D3E-E94C847F396E}">
      <dgm:prSet/>
      <dgm:spPr/>
      <dgm:t>
        <a:bodyPr/>
        <a:lstStyle/>
        <a:p>
          <a:endParaRPr lang="en-ZA"/>
        </a:p>
      </dgm:t>
    </dgm:pt>
    <dgm:pt modelId="{A97BCD91-7BCA-461A-811D-C4453F640969}" type="sibTrans" cxnId="{DC86D7FE-9A49-4977-8D3E-E94C847F396E}">
      <dgm:prSet/>
      <dgm:spPr/>
      <dgm:t>
        <a:bodyPr/>
        <a:lstStyle/>
        <a:p>
          <a:endParaRPr lang="en-ZA"/>
        </a:p>
      </dgm:t>
    </dgm:pt>
    <dgm:pt modelId="{24557790-A433-438F-BE08-61050B94360A}">
      <dgm:prSet phldrT="[Text]"/>
      <dgm:spPr/>
      <dgm:t>
        <a:bodyPr/>
        <a:lstStyle/>
        <a:p>
          <a:r>
            <a:rPr lang="en-ZA" dirty="0" smtClean="0"/>
            <a:t>UI act Section 48 (1)  (a)(</a:t>
          </a:r>
          <a:r>
            <a:rPr lang="en-ZA" dirty="0" err="1" smtClean="0"/>
            <a:t>i</a:t>
          </a:r>
          <a:r>
            <a:rPr lang="en-ZA" dirty="0" smtClean="0"/>
            <a:t>)</a:t>
          </a:r>
          <a:endParaRPr lang="en-ZA" dirty="0"/>
        </a:p>
      </dgm:t>
    </dgm:pt>
    <dgm:pt modelId="{6C4B6FEE-24B2-4FC2-BF9A-4DD950B44142}" type="parTrans" cxnId="{1A13ED7B-9974-4BE6-954B-3F84BEBF13A7}">
      <dgm:prSet/>
      <dgm:spPr/>
      <dgm:t>
        <a:bodyPr/>
        <a:lstStyle/>
        <a:p>
          <a:endParaRPr lang="en-ZA"/>
        </a:p>
      </dgm:t>
    </dgm:pt>
    <dgm:pt modelId="{6E735158-F6BA-47CD-8850-BF9A67BC9877}" type="sibTrans" cxnId="{1A13ED7B-9974-4BE6-954B-3F84BEBF13A7}">
      <dgm:prSet/>
      <dgm:spPr/>
      <dgm:t>
        <a:bodyPr/>
        <a:lstStyle/>
        <a:p>
          <a:endParaRPr lang="en-ZA"/>
        </a:p>
      </dgm:t>
    </dgm:pt>
    <dgm:pt modelId="{78252F58-7782-4C01-8F5D-32FD5652359C}">
      <dgm:prSet phldrT="[Text]"/>
      <dgm:spPr>
        <a:ln>
          <a:solidFill>
            <a:srgbClr val="FF0000"/>
          </a:solidFill>
        </a:ln>
      </dgm:spPr>
      <dgm:t>
        <a:bodyPr/>
        <a:lstStyle/>
        <a:p>
          <a:r>
            <a:rPr lang="en-ZA" dirty="0" smtClean="0"/>
            <a:t>(2)(e) and section 7 (1) (2) </a:t>
          </a:r>
          <a:endParaRPr lang="en-ZA" dirty="0"/>
        </a:p>
      </dgm:t>
    </dgm:pt>
    <dgm:pt modelId="{FCAEAD93-01C3-47E1-8A04-4EB9A8700B69}" type="parTrans" cxnId="{EFB1A4F7-BFA8-41F4-BB57-0E89E564F905}">
      <dgm:prSet/>
      <dgm:spPr/>
      <dgm:t>
        <a:bodyPr/>
        <a:lstStyle/>
        <a:p>
          <a:endParaRPr lang="en-ZA"/>
        </a:p>
      </dgm:t>
    </dgm:pt>
    <dgm:pt modelId="{95E3CA48-7AB3-4DCC-9EF3-588A0DD1BA12}" type="sibTrans" cxnId="{EFB1A4F7-BFA8-41F4-BB57-0E89E564F905}">
      <dgm:prSet/>
      <dgm:spPr/>
      <dgm:t>
        <a:bodyPr/>
        <a:lstStyle/>
        <a:p>
          <a:endParaRPr lang="en-ZA"/>
        </a:p>
      </dgm:t>
    </dgm:pt>
    <dgm:pt modelId="{30C318BF-EDB1-4319-9282-5ED015EFFB11}">
      <dgm:prSet phldrT="[Text]"/>
      <dgm:spPr/>
      <dgm:t>
        <a:bodyPr/>
        <a:lstStyle/>
        <a:p>
          <a:endParaRPr lang="en-ZA" dirty="0"/>
        </a:p>
      </dgm:t>
    </dgm:pt>
    <dgm:pt modelId="{EBC0B8A5-DE6B-4A53-B877-BB2394B6819D}" type="parTrans" cxnId="{ADE8872E-FBE8-47B3-BED3-C0BA1EDC82F3}">
      <dgm:prSet/>
      <dgm:spPr/>
      <dgm:t>
        <a:bodyPr/>
        <a:lstStyle/>
        <a:p>
          <a:endParaRPr lang="en-ZA"/>
        </a:p>
      </dgm:t>
    </dgm:pt>
    <dgm:pt modelId="{6107E0F2-7EDA-4E93-A70F-68A2D0D7726F}" type="sibTrans" cxnId="{ADE8872E-FBE8-47B3-BED3-C0BA1EDC82F3}">
      <dgm:prSet/>
      <dgm:spPr/>
      <dgm:t>
        <a:bodyPr/>
        <a:lstStyle/>
        <a:p>
          <a:endParaRPr lang="en-ZA"/>
        </a:p>
      </dgm:t>
    </dgm:pt>
    <dgm:pt modelId="{3B77817D-8E35-4FE8-BF16-F5665703B6B2}">
      <dgm:prSet/>
      <dgm:spPr>
        <a:ln>
          <a:solidFill>
            <a:srgbClr val="FF0000"/>
          </a:solidFill>
        </a:ln>
      </dgm:spPr>
      <dgm:t>
        <a:bodyPr/>
        <a:lstStyle/>
        <a:p>
          <a:endParaRPr lang="en-ZA"/>
        </a:p>
      </dgm:t>
    </dgm:pt>
    <dgm:pt modelId="{ED5A82BA-3827-420D-89F0-1E9B8D91D4BF}" type="parTrans" cxnId="{0EEC4D12-2923-4663-8618-2784A27BD589}">
      <dgm:prSet/>
      <dgm:spPr/>
      <dgm:t>
        <a:bodyPr/>
        <a:lstStyle/>
        <a:p>
          <a:endParaRPr lang="en-ZA"/>
        </a:p>
      </dgm:t>
    </dgm:pt>
    <dgm:pt modelId="{0EDA98D3-540D-4F12-95B5-C7EE91B0FAC8}" type="sibTrans" cxnId="{0EEC4D12-2923-4663-8618-2784A27BD589}">
      <dgm:prSet/>
      <dgm:spPr/>
      <dgm:t>
        <a:bodyPr/>
        <a:lstStyle/>
        <a:p>
          <a:endParaRPr lang="en-ZA"/>
        </a:p>
      </dgm:t>
    </dgm:pt>
    <dgm:pt modelId="{553221E3-F5AC-485F-8A50-F687B798AC80}">
      <dgm:prSet/>
      <dgm:spPr/>
      <dgm:t>
        <a:bodyPr/>
        <a:lstStyle/>
        <a:p>
          <a:endParaRPr lang="en-ZA" dirty="0"/>
        </a:p>
      </dgm:t>
    </dgm:pt>
    <dgm:pt modelId="{5AEF11D1-66F3-4858-9137-48268B8C4285}" type="parTrans" cxnId="{8103AE8D-7E69-46B4-B542-8E1C1A27EA50}">
      <dgm:prSet/>
      <dgm:spPr/>
      <dgm:t>
        <a:bodyPr/>
        <a:lstStyle/>
        <a:p>
          <a:endParaRPr lang="en-ZA"/>
        </a:p>
      </dgm:t>
    </dgm:pt>
    <dgm:pt modelId="{A7F2F6CB-A52E-4305-8588-EDC1579A5204}" type="sibTrans" cxnId="{8103AE8D-7E69-46B4-B542-8E1C1A27EA50}">
      <dgm:prSet/>
      <dgm:spPr/>
      <dgm:t>
        <a:bodyPr/>
        <a:lstStyle/>
        <a:p>
          <a:endParaRPr lang="en-ZA"/>
        </a:p>
      </dgm:t>
    </dgm:pt>
    <dgm:pt modelId="{093B1EB6-20D0-4DD4-93BE-4FFE4D65EADD}">
      <dgm:prSet phldrT="[Text]"/>
      <dgm:spPr>
        <a:ln>
          <a:solidFill>
            <a:srgbClr val="FF0000"/>
          </a:solidFill>
        </a:ln>
      </dgm:spPr>
      <dgm:t>
        <a:bodyPr/>
        <a:lstStyle/>
        <a:p>
          <a:endParaRPr lang="en-ZA" dirty="0"/>
        </a:p>
      </dgm:t>
    </dgm:pt>
    <dgm:pt modelId="{151E4F95-5DB1-4165-B7D0-490CE4CE7A64}" type="parTrans" cxnId="{25C5F1BF-31B3-4712-AC69-1220D0BB2B34}">
      <dgm:prSet/>
      <dgm:spPr/>
      <dgm:t>
        <a:bodyPr/>
        <a:lstStyle/>
        <a:p>
          <a:endParaRPr lang="en-ZA"/>
        </a:p>
      </dgm:t>
    </dgm:pt>
    <dgm:pt modelId="{D3CEC7DC-D233-43D2-9E53-5D550AE2F624}" type="sibTrans" cxnId="{25C5F1BF-31B3-4712-AC69-1220D0BB2B34}">
      <dgm:prSet/>
      <dgm:spPr/>
      <dgm:t>
        <a:bodyPr/>
        <a:lstStyle/>
        <a:p>
          <a:endParaRPr lang="en-ZA"/>
        </a:p>
      </dgm:t>
    </dgm:pt>
    <dgm:pt modelId="{216EC111-945F-4993-A197-81A9FC91F1F4}">
      <dgm:prSet phldrT="[Text]"/>
      <dgm:spPr/>
      <dgm:t>
        <a:bodyPr/>
        <a:lstStyle/>
        <a:p>
          <a:endParaRPr lang="en-ZA" dirty="0"/>
        </a:p>
      </dgm:t>
    </dgm:pt>
    <dgm:pt modelId="{05B5746A-78F3-40E9-B94C-5C8C8622BF4B}" type="parTrans" cxnId="{43B0795C-6B1E-4592-B118-3585F9947FC0}">
      <dgm:prSet/>
      <dgm:spPr/>
      <dgm:t>
        <a:bodyPr/>
        <a:lstStyle/>
        <a:p>
          <a:endParaRPr lang="en-ZA"/>
        </a:p>
      </dgm:t>
    </dgm:pt>
    <dgm:pt modelId="{29E5B322-AB19-4AEC-B090-07BB9309D674}" type="sibTrans" cxnId="{43B0795C-6B1E-4592-B118-3585F9947FC0}">
      <dgm:prSet/>
      <dgm:spPr/>
      <dgm:t>
        <a:bodyPr/>
        <a:lstStyle/>
        <a:p>
          <a:endParaRPr lang="en-ZA"/>
        </a:p>
      </dgm:t>
    </dgm:pt>
    <dgm:pt modelId="{47932B7F-7D17-4679-A5C9-4CAB0881C4B0}">
      <dgm:prSet/>
      <dgm:spPr>
        <a:ln>
          <a:solidFill>
            <a:srgbClr val="FF0000"/>
          </a:solidFill>
        </a:ln>
      </dgm:spPr>
      <dgm:t>
        <a:bodyPr/>
        <a:lstStyle/>
        <a:p>
          <a:endParaRPr lang="en-ZA" dirty="0"/>
        </a:p>
      </dgm:t>
    </dgm:pt>
    <dgm:pt modelId="{E7470A9D-229A-43A0-AD57-BE69460AE20D}" type="parTrans" cxnId="{76488485-C0D1-4176-8488-B3210536FCB3}">
      <dgm:prSet/>
      <dgm:spPr/>
      <dgm:t>
        <a:bodyPr/>
        <a:lstStyle/>
        <a:p>
          <a:endParaRPr lang="en-ZA"/>
        </a:p>
      </dgm:t>
    </dgm:pt>
    <dgm:pt modelId="{A4CB4F0C-C7D7-4818-9406-E61B47A10E7B}" type="sibTrans" cxnId="{76488485-C0D1-4176-8488-B3210536FCB3}">
      <dgm:prSet/>
      <dgm:spPr/>
      <dgm:t>
        <a:bodyPr/>
        <a:lstStyle/>
        <a:p>
          <a:endParaRPr lang="en-ZA"/>
        </a:p>
      </dgm:t>
    </dgm:pt>
    <dgm:pt modelId="{FC716BC0-A0D4-499F-B66F-63B5F8DDC246}">
      <dgm:prSet/>
      <dgm:spPr>
        <a:ln>
          <a:solidFill>
            <a:srgbClr val="FF0000"/>
          </a:solidFill>
        </a:ln>
      </dgm:spPr>
      <dgm:t>
        <a:bodyPr/>
        <a:lstStyle/>
        <a:p>
          <a:r>
            <a:rPr lang="en-ZA" dirty="0" smtClean="0"/>
            <a:t>Unemployment benefits</a:t>
          </a:r>
          <a:endParaRPr lang="en-ZA" dirty="0"/>
        </a:p>
      </dgm:t>
    </dgm:pt>
    <dgm:pt modelId="{EB27B350-985F-4DB3-9818-110426EFCACD}" type="parTrans" cxnId="{164A892B-1C37-45C5-A397-91635010153A}">
      <dgm:prSet/>
      <dgm:spPr/>
      <dgm:t>
        <a:bodyPr/>
        <a:lstStyle/>
        <a:p>
          <a:endParaRPr lang="en-ZA"/>
        </a:p>
      </dgm:t>
    </dgm:pt>
    <dgm:pt modelId="{E8D7EC57-9907-470A-90B5-9E929597AC66}" type="sibTrans" cxnId="{164A892B-1C37-45C5-A397-91635010153A}">
      <dgm:prSet/>
      <dgm:spPr/>
      <dgm:t>
        <a:bodyPr/>
        <a:lstStyle/>
        <a:p>
          <a:endParaRPr lang="en-ZA"/>
        </a:p>
      </dgm:t>
    </dgm:pt>
    <dgm:pt modelId="{56E7C9CC-FAE1-4513-B2B5-555D49B0C2D8}">
      <dgm:prSet/>
      <dgm:spPr>
        <a:ln>
          <a:solidFill>
            <a:srgbClr val="FF0000"/>
          </a:solidFill>
        </a:ln>
      </dgm:spPr>
      <dgm:t>
        <a:bodyPr/>
        <a:lstStyle/>
        <a:p>
          <a:r>
            <a:rPr lang="en-ZA" dirty="0" smtClean="0"/>
            <a:t>Maternity benefits</a:t>
          </a:r>
          <a:endParaRPr lang="en-ZA" dirty="0"/>
        </a:p>
      </dgm:t>
    </dgm:pt>
    <dgm:pt modelId="{E3754FCC-1790-417F-B4A7-B71822E0E897}" type="parTrans" cxnId="{6F2B947E-46E7-4E6C-B8DF-4C4BA72314D6}">
      <dgm:prSet/>
      <dgm:spPr/>
      <dgm:t>
        <a:bodyPr/>
        <a:lstStyle/>
        <a:p>
          <a:endParaRPr lang="en-ZA"/>
        </a:p>
      </dgm:t>
    </dgm:pt>
    <dgm:pt modelId="{F712C2F5-D8E0-459D-BB08-6FA5F0155FA9}" type="sibTrans" cxnId="{6F2B947E-46E7-4E6C-B8DF-4C4BA72314D6}">
      <dgm:prSet/>
      <dgm:spPr/>
      <dgm:t>
        <a:bodyPr/>
        <a:lstStyle/>
        <a:p>
          <a:endParaRPr lang="en-ZA"/>
        </a:p>
      </dgm:t>
    </dgm:pt>
    <dgm:pt modelId="{4F2A9E76-A78A-48DD-A8E1-89DAFA7C0D7A}">
      <dgm:prSet/>
      <dgm:spPr>
        <a:ln>
          <a:solidFill>
            <a:srgbClr val="FF0000"/>
          </a:solidFill>
        </a:ln>
      </dgm:spPr>
      <dgm:t>
        <a:bodyPr/>
        <a:lstStyle/>
        <a:p>
          <a:r>
            <a:rPr lang="en-ZA" dirty="0" err="1" smtClean="0"/>
            <a:t>iIllness</a:t>
          </a:r>
          <a:r>
            <a:rPr lang="en-ZA" dirty="0" smtClean="0"/>
            <a:t>  benefits</a:t>
          </a:r>
          <a:endParaRPr lang="en-ZA" dirty="0"/>
        </a:p>
      </dgm:t>
    </dgm:pt>
    <dgm:pt modelId="{99F1B2F3-5FBC-46BD-8F5B-AF7D00211D82}" type="parTrans" cxnId="{49C6A532-8741-4819-BFB6-2090F5E15F66}">
      <dgm:prSet/>
      <dgm:spPr/>
      <dgm:t>
        <a:bodyPr/>
        <a:lstStyle/>
        <a:p>
          <a:endParaRPr lang="en-ZA"/>
        </a:p>
      </dgm:t>
    </dgm:pt>
    <dgm:pt modelId="{507FF5D7-90A9-4534-9BEB-9D42785F2C72}" type="sibTrans" cxnId="{49C6A532-8741-4819-BFB6-2090F5E15F66}">
      <dgm:prSet/>
      <dgm:spPr/>
      <dgm:t>
        <a:bodyPr/>
        <a:lstStyle/>
        <a:p>
          <a:endParaRPr lang="en-ZA"/>
        </a:p>
      </dgm:t>
    </dgm:pt>
    <dgm:pt modelId="{86DF2281-F9F6-4598-B1B2-77CE10F53BA8}">
      <dgm:prSet/>
      <dgm:spPr>
        <a:ln>
          <a:solidFill>
            <a:srgbClr val="FF0000"/>
          </a:solidFill>
        </a:ln>
      </dgm:spPr>
      <dgm:t>
        <a:bodyPr/>
        <a:lstStyle/>
        <a:p>
          <a:r>
            <a:rPr lang="en-ZA" dirty="0" smtClean="0"/>
            <a:t>Adoption benefits</a:t>
          </a:r>
          <a:endParaRPr lang="en-ZA" dirty="0"/>
        </a:p>
      </dgm:t>
    </dgm:pt>
    <dgm:pt modelId="{E31FD8B4-C0B5-4985-B409-7BAB8D16F7E7}" type="parTrans" cxnId="{812817F2-F257-4654-81CD-C3DE9794AEF4}">
      <dgm:prSet/>
      <dgm:spPr/>
      <dgm:t>
        <a:bodyPr/>
        <a:lstStyle/>
        <a:p>
          <a:endParaRPr lang="en-ZA"/>
        </a:p>
      </dgm:t>
    </dgm:pt>
    <dgm:pt modelId="{8EE4E98F-AADB-4789-A9DF-057E57393B4D}" type="sibTrans" cxnId="{812817F2-F257-4654-81CD-C3DE9794AEF4}">
      <dgm:prSet/>
      <dgm:spPr/>
      <dgm:t>
        <a:bodyPr/>
        <a:lstStyle/>
        <a:p>
          <a:endParaRPr lang="en-ZA"/>
        </a:p>
      </dgm:t>
    </dgm:pt>
    <dgm:pt modelId="{894D1D31-6E2A-4451-9E9C-25BB2F2A0AB1}">
      <dgm:prSet/>
      <dgm:spPr>
        <a:ln>
          <a:solidFill>
            <a:srgbClr val="FF0000"/>
          </a:solidFill>
        </a:ln>
      </dgm:spPr>
      <dgm:t>
        <a:bodyPr/>
        <a:lstStyle/>
        <a:p>
          <a:r>
            <a:rPr lang="en-ZA" dirty="0" smtClean="0"/>
            <a:t>`Dependents benefits  </a:t>
          </a:r>
          <a:endParaRPr lang="en-ZA" dirty="0"/>
        </a:p>
      </dgm:t>
    </dgm:pt>
    <dgm:pt modelId="{FCB93FF9-371D-4BE5-B0DE-053FFD9D823C}" type="parTrans" cxnId="{A6B0340B-3294-42AB-8A89-9E7CED237394}">
      <dgm:prSet/>
      <dgm:spPr/>
      <dgm:t>
        <a:bodyPr/>
        <a:lstStyle/>
        <a:p>
          <a:endParaRPr lang="en-ZA"/>
        </a:p>
      </dgm:t>
    </dgm:pt>
    <dgm:pt modelId="{C18124CF-E1DC-4C7C-A028-B716920C831D}" type="sibTrans" cxnId="{A6B0340B-3294-42AB-8A89-9E7CED237394}">
      <dgm:prSet/>
      <dgm:spPr/>
      <dgm:t>
        <a:bodyPr/>
        <a:lstStyle/>
        <a:p>
          <a:endParaRPr lang="en-ZA"/>
        </a:p>
      </dgm:t>
    </dgm:pt>
    <dgm:pt modelId="{DA0E4F54-55BB-4759-886C-78DFA2D28DD7}" type="pres">
      <dgm:prSet presAssocID="{85104A9A-59DE-47E8-9974-DEEC7E22C269}" presName="linearFlow" presStyleCnt="0">
        <dgm:presLayoutVars>
          <dgm:dir/>
          <dgm:animLvl val="lvl"/>
          <dgm:resizeHandles val="exact"/>
        </dgm:presLayoutVars>
      </dgm:prSet>
      <dgm:spPr/>
      <dgm:t>
        <a:bodyPr/>
        <a:lstStyle/>
        <a:p>
          <a:endParaRPr lang="en-ZA"/>
        </a:p>
      </dgm:t>
    </dgm:pt>
    <dgm:pt modelId="{8B0941B4-1485-4910-9820-A7E745591006}" type="pres">
      <dgm:prSet presAssocID="{AB19CC5F-EB0E-4C3D-B90A-FFA340E48616}" presName="composite" presStyleCnt="0"/>
      <dgm:spPr/>
    </dgm:pt>
    <dgm:pt modelId="{BAABC525-79F0-4CB0-9821-AD6C0810CCC3}" type="pres">
      <dgm:prSet presAssocID="{AB19CC5F-EB0E-4C3D-B90A-FFA340E48616}" presName="parTx" presStyleLbl="node1" presStyleIdx="0" presStyleCnt="6">
        <dgm:presLayoutVars>
          <dgm:chMax val="0"/>
          <dgm:chPref val="0"/>
          <dgm:bulletEnabled val="1"/>
        </dgm:presLayoutVars>
      </dgm:prSet>
      <dgm:spPr/>
      <dgm:t>
        <a:bodyPr/>
        <a:lstStyle/>
        <a:p>
          <a:endParaRPr lang="en-ZA"/>
        </a:p>
      </dgm:t>
    </dgm:pt>
    <dgm:pt modelId="{6AA4643A-8617-4BEE-8F6A-67E92F0AE4BB}" type="pres">
      <dgm:prSet presAssocID="{AB19CC5F-EB0E-4C3D-B90A-FFA340E48616}" presName="parSh" presStyleLbl="node1" presStyleIdx="0" presStyleCnt="6"/>
      <dgm:spPr/>
      <dgm:t>
        <a:bodyPr/>
        <a:lstStyle/>
        <a:p>
          <a:endParaRPr lang="en-ZA"/>
        </a:p>
      </dgm:t>
    </dgm:pt>
    <dgm:pt modelId="{B0266DB9-AD78-41EC-879E-989EE0E5CA25}" type="pres">
      <dgm:prSet presAssocID="{AB19CC5F-EB0E-4C3D-B90A-FFA340E48616}" presName="desTx" presStyleLbl="fgAcc1" presStyleIdx="0" presStyleCnt="6" custScaleY="66599" custLinFactNeighborX="-165" custLinFactNeighborY="-8725">
        <dgm:presLayoutVars>
          <dgm:bulletEnabled val="1"/>
        </dgm:presLayoutVars>
      </dgm:prSet>
      <dgm:spPr/>
      <dgm:t>
        <a:bodyPr/>
        <a:lstStyle/>
        <a:p>
          <a:endParaRPr lang="en-ZA"/>
        </a:p>
      </dgm:t>
    </dgm:pt>
    <dgm:pt modelId="{850751C1-0B48-4F5C-8F8F-E40079DBBE27}" type="pres">
      <dgm:prSet presAssocID="{F7BEB953-6C7C-44E9-ABD5-303A07E8E5FF}" presName="sibTrans" presStyleLbl="sibTrans2D1" presStyleIdx="0" presStyleCnt="5"/>
      <dgm:spPr/>
      <dgm:t>
        <a:bodyPr/>
        <a:lstStyle/>
        <a:p>
          <a:endParaRPr lang="en-ZA"/>
        </a:p>
      </dgm:t>
    </dgm:pt>
    <dgm:pt modelId="{837F6F6B-19E3-41BC-A818-B9756D72210B}" type="pres">
      <dgm:prSet presAssocID="{F7BEB953-6C7C-44E9-ABD5-303A07E8E5FF}" presName="connTx" presStyleLbl="sibTrans2D1" presStyleIdx="0" presStyleCnt="5"/>
      <dgm:spPr/>
      <dgm:t>
        <a:bodyPr/>
        <a:lstStyle/>
        <a:p>
          <a:endParaRPr lang="en-ZA"/>
        </a:p>
      </dgm:t>
    </dgm:pt>
    <dgm:pt modelId="{CE9D8BDB-957C-4C1C-90B0-5F4FFC79A31C}" type="pres">
      <dgm:prSet presAssocID="{3E46F92B-1B87-46C3-86F3-A61DE2D2C188}" presName="composite" presStyleCnt="0"/>
      <dgm:spPr/>
    </dgm:pt>
    <dgm:pt modelId="{D0AFA13D-48E3-4684-BDEA-80D55460DD36}" type="pres">
      <dgm:prSet presAssocID="{3E46F92B-1B87-46C3-86F3-A61DE2D2C188}" presName="parTx" presStyleLbl="node1" presStyleIdx="0" presStyleCnt="6">
        <dgm:presLayoutVars>
          <dgm:chMax val="0"/>
          <dgm:chPref val="0"/>
          <dgm:bulletEnabled val="1"/>
        </dgm:presLayoutVars>
      </dgm:prSet>
      <dgm:spPr/>
      <dgm:t>
        <a:bodyPr/>
        <a:lstStyle/>
        <a:p>
          <a:endParaRPr lang="en-ZA"/>
        </a:p>
      </dgm:t>
    </dgm:pt>
    <dgm:pt modelId="{818C1F76-06DB-4BD6-A8E9-F5AF3F2FDF48}" type="pres">
      <dgm:prSet presAssocID="{3E46F92B-1B87-46C3-86F3-A61DE2D2C188}" presName="parSh" presStyleLbl="node1" presStyleIdx="1" presStyleCnt="6"/>
      <dgm:spPr/>
      <dgm:t>
        <a:bodyPr/>
        <a:lstStyle/>
        <a:p>
          <a:endParaRPr lang="en-ZA"/>
        </a:p>
      </dgm:t>
    </dgm:pt>
    <dgm:pt modelId="{12881BBC-821C-4746-A278-942643EBA01C}" type="pres">
      <dgm:prSet presAssocID="{3E46F92B-1B87-46C3-86F3-A61DE2D2C188}" presName="desTx" presStyleLbl="fgAcc1" presStyleIdx="1" presStyleCnt="6" custScaleY="67286" custLinFactNeighborX="730" custLinFactNeighborY="-8974">
        <dgm:presLayoutVars>
          <dgm:bulletEnabled val="1"/>
        </dgm:presLayoutVars>
      </dgm:prSet>
      <dgm:spPr/>
      <dgm:t>
        <a:bodyPr/>
        <a:lstStyle/>
        <a:p>
          <a:endParaRPr lang="en-ZA"/>
        </a:p>
      </dgm:t>
    </dgm:pt>
    <dgm:pt modelId="{E88175D4-7006-45F2-A592-C47E0BAB7924}" type="pres">
      <dgm:prSet presAssocID="{2EC04B80-5C45-4CFB-852E-310B6B347E02}" presName="sibTrans" presStyleLbl="sibTrans2D1" presStyleIdx="1" presStyleCnt="5"/>
      <dgm:spPr/>
      <dgm:t>
        <a:bodyPr/>
        <a:lstStyle/>
        <a:p>
          <a:endParaRPr lang="en-ZA"/>
        </a:p>
      </dgm:t>
    </dgm:pt>
    <dgm:pt modelId="{41000AD3-56FD-4D68-8C3C-5EE8EA195EA7}" type="pres">
      <dgm:prSet presAssocID="{2EC04B80-5C45-4CFB-852E-310B6B347E02}" presName="connTx" presStyleLbl="sibTrans2D1" presStyleIdx="1" presStyleCnt="5"/>
      <dgm:spPr/>
      <dgm:t>
        <a:bodyPr/>
        <a:lstStyle/>
        <a:p>
          <a:endParaRPr lang="en-ZA"/>
        </a:p>
      </dgm:t>
    </dgm:pt>
    <dgm:pt modelId="{F5F8B512-2611-47F8-A2F5-F23250A33318}" type="pres">
      <dgm:prSet presAssocID="{6576EEAB-9245-449E-910B-3E7C347A081D}" presName="composite" presStyleCnt="0"/>
      <dgm:spPr/>
    </dgm:pt>
    <dgm:pt modelId="{77FD79E4-0EDF-4945-93FD-576A3181EB33}" type="pres">
      <dgm:prSet presAssocID="{6576EEAB-9245-449E-910B-3E7C347A081D}" presName="parTx" presStyleLbl="node1" presStyleIdx="1" presStyleCnt="6">
        <dgm:presLayoutVars>
          <dgm:chMax val="0"/>
          <dgm:chPref val="0"/>
          <dgm:bulletEnabled val="1"/>
        </dgm:presLayoutVars>
      </dgm:prSet>
      <dgm:spPr/>
      <dgm:t>
        <a:bodyPr/>
        <a:lstStyle/>
        <a:p>
          <a:endParaRPr lang="en-ZA"/>
        </a:p>
      </dgm:t>
    </dgm:pt>
    <dgm:pt modelId="{AC56BAC3-CF85-44E9-ADCB-5FE3DB79C8BF}" type="pres">
      <dgm:prSet presAssocID="{6576EEAB-9245-449E-910B-3E7C347A081D}" presName="parSh" presStyleLbl="node1" presStyleIdx="2" presStyleCnt="6"/>
      <dgm:spPr/>
      <dgm:t>
        <a:bodyPr/>
        <a:lstStyle/>
        <a:p>
          <a:endParaRPr lang="en-ZA"/>
        </a:p>
      </dgm:t>
    </dgm:pt>
    <dgm:pt modelId="{EBCDB0D6-CA45-4EAA-B24E-01C0627F84DB}" type="pres">
      <dgm:prSet presAssocID="{6576EEAB-9245-449E-910B-3E7C347A081D}" presName="desTx" presStyleLbl="fgAcc1" presStyleIdx="2" presStyleCnt="6" custScaleY="66599" custLinFactNeighborX="4525" custLinFactNeighborY="-7961">
        <dgm:presLayoutVars>
          <dgm:bulletEnabled val="1"/>
        </dgm:presLayoutVars>
      </dgm:prSet>
      <dgm:spPr/>
      <dgm:t>
        <a:bodyPr/>
        <a:lstStyle/>
        <a:p>
          <a:endParaRPr lang="en-ZA"/>
        </a:p>
      </dgm:t>
    </dgm:pt>
    <dgm:pt modelId="{62501BF9-9234-4B7D-A58C-7EA9F81AB884}" type="pres">
      <dgm:prSet presAssocID="{8A0D8766-8714-42D0-B0BF-A9A0AFAF66FE}" presName="sibTrans" presStyleLbl="sibTrans2D1" presStyleIdx="2" presStyleCnt="5"/>
      <dgm:spPr/>
      <dgm:t>
        <a:bodyPr/>
        <a:lstStyle/>
        <a:p>
          <a:endParaRPr lang="en-ZA"/>
        </a:p>
      </dgm:t>
    </dgm:pt>
    <dgm:pt modelId="{BE8366E5-5336-4660-B30B-73004B0F6065}" type="pres">
      <dgm:prSet presAssocID="{8A0D8766-8714-42D0-B0BF-A9A0AFAF66FE}" presName="connTx" presStyleLbl="sibTrans2D1" presStyleIdx="2" presStyleCnt="5"/>
      <dgm:spPr/>
      <dgm:t>
        <a:bodyPr/>
        <a:lstStyle/>
        <a:p>
          <a:endParaRPr lang="en-ZA"/>
        </a:p>
      </dgm:t>
    </dgm:pt>
    <dgm:pt modelId="{C2F42194-450C-46FA-845A-C90F9CF008F9}" type="pres">
      <dgm:prSet presAssocID="{58CD5189-6077-492A-A070-E37B6354C2E7}" presName="composite" presStyleCnt="0"/>
      <dgm:spPr/>
    </dgm:pt>
    <dgm:pt modelId="{FCCFCA2C-1DD0-4EE5-BEA2-BE9B01651063}" type="pres">
      <dgm:prSet presAssocID="{58CD5189-6077-492A-A070-E37B6354C2E7}" presName="parTx" presStyleLbl="node1" presStyleIdx="2" presStyleCnt="6">
        <dgm:presLayoutVars>
          <dgm:chMax val="0"/>
          <dgm:chPref val="0"/>
          <dgm:bulletEnabled val="1"/>
        </dgm:presLayoutVars>
      </dgm:prSet>
      <dgm:spPr/>
      <dgm:t>
        <a:bodyPr/>
        <a:lstStyle/>
        <a:p>
          <a:endParaRPr lang="en-ZA"/>
        </a:p>
      </dgm:t>
    </dgm:pt>
    <dgm:pt modelId="{EF7CBBA1-1192-4AEA-8BD9-CEB44BCF155A}" type="pres">
      <dgm:prSet presAssocID="{58CD5189-6077-492A-A070-E37B6354C2E7}" presName="parSh" presStyleLbl="node1" presStyleIdx="3" presStyleCnt="6"/>
      <dgm:spPr/>
      <dgm:t>
        <a:bodyPr/>
        <a:lstStyle/>
        <a:p>
          <a:endParaRPr lang="en-ZA"/>
        </a:p>
      </dgm:t>
    </dgm:pt>
    <dgm:pt modelId="{F391DB37-F628-48C5-B16D-8DD52EB251AF}" type="pres">
      <dgm:prSet presAssocID="{58CD5189-6077-492A-A070-E37B6354C2E7}" presName="desTx" presStyleLbl="fgAcc1" presStyleIdx="3" presStyleCnt="6" custScaleY="66599" custLinFactNeighborX="1126" custLinFactNeighborY="-8693">
        <dgm:presLayoutVars>
          <dgm:bulletEnabled val="1"/>
        </dgm:presLayoutVars>
      </dgm:prSet>
      <dgm:spPr/>
      <dgm:t>
        <a:bodyPr/>
        <a:lstStyle/>
        <a:p>
          <a:endParaRPr lang="en-ZA"/>
        </a:p>
      </dgm:t>
    </dgm:pt>
    <dgm:pt modelId="{CFCAA835-367A-46BB-A196-26BFFE7F7C1C}" type="pres">
      <dgm:prSet presAssocID="{AE53812D-5563-4D14-9E85-2DBF713471B3}" presName="sibTrans" presStyleLbl="sibTrans2D1" presStyleIdx="3" presStyleCnt="5"/>
      <dgm:spPr/>
      <dgm:t>
        <a:bodyPr/>
        <a:lstStyle/>
        <a:p>
          <a:endParaRPr lang="en-ZA"/>
        </a:p>
      </dgm:t>
    </dgm:pt>
    <dgm:pt modelId="{7DF93314-24B0-4CFB-8515-BF2ADE92E4FC}" type="pres">
      <dgm:prSet presAssocID="{AE53812D-5563-4D14-9E85-2DBF713471B3}" presName="connTx" presStyleLbl="sibTrans2D1" presStyleIdx="3" presStyleCnt="5"/>
      <dgm:spPr/>
      <dgm:t>
        <a:bodyPr/>
        <a:lstStyle/>
        <a:p>
          <a:endParaRPr lang="en-ZA"/>
        </a:p>
      </dgm:t>
    </dgm:pt>
    <dgm:pt modelId="{4C607A31-EEAF-4E39-8941-723B29AD2F97}" type="pres">
      <dgm:prSet presAssocID="{D066DB0E-39A0-4D50-BFE4-856CBF3E48D5}" presName="composite" presStyleCnt="0"/>
      <dgm:spPr/>
    </dgm:pt>
    <dgm:pt modelId="{F1ED0272-41D4-426F-8E13-0D6517243838}" type="pres">
      <dgm:prSet presAssocID="{D066DB0E-39A0-4D50-BFE4-856CBF3E48D5}" presName="parTx" presStyleLbl="node1" presStyleIdx="3" presStyleCnt="6">
        <dgm:presLayoutVars>
          <dgm:chMax val="0"/>
          <dgm:chPref val="0"/>
          <dgm:bulletEnabled val="1"/>
        </dgm:presLayoutVars>
      </dgm:prSet>
      <dgm:spPr/>
      <dgm:t>
        <a:bodyPr/>
        <a:lstStyle/>
        <a:p>
          <a:endParaRPr lang="en-ZA"/>
        </a:p>
      </dgm:t>
    </dgm:pt>
    <dgm:pt modelId="{A043868B-77DE-4FB4-9179-0D0A8A491DC4}" type="pres">
      <dgm:prSet presAssocID="{D066DB0E-39A0-4D50-BFE4-856CBF3E48D5}" presName="parSh" presStyleLbl="node1" presStyleIdx="4" presStyleCnt="6"/>
      <dgm:spPr/>
      <dgm:t>
        <a:bodyPr/>
        <a:lstStyle/>
        <a:p>
          <a:endParaRPr lang="en-ZA"/>
        </a:p>
      </dgm:t>
    </dgm:pt>
    <dgm:pt modelId="{EEE87939-CCFB-4A0D-8E96-D8CBB77E7E53}" type="pres">
      <dgm:prSet presAssocID="{D066DB0E-39A0-4D50-BFE4-856CBF3E48D5}" presName="desTx" presStyleLbl="fgAcc1" presStyleIdx="4" presStyleCnt="6" custScaleY="66599" custLinFactNeighborX="3317" custLinFactNeighborY="-7916">
        <dgm:presLayoutVars>
          <dgm:bulletEnabled val="1"/>
        </dgm:presLayoutVars>
      </dgm:prSet>
      <dgm:spPr/>
      <dgm:t>
        <a:bodyPr/>
        <a:lstStyle/>
        <a:p>
          <a:endParaRPr lang="en-ZA"/>
        </a:p>
      </dgm:t>
    </dgm:pt>
    <dgm:pt modelId="{DD00B018-D023-418E-81F3-B7A1A2DDBC4B}" type="pres">
      <dgm:prSet presAssocID="{F0BE8552-1206-4916-B03D-508B852146EF}" presName="sibTrans" presStyleLbl="sibTrans2D1" presStyleIdx="4" presStyleCnt="5"/>
      <dgm:spPr/>
      <dgm:t>
        <a:bodyPr/>
        <a:lstStyle/>
        <a:p>
          <a:endParaRPr lang="en-ZA"/>
        </a:p>
      </dgm:t>
    </dgm:pt>
    <dgm:pt modelId="{D4F21463-0914-4803-A7A8-E16F6EBFAE71}" type="pres">
      <dgm:prSet presAssocID="{F0BE8552-1206-4916-B03D-508B852146EF}" presName="connTx" presStyleLbl="sibTrans2D1" presStyleIdx="4" presStyleCnt="5"/>
      <dgm:spPr/>
      <dgm:t>
        <a:bodyPr/>
        <a:lstStyle/>
        <a:p>
          <a:endParaRPr lang="en-ZA"/>
        </a:p>
      </dgm:t>
    </dgm:pt>
    <dgm:pt modelId="{7A805A07-2EC3-47D7-955C-E22C227C97BD}" type="pres">
      <dgm:prSet presAssocID="{E9FCE620-9E32-493D-85FC-E0EC151AB21F}" presName="composite" presStyleCnt="0"/>
      <dgm:spPr/>
    </dgm:pt>
    <dgm:pt modelId="{E8518B7D-844A-4FD9-98CE-768399606945}" type="pres">
      <dgm:prSet presAssocID="{E9FCE620-9E32-493D-85FC-E0EC151AB21F}" presName="parTx" presStyleLbl="node1" presStyleIdx="4" presStyleCnt="6">
        <dgm:presLayoutVars>
          <dgm:chMax val="0"/>
          <dgm:chPref val="0"/>
          <dgm:bulletEnabled val="1"/>
        </dgm:presLayoutVars>
      </dgm:prSet>
      <dgm:spPr/>
      <dgm:t>
        <a:bodyPr/>
        <a:lstStyle/>
        <a:p>
          <a:endParaRPr lang="en-ZA"/>
        </a:p>
      </dgm:t>
    </dgm:pt>
    <dgm:pt modelId="{9FB3A2D0-6BD2-4E07-B4D6-068F6F1D8277}" type="pres">
      <dgm:prSet presAssocID="{E9FCE620-9E32-493D-85FC-E0EC151AB21F}" presName="parSh" presStyleLbl="node1" presStyleIdx="5" presStyleCnt="6"/>
      <dgm:spPr/>
      <dgm:t>
        <a:bodyPr/>
        <a:lstStyle/>
        <a:p>
          <a:endParaRPr lang="en-ZA"/>
        </a:p>
      </dgm:t>
    </dgm:pt>
    <dgm:pt modelId="{2A108C86-FCC3-4501-AA28-6307D2EE5492}" type="pres">
      <dgm:prSet presAssocID="{E9FCE620-9E32-493D-85FC-E0EC151AB21F}" presName="desTx" presStyleLbl="fgAcc1" presStyleIdx="5" presStyleCnt="6" custScaleY="67286" custLinFactNeighborX="-399" custLinFactNeighborY="-8178">
        <dgm:presLayoutVars>
          <dgm:bulletEnabled val="1"/>
        </dgm:presLayoutVars>
      </dgm:prSet>
      <dgm:spPr/>
      <dgm:t>
        <a:bodyPr/>
        <a:lstStyle/>
        <a:p>
          <a:endParaRPr lang="en-ZA"/>
        </a:p>
      </dgm:t>
    </dgm:pt>
  </dgm:ptLst>
  <dgm:cxnLst>
    <dgm:cxn modelId="{5E20A838-07FB-4CF7-B7C6-7063AF59D3CA}" srcId="{3E46F92B-1B87-46C3-86F3-A61DE2D2C188}" destId="{463E9FD8-77FE-4116-AE5E-5790E6B987B3}" srcOrd="2" destOrd="0" parTransId="{A7C6AAC0-06F8-4F00-96F3-B5E158BAD06E}" sibTransId="{2B33B42E-208A-42CB-B51A-7393583435D1}"/>
    <dgm:cxn modelId="{1C04D75E-48BC-4CAF-950E-43DBDDDD1A0B}" srcId="{85104A9A-59DE-47E8-9974-DEEC7E22C269}" destId="{E9FCE620-9E32-493D-85FC-E0EC151AB21F}" srcOrd="5" destOrd="0" parTransId="{9EB6EA8D-16DB-4610-A03C-5D2016A18F08}" sibTransId="{9C63BAD0-5A36-4884-BA67-85653CA35EAD}"/>
    <dgm:cxn modelId="{FECC2DF0-D02A-466B-8E48-B402F0FC7222}" type="presOf" srcId="{974F34AB-F942-4C23-8D19-EDC4D79D0B24}" destId="{B0266DB9-AD78-41EC-879E-989EE0E5CA25}" srcOrd="0" destOrd="1" presId="urn:microsoft.com/office/officeart/2005/8/layout/process3"/>
    <dgm:cxn modelId="{2CD8D311-5B19-48EC-BA1C-BDD86DDC1D76}" type="presOf" srcId="{F0BE8552-1206-4916-B03D-508B852146EF}" destId="{DD00B018-D023-418E-81F3-B7A1A2DDBC4B}" srcOrd="0" destOrd="0" presId="urn:microsoft.com/office/officeart/2005/8/layout/process3"/>
    <dgm:cxn modelId="{96A75480-FAE3-4CFB-9608-17342D8FCA2C}" type="presOf" srcId="{9E0D58E1-A044-4AFF-A9FE-45ADD780A52C}" destId="{EBCDB0D6-CA45-4EAA-B24E-01C0627F84DB}" srcOrd="0" destOrd="5" presId="urn:microsoft.com/office/officeart/2005/8/layout/process3"/>
    <dgm:cxn modelId="{4AB946BA-04C8-4CE8-9482-3DA35B142EF0}" srcId="{6576EEAB-9245-449E-910B-3E7C347A081D}" destId="{E2F388B5-227C-4916-B0E7-87ED6617BFBB}" srcOrd="4" destOrd="0" parTransId="{F53A92F4-DD3D-46A1-BAEF-370C6D4C2072}" sibTransId="{58132140-D112-421C-9074-99BB30639255}"/>
    <dgm:cxn modelId="{8103AE8D-7E69-46B4-B542-8E1C1A27EA50}" srcId="{6576EEAB-9245-449E-910B-3E7C347A081D}" destId="{553221E3-F5AC-485F-8A50-F687B798AC80}" srcOrd="0" destOrd="0" parTransId="{5AEF11D1-66F3-4858-9137-48268B8C4285}" sibTransId="{A7F2F6CB-A52E-4305-8588-EDC1579A5204}"/>
    <dgm:cxn modelId="{004B2987-B26D-4B6F-8B55-2C4088D9DF24}" type="presOf" srcId="{4EBA354C-CB7A-4CB1-855E-31AF001FE391}" destId="{12881BBC-821C-4746-A278-942643EBA01C}" srcOrd="0" destOrd="4" presId="urn:microsoft.com/office/officeart/2005/8/layout/process3"/>
    <dgm:cxn modelId="{D1B39182-A0B1-4A08-ADB7-899AE6068F0C}" type="presOf" srcId="{553221E3-F5AC-485F-8A50-F687B798AC80}" destId="{EBCDB0D6-CA45-4EAA-B24E-01C0627F84DB}" srcOrd="0" destOrd="0" presId="urn:microsoft.com/office/officeart/2005/8/layout/process3"/>
    <dgm:cxn modelId="{E2A7D229-9D4C-47F9-ABA6-C9792D8AE644}" srcId="{D066DB0E-39A0-4D50-BFE4-856CBF3E48D5}" destId="{9F56F86C-F0ED-403D-A081-338230AEE392}" srcOrd="1" destOrd="0" parTransId="{CCBE7576-D3D1-4F76-8440-D1D48B146615}" sibTransId="{1D32CFED-10F8-43D6-82B4-1BE209CA63A7}"/>
    <dgm:cxn modelId="{EFB1A4F7-BFA8-41F4-BB57-0E89E564F905}" srcId="{E9FCE620-9E32-493D-85FC-E0EC151AB21F}" destId="{78252F58-7782-4C01-8F5D-32FD5652359C}" srcOrd="2" destOrd="0" parTransId="{FCAEAD93-01C3-47E1-8A04-4EB9A8700B69}" sibTransId="{95E3CA48-7AB3-4DCC-9EF3-588A0DD1BA12}"/>
    <dgm:cxn modelId="{80AE55A7-213F-4D74-9C38-A568670B13F8}" srcId="{E9FCE620-9E32-493D-85FC-E0EC151AB21F}" destId="{DB799C8D-2BB6-47B2-9FD7-01600282B1CB}" srcOrd="1" destOrd="0" parTransId="{5DC7EDEB-8DAC-47D7-9153-6F5388E54F7D}" sibTransId="{45B81B13-DA95-4272-B7FD-2EB74BC300EE}"/>
    <dgm:cxn modelId="{DFF8879A-5E6C-4AD9-B472-C71BE8BAC253}" type="presOf" srcId="{F7BEB953-6C7C-44E9-ABD5-303A07E8E5FF}" destId="{837F6F6B-19E3-41BC-A818-B9756D72210B}" srcOrd="1" destOrd="0" presId="urn:microsoft.com/office/officeart/2005/8/layout/process3"/>
    <dgm:cxn modelId="{A1A16336-3048-4CFF-AF31-4ED420C13F5F}" type="presOf" srcId="{894D1D31-6E2A-4451-9E9C-25BB2F2A0AB1}" destId="{F391DB37-F628-48C5-B16D-8DD52EB251AF}" srcOrd="0" destOrd="6" presId="urn:microsoft.com/office/officeart/2005/8/layout/process3"/>
    <dgm:cxn modelId="{A6CC4897-21D9-408C-B6F9-0B21C1B09501}" type="presOf" srcId="{238953BF-9332-4A11-8F05-B4D6BFB52C40}" destId="{EBCDB0D6-CA45-4EAA-B24E-01C0627F84DB}" srcOrd="0" destOrd="3" presId="urn:microsoft.com/office/officeart/2005/8/layout/process3"/>
    <dgm:cxn modelId="{164A892B-1C37-45C5-A397-91635010153A}" srcId="{58CD5189-6077-492A-A070-E37B6354C2E7}" destId="{FC716BC0-A0D4-499F-B66F-63B5F8DDC246}" srcOrd="2" destOrd="0" parTransId="{EB27B350-985F-4DB3-9818-110426EFCACD}" sibTransId="{E8D7EC57-9907-470A-90B5-9E929597AC66}"/>
    <dgm:cxn modelId="{5E190A2C-84E0-4BEF-BECA-7B938B740F5C}" srcId="{AB19CC5F-EB0E-4C3D-B90A-FFA340E48616}" destId="{7C98EE87-9CC7-49EF-B9A2-5BB219CDE6CC}" srcOrd="3" destOrd="0" parTransId="{88539E0A-5924-404A-A7E6-4AC05ECB53CF}" sibTransId="{E4AA9650-C94C-4CCA-8EC3-9F07ED8F9E49}"/>
    <dgm:cxn modelId="{34B80AFF-C426-42D0-924B-796D0064682C}" type="presOf" srcId="{AB19CC5F-EB0E-4C3D-B90A-FFA340E48616}" destId="{BAABC525-79F0-4CB0-9821-AD6C0810CCC3}" srcOrd="0" destOrd="0" presId="urn:microsoft.com/office/officeart/2005/8/layout/process3"/>
    <dgm:cxn modelId="{E0A839F7-2907-4DAB-A464-697FA0EB5FCB}" type="presOf" srcId="{3E46F92B-1B87-46C3-86F3-A61DE2D2C188}" destId="{818C1F76-06DB-4BD6-A8E9-F5AF3F2FDF48}" srcOrd="1" destOrd="0" presId="urn:microsoft.com/office/officeart/2005/8/layout/process3"/>
    <dgm:cxn modelId="{BA9A5036-86C6-4541-B339-58AF0D2DF5BE}" type="presOf" srcId="{E2F388B5-227C-4916-B0E7-87ED6617BFBB}" destId="{EBCDB0D6-CA45-4EAA-B24E-01C0627F84DB}" srcOrd="0" destOrd="4" presId="urn:microsoft.com/office/officeart/2005/8/layout/process3"/>
    <dgm:cxn modelId="{4A4FFE8E-9B69-416D-9258-523A80B97F17}" type="presOf" srcId="{FC716BC0-A0D4-499F-B66F-63B5F8DDC246}" destId="{F391DB37-F628-48C5-B16D-8DD52EB251AF}" srcOrd="0" destOrd="2" presId="urn:microsoft.com/office/officeart/2005/8/layout/process3"/>
    <dgm:cxn modelId="{6825B954-5451-466F-9DD4-6D01C57E363B}" srcId="{3E46F92B-1B87-46C3-86F3-A61DE2D2C188}" destId="{83A73B59-F3D8-41D6-B4F4-8B94ED1E7696}" srcOrd="1" destOrd="0" parTransId="{7D99BF14-0DFE-4414-B849-50BA5EA8557D}" sibTransId="{5856A686-6DFD-4C8F-9F5F-71EDA87EA835}"/>
    <dgm:cxn modelId="{366278F6-F566-487D-9B11-C6213EF2EFB5}" type="presOf" srcId="{24557790-A433-438F-BE08-61050B94360A}" destId="{EEE87939-CCFB-4A0D-8E96-D8CBB77E7E53}" srcOrd="0" destOrd="2" presId="urn:microsoft.com/office/officeart/2005/8/layout/process3"/>
    <dgm:cxn modelId="{2AF880EE-0FAD-41A4-84A2-8D9D561D44A9}" type="presOf" srcId="{EEA6AA61-49F1-4227-90E9-2DF425BBA254}" destId="{EBCDB0D6-CA45-4EAA-B24E-01C0627F84DB}" srcOrd="0" destOrd="2" presId="urn:microsoft.com/office/officeart/2005/8/layout/process3"/>
    <dgm:cxn modelId="{9911AD3A-2FCC-4115-8980-8C43C02C1465}" type="presOf" srcId="{463E9FD8-77FE-4116-AE5E-5790E6B987B3}" destId="{12881BBC-821C-4746-A278-942643EBA01C}" srcOrd="0" destOrd="2" presId="urn:microsoft.com/office/officeart/2005/8/layout/process3"/>
    <dgm:cxn modelId="{344AB86C-8417-4952-8D9D-DFA2874EBB70}" type="presOf" srcId="{3B77817D-8E35-4FE8-BF16-F5665703B6B2}" destId="{12881BBC-821C-4746-A278-942643EBA01C}" srcOrd="0" destOrd="0" presId="urn:microsoft.com/office/officeart/2005/8/layout/process3"/>
    <dgm:cxn modelId="{FC977C62-C471-4C93-A517-7C3C15CAA439}" type="presOf" srcId="{30C318BF-EDB1-4319-9282-5ED015EFFB11}" destId="{B0266DB9-AD78-41EC-879E-989EE0E5CA25}" srcOrd="0" destOrd="0" presId="urn:microsoft.com/office/officeart/2005/8/layout/process3"/>
    <dgm:cxn modelId="{62DE2AC4-579D-4311-92B1-C7FF7567E3B2}" type="presOf" srcId="{56DE4A85-B009-4816-9F70-CEFD2BA31830}" destId="{12881BBC-821C-4746-A278-942643EBA01C}" srcOrd="0" destOrd="3" presId="urn:microsoft.com/office/officeart/2005/8/layout/process3"/>
    <dgm:cxn modelId="{43B0795C-6B1E-4592-B118-3585F9947FC0}" srcId="{D066DB0E-39A0-4D50-BFE4-856CBF3E48D5}" destId="{216EC111-945F-4993-A197-81A9FC91F1F4}" srcOrd="0" destOrd="0" parTransId="{05B5746A-78F3-40E9-B94C-5C8C8622BF4B}" sibTransId="{29E5B322-AB19-4AEC-B090-07BB9309D674}"/>
    <dgm:cxn modelId="{E2D5F3CF-3D49-4181-B2E9-329950CCC346}" type="presOf" srcId="{AE53812D-5563-4D14-9E85-2DBF713471B3}" destId="{7DF93314-24B0-4CFB-8515-BF2ADE92E4FC}" srcOrd="1" destOrd="0" presId="urn:microsoft.com/office/officeart/2005/8/layout/process3"/>
    <dgm:cxn modelId="{321D9D6E-6129-46B9-A728-C27C355EEFF9}" type="presOf" srcId="{DB799C8D-2BB6-47B2-9FD7-01600282B1CB}" destId="{2A108C86-FCC3-4501-AA28-6307D2EE5492}" srcOrd="0" destOrd="1" presId="urn:microsoft.com/office/officeart/2005/8/layout/process3"/>
    <dgm:cxn modelId="{47344991-63F7-4D5C-993C-5E90A96AD2B4}" type="presOf" srcId="{AB19CC5F-EB0E-4C3D-B90A-FFA340E48616}" destId="{6AA4643A-8617-4BEE-8F6A-67E92F0AE4BB}" srcOrd="1" destOrd="0" presId="urn:microsoft.com/office/officeart/2005/8/layout/process3"/>
    <dgm:cxn modelId="{7929E8EA-9DE4-4C88-8D9B-B04C2C3B096F}" type="presOf" srcId="{6576EEAB-9245-449E-910B-3E7C347A081D}" destId="{AC56BAC3-CF85-44E9-ADCB-5FE3DB79C8BF}" srcOrd="1" destOrd="0" presId="urn:microsoft.com/office/officeart/2005/8/layout/process3"/>
    <dgm:cxn modelId="{67750299-4C38-4279-8166-26275594371C}" srcId="{6576EEAB-9245-449E-910B-3E7C347A081D}" destId="{EEA6AA61-49F1-4227-90E9-2DF425BBA254}" srcOrd="2" destOrd="0" parTransId="{37DE7E1F-D54E-4B98-86E4-665F522DED53}" sibTransId="{95397C9E-36F9-4D73-81E4-D833F4459FB9}"/>
    <dgm:cxn modelId="{826C7B76-4F42-4EEA-B7B4-D111CD2F9914}" type="presOf" srcId="{78252F58-7782-4C01-8F5D-32FD5652359C}" destId="{2A108C86-FCC3-4501-AA28-6307D2EE5492}" srcOrd="0" destOrd="2" presId="urn:microsoft.com/office/officeart/2005/8/layout/process3"/>
    <dgm:cxn modelId="{B79916E0-5A14-4457-B9E4-BA475359F74C}" type="presOf" srcId="{47932B7F-7D17-4679-A5C9-4CAB0881C4B0}" destId="{F391DB37-F628-48C5-B16D-8DD52EB251AF}" srcOrd="0" destOrd="0" presId="urn:microsoft.com/office/officeart/2005/8/layout/process3"/>
    <dgm:cxn modelId="{D9855129-83BB-4165-B9B8-84E90100AE07}" type="presOf" srcId="{8A0D8766-8714-42D0-B0BF-A9A0AFAF66FE}" destId="{BE8366E5-5336-4660-B30B-73004B0F6065}" srcOrd="1" destOrd="0" presId="urn:microsoft.com/office/officeart/2005/8/layout/process3"/>
    <dgm:cxn modelId="{DC86D7FE-9A49-4977-8D3E-E94C847F396E}" srcId="{58CD5189-6077-492A-A070-E37B6354C2E7}" destId="{E32A99A4-D937-486F-A2EB-6B1E6630B457}" srcOrd="1" destOrd="0" parTransId="{94E1B510-8793-4804-AD6A-8FEA32236343}" sibTransId="{A97BCD91-7BCA-461A-811D-C4453F640969}"/>
    <dgm:cxn modelId="{6E297C26-67CF-470E-BB02-D2C1D0A5444C}" type="presOf" srcId="{85104A9A-59DE-47E8-9974-DEEC7E22C269}" destId="{DA0E4F54-55BB-4759-886C-78DFA2D28DD7}" srcOrd="0" destOrd="0" presId="urn:microsoft.com/office/officeart/2005/8/layout/process3"/>
    <dgm:cxn modelId="{56D2EE59-8BFC-4D17-869D-DAFD685EC005}" srcId="{6576EEAB-9245-449E-910B-3E7C347A081D}" destId="{9E0D58E1-A044-4AFF-A9FE-45ADD780A52C}" srcOrd="5" destOrd="0" parTransId="{31CB3518-1FD4-4E91-AC14-8D9E4875B8F8}" sibTransId="{C8F2BC94-03A6-4C9B-BEA5-585C3CECA949}"/>
    <dgm:cxn modelId="{413854A6-B08E-4411-8B6C-2E6B3B7CAA5B}" type="presOf" srcId="{E9FCE620-9E32-493D-85FC-E0EC151AB21F}" destId="{9FB3A2D0-6BD2-4E07-B4D6-068F6F1D8277}" srcOrd="1" destOrd="0" presId="urn:microsoft.com/office/officeart/2005/8/layout/process3"/>
    <dgm:cxn modelId="{A6B178C8-C0B1-41CC-837F-054998BC223A}" type="presOf" srcId="{56E7C9CC-FAE1-4513-B2B5-555D49B0C2D8}" destId="{F391DB37-F628-48C5-B16D-8DD52EB251AF}" srcOrd="0" destOrd="3" presId="urn:microsoft.com/office/officeart/2005/8/layout/process3"/>
    <dgm:cxn modelId="{ABA1648B-D130-4679-8BCB-A1B6A0D41EA6}" type="presOf" srcId="{F7BEB953-6C7C-44E9-ABD5-303A07E8E5FF}" destId="{850751C1-0B48-4F5C-8F8F-E40079DBBE27}" srcOrd="0" destOrd="0" presId="urn:microsoft.com/office/officeart/2005/8/layout/process3"/>
    <dgm:cxn modelId="{BEEFBB0A-D295-41CE-9CE0-ACBC8483D5C3}" srcId="{85104A9A-59DE-47E8-9974-DEEC7E22C269}" destId="{3E46F92B-1B87-46C3-86F3-A61DE2D2C188}" srcOrd="1" destOrd="0" parTransId="{ED405DA6-3B36-4D68-A3B5-7585EE4DFD76}" sibTransId="{2EC04B80-5C45-4CFB-852E-310B6B347E02}"/>
    <dgm:cxn modelId="{4C8EEACA-CC21-4DE3-8F73-8B93B544D155}" type="presOf" srcId="{4F2A9E76-A78A-48DD-A8E1-89DAFA7C0D7A}" destId="{F391DB37-F628-48C5-B16D-8DD52EB251AF}" srcOrd="0" destOrd="4" presId="urn:microsoft.com/office/officeart/2005/8/layout/process3"/>
    <dgm:cxn modelId="{2170B38D-5039-45C6-9D8C-0376661C13D3}" srcId="{AB19CC5F-EB0E-4C3D-B90A-FFA340E48616}" destId="{974F34AB-F942-4C23-8D19-EDC4D79D0B24}" srcOrd="1" destOrd="0" parTransId="{44A0BDD7-FC07-4FA2-800B-5C017606ADC5}" sibTransId="{D60A0892-E2D2-4C3F-AFC6-267C75E4E24B}"/>
    <dgm:cxn modelId="{5560BC19-40D4-43D3-A18E-7458D6F84837}" srcId="{6576EEAB-9245-449E-910B-3E7C347A081D}" destId="{238953BF-9332-4A11-8F05-B4D6BFB52C40}" srcOrd="3" destOrd="0" parTransId="{AF6817C3-4913-41AB-AFA0-4A84E87E2730}" sibTransId="{6E6E981F-8F15-49F9-A25A-870028926B36}"/>
    <dgm:cxn modelId="{A624CB61-078D-4AFC-8269-A44C6FE77F04}" type="presOf" srcId="{58CD5189-6077-492A-A070-E37B6354C2E7}" destId="{EF7CBBA1-1192-4AEA-8BD9-CEB44BCF155A}" srcOrd="1" destOrd="0" presId="urn:microsoft.com/office/officeart/2005/8/layout/process3"/>
    <dgm:cxn modelId="{A0C44F0A-9042-43D1-9913-067686C96182}" type="presOf" srcId="{3E46F92B-1B87-46C3-86F3-A61DE2D2C188}" destId="{D0AFA13D-48E3-4684-BDEA-80D55460DD36}" srcOrd="0" destOrd="0" presId="urn:microsoft.com/office/officeart/2005/8/layout/process3"/>
    <dgm:cxn modelId="{913653B6-CC37-4457-8B6F-BACE1B044643}" type="presOf" srcId="{C08C70B7-65AA-4563-A0FD-35AE7192E5B7}" destId="{B0266DB9-AD78-41EC-879E-989EE0E5CA25}" srcOrd="0" destOrd="2" presId="urn:microsoft.com/office/officeart/2005/8/layout/process3"/>
    <dgm:cxn modelId="{84619D5E-59FD-4158-9D90-F2B7B9D24E93}" type="presOf" srcId="{9F56F86C-F0ED-403D-A081-338230AEE392}" destId="{EEE87939-CCFB-4A0D-8E96-D8CBB77E7E53}" srcOrd="0" destOrd="1" presId="urn:microsoft.com/office/officeart/2005/8/layout/process3"/>
    <dgm:cxn modelId="{32306A24-432C-451D-81AE-0F8578CA285B}" srcId="{6576EEAB-9245-449E-910B-3E7C347A081D}" destId="{EE86B09D-C3B1-4597-98B5-4295DA355111}" srcOrd="1" destOrd="0" parTransId="{065814BB-A1AF-41B7-92F3-5912F7E99CED}" sibTransId="{69DCEBD7-35AA-423E-9BB1-AE7CA8A624DB}"/>
    <dgm:cxn modelId="{00593206-3EE0-452B-84E3-F2E91D330187}" srcId="{AB19CC5F-EB0E-4C3D-B90A-FFA340E48616}" destId="{C08C70B7-65AA-4563-A0FD-35AE7192E5B7}" srcOrd="2" destOrd="0" parTransId="{2467B9D8-98C3-4DD0-854C-33F99ABECCC1}" sibTransId="{8B07D8E3-179C-477D-9FBD-17A945319AB5}"/>
    <dgm:cxn modelId="{812817F2-F257-4654-81CD-C3DE9794AEF4}" srcId="{58CD5189-6077-492A-A070-E37B6354C2E7}" destId="{86DF2281-F9F6-4598-B1B2-77CE10F53BA8}" srcOrd="5" destOrd="0" parTransId="{E31FD8B4-C0B5-4985-B409-7BAB8D16F7E7}" sibTransId="{8EE4E98F-AADB-4789-A9DF-057E57393B4D}"/>
    <dgm:cxn modelId="{0EEC4D12-2923-4663-8618-2784A27BD589}" srcId="{3E46F92B-1B87-46C3-86F3-A61DE2D2C188}" destId="{3B77817D-8E35-4FE8-BF16-F5665703B6B2}" srcOrd="0" destOrd="0" parTransId="{ED5A82BA-3827-420D-89F0-1E9B8D91D4BF}" sibTransId="{0EDA98D3-540D-4F12-95B5-C7EE91B0FAC8}"/>
    <dgm:cxn modelId="{6F2B947E-46E7-4E6C-B8DF-4C4BA72314D6}" srcId="{58CD5189-6077-492A-A070-E37B6354C2E7}" destId="{56E7C9CC-FAE1-4513-B2B5-555D49B0C2D8}" srcOrd="3" destOrd="0" parTransId="{E3754FCC-1790-417F-B4A7-B71822E0E897}" sibTransId="{F712C2F5-D8E0-459D-BB08-6FA5F0155FA9}"/>
    <dgm:cxn modelId="{F3A37B26-E932-4520-8DE9-585113E28318}" type="presOf" srcId="{8A0D8766-8714-42D0-B0BF-A9A0AFAF66FE}" destId="{62501BF9-9234-4B7D-A58C-7EA9F81AB884}" srcOrd="0" destOrd="0" presId="urn:microsoft.com/office/officeart/2005/8/layout/process3"/>
    <dgm:cxn modelId="{C9F3C228-E232-4DB1-9782-FCAD1D433CFE}" type="presOf" srcId="{093B1EB6-20D0-4DD4-93BE-4FFE4D65EADD}" destId="{2A108C86-FCC3-4501-AA28-6307D2EE5492}" srcOrd="0" destOrd="0" presId="urn:microsoft.com/office/officeart/2005/8/layout/process3"/>
    <dgm:cxn modelId="{ADE8872E-FBE8-47B3-BED3-C0BA1EDC82F3}" srcId="{AB19CC5F-EB0E-4C3D-B90A-FFA340E48616}" destId="{30C318BF-EDB1-4319-9282-5ED015EFFB11}" srcOrd="0" destOrd="0" parTransId="{EBC0B8A5-DE6B-4A53-B877-BB2394B6819D}" sibTransId="{6107E0F2-7EDA-4E93-A70F-68A2D0D7726F}"/>
    <dgm:cxn modelId="{8CC0D4BF-FC97-443F-A35C-29936553544D}" srcId="{85104A9A-59DE-47E8-9974-DEEC7E22C269}" destId="{6576EEAB-9245-449E-910B-3E7C347A081D}" srcOrd="2" destOrd="0" parTransId="{4A092246-B364-415E-AD28-6CF287BBD017}" sibTransId="{8A0D8766-8714-42D0-B0BF-A9A0AFAF66FE}"/>
    <dgm:cxn modelId="{B445B6AB-73EC-4073-944D-6743E1F9B9DB}" srcId="{85104A9A-59DE-47E8-9974-DEEC7E22C269}" destId="{AB19CC5F-EB0E-4C3D-B90A-FFA340E48616}" srcOrd="0" destOrd="0" parTransId="{C6D15F53-09FE-4334-A9FA-DE675C77C2D6}" sibTransId="{F7BEB953-6C7C-44E9-ABD5-303A07E8E5FF}"/>
    <dgm:cxn modelId="{C92A95B3-3187-48A8-B119-F31D4A727891}" type="presOf" srcId="{6576EEAB-9245-449E-910B-3E7C347A081D}" destId="{77FD79E4-0EDF-4945-93FD-576A3181EB33}" srcOrd="0" destOrd="0" presId="urn:microsoft.com/office/officeart/2005/8/layout/process3"/>
    <dgm:cxn modelId="{C639E0F8-BD53-4673-8F41-D09B2C0B6AA3}" type="presOf" srcId="{7C98EE87-9CC7-49EF-B9A2-5BB219CDE6CC}" destId="{B0266DB9-AD78-41EC-879E-989EE0E5CA25}" srcOrd="0" destOrd="3" presId="urn:microsoft.com/office/officeart/2005/8/layout/process3"/>
    <dgm:cxn modelId="{B0F63B01-2F41-48ED-9AB7-17643D936473}" type="presOf" srcId="{216EC111-945F-4993-A197-81A9FC91F1F4}" destId="{EEE87939-CCFB-4A0D-8E96-D8CBB77E7E53}" srcOrd="0" destOrd="0" presId="urn:microsoft.com/office/officeart/2005/8/layout/process3"/>
    <dgm:cxn modelId="{04D2D646-9104-4412-AEFD-095332E746DB}" type="presOf" srcId="{D066DB0E-39A0-4D50-BFE4-856CBF3E48D5}" destId="{A043868B-77DE-4FB4-9179-0D0A8A491DC4}" srcOrd="1" destOrd="0" presId="urn:microsoft.com/office/officeart/2005/8/layout/process3"/>
    <dgm:cxn modelId="{A6173562-E77C-4C1C-B13D-16FECC0B9DCF}" type="presOf" srcId="{83A73B59-F3D8-41D6-B4F4-8B94ED1E7696}" destId="{12881BBC-821C-4746-A278-942643EBA01C}" srcOrd="0" destOrd="1" presId="urn:microsoft.com/office/officeart/2005/8/layout/process3"/>
    <dgm:cxn modelId="{613B2D8F-8B23-4FAD-9611-8E0921E965C6}" type="presOf" srcId="{2EC04B80-5C45-4CFB-852E-310B6B347E02}" destId="{E88175D4-7006-45F2-A592-C47E0BAB7924}" srcOrd="0" destOrd="0" presId="urn:microsoft.com/office/officeart/2005/8/layout/process3"/>
    <dgm:cxn modelId="{BD3EAB9F-C8AF-45B8-A9E4-7580C1E97920}" type="presOf" srcId="{2EC04B80-5C45-4CFB-852E-310B6B347E02}" destId="{41000AD3-56FD-4D68-8C3C-5EE8EA195EA7}" srcOrd="1" destOrd="0" presId="urn:microsoft.com/office/officeart/2005/8/layout/process3"/>
    <dgm:cxn modelId="{8CF1E26A-9D91-471D-94F8-AD9F0B155DB3}" type="presOf" srcId="{D066DB0E-39A0-4D50-BFE4-856CBF3E48D5}" destId="{F1ED0272-41D4-426F-8E13-0D6517243838}" srcOrd="0" destOrd="0" presId="urn:microsoft.com/office/officeart/2005/8/layout/process3"/>
    <dgm:cxn modelId="{178B105C-77BD-48D4-B8CA-818BE5753250}" type="presOf" srcId="{58CD5189-6077-492A-A070-E37B6354C2E7}" destId="{FCCFCA2C-1DD0-4EE5-BEA2-BE9B01651063}" srcOrd="0" destOrd="0" presId="urn:microsoft.com/office/officeart/2005/8/layout/process3"/>
    <dgm:cxn modelId="{0161AA81-6EF1-4F2E-88B8-28FA3BA6C99C}" srcId="{85104A9A-59DE-47E8-9974-DEEC7E22C269}" destId="{58CD5189-6077-492A-A070-E37B6354C2E7}" srcOrd="3" destOrd="0" parTransId="{A2C7F6D2-095E-4772-A1F8-232CF271E678}" sibTransId="{AE53812D-5563-4D14-9E85-2DBF713471B3}"/>
    <dgm:cxn modelId="{49C6A532-8741-4819-BFB6-2090F5E15F66}" srcId="{58CD5189-6077-492A-A070-E37B6354C2E7}" destId="{4F2A9E76-A78A-48DD-A8E1-89DAFA7C0D7A}" srcOrd="4" destOrd="0" parTransId="{99F1B2F3-5FBC-46BD-8F5B-AF7D00211D82}" sibTransId="{507FF5D7-90A9-4534-9BEB-9D42785F2C72}"/>
    <dgm:cxn modelId="{76488485-C0D1-4176-8488-B3210536FCB3}" srcId="{58CD5189-6077-492A-A070-E37B6354C2E7}" destId="{47932B7F-7D17-4679-A5C9-4CAB0881C4B0}" srcOrd="0" destOrd="0" parTransId="{E7470A9D-229A-43A0-AD57-BE69460AE20D}" sibTransId="{A4CB4F0C-C7D7-4818-9406-E61B47A10E7B}"/>
    <dgm:cxn modelId="{25C5F1BF-31B3-4712-AC69-1220D0BB2B34}" srcId="{E9FCE620-9E32-493D-85FC-E0EC151AB21F}" destId="{093B1EB6-20D0-4DD4-93BE-4FFE4D65EADD}" srcOrd="0" destOrd="0" parTransId="{151E4F95-5DB1-4165-B7D0-490CE4CE7A64}" sibTransId="{D3CEC7DC-D233-43D2-9E53-5D550AE2F624}"/>
    <dgm:cxn modelId="{9D20F886-899F-45A4-ADA0-B7DAA8B4C472}" srcId="{85104A9A-59DE-47E8-9974-DEEC7E22C269}" destId="{D066DB0E-39A0-4D50-BFE4-856CBF3E48D5}" srcOrd="4" destOrd="0" parTransId="{50EDD06E-534D-4938-869B-E7D528214A36}" sibTransId="{F0BE8552-1206-4916-B03D-508B852146EF}"/>
    <dgm:cxn modelId="{D4187B68-D26C-4757-8F59-DE5BB7D8550E}" srcId="{3E46F92B-1B87-46C3-86F3-A61DE2D2C188}" destId="{56DE4A85-B009-4816-9F70-CEFD2BA31830}" srcOrd="3" destOrd="0" parTransId="{A35CA166-DB98-4E3F-A673-000975C131D6}" sibTransId="{F3E4AA30-61DA-46D9-8EA5-3E5045B763B7}"/>
    <dgm:cxn modelId="{A36CB8A6-B44D-44B2-AAEA-87B2201F7078}" type="presOf" srcId="{EE86B09D-C3B1-4597-98B5-4295DA355111}" destId="{EBCDB0D6-CA45-4EAA-B24E-01C0627F84DB}" srcOrd="0" destOrd="1" presId="urn:microsoft.com/office/officeart/2005/8/layout/process3"/>
    <dgm:cxn modelId="{CACB4556-70EA-42BB-8B53-90AC2299AB0F}" srcId="{3E46F92B-1B87-46C3-86F3-A61DE2D2C188}" destId="{4EBA354C-CB7A-4CB1-855E-31AF001FE391}" srcOrd="4" destOrd="0" parTransId="{3F634A99-A68E-4D71-8402-9E1306FACAE4}" sibTransId="{59E63574-00E2-46A8-BFB5-9710A48A79E5}"/>
    <dgm:cxn modelId="{B587AAC5-06B6-4904-A5F2-54CB26A2A7C3}" type="presOf" srcId="{E9FCE620-9E32-493D-85FC-E0EC151AB21F}" destId="{E8518B7D-844A-4FD9-98CE-768399606945}" srcOrd="0" destOrd="0" presId="urn:microsoft.com/office/officeart/2005/8/layout/process3"/>
    <dgm:cxn modelId="{EED1B1C2-2645-4B40-816B-196738ED11A7}" type="presOf" srcId="{E32A99A4-D937-486F-A2EB-6B1E6630B457}" destId="{F391DB37-F628-48C5-B16D-8DD52EB251AF}" srcOrd="0" destOrd="1" presId="urn:microsoft.com/office/officeart/2005/8/layout/process3"/>
    <dgm:cxn modelId="{6677B274-C42F-4BFE-A996-045DFD466073}" type="presOf" srcId="{AE53812D-5563-4D14-9E85-2DBF713471B3}" destId="{CFCAA835-367A-46BB-A196-26BFFE7F7C1C}" srcOrd="0" destOrd="0" presId="urn:microsoft.com/office/officeart/2005/8/layout/process3"/>
    <dgm:cxn modelId="{F85C18FD-50FA-434B-9A2B-346274ABC561}" type="presOf" srcId="{F0BE8552-1206-4916-B03D-508B852146EF}" destId="{D4F21463-0914-4803-A7A8-E16F6EBFAE71}" srcOrd="1" destOrd="0" presId="urn:microsoft.com/office/officeart/2005/8/layout/process3"/>
    <dgm:cxn modelId="{A6B0340B-3294-42AB-8A89-9E7CED237394}" srcId="{58CD5189-6077-492A-A070-E37B6354C2E7}" destId="{894D1D31-6E2A-4451-9E9C-25BB2F2A0AB1}" srcOrd="6" destOrd="0" parTransId="{FCB93FF9-371D-4BE5-B0DE-053FFD9D823C}" sibTransId="{C18124CF-E1DC-4C7C-A028-B716920C831D}"/>
    <dgm:cxn modelId="{1A13ED7B-9974-4BE6-954B-3F84BEBF13A7}" srcId="{D066DB0E-39A0-4D50-BFE4-856CBF3E48D5}" destId="{24557790-A433-438F-BE08-61050B94360A}" srcOrd="2" destOrd="0" parTransId="{6C4B6FEE-24B2-4FC2-BF9A-4DD950B44142}" sibTransId="{6E735158-F6BA-47CD-8850-BF9A67BC9877}"/>
    <dgm:cxn modelId="{2C74C1BC-04F4-45F4-93E2-AFFFD345A43A}" type="presOf" srcId="{86DF2281-F9F6-4598-B1B2-77CE10F53BA8}" destId="{F391DB37-F628-48C5-B16D-8DD52EB251AF}" srcOrd="0" destOrd="5" presId="urn:microsoft.com/office/officeart/2005/8/layout/process3"/>
    <dgm:cxn modelId="{0241D677-16E5-4ABE-A27C-10CD3F303C46}" type="presParOf" srcId="{DA0E4F54-55BB-4759-886C-78DFA2D28DD7}" destId="{8B0941B4-1485-4910-9820-A7E745591006}" srcOrd="0" destOrd="0" presId="urn:microsoft.com/office/officeart/2005/8/layout/process3"/>
    <dgm:cxn modelId="{F389038B-A89B-4B2E-8383-A3D091B2D45B}" type="presParOf" srcId="{8B0941B4-1485-4910-9820-A7E745591006}" destId="{BAABC525-79F0-4CB0-9821-AD6C0810CCC3}" srcOrd="0" destOrd="0" presId="urn:microsoft.com/office/officeart/2005/8/layout/process3"/>
    <dgm:cxn modelId="{07AA6CFC-BD41-4AE9-8E78-08DC2CCCB06E}" type="presParOf" srcId="{8B0941B4-1485-4910-9820-A7E745591006}" destId="{6AA4643A-8617-4BEE-8F6A-67E92F0AE4BB}" srcOrd="1" destOrd="0" presId="urn:microsoft.com/office/officeart/2005/8/layout/process3"/>
    <dgm:cxn modelId="{3E7C8B6A-808A-4560-8A87-3632001C558A}" type="presParOf" srcId="{8B0941B4-1485-4910-9820-A7E745591006}" destId="{B0266DB9-AD78-41EC-879E-989EE0E5CA25}" srcOrd="2" destOrd="0" presId="urn:microsoft.com/office/officeart/2005/8/layout/process3"/>
    <dgm:cxn modelId="{9D1ED816-F5DA-4959-8354-EEAB81DE3B18}" type="presParOf" srcId="{DA0E4F54-55BB-4759-886C-78DFA2D28DD7}" destId="{850751C1-0B48-4F5C-8F8F-E40079DBBE27}" srcOrd="1" destOrd="0" presId="urn:microsoft.com/office/officeart/2005/8/layout/process3"/>
    <dgm:cxn modelId="{E5A93937-1DEF-4C54-9FF7-D3C03D79361F}" type="presParOf" srcId="{850751C1-0B48-4F5C-8F8F-E40079DBBE27}" destId="{837F6F6B-19E3-41BC-A818-B9756D72210B}" srcOrd="0" destOrd="0" presId="urn:microsoft.com/office/officeart/2005/8/layout/process3"/>
    <dgm:cxn modelId="{4313AD7C-F1BF-4CF0-81E8-0B7F7DFF9076}" type="presParOf" srcId="{DA0E4F54-55BB-4759-886C-78DFA2D28DD7}" destId="{CE9D8BDB-957C-4C1C-90B0-5F4FFC79A31C}" srcOrd="2" destOrd="0" presId="urn:microsoft.com/office/officeart/2005/8/layout/process3"/>
    <dgm:cxn modelId="{2D7DC18C-7EF7-4D33-8C8B-0B2161A1D19E}" type="presParOf" srcId="{CE9D8BDB-957C-4C1C-90B0-5F4FFC79A31C}" destId="{D0AFA13D-48E3-4684-BDEA-80D55460DD36}" srcOrd="0" destOrd="0" presId="urn:microsoft.com/office/officeart/2005/8/layout/process3"/>
    <dgm:cxn modelId="{1FB74FCA-B76B-45EB-A57B-5D219F650D3C}" type="presParOf" srcId="{CE9D8BDB-957C-4C1C-90B0-5F4FFC79A31C}" destId="{818C1F76-06DB-4BD6-A8E9-F5AF3F2FDF48}" srcOrd="1" destOrd="0" presId="urn:microsoft.com/office/officeart/2005/8/layout/process3"/>
    <dgm:cxn modelId="{73B543E9-50E6-4CE0-B40B-0F7BEC7ABB0D}" type="presParOf" srcId="{CE9D8BDB-957C-4C1C-90B0-5F4FFC79A31C}" destId="{12881BBC-821C-4746-A278-942643EBA01C}" srcOrd="2" destOrd="0" presId="urn:microsoft.com/office/officeart/2005/8/layout/process3"/>
    <dgm:cxn modelId="{3C84AF20-79DE-414D-9601-6F7A661086A5}" type="presParOf" srcId="{DA0E4F54-55BB-4759-886C-78DFA2D28DD7}" destId="{E88175D4-7006-45F2-A592-C47E0BAB7924}" srcOrd="3" destOrd="0" presId="urn:microsoft.com/office/officeart/2005/8/layout/process3"/>
    <dgm:cxn modelId="{C2766424-B769-4F34-8014-C095C2D741F2}" type="presParOf" srcId="{E88175D4-7006-45F2-A592-C47E0BAB7924}" destId="{41000AD3-56FD-4D68-8C3C-5EE8EA195EA7}" srcOrd="0" destOrd="0" presId="urn:microsoft.com/office/officeart/2005/8/layout/process3"/>
    <dgm:cxn modelId="{08DEC1E6-F73B-4C07-B19B-F37B20C99771}" type="presParOf" srcId="{DA0E4F54-55BB-4759-886C-78DFA2D28DD7}" destId="{F5F8B512-2611-47F8-A2F5-F23250A33318}" srcOrd="4" destOrd="0" presId="urn:microsoft.com/office/officeart/2005/8/layout/process3"/>
    <dgm:cxn modelId="{6CC18589-B022-49E3-8E97-E257B119CD0F}" type="presParOf" srcId="{F5F8B512-2611-47F8-A2F5-F23250A33318}" destId="{77FD79E4-0EDF-4945-93FD-576A3181EB33}" srcOrd="0" destOrd="0" presId="urn:microsoft.com/office/officeart/2005/8/layout/process3"/>
    <dgm:cxn modelId="{124528BD-78C7-430A-A6FC-E0D9FD210E7B}" type="presParOf" srcId="{F5F8B512-2611-47F8-A2F5-F23250A33318}" destId="{AC56BAC3-CF85-44E9-ADCB-5FE3DB79C8BF}" srcOrd="1" destOrd="0" presId="urn:microsoft.com/office/officeart/2005/8/layout/process3"/>
    <dgm:cxn modelId="{CA6220D6-5ADF-4D45-B648-9695B1086E13}" type="presParOf" srcId="{F5F8B512-2611-47F8-A2F5-F23250A33318}" destId="{EBCDB0D6-CA45-4EAA-B24E-01C0627F84DB}" srcOrd="2" destOrd="0" presId="urn:microsoft.com/office/officeart/2005/8/layout/process3"/>
    <dgm:cxn modelId="{5CDA1763-41A2-4FE6-AD14-DEC235A40740}" type="presParOf" srcId="{DA0E4F54-55BB-4759-886C-78DFA2D28DD7}" destId="{62501BF9-9234-4B7D-A58C-7EA9F81AB884}" srcOrd="5" destOrd="0" presId="urn:microsoft.com/office/officeart/2005/8/layout/process3"/>
    <dgm:cxn modelId="{B8B93E94-001C-4CCB-A01E-4ABE63F0CB4F}" type="presParOf" srcId="{62501BF9-9234-4B7D-A58C-7EA9F81AB884}" destId="{BE8366E5-5336-4660-B30B-73004B0F6065}" srcOrd="0" destOrd="0" presId="urn:microsoft.com/office/officeart/2005/8/layout/process3"/>
    <dgm:cxn modelId="{86C106C9-3191-4C0E-97AD-F6A39BAA6CF7}" type="presParOf" srcId="{DA0E4F54-55BB-4759-886C-78DFA2D28DD7}" destId="{C2F42194-450C-46FA-845A-C90F9CF008F9}" srcOrd="6" destOrd="0" presId="urn:microsoft.com/office/officeart/2005/8/layout/process3"/>
    <dgm:cxn modelId="{6217E3E1-698B-43E5-A6D7-2F72AB42FCE5}" type="presParOf" srcId="{C2F42194-450C-46FA-845A-C90F9CF008F9}" destId="{FCCFCA2C-1DD0-4EE5-BEA2-BE9B01651063}" srcOrd="0" destOrd="0" presId="urn:microsoft.com/office/officeart/2005/8/layout/process3"/>
    <dgm:cxn modelId="{4E2F437E-8873-4952-B85A-AD6E4FD5F40E}" type="presParOf" srcId="{C2F42194-450C-46FA-845A-C90F9CF008F9}" destId="{EF7CBBA1-1192-4AEA-8BD9-CEB44BCF155A}" srcOrd="1" destOrd="0" presId="urn:microsoft.com/office/officeart/2005/8/layout/process3"/>
    <dgm:cxn modelId="{56DB7F0F-3F57-4FEF-91DD-61C92A5195FE}" type="presParOf" srcId="{C2F42194-450C-46FA-845A-C90F9CF008F9}" destId="{F391DB37-F628-48C5-B16D-8DD52EB251AF}" srcOrd="2" destOrd="0" presId="urn:microsoft.com/office/officeart/2005/8/layout/process3"/>
    <dgm:cxn modelId="{704A7F1B-32E6-4062-AF50-53BC5E20DA57}" type="presParOf" srcId="{DA0E4F54-55BB-4759-886C-78DFA2D28DD7}" destId="{CFCAA835-367A-46BB-A196-26BFFE7F7C1C}" srcOrd="7" destOrd="0" presId="urn:microsoft.com/office/officeart/2005/8/layout/process3"/>
    <dgm:cxn modelId="{713016FC-BE79-4F35-AEDB-DCBA751B02DE}" type="presParOf" srcId="{CFCAA835-367A-46BB-A196-26BFFE7F7C1C}" destId="{7DF93314-24B0-4CFB-8515-BF2ADE92E4FC}" srcOrd="0" destOrd="0" presId="urn:microsoft.com/office/officeart/2005/8/layout/process3"/>
    <dgm:cxn modelId="{DC9F1DFB-2FA7-4348-99FE-C989CA3C0A19}" type="presParOf" srcId="{DA0E4F54-55BB-4759-886C-78DFA2D28DD7}" destId="{4C607A31-EEAF-4E39-8941-723B29AD2F97}" srcOrd="8" destOrd="0" presId="urn:microsoft.com/office/officeart/2005/8/layout/process3"/>
    <dgm:cxn modelId="{B64F56BA-9C1C-48EE-8BBA-43E0AFBE8F05}" type="presParOf" srcId="{4C607A31-EEAF-4E39-8941-723B29AD2F97}" destId="{F1ED0272-41D4-426F-8E13-0D6517243838}" srcOrd="0" destOrd="0" presId="urn:microsoft.com/office/officeart/2005/8/layout/process3"/>
    <dgm:cxn modelId="{683B7DEF-6B28-408F-8B80-67AB02D5DF09}" type="presParOf" srcId="{4C607A31-EEAF-4E39-8941-723B29AD2F97}" destId="{A043868B-77DE-4FB4-9179-0D0A8A491DC4}" srcOrd="1" destOrd="0" presId="urn:microsoft.com/office/officeart/2005/8/layout/process3"/>
    <dgm:cxn modelId="{6B9D4920-E2AD-4309-81A0-87219D9C4DA8}" type="presParOf" srcId="{4C607A31-EEAF-4E39-8941-723B29AD2F97}" destId="{EEE87939-CCFB-4A0D-8E96-D8CBB77E7E53}" srcOrd="2" destOrd="0" presId="urn:microsoft.com/office/officeart/2005/8/layout/process3"/>
    <dgm:cxn modelId="{E1417860-A4FD-4415-84A0-26DEBA67A2AF}" type="presParOf" srcId="{DA0E4F54-55BB-4759-886C-78DFA2D28DD7}" destId="{DD00B018-D023-418E-81F3-B7A1A2DDBC4B}" srcOrd="9" destOrd="0" presId="urn:microsoft.com/office/officeart/2005/8/layout/process3"/>
    <dgm:cxn modelId="{B5029BA2-201E-4130-B9B6-03EAB5CCB049}" type="presParOf" srcId="{DD00B018-D023-418E-81F3-B7A1A2DDBC4B}" destId="{D4F21463-0914-4803-A7A8-E16F6EBFAE71}" srcOrd="0" destOrd="0" presId="urn:microsoft.com/office/officeart/2005/8/layout/process3"/>
    <dgm:cxn modelId="{342ECCE3-F124-46E7-A036-AFBB45617212}" type="presParOf" srcId="{DA0E4F54-55BB-4759-886C-78DFA2D28DD7}" destId="{7A805A07-2EC3-47D7-955C-E22C227C97BD}" srcOrd="10" destOrd="0" presId="urn:microsoft.com/office/officeart/2005/8/layout/process3"/>
    <dgm:cxn modelId="{AAC9D55F-F1E9-4328-A04E-94F2BA36D520}" type="presParOf" srcId="{7A805A07-2EC3-47D7-955C-E22C227C97BD}" destId="{E8518B7D-844A-4FD9-98CE-768399606945}" srcOrd="0" destOrd="0" presId="urn:microsoft.com/office/officeart/2005/8/layout/process3"/>
    <dgm:cxn modelId="{7755F82A-BB88-4967-AD20-2F63BC7B9C8B}" type="presParOf" srcId="{7A805A07-2EC3-47D7-955C-E22C227C97BD}" destId="{9FB3A2D0-6BD2-4E07-B4D6-068F6F1D8277}" srcOrd="1" destOrd="0" presId="urn:microsoft.com/office/officeart/2005/8/layout/process3"/>
    <dgm:cxn modelId="{D94AEFE4-280F-41B7-AF9F-A6992839D8DB}" type="presParOf" srcId="{7A805A07-2EC3-47D7-955C-E22C227C97BD}" destId="{2A108C86-FCC3-4501-AA28-6307D2EE5492}" srcOrd="2" destOrd="0" presId="urn:microsoft.com/office/officeart/2005/8/layout/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476D61-8D7F-4D31-AA50-97DF2D0D9062}" type="doc">
      <dgm:prSet loTypeId="urn:microsoft.com/office/officeart/2005/8/layout/StepDownProcess" loCatId="process" qsTypeId="urn:microsoft.com/office/officeart/2005/8/quickstyle/simple1" qsCatId="simple" csTypeId="urn:microsoft.com/office/officeart/2005/8/colors/accent1_1" csCatId="accent1" phldr="1"/>
      <dgm:spPr/>
      <dgm:t>
        <a:bodyPr/>
        <a:lstStyle/>
        <a:p>
          <a:endParaRPr lang="en-US"/>
        </a:p>
      </dgm:t>
    </dgm:pt>
    <dgm:pt modelId="{7491B707-3B58-44F4-A7C6-2DEA281FFDBF}">
      <dgm:prSet phldrT="[Text]" custT="1"/>
      <dgm:spPr/>
      <dgm:t>
        <a:bodyPr/>
        <a:lstStyle/>
        <a:p>
          <a:pPr algn="just"/>
          <a:r>
            <a:rPr lang="en-ZA" sz="1200" dirty="0" smtClean="0"/>
            <a:t>8.1The Accounting Officers/Accounting Authorities must only deviate from inviting  competitive bids in cases of emergency and sole supplier status. (These deviations do not require the approval of the relevant treasury</a:t>
          </a:r>
          <a:endParaRPr lang="en-US" sz="1200" dirty="0"/>
        </a:p>
      </dgm:t>
    </dgm:pt>
    <dgm:pt modelId="{0AAC6F4B-DC7E-467A-85E9-20F2E7F277B1}" type="parTrans" cxnId="{D3892E46-6306-4EAA-88FB-F640EBCE3E16}">
      <dgm:prSet/>
      <dgm:spPr/>
      <dgm:t>
        <a:bodyPr/>
        <a:lstStyle/>
        <a:p>
          <a:endParaRPr lang="en-US"/>
        </a:p>
      </dgm:t>
    </dgm:pt>
    <dgm:pt modelId="{E6CB37F5-CE79-4AA5-A720-B24BB3A10EA4}" type="sibTrans" cxnId="{D3892E46-6306-4EAA-88FB-F640EBCE3E16}">
      <dgm:prSet/>
      <dgm:spPr/>
      <dgm:t>
        <a:bodyPr/>
        <a:lstStyle/>
        <a:p>
          <a:endParaRPr lang="en-US"/>
        </a:p>
      </dgm:t>
    </dgm:pt>
    <dgm:pt modelId="{1C57B136-1DC0-41EF-971F-E90B402E1D89}">
      <dgm:prSet phldrT="[Text]"/>
      <dgm:spPr/>
      <dgm:t>
        <a:bodyPr/>
        <a:lstStyle/>
        <a:p>
          <a:endParaRPr lang="en-US" dirty="0"/>
        </a:p>
      </dgm:t>
    </dgm:pt>
    <dgm:pt modelId="{AA409075-40CC-41A9-862D-CBA0483DED77}" type="parTrans" cxnId="{839D7E2D-0741-4BC8-8AB9-9D834D4583D1}">
      <dgm:prSet/>
      <dgm:spPr/>
      <dgm:t>
        <a:bodyPr/>
        <a:lstStyle/>
        <a:p>
          <a:endParaRPr lang="en-US"/>
        </a:p>
      </dgm:t>
    </dgm:pt>
    <dgm:pt modelId="{0275988A-A3B1-406A-A7F4-3DD23E54883C}" type="sibTrans" cxnId="{839D7E2D-0741-4BC8-8AB9-9D834D4583D1}">
      <dgm:prSet/>
      <dgm:spPr/>
      <dgm:t>
        <a:bodyPr/>
        <a:lstStyle/>
        <a:p>
          <a:endParaRPr lang="en-US"/>
        </a:p>
      </dgm:t>
    </dgm:pt>
    <dgm:pt modelId="{29A80575-E1F2-453A-85E5-8326A5F66C75}">
      <dgm:prSet phldrT="[Text]" custT="1"/>
      <dgm:spPr>
        <a:ln>
          <a:solidFill>
            <a:srgbClr val="FF0000"/>
          </a:solidFill>
        </a:ln>
      </dgm:spPr>
      <dgm:t>
        <a:bodyPr/>
        <a:lstStyle/>
        <a:p>
          <a:pPr algn="just"/>
          <a:r>
            <a:rPr lang="en-ZA" sz="1200" dirty="0" smtClean="0"/>
            <a:t>8.2Emergency procurement may occur when there is a serious and unexpected situation that poses an immediate risk to health, life, property or environment which calls an agency to action and there is insufficient time to invite competitive bid</a:t>
          </a:r>
          <a:r>
            <a:rPr lang="en-US" sz="1200" dirty="0" smtClean="0"/>
            <a:t> </a:t>
          </a:r>
          <a:endParaRPr lang="en-US" sz="1200" dirty="0"/>
        </a:p>
      </dgm:t>
    </dgm:pt>
    <dgm:pt modelId="{C85C1F71-6B10-4755-991D-0587F07820DB}" type="parTrans" cxnId="{84997B6B-2255-43EF-8F95-B4EBF446AD1E}">
      <dgm:prSet/>
      <dgm:spPr/>
      <dgm:t>
        <a:bodyPr/>
        <a:lstStyle/>
        <a:p>
          <a:endParaRPr lang="en-US"/>
        </a:p>
      </dgm:t>
    </dgm:pt>
    <dgm:pt modelId="{5437871C-8769-4229-B4AB-31D6975BDD29}" type="sibTrans" cxnId="{84997B6B-2255-43EF-8F95-B4EBF446AD1E}">
      <dgm:prSet/>
      <dgm:spPr/>
      <dgm:t>
        <a:bodyPr/>
        <a:lstStyle/>
        <a:p>
          <a:endParaRPr lang="en-US"/>
        </a:p>
      </dgm:t>
    </dgm:pt>
    <dgm:pt modelId="{B91F883D-96E4-4EA1-95D3-B1732BBA4A0A}">
      <dgm:prSet phldrT="[Text]"/>
      <dgm:spPr/>
      <dgm:t>
        <a:bodyPr/>
        <a:lstStyle/>
        <a:p>
          <a:endParaRPr lang="en-US" dirty="0"/>
        </a:p>
      </dgm:t>
    </dgm:pt>
    <dgm:pt modelId="{C471CE58-B4ED-4FFD-A9ED-BE6BAACACA46}" type="parTrans" cxnId="{074B13DC-1874-4ED0-AB06-57EF6A3F1C0A}">
      <dgm:prSet/>
      <dgm:spPr/>
      <dgm:t>
        <a:bodyPr/>
        <a:lstStyle/>
        <a:p>
          <a:endParaRPr lang="en-US"/>
        </a:p>
      </dgm:t>
    </dgm:pt>
    <dgm:pt modelId="{9B4D6C74-F8C0-4E69-A0D7-814136B519FE}" type="sibTrans" cxnId="{074B13DC-1874-4ED0-AB06-57EF6A3F1C0A}">
      <dgm:prSet/>
      <dgm:spPr/>
      <dgm:t>
        <a:bodyPr/>
        <a:lstStyle/>
        <a:p>
          <a:endParaRPr lang="en-US"/>
        </a:p>
      </dgm:t>
    </dgm:pt>
    <dgm:pt modelId="{EE18215E-ED9D-4B2D-812E-C553C68C8A90}">
      <dgm:prSet phldrT="[Text]" custT="1"/>
      <dgm:spPr/>
      <dgm:t>
        <a:bodyPr/>
        <a:lstStyle/>
        <a:p>
          <a:pPr algn="just"/>
          <a:endParaRPr lang="en-ZA" sz="1200" dirty="0" smtClean="0"/>
        </a:p>
        <a:p>
          <a:pPr algn="just"/>
          <a:r>
            <a:rPr lang="en-ZA" sz="1200" dirty="0" smtClean="0"/>
            <a:t>8.3Sole source procurement may occur when there is evidence that only one supplier possesses the unique and singularly available capacity to meet the requirements of the institution.</a:t>
          </a:r>
          <a:endParaRPr lang="en-US" sz="1200" dirty="0" smtClean="0"/>
        </a:p>
        <a:p>
          <a:pPr algn="just"/>
          <a:endParaRPr lang="en-US" sz="1200" dirty="0"/>
        </a:p>
      </dgm:t>
    </dgm:pt>
    <dgm:pt modelId="{0C740E09-4D59-4194-8165-8299C2E81325}" type="parTrans" cxnId="{E8461AD9-9DA8-4648-B4FB-8A69ECA5BE4D}">
      <dgm:prSet/>
      <dgm:spPr/>
      <dgm:t>
        <a:bodyPr/>
        <a:lstStyle/>
        <a:p>
          <a:endParaRPr lang="en-US"/>
        </a:p>
      </dgm:t>
    </dgm:pt>
    <dgm:pt modelId="{B9F2CB49-4B09-42A1-9743-5978F20F06A3}" type="sibTrans" cxnId="{E8461AD9-9DA8-4648-B4FB-8A69ECA5BE4D}">
      <dgm:prSet/>
      <dgm:spPr/>
      <dgm:t>
        <a:bodyPr/>
        <a:lstStyle/>
        <a:p>
          <a:endParaRPr lang="en-US"/>
        </a:p>
      </dgm:t>
    </dgm:pt>
    <dgm:pt modelId="{7F902B7D-FEEE-4EA4-B146-F6653C596390}">
      <dgm:prSet phldrT="[Text]"/>
      <dgm:spPr/>
      <dgm:t>
        <a:bodyPr/>
        <a:lstStyle/>
        <a:p>
          <a:endParaRPr lang="en-US" dirty="0"/>
        </a:p>
      </dgm:t>
    </dgm:pt>
    <dgm:pt modelId="{FCB2D89A-3E1A-452B-93A7-203372C33801}" type="parTrans" cxnId="{88ADF054-286F-49CA-833D-D483612B9D6C}">
      <dgm:prSet/>
      <dgm:spPr/>
      <dgm:t>
        <a:bodyPr/>
        <a:lstStyle/>
        <a:p>
          <a:endParaRPr lang="en-US"/>
        </a:p>
      </dgm:t>
    </dgm:pt>
    <dgm:pt modelId="{2C70E638-BAF7-4EAD-994A-DEEBCA3821C5}" type="sibTrans" cxnId="{88ADF054-286F-49CA-833D-D483612B9D6C}">
      <dgm:prSet/>
      <dgm:spPr/>
      <dgm:t>
        <a:bodyPr/>
        <a:lstStyle/>
        <a:p>
          <a:endParaRPr lang="en-US"/>
        </a:p>
      </dgm:t>
    </dgm:pt>
    <dgm:pt modelId="{0CAF04E5-0BBF-4DDA-8E6B-B9603F94B5D2}" type="pres">
      <dgm:prSet presAssocID="{97476D61-8D7F-4D31-AA50-97DF2D0D9062}" presName="rootnode" presStyleCnt="0">
        <dgm:presLayoutVars>
          <dgm:chMax/>
          <dgm:chPref/>
          <dgm:dir/>
          <dgm:animLvl val="lvl"/>
        </dgm:presLayoutVars>
      </dgm:prSet>
      <dgm:spPr/>
      <dgm:t>
        <a:bodyPr/>
        <a:lstStyle/>
        <a:p>
          <a:endParaRPr lang="en-US"/>
        </a:p>
      </dgm:t>
    </dgm:pt>
    <dgm:pt modelId="{9FF6EAD4-78EC-4DCC-8A2E-B53EC7794041}" type="pres">
      <dgm:prSet presAssocID="{7491B707-3B58-44F4-A7C6-2DEA281FFDBF}" presName="composite" presStyleCnt="0"/>
      <dgm:spPr/>
    </dgm:pt>
    <dgm:pt modelId="{F7EEA82C-C124-463C-986A-98189A81AEDB}" type="pres">
      <dgm:prSet presAssocID="{7491B707-3B58-44F4-A7C6-2DEA281FFDBF}" presName="bentUpArrow1" presStyleLbl="alignImgPlace1" presStyleIdx="0" presStyleCnt="2" custScaleX="67685" custLinFactNeighborX="-54426" custLinFactNeighborY="-968"/>
      <dgm:spPr/>
    </dgm:pt>
    <dgm:pt modelId="{23F07A44-D59F-4A6B-A87A-27AC41196DDE}" type="pres">
      <dgm:prSet presAssocID="{7491B707-3B58-44F4-A7C6-2DEA281FFDBF}" presName="ParentText" presStyleLbl="node1" presStyleIdx="0" presStyleCnt="3" custScaleX="224671">
        <dgm:presLayoutVars>
          <dgm:chMax val="1"/>
          <dgm:chPref val="1"/>
          <dgm:bulletEnabled val="1"/>
        </dgm:presLayoutVars>
      </dgm:prSet>
      <dgm:spPr/>
      <dgm:t>
        <a:bodyPr/>
        <a:lstStyle/>
        <a:p>
          <a:endParaRPr lang="en-US"/>
        </a:p>
      </dgm:t>
    </dgm:pt>
    <dgm:pt modelId="{258322EF-1DE7-4075-99C3-73DB14F90C9C}" type="pres">
      <dgm:prSet presAssocID="{7491B707-3B58-44F4-A7C6-2DEA281FFDBF}" presName="ChildText" presStyleLbl="revTx" presStyleIdx="0" presStyleCnt="3">
        <dgm:presLayoutVars>
          <dgm:chMax val="0"/>
          <dgm:chPref val="0"/>
          <dgm:bulletEnabled val="1"/>
        </dgm:presLayoutVars>
      </dgm:prSet>
      <dgm:spPr/>
      <dgm:t>
        <a:bodyPr/>
        <a:lstStyle/>
        <a:p>
          <a:endParaRPr lang="en-US"/>
        </a:p>
      </dgm:t>
    </dgm:pt>
    <dgm:pt modelId="{F79D0D03-8121-43E7-A617-BEF9D1E00059}" type="pres">
      <dgm:prSet presAssocID="{E6CB37F5-CE79-4AA5-A720-B24BB3A10EA4}" presName="sibTrans" presStyleCnt="0"/>
      <dgm:spPr/>
    </dgm:pt>
    <dgm:pt modelId="{C4F3922F-02B1-44C7-9041-A059E9883830}" type="pres">
      <dgm:prSet presAssocID="{29A80575-E1F2-453A-85E5-8326A5F66C75}" presName="composite" presStyleCnt="0"/>
      <dgm:spPr/>
    </dgm:pt>
    <dgm:pt modelId="{2B0DE9A4-CAC4-4676-A79E-1B259A13A2C4}" type="pres">
      <dgm:prSet presAssocID="{29A80575-E1F2-453A-85E5-8326A5F66C75}" presName="bentUpArrow1" presStyleLbl="alignImgPlace1" presStyleIdx="1" presStyleCnt="2" custScaleX="91765" custScaleY="97644" custLinFactNeighborX="-98083" custLinFactNeighborY="4904"/>
      <dgm:spPr>
        <a:solidFill>
          <a:schemeClr val="accent2">
            <a:lumMod val="60000"/>
            <a:lumOff val="40000"/>
          </a:schemeClr>
        </a:solidFill>
      </dgm:spPr>
    </dgm:pt>
    <dgm:pt modelId="{CF9886F1-1763-43F7-BC23-43B355DA7581}" type="pres">
      <dgm:prSet presAssocID="{29A80575-E1F2-453A-85E5-8326A5F66C75}" presName="ParentText" presStyleLbl="node1" presStyleIdx="1" presStyleCnt="3" custScaleX="292532">
        <dgm:presLayoutVars>
          <dgm:chMax val="1"/>
          <dgm:chPref val="1"/>
          <dgm:bulletEnabled val="1"/>
        </dgm:presLayoutVars>
      </dgm:prSet>
      <dgm:spPr/>
      <dgm:t>
        <a:bodyPr/>
        <a:lstStyle/>
        <a:p>
          <a:endParaRPr lang="en-US"/>
        </a:p>
      </dgm:t>
    </dgm:pt>
    <dgm:pt modelId="{83B73A86-E86F-45EF-A511-47D7D8741B82}" type="pres">
      <dgm:prSet presAssocID="{29A80575-E1F2-453A-85E5-8326A5F66C75}" presName="ChildText" presStyleLbl="revTx" presStyleIdx="1" presStyleCnt="3">
        <dgm:presLayoutVars>
          <dgm:chMax val="0"/>
          <dgm:chPref val="0"/>
          <dgm:bulletEnabled val="1"/>
        </dgm:presLayoutVars>
      </dgm:prSet>
      <dgm:spPr/>
      <dgm:t>
        <a:bodyPr/>
        <a:lstStyle/>
        <a:p>
          <a:endParaRPr lang="en-US"/>
        </a:p>
      </dgm:t>
    </dgm:pt>
    <dgm:pt modelId="{B71A40DA-C53C-49F2-B7AE-8F375263BCFD}" type="pres">
      <dgm:prSet presAssocID="{5437871C-8769-4229-B4AB-31D6975BDD29}" presName="sibTrans" presStyleCnt="0"/>
      <dgm:spPr/>
    </dgm:pt>
    <dgm:pt modelId="{8FCFA67B-7D41-4421-A2DA-C9BAF41B8A91}" type="pres">
      <dgm:prSet presAssocID="{EE18215E-ED9D-4B2D-812E-C553C68C8A90}" presName="composite" presStyleCnt="0"/>
      <dgm:spPr/>
    </dgm:pt>
    <dgm:pt modelId="{511035E0-BE72-4E87-8C74-3AFEA3FB76AE}" type="pres">
      <dgm:prSet presAssocID="{EE18215E-ED9D-4B2D-812E-C553C68C8A90}" presName="ParentText" presStyleLbl="node1" presStyleIdx="2" presStyleCnt="3" custScaleX="210055">
        <dgm:presLayoutVars>
          <dgm:chMax val="1"/>
          <dgm:chPref val="1"/>
          <dgm:bulletEnabled val="1"/>
        </dgm:presLayoutVars>
      </dgm:prSet>
      <dgm:spPr/>
      <dgm:t>
        <a:bodyPr/>
        <a:lstStyle/>
        <a:p>
          <a:endParaRPr lang="en-US"/>
        </a:p>
      </dgm:t>
    </dgm:pt>
    <dgm:pt modelId="{66A0D6D3-F895-4480-96C0-93220335FF18}" type="pres">
      <dgm:prSet presAssocID="{EE18215E-ED9D-4B2D-812E-C553C68C8A90}" presName="FinalChildText" presStyleLbl="revTx" presStyleIdx="2" presStyleCnt="3">
        <dgm:presLayoutVars>
          <dgm:chMax val="0"/>
          <dgm:chPref val="0"/>
          <dgm:bulletEnabled val="1"/>
        </dgm:presLayoutVars>
      </dgm:prSet>
      <dgm:spPr/>
      <dgm:t>
        <a:bodyPr/>
        <a:lstStyle/>
        <a:p>
          <a:endParaRPr lang="en-US"/>
        </a:p>
      </dgm:t>
    </dgm:pt>
  </dgm:ptLst>
  <dgm:cxnLst>
    <dgm:cxn modelId="{84997B6B-2255-43EF-8F95-B4EBF446AD1E}" srcId="{97476D61-8D7F-4D31-AA50-97DF2D0D9062}" destId="{29A80575-E1F2-453A-85E5-8326A5F66C75}" srcOrd="1" destOrd="0" parTransId="{C85C1F71-6B10-4755-991D-0587F07820DB}" sibTransId="{5437871C-8769-4229-B4AB-31D6975BDD29}"/>
    <dgm:cxn modelId="{E76380E3-36D5-4A32-A815-D707C4E66DBF}" type="presOf" srcId="{29A80575-E1F2-453A-85E5-8326A5F66C75}" destId="{CF9886F1-1763-43F7-BC23-43B355DA7581}" srcOrd="0" destOrd="0" presId="urn:microsoft.com/office/officeart/2005/8/layout/StepDownProcess"/>
    <dgm:cxn modelId="{060BFFA5-1BD4-4E14-ADBA-5E3E02C4B610}" type="presOf" srcId="{1C57B136-1DC0-41EF-971F-E90B402E1D89}" destId="{258322EF-1DE7-4075-99C3-73DB14F90C9C}" srcOrd="0" destOrd="0" presId="urn:microsoft.com/office/officeart/2005/8/layout/StepDownProcess"/>
    <dgm:cxn modelId="{D3892E46-6306-4EAA-88FB-F640EBCE3E16}" srcId="{97476D61-8D7F-4D31-AA50-97DF2D0D9062}" destId="{7491B707-3B58-44F4-A7C6-2DEA281FFDBF}" srcOrd="0" destOrd="0" parTransId="{0AAC6F4B-DC7E-467A-85E9-20F2E7F277B1}" sibTransId="{E6CB37F5-CE79-4AA5-A720-B24BB3A10EA4}"/>
    <dgm:cxn modelId="{0290A225-2E3F-4014-BF39-7359FBB242A5}" type="presOf" srcId="{B91F883D-96E4-4EA1-95D3-B1732BBA4A0A}" destId="{83B73A86-E86F-45EF-A511-47D7D8741B82}" srcOrd="0" destOrd="0" presId="urn:microsoft.com/office/officeart/2005/8/layout/StepDownProcess"/>
    <dgm:cxn modelId="{656F7336-F3B3-4C72-96CD-2DB2E10D436D}" type="presOf" srcId="{7491B707-3B58-44F4-A7C6-2DEA281FFDBF}" destId="{23F07A44-D59F-4A6B-A87A-27AC41196DDE}" srcOrd="0" destOrd="0" presId="urn:microsoft.com/office/officeart/2005/8/layout/StepDownProcess"/>
    <dgm:cxn modelId="{650497B9-68D4-4412-A5F7-CC2FDFCCED2A}" type="presOf" srcId="{97476D61-8D7F-4D31-AA50-97DF2D0D9062}" destId="{0CAF04E5-0BBF-4DDA-8E6B-B9603F94B5D2}" srcOrd="0" destOrd="0" presId="urn:microsoft.com/office/officeart/2005/8/layout/StepDownProcess"/>
    <dgm:cxn modelId="{81C25DB4-9C72-4324-A3D2-76AB1563B245}" type="presOf" srcId="{7F902B7D-FEEE-4EA4-B146-F6653C596390}" destId="{66A0D6D3-F895-4480-96C0-93220335FF18}" srcOrd="0" destOrd="0" presId="urn:microsoft.com/office/officeart/2005/8/layout/StepDownProcess"/>
    <dgm:cxn modelId="{88ADF054-286F-49CA-833D-D483612B9D6C}" srcId="{EE18215E-ED9D-4B2D-812E-C553C68C8A90}" destId="{7F902B7D-FEEE-4EA4-B146-F6653C596390}" srcOrd="0" destOrd="0" parTransId="{FCB2D89A-3E1A-452B-93A7-203372C33801}" sibTransId="{2C70E638-BAF7-4EAD-994A-DEEBCA3821C5}"/>
    <dgm:cxn modelId="{074B13DC-1874-4ED0-AB06-57EF6A3F1C0A}" srcId="{29A80575-E1F2-453A-85E5-8326A5F66C75}" destId="{B91F883D-96E4-4EA1-95D3-B1732BBA4A0A}" srcOrd="0" destOrd="0" parTransId="{C471CE58-B4ED-4FFD-A9ED-BE6BAACACA46}" sibTransId="{9B4D6C74-F8C0-4E69-A0D7-814136B519FE}"/>
    <dgm:cxn modelId="{C8D58A91-1963-447A-9366-752ABDE2E843}" type="presOf" srcId="{EE18215E-ED9D-4B2D-812E-C553C68C8A90}" destId="{511035E0-BE72-4E87-8C74-3AFEA3FB76AE}" srcOrd="0" destOrd="0" presId="urn:microsoft.com/office/officeart/2005/8/layout/StepDownProcess"/>
    <dgm:cxn modelId="{839D7E2D-0741-4BC8-8AB9-9D834D4583D1}" srcId="{7491B707-3B58-44F4-A7C6-2DEA281FFDBF}" destId="{1C57B136-1DC0-41EF-971F-E90B402E1D89}" srcOrd="0" destOrd="0" parTransId="{AA409075-40CC-41A9-862D-CBA0483DED77}" sibTransId="{0275988A-A3B1-406A-A7F4-3DD23E54883C}"/>
    <dgm:cxn modelId="{E8461AD9-9DA8-4648-B4FB-8A69ECA5BE4D}" srcId="{97476D61-8D7F-4D31-AA50-97DF2D0D9062}" destId="{EE18215E-ED9D-4B2D-812E-C553C68C8A90}" srcOrd="2" destOrd="0" parTransId="{0C740E09-4D59-4194-8165-8299C2E81325}" sibTransId="{B9F2CB49-4B09-42A1-9743-5978F20F06A3}"/>
    <dgm:cxn modelId="{96000B88-215B-405C-80CA-C81B9F5C7C4E}" type="presParOf" srcId="{0CAF04E5-0BBF-4DDA-8E6B-B9603F94B5D2}" destId="{9FF6EAD4-78EC-4DCC-8A2E-B53EC7794041}" srcOrd="0" destOrd="0" presId="urn:microsoft.com/office/officeart/2005/8/layout/StepDownProcess"/>
    <dgm:cxn modelId="{54AA222D-3EDF-4365-8D18-F4C77E0EC5FE}" type="presParOf" srcId="{9FF6EAD4-78EC-4DCC-8A2E-B53EC7794041}" destId="{F7EEA82C-C124-463C-986A-98189A81AEDB}" srcOrd="0" destOrd="0" presId="urn:microsoft.com/office/officeart/2005/8/layout/StepDownProcess"/>
    <dgm:cxn modelId="{013A3332-26A8-418A-B1BA-99E2D6A98504}" type="presParOf" srcId="{9FF6EAD4-78EC-4DCC-8A2E-B53EC7794041}" destId="{23F07A44-D59F-4A6B-A87A-27AC41196DDE}" srcOrd="1" destOrd="0" presId="urn:microsoft.com/office/officeart/2005/8/layout/StepDownProcess"/>
    <dgm:cxn modelId="{457190E7-26A2-4B47-BF8D-EB676472D152}" type="presParOf" srcId="{9FF6EAD4-78EC-4DCC-8A2E-B53EC7794041}" destId="{258322EF-1DE7-4075-99C3-73DB14F90C9C}" srcOrd="2" destOrd="0" presId="urn:microsoft.com/office/officeart/2005/8/layout/StepDownProcess"/>
    <dgm:cxn modelId="{610F4F0A-12B5-4442-92C9-E3EFB618062E}" type="presParOf" srcId="{0CAF04E5-0BBF-4DDA-8E6B-B9603F94B5D2}" destId="{F79D0D03-8121-43E7-A617-BEF9D1E00059}" srcOrd="1" destOrd="0" presId="urn:microsoft.com/office/officeart/2005/8/layout/StepDownProcess"/>
    <dgm:cxn modelId="{F3D30883-57E4-41CC-A92D-FA61C4C0B24C}" type="presParOf" srcId="{0CAF04E5-0BBF-4DDA-8E6B-B9603F94B5D2}" destId="{C4F3922F-02B1-44C7-9041-A059E9883830}" srcOrd="2" destOrd="0" presId="urn:microsoft.com/office/officeart/2005/8/layout/StepDownProcess"/>
    <dgm:cxn modelId="{499DE4B5-90BF-46DC-9532-36CF0990835E}" type="presParOf" srcId="{C4F3922F-02B1-44C7-9041-A059E9883830}" destId="{2B0DE9A4-CAC4-4676-A79E-1B259A13A2C4}" srcOrd="0" destOrd="0" presId="urn:microsoft.com/office/officeart/2005/8/layout/StepDownProcess"/>
    <dgm:cxn modelId="{B2C64983-AE50-4743-AE8E-52A70EFC9E41}" type="presParOf" srcId="{C4F3922F-02B1-44C7-9041-A059E9883830}" destId="{CF9886F1-1763-43F7-BC23-43B355DA7581}" srcOrd="1" destOrd="0" presId="urn:microsoft.com/office/officeart/2005/8/layout/StepDownProcess"/>
    <dgm:cxn modelId="{37540369-CD76-4C49-9B08-C64F4C33849C}" type="presParOf" srcId="{C4F3922F-02B1-44C7-9041-A059E9883830}" destId="{83B73A86-E86F-45EF-A511-47D7D8741B82}" srcOrd="2" destOrd="0" presId="urn:microsoft.com/office/officeart/2005/8/layout/StepDownProcess"/>
    <dgm:cxn modelId="{9935633C-F37F-4FD4-B2EB-7E3B2D04870A}" type="presParOf" srcId="{0CAF04E5-0BBF-4DDA-8E6B-B9603F94B5D2}" destId="{B71A40DA-C53C-49F2-B7AE-8F375263BCFD}" srcOrd="3" destOrd="0" presId="urn:microsoft.com/office/officeart/2005/8/layout/StepDownProcess"/>
    <dgm:cxn modelId="{1FC63399-F2F9-48EC-AC9B-D85A60B11E22}" type="presParOf" srcId="{0CAF04E5-0BBF-4DDA-8E6B-B9603F94B5D2}" destId="{8FCFA67B-7D41-4421-A2DA-C9BAF41B8A91}" srcOrd="4" destOrd="0" presId="urn:microsoft.com/office/officeart/2005/8/layout/StepDownProcess"/>
    <dgm:cxn modelId="{7BD536DC-CD0D-49B1-9152-693D466A4CE1}" type="presParOf" srcId="{8FCFA67B-7D41-4421-A2DA-C9BAF41B8A91}" destId="{511035E0-BE72-4E87-8C74-3AFEA3FB76AE}" srcOrd="0" destOrd="0" presId="urn:microsoft.com/office/officeart/2005/8/layout/StepDownProcess"/>
    <dgm:cxn modelId="{91C82CD3-DBBB-413F-BC24-59C817F85B37}" type="presParOf" srcId="{8FCFA67B-7D41-4421-A2DA-C9BAF41B8A91}" destId="{66A0D6D3-F895-4480-96C0-93220335FF18}" srcOrd="1"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E04955-7EA5-4E16-96B3-3BAFE9DBCCD0}"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F0559B32-6003-4550-B8CA-346C6CAB62D0}">
      <dgm:prSet custT="1"/>
      <dgm:spPr/>
      <dgm:t>
        <a:bodyPr/>
        <a:lstStyle/>
        <a:p>
          <a:r>
            <a:rPr lang="en-ZA" sz="1200" dirty="0" smtClean="0"/>
            <a:t>Procurement specifications will be subjected to a probity review</a:t>
          </a:r>
          <a:endParaRPr lang="en-US" sz="1200" dirty="0"/>
        </a:p>
      </dgm:t>
    </dgm:pt>
    <dgm:pt modelId="{701C969F-1CEC-4524-B1AF-6645B3C81058}" type="parTrans" cxnId="{7CC334EB-C755-4A89-84BC-71B39BA1D6A7}">
      <dgm:prSet/>
      <dgm:spPr/>
      <dgm:t>
        <a:bodyPr/>
        <a:lstStyle/>
        <a:p>
          <a:endParaRPr lang="en-US" sz="1200"/>
        </a:p>
      </dgm:t>
    </dgm:pt>
    <dgm:pt modelId="{75EE8F67-164E-46C6-9DF7-7D7DDA475EB2}" type="sibTrans" cxnId="{7CC334EB-C755-4A89-84BC-71B39BA1D6A7}">
      <dgm:prSet/>
      <dgm:spPr/>
      <dgm:t>
        <a:bodyPr/>
        <a:lstStyle/>
        <a:p>
          <a:endParaRPr lang="en-US" sz="1200"/>
        </a:p>
      </dgm:t>
    </dgm:pt>
    <dgm:pt modelId="{BB2AFE94-EF47-40AF-A6EA-31946CF43A59}">
      <dgm:prSet custT="1"/>
      <dgm:spPr>
        <a:ln>
          <a:solidFill>
            <a:srgbClr val="FF0000"/>
          </a:solidFill>
        </a:ln>
      </dgm:spPr>
      <dgm:t>
        <a:bodyPr/>
        <a:lstStyle/>
        <a:p>
          <a:r>
            <a:rPr lang="en-ZA" sz="1200" dirty="0" smtClean="0"/>
            <a:t>Unfair awarding of the tender matter was referred to Fraud unit for investigation.</a:t>
          </a:r>
          <a:endParaRPr lang="en-US" sz="1200" dirty="0"/>
        </a:p>
      </dgm:t>
    </dgm:pt>
    <dgm:pt modelId="{A0841D41-D8BB-40E3-9E30-9895DE99F7A1}" type="parTrans" cxnId="{7310046E-CBCF-42B8-9C7F-A5B60C961DC8}">
      <dgm:prSet/>
      <dgm:spPr/>
      <dgm:t>
        <a:bodyPr/>
        <a:lstStyle/>
        <a:p>
          <a:endParaRPr lang="en-US" sz="1200"/>
        </a:p>
      </dgm:t>
    </dgm:pt>
    <dgm:pt modelId="{41E52D28-76AC-478F-A353-64146C8503A5}" type="sibTrans" cxnId="{7310046E-CBCF-42B8-9C7F-A5B60C961DC8}">
      <dgm:prSet/>
      <dgm:spPr/>
      <dgm:t>
        <a:bodyPr/>
        <a:lstStyle/>
        <a:p>
          <a:endParaRPr lang="en-US" sz="1200"/>
        </a:p>
      </dgm:t>
    </dgm:pt>
    <dgm:pt modelId="{0D4F7723-C634-44F5-98D6-DB57BF25ADA0}">
      <dgm:prSet custT="1"/>
      <dgm:spPr/>
      <dgm:t>
        <a:bodyPr/>
        <a:lstStyle/>
        <a:p>
          <a:r>
            <a:rPr lang="en-ZA" sz="1200" dirty="0" smtClean="0"/>
            <a:t>Compliance check on the transactions will be conducted.</a:t>
          </a:r>
          <a:endParaRPr lang="en-US" sz="1200" dirty="0"/>
        </a:p>
      </dgm:t>
    </dgm:pt>
    <dgm:pt modelId="{1A5F4FA8-7FAD-47D9-88E7-2C0B3B55E4EC}" type="parTrans" cxnId="{F5D778F9-3BC7-447D-B29D-C7715CFBC5DB}">
      <dgm:prSet/>
      <dgm:spPr/>
      <dgm:t>
        <a:bodyPr/>
        <a:lstStyle/>
        <a:p>
          <a:endParaRPr lang="en-US" sz="1200"/>
        </a:p>
      </dgm:t>
    </dgm:pt>
    <dgm:pt modelId="{DF888425-22E5-4087-9EF1-9523788BA15F}" type="sibTrans" cxnId="{F5D778F9-3BC7-447D-B29D-C7715CFBC5DB}">
      <dgm:prSet/>
      <dgm:spPr/>
      <dgm:t>
        <a:bodyPr/>
        <a:lstStyle/>
        <a:p>
          <a:endParaRPr lang="en-US" sz="1200"/>
        </a:p>
      </dgm:t>
    </dgm:pt>
    <dgm:pt modelId="{066FB4B7-5EBD-46CF-81DB-CCE1E7C55F8E}">
      <dgm:prSet custT="1"/>
      <dgm:spPr>
        <a:ln>
          <a:solidFill>
            <a:srgbClr val="FF0000"/>
          </a:solidFill>
        </a:ln>
      </dgm:spPr>
      <dgm:t>
        <a:bodyPr/>
        <a:lstStyle/>
        <a:p>
          <a:r>
            <a:rPr lang="en-ZA" sz="1200" dirty="0" smtClean="0"/>
            <a:t>GCIS service will be utilised for Communication services.</a:t>
          </a:r>
          <a:endParaRPr lang="en-US" sz="1200" dirty="0"/>
        </a:p>
      </dgm:t>
    </dgm:pt>
    <dgm:pt modelId="{94B3D6BA-1ED2-4769-B633-7816026E5945}" type="parTrans" cxnId="{FFCD24D8-4C92-4680-988F-81D91D75F14A}">
      <dgm:prSet/>
      <dgm:spPr/>
      <dgm:t>
        <a:bodyPr/>
        <a:lstStyle/>
        <a:p>
          <a:endParaRPr lang="en-US" sz="1200"/>
        </a:p>
      </dgm:t>
    </dgm:pt>
    <dgm:pt modelId="{B324F10A-B9BA-4E39-A015-831266252505}" type="sibTrans" cxnId="{FFCD24D8-4C92-4680-988F-81D91D75F14A}">
      <dgm:prSet/>
      <dgm:spPr/>
      <dgm:t>
        <a:bodyPr/>
        <a:lstStyle/>
        <a:p>
          <a:endParaRPr lang="en-US" sz="1200"/>
        </a:p>
      </dgm:t>
    </dgm:pt>
    <dgm:pt modelId="{B8C3B755-B8E4-4169-B964-86AB38643115}" type="pres">
      <dgm:prSet presAssocID="{BCE04955-7EA5-4E16-96B3-3BAFE9DBCCD0}" presName="Name0" presStyleCnt="0">
        <dgm:presLayoutVars>
          <dgm:chMax val="7"/>
          <dgm:chPref val="7"/>
          <dgm:dir/>
        </dgm:presLayoutVars>
      </dgm:prSet>
      <dgm:spPr/>
      <dgm:t>
        <a:bodyPr/>
        <a:lstStyle/>
        <a:p>
          <a:endParaRPr lang="en-US"/>
        </a:p>
      </dgm:t>
    </dgm:pt>
    <dgm:pt modelId="{BBDA2DE6-1241-4C9C-80EF-411BB238A70D}" type="pres">
      <dgm:prSet presAssocID="{BCE04955-7EA5-4E16-96B3-3BAFE9DBCCD0}" presName="Name1" presStyleCnt="0"/>
      <dgm:spPr/>
    </dgm:pt>
    <dgm:pt modelId="{B077162F-EFCE-4379-A3CC-C89FC83D1D26}" type="pres">
      <dgm:prSet presAssocID="{BCE04955-7EA5-4E16-96B3-3BAFE9DBCCD0}" presName="cycle" presStyleCnt="0"/>
      <dgm:spPr/>
    </dgm:pt>
    <dgm:pt modelId="{8FF3407F-4A79-49B9-B7E8-88705EF323E5}" type="pres">
      <dgm:prSet presAssocID="{BCE04955-7EA5-4E16-96B3-3BAFE9DBCCD0}" presName="srcNode" presStyleLbl="node1" presStyleIdx="0" presStyleCnt="4"/>
      <dgm:spPr/>
    </dgm:pt>
    <dgm:pt modelId="{54C4EFB2-7E87-400B-B3A8-0409DB12A86F}" type="pres">
      <dgm:prSet presAssocID="{BCE04955-7EA5-4E16-96B3-3BAFE9DBCCD0}" presName="conn" presStyleLbl="parChTrans1D2" presStyleIdx="0" presStyleCnt="1"/>
      <dgm:spPr/>
      <dgm:t>
        <a:bodyPr/>
        <a:lstStyle/>
        <a:p>
          <a:endParaRPr lang="en-US"/>
        </a:p>
      </dgm:t>
    </dgm:pt>
    <dgm:pt modelId="{4A3442D8-32A9-4707-8766-2A5DDD261152}" type="pres">
      <dgm:prSet presAssocID="{BCE04955-7EA5-4E16-96B3-3BAFE9DBCCD0}" presName="extraNode" presStyleLbl="node1" presStyleIdx="0" presStyleCnt="4"/>
      <dgm:spPr/>
    </dgm:pt>
    <dgm:pt modelId="{BCD6FF7B-390B-4AC7-95DF-D4287BF2114B}" type="pres">
      <dgm:prSet presAssocID="{BCE04955-7EA5-4E16-96B3-3BAFE9DBCCD0}" presName="dstNode" presStyleLbl="node1" presStyleIdx="0" presStyleCnt="4"/>
      <dgm:spPr/>
    </dgm:pt>
    <dgm:pt modelId="{A0CE077B-0CC9-4643-A86C-35D0362C53CC}" type="pres">
      <dgm:prSet presAssocID="{F0559B32-6003-4550-B8CA-346C6CAB62D0}" presName="text_1" presStyleLbl="node1" presStyleIdx="0" presStyleCnt="4">
        <dgm:presLayoutVars>
          <dgm:bulletEnabled val="1"/>
        </dgm:presLayoutVars>
      </dgm:prSet>
      <dgm:spPr/>
      <dgm:t>
        <a:bodyPr/>
        <a:lstStyle/>
        <a:p>
          <a:endParaRPr lang="en-US"/>
        </a:p>
      </dgm:t>
    </dgm:pt>
    <dgm:pt modelId="{498B3F5A-1CB2-48FB-B4B9-E7F91BE276F8}" type="pres">
      <dgm:prSet presAssocID="{F0559B32-6003-4550-B8CA-346C6CAB62D0}" presName="accent_1" presStyleCnt="0"/>
      <dgm:spPr/>
    </dgm:pt>
    <dgm:pt modelId="{86EDD797-2EAF-408B-BC15-4752A3D45F81}" type="pres">
      <dgm:prSet presAssocID="{F0559B32-6003-4550-B8CA-346C6CAB62D0}" presName="accentRepeatNode" presStyleLbl="solidFgAcc1" presStyleIdx="0" presStyleCnt="4"/>
      <dgm:spPr>
        <a:ln>
          <a:solidFill>
            <a:srgbClr val="FF0000"/>
          </a:solidFill>
        </a:ln>
      </dgm:spPr>
    </dgm:pt>
    <dgm:pt modelId="{5B116491-7D15-4D1D-AF49-44CFA58B5E0F}" type="pres">
      <dgm:prSet presAssocID="{BB2AFE94-EF47-40AF-A6EA-31946CF43A59}" presName="text_2" presStyleLbl="node1" presStyleIdx="1" presStyleCnt="4">
        <dgm:presLayoutVars>
          <dgm:bulletEnabled val="1"/>
        </dgm:presLayoutVars>
      </dgm:prSet>
      <dgm:spPr/>
      <dgm:t>
        <a:bodyPr/>
        <a:lstStyle/>
        <a:p>
          <a:endParaRPr lang="en-US"/>
        </a:p>
      </dgm:t>
    </dgm:pt>
    <dgm:pt modelId="{E971ED1C-36D0-4817-A320-3E5F5EFA1786}" type="pres">
      <dgm:prSet presAssocID="{BB2AFE94-EF47-40AF-A6EA-31946CF43A59}" presName="accent_2" presStyleCnt="0"/>
      <dgm:spPr/>
    </dgm:pt>
    <dgm:pt modelId="{817536BC-CA1C-4A19-BEB0-E65694A98683}" type="pres">
      <dgm:prSet presAssocID="{BB2AFE94-EF47-40AF-A6EA-31946CF43A59}" presName="accentRepeatNode" presStyleLbl="solidFgAcc1" presStyleIdx="1" presStyleCnt="4"/>
      <dgm:spPr/>
    </dgm:pt>
    <dgm:pt modelId="{9E890FEC-1583-41A1-9C01-1E15F6075FAC}" type="pres">
      <dgm:prSet presAssocID="{0D4F7723-C634-44F5-98D6-DB57BF25ADA0}" presName="text_3" presStyleLbl="node1" presStyleIdx="2" presStyleCnt="4">
        <dgm:presLayoutVars>
          <dgm:bulletEnabled val="1"/>
        </dgm:presLayoutVars>
      </dgm:prSet>
      <dgm:spPr/>
      <dgm:t>
        <a:bodyPr/>
        <a:lstStyle/>
        <a:p>
          <a:endParaRPr lang="en-US"/>
        </a:p>
      </dgm:t>
    </dgm:pt>
    <dgm:pt modelId="{1079A629-4890-4DA0-8760-B394079B6583}" type="pres">
      <dgm:prSet presAssocID="{0D4F7723-C634-44F5-98D6-DB57BF25ADA0}" presName="accent_3" presStyleCnt="0"/>
      <dgm:spPr/>
    </dgm:pt>
    <dgm:pt modelId="{37DFBD54-ADB5-4298-88E4-4F49AC6BD52C}" type="pres">
      <dgm:prSet presAssocID="{0D4F7723-C634-44F5-98D6-DB57BF25ADA0}" presName="accentRepeatNode" presStyleLbl="solidFgAcc1" presStyleIdx="2" presStyleCnt="4"/>
      <dgm:spPr>
        <a:ln>
          <a:solidFill>
            <a:srgbClr val="FF0000"/>
          </a:solidFill>
        </a:ln>
      </dgm:spPr>
    </dgm:pt>
    <dgm:pt modelId="{34E96535-BD8F-4A04-A88A-5AB1E912F849}" type="pres">
      <dgm:prSet presAssocID="{066FB4B7-5EBD-46CF-81DB-CCE1E7C55F8E}" presName="text_4" presStyleLbl="node1" presStyleIdx="3" presStyleCnt="4">
        <dgm:presLayoutVars>
          <dgm:bulletEnabled val="1"/>
        </dgm:presLayoutVars>
      </dgm:prSet>
      <dgm:spPr/>
      <dgm:t>
        <a:bodyPr/>
        <a:lstStyle/>
        <a:p>
          <a:endParaRPr lang="en-US"/>
        </a:p>
      </dgm:t>
    </dgm:pt>
    <dgm:pt modelId="{72422444-6C91-43B2-9C43-9B3D931A8EC3}" type="pres">
      <dgm:prSet presAssocID="{066FB4B7-5EBD-46CF-81DB-CCE1E7C55F8E}" presName="accent_4" presStyleCnt="0"/>
      <dgm:spPr/>
    </dgm:pt>
    <dgm:pt modelId="{C745AE74-BB78-4321-A626-254E45DD6FDC}" type="pres">
      <dgm:prSet presAssocID="{066FB4B7-5EBD-46CF-81DB-CCE1E7C55F8E}" presName="accentRepeatNode" presStyleLbl="solidFgAcc1" presStyleIdx="3" presStyleCnt="4"/>
      <dgm:spPr/>
    </dgm:pt>
  </dgm:ptLst>
  <dgm:cxnLst>
    <dgm:cxn modelId="{293ACCCA-5F9B-4702-A268-9CEB3822AAAE}" type="presOf" srcId="{BCE04955-7EA5-4E16-96B3-3BAFE9DBCCD0}" destId="{B8C3B755-B8E4-4169-B964-86AB38643115}" srcOrd="0" destOrd="0" presId="urn:microsoft.com/office/officeart/2008/layout/VerticalCurvedList"/>
    <dgm:cxn modelId="{A441FE6F-4E58-4EA3-B396-FE6ED68DE7DB}" type="presOf" srcId="{066FB4B7-5EBD-46CF-81DB-CCE1E7C55F8E}" destId="{34E96535-BD8F-4A04-A88A-5AB1E912F849}" srcOrd="0" destOrd="0" presId="urn:microsoft.com/office/officeart/2008/layout/VerticalCurvedList"/>
    <dgm:cxn modelId="{F5D778F9-3BC7-447D-B29D-C7715CFBC5DB}" srcId="{BCE04955-7EA5-4E16-96B3-3BAFE9DBCCD0}" destId="{0D4F7723-C634-44F5-98D6-DB57BF25ADA0}" srcOrd="2" destOrd="0" parTransId="{1A5F4FA8-7FAD-47D9-88E7-2C0B3B55E4EC}" sibTransId="{DF888425-22E5-4087-9EF1-9523788BA15F}"/>
    <dgm:cxn modelId="{7CC334EB-C755-4A89-84BC-71B39BA1D6A7}" srcId="{BCE04955-7EA5-4E16-96B3-3BAFE9DBCCD0}" destId="{F0559B32-6003-4550-B8CA-346C6CAB62D0}" srcOrd="0" destOrd="0" parTransId="{701C969F-1CEC-4524-B1AF-6645B3C81058}" sibTransId="{75EE8F67-164E-46C6-9DF7-7D7DDA475EB2}"/>
    <dgm:cxn modelId="{986A0043-9DA8-4A19-8584-C97AF2558746}" type="presOf" srcId="{BB2AFE94-EF47-40AF-A6EA-31946CF43A59}" destId="{5B116491-7D15-4D1D-AF49-44CFA58B5E0F}" srcOrd="0" destOrd="0" presId="urn:microsoft.com/office/officeart/2008/layout/VerticalCurvedList"/>
    <dgm:cxn modelId="{393C93A7-5D69-4E9B-8E78-7D30F25CC85D}" type="presOf" srcId="{F0559B32-6003-4550-B8CA-346C6CAB62D0}" destId="{A0CE077B-0CC9-4643-A86C-35D0362C53CC}" srcOrd="0" destOrd="0" presId="urn:microsoft.com/office/officeart/2008/layout/VerticalCurvedList"/>
    <dgm:cxn modelId="{7310046E-CBCF-42B8-9C7F-A5B60C961DC8}" srcId="{BCE04955-7EA5-4E16-96B3-3BAFE9DBCCD0}" destId="{BB2AFE94-EF47-40AF-A6EA-31946CF43A59}" srcOrd="1" destOrd="0" parTransId="{A0841D41-D8BB-40E3-9E30-9895DE99F7A1}" sibTransId="{41E52D28-76AC-478F-A353-64146C8503A5}"/>
    <dgm:cxn modelId="{FFCD24D8-4C92-4680-988F-81D91D75F14A}" srcId="{BCE04955-7EA5-4E16-96B3-3BAFE9DBCCD0}" destId="{066FB4B7-5EBD-46CF-81DB-CCE1E7C55F8E}" srcOrd="3" destOrd="0" parTransId="{94B3D6BA-1ED2-4769-B633-7816026E5945}" sibTransId="{B324F10A-B9BA-4E39-A015-831266252505}"/>
    <dgm:cxn modelId="{B18A756B-2C63-4CEA-8A30-5475F42D3D9A}" type="presOf" srcId="{75EE8F67-164E-46C6-9DF7-7D7DDA475EB2}" destId="{54C4EFB2-7E87-400B-B3A8-0409DB12A86F}" srcOrd="0" destOrd="0" presId="urn:microsoft.com/office/officeart/2008/layout/VerticalCurvedList"/>
    <dgm:cxn modelId="{4E6274FA-EAB7-43F8-B59F-3BE78F29F426}" type="presOf" srcId="{0D4F7723-C634-44F5-98D6-DB57BF25ADA0}" destId="{9E890FEC-1583-41A1-9C01-1E15F6075FAC}" srcOrd="0" destOrd="0" presId="urn:microsoft.com/office/officeart/2008/layout/VerticalCurvedList"/>
    <dgm:cxn modelId="{9B197DFC-1A19-45E6-84A5-EE48F8434732}" type="presParOf" srcId="{B8C3B755-B8E4-4169-B964-86AB38643115}" destId="{BBDA2DE6-1241-4C9C-80EF-411BB238A70D}" srcOrd="0" destOrd="0" presId="urn:microsoft.com/office/officeart/2008/layout/VerticalCurvedList"/>
    <dgm:cxn modelId="{FDEDABE1-1910-46A0-A85C-3A68DEA5C93C}" type="presParOf" srcId="{BBDA2DE6-1241-4C9C-80EF-411BB238A70D}" destId="{B077162F-EFCE-4379-A3CC-C89FC83D1D26}" srcOrd="0" destOrd="0" presId="urn:microsoft.com/office/officeart/2008/layout/VerticalCurvedList"/>
    <dgm:cxn modelId="{9BB0B10F-92BB-45D3-9665-AFBF77FA73A9}" type="presParOf" srcId="{B077162F-EFCE-4379-A3CC-C89FC83D1D26}" destId="{8FF3407F-4A79-49B9-B7E8-88705EF323E5}" srcOrd="0" destOrd="0" presId="urn:microsoft.com/office/officeart/2008/layout/VerticalCurvedList"/>
    <dgm:cxn modelId="{BCB20DF0-E6DC-4F43-9C37-3AAB01A22DB7}" type="presParOf" srcId="{B077162F-EFCE-4379-A3CC-C89FC83D1D26}" destId="{54C4EFB2-7E87-400B-B3A8-0409DB12A86F}" srcOrd="1" destOrd="0" presId="urn:microsoft.com/office/officeart/2008/layout/VerticalCurvedList"/>
    <dgm:cxn modelId="{8E739D09-8DA7-4117-AA92-400702C43095}" type="presParOf" srcId="{B077162F-EFCE-4379-A3CC-C89FC83D1D26}" destId="{4A3442D8-32A9-4707-8766-2A5DDD261152}" srcOrd="2" destOrd="0" presId="urn:microsoft.com/office/officeart/2008/layout/VerticalCurvedList"/>
    <dgm:cxn modelId="{0C5514B5-AAF3-44EB-83F3-39F39120EFCB}" type="presParOf" srcId="{B077162F-EFCE-4379-A3CC-C89FC83D1D26}" destId="{BCD6FF7B-390B-4AC7-95DF-D4287BF2114B}" srcOrd="3" destOrd="0" presId="urn:microsoft.com/office/officeart/2008/layout/VerticalCurvedList"/>
    <dgm:cxn modelId="{58CD3DC9-70A6-4AE4-8E80-AD94B1563B24}" type="presParOf" srcId="{BBDA2DE6-1241-4C9C-80EF-411BB238A70D}" destId="{A0CE077B-0CC9-4643-A86C-35D0362C53CC}" srcOrd="1" destOrd="0" presId="urn:microsoft.com/office/officeart/2008/layout/VerticalCurvedList"/>
    <dgm:cxn modelId="{F1D7A8DA-15D1-4128-AFE7-003D6044F94C}" type="presParOf" srcId="{BBDA2DE6-1241-4C9C-80EF-411BB238A70D}" destId="{498B3F5A-1CB2-48FB-B4B9-E7F91BE276F8}" srcOrd="2" destOrd="0" presId="urn:microsoft.com/office/officeart/2008/layout/VerticalCurvedList"/>
    <dgm:cxn modelId="{92579013-F025-4D41-B977-C8BE905FE117}" type="presParOf" srcId="{498B3F5A-1CB2-48FB-B4B9-E7F91BE276F8}" destId="{86EDD797-2EAF-408B-BC15-4752A3D45F81}" srcOrd="0" destOrd="0" presId="urn:microsoft.com/office/officeart/2008/layout/VerticalCurvedList"/>
    <dgm:cxn modelId="{F6A752F7-146D-4B43-B578-A65FA90EA981}" type="presParOf" srcId="{BBDA2DE6-1241-4C9C-80EF-411BB238A70D}" destId="{5B116491-7D15-4D1D-AF49-44CFA58B5E0F}" srcOrd="3" destOrd="0" presId="urn:microsoft.com/office/officeart/2008/layout/VerticalCurvedList"/>
    <dgm:cxn modelId="{98BB181D-667E-4921-874F-E8FCA3DA4035}" type="presParOf" srcId="{BBDA2DE6-1241-4C9C-80EF-411BB238A70D}" destId="{E971ED1C-36D0-4817-A320-3E5F5EFA1786}" srcOrd="4" destOrd="0" presId="urn:microsoft.com/office/officeart/2008/layout/VerticalCurvedList"/>
    <dgm:cxn modelId="{BE0D8D4C-1876-404A-B731-C1E4BA54B3D6}" type="presParOf" srcId="{E971ED1C-36D0-4817-A320-3E5F5EFA1786}" destId="{817536BC-CA1C-4A19-BEB0-E65694A98683}" srcOrd="0" destOrd="0" presId="urn:microsoft.com/office/officeart/2008/layout/VerticalCurvedList"/>
    <dgm:cxn modelId="{796D1247-2AE8-47FA-B8EF-170891387A05}" type="presParOf" srcId="{BBDA2DE6-1241-4C9C-80EF-411BB238A70D}" destId="{9E890FEC-1583-41A1-9C01-1E15F6075FAC}" srcOrd="5" destOrd="0" presId="urn:microsoft.com/office/officeart/2008/layout/VerticalCurvedList"/>
    <dgm:cxn modelId="{170E686D-0B09-43DF-BAE1-EB00F06A9803}" type="presParOf" srcId="{BBDA2DE6-1241-4C9C-80EF-411BB238A70D}" destId="{1079A629-4890-4DA0-8760-B394079B6583}" srcOrd="6" destOrd="0" presId="urn:microsoft.com/office/officeart/2008/layout/VerticalCurvedList"/>
    <dgm:cxn modelId="{EAB8B366-4C6A-4E92-B691-1C11E473FA72}" type="presParOf" srcId="{1079A629-4890-4DA0-8760-B394079B6583}" destId="{37DFBD54-ADB5-4298-88E4-4F49AC6BD52C}" srcOrd="0" destOrd="0" presId="urn:microsoft.com/office/officeart/2008/layout/VerticalCurvedList"/>
    <dgm:cxn modelId="{4C7618EF-8292-4E92-999A-BB54CC5A86F9}" type="presParOf" srcId="{BBDA2DE6-1241-4C9C-80EF-411BB238A70D}" destId="{34E96535-BD8F-4A04-A88A-5AB1E912F849}" srcOrd="7" destOrd="0" presId="urn:microsoft.com/office/officeart/2008/layout/VerticalCurvedList"/>
    <dgm:cxn modelId="{728BA28F-8513-48F5-BDB8-B16BA4F2B203}" type="presParOf" srcId="{BBDA2DE6-1241-4C9C-80EF-411BB238A70D}" destId="{72422444-6C91-43B2-9C43-9B3D931A8EC3}" srcOrd="8" destOrd="0" presId="urn:microsoft.com/office/officeart/2008/layout/VerticalCurvedList"/>
    <dgm:cxn modelId="{10D84A80-9356-40A5-9718-94B4BDD91EBE}" type="presParOf" srcId="{72422444-6C91-43B2-9C43-9B3D931A8EC3}" destId="{C745AE74-BB78-4321-A626-254E45DD6FDC}" srcOrd="0" destOrd="0" presId="urn:microsoft.com/office/officeart/2008/layout/VerticalCurvedList"/>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643A-8617-4BEE-8F6A-67E92F0AE4BB}">
      <dsp:nvSpPr>
        <dsp:cNvPr id="0" name=""/>
        <dsp:cNvSpPr/>
      </dsp:nvSpPr>
      <dsp:spPr>
        <a:xfrm>
          <a:off x="2232" y="657559"/>
          <a:ext cx="947349" cy="3734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Registration</a:t>
          </a:r>
          <a:endParaRPr lang="en-ZA" sz="1000" kern="1200" dirty="0"/>
        </a:p>
      </dsp:txBody>
      <dsp:txXfrm>
        <a:off x="2232" y="657559"/>
        <a:ext cx="947349" cy="248967"/>
      </dsp:txXfrm>
    </dsp:sp>
    <dsp:sp modelId="{B0266DB9-AD78-41EC-879E-989EE0E5CA25}">
      <dsp:nvSpPr>
        <dsp:cNvPr id="0" name=""/>
        <dsp:cNvSpPr/>
      </dsp:nvSpPr>
      <dsp:spPr>
        <a:xfrm>
          <a:off x="194704" y="1028576"/>
          <a:ext cx="947349" cy="1019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 56  (1) &amp; (2)</a:t>
          </a:r>
          <a:endParaRPr lang="en-ZA" sz="600" kern="1200" dirty="0"/>
        </a:p>
        <a:p>
          <a:pPr marL="57150" lvl="1" indent="-57150" algn="l" defTabSz="266700">
            <a:lnSpc>
              <a:spcPct val="90000"/>
            </a:lnSpc>
            <a:spcBef>
              <a:spcPct val="0"/>
            </a:spcBef>
            <a:spcAft>
              <a:spcPct val="15000"/>
            </a:spcAft>
            <a:buChar char="••"/>
          </a:pPr>
          <a:r>
            <a:rPr lang="en-ZA" sz="600" kern="1200" dirty="0" smtClean="0"/>
            <a:t>UI Contributions Act-Section 10 </a:t>
          </a:r>
          <a:endParaRPr lang="en-ZA" sz="600" kern="1200" dirty="0"/>
        </a:p>
        <a:p>
          <a:pPr marL="57150" lvl="1" indent="-57150" algn="l" defTabSz="266700">
            <a:lnSpc>
              <a:spcPct val="90000"/>
            </a:lnSpc>
            <a:spcBef>
              <a:spcPct val="0"/>
            </a:spcBef>
            <a:spcAft>
              <a:spcPct val="15000"/>
            </a:spcAft>
            <a:buChar char="••"/>
          </a:pPr>
          <a:endParaRPr lang="en-ZA" sz="600" kern="1200" dirty="0"/>
        </a:p>
      </dsp:txBody>
      <dsp:txXfrm>
        <a:off x="222451" y="1056323"/>
        <a:ext cx="891855" cy="963673"/>
      </dsp:txXfrm>
    </dsp:sp>
    <dsp:sp modelId="{850751C1-0B48-4F5C-8F8F-E40079DBBE27}">
      <dsp:nvSpPr>
        <dsp:cNvPr id="0" name=""/>
        <dsp:cNvSpPr/>
      </dsp:nvSpPr>
      <dsp:spPr>
        <a:xfrm rot="21594063">
          <a:off x="1093197" y="662782"/>
          <a:ext cx="304463" cy="235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1093197" y="710015"/>
        <a:ext cx="233704" cy="141518"/>
      </dsp:txXfrm>
    </dsp:sp>
    <dsp:sp modelId="{818C1F76-06DB-4BD6-A8E9-F5AF3F2FDF48}">
      <dsp:nvSpPr>
        <dsp:cNvPr id="0" name=""/>
        <dsp:cNvSpPr/>
      </dsp:nvSpPr>
      <dsp:spPr>
        <a:xfrm>
          <a:off x="1524041" y="654931"/>
          <a:ext cx="947349" cy="37345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Declarations</a:t>
          </a:r>
          <a:endParaRPr lang="en-ZA" sz="1000" kern="1200" dirty="0"/>
        </a:p>
      </dsp:txBody>
      <dsp:txXfrm>
        <a:off x="1524041" y="654931"/>
        <a:ext cx="947349" cy="248967"/>
      </dsp:txXfrm>
    </dsp:sp>
    <dsp:sp modelId="{12881BBC-821C-4746-A278-942643EBA01C}">
      <dsp:nvSpPr>
        <dsp:cNvPr id="0" name=""/>
        <dsp:cNvSpPr/>
      </dsp:nvSpPr>
      <dsp:spPr>
        <a:xfrm>
          <a:off x="1724993" y="1016880"/>
          <a:ext cx="947349" cy="1029680"/>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a:p>
        <a:p>
          <a:pPr marL="57150" lvl="1" indent="-57150" algn="l" defTabSz="266700">
            <a:lnSpc>
              <a:spcPct val="90000"/>
            </a:lnSpc>
            <a:spcBef>
              <a:spcPct val="0"/>
            </a:spcBef>
            <a:spcAft>
              <a:spcPct val="15000"/>
            </a:spcAft>
            <a:buChar char="••"/>
          </a:pPr>
          <a:r>
            <a:rPr lang="en-ZA" sz="600" kern="1200" dirty="0" smtClean="0"/>
            <a:t>UI Act 56  (1) &amp; (2)</a:t>
          </a:r>
          <a:endParaRPr lang="en-ZA" sz="600" kern="1200" dirty="0"/>
        </a:p>
        <a:p>
          <a:pPr marL="57150" lvl="1" indent="-57150" algn="l" defTabSz="266700">
            <a:lnSpc>
              <a:spcPct val="90000"/>
            </a:lnSpc>
            <a:spcBef>
              <a:spcPct val="0"/>
            </a:spcBef>
            <a:spcAft>
              <a:spcPct val="15000"/>
            </a:spcAft>
            <a:buChar char="••"/>
          </a:pPr>
          <a:r>
            <a:rPr lang="en-ZA" sz="600" kern="1200" smtClean="0"/>
            <a:t>UI Contributions Acti-Section 10 </a:t>
          </a:r>
          <a:endParaRPr lang="en-ZA" sz="600" kern="1200"/>
        </a:p>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endParaRPr lang="en-ZA" sz="600" kern="1200"/>
        </a:p>
      </dsp:txBody>
      <dsp:txXfrm>
        <a:off x="1752740" y="1044627"/>
        <a:ext cx="891855" cy="974186"/>
      </dsp:txXfrm>
    </dsp:sp>
    <dsp:sp modelId="{E88175D4-7006-45F2-A592-C47E0BAB7924}">
      <dsp:nvSpPr>
        <dsp:cNvPr id="0" name=""/>
        <dsp:cNvSpPr/>
      </dsp:nvSpPr>
      <dsp:spPr>
        <a:xfrm rot="5937">
          <a:off x="2615006" y="662812"/>
          <a:ext cx="304463" cy="235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2615006" y="709923"/>
        <a:ext cx="233704" cy="141518"/>
      </dsp:txXfrm>
    </dsp:sp>
    <dsp:sp modelId="{AC56BAC3-CF85-44E9-ADCB-5FE3DB79C8BF}">
      <dsp:nvSpPr>
        <dsp:cNvPr id="0" name=""/>
        <dsp:cNvSpPr/>
      </dsp:nvSpPr>
      <dsp:spPr>
        <a:xfrm>
          <a:off x="3045851" y="657559"/>
          <a:ext cx="947349" cy="3734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Contributions</a:t>
          </a:r>
          <a:endParaRPr lang="en-ZA" sz="1000" kern="1200" dirty="0"/>
        </a:p>
      </dsp:txBody>
      <dsp:txXfrm>
        <a:off x="3045851" y="657559"/>
        <a:ext cx="947349" cy="248967"/>
      </dsp:txXfrm>
    </dsp:sp>
    <dsp:sp modelId="{EBCDB0D6-CA45-4EAA-B24E-01C0627F84DB}">
      <dsp:nvSpPr>
        <dsp:cNvPr id="0" name=""/>
        <dsp:cNvSpPr/>
      </dsp:nvSpPr>
      <dsp:spPr>
        <a:xfrm>
          <a:off x="3282754" y="1040267"/>
          <a:ext cx="947349" cy="1019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Act-Section</a:t>
          </a:r>
          <a:endParaRPr lang="en-ZA" sz="600" kern="1200" dirty="0"/>
        </a:p>
        <a:p>
          <a:pPr marL="57150" lvl="1" indent="-57150" algn="l" defTabSz="266700">
            <a:lnSpc>
              <a:spcPct val="90000"/>
            </a:lnSpc>
            <a:spcBef>
              <a:spcPct val="0"/>
            </a:spcBef>
            <a:spcAft>
              <a:spcPct val="15000"/>
            </a:spcAft>
            <a:buChar char="••"/>
          </a:pPr>
          <a:r>
            <a:rPr lang="en-ZA" sz="600" kern="1200" dirty="0" smtClean="0"/>
            <a:t>4(*2)(a) and (b)</a:t>
          </a:r>
          <a:endParaRPr lang="en-ZA" sz="600" kern="1200" dirty="0"/>
        </a:p>
        <a:p>
          <a:pPr marL="57150" lvl="1" indent="-57150" algn="l" defTabSz="266700">
            <a:lnSpc>
              <a:spcPct val="90000"/>
            </a:lnSpc>
            <a:spcBef>
              <a:spcPct val="0"/>
            </a:spcBef>
            <a:spcAft>
              <a:spcPct val="15000"/>
            </a:spcAft>
            <a:buChar char="••"/>
          </a:pPr>
          <a:r>
            <a:rPr lang="en-ZA" sz="600" kern="1200" dirty="0" smtClean="0"/>
            <a:t>UI  Contributions Act-Section 5 (1)</a:t>
          </a:r>
          <a:endParaRPr lang="en-ZA" sz="600" kern="1200" dirty="0"/>
        </a:p>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endParaRPr lang="en-ZA" sz="600" kern="1200" dirty="0"/>
        </a:p>
      </dsp:txBody>
      <dsp:txXfrm>
        <a:off x="3310501" y="1068014"/>
        <a:ext cx="891855" cy="963673"/>
      </dsp:txXfrm>
    </dsp:sp>
    <dsp:sp modelId="{62501BF9-9234-4B7D-A58C-7EA9F81AB884}">
      <dsp:nvSpPr>
        <dsp:cNvPr id="0" name=""/>
        <dsp:cNvSpPr/>
      </dsp:nvSpPr>
      <dsp:spPr>
        <a:xfrm>
          <a:off x="4136815" y="664111"/>
          <a:ext cx="304463" cy="235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4136815" y="711283"/>
        <a:ext cx="233704" cy="141518"/>
      </dsp:txXfrm>
    </dsp:sp>
    <dsp:sp modelId="{EF7CBBA1-1192-4AEA-8BD9-CEB44BCF155A}">
      <dsp:nvSpPr>
        <dsp:cNvPr id="0" name=""/>
        <dsp:cNvSpPr/>
      </dsp:nvSpPr>
      <dsp:spPr>
        <a:xfrm>
          <a:off x="4567660" y="657559"/>
          <a:ext cx="947349" cy="37345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Claims</a:t>
          </a:r>
          <a:endParaRPr lang="en-ZA" sz="1000" kern="1200" dirty="0"/>
        </a:p>
      </dsp:txBody>
      <dsp:txXfrm>
        <a:off x="4567660" y="657559"/>
        <a:ext cx="947349" cy="248967"/>
      </dsp:txXfrm>
    </dsp:sp>
    <dsp:sp modelId="{F391DB37-F628-48C5-B16D-8DD52EB251AF}">
      <dsp:nvSpPr>
        <dsp:cNvPr id="0" name=""/>
        <dsp:cNvSpPr/>
      </dsp:nvSpPr>
      <dsp:spPr>
        <a:xfrm>
          <a:off x="4772363" y="1029066"/>
          <a:ext cx="947349" cy="1019167"/>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 chapter 3</a:t>
          </a:r>
          <a:endParaRPr lang="en-ZA" sz="600" kern="1200" dirty="0"/>
        </a:p>
        <a:p>
          <a:pPr marL="57150" lvl="1" indent="-57150" algn="l" defTabSz="266700">
            <a:lnSpc>
              <a:spcPct val="90000"/>
            </a:lnSpc>
            <a:spcBef>
              <a:spcPct val="0"/>
            </a:spcBef>
            <a:spcAft>
              <a:spcPct val="15000"/>
            </a:spcAft>
            <a:buChar char="••"/>
          </a:pPr>
          <a:r>
            <a:rPr lang="en-ZA" sz="600" kern="1200" dirty="0" smtClean="0"/>
            <a:t>Unemployment benefits</a:t>
          </a:r>
          <a:endParaRPr lang="en-ZA" sz="600" kern="1200" dirty="0"/>
        </a:p>
        <a:p>
          <a:pPr marL="57150" lvl="1" indent="-57150" algn="l" defTabSz="266700">
            <a:lnSpc>
              <a:spcPct val="90000"/>
            </a:lnSpc>
            <a:spcBef>
              <a:spcPct val="0"/>
            </a:spcBef>
            <a:spcAft>
              <a:spcPct val="15000"/>
            </a:spcAft>
            <a:buChar char="••"/>
          </a:pPr>
          <a:r>
            <a:rPr lang="en-ZA" sz="600" kern="1200" dirty="0" smtClean="0"/>
            <a:t>Maternity benefits</a:t>
          </a:r>
          <a:endParaRPr lang="en-ZA" sz="600" kern="1200" dirty="0"/>
        </a:p>
        <a:p>
          <a:pPr marL="57150" lvl="1" indent="-57150" algn="l" defTabSz="266700">
            <a:lnSpc>
              <a:spcPct val="90000"/>
            </a:lnSpc>
            <a:spcBef>
              <a:spcPct val="0"/>
            </a:spcBef>
            <a:spcAft>
              <a:spcPct val="15000"/>
            </a:spcAft>
            <a:buChar char="••"/>
          </a:pPr>
          <a:r>
            <a:rPr lang="en-ZA" sz="600" kern="1200" dirty="0" err="1" smtClean="0"/>
            <a:t>iIllness</a:t>
          </a:r>
          <a:r>
            <a:rPr lang="en-ZA" sz="600" kern="1200" dirty="0" smtClean="0"/>
            <a:t>  benefits</a:t>
          </a:r>
          <a:endParaRPr lang="en-ZA" sz="600" kern="1200" dirty="0"/>
        </a:p>
        <a:p>
          <a:pPr marL="57150" lvl="1" indent="-57150" algn="l" defTabSz="266700">
            <a:lnSpc>
              <a:spcPct val="90000"/>
            </a:lnSpc>
            <a:spcBef>
              <a:spcPct val="0"/>
            </a:spcBef>
            <a:spcAft>
              <a:spcPct val="15000"/>
            </a:spcAft>
            <a:buChar char="••"/>
          </a:pPr>
          <a:r>
            <a:rPr lang="en-ZA" sz="600" kern="1200" dirty="0" smtClean="0"/>
            <a:t>Adoption benefits</a:t>
          </a:r>
          <a:endParaRPr lang="en-ZA" sz="600" kern="1200" dirty="0"/>
        </a:p>
        <a:p>
          <a:pPr marL="57150" lvl="1" indent="-57150" algn="l" defTabSz="266700">
            <a:lnSpc>
              <a:spcPct val="90000"/>
            </a:lnSpc>
            <a:spcBef>
              <a:spcPct val="0"/>
            </a:spcBef>
            <a:spcAft>
              <a:spcPct val="15000"/>
            </a:spcAft>
            <a:buChar char="••"/>
          </a:pPr>
          <a:r>
            <a:rPr lang="en-ZA" sz="600" kern="1200" dirty="0" smtClean="0"/>
            <a:t>`Dependents benefits  </a:t>
          </a:r>
          <a:endParaRPr lang="en-ZA" sz="600" kern="1200" dirty="0"/>
        </a:p>
      </dsp:txBody>
      <dsp:txXfrm>
        <a:off x="4800110" y="1056813"/>
        <a:ext cx="891855" cy="963673"/>
      </dsp:txXfrm>
    </dsp:sp>
    <dsp:sp modelId="{CFCAA835-367A-46BB-A196-26BFFE7F7C1C}">
      <dsp:nvSpPr>
        <dsp:cNvPr id="0" name=""/>
        <dsp:cNvSpPr/>
      </dsp:nvSpPr>
      <dsp:spPr>
        <a:xfrm>
          <a:off x="5658625" y="664111"/>
          <a:ext cx="304463" cy="235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5658625" y="711283"/>
        <a:ext cx="233704" cy="141518"/>
      </dsp:txXfrm>
    </dsp:sp>
    <dsp:sp modelId="{A043868B-77DE-4FB4-9179-0D0A8A491DC4}">
      <dsp:nvSpPr>
        <dsp:cNvPr id="0" name=""/>
        <dsp:cNvSpPr/>
      </dsp:nvSpPr>
      <dsp:spPr>
        <a:xfrm>
          <a:off x="6089469" y="657559"/>
          <a:ext cx="947349" cy="3734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LAP </a:t>
          </a:r>
          <a:endParaRPr lang="en-ZA" sz="1000" kern="1200" dirty="0"/>
        </a:p>
      </dsp:txBody>
      <dsp:txXfrm>
        <a:off x="6089469" y="657559"/>
        <a:ext cx="947349" cy="248967"/>
      </dsp:txXfrm>
    </dsp:sp>
    <dsp:sp modelId="{EEE87939-CCFB-4A0D-8E96-D8CBB77E7E53}">
      <dsp:nvSpPr>
        <dsp:cNvPr id="0" name=""/>
        <dsp:cNvSpPr/>
      </dsp:nvSpPr>
      <dsp:spPr>
        <a:xfrm>
          <a:off x="6314928" y="1040956"/>
          <a:ext cx="947349" cy="1019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Amendment Act Section 2 ( d)</a:t>
          </a:r>
          <a:endParaRPr lang="en-ZA" sz="600" kern="1200" dirty="0"/>
        </a:p>
        <a:p>
          <a:pPr marL="57150" lvl="1" indent="-57150" algn="l" defTabSz="266700">
            <a:lnSpc>
              <a:spcPct val="90000"/>
            </a:lnSpc>
            <a:spcBef>
              <a:spcPct val="0"/>
            </a:spcBef>
            <a:spcAft>
              <a:spcPct val="15000"/>
            </a:spcAft>
            <a:buChar char="••"/>
          </a:pPr>
          <a:r>
            <a:rPr lang="en-ZA" sz="600" kern="1200" dirty="0" smtClean="0"/>
            <a:t>UI act Section 48 (1)  (a)(</a:t>
          </a:r>
          <a:r>
            <a:rPr lang="en-ZA" sz="600" kern="1200" dirty="0" err="1" smtClean="0"/>
            <a:t>i</a:t>
          </a:r>
          <a:r>
            <a:rPr lang="en-ZA" sz="600" kern="1200" dirty="0" smtClean="0"/>
            <a:t>)</a:t>
          </a:r>
          <a:endParaRPr lang="en-ZA" sz="600" kern="1200" dirty="0"/>
        </a:p>
      </dsp:txBody>
      <dsp:txXfrm>
        <a:off x="6342675" y="1068703"/>
        <a:ext cx="891855" cy="963673"/>
      </dsp:txXfrm>
    </dsp:sp>
    <dsp:sp modelId="{DD00B018-D023-418E-81F3-B7A1A2DDBC4B}">
      <dsp:nvSpPr>
        <dsp:cNvPr id="0" name=""/>
        <dsp:cNvSpPr/>
      </dsp:nvSpPr>
      <dsp:spPr>
        <a:xfrm rot="21594063">
          <a:off x="7180434" y="662782"/>
          <a:ext cx="304463" cy="235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7180434" y="710015"/>
        <a:ext cx="233704" cy="141518"/>
      </dsp:txXfrm>
    </dsp:sp>
    <dsp:sp modelId="{9FB3A2D0-6BD2-4E07-B4D6-068F6F1D8277}">
      <dsp:nvSpPr>
        <dsp:cNvPr id="0" name=""/>
        <dsp:cNvSpPr/>
      </dsp:nvSpPr>
      <dsp:spPr>
        <a:xfrm>
          <a:off x="7611278" y="654931"/>
          <a:ext cx="947349" cy="37345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Investment </a:t>
          </a:r>
          <a:endParaRPr lang="en-ZA" sz="1000" kern="1200" dirty="0"/>
        </a:p>
      </dsp:txBody>
      <dsp:txXfrm>
        <a:off x="7611278" y="654931"/>
        <a:ext cx="947349" cy="248967"/>
      </dsp:txXfrm>
    </dsp:sp>
    <dsp:sp modelId="{2A108C86-FCC3-4501-AA28-6307D2EE5492}">
      <dsp:nvSpPr>
        <dsp:cNvPr id="0" name=""/>
        <dsp:cNvSpPr/>
      </dsp:nvSpPr>
      <dsp:spPr>
        <a:xfrm>
          <a:off x="7801534" y="1029062"/>
          <a:ext cx="947349" cy="1029680"/>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 – Section 4</a:t>
          </a:r>
          <a:endParaRPr lang="en-ZA" sz="600" kern="1200" dirty="0"/>
        </a:p>
        <a:p>
          <a:pPr marL="57150" lvl="1" indent="-57150" algn="l" defTabSz="266700">
            <a:lnSpc>
              <a:spcPct val="90000"/>
            </a:lnSpc>
            <a:spcBef>
              <a:spcPct val="0"/>
            </a:spcBef>
            <a:spcAft>
              <a:spcPct val="15000"/>
            </a:spcAft>
            <a:buChar char="••"/>
          </a:pPr>
          <a:r>
            <a:rPr lang="en-ZA" sz="600" kern="1200" dirty="0" smtClean="0"/>
            <a:t>(2)(e) and section 7 (1) (2) </a:t>
          </a:r>
          <a:endParaRPr lang="en-ZA" sz="600" kern="1200" dirty="0"/>
        </a:p>
      </dsp:txBody>
      <dsp:txXfrm>
        <a:off x="7829281" y="1056809"/>
        <a:ext cx="891855" cy="974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EA82C-C124-463C-986A-98189A81AEDB}">
      <dsp:nvSpPr>
        <dsp:cNvPr id="0" name=""/>
        <dsp:cNvSpPr/>
      </dsp:nvSpPr>
      <dsp:spPr>
        <a:xfrm rot="5400000">
          <a:off x="596901" y="1655535"/>
          <a:ext cx="858309" cy="661387"/>
        </a:xfrm>
        <a:prstGeom prst="bentUpArrow">
          <a:avLst>
            <a:gd name="adj1" fmla="val 32840"/>
            <a:gd name="adj2" fmla="val 25000"/>
            <a:gd name="adj3" fmla="val 3578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F07A44-D59F-4A6B-A87A-27AC41196DDE}">
      <dsp:nvSpPr>
        <dsp:cNvPr id="0" name=""/>
        <dsp:cNvSpPr/>
      </dsp:nvSpPr>
      <dsp:spPr>
        <a:xfrm>
          <a:off x="649" y="554506"/>
          <a:ext cx="3246243" cy="1011374"/>
        </a:xfrm>
        <a:prstGeom prst="roundRect">
          <a:avLst>
            <a:gd name="adj" fmla="val 166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ZA" sz="1200" kern="1200" dirty="0" smtClean="0"/>
            <a:t>8.1The Accounting Officers/Accounting Authorities must only deviate from inviting  competitive bids in cases of emergency and sole supplier status. (These deviations do not require the approval of the relevant treasury</a:t>
          </a:r>
          <a:endParaRPr lang="en-US" sz="1200" kern="1200" dirty="0"/>
        </a:p>
      </dsp:txBody>
      <dsp:txXfrm>
        <a:off x="50029" y="603886"/>
        <a:ext cx="3147483" cy="912614"/>
      </dsp:txXfrm>
    </dsp:sp>
    <dsp:sp modelId="{258322EF-1DE7-4075-99C3-73DB14F90C9C}">
      <dsp:nvSpPr>
        <dsp:cNvPr id="0" name=""/>
        <dsp:cNvSpPr/>
      </dsp:nvSpPr>
      <dsp:spPr>
        <a:xfrm>
          <a:off x="2346215" y="650964"/>
          <a:ext cx="1050873" cy="81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dsp:txBody>
      <dsp:txXfrm>
        <a:off x="2346215" y="650964"/>
        <a:ext cx="1050873" cy="817437"/>
      </dsp:txXfrm>
    </dsp:sp>
    <dsp:sp modelId="{2B0DE9A4-CAC4-4676-A79E-1B259A13A2C4}">
      <dsp:nvSpPr>
        <dsp:cNvPr id="0" name=""/>
        <dsp:cNvSpPr/>
      </dsp:nvSpPr>
      <dsp:spPr>
        <a:xfrm rot="5400000">
          <a:off x="2300964" y="2724393"/>
          <a:ext cx="838087" cy="896686"/>
        </a:xfrm>
        <a:prstGeom prst="bentUpArrow">
          <a:avLst>
            <a:gd name="adj1" fmla="val 32840"/>
            <a:gd name="adj2" fmla="val 25000"/>
            <a:gd name="adj3" fmla="val 35780"/>
          </a:avLst>
        </a:prstGeom>
        <a:solidFill>
          <a:schemeClr val="accent2">
            <a:lumMod val="60000"/>
            <a:lumOff val="4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9886F1-1763-43F7-BC23-43B355DA7581}">
      <dsp:nvSpPr>
        <dsp:cNvPr id="0" name=""/>
        <dsp:cNvSpPr/>
      </dsp:nvSpPr>
      <dsp:spPr>
        <a:xfrm>
          <a:off x="1630940" y="1690614"/>
          <a:ext cx="4226758" cy="1011374"/>
        </a:xfrm>
        <a:prstGeom prst="roundRect">
          <a:avLst>
            <a:gd name="adj" fmla="val 16670"/>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ZA" sz="1200" kern="1200" dirty="0" smtClean="0"/>
            <a:t>8.2Emergency procurement may occur when there is a serious and unexpected situation that poses an immediate risk to health, life, property or environment which calls an agency to action and there is insufficient time to invite competitive bid</a:t>
          </a:r>
          <a:r>
            <a:rPr lang="en-US" sz="1200" kern="1200" dirty="0" smtClean="0"/>
            <a:t> </a:t>
          </a:r>
          <a:endParaRPr lang="en-US" sz="1200" kern="1200" dirty="0"/>
        </a:p>
      </dsp:txBody>
      <dsp:txXfrm>
        <a:off x="1680320" y="1739994"/>
        <a:ext cx="4127998" cy="912614"/>
      </dsp:txXfrm>
    </dsp:sp>
    <dsp:sp modelId="{83B73A86-E86F-45EF-A511-47D7D8741B82}">
      <dsp:nvSpPr>
        <dsp:cNvPr id="0" name=""/>
        <dsp:cNvSpPr/>
      </dsp:nvSpPr>
      <dsp:spPr>
        <a:xfrm>
          <a:off x="4466763" y="1787071"/>
          <a:ext cx="1050873" cy="81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dsp:txBody>
      <dsp:txXfrm>
        <a:off x="4466763" y="1787071"/>
        <a:ext cx="1050873" cy="817437"/>
      </dsp:txXfrm>
    </dsp:sp>
    <dsp:sp modelId="{511035E0-BE72-4E87-8C74-3AFEA3FB76AE}">
      <dsp:nvSpPr>
        <dsp:cNvPr id="0" name=""/>
        <dsp:cNvSpPr/>
      </dsp:nvSpPr>
      <dsp:spPr>
        <a:xfrm>
          <a:off x="3261231" y="2816610"/>
          <a:ext cx="3035058" cy="1011374"/>
        </a:xfrm>
        <a:prstGeom prst="roundRect">
          <a:avLst>
            <a:gd name="adj" fmla="val 1667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r>
            <a:rPr lang="en-ZA" sz="1200" kern="1200" dirty="0" smtClean="0"/>
            <a:t>8.3Sole source procurement may occur when there is evidence that only one supplier possesses the unique and singularly available capacity to meet the requirements of the institution.</a:t>
          </a:r>
          <a:endParaRPr lang="en-US" sz="1200" kern="1200" dirty="0" smtClean="0"/>
        </a:p>
        <a:p>
          <a:pPr lvl="0" algn="just" defTabSz="533400">
            <a:lnSpc>
              <a:spcPct val="90000"/>
            </a:lnSpc>
            <a:spcBef>
              <a:spcPct val="0"/>
            </a:spcBef>
            <a:spcAft>
              <a:spcPct val="35000"/>
            </a:spcAft>
          </a:pPr>
          <a:endParaRPr lang="en-US" sz="1200" kern="1200" dirty="0"/>
        </a:p>
      </dsp:txBody>
      <dsp:txXfrm>
        <a:off x="3310611" y="2865990"/>
        <a:ext cx="2936298" cy="912614"/>
      </dsp:txXfrm>
    </dsp:sp>
    <dsp:sp modelId="{66A0D6D3-F895-4480-96C0-93220335FF18}">
      <dsp:nvSpPr>
        <dsp:cNvPr id="0" name=""/>
        <dsp:cNvSpPr/>
      </dsp:nvSpPr>
      <dsp:spPr>
        <a:xfrm>
          <a:off x="5501204" y="2913068"/>
          <a:ext cx="1050873" cy="81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dsp:txBody>
      <dsp:txXfrm>
        <a:off x="5501204" y="2913068"/>
        <a:ext cx="1050873" cy="817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4EFB2-7E87-400B-B3A8-0409DB12A86F}">
      <dsp:nvSpPr>
        <dsp:cNvPr id="0" name=""/>
        <dsp:cNvSpPr/>
      </dsp:nvSpPr>
      <dsp:spPr>
        <a:xfrm>
          <a:off x="-5856634" y="-896310"/>
          <a:ext cx="6972335" cy="6972335"/>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E077B-0CC9-4643-A86C-35D0362C53CC}">
      <dsp:nvSpPr>
        <dsp:cNvPr id="0" name=""/>
        <dsp:cNvSpPr/>
      </dsp:nvSpPr>
      <dsp:spPr>
        <a:xfrm>
          <a:off x="583979" y="398216"/>
          <a:ext cx="3884888" cy="79684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497" tIns="30480" rIns="30480" bIns="30480" numCol="1" spcCol="1270" anchor="ctr" anchorCtr="0">
          <a:noAutofit/>
        </a:bodyPr>
        <a:lstStyle/>
        <a:p>
          <a:pPr lvl="0" algn="l" defTabSz="533400">
            <a:lnSpc>
              <a:spcPct val="90000"/>
            </a:lnSpc>
            <a:spcBef>
              <a:spcPct val="0"/>
            </a:spcBef>
            <a:spcAft>
              <a:spcPct val="35000"/>
            </a:spcAft>
          </a:pPr>
          <a:r>
            <a:rPr lang="en-ZA" sz="1200" kern="1200" dirty="0" smtClean="0"/>
            <a:t>Procurement specifications will be subjected to a probity review</a:t>
          </a:r>
          <a:endParaRPr lang="en-US" sz="1200" kern="1200" dirty="0"/>
        </a:p>
      </dsp:txBody>
      <dsp:txXfrm>
        <a:off x="583979" y="398216"/>
        <a:ext cx="3884888" cy="796847"/>
      </dsp:txXfrm>
    </dsp:sp>
    <dsp:sp modelId="{86EDD797-2EAF-408B-BC15-4752A3D45F81}">
      <dsp:nvSpPr>
        <dsp:cNvPr id="0" name=""/>
        <dsp:cNvSpPr/>
      </dsp:nvSpPr>
      <dsp:spPr>
        <a:xfrm>
          <a:off x="85950" y="298610"/>
          <a:ext cx="996059" cy="996059"/>
        </a:xfrm>
        <a:prstGeom prst="ellipse">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5B116491-7D15-4D1D-AF49-44CFA58B5E0F}">
      <dsp:nvSpPr>
        <dsp:cNvPr id="0" name=""/>
        <dsp:cNvSpPr/>
      </dsp:nvSpPr>
      <dsp:spPr>
        <a:xfrm>
          <a:off x="1040830" y="1593694"/>
          <a:ext cx="3428037" cy="796847"/>
        </a:xfrm>
        <a:prstGeom prst="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497" tIns="30480" rIns="30480" bIns="30480" numCol="1" spcCol="1270" anchor="ctr" anchorCtr="0">
          <a:noAutofit/>
        </a:bodyPr>
        <a:lstStyle/>
        <a:p>
          <a:pPr lvl="0" algn="l" defTabSz="533400">
            <a:lnSpc>
              <a:spcPct val="90000"/>
            </a:lnSpc>
            <a:spcBef>
              <a:spcPct val="0"/>
            </a:spcBef>
            <a:spcAft>
              <a:spcPct val="35000"/>
            </a:spcAft>
          </a:pPr>
          <a:r>
            <a:rPr lang="en-ZA" sz="1200" kern="1200" dirty="0" smtClean="0"/>
            <a:t>Unfair awarding of the tender matter was referred to Fraud unit for investigation.</a:t>
          </a:r>
          <a:endParaRPr lang="en-US" sz="1200" kern="1200" dirty="0"/>
        </a:p>
      </dsp:txBody>
      <dsp:txXfrm>
        <a:off x="1040830" y="1593694"/>
        <a:ext cx="3428037" cy="796847"/>
      </dsp:txXfrm>
    </dsp:sp>
    <dsp:sp modelId="{817536BC-CA1C-4A19-BEB0-E65694A98683}">
      <dsp:nvSpPr>
        <dsp:cNvPr id="0" name=""/>
        <dsp:cNvSpPr/>
      </dsp:nvSpPr>
      <dsp:spPr>
        <a:xfrm>
          <a:off x="542800" y="1494088"/>
          <a:ext cx="996059" cy="9960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890FEC-1583-41A1-9C01-1E15F6075FAC}">
      <dsp:nvSpPr>
        <dsp:cNvPr id="0" name=""/>
        <dsp:cNvSpPr/>
      </dsp:nvSpPr>
      <dsp:spPr>
        <a:xfrm>
          <a:off x="1040830" y="2789172"/>
          <a:ext cx="3428037" cy="79684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497" tIns="30480" rIns="30480" bIns="30480" numCol="1" spcCol="1270" anchor="ctr" anchorCtr="0">
          <a:noAutofit/>
        </a:bodyPr>
        <a:lstStyle/>
        <a:p>
          <a:pPr lvl="0" algn="l" defTabSz="533400">
            <a:lnSpc>
              <a:spcPct val="90000"/>
            </a:lnSpc>
            <a:spcBef>
              <a:spcPct val="0"/>
            </a:spcBef>
            <a:spcAft>
              <a:spcPct val="35000"/>
            </a:spcAft>
          </a:pPr>
          <a:r>
            <a:rPr lang="en-ZA" sz="1200" kern="1200" dirty="0" smtClean="0"/>
            <a:t>Compliance check on the transactions will be conducted.</a:t>
          </a:r>
          <a:endParaRPr lang="en-US" sz="1200" kern="1200" dirty="0"/>
        </a:p>
      </dsp:txBody>
      <dsp:txXfrm>
        <a:off x="1040830" y="2789172"/>
        <a:ext cx="3428037" cy="796847"/>
      </dsp:txXfrm>
    </dsp:sp>
    <dsp:sp modelId="{37DFBD54-ADB5-4298-88E4-4F49AC6BD52C}">
      <dsp:nvSpPr>
        <dsp:cNvPr id="0" name=""/>
        <dsp:cNvSpPr/>
      </dsp:nvSpPr>
      <dsp:spPr>
        <a:xfrm>
          <a:off x="542800" y="2689566"/>
          <a:ext cx="996059" cy="996059"/>
        </a:xfrm>
        <a:prstGeom prst="ellipse">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34E96535-BD8F-4A04-A88A-5AB1E912F849}">
      <dsp:nvSpPr>
        <dsp:cNvPr id="0" name=""/>
        <dsp:cNvSpPr/>
      </dsp:nvSpPr>
      <dsp:spPr>
        <a:xfrm>
          <a:off x="583979" y="3984650"/>
          <a:ext cx="3884888" cy="796847"/>
        </a:xfrm>
        <a:prstGeom prst="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497" tIns="30480" rIns="30480" bIns="30480" numCol="1" spcCol="1270" anchor="ctr" anchorCtr="0">
          <a:noAutofit/>
        </a:bodyPr>
        <a:lstStyle/>
        <a:p>
          <a:pPr lvl="0" algn="l" defTabSz="533400">
            <a:lnSpc>
              <a:spcPct val="90000"/>
            </a:lnSpc>
            <a:spcBef>
              <a:spcPct val="0"/>
            </a:spcBef>
            <a:spcAft>
              <a:spcPct val="35000"/>
            </a:spcAft>
          </a:pPr>
          <a:r>
            <a:rPr lang="en-ZA" sz="1200" kern="1200" dirty="0" smtClean="0"/>
            <a:t>GCIS service will be utilised for Communication services.</a:t>
          </a:r>
          <a:endParaRPr lang="en-US" sz="1200" kern="1200" dirty="0"/>
        </a:p>
      </dsp:txBody>
      <dsp:txXfrm>
        <a:off x="583979" y="3984650"/>
        <a:ext cx="3884888" cy="796847"/>
      </dsp:txXfrm>
    </dsp:sp>
    <dsp:sp modelId="{C745AE74-BB78-4321-A626-254E45DD6FDC}">
      <dsp:nvSpPr>
        <dsp:cNvPr id="0" name=""/>
        <dsp:cNvSpPr/>
      </dsp:nvSpPr>
      <dsp:spPr>
        <a:xfrm>
          <a:off x="85950" y="3885044"/>
          <a:ext cx="996059" cy="9960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8" y="0"/>
            <a:ext cx="2945659" cy="496332"/>
          </a:xfrm>
          <a:prstGeom prst="rect">
            <a:avLst/>
          </a:prstGeom>
        </p:spPr>
        <p:txBody>
          <a:bodyPr vert="horz" lIns="91440" tIns="45720" rIns="91440" bIns="45720" rtlCol="0"/>
          <a:lstStyle>
            <a:lvl1pPr algn="r">
              <a:defRPr sz="1200"/>
            </a:lvl1pPr>
          </a:lstStyle>
          <a:p>
            <a:fld id="{DDABFB02-BABE-40C6-973F-A6FCD770DE74}" type="datetimeFigureOut">
              <a:rPr lang="en-ZA" smtClean="0"/>
              <a:pPr/>
              <a:t>2020/09/07</a:t>
            </a:fld>
            <a:endParaRPr lang="en-ZA" dirty="0"/>
          </a:p>
        </p:txBody>
      </p:sp>
      <p:sp>
        <p:nvSpPr>
          <p:cNvPr id="4" name="Footer Placeholder 3"/>
          <p:cNvSpPr>
            <a:spLocks noGrp="1"/>
          </p:cNvSpPr>
          <p:nvPr>
            <p:ph type="ftr" sz="quarter" idx="2"/>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8" y="9428583"/>
            <a:ext cx="2945659" cy="496332"/>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dirty="0"/>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8" y="0"/>
            <a:ext cx="2945659" cy="496332"/>
          </a:xfrm>
          <a:prstGeom prst="rect">
            <a:avLst/>
          </a:prstGeom>
        </p:spPr>
        <p:txBody>
          <a:bodyPr vert="horz" lIns="91440" tIns="45720" rIns="91440" bIns="45720" rtlCol="0"/>
          <a:lstStyle>
            <a:lvl1pPr algn="r">
              <a:defRPr sz="1200"/>
            </a:lvl1pPr>
          </a:lstStyle>
          <a:p>
            <a:fld id="{8FD1F4CF-9162-42C9-96F2-47DAB2DBAB68}" type="datetimeFigureOut">
              <a:rPr lang="en-ZA" smtClean="0"/>
              <a:pPr/>
              <a:t>2020/09/07</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8" y="9428583"/>
            <a:ext cx="2945659" cy="496332"/>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dirty="0"/>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11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1A1117C-FEDE-4C91-A293-8AFFD20C1702}" type="slidenum">
              <a:rPr lang="en-US" altLang="en-US" smtClean="0">
                <a:solidFill>
                  <a:prstClr val="black"/>
                </a:solidFill>
              </a:rPr>
              <a:pPr/>
              <a:t>1</a:t>
            </a:fld>
            <a:endParaRPr lang="en-US" altLang="en-US"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B0B14A-3DA4-4294-B78D-FE62D9387E6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11876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4F65D9-EB75-4542-8B7B-FF8FCB2660A3}" type="datetime1">
              <a:rPr lang="en-US" smtClean="0"/>
              <a:pPr/>
              <a:t>9/7/2020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39127462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6199A8E-C7DD-461A-B4B9-D0D89BCAA967}" type="datetime1">
              <a:rPr lang="en-US" smtClean="0"/>
              <a:pPr/>
              <a:t>9/7/2020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25365685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221"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645221"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defTabSz="685800">
              <a:defRPr/>
            </a:pPr>
            <a:fld id="{533EC5F8-9981-4E2B-BE52-2C911C8ADB79}" type="datetime1">
              <a:rPr lang="en-US" altLang="en-US" smtClean="0"/>
              <a:pPr defTabSz="685800">
                <a:defRPr/>
              </a:pPr>
              <a:t>9/7/2020</a:t>
            </a:fld>
            <a:endParaRPr lang="en-US" altLang="en-US"/>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defTabSz="685800">
              <a:defRPr/>
            </a:pPr>
            <a:endParaRPr lang="en-US"/>
          </a:p>
        </p:txBody>
      </p:sp>
      <p:sp>
        <p:nvSpPr>
          <p:cNvPr id="9" name="Slide Number Placeholder 5"/>
          <p:cNvSpPr>
            <a:spLocks noGrp="1"/>
          </p:cNvSpPr>
          <p:nvPr>
            <p:ph type="sldNum" sz="quarter" idx="12"/>
          </p:nvPr>
        </p:nvSpPr>
        <p:spPr/>
        <p:txBody>
          <a:bodyPr/>
          <a:lstStyle>
            <a:lvl1pPr>
              <a:defRPr>
                <a:ea typeface="ＭＳ Ｐゴシック" pitchFamily="34" charset="-128"/>
              </a:defRPr>
            </a:lvl1pPr>
          </a:lstStyle>
          <a:p>
            <a:pPr defTabSz="685800">
              <a:defRPr/>
            </a:pPr>
            <a:fld id="{F11644EA-F2D2-40A6-98D9-1F49F88B2D02}" type="slidenum">
              <a:rPr lang="en-US" altLang="en-US" smtClean="0"/>
              <a:pPr defTabSz="685800">
                <a:defRPr/>
              </a:pPr>
              <a:t>‹#›</a:t>
            </a:fld>
            <a:endParaRPr lang="en-US" altLang="en-US"/>
          </a:p>
        </p:txBody>
      </p:sp>
    </p:spTree>
    <p:extLst>
      <p:ext uri="{BB962C8B-B14F-4D97-AF65-F5344CB8AC3E}">
        <p14:creationId xmlns:p14="http://schemas.microsoft.com/office/powerpoint/2010/main" xmlns="" val="34115764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defTabSz="685800">
              <a:defRPr/>
            </a:pPr>
            <a:fld id="{35A00AF9-32B0-42D9-A419-88CB24D0FF21}" type="datetime1">
              <a:rPr lang="en-US" altLang="en-US" smtClean="0"/>
              <a:pPr defTabSz="685800">
                <a:defRPr/>
              </a:pPr>
              <a:t>9/7/2020</a:t>
            </a:fld>
            <a:endParaRPr lang="en-US" altLang="en-US"/>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defTabSz="685800">
              <a:defRPr/>
            </a:pPr>
            <a:endParaRPr lang="en-US"/>
          </a:p>
        </p:txBody>
      </p:sp>
      <p:sp>
        <p:nvSpPr>
          <p:cNvPr id="5" name="Slide Number Placeholder 5"/>
          <p:cNvSpPr>
            <a:spLocks noGrp="1"/>
          </p:cNvSpPr>
          <p:nvPr>
            <p:ph type="sldNum" sz="quarter" idx="12"/>
          </p:nvPr>
        </p:nvSpPr>
        <p:spPr/>
        <p:txBody>
          <a:bodyPr/>
          <a:lstStyle>
            <a:lvl1pPr>
              <a:defRPr>
                <a:ea typeface="ＭＳ Ｐゴシック" pitchFamily="34" charset="-128"/>
              </a:defRPr>
            </a:lvl1pPr>
          </a:lstStyle>
          <a:p>
            <a:pPr defTabSz="685800">
              <a:defRPr/>
            </a:pPr>
            <a:fld id="{60DA2D00-BA3B-407A-A596-F5F9DBB64905}" type="slidenum">
              <a:rPr lang="en-US" altLang="en-US" smtClean="0"/>
              <a:pPr defTabSz="685800">
                <a:defRPr/>
              </a:pPr>
              <a:t>‹#›</a:t>
            </a:fld>
            <a:endParaRPr lang="en-US" altLang="en-US"/>
          </a:p>
        </p:txBody>
      </p:sp>
    </p:spTree>
    <p:extLst>
      <p:ext uri="{BB962C8B-B14F-4D97-AF65-F5344CB8AC3E}">
        <p14:creationId xmlns:p14="http://schemas.microsoft.com/office/powerpoint/2010/main" xmlns="" val="7475002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defTabSz="685800">
              <a:defRPr/>
            </a:pPr>
            <a:fld id="{16DE79E1-1C5F-4C34-8432-10DC46FFB6A3}" type="datetime1">
              <a:rPr lang="en-US" altLang="en-US" smtClean="0"/>
              <a:pPr defTabSz="685800">
                <a:defRPr/>
              </a:pPr>
              <a:t>9/7/2020</a:t>
            </a:fld>
            <a:endParaRPr lang="en-US" altLang="en-US"/>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defTabSz="685800">
              <a:defRPr/>
            </a:pPr>
            <a:endParaRPr lang="en-US"/>
          </a:p>
        </p:txBody>
      </p:sp>
      <p:sp>
        <p:nvSpPr>
          <p:cNvPr id="4" name="Slide Number Placeholder 5"/>
          <p:cNvSpPr>
            <a:spLocks noGrp="1"/>
          </p:cNvSpPr>
          <p:nvPr>
            <p:ph type="sldNum" sz="quarter" idx="12"/>
          </p:nvPr>
        </p:nvSpPr>
        <p:spPr/>
        <p:txBody>
          <a:bodyPr/>
          <a:lstStyle>
            <a:lvl1pPr>
              <a:defRPr>
                <a:ea typeface="ＭＳ Ｐゴシック" pitchFamily="34" charset="-128"/>
              </a:defRPr>
            </a:lvl1pPr>
          </a:lstStyle>
          <a:p>
            <a:pPr defTabSz="685800">
              <a:defRPr/>
            </a:pPr>
            <a:fld id="{6157749B-D351-4749-8F80-DF2E8527B25A}" type="slidenum">
              <a:rPr lang="en-US" altLang="en-US" smtClean="0"/>
              <a:pPr defTabSz="685800">
                <a:defRPr/>
              </a:pPr>
              <a:t>‹#›</a:t>
            </a:fld>
            <a:endParaRPr lang="en-US" altLang="en-US"/>
          </a:p>
        </p:txBody>
      </p:sp>
    </p:spTree>
    <p:extLst>
      <p:ext uri="{BB962C8B-B14F-4D97-AF65-F5344CB8AC3E}">
        <p14:creationId xmlns:p14="http://schemas.microsoft.com/office/powerpoint/2010/main" xmlns="" val="8363599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GB" smtClean="0"/>
              <a:t>Click to edit Master title style</a:t>
            </a:r>
            <a:endParaRPr lang="en-US"/>
          </a:p>
        </p:txBody>
      </p:sp>
      <p:sp>
        <p:nvSpPr>
          <p:cNvPr id="3" name="Content Placeholder 2"/>
          <p:cNvSpPr>
            <a:spLocks noGrp="1"/>
          </p:cNvSpPr>
          <p:nvPr>
            <p:ph idx="1"/>
          </p:nvPr>
        </p:nvSpPr>
        <p:spPr>
          <a:xfrm>
            <a:off x="3575050" y="27344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defTabSz="685800">
              <a:defRPr/>
            </a:pPr>
            <a:fld id="{1E81BB8F-D2DF-4439-8BD5-5EA2F2B10E54}" type="datetime1">
              <a:rPr lang="en-US" altLang="en-US" smtClean="0"/>
              <a:pPr defTabSz="685800">
                <a:defRPr/>
              </a:pPr>
              <a:t>9/7/2020</a:t>
            </a:fld>
            <a:endParaRPr lang="en-US" altLang="en-US"/>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defTabSz="685800">
              <a:defRPr/>
            </a:pPr>
            <a:endParaRPr lang="en-US"/>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defTabSz="685800">
              <a:defRPr/>
            </a:pPr>
            <a:fld id="{09A50A78-4D9A-4192-95DD-0EB55531E158}" type="slidenum">
              <a:rPr lang="en-US" altLang="en-US" smtClean="0"/>
              <a:pPr defTabSz="685800">
                <a:defRPr/>
              </a:pPr>
              <a:t>‹#›</a:t>
            </a:fld>
            <a:endParaRPr lang="en-US" altLang="en-US"/>
          </a:p>
        </p:txBody>
      </p:sp>
    </p:spTree>
    <p:extLst>
      <p:ext uri="{BB962C8B-B14F-4D97-AF65-F5344CB8AC3E}">
        <p14:creationId xmlns:p14="http://schemas.microsoft.com/office/powerpoint/2010/main" xmlns="" val="4918974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defTabSz="685800">
              <a:defRPr/>
            </a:pPr>
            <a:fld id="{6E8219C1-369F-4242-8095-207A3844F90A}" type="datetime1">
              <a:rPr lang="en-US" altLang="en-US" smtClean="0"/>
              <a:pPr defTabSz="685800">
                <a:defRPr/>
              </a:pPr>
              <a:t>9/7/2020</a:t>
            </a:fld>
            <a:endParaRPr lang="en-US" altLang="en-US"/>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defTabSz="685800">
              <a:defRPr/>
            </a:pPr>
            <a:endParaRPr lang="en-US"/>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defTabSz="685800">
              <a:defRPr/>
            </a:pPr>
            <a:fld id="{9E67A721-7101-40FA-8760-D55065229D6B}" type="slidenum">
              <a:rPr lang="en-US" altLang="en-US" smtClean="0"/>
              <a:pPr defTabSz="685800">
                <a:defRPr/>
              </a:pPr>
              <a:t>‹#›</a:t>
            </a:fld>
            <a:endParaRPr lang="en-US" altLang="en-US"/>
          </a:p>
        </p:txBody>
      </p:sp>
    </p:spTree>
    <p:extLst>
      <p:ext uri="{BB962C8B-B14F-4D97-AF65-F5344CB8AC3E}">
        <p14:creationId xmlns:p14="http://schemas.microsoft.com/office/powerpoint/2010/main" xmlns="" val="38280760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defTabSz="685800">
              <a:defRPr/>
            </a:pPr>
            <a:fld id="{3B98B06C-9816-454F-A2FE-4263DDCBC8D2}" type="datetime1">
              <a:rPr lang="en-US" altLang="en-US" smtClean="0"/>
              <a:pPr defTabSz="685800">
                <a:defRPr/>
              </a:pPr>
              <a:t>9/7/2020</a:t>
            </a:fld>
            <a:endParaRPr lang="en-US" altLang="en-US"/>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defTabSz="685800">
              <a:defRPr/>
            </a:pPr>
            <a:endParaRPr lang="en-US"/>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defTabSz="685800">
              <a:defRPr/>
            </a:pPr>
            <a:fld id="{93A8942C-F550-480D-9311-566EDA309C23}" type="slidenum">
              <a:rPr lang="en-US" altLang="en-US" smtClean="0"/>
              <a:pPr defTabSz="685800">
                <a:defRPr/>
              </a:pPr>
              <a:t>‹#›</a:t>
            </a:fld>
            <a:endParaRPr lang="en-US" altLang="en-US"/>
          </a:p>
        </p:txBody>
      </p:sp>
    </p:spTree>
    <p:extLst>
      <p:ext uri="{BB962C8B-B14F-4D97-AF65-F5344CB8AC3E}">
        <p14:creationId xmlns:p14="http://schemas.microsoft.com/office/powerpoint/2010/main" xmlns="" val="31094669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5030"/>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defTabSz="685800">
              <a:defRPr/>
            </a:pPr>
            <a:fld id="{1EEF082C-F44B-4596-AC83-013FCD7C539B}" type="datetime1">
              <a:rPr lang="en-US" altLang="en-US" smtClean="0"/>
              <a:pPr defTabSz="685800">
                <a:defRPr/>
              </a:pPr>
              <a:t>9/7/2020</a:t>
            </a:fld>
            <a:endParaRPr lang="en-US" altLang="en-US"/>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defTabSz="685800">
              <a:defRPr/>
            </a:pPr>
            <a:endParaRPr lang="en-US"/>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defTabSz="685800">
              <a:defRPr/>
            </a:pPr>
            <a:fld id="{665AD0FB-A3C1-4E1D-B537-7822AD9C9427}" type="slidenum">
              <a:rPr lang="en-US" altLang="en-US" smtClean="0"/>
              <a:pPr defTabSz="685800">
                <a:defRPr/>
              </a:pPr>
              <a:t>‹#›</a:t>
            </a:fld>
            <a:endParaRPr lang="en-US" altLang="en-US"/>
          </a:p>
        </p:txBody>
      </p:sp>
    </p:spTree>
    <p:extLst>
      <p:ext uri="{BB962C8B-B14F-4D97-AF65-F5344CB8AC3E}">
        <p14:creationId xmlns:p14="http://schemas.microsoft.com/office/powerpoint/2010/main" xmlns="" val="30604147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D8D139-3F65-40D2-B6A4-E3B23240DD42}" type="slidenum">
              <a:rPr kumimoji="0" 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31048304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4265F-37CA-4F13-8C11-DEEA2C6DE7A1}" type="slidenum">
              <a:rPr kumimoji="0" 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10217816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194BBE-4485-47C6-B7BF-BF687F9C7087}" type="slidenum">
              <a:rPr kumimoji="0" 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192420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BC359D-8619-4378-A4A8-3905BB1CFF14}" type="datetime1">
              <a:rPr lang="en-US" smtClean="0"/>
              <a:pPr/>
              <a:t>9/7/2020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311702150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BBA7BC-95AB-4BBC-8435-6774CBEDE675}" type="slidenum">
              <a:rPr kumimoji="0" 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15153052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18E65C-7137-4547-86E9-EC3CB115E824}" type="slidenum">
              <a:rPr kumimoji="0" 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11059466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24A6D0-D4BC-4669-9C78-965F6194CC72}" type="slidenum">
              <a:rPr kumimoji="0" 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17624823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F10F8C-958C-40F9-A9D7-4A2396A5ABE7}" type="slidenum">
              <a:rPr kumimoji="0" 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1813333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672590-1BE4-4638-8251-12ED6F7A0F89}" type="slidenum">
              <a:rPr kumimoji="0" 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19809531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2E7A9-AE49-453E-A8C0-2AA95990E62E}" type="slidenum">
              <a:rPr kumimoji="0" 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42224775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CE3A0A-9967-40EE-9005-6A284A4F6100}" type="slidenum">
              <a:rPr kumimoji="0" 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23984287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6AF21E-E360-4F0F-91BC-BCA02718A418}" type="slidenum">
              <a:rPr kumimoji="0" 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16869912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1531061" y="1152674"/>
            <a:ext cx="5504523" cy="4706823"/>
          </a:xfrm>
        </p:spPr>
        <p:txBody>
          <a:bodyPr rtlCol="0">
            <a:normAutofit/>
          </a:bodyPr>
          <a:lstStyle>
            <a:lvl1pPr>
              <a:defRPr sz="1097">
                <a:solidFill>
                  <a:srgbClr val="00B0F0"/>
                </a:solidFill>
              </a:defRPr>
            </a:lvl1pPr>
          </a:lstStyle>
          <a:p>
            <a:pPr lvl="0"/>
            <a:endParaRPr lang="id-ID" noProof="0"/>
          </a:p>
        </p:txBody>
      </p:sp>
    </p:spTree>
    <p:extLst>
      <p:ext uri="{BB962C8B-B14F-4D97-AF65-F5344CB8AC3E}">
        <p14:creationId xmlns:p14="http://schemas.microsoft.com/office/powerpoint/2010/main" xmlns="" val="862574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25" y="6488479"/>
            <a:ext cx="6305797"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p:cNvSpPr/>
          <p:nvPr userDrawn="1"/>
        </p:nvSpPr>
        <p:spPr>
          <a:xfrm>
            <a:off x="6444368" y="6488479"/>
            <a:ext cx="2688835"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25" y="6479782"/>
            <a:ext cx="3929093" cy="324000"/>
          </a:xfrm>
          <a:prstGeom prst="rect">
            <a:avLst/>
          </a:prstGeom>
        </p:spPr>
        <p:txBody>
          <a:bodyPr/>
          <a:lstStyle>
            <a:lvl1pPr algn="l">
              <a:defRPr sz="1000"/>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800" b="1" i="1" u="none" strike="noStrike" kern="1200" cap="none" spc="0" normalizeH="0" baseline="0" noProof="0" dirty="0">
                <a:ln>
                  <a:noFill/>
                </a:ln>
                <a:solidFill>
                  <a:srgbClr val="EEECE1"/>
                </a:solidFill>
                <a:effectLst/>
                <a:uLnTx/>
                <a:uFillTx/>
                <a:latin typeface="Arial" charset="0"/>
                <a:ea typeface="MS PGothic" pitchFamily="34" charset="-128"/>
                <a:cs typeface="Tahoma" pitchFamily="34" charset="0"/>
              </a:rPr>
              <a:t>© Copyright Impact Strategy Consulting, solely for the use of UIF;</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800" b="1" i="1" u="none" strike="noStrike" kern="1200" cap="none" spc="0" normalizeH="0" baseline="0" noProof="0" dirty="0">
                <a:ln>
                  <a:noFill/>
                </a:ln>
                <a:solidFill>
                  <a:srgbClr val="EEECE1"/>
                </a:solidFill>
                <a:effectLst/>
                <a:uLnTx/>
                <a:uFillTx/>
                <a:latin typeface="Arial" charset="0"/>
                <a:ea typeface="MS PGothic" pitchFamily="34" charset="-128"/>
                <a:cs typeface="Tahoma" pitchFamily="34" charset="0"/>
              </a:rPr>
              <a:t>not to be used or relied upon without joint written consent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700" b="0" i="0" u="none" strike="noStrike" kern="1200" cap="none" spc="0" normalizeH="0" baseline="0" noProof="0" dirty="0">
              <a:ln>
                <a:noFill/>
              </a:ln>
              <a:solidFill>
                <a:srgbClr val="EEECE1"/>
              </a:solidFill>
              <a:effectLst/>
              <a:uLnTx/>
              <a:uFillTx/>
              <a:latin typeface="Arial" charset="0"/>
              <a:ea typeface="MS PGothic" pitchFamily="34" charset="-128"/>
              <a:cs typeface="+mn-cs"/>
            </a:endParaRPr>
          </a:p>
        </p:txBody>
      </p:sp>
      <p:sp>
        <p:nvSpPr>
          <p:cNvPr id="8" name="Slide Number Placeholder 5"/>
          <p:cNvSpPr>
            <a:spLocks noGrp="1"/>
          </p:cNvSpPr>
          <p:nvPr>
            <p:ph type="sldNum" sz="quarter" idx="12"/>
          </p:nvPr>
        </p:nvSpPr>
        <p:spPr>
          <a:xfrm>
            <a:off x="8719483" y="6479782"/>
            <a:ext cx="391883" cy="324000"/>
          </a:xfrm>
        </p:spPr>
        <p:txBody>
          <a:bodyPr/>
          <a:lstStyle>
            <a:lvl1pPr algn="ctr">
              <a:defRPr sz="10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AEB2EFD-0384-4502-B68A-97137B875E0A}" type="slidenum">
              <a:rPr kumimoji="0" lang="en-ZA" sz="10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0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912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49158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00C8106-2E40-4B64-94B6-C3C05EDFF9E5}"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2883955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C8EBDE-12F5-468F-B869-D4F33EAC261E}"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507363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1628CE-68D3-476F-BDF5-6D3FFF70A262}"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1980319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6F9DF7-8AB9-4515-9166-EE29FD45342A}" type="datetime1">
              <a:rPr lang="en-US" smtClean="0"/>
              <a:pPr>
                <a:defRPr/>
              </a:pPr>
              <a:t>9/7/2020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1687733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ABF8F2-4C5B-494F-A933-09902C136998}" type="datetime1">
              <a:rPr lang="en-US" smtClean="0"/>
              <a:pPr>
                <a:defRPr/>
              </a:pPr>
              <a:t>9/7/2020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3072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50588C-6B12-4E02-BF49-0B8A82A58DD2}" type="datetime1">
              <a:rPr lang="en-US" smtClean="0"/>
              <a:pPr>
                <a:defRPr/>
              </a:pPr>
              <a:t>9/7/2020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2548992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944347-E773-4D98-8DC2-10D39344C5C7}" type="datetime1">
              <a:rPr lang="en-US" smtClean="0"/>
              <a:pPr>
                <a:defRPr/>
              </a:pPr>
              <a:t>9/7/2020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4067550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3F8C26-617E-417D-9888-77AB06EA7BF5}" type="datetime1">
              <a:rPr lang="en-US" smtClean="0"/>
              <a:pPr>
                <a:defRPr/>
              </a:pPr>
              <a:t>9/7/2020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417284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B55D626-AF1E-4E4D-A72D-C4CED57D9B02}" type="datetime1">
              <a:rPr lang="en-US" smtClean="0"/>
              <a:pPr/>
              <a:t>9/7/2020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33773651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6CAA9A-27BC-484A-8815-3D26DABBE015}" type="datetime1">
              <a:rPr lang="en-US" smtClean="0"/>
              <a:pPr>
                <a:defRPr/>
              </a:pPr>
              <a:t>9/7/2020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129845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81A9DC-0D56-4F28-A3E8-57D069052ADC}"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1652026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492FD7-CCB1-4378-9699-FC1EE2656B9E}"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120515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descr="H&amp;PS_PPT_Titles_PHOTO_v0a.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17"/>
          <p:cNvSpPr txBox="1">
            <a:spLocks noChangeArrowheads="1"/>
          </p:cNvSpPr>
          <p:nvPr userDrawn="1"/>
        </p:nvSpPr>
        <p:spPr bwMode="auto">
          <a:xfrm>
            <a:off x="269875" y="6569075"/>
            <a:ext cx="8242962" cy="215444"/>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defRPr/>
            </a:pPr>
            <a:r>
              <a:rPr lang="en-US" sz="1000" b="1" dirty="0" smtClean="0">
                <a:solidFill>
                  <a:srgbClr val="FFFFFF"/>
                </a:solidFill>
              </a:rPr>
              <a:t>Copyright © 2012 Accenture  All Rights Reserved. Accenture, its logo, and High Performance Delivered are trademarks of Accenture.</a:t>
            </a:r>
          </a:p>
        </p:txBody>
      </p:sp>
      <p:cxnSp>
        <p:nvCxnSpPr>
          <p:cNvPr id="5" name="Straight Connector 9"/>
          <p:cNvCxnSpPr>
            <a:cxnSpLocks noChangeShapeType="1"/>
          </p:cNvCxnSpPr>
          <p:nvPr userDrawn="1"/>
        </p:nvCxnSpPr>
        <p:spPr bwMode="auto">
          <a:xfrm rot="10800000" flipH="1">
            <a:off x="0" y="3429000"/>
            <a:ext cx="9144000" cy="0"/>
          </a:xfrm>
          <a:prstGeom prst="line">
            <a:avLst/>
          </a:prstGeom>
          <a:noFill/>
          <a:ln w="9525" algn="ctr">
            <a:solidFill>
              <a:srgbClr val="BBBB00"/>
            </a:solidFill>
            <a:round/>
            <a:headEnd/>
            <a:tailEnd/>
          </a:ln>
          <a:extLst>
            <a:ext uri="{909E8E84-426E-40DD-AFC4-6F175D3DCCD1}">
              <a14:hiddenFill xmlns:a14="http://schemas.microsoft.com/office/drawing/2010/main" xmlns="">
                <a:noFill/>
              </a14:hiddenFill>
            </a:ext>
          </a:extLst>
        </p:spPr>
      </p:cxnSp>
      <p:pic>
        <p:nvPicPr>
          <p:cNvPr id="6" name="Picture 114" descr="SigHP_Sz2_gray"/>
          <p:cNvPicPr>
            <a:picLocks noChangeAspect="1" noChangeArrowheads="1"/>
          </p:cNvPicPr>
          <p:nvPr userDrawn="1"/>
        </p:nvPicPr>
        <p:blipFill>
          <a:blip r:embed="rId3" cstate="print">
            <a:lum bright="100000"/>
            <a:extLst>
              <a:ext uri="{28A0092B-C50C-407E-A947-70E740481C1C}">
                <a14:useLocalDpi xmlns:a14="http://schemas.microsoft.com/office/drawing/2010/main" xmlns="" val="0"/>
              </a:ext>
            </a:extLst>
          </a:blip>
          <a:srcRect/>
          <a:stretch>
            <a:fillRect/>
          </a:stretch>
        </p:blipFill>
        <p:spPr bwMode="gray">
          <a:xfrm>
            <a:off x="293688" y="2324100"/>
            <a:ext cx="30480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962728" y="4854591"/>
            <a:ext cx="6858000" cy="1470025"/>
          </a:xfrm>
        </p:spPr>
        <p:txBody>
          <a:bodyPr anchor="t">
            <a:normAutofit/>
          </a:bodyPr>
          <a:lstStyle>
            <a:lvl1pPr algn="l">
              <a:defRPr sz="3400" b="1">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548685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3"/>
          <p:cNvSpPr>
            <a:spLocks noChangeArrowheads="1"/>
          </p:cNvSpPr>
          <p:nvPr userDrawn="1"/>
        </p:nvSpPr>
        <p:spPr bwMode="auto">
          <a:xfrm>
            <a:off x="0" y="0"/>
            <a:ext cx="9144000" cy="6858000"/>
          </a:xfrm>
          <a:prstGeom prst="rect">
            <a:avLst/>
          </a:prstGeom>
          <a:solidFill>
            <a:srgbClr val="5577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80000"/>
              </a:lnSpc>
            </a:pPr>
            <a:endParaRPr lang="en-US" sz="3200" b="1" dirty="0">
              <a:solidFill>
                <a:srgbClr val="000000"/>
              </a:solidFill>
              <a:cs typeface="Arial" charset="0"/>
            </a:endParaRPr>
          </a:p>
        </p:txBody>
      </p:sp>
      <p:pic>
        <p:nvPicPr>
          <p:cNvPr id="3" name="Picture 11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gray">
          <a:xfrm>
            <a:off x="279408" y="2149475"/>
            <a:ext cx="3821113"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11"/>
          <p:cNvSpPr txBox="1">
            <a:spLocks noChangeArrowheads="1"/>
          </p:cNvSpPr>
          <p:nvPr userDrawn="1"/>
        </p:nvSpPr>
        <p:spPr bwMode="gray">
          <a:xfrm>
            <a:off x="401642" y="6557979"/>
            <a:ext cx="8415337" cy="21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nSpc>
                <a:spcPct val="80000"/>
              </a:lnSpc>
              <a:defRPr/>
            </a:pPr>
            <a:r>
              <a:rPr lang="en-US" sz="1000" dirty="0" smtClean="0">
                <a:solidFill>
                  <a:srgbClr val="FFFFFF"/>
                </a:solidFill>
                <a:cs typeface="Arial" charset="0"/>
              </a:rPr>
              <a:t>Copyright © 2012 Accenture  All Rights Reserved. Accenture, its logo, and High Performance Delivered are trademarks of Accenture.</a:t>
            </a:r>
          </a:p>
        </p:txBody>
      </p:sp>
      <p:sp>
        <p:nvSpPr>
          <p:cNvPr id="5" name="Line 117"/>
          <p:cNvSpPr>
            <a:spLocks noChangeShapeType="1"/>
          </p:cNvSpPr>
          <p:nvPr userDrawn="1"/>
        </p:nvSpPr>
        <p:spPr bwMode="gray">
          <a:xfrm>
            <a:off x="-12699" y="3429000"/>
            <a:ext cx="9255125" cy="0"/>
          </a:xfrm>
          <a:prstGeom prst="line">
            <a:avLst/>
          </a:prstGeom>
          <a:noFill/>
          <a:ln w="1587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ZA" dirty="0">
              <a:solidFill>
                <a:srgbClr val="000000"/>
              </a:solidFill>
            </a:endParaRPr>
          </a:p>
        </p:txBody>
      </p:sp>
    </p:spTree>
    <p:extLst>
      <p:ext uri="{BB962C8B-B14F-4D97-AF65-F5344CB8AC3E}">
        <p14:creationId xmlns:p14="http://schemas.microsoft.com/office/powerpoint/2010/main" xmlns="" val="1566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B870BC-AEA4-4D3C-9D21-9FA9F1C35C1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1757156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D2845888-D659-426B-8B83-C2F072061BC2}"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2661517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538" y="984253"/>
            <a:ext cx="4202112"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8" y="984253"/>
            <a:ext cx="4202113"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5ADA775-79F2-4E73-90FB-1AB3A042386C}"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3174683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E142BF7-0DAD-41E4-92FD-41AD46390F1A}" type="slidenum">
              <a:rPr lang="en-US"/>
              <a:pPr>
                <a:defRPr/>
              </a:pPr>
              <a:t>‹#›</a:t>
            </a:fld>
            <a:endParaRPr lang="en-US" dirty="0"/>
          </a:p>
        </p:txBody>
      </p:sp>
      <p:sp>
        <p:nvSpPr>
          <p:cNvPr id="8"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1008159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1072CD5-05F6-4D19-8C42-A1371AE9044D}" type="slidenum">
              <a:rPr lang="en-US"/>
              <a:pPr>
                <a:defRPr/>
              </a:pPr>
              <a:t>‹#›</a:t>
            </a:fld>
            <a:endParaRPr lang="en-US" dirty="0"/>
          </a:p>
        </p:txBody>
      </p:sp>
      <p:sp>
        <p:nvSpPr>
          <p:cNvPr id="4"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79921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0282E58-0F84-40D4-981E-C2699B0C623C}" type="datetime1">
              <a:rPr lang="en-US" smtClean="0"/>
              <a:pPr/>
              <a:t>9/7/2020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2905508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8D2453CD-9DE2-493F-B138-AE084ABF9ED6}" type="slidenum">
              <a:rPr lang="en-US"/>
              <a:pPr>
                <a:defRPr/>
              </a:pPr>
              <a:t>‹#›</a:t>
            </a:fld>
            <a:endParaRPr lang="en-US" dirty="0"/>
          </a:p>
        </p:txBody>
      </p:sp>
      <p:sp>
        <p:nvSpPr>
          <p:cNvPr id="3"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1821223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4BEEA44D-FB59-40B3-9817-0DDEE4DB8D74}"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1203675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64DDC4B9-D140-4F1F-A485-60CD46F2E989}"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2219862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74EB78-6227-445A-A887-00120BCD93E6}"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2647755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2" y="190516"/>
            <a:ext cx="2165350" cy="6088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90516"/>
            <a:ext cx="6348412" cy="6088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99D58F1C-EB72-46AC-AE5F-6C55DC2A4BC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573997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1663"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33" y="1882777"/>
            <a:ext cx="8043863" cy="4113213"/>
          </a:xfrm>
        </p:spPr>
        <p:txBody>
          <a:bodyPr/>
          <a:lstStyle/>
          <a:p>
            <a:pPr lvl="0"/>
            <a:r>
              <a:rPr lang="en-US" noProof="0" dirty="0" smtClean="0"/>
              <a:t>Click icon to add table</a:t>
            </a:r>
          </a:p>
        </p:txBody>
      </p:sp>
      <p:sp>
        <p:nvSpPr>
          <p:cNvPr id="4" name="Rectangle 3"/>
          <p:cNvSpPr>
            <a:spLocks noGrp="1" noChangeArrowheads="1"/>
          </p:cNvSpPr>
          <p:nvPr>
            <p:ph type="sldNum" sz="quarter" idx="10"/>
          </p:nvPr>
        </p:nvSpPr>
        <p:spPr/>
        <p:txBody>
          <a:bodyPr/>
          <a:lstStyle>
            <a:lvl1pPr defTabSz="457200">
              <a:defRPr>
                <a:ea typeface="MS PGothic" pitchFamily="34" charset="-128"/>
              </a:defRPr>
            </a:lvl1pPr>
          </a:lstStyle>
          <a:p>
            <a:pPr>
              <a:defRPr/>
            </a:pPr>
            <a:fld id="{38342728-ED5D-449D-B40E-CB6E9BF79B67}" type="slidenum">
              <a:rPr lang="en-US"/>
              <a:pPr>
                <a:defRPr/>
              </a:pPr>
              <a:t>‹#›</a:t>
            </a:fld>
            <a:endParaRPr lang="en-US" dirty="0"/>
          </a:p>
        </p:txBody>
      </p:sp>
      <p:sp>
        <p:nvSpPr>
          <p:cNvPr id="5" name="Rectangle 4"/>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2248276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3" name="Picture 5" descr="Cover_3-01.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53941" y="711259"/>
            <a:ext cx="4130761" cy="1691640"/>
          </a:xfrm>
          <a:prstGeom prst="rect">
            <a:avLst/>
          </a:prstGeom>
        </p:spPr>
        <p:txBody>
          <a:bodyPr tIns="0" anchor="t">
            <a:noAutofit/>
          </a:bodyPr>
          <a:lstStyle>
            <a:lvl1pPr algn="l">
              <a:lnSpc>
                <a:spcPts val="3900"/>
              </a:lnSpc>
              <a:defRPr sz="3600" b="0" spc="-100" baseline="0">
                <a:solidFill>
                  <a:schemeClr val="bg1"/>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xmlns="" val="4044832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62389C6-46A9-4BC9-87CC-3B4F0A087627}" type="datetime1">
              <a:rPr lang="en-US" smtClean="0"/>
              <a:pPr/>
              <a:t>9/7/2020</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3157400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EBF867-7594-4889-B58A-1E914015131D}" type="datetime1">
              <a:rPr lang="en-US" smtClean="0"/>
              <a:pPr/>
              <a:t>9/7/2020</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3873903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9ADA528-B66F-4C0B-AE60-F9A4FE42F8FC}" type="datetime1">
              <a:rPr lang="en-US" smtClean="0"/>
              <a:pPr/>
              <a:t>9/7/2020</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50137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A2E6034-671A-4C6A-9AA3-7484A8A866BB}" type="datetime1">
              <a:rPr lang="en-US" smtClean="0"/>
              <a:pPr/>
              <a:t>9/7/2020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287124222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256274C-25F2-484E-848C-25101CF7A99F}" type="datetime1">
              <a:rPr lang="en-US" smtClean="0"/>
              <a:pPr/>
              <a:t>9/7/2020</a:t>
            </a:fld>
            <a:endParaRPr lang="en-ZA" dirty="0"/>
          </a:p>
        </p:txBody>
      </p:sp>
      <p:sp>
        <p:nvSpPr>
          <p:cNvPr id="6" name="Footer Placeholder 4"/>
          <p:cNvSpPr>
            <a:spLocks noGrp="1"/>
          </p:cNvSpPr>
          <p:nvPr>
            <p:ph type="ftr" sz="quarter" idx="11"/>
          </p:nvPr>
        </p:nvSpPr>
        <p:spPr/>
        <p:txBody>
          <a:bodyPr/>
          <a:lstStyle>
            <a:lvl1pPr>
              <a:defRPr/>
            </a:lvl1pPr>
          </a:lstStyle>
          <a:p>
            <a:endParaRPr lang="en-ZA" dirty="0"/>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980247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5AB837B-A9EB-4425-AFB2-1A10CB5DE76A}" type="datetime1">
              <a:rPr lang="en-US" smtClean="0"/>
              <a:pPr/>
              <a:t>9/7/2020</a:t>
            </a:fld>
            <a:endParaRPr lang="en-ZA" dirty="0"/>
          </a:p>
        </p:txBody>
      </p:sp>
      <p:sp>
        <p:nvSpPr>
          <p:cNvPr id="8" name="Footer Placeholder 4"/>
          <p:cNvSpPr>
            <a:spLocks noGrp="1"/>
          </p:cNvSpPr>
          <p:nvPr>
            <p:ph type="ftr" sz="quarter" idx="11"/>
          </p:nvPr>
        </p:nvSpPr>
        <p:spPr/>
        <p:txBody>
          <a:bodyPr/>
          <a:lstStyle>
            <a:lvl1pPr>
              <a:defRPr/>
            </a:lvl1pPr>
          </a:lstStyle>
          <a:p>
            <a:endParaRPr lang="en-ZA" dirty="0"/>
          </a:p>
        </p:txBody>
      </p:sp>
      <p:sp>
        <p:nvSpPr>
          <p:cNvPr id="9"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20042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DC00582-8E56-47B2-A221-7270ED6832AB}" type="datetime1">
              <a:rPr lang="en-US" smtClean="0"/>
              <a:pPr/>
              <a:t>9/7/2020</a:t>
            </a:fld>
            <a:endParaRPr lang="en-ZA" dirty="0"/>
          </a:p>
        </p:txBody>
      </p:sp>
      <p:sp>
        <p:nvSpPr>
          <p:cNvPr id="4" name="Footer Placeholder 4"/>
          <p:cNvSpPr>
            <a:spLocks noGrp="1"/>
          </p:cNvSpPr>
          <p:nvPr>
            <p:ph type="ftr" sz="quarter" idx="11"/>
          </p:nvPr>
        </p:nvSpPr>
        <p:spPr/>
        <p:txBody>
          <a:bodyPr/>
          <a:lstStyle>
            <a:lvl1pPr>
              <a:defRPr/>
            </a:lvl1pPr>
          </a:lstStyle>
          <a:p>
            <a:endParaRPr lang="en-ZA" dirty="0"/>
          </a:p>
        </p:txBody>
      </p:sp>
      <p:sp>
        <p:nvSpPr>
          <p:cNvPr id="5"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3035644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84C65F5-6F0F-43C3-8183-F4C9E9842239}" type="datetime1">
              <a:rPr lang="en-US" smtClean="0"/>
              <a:pPr/>
              <a:t>9/7/2020</a:t>
            </a:fld>
            <a:endParaRPr lang="en-ZA" dirty="0"/>
          </a:p>
        </p:txBody>
      </p:sp>
      <p:sp>
        <p:nvSpPr>
          <p:cNvPr id="3" name="Footer Placeholder 4"/>
          <p:cNvSpPr>
            <a:spLocks noGrp="1"/>
          </p:cNvSpPr>
          <p:nvPr>
            <p:ph type="ftr" sz="quarter" idx="11"/>
          </p:nvPr>
        </p:nvSpPr>
        <p:spPr/>
        <p:txBody>
          <a:bodyPr/>
          <a:lstStyle>
            <a:lvl1pPr>
              <a:defRPr/>
            </a:lvl1pPr>
          </a:lstStyle>
          <a:p>
            <a:endParaRPr lang="en-ZA" dirty="0"/>
          </a:p>
        </p:txBody>
      </p:sp>
      <p:sp>
        <p:nvSpPr>
          <p:cNvPr id="4"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1994451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E220C9C-E130-499F-A604-F305818BF69E}" type="datetime1">
              <a:rPr lang="en-US" smtClean="0"/>
              <a:pPr/>
              <a:t>9/7/2020</a:t>
            </a:fld>
            <a:endParaRPr lang="en-ZA" dirty="0"/>
          </a:p>
        </p:txBody>
      </p:sp>
      <p:sp>
        <p:nvSpPr>
          <p:cNvPr id="6" name="Footer Placeholder 4"/>
          <p:cNvSpPr>
            <a:spLocks noGrp="1"/>
          </p:cNvSpPr>
          <p:nvPr>
            <p:ph type="ftr" sz="quarter" idx="11"/>
          </p:nvPr>
        </p:nvSpPr>
        <p:spPr/>
        <p:txBody>
          <a:bodyPr/>
          <a:lstStyle>
            <a:lvl1pPr>
              <a:defRPr/>
            </a:lvl1pPr>
          </a:lstStyle>
          <a:p>
            <a:endParaRPr lang="en-ZA" dirty="0"/>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736774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9E2DA77-F953-4FAE-8124-56C4386403B6}" type="datetime1">
              <a:rPr lang="en-US" smtClean="0"/>
              <a:pPr/>
              <a:t>9/7/2020</a:t>
            </a:fld>
            <a:endParaRPr lang="en-ZA" dirty="0"/>
          </a:p>
        </p:txBody>
      </p:sp>
      <p:sp>
        <p:nvSpPr>
          <p:cNvPr id="6" name="Footer Placeholder 4"/>
          <p:cNvSpPr>
            <a:spLocks noGrp="1"/>
          </p:cNvSpPr>
          <p:nvPr>
            <p:ph type="ftr" sz="quarter" idx="11"/>
          </p:nvPr>
        </p:nvSpPr>
        <p:spPr/>
        <p:txBody>
          <a:bodyPr/>
          <a:lstStyle>
            <a:lvl1pPr>
              <a:defRPr/>
            </a:lvl1pPr>
          </a:lstStyle>
          <a:p>
            <a:endParaRPr lang="en-ZA" dirty="0"/>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1001796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E3690C-C4FD-40BD-AAEC-EF3BE0E58BF3}" type="datetime1">
              <a:rPr lang="en-US" smtClean="0"/>
              <a:pPr/>
              <a:t>9/7/2020</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40293651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A9890C-2886-4B9F-B11D-4FEA8A0529FC}" type="datetime1">
              <a:rPr lang="en-US" smtClean="0"/>
              <a:pPr/>
              <a:t>9/7/2020</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931292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9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A56AD3-4863-4256-AE77-E49A7804A041}"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dirty="0"/>
          </a:p>
        </p:txBody>
      </p:sp>
    </p:spTree>
    <p:extLst>
      <p:ext uri="{BB962C8B-B14F-4D97-AF65-F5344CB8AC3E}">
        <p14:creationId xmlns:p14="http://schemas.microsoft.com/office/powerpoint/2010/main" xmlns="" val="2723013753"/>
      </p:ext>
    </p:extLst>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79AA435-1574-47A9-9C47-1DD8DE74B829}"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dirty="0"/>
          </a:p>
        </p:txBody>
      </p:sp>
    </p:spTree>
    <p:extLst>
      <p:ext uri="{BB962C8B-B14F-4D97-AF65-F5344CB8AC3E}">
        <p14:creationId xmlns:p14="http://schemas.microsoft.com/office/powerpoint/2010/main" xmlns="" val="2032274236"/>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D24B99C-2C74-4B52-B995-7E9CCE63BC67}" type="datetime1">
              <a:rPr lang="en-US" smtClean="0"/>
              <a:pPr/>
              <a:t>9/7/2020</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79471817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56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06D7E74-AEDE-43A8-8712-EDBF1E2F05F7}"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dirty="0"/>
          </a:p>
        </p:txBody>
      </p:sp>
    </p:spTree>
    <p:extLst>
      <p:ext uri="{BB962C8B-B14F-4D97-AF65-F5344CB8AC3E}">
        <p14:creationId xmlns:p14="http://schemas.microsoft.com/office/powerpoint/2010/main" xmlns="" val="1061346204"/>
      </p:ext>
    </p:extLst>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DC0973E-3593-4CB1-A781-C32E3C10BD82}" type="datetime1">
              <a:rPr lang="en-US" smtClean="0"/>
              <a:pPr>
                <a:defRPr/>
              </a:pPr>
              <a:t>9/7/2020</a:t>
            </a:fld>
            <a:endParaRPr lang="en-US" dirty="0"/>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dirty="0"/>
          </a:p>
        </p:txBody>
      </p:sp>
    </p:spTree>
    <p:extLst>
      <p:ext uri="{BB962C8B-B14F-4D97-AF65-F5344CB8AC3E}">
        <p14:creationId xmlns:p14="http://schemas.microsoft.com/office/powerpoint/2010/main" xmlns="" val="4275234718"/>
      </p:ext>
    </p:extLst>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5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5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0A6F63A-DFF6-4AB1-B444-AC4491BA2B82}" type="datetime1">
              <a:rPr lang="en-US" smtClean="0"/>
              <a:pPr>
                <a:defRPr/>
              </a:pPr>
              <a:t>9/7/2020</a:t>
            </a:fld>
            <a:endParaRPr lang="en-US" dirty="0"/>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dirty="0"/>
          </a:p>
        </p:txBody>
      </p:sp>
    </p:spTree>
    <p:extLst>
      <p:ext uri="{BB962C8B-B14F-4D97-AF65-F5344CB8AC3E}">
        <p14:creationId xmlns:p14="http://schemas.microsoft.com/office/powerpoint/2010/main" xmlns="" val="4194868681"/>
      </p:ext>
    </p:extLst>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ED36CE8-92AD-4E56-B8F8-407A05535756}" type="datetime1">
              <a:rPr lang="en-US" smtClean="0"/>
              <a:pPr>
                <a:defRPr/>
              </a:pPr>
              <a:t>9/7/2020</a:t>
            </a:fld>
            <a:endParaRPr lang="en-US" dirty="0"/>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dirty="0"/>
          </a:p>
        </p:txBody>
      </p:sp>
    </p:spTree>
    <p:extLst>
      <p:ext uri="{BB962C8B-B14F-4D97-AF65-F5344CB8AC3E}">
        <p14:creationId xmlns:p14="http://schemas.microsoft.com/office/powerpoint/2010/main" xmlns="" val="2269611629"/>
      </p:ext>
    </p:extLst>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FD85FC5-8910-4CF1-8BE1-2A761F54740E}" type="datetime1">
              <a:rPr lang="en-US" smtClean="0"/>
              <a:pPr>
                <a:defRPr/>
              </a:pPr>
              <a:t>9/7/2020</a:t>
            </a:fld>
            <a:endParaRPr lang="en-US" dirty="0"/>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dirty="0"/>
          </a:p>
        </p:txBody>
      </p:sp>
    </p:spTree>
    <p:extLst>
      <p:ext uri="{BB962C8B-B14F-4D97-AF65-F5344CB8AC3E}">
        <p14:creationId xmlns:p14="http://schemas.microsoft.com/office/powerpoint/2010/main" xmlns="" val="1184995795"/>
      </p:ext>
    </p:extLst>
  </p:cSld>
  <p:clrMapOvr>
    <a:masterClrMapping/>
  </p:clrMapOvr>
  <p:transition spd="slow">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71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0FC8959B-4CE5-4A43-9D2F-7493BE526C1C}" type="datetime1">
              <a:rPr lang="en-US" smtClean="0"/>
              <a:pPr>
                <a:defRPr/>
              </a:pPr>
              <a:t>9/7/2020</a:t>
            </a:fld>
            <a:endParaRPr lang="en-US" dirty="0"/>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dirty="0"/>
          </a:p>
        </p:txBody>
      </p:sp>
    </p:spTree>
    <p:extLst>
      <p:ext uri="{BB962C8B-B14F-4D97-AF65-F5344CB8AC3E}">
        <p14:creationId xmlns:p14="http://schemas.microsoft.com/office/powerpoint/2010/main" xmlns="" val="3158960652"/>
      </p:ext>
    </p:extLst>
  </p:cSld>
  <p:clrMapOvr>
    <a:masterClrMapping/>
  </p:clrMapOvr>
  <p:transition spd="slow">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DBA5D5F3-8F6F-4576-84CB-CA782E5237C1}" type="datetime1">
              <a:rPr lang="en-US" smtClean="0"/>
              <a:pPr>
                <a:defRPr/>
              </a:pPr>
              <a:t>9/7/2020</a:t>
            </a:fld>
            <a:endParaRPr lang="en-US" dirty="0"/>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dirty="0"/>
          </a:p>
        </p:txBody>
      </p:sp>
    </p:spTree>
    <p:extLst>
      <p:ext uri="{BB962C8B-B14F-4D97-AF65-F5344CB8AC3E}">
        <p14:creationId xmlns:p14="http://schemas.microsoft.com/office/powerpoint/2010/main" xmlns="" val="4165014718"/>
      </p:ext>
    </p:extLst>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B76C783-9ACB-4B88-B838-19EFC7A15A82}"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dirty="0"/>
          </a:p>
        </p:txBody>
      </p:sp>
    </p:spTree>
    <p:extLst>
      <p:ext uri="{BB962C8B-B14F-4D97-AF65-F5344CB8AC3E}">
        <p14:creationId xmlns:p14="http://schemas.microsoft.com/office/powerpoint/2010/main" xmlns="" val="4155282092"/>
      </p:ext>
    </p:extLst>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30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30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9897F50-3F25-431A-98C1-AEF0C13A062B}" type="datetime1">
              <a:rPr lang="en-US" smtClean="0"/>
              <a:pPr>
                <a:defRPr/>
              </a:pPr>
              <a:t>9/7/2020</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dirty="0"/>
          </a:p>
        </p:txBody>
      </p:sp>
    </p:spTree>
    <p:extLst>
      <p:ext uri="{BB962C8B-B14F-4D97-AF65-F5344CB8AC3E}">
        <p14:creationId xmlns:p14="http://schemas.microsoft.com/office/powerpoint/2010/main" xmlns="" val="4041580284"/>
      </p:ext>
    </p:extLst>
  </p:cSld>
  <p:clrMapOvr>
    <a:masterClrMapping/>
  </p:clrMapOvr>
  <p:transition spd="slow">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307" y="6488479"/>
            <a:ext cx="6305797"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userDrawn="1"/>
        </p:nvSpPr>
        <p:spPr>
          <a:xfrm>
            <a:off x="6444650" y="6488479"/>
            <a:ext cx="2688835"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307" y="6479782"/>
            <a:ext cx="3929093" cy="324000"/>
          </a:xfrm>
          <a:prstGeom prst="rect">
            <a:avLst/>
          </a:prstGeom>
        </p:spPr>
        <p:txBody>
          <a:bodyPr/>
          <a:lstStyle>
            <a:lvl1pPr algn="l">
              <a:defRPr sz="1000"/>
            </a:lvl1pPr>
          </a:lstStyle>
          <a:p>
            <a:pPr>
              <a:defRPr/>
            </a:pPr>
            <a:r>
              <a:rPr lang="en-GB" sz="800" b="1" i="1" dirty="0">
                <a:solidFill>
                  <a:srgbClr val="EEECE1"/>
                </a:solidFill>
                <a:cs typeface="Tahoma" pitchFamily="34" charset="0"/>
              </a:rPr>
              <a:t>© Copyright Impact Strategy Consulting, solely for the use of UIF;</a:t>
            </a:r>
          </a:p>
          <a:p>
            <a:pPr>
              <a:defRPr/>
            </a:pPr>
            <a:r>
              <a:rPr lang="en-GB" sz="800" b="1" i="1" dirty="0">
                <a:solidFill>
                  <a:srgbClr val="EEECE1"/>
                </a:solidFill>
                <a:cs typeface="Tahoma" pitchFamily="34" charset="0"/>
              </a:rPr>
              <a:t>not to be used or relied upon without joint written consent</a:t>
            </a:r>
          </a:p>
          <a:p>
            <a:pPr>
              <a:defRPr/>
            </a:pPr>
            <a:endParaRPr lang="en-ZA" sz="700" dirty="0">
              <a:solidFill>
                <a:srgbClr val="EEECE1"/>
              </a:solidFill>
            </a:endParaRPr>
          </a:p>
        </p:txBody>
      </p:sp>
      <p:sp>
        <p:nvSpPr>
          <p:cNvPr id="8" name="Slide Number Placeholder 5"/>
          <p:cNvSpPr>
            <a:spLocks noGrp="1"/>
          </p:cNvSpPr>
          <p:nvPr>
            <p:ph type="sldNum" sz="quarter" idx="12"/>
          </p:nvPr>
        </p:nvSpPr>
        <p:spPr>
          <a:xfrm>
            <a:off x="8719765" y="6479782"/>
            <a:ext cx="391883" cy="324000"/>
          </a:xfrm>
        </p:spPr>
        <p:txBody>
          <a:bodyPr/>
          <a:lstStyle>
            <a:lvl1pPr algn="ctr">
              <a:defRPr sz="1000">
                <a:solidFill>
                  <a:schemeClr val="tx1"/>
                </a:solidFill>
              </a:defRPr>
            </a:lvl1pPr>
          </a:lstStyle>
          <a:p>
            <a:fld id="{1AEB2EFD-0384-4502-B68A-97137B875E0A}" type="slidenum">
              <a:rPr lang="en-ZA" smtClean="0">
                <a:solidFill>
                  <a:prstClr val="black"/>
                </a:solidFill>
              </a:rPr>
              <a:pPr/>
              <a:t>‹#›</a:t>
            </a:fld>
            <a:endParaRPr lang="en-ZA" dirty="0">
              <a:solidFill>
                <a:prstClr val="black"/>
              </a:solidFill>
            </a:endParaRPr>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912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4633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4322B8B-AFE7-4A63-AEBF-8CDCD87D9484}" type="datetime1">
              <a:rPr lang="en-US" smtClean="0"/>
              <a:pPr/>
              <a:t>9/7/2020</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37212435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5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C00C8D3-6F3D-4CCA-9A6D-95D537EBED04}" type="datetime1">
              <a:rPr lang="en-US" smtClean="0"/>
              <a:pPr>
                <a:defRPr/>
              </a:pPr>
              <a:t>9/7/2020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xmlns="" val="2080560141"/>
      </p:ext>
    </p:extLst>
  </p:cSld>
  <p:clrMapOvr>
    <a:masterClrMapping/>
  </p:clrMapOvr>
  <p:transition spd="slow">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EF163E8-2D73-4BA4-A8F2-32169B65E8DA}" type="datetime1">
              <a:rPr lang="en-US" smtClean="0"/>
              <a:pPr>
                <a:defRPr/>
              </a:pPr>
              <a:t>9/7/2020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xmlns="" val="3664145030"/>
      </p:ext>
    </p:extLst>
  </p:cSld>
  <p:clrMapOvr>
    <a:masterClrMapping/>
  </p:clrMapOvr>
  <p:transition spd="slow">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53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D9E0C9B5-1464-4482-B887-D61D539E7C59}" type="datetime1">
              <a:rPr lang="en-US" smtClean="0"/>
              <a:pPr>
                <a:defRPr/>
              </a:pPr>
              <a:t>9/7/2020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xmlns="" val="2382250095"/>
      </p:ext>
    </p:extLst>
  </p:cSld>
  <p:clrMapOvr>
    <a:masterClrMapping/>
  </p:clrMapOvr>
  <p:transition spd="slow">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556D0AA-C93A-4A66-A2C3-7704D7E9A163}" type="datetime1">
              <a:rPr lang="en-US" smtClean="0"/>
              <a:pPr>
                <a:defRPr/>
              </a:pPr>
              <a:t>9/7/2020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xmlns="" val="546298658"/>
      </p:ext>
    </p:extLst>
  </p:cSld>
  <p:clrMapOvr>
    <a:masterClrMapping/>
  </p:clrMapOvr>
  <p:transition spd="slow">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DC20271-9A75-4B27-A293-53C08A23069D}" type="datetime1">
              <a:rPr lang="en-US" smtClean="0"/>
              <a:pPr>
                <a:defRPr/>
              </a:pPr>
              <a:t>9/7/2020</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xmlns="" val="1480721471"/>
      </p:ext>
    </p:extLst>
  </p:cSld>
  <p:clrMapOvr>
    <a:masterClrMapping/>
  </p:clrMapOvr>
  <p:transition spd="slow">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085AEF25-DA5A-48EF-9AB3-91CED0486B04}" type="datetime1">
              <a:rPr lang="en-US" smtClean="0"/>
              <a:pPr>
                <a:defRPr/>
              </a:pPr>
              <a:t>9/7/2020</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xmlns="" val="3953130633"/>
      </p:ext>
    </p:extLst>
  </p:cSld>
  <p:clrMapOvr>
    <a:masterClrMapping/>
  </p:clrMapOvr>
  <p:transition spd="slow">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CFF17BA-DB7A-4949-82D5-C7BB41A90659}" type="datetime1">
              <a:rPr lang="en-US" smtClean="0"/>
              <a:pPr>
                <a:defRPr/>
              </a:pPr>
              <a:t>9/7/2020</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xmlns="" val="1125553609"/>
      </p:ext>
    </p:extLst>
  </p:cSld>
  <p:clrMapOvr>
    <a:masterClrMapping/>
  </p:clrMapOvr>
  <p:transition spd="slow">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6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F77230A-F7B0-4A7B-8C22-9039F458D972}" type="datetime1">
              <a:rPr lang="en-US" smtClean="0"/>
              <a:pPr>
                <a:defRPr/>
              </a:pPr>
              <a:t>9/7/2020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xmlns="" val="4220942665"/>
      </p:ext>
    </p:extLst>
  </p:cSld>
  <p:clrMapOvr>
    <a:masterClrMapping/>
  </p:clrMapOvr>
  <p:transition spd="slow">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DF062E34-AE1E-492F-B9F9-C2F7E9D728AC}" type="datetime1">
              <a:rPr lang="en-US" smtClean="0"/>
              <a:pPr>
                <a:defRPr/>
              </a:pPr>
              <a:t>9/7/2020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xmlns="" val="2532189546"/>
      </p:ext>
    </p:extLst>
  </p:cSld>
  <p:clrMapOvr>
    <a:masterClrMapping/>
  </p:clrMapOvr>
  <p:transition spd="slow">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067E4630-0859-45E6-921A-3835D36DBA9B}" type="datetime1">
              <a:rPr lang="en-US" smtClean="0"/>
              <a:pPr>
                <a:defRPr/>
              </a:pPr>
              <a:t>9/7/2020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xmlns="" val="1851186796"/>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C4BDD0E-D55C-4AF1-AD6C-703BFC8E8653}" type="datetime1">
              <a:rPr lang="en-US" smtClean="0"/>
              <a:pPr/>
              <a:t>9/7/2020</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35700463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67"/>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26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0259EC5-A2A6-4B70-8EB0-0C99A39F3796}" type="datetime1">
              <a:rPr lang="en-US" smtClean="0"/>
              <a:pPr>
                <a:defRPr/>
              </a:pPr>
              <a:t>9/7/2020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xmlns="" val="1347926853"/>
      </p:ext>
    </p:extLst>
  </p:cSld>
  <p:clrMapOvr>
    <a:masterClrMapping/>
  </p:clrMapOvr>
  <p:transition spd="slow">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290" y="6488479"/>
            <a:ext cx="6305797"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userDrawn="1"/>
        </p:nvSpPr>
        <p:spPr>
          <a:xfrm>
            <a:off x="6444633" y="6488479"/>
            <a:ext cx="2688835"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290" y="6479782"/>
            <a:ext cx="3929093" cy="324000"/>
          </a:xfrm>
          <a:prstGeom prst="rect">
            <a:avLst/>
          </a:prstGeom>
        </p:spPr>
        <p:txBody>
          <a:bodyPr/>
          <a:lstStyle>
            <a:lvl1pPr algn="l">
              <a:defRPr sz="1000"/>
            </a:lvl1pPr>
          </a:lstStyle>
          <a:p>
            <a:pPr>
              <a:defRPr/>
            </a:pPr>
            <a:r>
              <a:rPr lang="en-GB" sz="800" b="1" i="1" dirty="0">
                <a:solidFill>
                  <a:srgbClr val="EEECE1"/>
                </a:solidFill>
                <a:ea typeface="MS PGothic" pitchFamily="34" charset="-128"/>
                <a:cs typeface="Tahoma" pitchFamily="34" charset="0"/>
              </a:rPr>
              <a:t>© Copyright Impact Strategy Consulting, solely for the use of UIF;</a:t>
            </a:r>
          </a:p>
          <a:p>
            <a:pPr>
              <a:defRPr/>
            </a:pPr>
            <a:r>
              <a:rPr lang="en-GB" sz="800" b="1" i="1" dirty="0">
                <a:solidFill>
                  <a:srgbClr val="EEECE1"/>
                </a:solidFill>
                <a:ea typeface="MS PGothic" pitchFamily="34" charset="-128"/>
                <a:cs typeface="Tahoma" pitchFamily="34" charset="0"/>
              </a:rPr>
              <a:t>not to be used or relied upon without joint written consent</a:t>
            </a:r>
          </a:p>
          <a:p>
            <a:pPr>
              <a:defRPr/>
            </a:pPr>
            <a:endParaRPr lang="en-ZA" sz="700" dirty="0">
              <a:solidFill>
                <a:srgbClr val="EEECE1"/>
              </a:solidFill>
              <a:ea typeface="MS PGothic" pitchFamily="34" charset="-128"/>
            </a:endParaRPr>
          </a:p>
        </p:txBody>
      </p:sp>
      <p:sp>
        <p:nvSpPr>
          <p:cNvPr id="8" name="Slide Number Placeholder 5"/>
          <p:cNvSpPr>
            <a:spLocks noGrp="1"/>
          </p:cNvSpPr>
          <p:nvPr>
            <p:ph type="sldNum" sz="quarter" idx="12"/>
          </p:nvPr>
        </p:nvSpPr>
        <p:spPr>
          <a:xfrm>
            <a:off x="8719748" y="6479782"/>
            <a:ext cx="391883" cy="324000"/>
          </a:xfrm>
        </p:spPr>
        <p:txBody>
          <a:bodyPr/>
          <a:lstStyle>
            <a:lvl1pPr algn="ctr">
              <a:defRPr sz="1000">
                <a:solidFill>
                  <a:schemeClr val="tx1"/>
                </a:solidFill>
              </a:defRPr>
            </a:lvl1pPr>
          </a:lstStyle>
          <a:p>
            <a:fld id="{1AEB2EFD-0384-4502-B68A-97137B875E0A}" type="slidenum">
              <a:rPr lang="en-ZA" smtClean="0">
                <a:solidFill>
                  <a:prstClr val="black"/>
                </a:solidFill>
              </a:rPr>
              <a:pPr/>
              <a:t>‹#›</a:t>
            </a:fld>
            <a:endParaRPr lang="en-ZA" dirty="0">
              <a:solidFill>
                <a:prstClr val="black"/>
              </a:solidFill>
            </a:endParaRPr>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912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42537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5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86BF796-C4EF-4CE9-9F79-ECB6B05DAE3D}" type="datetime1">
              <a:rPr lang="en-US" smtClean="0"/>
              <a:pPr>
                <a:defRPr/>
              </a:pPr>
              <a:t>9/7/2020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xmlns="" val="1865829428"/>
      </p:ext>
    </p:extLst>
  </p:cSld>
  <p:clrMapOvr>
    <a:masterClrMapping/>
  </p:clrMapOvr>
  <p:transition spd="slow">
    <p:circl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F42B1A9-E44F-4C2E-BFA3-5D736AD80EAF}" type="datetime1">
              <a:rPr lang="en-US" smtClean="0"/>
              <a:pPr>
                <a:defRPr/>
              </a:pPr>
              <a:t>9/7/2020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xmlns="" val="747685545"/>
      </p:ext>
    </p:extLst>
  </p:cSld>
  <p:clrMapOvr>
    <a:masterClrMapping/>
  </p:clrMapOvr>
  <p:transition spd="slow">
    <p:circl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5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05CFCA2-B940-4A1B-9653-7EB1321E1E3F}" type="datetime1">
              <a:rPr lang="en-US" smtClean="0"/>
              <a:pPr>
                <a:defRPr/>
              </a:pPr>
              <a:t>9/7/2020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xmlns="" val="1722676688"/>
      </p:ext>
    </p:extLst>
  </p:cSld>
  <p:clrMapOvr>
    <a:masterClrMapping/>
  </p:clrMapOvr>
  <p:transition spd="slow">
    <p:circl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28C6A5D-95FD-4C10-A0E5-5A2E0AE54865}" type="datetime1">
              <a:rPr lang="en-US" smtClean="0"/>
              <a:pPr>
                <a:defRPr/>
              </a:pPr>
              <a:t>9/7/2020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xmlns="" val="1950478950"/>
      </p:ext>
    </p:extLst>
  </p:cSld>
  <p:clrMapOvr>
    <a:masterClrMapping/>
  </p:clrMapOvr>
  <p:transition spd="slow">
    <p:circl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89295B5-8D59-41A7-A90D-04D297CDA6A3}" type="datetime1">
              <a:rPr lang="en-US" smtClean="0"/>
              <a:pPr>
                <a:defRPr/>
              </a:pPr>
              <a:t>9/7/2020</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xmlns="" val="1841304572"/>
      </p:ext>
    </p:extLst>
  </p:cSld>
  <p:clrMapOvr>
    <a:masterClrMapping/>
  </p:clrMapOvr>
  <p:transition spd="slow">
    <p:circl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D3276D7F-2A80-4EBD-8E25-E45F015C15AF}" type="datetime1">
              <a:rPr lang="en-US" smtClean="0"/>
              <a:pPr>
                <a:defRPr/>
              </a:pPr>
              <a:t>9/7/2020</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xmlns="" val="1628907208"/>
      </p:ext>
    </p:extLst>
  </p:cSld>
  <p:clrMapOvr>
    <a:masterClrMapping/>
  </p:clrMapOvr>
  <p:transition spd="slow">
    <p:circl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099C19E6-4517-4467-B9CB-CE7D805434D7}" type="datetime1">
              <a:rPr lang="en-US" smtClean="0"/>
              <a:pPr>
                <a:defRPr/>
              </a:pPr>
              <a:t>9/7/2020</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xmlns="" val="2554968340"/>
      </p:ext>
    </p:extLst>
  </p:cSld>
  <p:clrMapOvr>
    <a:masterClrMapping/>
  </p:clrMapOvr>
  <p:transition spd="slow">
    <p:circl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6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0A3B03B-156C-4B65-A70F-74FE10040504}" type="datetime1">
              <a:rPr lang="en-US" smtClean="0"/>
              <a:pPr>
                <a:defRPr/>
              </a:pPr>
              <a:t>9/7/2020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xmlns="" val="756217020"/>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1053D64-80DE-4BEA-BC58-9E83C788521E}" type="datetime1">
              <a:rPr lang="en-US" smtClean="0"/>
              <a:pPr/>
              <a:t>9/7/2020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232667463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BAB4D24-A56B-4C2A-A421-1B10AE27F52E}" type="datetime1">
              <a:rPr lang="en-US" smtClean="0"/>
              <a:pPr>
                <a:defRPr/>
              </a:pPr>
              <a:t>9/7/2020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xmlns="" val="357582087"/>
      </p:ext>
    </p:extLst>
  </p:cSld>
  <p:clrMapOvr>
    <a:masterClrMapping/>
  </p:clrMapOvr>
  <p:transition spd="slow">
    <p:circl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088F530-80AF-4DD5-8735-AEB226F8B42A}" type="datetime1">
              <a:rPr lang="en-US" smtClean="0"/>
              <a:pPr>
                <a:defRPr/>
              </a:pPr>
              <a:t>9/7/2020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xmlns="" val="2788614"/>
      </p:ext>
    </p:extLst>
  </p:cSld>
  <p:clrMapOvr>
    <a:masterClrMapping/>
  </p:clrMapOvr>
  <p:transition spd="slow">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6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26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731EE4-8E8C-4D4A-B70C-66B23EB60406}" type="datetime1">
              <a:rPr lang="en-US" smtClean="0"/>
              <a:pPr>
                <a:defRPr/>
              </a:pPr>
              <a:t>9/7/2020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xmlns="" val="3979255397"/>
      </p:ext>
    </p:extLst>
  </p:cSld>
  <p:clrMapOvr>
    <a:masterClrMapping/>
  </p:clrMapOvr>
  <p:transition spd="slow">
    <p:circl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287" y="6488479"/>
            <a:ext cx="6305797"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userDrawn="1"/>
        </p:nvSpPr>
        <p:spPr>
          <a:xfrm>
            <a:off x="6444630" y="6488479"/>
            <a:ext cx="2688835"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287" y="6479782"/>
            <a:ext cx="3929093" cy="324000"/>
          </a:xfrm>
          <a:prstGeom prst="rect">
            <a:avLst/>
          </a:prstGeom>
        </p:spPr>
        <p:txBody>
          <a:bodyPr/>
          <a:lstStyle>
            <a:lvl1pPr algn="l">
              <a:defRPr sz="1000"/>
            </a:lvl1pPr>
          </a:lstStyle>
          <a:p>
            <a:pPr>
              <a:defRPr/>
            </a:pPr>
            <a:r>
              <a:rPr lang="en-GB" sz="800" b="1" i="1" dirty="0">
                <a:solidFill>
                  <a:srgbClr val="EEECE1"/>
                </a:solidFill>
                <a:ea typeface="MS PGothic" pitchFamily="34" charset="-128"/>
                <a:cs typeface="Tahoma" pitchFamily="34" charset="0"/>
              </a:rPr>
              <a:t>© Copyright Impact Strategy Consulting, solely for the use of UIF;</a:t>
            </a:r>
          </a:p>
          <a:p>
            <a:pPr>
              <a:defRPr/>
            </a:pPr>
            <a:r>
              <a:rPr lang="en-GB" sz="800" b="1" i="1" dirty="0">
                <a:solidFill>
                  <a:srgbClr val="EEECE1"/>
                </a:solidFill>
                <a:ea typeface="MS PGothic" pitchFamily="34" charset="-128"/>
                <a:cs typeface="Tahoma" pitchFamily="34" charset="0"/>
              </a:rPr>
              <a:t>not to be used or relied upon without joint written consent</a:t>
            </a:r>
          </a:p>
          <a:p>
            <a:pPr>
              <a:defRPr/>
            </a:pPr>
            <a:endParaRPr lang="en-ZA" sz="700" dirty="0">
              <a:solidFill>
                <a:srgbClr val="EEECE1"/>
              </a:solidFill>
              <a:ea typeface="MS PGothic" pitchFamily="34" charset="-128"/>
            </a:endParaRPr>
          </a:p>
        </p:txBody>
      </p:sp>
      <p:sp>
        <p:nvSpPr>
          <p:cNvPr id="8" name="Slide Number Placeholder 5"/>
          <p:cNvSpPr>
            <a:spLocks noGrp="1"/>
          </p:cNvSpPr>
          <p:nvPr>
            <p:ph type="sldNum" sz="quarter" idx="12"/>
          </p:nvPr>
        </p:nvSpPr>
        <p:spPr>
          <a:xfrm>
            <a:off x="8719745" y="6479782"/>
            <a:ext cx="391883" cy="324000"/>
          </a:xfrm>
        </p:spPr>
        <p:txBody>
          <a:bodyPr/>
          <a:lstStyle>
            <a:lvl1pPr algn="ctr">
              <a:defRPr sz="1000">
                <a:solidFill>
                  <a:schemeClr val="tx1"/>
                </a:solidFill>
              </a:defRPr>
            </a:lvl1pPr>
          </a:lstStyle>
          <a:p>
            <a:fld id="{1AEB2EFD-0384-4502-B68A-97137B875E0A}" type="slidenum">
              <a:rPr lang="en-ZA" smtClean="0">
                <a:solidFill>
                  <a:prstClr val="black"/>
                </a:solidFill>
              </a:rPr>
              <a:pPr/>
              <a:t>‹#›</a:t>
            </a:fld>
            <a:endParaRPr lang="en-ZA" dirty="0">
              <a:solidFill>
                <a:prstClr val="black"/>
              </a:solidFill>
            </a:endParaRPr>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912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563482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21"/>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7D89436-8519-4A8A-A1C6-68BC92759BFE}" type="datetime1">
              <a:rPr lang="en-US" altLang="en-US" smtClean="0"/>
              <a:pPr/>
              <a:t>9/7/2020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3FA9206-19BA-4B9C-A711-BFB53E7204BB}" type="slidenum">
              <a:rPr lang="en-US" altLang="en-US"/>
              <a:pPr/>
              <a:t>‹#›</a:t>
            </a:fld>
            <a:endParaRPr lang="en-US" altLang="en-US" dirty="0"/>
          </a:p>
        </p:txBody>
      </p:sp>
    </p:spTree>
    <p:extLst>
      <p:ext uri="{BB962C8B-B14F-4D97-AF65-F5344CB8AC3E}">
        <p14:creationId xmlns:p14="http://schemas.microsoft.com/office/powerpoint/2010/main" xmlns="" val="4446317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1E667C81-22FA-4B47-BD2D-79647613C167}" type="datetime1">
              <a:rPr lang="en-US" altLang="en-US" smtClean="0"/>
              <a:pPr/>
              <a:t>9/7/2020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D3CBFE2-772D-4747-BDB1-DB5AF30E99ED}" type="slidenum">
              <a:rPr lang="en-US" altLang="en-US"/>
              <a:pPr/>
              <a:t>‹#›</a:t>
            </a:fld>
            <a:endParaRPr lang="en-US" altLang="en-US" dirty="0"/>
          </a:p>
        </p:txBody>
      </p:sp>
    </p:spTree>
    <p:extLst>
      <p:ext uri="{BB962C8B-B14F-4D97-AF65-F5344CB8AC3E}">
        <p14:creationId xmlns:p14="http://schemas.microsoft.com/office/powerpoint/2010/main" xmlns="" val="16914022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96"/>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4F700E84-3CF6-4B86-8238-10A140A7E083}" type="datetime1">
              <a:rPr lang="en-US" altLang="en-US" smtClean="0"/>
              <a:pPr/>
              <a:t>9/7/2020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EF3B45-99CE-4FB0-89B8-61FC6317F060}" type="slidenum">
              <a:rPr lang="en-US" altLang="en-US"/>
              <a:pPr/>
              <a:t>‹#›</a:t>
            </a:fld>
            <a:endParaRPr lang="en-US" altLang="en-US" dirty="0"/>
          </a:p>
        </p:txBody>
      </p:sp>
    </p:spTree>
    <p:extLst>
      <p:ext uri="{BB962C8B-B14F-4D97-AF65-F5344CB8AC3E}">
        <p14:creationId xmlns:p14="http://schemas.microsoft.com/office/powerpoint/2010/main" xmlns="" val="2593818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BFE3E579-4E24-4C00-90DC-C5C4C16B2049}" type="datetime1">
              <a:rPr lang="en-US" altLang="en-US" smtClean="0"/>
              <a:pPr/>
              <a:t>9/7/2020</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20B8F92-48BD-43BB-8BED-ADEBB7002442}" type="slidenum">
              <a:rPr lang="en-US" altLang="en-US"/>
              <a:pPr/>
              <a:t>‹#›</a:t>
            </a:fld>
            <a:endParaRPr lang="en-US" altLang="en-US" dirty="0"/>
          </a:p>
        </p:txBody>
      </p:sp>
    </p:spTree>
    <p:extLst>
      <p:ext uri="{BB962C8B-B14F-4D97-AF65-F5344CB8AC3E}">
        <p14:creationId xmlns:p14="http://schemas.microsoft.com/office/powerpoint/2010/main" xmlns="" val="1949058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32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32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ABB7C057-F481-4AD3-B10D-B821D567F7CB}" type="datetime1">
              <a:rPr lang="en-US" altLang="en-US" smtClean="0"/>
              <a:pPr/>
              <a:t>9/7/2020</a:t>
            </a:fld>
            <a:endParaRPr lang="en-US" alt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4B6AD93F-8A82-49D9-998E-6106536439A4}" type="slidenum">
              <a:rPr lang="en-US" altLang="en-US"/>
              <a:pPr/>
              <a:t>‹#›</a:t>
            </a:fld>
            <a:endParaRPr lang="en-US" altLang="en-US" dirty="0"/>
          </a:p>
        </p:txBody>
      </p:sp>
    </p:spTree>
    <p:extLst>
      <p:ext uri="{BB962C8B-B14F-4D97-AF65-F5344CB8AC3E}">
        <p14:creationId xmlns:p14="http://schemas.microsoft.com/office/powerpoint/2010/main" xmlns="" val="6611420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A485ACF-A962-4A23-A914-57A7942610A9}" type="datetime1">
              <a:rPr lang="en-US" altLang="en-US" smtClean="0"/>
              <a:pPr/>
              <a:t>9/7/2020</a:t>
            </a:fld>
            <a:endParaRPr lang="en-US" alt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0072E3BB-C7B7-4017-B0F8-A8F801F13D82}" type="slidenum">
              <a:rPr lang="en-US" altLang="en-US"/>
              <a:pPr/>
              <a:t>‹#›</a:t>
            </a:fld>
            <a:endParaRPr lang="en-US" altLang="en-US" dirty="0"/>
          </a:p>
        </p:txBody>
      </p:sp>
    </p:spTree>
    <p:extLst>
      <p:ext uri="{BB962C8B-B14F-4D97-AF65-F5344CB8AC3E}">
        <p14:creationId xmlns:p14="http://schemas.microsoft.com/office/powerpoint/2010/main" xmlns="" val="262147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FE2B5D6-CAA4-4359-9B2C-80F1713A3228}" type="datetime1">
              <a:rPr lang="en-US" smtClean="0"/>
              <a:pPr/>
              <a:t>9/7/2020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25367123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D3E7891-A576-44B3-9C2D-AB60A13D8108}" type="datetime1">
              <a:rPr lang="en-US" altLang="en-US" smtClean="0"/>
              <a:pPr/>
              <a:t>9/7/2020</a:t>
            </a:fld>
            <a:endParaRPr lang="en-US" alt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2995BE54-8427-4B1C-894D-3F01046E31F9}" type="slidenum">
              <a:rPr lang="en-US" altLang="en-US"/>
              <a:pPr/>
              <a:t>‹#›</a:t>
            </a:fld>
            <a:endParaRPr lang="en-US" altLang="en-US" dirty="0"/>
          </a:p>
        </p:txBody>
      </p:sp>
    </p:spTree>
    <p:extLst>
      <p:ext uri="{BB962C8B-B14F-4D97-AF65-F5344CB8AC3E}">
        <p14:creationId xmlns:p14="http://schemas.microsoft.com/office/powerpoint/2010/main" xmlns="" val="20312320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64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E7238F30-9B13-445E-AB68-5294E5F626A3}" type="datetime1">
              <a:rPr lang="en-US" altLang="en-US" smtClean="0"/>
              <a:pPr/>
              <a:t>9/7/2020</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531ECC99-12F4-41B1-B244-BEDEC1C94569}" type="slidenum">
              <a:rPr lang="en-US" altLang="en-US"/>
              <a:pPr/>
              <a:t>‹#›</a:t>
            </a:fld>
            <a:endParaRPr lang="en-US" altLang="en-US" dirty="0"/>
          </a:p>
        </p:txBody>
      </p:sp>
    </p:spTree>
    <p:extLst>
      <p:ext uri="{BB962C8B-B14F-4D97-AF65-F5344CB8AC3E}">
        <p14:creationId xmlns:p14="http://schemas.microsoft.com/office/powerpoint/2010/main" xmlns="" val="39697339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5FF4D3F3-9C49-4359-819A-0F763205F361}" type="datetime1">
              <a:rPr lang="en-US" altLang="en-US" smtClean="0"/>
              <a:pPr/>
              <a:t>9/7/2020</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309A4796-A228-463A-BFDC-314600E7FAB8}" type="slidenum">
              <a:rPr lang="en-US" altLang="en-US"/>
              <a:pPr/>
              <a:t>‹#›</a:t>
            </a:fld>
            <a:endParaRPr lang="en-US" altLang="en-US" dirty="0"/>
          </a:p>
        </p:txBody>
      </p:sp>
    </p:spTree>
    <p:extLst>
      <p:ext uri="{BB962C8B-B14F-4D97-AF65-F5344CB8AC3E}">
        <p14:creationId xmlns:p14="http://schemas.microsoft.com/office/powerpoint/2010/main" xmlns="" val="15001266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10E8AA85-197A-47AB-81E1-31E84B9C0057}" type="datetime1">
              <a:rPr lang="en-US" altLang="en-US" smtClean="0"/>
              <a:pPr/>
              <a:t>9/7/2020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DCAB63C-AD27-4348-9BE9-C6DA99C4EA1D}" type="slidenum">
              <a:rPr lang="en-US" altLang="en-US"/>
              <a:pPr/>
              <a:t>‹#›</a:t>
            </a:fld>
            <a:endParaRPr lang="en-US" altLang="en-US" dirty="0"/>
          </a:p>
        </p:txBody>
      </p:sp>
    </p:spTree>
    <p:extLst>
      <p:ext uri="{BB962C8B-B14F-4D97-AF65-F5344CB8AC3E}">
        <p14:creationId xmlns:p14="http://schemas.microsoft.com/office/powerpoint/2010/main" xmlns="" val="2701210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2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522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CDD36D0D-579A-485F-998F-71D6DF1BEF4D}" type="datetime1">
              <a:rPr lang="en-US" altLang="en-US" smtClean="0"/>
              <a:pPr/>
              <a:t>9/7/2020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3B5751B-3B2A-44F7-9A72-1448FECED918}" type="slidenum">
              <a:rPr lang="en-US" altLang="en-US"/>
              <a:pPr/>
              <a:t>‹#›</a:t>
            </a:fld>
            <a:endParaRPr lang="en-US" altLang="en-US" dirty="0"/>
          </a:p>
        </p:txBody>
      </p:sp>
    </p:spTree>
    <p:extLst>
      <p:ext uri="{BB962C8B-B14F-4D97-AF65-F5344CB8AC3E}">
        <p14:creationId xmlns:p14="http://schemas.microsoft.com/office/powerpoint/2010/main" xmlns="" val="22652361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1531061" y="1152674"/>
            <a:ext cx="5504523" cy="4706823"/>
          </a:xfrm>
        </p:spPr>
        <p:txBody>
          <a:bodyPr rtlCol="0">
            <a:normAutofit/>
          </a:bodyPr>
          <a:lstStyle>
            <a:lvl1pPr>
              <a:defRPr sz="1097">
                <a:solidFill>
                  <a:srgbClr val="00B0F0"/>
                </a:solidFill>
              </a:defRPr>
            </a:lvl1pPr>
          </a:lstStyle>
          <a:p>
            <a:pPr lvl="0"/>
            <a:endParaRPr lang="id-ID" noProof="0"/>
          </a:p>
        </p:txBody>
      </p:sp>
    </p:spTree>
    <p:extLst>
      <p:ext uri="{BB962C8B-B14F-4D97-AF65-F5344CB8AC3E}">
        <p14:creationId xmlns:p14="http://schemas.microsoft.com/office/powerpoint/2010/main" xmlns="" val="42769285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17"/>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defTabSz="685800">
              <a:defRPr/>
            </a:pPr>
            <a:fld id="{D8EF51B5-D089-4C5B-9970-50383124A1FD}" type="datetime1">
              <a:rPr lang="en-US" altLang="en-US" smtClean="0"/>
              <a:pPr defTabSz="685800">
                <a:defRPr/>
              </a:pPr>
              <a:t>9/7/2020</a:t>
            </a:fld>
            <a:endParaRPr lang="en-US" altLang="en-US"/>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defTabSz="685800">
              <a:defRPr/>
            </a:pPr>
            <a:endParaRPr lang="en-US"/>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defTabSz="685800">
              <a:defRPr/>
            </a:pPr>
            <a:fld id="{5D10153F-15CD-47EA-B92A-3A0788E5F009}" type="slidenum">
              <a:rPr lang="en-US" altLang="en-US" smtClean="0"/>
              <a:pPr defTabSz="685800">
                <a:defRPr/>
              </a:pPr>
              <a:t>‹#›</a:t>
            </a:fld>
            <a:endParaRPr lang="en-US" altLang="en-US"/>
          </a:p>
        </p:txBody>
      </p:sp>
    </p:spTree>
    <p:extLst>
      <p:ext uri="{BB962C8B-B14F-4D97-AF65-F5344CB8AC3E}">
        <p14:creationId xmlns:p14="http://schemas.microsoft.com/office/powerpoint/2010/main" xmlns="" val="25802442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defTabSz="685800">
              <a:defRPr/>
            </a:pPr>
            <a:fld id="{2EAB8275-CC40-4C68-8FCE-FBA6D563C4F2}" type="datetime1">
              <a:rPr lang="en-US" altLang="en-US" smtClean="0"/>
              <a:pPr defTabSz="685800">
                <a:defRPr/>
              </a:pPr>
              <a:t>9/7/2020</a:t>
            </a:fld>
            <a:endParaRPr lang="en-US" altLang="en-US"/>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defTabSz="685800">
              <a:defRPr/>
            </a:pPr>
            <a:endParaRPr lang="en-US"/>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defTabSz="685800">
              <a:defRPr/>
            </a:pPr>
            <a:fld id="{82E96B8F-0624-46AF-89A7-E3D551CA8319}" type="slidenum">
              <a:rPr lang="en-US" altLang="en-US" smtClean="0"/>
              <a:pPr defTabSz="685800">
                <a:defRPr/>
              </a:pPr>
              <a:t>‹#›</a:t>
            </a:fld>
            <a:endParaRPr lang="en-US" altLang="en-US"/>
          </a:p>
        </p:txBody>
      </p:sp>
    </p:spTree>
    <p:extLst>
      <p:ext uri="{BB962C8B-B14F-4D97-AF65-F5344CB8AC3E}">
        <p14:creationId xmlns:p14="http://schemas.microsoft.com/office/powerpoint/2010/main" xmlns="" val="42810405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92"/>
            <a:ext cx="7772400" cy="1362075"/>
          </a:xfrm>
        </p:spPr>
        <p:txBody>
          <a:bodyPr anchor="t"/>
          <a:lstStyle>
            <a:lvl1pPr algn="l">
              <a:defRPr sz="3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defTabSz="685800">
              <a:defRPr/>
            </a:pPr>
            <a:fld id="{B920B60D-2A24-4A1F-904A-56C7DA0E9EEC}" type="datetime1">
              <a:rPr lang="en-US" altLang="en-US" smtClean="0"/>
              <a:pPr defTabSz="685800">
                <a:defRPr/>
              </a:pPr>
              <a:t>9/7/2020</a:t>
            </a:fld>
            <a:endParaRPr lang="en-US" altLang="en-US"/>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defTabSz="685800">
              <a:defRPr/>
            </a:pPr>
            <a:endParaRPr lang="en-US"/>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defTabSz="685800">
              <a:defRPr/>
            </a:pPr>
            <a:fld id="{3C36CBA2-2286-47CA-B71E-734CA56EE188}" type="slidenum">
              <a:rPr lang="en-US" altLang="en-US" smtClean="0"/>
              <a:pPr defTabSz="685800">
                <a:defRPr/>
              </a:pPr>
              <a:t>‹#›</a:t>
            </a:fld>
            <a:endParaRPr lang="en-US" altLang="en-US"/>
          </a:p>
        </p:txBody>
      </p:sp>
    </p:spTree>
    <p:extLst>
      <p:ext uri="{BB962C8B-B14F-4D97-AF65-F5344CB8AC3E}">
        <p14:creationId xmlns:p14="http://schemas.microsoft.com/office/powerpoint/2010/main" xmlns="" val="17381826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defTabSz="685800">
              <a:defRPr/>
            </a:pPr>
            <a:fld id="{8EC06761-6266-496D-B3D3-A5686915CC18}" type="datetime1">
              <a:rPr lang="en-US" altLang="en-US" smtClean="0"/>
              <a:pPr defTabSz="685800">
                <a:defRPr/>
              </a:pPr>
              <a:t>9/7/2020</a:t>
            </a:fld>
            <a:endParaRPr lang="en-US" altLang="en-US"/>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defTabSz="685800">
              <a:defRPr/>
            </a:pPr>
            <a:endParaRPr lang="en-US"/>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defTabSz="685800">
              <a:defRPr/>
            </a:pPr>
            <a:fld id="{3493DB85-06A0-4E06-B202-538FD00FF8EB}" type="slidenum">
              <a:rPr lang="en-US" altLang="en-US" smtClean="0"/>
              <a:pPr defTabSz="685800">
                <a:defRPr/>
              </a:pPr>
              <a:t>‹#›</a:t>
            </a:fld>
            <a:endParaRPr lang="en-US" altLang="en-US"/>
          </a:p>
        </p:txBody>
      </p:sp>
    </p:spTree>
    <p:extLst>
      <p:ext uri="{BB962C8B-B14F-4D97-AF65-F5344CB8AC3E}">
        <p14:creationId xmlns:p14="http://schemas.microsoft.com/office/powerpoint/2010/main" xmlns="" val="239915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1.jpeg"/><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6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fld id="{ABFA09A9-C17B-460C-91F9-1C99C9A33511}" type="datetime1">
              <a:rPr lang="en-US" smtClean="0"/>
              <a:pPr/>
              <a:t>9/7/2020</a:t>
            </a:fld>
            <a:endParaRPr lang="en-US" dirty="0"/>
          </a:p>
        </p:txBody>
      </p:sp>
      <p:sp>
        <p:nvSpPr>
          <p:cNvPr id="5" name="Footer Placeholder 4"/>
          <p:cNvSpPr>
            <a:spLocks noGrp="1"/>
          </p:cNvSpPr>
          <p:nvPr>
            <p:ph type="ftr" sz="quarter" idx="3"/>
          </p:nvPr>
        </p:nvSpPr>
        <p:spPr>
          <a:xfrm>
            <a:off x="3124200" y="635636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endParaRPr lang="en-US" dirty="0"/>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xmlns="" val="3577984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4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endParaRPr>
          </a:p>
        </p:txBody>
      </p:sp>
      <p:sp>
        <p:nvSpPr>
          <p:cNvPr id="5" name="Footer Placeholder 4"/>
          <p:cNvSpPr>
            <a:spLocks noGrp="1"/>
          </p:cNvSpPr>
          <p:nvPr>
            <p:ph type="ftr" sz="quarter" idx="3"/>
          </p:nvPr>
        </p:nvSpPr>
        <p:spPr>
          <a:xfrm>
            <a:off x="3124200" y="63564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236C983-A60D-49BB-9F6B-28667F8FDA15}" type="slidenum">
              <a:rPr kumimoji="0" lang="en-US"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xmlns="" val="1985541021"/>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6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8FC0DC6C-47F5-4A7B-96B2-79BA242DDE6F}" type="datetime1">
              <a:rPr lang="en-US" smtClean="0"/>
              <a:pPr defTabSz="457200" fontAlgn="base">
                <a:spcBef>
                  <a:spcPct val="0"/>
                </a:spcBef>
                <a:spcAft>
                  <a:spcPct val="0"/>
                </a:spcAft>
                <a:defRPr/>
              </a:pPr>
              <a:t>9/7/2020</a:t>
            </a:fld>
            <a:endParaRPr lang="en-US" dirty="0"/>
          </a:p>
        </p:txBody>
      </p:sp>
      <p:sp>
        <p:nvSpPr>
          <p:cNvPr id="5" name="Footer Placeholder 4"/>
          <p:cNvSpPr>
            <a:spLocks noGrp="1"/>
          </p:cNvSpPr>
          <p:nvPr>
            <p:ph type="ftr" sz="quarter" idx="3"/>
          </p:nvPr>
        </p:nvSpPr>
        <p:spPr>
          <a:xfrm>
            <a:off x="3124200" y="635636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84A6EB58-93C4-4CE7-B9F9-65EB31AC4D93}"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8371079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1" name="Rectangle 29"/>
          <p:cNvSpPr>
            <a:spLocks noGrp="1" noChangeArrowheads="1"/>
          </p:cNvSpPr>
          <p:nvPr>
            <p:ph type="body" idx="1"/>
          </p:nvPr>
        </p:nvSpPr>
        <p:spPr bwMode="gray">
          <a:xfrm>
            <a:off x="236546" y="1262063"/>
            <a:ext cx="8556625" cy="529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4" name="Rectangle 60"/>
          <p:cNvSpPr>
            <a:spLocks noGrp="1" noChangeArrowheads="1"/>
          </p:cNvSpPr>
          <p:nvPr>
            <p:ph type="sldNum" sz="quarter" idx="4"/>
          </p:nvPr>
        </p:nvSpPr>
        <p:spPr bwMode="gray">
          <a:xfrm>
            <a:off x="7269163" y="6504004"/>
            <a:ext cx="1693862"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defTabSz="914400" eaLnBrk="0" hangingPunct="0">
              <a:lnSpc>
                <a:spcPct val="80000"/>
              </a:lnSpc>
              <a:defRPr sz="1000" b="0">
                <a:solidFill>
                  <a:srgbClr val="FFFFFF"/>
                </a:solidFill>
                <a:latin typeface="Arial" charset="0"/>
                <a:ea typeface="+mn-ea"/>
                <a:cs typeface="+mn-cs"/>
              </a:defRPr>
            </a:lvl1pPr>
          </a:lstStyle>
          <a:p>
            <a:pPr>
              <a:defRPr/>
            </a:pPr>
            <a:fld id="{414BA74D-2D16-4446-8EB0-7672D1703E8C}" type="slidenum">
              <a:rPr lang="en-US"/>
              <a:pPr>
                <a:defRPr/>
              </a:pPr>
              <a:t>‹#›</a:t>
            </a:fld>
            <a:endParaRPr lang="en-US" dirty="0"/>
          </a:p>
        </p:txBody>
      </p:sp>
      <p:sp>
        <p:nvSpPr>
          <p:cNvPr id="1086" name="Rectangle 62"/>
          <p:cNvSpPr>
            <a:spLocks noGrp="1" noChangeArrowheads="1"/>
          </p:cNvSpPr>
          <p:nvPr>
            <p:ph type="ftr" sz="quarter" idx="3"/>
          </p:nvPr>
        </p:nvSpPr>
        <p:spPr bwMode="gray">
          <a:xfrm>
            <a:off x="176214" y="6324600"/>
            <a:ext cx="448945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defTabSz="914400" eaLnBrk="0" hangingPunct="0">
              <a:lnSpc>
                <a:spcPct val="100000"/>
              </a:lnSpc>
              <a:defRPr sz="1000" b="0">
                <a:solidFill>
                  <a:srgbClr val="000000"/>
                </a:solidFill>
                <a:latin typeface="Arial" pitchFamily="34" charset="0"/>
                <a:ea typeface="+mn-ea"/>
                <a:cs typeface="+mn-cs"/>
              </a:defRPr>
            </a:lvl1pPr>
          </a:lstStyle>
          <a:p>
            <a:pPr>
              <a:defRPr/>
            </a:pPr>
            <a:endParaRPr lang="en-US" dirty="0"/>
          </a:p>
        </p:txBody>
      </p:sp>
      <p:sp>
        <p:nvSpPr>
          <p:cNvPr id="2054" name="Rectangle 65"/>
          <p:cNvSpPr>
            <a:spLocks noGrp="1" noChangeArrowheads="1"/>
          </p:cNvSpPr>
          <p:nvPr>
            <p:ph type="title"/>
          </p:nvPr>
        </p:nvSpPr>
        <p:spPr bwMode="gray">
          <a:xfrm>
            <a:off x="409583" y="374666"/>
            <a:ext cx="8493125"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19793707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176213" indent="-176213"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2000">
          <a:solidFill>
            <a:schemeClr val="tx1"/>
          </a:solidFill>
          <a:latin typeface="+mn-lt"/>
        </a:defRPr>
      </a:lvl2pPr>
      <a:lvl3pPr marL="858838" indent="-168275" algn="l" rtl="0" eaLnBrk="1" fontAlgn="base" hangingPunct="1">
        <a:spcBef>
          <a:spcPct val="20000"/>
        </a:spcBef>
        <a:spcAft>
          <a:spcPct val="0"/>
        </a:spcAft>
        <a:buClr>
          <a:schemeClr val="tx1"/>
        </a:buClr>
        <a:buChar char="•"/>
        <a:defRPr>
          <a:solidFill>
            <a:schemeClr val="tx1"/>
          </a:solidFill>
          <a:latin typeface="+mn-lt"/>
        </a:defRPr>
      </a:lvl3pPr>
      <a:lvl4pPr marL="1200150" indent="-227013" algn="l" rtl="0" eaLnBrk="1" fontAlgn="base" hangingPunct="1">
        <a:spcBef>
          <a:spcPct val="20000"/>
        </a:spcBef>
        <a:spcAft>
          <a:spcPct val="0"/>
        </a:spcAft>
        <a:buClr>
          <a:schemeClr val="tx1"/>
        </a:buClr>
        <a:buChar char="–"/>
        <a:defRPr sz="1600">
          <a:solidFill>
            <a:schemeClr val="tx1"/>
          </a:solidFill>
          <a:latin typeface="+mn-lt"/>
        </a:defRPr>
      </a:lvl4pPr>
      <a:lvl5pPr marL="1481138" indent="-166688" algn="l" rtl="0" eaLnBrk="1" fontAlgn="base" hangingPunct="1">
        <a:spcBef>
          <a:spcPct val="20000"/>
        </a:spcBef>
        <a:spcAft>
          <a:spcPct val="0"/>
        </a:spcAft>
        <a:buClr>
          <a:schemeClr val="tx1"/>
        </a:buClr>
        <a:buChar char="•"/>
        <a:defRPr sz="1400">
          <a:solidFill>
            <a:schemeClr val="tx1"/>
          </a:solidFill>
          <a:latin typeface="+mn-lt"/>
        </a:defRPr>
      </a:lvl5pPr>
      <a:lvl6pPr marL="1938338" indent="-166688" algn="l" rtl="0" eaLnBrk="1" fontAlgn="base" hangingPunct="1">
        <a:spcBef>
          <a:spcPct val="20000"/>
        </a:spcBef>
        <a:spcAft>
          <a:spcPct val="0"/>
        </a:spcAft>
        <a:buClr>
          <a:schemeClr val="tx1"/>
        </a:buClr>
        <a:buChar char="•"/>
        <a:defRPr sz="1400">
          <a:solidFill>
            <a:schemeClr val="tx1"/>
          </a:solidFill>
          <a:latin typeface="+mn-lt"/>
        </a:defRPr>
      </a:lvl6pPr>
      <a:lvl7pPr marL="2395538" indent="-166688" algn="l" rtl="0" eaLnBrk="1" fontAlgn="base" hangingPunct="1">
        <a:spcBef>
          <a:spcPct val="20000"/>
        </a:spcBef>
        <a:spcAft>
          <a:spcPct val="0"/>
        </a:spcAft>
        <a:buClr>
          <a:schemeClr val="tx1"/>
        </a:buClr>
        <a:buChar char="•"/>
        <a:defRPr sz="1400">
          <a:solidFill>
            <a:schemeClr val="tx1"/>
          </a:solidFill>
          <a:latin typeface="+mn-lt"/>
        </a:defRPr>
      </a:lvl7pPr>
      <a:lvl8pPr marL="2852738" indent="-166688" algn="l" rtl="0" eaLnBrk="1" fontAlgn="base" hangingPunct="1">
        <a:spcBef>
          <a:spcPct val="20000"/>
        </a:spcBef>
        <a:spcAft>
          <a:spcPct val="0"/>
        </a:spcAft>
        <a:buClr>
          <a:schemeClr val="tx1"/>
        </a:buClr>
        <a:buChar char="•"/>
        <a:defRPr sz="1400">
          <a:solidFill>
            <a:schemeClr val="tx1"/>
          </a:solidFill>
          <a:latin typeface="+mn-lt"/>
        </a:defRPr>
      </a:lvl8pPr>
      <a:lvl9pPr marL="3309938" indent="-166688" algn="l" rtl="0" eaLnBrk="1" fontAlgn="base" hangingPunct="1">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6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fld id="{93E78298-4D7D-4C21-AF5B-16E8ED65E75D}" type="datetime1">
              <a:rPr lang="en-US" smtClean="0"/>
              <a:pPr/>
              <a:t>9/7/2020</a:t>
            </a:fld>
            <a:endParaRPr lang="en-ZA" dirty="0"/>
          </a:p>
        </p:txBody>
      </p:sp>
      <p:sp>
        <p:nvSpPr>
          <p:cNvPr id="5" name="Footer Placeholder 4"/>
          <p:cNvSpPr>
            <a:spLocks noGrp="1"/>
          </p:cNvSpPr>
          <p:nvPr>
            <p:ph type="ftr" sz="quarter" idx="3"/>
          </p:nvPr>
        </p:nvSpPr>
        <p:spPr>
          <a:xfrm>
            <a:off x="3124200" y="635636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endParaRPr lang="en-ZA" dirty="0"/>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xmlns="" val="394586650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7016"/>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9CED4A94-EB68-46F0-AD8B-77082CCF1022}" type="datetime1">
              <a:rPr lang="en-US" smtClean="0"/>
              <a:pPr>
                <a:defRPr/>
              </a:pPr>
              <a:t>9/7/2020</a:t>
            </a:fld>
            <a:endParaRPr lang="en-US" dirty="0"/>
          </a:p>
        </p:txBody>
      </p:sp>
      <p:sp>
        <p:nvSpPr>
          <p:cNvPr id="5" name="Footer Placeholder 4"/>
          <p:cNvSpPr>
            <a:spLocks noGrp="1"/>
          </p:cNvSpPr>
          <p:nvPr>
            <p:ph type="ftr" sz="quarter" idx="3"/>
          </p:nvPr>
        </p:nvSpPr>
        <p:spPr>
          <a:xfrm>
            <a:off x="3124200" y="6357016"/>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dirty="0"/>
          </a:p>
        </p:txBody>
      </p:sp>
      <p:sp>
        <p:nvSpPr>
          <p:cNvPr id="6" name="Slide Number Placeholder 5"/>
          <p:cNvSpPr>
            <a:spLocks noGrp="1"/>
          </p:cNvSpPr>
          <p:nvPr>
            <p:ph type="sldNum" sz="quarter" idx="4"/>
          </p:nvPr>
        </p:nvSpPr>
        <p:spPr>
          <a:xfrm>
            <a:off x="6553200" y="6357016"/>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dirty="0"/>
          </a:p>
        </p:txBody>
      </p:sp>
    </p:spTree>
    <p:extLst>
      <p:ext uri="{BB962C8B-B14F-4D97-AF65-F5344CB8AC3E}">
        <p14:creationId xmlns:p14="http://schemas.microsoft.com/office/powerpoint/2010/main" xmlns="" val="239924969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982"/>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9BE775AB-AEDD-4273-BD74-C1F56F52BECF}" type="datetime1">
              <a:rPr lang="en-US" smtClean="0"/>
              <a:pPr>
                <a:defRPr/>
              </a:pPr>
              <a:t>9/7/2020</a:t>
            </a:fld>
            <a:endParaRPr lang="en-US"/>
          </a:p>
        </p:txBody>
      </p:sp>
      <p:sp>
        <p:nvSpPr>
          <p:cNvPr id="5" name="Footer Placeholder 4"/>
          <p:cNvSpPr>
            <a:spLocks noGrp="1"/>
          </p:cNvSpPr>
          <p:nvPr>
            <p:ph type="ftr" sz="quarter" idx="3"/>
          </p:nvPr>
        </p:nvSpPr>
        <p:spPr>
          <a:xfrm>
            <a:off x="3124200" y="6356982"/>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982"/>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xmlns="" val="170201208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976"/>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F10C3D5E-C3F3-4E1F-BC78-037BE4F39B2C}" type="datetime1">
              <a:rPr lang="en-US" smtClean="0"/>
              <a:pPr>
                <a:defRPr/>
              </a:pPr>
              <a:t>9/7/2020</a:t>
            </a:fld>
            <a:endParaRPr lang="en-US"/>
          </a:p>
        </p:txBody>
      </p:sp>
      <p:sp>
        <p:nvSpPr>
          <p:cNvPr id="5" name="Footer Placeholder 4"/>
          <p:cNvSpPr>
            <a:spLocks noGrp="1"/>
          </p:cNvSpPr>
          <p:nvPr>
            <p:ph type="ftr" sz="quarter" idx="3"/>
          </p:nvPr>
        </p:nvSpPr>
        <p:spPr>
          <a:xfrm>
            <a:off x="3124200" y="6356976"/>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976"/>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xmlns="" val="72662637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946"/>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pPr defTabSz="457200" fontAlgn="base">
              <a:spcBef>
                <a:spcPct val="0"/>
              </a:spcBef>
              <a:spcAft>
                <a:spcPct val="0"/>
              </a:spcAft>
            </a:pPr>
            <a:fld id="{7A394FC8-D18C-4007-8156-95A3B322210C}" type="datetime1">
              <a:rPr lang="en-US" altLang="en-US" smtClean="0">
                <a:ea typeface="ＭＳ Ｐゴシック" pitchFamily="32" charset="-128"/>
              </a:rPr>
              <a:pPr defTabSz="457200" fontAlgn="base">
                <a:spcBef>
                  <a:spcPct val="0"/>
                </a:spcBef>
                <a:spcAft>
                  <a:spcPct val="0"/>
                </a:spcAft>
              </a:pPr>
              <a:t>9/7/2020</a:t>
            </a:fld>
            <a:endParaRPr lang="en-US" altLang="en-US" dirty="0">
              <a:ea typeface="ＭＳ Ｐゴシック" pitchFamily="32" charset="-128"/>
            </a:endParaRPr>
          </a:p>
        </p:txBody>
      </p:sp>
      <p:sp>
        <p:nvSpPr>
          <p:cNvPr id="5" name="Footer Placeholder 4"/>
          <p:cNvSpPr>
            <a:spLocks noGrp="1"/>
          </p:cNvSpPr>
          <p:nvPr>
            <p:ph type="ftr" sz="quarter" idx="3"/>
          </p:nvPr>
        </p:nvSpPr>
        <p:spPr>
          <a:xfrm>
            <a:off x="3124200" y="6356946"/>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pPr defTabSz="457200" fontAlgn="base">
              <a:spcBef>
                <a:spcPct val="0"/>
              </a:spcBef>
              <a:spcAft>
                <a:spcPct val="0"/>
              </a:spcAft>
            </a:pPr>
            <a:endParaRPr lang="en-US" dirty="0">
              <a:ea typeface="ＭＳ Ｐゴシック" pitchFamily="32" charset="-128"/>
            </a:endParaRPr>
          </a:p>
        </p:txBody>
      </p:sp>
      <p:sp>
        <p:nvSpPr>
          <p:cNvPr id="6" name="Slide Number Placeholder 5"/>
          <p:cNvSpPr>
            <a:spLocks noGrp="1"/>
          </p:cNvSpPr>
          <p:nvPr>
            <p:ph type="sldNum" sz="quarter" idx="4"/>
          </p:nvPr>
        </p:nvSpPr>
        <p:spPr>
          <a:xfrm>
            <a:off x="6553200" y="635694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pPr defTabSz="457200" fontAlgn="base">
              <a:spcBef>
                <a:spcPct val="0"/>
              </a:spcBef>
              <a:spcAft>
                <a:spcPct val="0"/>
              </a:spcAft>
            </a:pPr>
            <a:fld id="{0E28DD42-2375-4F6E-9A2D-F010BB9BD6AF}" type="slidenum">
              <a:rPr lang="en-US" altLang="en-US" smtClean="0">
                <a:ea typeface="ＭＳ Ｐゴシック" pitchFamily="32" charset="-128"/>
              </a:rPr>
              <a:pPr defTabSz="457200" fontAlgn="base">
                <a:spcBef>
                  <a:spcPct val="0"/>
                </a:spcBef>
                <a:spcAft>
                  <a:spcPct val="0"/>
                </a:spcAft>
              </a:pPr>
              <a:t>‹#›</a:t>
            </a:fld>
            <a:endParaRPr lang="en-US" altLang="en-US" dirty="0">
              <a:ea typeface="ＭＳ Ｐゴシック" pitchFamily="32" charset="-128"/>
            </a:endParaRPr>
          </a:p>
        </p:txBody>
      </p:sp>
    </p:spTree>
    <p:extLst>
      <p:ext uri="{BB962C8B-B14F-4D97-AF65-F5344CB8AC3E}">
        <p14:creationId xmlns:p14="http://schemas.microsoft.com/office/powerpoint/2010/main" xmlns="" val="1847700073"/>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409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674"/>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itchFamily="32" charset="0"/>
                <a:ea typeface="ＭＳ Ｐゴシック" pitchFamily="32" charset="-128"/>
              </a:defRPr>
            </a:lvl1pPr>
          </a:lstStyle>
          <a:p>
            <a:pPr defTabSz="342900" fontAlgn="base">
              <a:spcBef>
                <a:spcPct val="0"/>
              </a:spcBef>
              <a:spcAft>
                <a:spcPct val="0"/>
              </a:spcAft>
              <a:defRPr/>
            </a:pPr>
            <a:fld id="{89BE5F66-74A6-4EFC-AFB5-8FE4BE663D74}" type="datetime1">
              <a:rPr lang="en-US" altLang="en-US" smtClean="0"/>
              <a:pPr defTabSz="342900" fontAlgn="base">
                <a:spcBef>
                  <a:spcPct val="0"/>
                </a:spcBef>
                <a:spcAft>
                  <a:spcPct val="0"/>
                </a:spcAft>
                <a:defRPr/>
              </a:pPr>
              <a:t>9/7/2020</a:t>
            </a:fld>
            <a:endParaRPr lang="en-US" altLang="en-US"/>
          </a:p>
        </p:txBody>
      </p:sp>
      <p:sp>
        <p:nvSpPr>
          <p:cNvPr id="5" name="Footer Placeholder 4"/>
          <p:cNvSpPr>
            <a:spLocks noGrp="1"/>
          </p:cNvSpPr>
          <p:nvPr>
            <p:ph type="ftr" sz="quarter" idx="3"/>
          </p:nvPr>
        </p:nvSpPr>
        <p:spPr>
          <a:xfrm>
            <a:off x="3124200" y="6356674"/>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pitchFamily="32" charset="0"/>
                <a:ea typeface="ＭＳ Ｐゴシック" pitchFamily="32" charset="-128"/>
              </a:defRPr>
            </a:lvl1pPr>
          </a:lstStyle>
          <a:p>
            <a:pPr defTabSz="3429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67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itchFamily="32" charset="0"/>
                <a:ea typeface="ＭＳ Ｐゴシック" pitchFamily="32" charset="-128"/>
              </a:defRPr>
            </a:lvl1pPr>
          </a:lstStyle>
          <a:p>
            <a:pPr defTabSz="342900" fontAlgn="base">
              <a:spcBef>
                <a:spcPct val="0"/>
              </a:spcBef>
              <a:spcAft>
                <a:spcPct val="0"/>
              </a:spcAft>
              <a:defRPr/>
            </a:pPr>
            <a:fld id="{4F490714-C99C-411B-B5F4-B9E3BC07B8A3}" type="slidenum">
              <a:rPr lang="en-US" altLang="en-US" smtClean="0"/>
              <a:pPr defTabSz="342900" fontAlgn="base">
                <a:spcBef>
                  <a:spcPct val="0"/>
                </a:spcBef>
                <a:spcAft>
                  <a:spcPct val="0"/>
                </a:spcAft>
                <a:defRPr/>
              </a:pPr>
              <a:t>‹#›</a:t>
            </a:fld>
            <a:endParaRPr lang="en-US" altLang="en-US"/>
          </a:p>
        </p:txBody>
      </p:sp>
    </p:spTree>
    <p:extLst>
      <p:ext uri="{BB962C8B-B14F-4D97-AF65-F5344CB8AC3E}">
        <p14:creationId xmlns:p14="http://schemas.microsoft.com/office/powerpoint/2010/main" xmlns="" val="2155250783"/>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ＭＳ Ｐゴシック" pitchFamily="-111" charset="-128"/>
          <a:cs typeface="ＭＳ Ｐゴシック" pitchFamily="-111" charset="-128"/>
        </a:defRPr>
      </a:lvl1pPr>
      <a:lvl2pPr algn="ctr" defTabSz="342900" rtl="0" eaLnBrk="0" fontAlgn="base" hangingPunct="0">
        <a:spcBef>
          <a:spcPct val="0"/>
        </a:spcBef>
        <a:spcAft>
          <a:spcPct val="0"/>
        </a:spcAft>
        <a:defRPr sz="3300">
          <a:solidFill>
            <a:schemeClr val="tx1"/>
          </a:solidFill>
          <a:latin typeface="Calibri" pitchFamily="-111" charset="0"/>
          <a:ea typeface="ＭＳ Ｐゴシック" pitchFamily="-111" charset="-128"/>
          <a:cs typeface="ＭＳ Ｐゴシック" pitchFamily="-111" charset="-128"/>
        </a:defRPr>
      </a:lvl2pPr>
      <a:lvl3pPr algn="ctr" defTabSz="342900" rtl="0" eaLnBrk="0" fontAlgn="base" hangingPunct="0">
        <a:spcBef>
          <a:spcPct val="0"/>
        </a:spcBef>
        <a:spcAft>
          <a:spcPct val="0"/>
        </a:spcAft>
        <a:defRPr sz="3300">
          <a:solidFill>
            <a:schemeClr val="tx1"/>
          </a:solidFill>
          <a:latin typeface="Calibri" pitchFamily="-111" charset="0"/>
          <a:ea typeface="ＭＳ Ｐゴシック" pitchFamily="-111" charset="-128"/>
          <a:cs typeface="ＭＳ Ｐゴシック" pitchFamily="-111" charset="-128"/>
        </a:defRPr>
      </a:lvl3pPr>
      <a:lvl4pPr algn="ctr" defTabSz="342900" rtl="0" eaLnBrk="0" fontAlgn="base" hangingPunct="0">
        <a:spcBef>
          <a:spcPct val="0"/>
        </a:spcBef>
        <a:spcAft>
          <a:spcPct val="0"/>
        </a:spcAft>
        <a:defRPr sz="3300">
          <a:solidFill>
            <a:schemeClr val="tx1"/>
          </a:solidFill>
          <a:latin typeface="Calibri" pitchFamily="-111" charset="0"/>
          <a:ea typeface="ＭＳ Ｐゴシック" pitchFamily="-111" charset="-128"/>
          <a:cs typeface="ＭＳ Ｐゴシック" pitchFamily="-111" charset="-128"/>
        </a:defRPr>
      </a:lvl4pPr>
      <a:lvl5pPr algn="ctr" defTabSz="342900" rtl="0" eaLnBrk="0" fontAlgn="base" hangingPunct="0">
        <a:spcBef>
          <a:spcPct val="0"/>
        </a:spcBef>
        <a:spcAft>
          <a:spcPct val="0"/>
        </a:spcAft>
        <a:defRPr sz="3300">
          <a:solidFill>
            <a:schemeClr val="tx1"/>
          </a:solidFill>
          <a:latin typeface="Calibri" pitchFamily="-111" charset="0"/>
          <a:ea typeface="ＭＳ Ｐゴシック" pitchFamily="-111" charset="-128"/>
          <a:cs typeface="ＭＳ Ｐゴシック" pitchFamily="-111" charset="-128"/>
        </a:defRPr>
      </a:lvl5pPr>
      <a:lvl6pPr marL="342900" algn="ctr" defTabSz="342900" rtl="0" fontAlgn="base">
        <a:spcBef>
          <a:spcPct val="0"/>
        </a:spcBef>
        <a:spcAft>
          <a:spcPct val="0"/>
        </a:spcAft>
        <a:defRPr sz="3300">
          <a:solidFill>
            <a:schemeClr val="tx1"/>
          </a:solidFill>
          <a:latin typeface="Calibri" pitchFamily="-111" charset="0"/>
          <a:ea typeface="ＭＳ Ｐゴシック" pitchFamily="-111" charset="-128"/>
          <a:cs typeface="ＭＳ Ｐゴシック" pitchFamily="-111" charset="-128"/>
        </a:defRPr>
      </a:lvl6pPr>
      <a:lvl7pPr marL="685800" algn="ctr" defTabSz="342900" rtl="0" fontAlgn="base">
        <a:spcBef>
          <a:spcPct val="0"/>
        </a:spcBef>
        <a:spcAft>
          <a:spcPct val="0"/>
        </a:spcAft>
        <a:defRPr sz="3300">
          <a:solidFill>
            <a:schemeClr val="tx1"/>
          </a:solidFill>
          <a:latin typeface="Calibri" pitchFamily="-111" charset="0"/>
          <a:ea typeface="ＭＳ Ｐゴシック" pitchFamily="-111" charset="-128"/>
          <a:cs typeface="ＭＳ Ｐゴシック" pitchFamily="-111" charset="-128"/>
        </a:defRPr>
      </a:lvl7pPr>
      <a:lvl8pPr marL="1028700" algn="ctr" defTabSz="342900" rtl="0" fontAlgn="base">
        <a:spcBef>
          <a:spcPct val="0"/>
        </a:spcBef>
        <a:spcAft>
          <a:spcPct val="0"/>
        </a:spcAft>
        <a:defRPr sz="3300">
          <a:solidFill>
            <a:schemeClr val="tx1"/>
          </a:solidFill>
          <a:latin typeface="Calibri" pitchFamily="-111" charset="0"/>
          <a:ea typeface="ＭＳ Ｐゴシック" pitchFamily="-111" charset="-128"/>
          <a:cs typeface="ＭＳ Ｐゴシック" pitchFamily="-111" charset="-128"/>
        </a:defRPr>
      </a:lvl8pPr>
      <a:lvl9pPr marL="1371600" algn="ctr" defTabSz="342900" rtl="0" fontAlgn="base">
        <a:spcBef>
          <a:spcPct val="0"/>
        </a:spcBef>
        <a:spcAft>
          <a:spcPct val="0"/>
        </a:spcAft>
        <a:defRPr sz="3300">
          <a:solidFill>
            <a:schemeClr val="tx1"/>
          </a:solidFill>
          <a:latin typeface="Calibri" pitchFamily="-111" charset="0"/>
          <a:ea typeface="ＭＳ Ｐゴシック" pitchFamily="-111" charset="-128"/>
          <a:cs typeface="ＭＳ Ｐゴシック" pitchFamily="-111" charset="-128"/>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pitchFamily="-111" charset="-128"/>
        </a:defRPr>
      </a:lvl1pPr>
      <a:lvl2pPr marL="557213" indent="-214313" algn="l" defTabSz="342900" rtl="0" eaLnBrk="0" fontAlgn="base" hangingPunct="0">
        <a:spcBef>
          <a:spcPct val="20000"/>
        </a:spcBef>
        <a:spcAft>
          <a:spcPct val="0"/>
        </a:spcAft>
        <a:buFont typeface="Arial" pitchFamily="34" charset="0"/>
        <a:buChar char="–"/>
        <a:defRPr sz="2100" kern="1200">
          <a:solidFill>
            <a:schemeClr val="tx1"/>
          </a:solidFill>
          <a:latin typeface="+mn-lt"/>
          <a:ea typeface="ＭＳ Ｐゴシック" pitchFamily="-111" charset="-128"/>
          <a:cs typeface="+mn-cs"/>
        </a:defRPr>
      </a:lvl2pPr>
      <a:lvl3pPr marL="857250" indent="-171450" algn="l" defTabSz="342900"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pitchFamily="-111" charset="-128"/>
          <a:cs typeface="+mn-cs"/>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pitchFamily="-111" charset="-128"/>
          <a:cs typeface="+mn-cs"/>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pitchFamily="-111"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118.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5" descr="New_Powerpoint presentation-0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126" y="-1017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7331" name="Title 16"/>
          <p:cNvSpPr txBox="1">
            <a:spLocks/>
          </p:cNvSpPr>
          <p:nvPr/>
        </p:nvSpPr>
        <p:spPr bwMode="auto">
          <a:xfrm>
            <a:off x="251520" y="447150"/>
            <a:ext cx="8573919" cy="2045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813"/>
              </a:spcBef>
              <a:buFont typeface="Arial" pitchFamily="34" charset="0"/>
              <a:buChar char="•"/>
              <a:defRPr sz="2200">
                <a:solidFill>
                  <a:schemeClr val="tx1"/>
                </a:solidFill>
                <a:latin typeface="Calibri" pitchFamily="34" charset="0"/>
              </a:defRPr>
            </a:lvl1pPr>
            <a:lvl2pPr marL="742950" indent="-285750">
              <a:lnSpc>
                <a:spcPct val="90000"/>
              </a:lnSpc>
              <a:spcBef>
                <a:spcPts val="400"/>
              </a:spcBef>
              <a:buFont typeface="Arial" pitchFamily="34" charset="0"/>
              <a:buChar char="•"/>
              <a:defRPr sz="1900">
                <a:solidFill>
                  <a:schemeClr val="tx1"/>
                </a:solidFill>
                <a:latin typeface="Calibri" pitchFamily="34" charset="0"/>
              </a:defRPr>
            </a:lvl2pPr>
            <a:lvl3pPr marL="1143000" indent="-228600">
              <a:lnSpc>
                <a:spcPct val="90000"/>
              </a:lnSpc>
              <a:spcBef>
                <a:spcPts val="400"/>
              </a:spcBef>
              <a:buFont typeface="Arial" pitchFamily="34" charset="0"/>
              <a:buChar char="•"/>
              <a:defRPr sz="1600">
                <a:solidFill>
                  <a:schemeClr val="tx1"/>
                </a:solidFill>
                <a:latin typeface="Calibri" pitchFamily="34" charset="0"/>
              </a:defRPr>
            </a:lvl3pPr>
            <a:lvl4pPr marL="1600200" indent="-228600">
              <a:lnSpc>
                <a:spcPct val="90000"/>
              </a:lnSpc>
              <a:spcBef>
                <a:spcPts val="400"/>
              </a:spcBef>
              <a:buFont typeface="Arial" pitchFamily="34" charset="0"/>
              <a:buChar char="•"/>
              <a:defRPr sz="1400">
                <a:solidFill>
                  <a:schemeClr val="tx1"/>
                </a:solidFill>
                <a:latin typeface="Calibri" pitchFamily="34" charset="0"/>
              </a:defRPr>
            </a:lvl4pPr>
            <a:lvl5pPr marL="2057400" indent="-228600">
              <a:lnSpc>
                <a:spcPct val="90000"/>
              </a:lnSpc>
              <a:spcBef>
                <a:spcPts val="400"/>
              </a:spcBef>
              <a:buFont typeface="Arial" pitchFamily="34" charset="0"/>
              <a:buChar char="•"/>
              <a:defRPr sz="1400">
                <a:solidFill>
                  <a:schemeClr val="tx1"/>
                </a:solidFill>
                <a:latin typeface="Calibri" pitchFamily="34" charset="0"/>
              </a:defRPr>
            </a:lvl5pPr>
            <a:lvl6pPr marL="2514600" indent="-228600" defTabSz="457200" eaLnBrk="0" fontAlgn="base" hangingPunct="0">
              <a:lnSpc>
                <a:spcPct val="90000"/>
              </a:lnSpc>
              <a:spcBef>
                <a:spcPts val="400"/>
              </a:spcBef>
              <a:spcAft>
                <a:spcPct val="0"/>
              </a:spcAft>
              <a:buFont typeface="Arial" pitchFamily="34" charset="0"/>
              <a:buChar char="•"/>
              <a:defRPr sz="1400">
                <a:solidFill>
                  <a:schemeClr val="tx1"/>
                </a:solidFill>
                <a:latin typeface="Calibri" pitchFamily="34" charset="0"/>
              </a:defRPr>
            </a:lvl6pPr>
            <a:lvl7pPr marL="2971800" indent="-228600" defTabSz="457200" eaLnBrk="0" fontAlgn="base" hangingPunct="0">
              <a:lnSpc>
                <a:spcPct val="90000"/>
              </a:lnSpc>
              <a:spcBef>
                <a:spcPts val="400"/>
              </a:spcBef>
              <a:spcAft>
                <a:spcPct val="0"/>
              </a:spcAft>
              <a:buFont typeface="Arial" pitchFamily="34" charset="0"/>
              <a:buChar char="•"/>
              <a:defRPr sz="1400">
                <a:solidFill>
                  <a:schemeClr val="tx1"/>
                </a:solidFill>
                <a:latin typeface="Calibri" pitchFamily="34" charset="0"/>
              </a:defRPr>
            </a:lvl7pPr>
            <a:lvl8pPr marL="3429000" indent="-228600" defTabSz="457200" eaLnBrk="0" fontAlgn="base" hangingPunct="0">
              <a:lnSpc>
                <a:spcPct val="90000"/>
              </a:lnSpc>
              <a:spcBef>
                <a:spcPts val="400"/>
              </a:spcBef>
              <a:spcAft>
                <a:spcPct val="0"/>
              </a:spcAft>
              <a:buFont typeface="Arial" pitchFamily="34" charset="0"/>
              <a:buChar char="•"/>
              <a:defRPr sz="1400">
                <a:solidFill>
                  <a:schemeClr val="tx1"/>
                </a:solidFill>
                <a:latin typeface="Calibri" pitchFamily="34" charset="0"/>
              </a:defRPr>
            </a:lvl8pPr>
            <a:lvl9pPr marL="3886200" indent="-228600" defTabSz="457200" eaLnBrk="0" fontAlgn="base" hangingPunct="0">
              <a:lnSpc>
                <a:spcPct val="90000"/>
              </a:lnSpc>
              <a:spcBef>
                <a:spcPts val="400"/>
              </a:spcBef>
              <a:spcAft>
                <a:spcPct val="0"/>
              </a:spcAft>
              <a:buFont typeface="Arial" pitchFamily="34" charset="0"/>
              <a:buChar char="•"/>
              <a:defRPr sz="1400">
                <a:solidFill>
                  <a:schemeClr val="tx1"/>
                </a:solidFill>
                <a:latin typeface="Calibri" pitchFamily="34" charset="0"/>
              </a:defRPr>
            </a:lvl9pPr>
          </a:lstStyle>
          <a:p>
            <a:pPr lvl="0" algn="ctr" fontAlgn="base">
              <a:lnSpc>
                <a:spcPct val="100000"/>
              </a:lnSpc>
              <a:spcBef>
                <a:spcPct val="0"/>
              </a:spcBef>
              <a:spcAft>
                <a:spcPct val="0"/>
              </a:spcAft>
              <a:buNone/>
            </a:pPr>
            <a:endParaRPr lang="en-US" sz="2400" b="1" dirty="0" smtClean="0">
              <a:solidFill>
                <a:prstClr val="black"/>
              </a:solidFill>
              <a:latin typeface="Calibri"/>
            </a:endParaRPr>
          </a:p>
          <a:p>
            <a:pPr lvl="0" algn="ctr" fontAlgn="base">
              <a:lnSpc>
                <a:spcPct val="100000"/>
              </a:lnSpc>
              <a:spcBef>
                <a:spcPct val="0"/>
              </a:spcBef>
              <a:spcAft>
                <a:spcPct val="0"/>
              </a:spcAft>
              <a:buNone/>
            </a:pPr>
            <a:endParaRPr lang="en-US" sz="2400" b="1" dirty="0" smtClean="0">
              <a:solidFill>
                <a:prstClr val="black"/>
              </a:solidFill>
              <a:latin typeface="Calibri"/>
            </a:endParaRPr>
          </a:p>
          <a:p>
            <a:pPr lvl="0" algn="ctr" fontAlgn="base">
              <a:lnSpc>
                <a:spcPct val="100000"/>
              </a:lnSpc>
              <a:spcBef>
                <a:spcPct val="0"/>
              </a:spcBef>
              <a:spcAft>
                <a:spcPct val="0"/>
              </a:spcAft>
              <a:buNone/>
            </a:pPr>
            <a:r>
              <a:rPr lang="en-US" sz="2400" b="1" dirty="0" smtClean="0">
                <a:solidFill>
                  <a:prstClr val="black"/>
                </a:solidFill>
                <a:latin typeface="Calibri"/>
              </a:rPr>
              <a:t>DEPARTMENT OF EMPLOYMENT AND LABOUR</a:t>
            </a:r>
          </a:p>
          <a:p>
            <a:pPr lvl="0" algn="ctr" fontAlgn="base">
              <a:lnSpc>
                <a:spcPct val="100000"/>
              </a:lnSpc>
              <a:spcBef>
                <a:spcPct val="0"/>
              </a:spcBef>
              <a:spcAft>
                <a:spcPct val="0"/>
              </a:spcAft>
              <a:buNone/>
            </a:pPr>
            <a:endParaRPr lang="en-US" sz="2400" b="1" dirty="0" smtClean="0">
              <a:solidFill>
                <a:prstClr val="black"/>
              </a:solidFill>
              <a:latin typeface="Calibri"/>
            </a:endParaRPr>
          </a:p>
          <a:p>
            <a:pPr lvl="0" algn="ctr" fontAlgn="base">
              <a:lnSpc>
                <a:spcPct val="100000"/>
              </a:lnSpc>
              <a:spcBef>
                <a:spcPct val="0"/>
              </a:spcBef>
              <a:spcAft>
                <a:spcPct val="0"/>
              </a:spcAft>
              <a:buNone/>
            </a:pPr>
            <a:r>
              <a:rPr lang="en-US" sz="2400" b="1" dirty="0" smtClean="0">
                <a:solidFill>
                  <a:schemeClr val="bg1">
                    <a:lumMod val="95000"/>
                  </a:schemeClr>
                </a:solidFill>
                <a:latin typeface="Calibri"/>
              </a:rPr>
              <a:t>UNEMPLOYMENT INSURANCE FUND</a:t>
            </a:r>
          </a:p>
          <a:p>
            <a:pPr lvl="0" algn="ctr" fontAlgn="base">
              <a:lnSpc>
                <a:spcPct val="100000"/>
              </a:lnSpc>
              <a:spcBef>
                <a:spcPct val="0"/>
              </a:spcBef>
              <a:spcAft>
                <a:spcPct val="0"/>
              </a:spcAft>
              <a:buNone/>
            </a:pPr>
            <a:endParaRPr lang="en-US" sz="2400" b="1" dirty="0" smtClean="0">
              <a:solidFill>
                <a:prstClr val="black"/>
              </a:solidFill>
              <a:latin typeface="Calibri"/>
            </a:endParaRPr>
          </a:p>
          <a:p>
            <a:pPr lvl="0" algn="ctr" fontAlgn="base">
              <a:lnSpc>
                <a:spcPct val="100000"/>
              </a:lnSpc>
              <a:spcBef>
                <a:spcPct val="0"/>
              </a:spcBef>
              <a:spcAft>
                <a:spcPct val="0"/>
              </a:spcAft>
              <a:buNone/>
            </a:pPr>
            <a:r>
              <a:rPr lang="en-US" sz="2400" b="1" dirty="0" smtClean="0">
                <a:latin typeface="Calibri"/>
              </a:rPr>
              <a:t>PORTFOLIO COMMITTEE</a:t>
            </a:r>
          </a:p>
          <a:p>
            <a:pPr lvl="0" algn="ctr" fontAlgn="base">
              <a:lnSpc>
                <a:spcPct val="100000"/>
              </a:lnSpc>
              <a:spcBef>
                <a:spcPct val="0"/>
              </a:spcBef>
              <a:spcAft>
                <a:spcPct val="0"/>
              </a:spcAft>
              <a:buNone/>
            </a:pPr>
            <a:endParaRPr lang="en-US" sz="2400" b="1" dirty="0" smtClean="0">
              <a:latin typeface="Calibri"/>
            </a:endParaRPr>
          </a:p>
          <a:p>
            <a:pPr lvl="0" algn="ctr" fontAlgn="base">
              <a:lnSpc>
                <a:spcPct val="100000"/>
              </a:lnSpc>
              <a:spcBef>
                <a:spcPct val="0"/>
              </a:spcBef>
              <a:spcAft>
                <a:spcPct val="0"/>
              </a:spcAft>
              <a:buNone/>
            </a:pPr>
            <a:r>
              <a:rPr lang="en-US" sz="2400" b="1" dirty="0" smtClean="0">
                <a:solidFill>
                  <a:prstClr val="black"/>
                </a:solidFill>
                <a:latin typeface="Calibri"/>
              </a:rPr>
              <a:t> </a:t>
            </a:r>
            <a:endParaRPr lang="en-US" sz="2400" b="1" dirty="0">
              <a:solidFill>
                <a:prstClr val="black"/>
              </a:solidFill>
              <a:latin typeface="Calibri"/>
            </a:endParaRPr>
          </a:p>
        </p:txBody>
      </p:sp>
      <p:pic>
        <p:nvPicPr>
          <p:cNvPr id="227332"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56088" y="5914014"/>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7333"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07302" y="5931476"/>
            <a:ext cx="1225550" cy="82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p:nvPr/>
        </p:nvPicPr>
        <p:blipFill>
          <a:blip r:embed="rId6" cstate="print">
            <a:extLst>
              <a:ext uri="{28A0092B-C50C-407E-A947-70E740481C1C}">
                <a14:useLocalDpi xmlns:a14="http://schemas.microsoft.com/office/drawing/2010/main" xmlns="" val="0"/>
              </a:ext>
            </a:extLst>
          </a:blip>
          <a:stretch>
            <a:fillRect/>
          </a:stretch>
        </p:blipFill>
        <p:spPr>
          <a:xfrm>
            <a:off x="3" y="5845745"/>
            <a:ext cx="2445385" cy="914400"/>
          </a:xfrm>
          <a:prstGeom prst="rect">
            <a:avLst/>
          </a:prstGeom>
        </p:spPr>
      </p:pic>
      <p:sp>
        <p:nvSpPr>
          <p:cNvPr id="2" name="Slide Number Placeholder 1"/>
          <p:cNvSpPr>
            <a:spLocks noGrp="1"/>
          </p:cNvSpPr>
          <p:nvPr>
            <p:ph type="sldNum" sz="quarter" idx="12"/>
          </p:nvPr>
        </p:nvSpPr>
        <p:spPr/>
        <p:txBody>
          <a:bodyPr/>
          <a:lstStyle/>
          <a:p>
            <a:pPr>
              <a:defRPr/>
            </a:pPr>
            <a:fld id="{E5D38877-20A6-4203-B6D7-DE930EDCD0CC}" type="slidenum">
              <a:rPr lang="en-US" smtClean="0"/>
              <a:pPr>
                <a:defRPr/>
              </a:pPr>
              <a:t>1</a:t>
            </a:fld>
            <a:endParaRPr lang="en-US" dirty="0"/>
          </a:p>
        </p:txBody>
      </p:sp>
      <p:sp>
        <p:nvSpPr>
          <p:cNvPr id="3" name="TextBox 2"/>
          <p:cNvSpPr txBox="1"/>
          <p:nvPr/>
        </p:nvSpPr>
        <p:spPr>
          <a:xfrm>
            <a:off x="179512" y="2780928"/>
            <a:ext cx="1584176" cy="261610"/>
          </a:xfrm>
          <a:prstGeom prst="rect">
            <a:avLst/>
          </a:prstGeom>
          <a:noFill/>
        </p:spPr>
        <p:txBody>
          <a:bodyPr wrap="square" rtlCol="0">
            <a:spAutoFit/>
          </a:bodyPr>
          <a:lstStyle/>
          <a:p>
            <a:r>
              <a:rPr lang="en-US" sz="1100" b="1" dirty="0" smtClean="0"/>
              <a:t>04 September 2020</a:t>
            </a:r>
            <a:endParaRPr lang="en-ZA" sz="1100" b="1" dirty="0"/>
          </a:p>
        </p:txBody>
      </p:sp>
      <p:sp>
        <p:nvSpPr>
          <p:cNvPr id="9" name="TextBox 8"/>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1</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87173359"/>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METHOD OF COVID 19 PROCUREMENT </a:t>
            </a:r>
            <a:endParaRPr lang="en-ZA" sz="3200" b="1" dirty="0"/>
          </a:p>
        </p:txBody>
      </p:sp>
      <p:sp>
        <p:nvSpPr>
          <p:cNvPr id="3" name="Content Placeholder 2"/>
          <p:cNvSpPr>
            <a:spLocks noGrp="1"/>
          </p:cNvSpPr>
          <p:nvPr>
            <p:ph idx="1"/>
          </p:nvPr>
        </p:nvSpPr>
        <p:spPr>
          <a:xfrm>
            <a:off x="319408" y="1417638"/>
            <a:ext cx="8546748" cy="5179714"/>
          </a:xfrm>
        </p:spPr>
        <p:txBody>
          <a:bodyPr/>
          <a:lstStyle/>
          <a:p>
            <a:r>
              <a:rPr lang="en-US" sz="2800" dirty="0" smtClean="0"/>
              <a:t>Deviations -18 </a:t>
            </a:r>
          </a:p>
          <a:p>
            <a:r>
              <a:rPr lang="en-US" sz="2800" dirty="0" smtClean="0"/>
              <a:t>RFQs – 4</a:t>
            </a:r>
          </a:p>
          <a:p>
            <a:r>
              <a:rPr lang="en-US" sz="2800" dirty="0" smtClean="0"/>
              <a:t>Tendering process – 2 (Still in progress)</a:t>
            </a:r>
            <a:endParaRPr lang="en-ZA"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FE2-772D-4747-BDB1-DB5AF30E99ED}" type="slidenum">
              <a:rPr kumimoji="0" lang="en-US" altLang="en-US" sz="1200" b="0" i="0" u="none" strike="noStrike" kern="1200" cap="none" spc="0" normalizeH="0" baseline="0" noProof="0" smtClean="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5" name="TextBox 4"/>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10</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69133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Calibri" pitchFamily="34" charset="0"/>
                <a:ea typeface="ＭＳ Ｐゴシック" pitchFamily="34" charset="-128"/>
              </a:defRPr>
            </a:lvl1pPr>
            <a:lvl2pPr marL="557213" indent="-214313">
              <a:spcBef>
                <a:spcPct val="20000"/>
              </a:spcBef>
              <a:buFont typeface="Arial" pitchFamily="34" charset="0"/>
              <a:buChar char="–"/>
              <a:defRPr sz="2100">
                <a:solidFill>
                  <a:schemeClr val="tx1"/>
                </a:solidFill>
                <a:latin typeface="Calibri" pitchFamily="34" charset="0"/>
                <a:ea typeface="ＭＳ Ｐゴシック" pitchFamily="34" charset="-128"/>
              </a:defRPr>
            </a:lvl2pPr>
            <a:lvl3pPr marL="857250" indent="-171450">
              <a:spcBef>
                <a:spcPct val="20000"/>
              </a:spcBef>
              <a:buFont typeface="Arial" pitchFamily="34" charset="0"/>
              <a:buChar char="•"/>
              <a:defRPr sz="1800">
                <a:solidFill>
                  <a:schemeClr val="tx1"/>
                </a:solidFill>
                <a:latin typeface="Calibri" pitchFamily="34" charset="0"/>
                <a:ea typeface="ＭＳ Ｐゴシック" pitchFamily="34" charset="-128"/>
              </a:defRPr>
            </a:lvl3pPr>
            <a:lvl4pPr marL="1200150" indent="-171450">
              <a:spcBef>
                <a:spcPct val="20000"/>
              </a:spcBef>
              <a:buFont typeface="Arial" pitchFamily="34" charset="0"/>
              <a:buChar char="–"/>
              <a:defRPr sz="1500">
                <a:solidFill>
                  <a:schemeClr val="tx1"/>
                </a:solidFill>
                <a:latin typeface="Calibri" pitchFamily="34" charset="0"/>
                <a:ea typeface="ＭＳ Ｐゴシック" pitchFamily="34" charset="-128"/>
              </a:defRPr>
            </a:lvl4pPr>
            <a:lvl5pPr marL="1543050" indent="-171450">
              <a:spcBef>
                <a:spcPct val="20000"/>
              </a:spcBef>
              <a:buFont typeface="Arial" pitchFamily="34" charset="0"/>
              <a:buChar char="»"/>
              <a:defRPr sz="1500">
                <a:solidFill>
                  <a:schemeClr val="tx1"/>
                </a:solidFill>
                <a:latin typeface="Calibri" pitchFamily="34" charset="0"/>
                <a:ea typeface="ＭＳ Ｐゴシック" pitchFamily="34" charset="-128"/>
              </a:defRPr>
            </a:lvl5pPr>
            <a:lvl6pPr marL="1885950" indent="-171450" defTabSz="342900" eaLnBrk="0" fontAlgn="base" hangingPunct="0">
              <a:spcBef>
                <a:spcPct val="20000"/>
              </a:spcBef>
              <a:spcAft>
                <a:spcPct val="0"/>
              </a:spcAft>
              <a:buFont typeface="Arial" pitchFamily="34" charset="0"/>
              <a:buChar char="»"/>
              <a:defRPr sz="1500">
                <a:solidFill>
                  <a:schemeClr val="tx1"/>
                </a:solidFill>
                <a:latin typeface="Calibri" pitchFamily="34" charset="0"/>
                <a:ea typeface="ＭＳ Ｐゴシック" pitchFamily="34" charset="-128"/>
              </a:defRPr>
            </a:lvl6pPr>
            <a:lvl7pPr marL="2228850" indent="-171450" defTabSz="342900" eaLnBrk="0" fontAlgn="base" hangingPunct="0">
              <a:spcBef>
                <a:spcPct val="20000"/>
              </a:spcBef>
              <a:spcAft>
                <a:spcPct val="0"/>
              </a:spcAft>
              <a:buFont typeface="Arial" pitchFamily="34" charset="0"/>
              <a:buChar char="»"/>
              <a:defRPr sz="1500">
                <a:solidFill>
                  <a:schemeClr val="tx1"/>
                </a:solidFill>
                <a:latin typeface="Calibri" pitchFamily="34" charset="0"/>
                <a:ea typeface="ＭＳ Ｐゴシック" pitchFamily="34" charset="-128"/>
              </a:defRPr>
            </a:lvl7pPr>
            <a:lvl8pPr marL="2571750" indent="-171450" defTabSz="342900" eaLnBrk="0" fontAlgn="base" hangingPunct="0">
              <a:spcBef>
                <a:spcPct val="20000"/>
              </a:spcBef>
              <a:spcAft>
                <a:spcPct val="0"/>
              </a:spcAft>
              <a:buFont typeface="Arial" pitchFamily="34" charset="0"/>
              <a:buChar char="»"/>
              <a:defRPr sz="1500">
                <a:solidFill>
                  <a:schemeClr val="tx1"/>
                </a:solidFill>
                <a:latin typeface="Calibri" pitchFamily="34" charset="0"/>
                <a:ea typeface="ＭＳ Ｐゴシック" pitchFamily="34" charset="-128"/>
              </a:defRPr>
            </a:lvl8pPr>
            <a:lvl9pPr marL="2914650" indent="-171450" defTabSz="342900" eaLnBrk="0" fontAlgn="base" hangingPunct="0">
              <a:spcBef>
                <a:spcPct val="20000"/>
              </a:spcBef>
              <a:spcAft>
                <a:spcPct val="0"/>
              </a:spcAft>
              <a:buFont typeface="Arial" pitchFamily="34" charset="0"/>
              <a:buChar char="»"/>
              <a:defRPr sz="1500">
                <a:solidFill>
                  <a:schemeClr val="tx1"/>
                </a:solidFill>
                <a:latin typeface="Calibri" pitchFamily="34" charset="0"/>
                <a:ea typeface="ＭＳ Ｐゴシック" pitchFamily="34" charset="-128"/>
              </a:defRPr>
            </a:lvl9pPr>
          </a:lstStyle>
          <a:p>
            <a:pPr marL="0" marR="0" lvl="0" indent="0" algn="r" defTabSz="685800" rtl="0" eaLnBrk="1" fontAlgn="auto" latinLnBrk="0" hangingPunct="1">
              <a:lnSpc>
                <a:spcPct val="100000"/>
              </a:lnSpc>
              <a:spcBef>
                <a:spcPct val="0"/>
              </a:spcBef>
              <a:spcAft>
                <a:spcPts val="0"/>
              </a:spcAft>
              <a:buClrTx/>
              <a:buSzTx/>
              <a:buFont typeface="Arial" pitchFamily="34" charset="0"/>
              <a:buNone/>
              <a:tabLst/>
              <a:defRPr/>
            </a:pPr>
            <a:fld id="{41C55515-FB0A-4AF0-8FD0-162B229A4AF6}" type="slidenum">
              <a:rPr kumimoji="0" lang="en-US" altLang="en-US" sz="9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685800" rtl="0" eaLnBrk="1" fontAlgn="auto" latinLnBrk="0" hangingPunct="1">
                <a:lnSpc>
                  <a:spcPct val="100000"/>
                </a:lnSpc>
                <a:spcBef>
                  <a:spcPct val="0"/>
                </a:spcBef>
                <a:spcAft>
                  <a:spcPts val="0"/>
                </a:spcAft>
                <a:buClrTx/>
                <a:buSzTx/>
                <a:buFont typeface="Arial" pitchFamily="34" charset="0"/>
                <a:buNone/>
                <a:tabLst/>
                <a:defRPr/>
              </a:pPr>
              <a:t>11</a:t>
            </a:fld>
            <a:endParaRPr kumimoji="0" lang="en-US" altLang="en-US" sz="9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Rectangle 4"/>
          <p:cNvSpPr/>
          <p:nvPr/>
        </p:nvSpPr>
        <p:spPr>
          <a:xfrm>
            <a:off x="1454333" y="3079189"/>
            <a:ext cx="6270171" cy="1015663"/>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000" b="1" i="0" u="none" strike="noStrike" kern="1200" cap="none" spc="0" normalizeH="0" baseline="0" noProof="0" smtClean="0">
                <a:ln w="1905"/>
                <a:solidFill>
                  <a:srgbClr val="00B0F0"/>
                </a:solidFill>
                <a:effectLst>
                  <a:innerShdw blurRad="69850" dist="43180" dir="5400000">
                    <a:srgbClr val="000000">
                      <a:alpha val="65000"/>
                    </a:srgbClr>
                  </a:innerShdw>
                </a:effectLst>
                <a:uLnTx/>
                <a:uFillTx/>
                <a:latin typeface="Calibri"/>
                <a:ea typeface="ＭＳ Ｐゴシック" pitchFamily="34" charset="-128"/>
                <a:cs typeface="+mn-cs"/>
              </a:rPr>
              <a:t>SCM</a:t>
            </a:r>
            <a:endParaRPr kumimoji="0" lang="en-ZA" sz="3000" b="1" i="0" u="none" strike="noStrike" kern="1200" cap="none" spc="0" normalizeH="0" baseline="0" noProof="0" dirty="0" smtClean="0">
              <a:ln w="1905"/>
              <a:solidFill>
                <a:srgbClr val="00B0F0"/>
              </a:solidFill>
              <a:effectLst>
                <a:innerShdw blurRad="69850" dist="43180" dir="5400000">
                  <a:srgbClr val="000000">
                    <a:alpha val="65000"/>
                  </a:srgbClr>
                </a:innerShdw>
              </a:effectLst>
              <a:uLnTx/>
              <a:uFillTx/>
              <a:latin typeface="Calibri"/>
              <a:ea typeface="ＭＳ Ｐゴシック" pitchFamily="34"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3000" b="1" dirty="0" smtClean="0">
                <a:ln w="1905"/>
                <a:solidFill>
                  <a:srgbClr val="00B0F0"/>
                </a:solidFill>
                <a:effectLst>
                  <a:innerShdw blurRad="69850" dist="43180" dir="5400000">
                    <a:srgbClr val="000000">
                      <a:alpha val="65000"/>
                    </a:srgbClr>
                  </a:innerShdw>
                </a:effectLst>
                <a:latin typeface="Calibri"/>
                <a:ea typeface="ＭＳ Ｐゴシック" pitchFamily="34" charset="-128"/>
              </a:rPr>
              <a:t>COVID19TERS FINDINGS</a:t>
            </a:r>
            <a:endParaRPr kumimoji="0" lang="en-US" sz="3000" b="1" i="0" u="none" strike="noStrike" kern="1200" cap="none" spc="0" normalizeH="0" baseline="0" noProof="0" dirty="0">
              <a:ln w="1905"/>
              <a:solidFill>
                <a:srgbClr val="00B0F0"/>
              </a:solidFill>
              <a:effectLst>
                <a:innerShdw blurRad="69850" dist="43180" dir="5400000">
                  <a:srgbClr val="000000">
                    <a:alpha val="65000"/>
                  </a:srgbClr>
                </a:innerShdw>
              </a:effectLst>
              <a:uLnTx/>
              <a:uFillTx/>
              <a:latin typeface="Calibri"/>
              <a:ea typeface="ＭＳ Ｐゴシック" pitchFamily="34" charset="-128"/>
              <a:cs typeface="+mn-cs"/>
            </a:endParaRPr>
          </a:p>
        </p:txBody>
      </p:sp>
      <p:sp>
        <p:nvSpPr>
          <p:cNvPr id="4" name="TextBox 3"/>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11</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16717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987824" y="1412776"/>
            <a:ext cx="72008" cy="5112568"/>
          </a:xfrm>
          <a:prstGeom prst="line">
            <a:avLst/>
          </a:prstGeom>
          <a:noFill/>
          <a:ln w="6350" cap="flat" cmpd="sng" algn="ctr">
            <a:solidFill>
              <a:srgbClr val="5B9BD5"/>
            </a:solidFill>
            <a:prstDash val="solid"/>
            <a:miter lim="800000"/>
          </a:ln>
          <a:effectLst/>
        </p:spPr>
      </p:cxnSp>
      <p:cxnSp>
        <p:nvCxnSpPr>
          <p:cNvPr id="4" name="Straight Connector 3"/>
          <p:cNvCxnSpPr/>
          <p:nvPr/>
        </p:nvCxnSpPr>
        <p:spPr>
          <a:xfrm>
            <a:off x="6156176" y="1412776"/>
            <a:ext cx="72008" cy="5256584"/>
          </a:xfrm>
          <a:prstGeom prst="line">
            <a:avLst/>
          </a:prstGeom>
          <a:noFill/>
          <a:ln w="6350" cap="flat" cmpd="sng" algn="ctr">
            <a:solidFill>
              <a:srgbClr val="5B9BD5"/>
            </a:solidFill>
            <a:prstDash val="solid"/>
            <a:miter lim="800000"/>
          </a:ln>
          <a:effectLst/>
        </p:spPr>
      </p:cxnSp>
      <p:sp>
        <p:nvSpPr>
          <p:cNvPr id="9" name="Rectangle 8"/>
          <p:cNvSpPr/>
          <p:nvPr/>
        </p:nvSpPr>
        <p:spPr>
          <a:xfrm>
            <a:off x="246493" y="1455693"/>
            <a:ext cx="3320899" cy="216024"/>
          </a:xfrm>
          <a:prstGeom prst="rect">
            <a:avLst/>
          </a:prstGeom>
          <a:noFill/>
          <a:ln w="12700" cap="flat" cmpd="sng" algn="ctr">
            <a:no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ZA" sz="1200" b="1" i="0" u="none" strike="noStrike" kern="0" cap="none" spc="0" normalizeH="0" baseline="0" noProof="0" dirty="0" smtClean="0">
              <a:ln>
                <a:noFill/>
              </a:ln>
              <a:solidFill>
                <a:srgbClr val="5B9BD5">
                  <a:lumMod val="50000"/>
                </a:srgbClr>
              </a:solidFill>
              <a:effectLst/>
              <a:uLnTx/>
              <a:uFillTx/>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1F4E79"/>
                </a:solidFill>
                <a:effectLst/>
                <a:uLnTx/>
                <a:uFillTx/>
              </a:rPr>
              <a:t>1. Non-compliance with the </a:t>
            </a:r>
          </a:p>
          <a:p>
            <a:pPr marL="0" marR="0" lvl="0" indent="0" defTabSz="685800" eaLnBrk="1" fontAlgn="auto" latinLnBrk="0" hangingPunct="1">
              <a:lnSpc>
                <a:spcPct val="100000"/>
              </a:lnSpc>
              <a:spcBef>
                <a:spcPts val="0"/>
              </a:spcBef>
              <a:spcAft>
                <a:spcPts val="0"/>
              </a:spcAft>
              <a:buClrTx/>
              <a:buSzTx/>
              <a:buFontTx/>
              <a:buNone/>
              <a:tabLst/>
              <a:defRPr/>
            </a:pPr>
            <a:r>
              <a:rPr lang="en-US" sz="1200" b="1" kern="0" dirty="0">
                <a:solidFill>
                  <a:srgbClr val="1F4E79"/>
                </a:solidFill>
              </a:rPr>
              <a:t> </a:t>
            </a:r>
            <a:r>
              <a:rPr lang="en-US" sz="1200" b="1" kern="0" dirty="0" smtClean="0">
                <a:solidFill>
                  <a:srgbClr val="1F4E79"/>
                </a:solidFill>
              </a:rPr>
              <a:t>   </a:t>
            </a:r>
            <a:r>
              <a:rPr kumimoji="0" lang="en-US" sz="1200" b="1" i="0" u="none" strike="noStrike" kern="0" cap="none" spc="0" normalizeH="0" baseline="0" noProof="0" dirty="0" smtClean="0">
                <a:ln>
                  <a:noFill/>
                </a:ln>
                <a:solidFill>
                  <a:srgbClr val="1F4E79"/>
                </a:solidFill>
                <a:effectLst/>
                <a:uLnTx/>
                <a:uFillTx/>
              </a:rPr>
              <a:t>instruction note</a:t>
            </a:r>
            <a:endParaRPr kumimoji="0" lang="en-ZA" sz="1200" b="0" i="0" u="none" strike="noStrike" kern="0" cap="none" spc="0" normalizeH="0" baseline="0" noProof="0" dirty="0" smtClean="0">
              <a:ln>
                <a:noFill/>
              </a:ln>
              <a:solidFill>
                <a:srgbClr val="5B9BD5">
                  <a:lumMod val="50000"/>
                </a:srgbClr>
              </a:solidFill>
              <a:effectLst/>
              <a:uLnTx/>
              <a:uFillTx/>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smtClean="0">
              <a:ln>
                <a:noFill/>
              </a:ln>
              <a:solidFill>
                <a:prstClr val="black"/>
              </a:solidFill>
              <a:effectLst/>
              <a:uLnTx/>
              <a:uFillTx/>
            </a:endParaRPr>
          </a:p>
        </p:txBody>
      </p:sp>
      <p:sp>
        <p:nvSpPr>
          <p:cNvPr id="10" name="Round Same Side Corner Rectangle 9"/>
          <p:cNvSpPr/>
          <p:nvPr/>
        </p:nvSpPr>
        <p:spPr>
          <a:xfrm>
            <a:off x="253768" y="1903973"/>
            <a:ext cx="2689605" cy="836372"/>
          </a:xfrm>
          <a:prstGeom prst="round2SameRect">
            <a:avLst/>
          </a:prstGeom>
          <a:solidFill>
            <a:srgbClr val="FF0000"/>
          </a:solidFill>
          <a:ln w="12700" cap="flat" cmpd="sng" algn="ctr">
            <a:noFill/>
            <a:prstDash val="solid"/>
            <a:miter lim="800000"/>
          </a:ln>
          <a:effectLst/>
        </p:spPr>
        <p:txBody>
          <a:bodyPr rtlCol="0" anchor="ctr"/>
          <a:lstStyle/>
          <a:p>
            <a:pPr marL="0" marR="0" lvl="0" indent="0" algn="just" defTabSz="685800" eaLnBrk="1" fontAlgn="auto" latinLnBrk="0" hangingPunct="1">
              <a:lnSpc>
                <a:spcPct val="100000"/>
              </a:lnSpc>
              <a:spcBef>
                <a:spcPts val="0"/>
              </a:spcBef>
              <a:spcAft>
                <a:spcPts val="0"/>
              </a:spcAft>
              <a:buClrTx/>
              <a:buSzTx/>
              <a:buFontTx/>
              <a:buNone/>
              <a:tabLst/>
              <a:defRPr/>
            </a:pPr>
            <a:endParaRPr kumimoji="0" lang="en-ZA" sz="900" b="1" i="1"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en-US" sz="788" b="0" i="0" u="none" strike="noStrike" kern="0" cap="none" spc="0" normalizeH="0" baseline="0" noProof="0" dirty="0" smtClean="0">
                <a:ln>
                  <a:noFill/>
                </a:ln>
                <a:solidFill>
                  <a:prstClr val="white"/>
                </a:solidFill>
                <a:effectLst/>
                <a:uLnTx/>
                <a:uFillTx/>
                <a:latin typeface="Century Gothic" panose="020B0502020202020204" pitchFamily="34" charset="0"/>
                <a:ea typeface="+mn-ea"/>
                <a:cs typeface="Arial" panose="020B0604020202020204" pitchFamily="34" charset="0"/>
              </a:rPr>
              <a:t>We noted that service provider was contracted as a sole provider without any independent evidence by the fund to justify the selected service provider as sole providers.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ZA" sz="135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 name="Folded Corner 10"/>
          <p:cNvSpPr/>
          <p:nvPr/>
        </p:nvSpPr>
        <p:spPr>
          <a:xfrm>
            <a:off x="246493" y="2681196"/>
            <a:ext cx="2741331" cy="1179852"/>
          </a:xfrm>
          <a:prstGeom prst="foldedCorner">
            <a:avLst/>
          </a:prstGeom>
          <a:noFill/>
          <a:ln w="12700" cap="flat" cmpd="sng" algn="ctr">
            <a:noFill/>
            <a:prstDash val="solid"/>
            <a:miter lim="800000"/>
          </a:ln>
          <a:effectLst/>
        </p:spPr>
        <p:txBody>
          <a:bodyPr rtlCol="0" anchor="ctr"/>
          <a:lstStyle/>
          <a:p>
            <a:pPr marL="0" marR="0" lvl="0" indent="0" algn="just" defTabSz="6858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dirty="0" smtClean="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just" defTabSz="6858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dirty="0" smtClean="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just" defTabSz="6858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dirty="0" smtClean="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just" defTabSz="685800" eaLnBrk="1" fontAlgn="auto" latinLnBrk="0" hangingPunct="1">
              <a:lnSpc>
                <a:spcPct val="100000"/>
              </a:lnSpc>
              <a:spcBef>
                <a:spcPts val="0"/>
              </a:spcBef>
              <a:spcAft>
                <a:spcPts val="0"/>
              </a:spcAft>
              <a:buClrTx/>
              <a:buSzTx/>
              <a:buFontTx/>
              <a:buNone/>
              <a:tabLst/>
              <a:defRPr/>
            </a:pPr>
            <a:r>
              <a:rPr lang="en-US" sz="1200" b="1" kern="0" dirty="0" smtClean="0">
                <a:solidFill>
                  <a:srgbClr val="1F4E79"/>
                </a:solidFill>
              </a:rPr>
              <a:t>       Recommendations </a:t>
            </a:r>
            <a:endParaRPr lang="en-US" sz="1200" b="1" kern="0" dirty="0">
              <a:solidFill>
                <a:srgbClr val="1F4E79"/>
              </a:solidFill>
            </a:endParaRPr>
          </a:p>
          <a:p>
            <a:pPr marL="0" marR="0" lvl="0" indent="0" algn="just" defTabSz="6858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dirty="0" smtClean="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just" defTabSz="6858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dirty="0" smtClean="0">
                <a:ln>
                  <a:noFill/>
                </a:ln>
                <a:solidFill>
                  <a:prstClr val="black"/>
                </a:solidFill>
                <a:effectLst/>
                <a:uLnTx/>
                <a:uFillTx/>
                <a:latin typeface="Century Gothic" panose="020B0502020202020204" pitchFamily="34" charset="0"/>
                <a:ea typeface="+mn-ea"/>
                <a:cs typeface="Arial" panose="020B0604020202020204" pitchFamily="34" charset="0"/>
              </a:rPr>
              <a:t>Prior to procurement, a thorough review of the process followed by SCM should be performed to ensure that SCM prescripts are fully complied with.</a:t>
            </a:r>
          </a:p>
          <a:p>
            <a:pPr marL="0" marR="0" lvl="0" indent="0" algn="just" defTabSz="685800" eaLnBrk="1" fontAlgn="auto" latinLnBrk="0" hangingPunct="1">
              <a:lnSpc>
                <a:spcPct val="100000"/>
              </a:lnSpc>
              <a:spcBef>
                <a:spcPts val="0"/>
              </a:spcBef>
              <a:spcAft>
                <a:spcPts val="0"/>
              </a:spcAft>
              <a:buClrTx/>
              <a:buSzTx/>
              <a:buFontTx/>
              <a:buNone/>
              <a:tabLst/>
              <a:defRPr/>
            </a:pPr>
            <a:r>
              <a:rPr kumimoji="0" lang="en-ZA" sz="1350" b="0" i="0" u="none" strike="noStrike" kern="0" cap="none" spc="0" normalizeH="0" baseline="0" noProof="0" dirty="0" smtClean="0">
                <a:ln>
                  <a:noFill/>
                </a:ln>
                <a:solidFill>
                  <a:prstClr val="white"/>
                </a:solidFill>
                <a:effectLst/>
                <a:uLnTx/>
                <a:uFillTx/>
                <a:latin typeface="Calibri" panose="020F0502020204030204"/>
                <a:ea typeface="+mn-ea"/>
                <a:cs typeface="+mn-cs"/>
              </a:rPr>
              <a:t>]</a:t>
            </a:r>
            <a:endParaRPr lang="en-ZA" sz="1350" kern="0" dirty="0">
              <a:solidFill>
                <a:prstClr val="white"/>
              </a:solidFill>
              <a:latin typeface="Calibri" panose="020F0502020204030204"/>
            </a:endParaRPr>
          </a:p>
          <a:p>
            <a:pPr marL="0" marR="0" lvl="0" indent="0" algn="just" defTabSz="685800" eaLnBrk="1" fontAlgn="auto" latinLnBrk="0" hangingPunct="1">
              <a:lnSpc>
                <a:spcPct val="100000"/>
              </a:lnSpc>
              <a:spcBef>
                <a:spcPts val="0"/>
              </a:spcBef>
              <a:spcAft>
                <a:spcPts val="0"/>
              </a:spcAft>
              <a:buClrTx/>
              <a:buSzTx/>
              <a:buFontTx/>
              <a:buNone/>
              <a:tabLst/>
              <a:defRPr/>
            </a:pPr>
            <a:r>
              <a:rPr lang="en-ZA" sz="1200" b="1" kern="0" dirty="0" smtClean="0">
                <a:solidFill>
                  <a:srgbClr val="1F4E79"/>
                </a:solidFill>
              </a:rPr>
              <a:t>     Planned </a:t>
            </a:r>
            <a:r>
              <a:rPr lang="en-ZA" sz="1200" b="1" kern="0" dirty="0">
                <a:solidFill>
                  <a:srgbClr val="1F4E79"/>
                </a:solidFill>
              </a:rPr>
              <a:t>actions </a:t>
            </a:r>
            <a:r>
              <a:rPr lang="en-ZA" sz="1200" b="1" kern="0" dirty="0" smtClean="0">
                <a:solidFill>
                  <a:srgbClr val="1F4E79"/>
                </a:solidFill>
              </a:rPr>
              <a:t>clear </a:t>
            </a:r>
            <a:endParaRPr kumimoji="0" lang="en-US" sz="825" b="0" i="0" u="none" strike="noStrike" kern="0" cap="none" spc="0" normalizeH="0" baseline="0" noProof="0" dirty="0" smtClean="0">
              <a:ln>
                <a:noFill/>
              </a:ln>
              <a:solidFill>
                <a:prstClr val="black"/>
              </a:solidFill>
              <a:effectLst/>
              <a:uLnTx/>
              <a:uFillTx/>
              <a:latin typeface="Century Gothic" panose="020B0502020202020204" pitchFamily="34" charset="0"/>
              <a:ea typeface="+mn-ea"/>
              <a:cs typeface="Arial" panose="020B0604020202020204" pitchFamily="34" charset="0"/>
            </a:endParaRPr>
          </a:p>
        </p:txBody>
      </p:sp>
      <p:sp>
        <p:nvSpPr>
          <p:cNvPr id="12" name="Flowchart: Document 11"/>
          <p:cNvSpPr/>
          <p:nvPr/>
        </p:nvSpPr>
        <p:spPr>
          <a:xfrm>
            <a:off x="289182" y="4024672"/>
            <a:ext cx="2643971" cy="1494684"/>
          </a:xfrm>
          <a:prstGeom prst="flowChartDocumen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900" dirty="0">
                <a:latin typeface="Century Gothic" panose="020B0502020202020204" pitchFamily="34" charset="0"/>
              </a:rPr>
              <a:t>The transaction will be subjected to Probity review;</a:t>
            </a:r>
          </a:p>
          <a:p>
            <a:pPr marL="171450" indent="-171450">
              <a:buFont typeface="Arial" panose="020B0604020202020204" pitchFamily="34" charset="0"/>
              <a:buChar char="•"/>
            </a:pPr>
            <a:r>
              <a:rPr lang="en-US" sz="900" dirty="0">
                <a:latin typeface="Century Gothic" panose="020B0502020202020204" pitchFamily="34" charset="0"/>
              </a:rPr>
              <a:t>The matter was referred to Fraud Unit for investigation;</a:t>
            </a:r>
          </a:p>
          <a:p>
            <a:pPr marL="171450" indent="-171450">
              <a:buFont typeface="Arial" panose="020B0604020202020204" pitchFamily="34" charset="0"/>
              <a:buChar char="•"/>
            </a:pPr>
            <a:r>
              <a:rPr lang="en-US" sz="900" dirty="0">
                <a:latin typeface="Century Gothic" panose="020B0502020202020204" pitchFamily="34" charset="0"/>
              </a:rPr>
              <a:t>Compliance check on the transaction will be conducted</a:t>
            </a:r>
            <a:r>
              <a:rPr lang="en-US" sz="825" dirty="0" smtClean="0">
                <a:solidFill>
                  <a:prstClr val="white"/>
                </a:solidFill>
                <a:latin typeface="Century Gothic" panose="020B0502020202020204" pitchFamily="34" charset="0"/>
              </a:rPr>
              <a:t>.</a:t>
            </a:r>
            <a:endParaRPr lang="en-ZA" sz="825" dirty="0">
              <a:solidFill>
                <a:prstClr val="white"/>
              </a:solidFill>
              <a:latin typeface="Century Gothic" panose="020B0502020202020204" pitchFamily="34" charset="0"/>
            </a:endParaRPr>
          </a:p>
        </p:txBody>
      </p:sp>
      <p:sp>
        <p:nvSpPr>
          <p:cNvPr id="13" name="Rectangle 12"/>
          <p:cNvSpPr/>
          <p:nvPr/>
        </p:nvSpPr>
        <p:spPr>
          <a:xfrm>
            <a:off x="2909134" y="1383159"/>
            <a:ext cx="3247042" cy="461665"/>
          </a:xfrm>
          <a:prstGeom prst="rect">
            <a:avLst/>
          </a:prstGeom>
        </p:spPr>
        <p:txBody>
          <a:bodyPr wrap="square">
            <a:spAutoFit/>
          </a:bodyPr>
          <a:lstStyle/>
          <a:p>
            <a:pPr lvl="0" defTabSz="685800"/>
            <a:r>
              <a:rPr lang="en-US" sz="1200" b="1" dirty="0" smtClean="0">
                <a:solidFill>
                  <a:srgbClr val="1F4E79"/>
                </a:solidFill>
                <a:latin typeface="Calibri" panose="020F0502020204030204" pitchFamily="34" charset="0"/>
              </a:rPr>
              <a:t>   2. Discrepancies </a:t>
            </a:r>
            <a:r>
              <a:rPr lang="en-US" sz="1200" b="1" dirty="0">
                <a:solidFill>
                  <a:srgbClr val="1F4E79"/>
                </a:solidFill>
                <a:latin typeface="Calibri" panose="020F0502020204030204" pitchFamily="34" charset="0"/>
              </a:rPr>
              <a:t>relating to the </a:t>
            </a:r>
            <a:r>
              <a:rPr lang="en-US" sz="1200" b="1" dirty="0" smtClean="0">
                <a:solidFill>
                  <a:srgbClr val="1F4E79"/>
                </a:solidFill>
                <a:latin typeface="Calibri" panose="020F0502020204030204" pitchFamily="34" charset="0"/>
              </a:rPr>
              <a:t>  </a:t>
            </a:r>
          </a:p>
          <a:p>
            <a:pPr lvl="0" defTabSz="685800"/>
            <a:r>
              <a:rPr lang="en-US" sz="1200" b="1" dirty="0">
                <a:solidFill>
                  <a:srgbClr val="1F4E79"/>
                </a:solidFill>
                <a:latin typeface="Calibri" panose="020F0502020204030204" pitchFamily="34" charset="0"/>
              </a:rPr>
              <a:t> </a:t>
            </a:r>
            <a:r>
              <a:rPr lang="en-US" sz="1200" b="1" dirty="0" smtClean="0">
                <a:solidFill>
                  <a:srgbClr val="1F4E79"/>
                </a:solidFill>
                <a:latin typeface="Calibri" panose="020F0502020204030204" pitchFamily="34" charset="0"/>
              </a:rPr>
              <a:t>      appointment </a:t>
            </a:r>
            <a:r>
              <a:rPr lang="en-US" sz="1200" b="1" dirty="0">
                <a:solidFill>
                  <a:srgbClr val="1F4E79"/>
                </a:solidFill>
                <a:latin typeface="Calibri" panose="020F0502020204030204" pitchFamily="34" charset="0"/>
              </a:rPr>
              <a:t>of service </a:t>
            </a:r>
            <a:r>
              <a:rPr lang="en-US" sz="1200" b="1" dirty="0" smtClean="0">
                <a:solidFill>
                  <a:srgbClr val="1F4E79"/>
                </a:solidFill>
                <a:latin typeface="Calibri" panose="020F0502020204030204" pitchFamily="34" charset="0"/>
              </a:rPr>
              <a:t>providers2</a:t>
            </a:r>
            <a:endParaRPr lang="en-US" sz="1200" b="1" dirty="0">
              <a:solidFill>
                <a:srgbClr val="1F4E79"/>
              </a:solidFill>
              <a:latin typeface="Calibri" panose="020F0502020204030204" pitchFamily="34" charset="0"/>
            </a:endParaRPr>
          </a:p>
        </p:txBody>
      </p:sp>
      <p:sp>
        <p:nvSpPr>
          <p:cNvPr id="14" name="Round Same Side Corner Rectangle 13"/>
          <p:cNvSpPr/>
          <p:nvPr/>
        </p:nvSpPr>
        <p:spPr>
          <a:xfrm>
            <a:off x="3138522" y="1887552"/>
            <a:ext cx="2670510" cy="1226182"/>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endParaRPr lang="en-ZA" sz="900" dirty="0">
              <a:solidFill>
                <a:prstClr val="white"/>
              </a:solidFill>
              <a:latin typeface="Arial" panose="020B0604020202020204" pitchFamily="34" charset="0"/>
              <a:cs typeface="Arial" panose="020B0604020202020204" pitchFamily="34" charset="0"/>
            </a:endParaRPr>
          </a:p>
          <a:p>
            <a:pPr algn="just" defTabSz="685800"/>
            <a:r>
              <a:rPr lang="en-US" sz="788" dirty="0">
                <a:solidFill>
                  <a:prstClr val="white"/>
                </a:solidFill>
                <a:latin typeface="Century Gothic" panose="020B0502020202020204" pitchFamily="34" charset="0"/>
                <a:cs typeface="Arial" panose="020B0604020202020204" pitchFamily="34" charset="0"/>
              </a:rPr>
              <a:t>We noted that there were instances where information provided in the bids was not supported by evidence.</a:t>
            </a:r>
          </a:p>
          <a:p>
            <a:pPr algn="just" defTabSz="685800"/>
            <a:r>
              <a:rPr lang="en-US" sz="788" dirty="0">
                <a:solidFill>
                  <a:prstClr val="white"/>
                </a:solidFill>
                <a:latin typeface="Century Gothic" panose="020B0502020202020204" pitchFamily="34" charset="0"/>
                <a:cs typeface="Arial" panose="020B0604020202020204" pitchFamily="34" charset="0"/>
              </a:rPr>
              <a:t>There were also instances where specifications were used to motivate the appointment of a service provider to the bid adjudication committee which were not a requirement in the initial approved bid specifications.</a:t>
            </a:r>
          </a:p>
          <a:p>
            <a:pPr algn="just" defTabSz="685800"/>
            <a:endParaRPr lang="en-ZA" sz="1350" dirty="0">
              <a:solidFill>
                <a:prstClr val="white"/>
              </a:solidFill>
              <a:latin typeface="Calibri" panose="020F0502020204030204"/>
            </a:endParaRPr>
          </a:p>
        </p:txBody>
      </p:sp>
      <p:sp>
        <p:nvSpPr>
          <p:cNvPr id="15" name="Folded Corner 14"/>
          <p:cNvSpPr/>
          <p:nvPr/>
        </p:nvSpPr>
        <p:spPr>
          <a:xfrm>
            <a:off x="3138522" y="3364739"/>
            <a:ext cx="2908313" cy="1432413"/>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r>
              <a:rPr lang="en-US" sz="1200" b="1" kern="0" dirty="0" smtClean="0">
                <a:solidFill>
                  <a:srgbClr val="1F4E79"/>
                </a:solidFill>
              </a:rPr>
              <a:t>         Recommendations</a:t>
            </a:r>
            <a:r>
              <a:rPr lang="en-US" sz="825" dirty="0" smtClean="0">
                <a:solidFill>
                  <a:prstClr val="black"/>
                </a:solidFill>
                <a:latin typeface="Century Gothic" panose="020B0502020202020204" pitchFamily="34" charset="0"/>
                <a:cs typeface="Arial" panose="020B0604020202020204" pitchFamily="34" charset="0"/>
              </a:rPr>
              <a:t> </a:t>
            </a:r>
          </a:p>
          <a:p>
            <a:pPr algn="just" defTabSz="685800"/>
            <a:endParaRPr lang="en-US" sz="825" dirty="0">
              <a:solidFill>
                <a:prstClr val="black"/>
              </a:solidFill>
              <a:latin typeface="Century Gothic" panose="020B0502020202020204" pitchFamily="34" charset="0"/>
              <a:cs typeface="Arial" panose="020B0604020202020204" pitchFamily="34" charset="0"/>
            </a:endParaRPr>
          </a:p>
          <a:p>
            <a:pPr algn="just" defTabSz="685800"/>
            <a:r>
              <a:rPr lang="en-US" sz="825" dirty="0" smtClean="0">
                <a:solidFill>
                  <a:prstClr val="black"/>
                </a:solidFill>
                <a:latin typeface="Century Gothic" panose="020B0502020202020204" pitchFamily="34" charset="0"/>
                <a:cs typeface="Arial" panose="020B0604020202020204" pitchFamily="34" charset="0"/>
              </a:rPr>
              <a:t>The </a:t>
            </a:r>
            <a:r>
              <a:rPr lang="en-US" sz="825" dirty="0">
                <a:solidFill>
                  <a:prstClr val="black"/>
                </a:solidFill>
                <a:latin typeface="Century Gothic" panose="020B0502020202020204" pitchFamily="34" charset="0"/>
                <a:cs typeface="Arial" panose="020B0604020202020204" pitchFamily="34" charset="0"/>
              </a:rPr>
              <a:t>reason for using a service provider as a sole service provider should be researched and clear documented prior to approval and award of the contract.</a:t>
            </a:r>
          </a:p>
          <a:p>
            <a:pPr algn="just" defTabSz="685800"/>
            <a:endParaRPr lang="en-US" sz="825" dirty="0">
              <a:solidFill>
                <a:prstClr val="black"/>
              </a:solidFill>
              <a:latin typeface="Century Gothic" panose="020B0502020202020204" pitchFamily="34" charset="0"/>
              <a:cs typeface="Arial" panose="020B0604020202020204" pitchFamily="34" charset="0"/>
            </a:endParaRPr>
          </a:p>
          <a:p>
            <a:pPr algn="just" defTabSz="685800"/>
            <a:r>
              <a:rPr lang="en-ZA" sz="825" dirty="0">
                <a:solidFill>
                  <a:prstClr val="black"/>
                </a:solidFill>
                <a:latin typeface="Century Gothic" panose="020B0502020202020204" pitchFamily="34" charset="0"/>
              </a:rPr>
              <a:t>The Accounting Officer should investigate and implement consequence management in line with the National Treasury regulations</a:t>
            </a:r>
            <a:r>
              <a:rPr lang="en-ZA" sz="825" dirty="0" smtClean="0">
                <a:solidFill>
                  <a:prstClr val="black"/>
                </a:solidFill>
                <a:latin typeface="Century Gothic" panose="020B0502020202020204" pitchFamily="34" charset="0"/>
              </a:rPr>
              <a:t>.</a:t>
            </a:r>
            <a:endParaRPr lang="en-ZA" sz="825" dirty="0">
              <a:solidFill>
                <a:prstClr val="black"/>
              </a:solidFill>
              <a:latin typeface="Century Gothic" panose="020B0502020202020204" pitchFamily="34" charset="0"/>
            </a:endParaRPr>
          </a:p>
        </p:txBody>
      </p:sp>
      <p:sp>
        <p:nvSpPr>
          <p:cNvPr id="18" name="TextBox 17"/>
          <p:cNvSpPr txBox="1"/>
          <p:nvPr/>
        </p:nvSpPr>
        <p:spPr>
          <a:xfrm>
            <a:off x="3406976" y="4678825"/>
            <a:ext cx="2160240" cy="369332"/>
          </a:xfrm>
          <a:prstGeom prst="rect">
            <a:avLst/>
          </a:prstGeom>
          <a:noFill/>
        </p:spPr>
        <p:txBody>
          <a:bodyPr wrap="square" rtlCol="0">
            <a:spAutoFit/>
          </a:bodyPr>
          <a:lstStyle/>
          <a:p>
            <a:r>
              <a:rPr lang="en-US" sz="1200" b="1" kern="0" dirty="0">
                <a:solidFill>
                  <a:srgbClr val="1F4E79"/>
                </a:solidFill>
              </a:rPr>
              <a:t>Planned</a:t>
            </a:r>
            <a:r>
              <a:rPr lang="en-US" dirty="0" smtClean="0"/>
              <a:t> </a:t>
            </a:r>
            <a:r>
              <a:rPr lang="en-US" sz="1200" b="1" kern="0" dirty="0">
                <a:solidFill>
                  <a:srgbClr val="1F4E79"/>
                </a:solidFill>
              </a:rPr>
              <a:t>actions</a:t>
            </a:r>
            <a:endParaRPr lang="en-ZA" sz="1200" b="1" kern="0" dirty="0">
              <a:solidFill>
                <a:srgbClr val="1F4E79"/>
              </a:solidFill>
            </a:endParaRPr>
          </a:p>
        </p:txBody>
      </p:sp>
      <p:sp>
        <p:nvSpPr>
          <p:cNvPr id="19" name="Flowchart: Document 18"/>
          <p:cNvSpPr/>
          <p:nvPr/>
        </p:nvSpPr>
        <p:spPr>
          <a:xfrm>
            <a:off x="3169173" y="5057775"/>
            <a:ext cx="2583927" cy="1541122"/>
          </a:xfrm>
          <a:prstGeom prst="flowChartDocument">
            <a:avLst/>
          </a:prstGeom>
          <a:solidFill>
            <a:schemeClr val="tx2">
              <a:lumMod val="60000"/>
              <a:lumOff val="40000"/>
            </a:schemeClr>
          </a:solidFill>
          <a:ln w="6350" cap="flat" cmpd="sng" algn="ctr">
            <a:solidFill>
              <a:srgbClr val="5B9BD5"/>
            </a:solidFill>
            <a:prstDash val="solid"/>
            <a:miter lim="800000"/>
          </a:ln>
          <a:effectLst/>
        </p:spPr>
        <p:txBody>
          <a:bodyPr rtlCol="0" anchor="ctr"/>
          <a:lstStyle/>
          <a:p>
            <a:pPr marL="171450" lvl="0" indent="-171450">
              <a:buFont typeface="Arial" panose="020B0604020202020204" pitchFamily="34" charset="0"/>
              <a:buChar char="•"/>
            </a:pPr>
            <a:r>
              <a:rPr lang="en-US" sz="1100" dirty="0">
                <a:solidFill>
                  <a:prstClr val="white"/>
                </a:solidFill>
                <a:latin typeface="Century Gothic" panose="020B0502020202020204" pitchFamily="34" charset="0"/>
              </a:rPr>
              <a:t>The transaction will be subjected to Probity review;</a:t>
            </a:r>
          </a:p>
          <a:p>
            <a:pPr marL="171450" lvl="0" indent="-171450">
              <a:buFont typeface="Arial" panose="020B0604020202020204" pitchFamily="34" charset="0"/>
              <a:buChar char="•"/>
            </a:pPr>
            <a:r>
              <a:rPr lang="en-US" sz="1100" dirty="0">
                <a:solidFill>
                  <a:prstClr val="white"/>
                </a:solidFill>
                <a:latin typeface="Century Gothic" panose="020B0502020202020204" pitchFamily="34" charset="0"/>
              </a:rPr>
              <a:t>The matter was referred to Fraud Unit for investigation;</a:t>
            </a:r>
          </a:p>
          <a:p>
            <a:pPr marL="171450" lvl="0" indent="-171450">
              <a:buFont typeface="Arial" panose="020B0604020202020204" pitchFamily="34" charset="0"/>
              <a:buChar char="•"/>
            </a:pPr>
            <a:r>
              <a:rPr lang="en-US" sz="1100" dirty="0">
                <a:solidFill>
                  <a:prstClr val="white"/>
                </a:solidFill>
                <a:latin typeface="Century Gothic" panose="020B0502020202020204" pitchFamily="34" charset="0"/>
              </a:rPr>
              <a:t>Compliance check on the transaction will be conducted</a:t>
            </a:r>
            <a:r>
              <a:rPr kumimoji="0" lang="en-US" sz="825" b="0" i="0" u="none" strike="noStrike" kern="0" cap="none" spc="0" normalizeH="0" baseline="0" noProof="0" dirty="0" smtClean="0">
                <a:ln>
                  <a:noFill/>
                </a:ln>
                <a:solidFill>
                  <a:prstClr val="white"/>
                </a:solidFill>
                <a:effectLst/>
                <a:uLnTx/>
                <a:uFillTx/>
                <a:latin typeface="Century Gothic" panose="020B0502020202020204" pitchFamily="34" charset="0"/>
                <a:ea typeface="+mn-ea"/>
                <a:cs typeface="+mn-cs"/>
              </a:rPr>
              <a:t>.</a:t>
            </a:r>
            <a:endParaRPr kumimoji="0" lang="en-ZA" sz="825" b="0" i="0" u="none" strike="noStrike" kern="0" cap="none" spc="0" normalizeH="0" baseline="0" noProof="0" dirty="0" smtClean="0">
              <a:ln>
                <a:noFill/>
              </a:ln>
              <a:solidFill>
                <a:prstClr val="white"/>
              </a:solidFill>
              <a:effectLst/>
              <a:uLnTx/>
              <a:uFillTx/>
              <a:latin typeface="Century Gothic" panose="020B0502020202020204" pitchFamily="34" charset="0"/>
              <a:ea typeface="+mn-ea"/>
              <a:cs typeface="+mn-cs"/>
            </a:endParaRPr>
          </a:p>
        </p:txBody>
      </p:sp>
      <p:sp>
        <p:nvSpPr>
          <p:cNvPr id="20" name="Rectangle 19"/>
          <p:cNvSpPr/>
          <p:nvPr/>
        </p:nvSpPr>
        <p:spPr>
          <a:xfrm>
            <a:off x="6124758" y="1383159"/>
            <a:ext cx="2094612" cy="276999"/>
          </a:xfrm>
          <a:prstGeom prst="rect">
            <a:avLst/>
          </a:prstGeom>
        </p:spPr>
        <p:txBody>
          <a:bodyPr wrap="none">
            <a:spAutoFit/>
          </a:bodyPr>
          <a:lstStyle/>
          <a:p>
            <a:pPr defTabSz="685800"/>
            <a:r>
              <a:rPr lang="en-US" sz="1200" b="1" dirty="0" smtClean="0">
                <a:solidFill>
                  <a:srgbClr val="1F4E79"/>
                </a:solidFill>
                <a:latin typeface="Calibri" panose="020F0502020204030204" pitchFamily="34" charset="0"/>
              </a:rPr>
              <a:t>3. Unfair </a:t>
            </a:r>
            <a:r>
              <a:rPr lang="en-US" sz="1200" b="1" dirty="0">
                <a:solidFill>
                  <a:srgbClr val="1F4E79"/>
                </a:solidFill>
                <a:latin typeface="Calibri" panose="020F0502020204030204" pitchFamily="34" charset="0"/>
              </a:rPr>
              <a:t>awarding of contract</a:t>
            </a:r>
          </a:p>
        </p:txBody>
      </p:sp>
      <p:sp>
        <p:nvSpPr>
          <p:cNvPr id="21" name="Round Same Side Corner Rectangle 20"/>
          <p:cNvSpPr/>
          <p:nvPr/>
        </p:nvSpPr>
        <p:spPr>
          <a:xfrm>
            <a:off x="6259603" y="1916524"/>
            <a:ext cx="2557365" cy="1004309"/>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r>
              <a:rPr lang="en-US" sz="788" dirty="0">
                <a:solidFill>
                  <a:prstClr val="white"/>
                </a:solidFill>
                <a:latin typeface="Century Gothic" panose="020B0502020202020204" pitchFamily="34" charset="0"/>
                <a:cs typeface="Arial" panose="020B0604020202020204" pitchFamily="34" charset="0"/>
              </a:rPr>
              <a:t>A contract was awarded to a service provider that achieved the second position on price and preference point. This is in contravention of section 51 of the PFMA and the Preferential Procurement Regulations.</a:t>
            </a:r>
          </a:p>
        </p:txBody>
      </p:sp>
      <p:sp>
        <p:nvSpPr>
          <p:cNvPr id="22" name="Rectangle 21"/>
          <p:cNvSpPr/>
          <p:nvPr/>
        </p:nvSpPr>
        <p:spPr>
          <a:xfrm>
            <a:off x="6337525" y="3149145"/>
            <a:ext cx="2354486" cy="911788"/>
          </a:xfrm>
          <a:prstGeom prst="rect">
            <a:avLst/>
          </a:prstGeom>
        </p:spPr>
        <p:txBody>
          <a:bodyPr wrap="square">
            <a:spAutoFit/>
          </a:bodyPr>
          <a:lstStyle/>
          <a:p>
            <a:pPr lvl="0" defTabSz="685800"/>
            <a:r>
              <a:rPr lang="en-US" sz="1200" b="1" kern="0" dirty="0" smtClean="0">
                <a:solidFill>
                  <a:srgbClr val="1F4E79"/>
                </a:solidFill>
              </a:rPr>
              <a:t>     Recommendations</a:t>
            </a:r>
            <a:r>
              <a:rPr lang="en-US" sz="825" dirty="0" smtClean="0">
                <a:solidFill>
                  <a:prstClr val="black"/>
                </a:solidFill>
                <a:latin typeface="Century Gothic" panose="020B0502020202020204" pitchFamily="34" charset="0"/>
                <a:cs typeface="Arial" panose="020B0604020202020204" pitchFamily="34" charset="0"/>
              </a:rPr>
              <a:t> </a:t>
            </a:r>
            <a:endParaRPr lang="en-US" sz="1200" b="1" kern="0" dirty="0">
              <a:solidFill>
                <a:srgbClr val="1F4E79"/>
              </a:solidFill>
            </a:endParaRPr>
          </a:p>
          <a:p>
            <a:pPr lvl="0" defTabSz="685800"/>
            <a:endParaRPr lang="en-US" sz="825" dirty="0">
              <a:solidFill>
                <a:prstClr val="black"/>
              </a:solidFill>
              <a:latin typeface="Century Gothic" panose="020B0502020202020204" pitchFamily="34" charset="0"/>
              <a:cs typeface="Arial" panose="020B0604020202020204" pitchFamily="34" charset="0"/>
            </a:endParaRPr>
          </a:p>
          <a:p>
            <a:pPr lvl="0" defTabSz="685800"/>
            <a:r>
              <a:rPr lang="en-US" sz="825" dirty="0" smtClean="0">
                <a:solidFill>
                  <a:prstClr val="black"/>
                </a:solidFill>
                <a:latin typeface="Century Gothic" panose="020B0502020202020204" pitchFamily="34" charset="0"/>
                <a:cs typeface="Arial" panose="020B0604020202020204" pitchFamily="34" charset="0"/>
              </a:rPr>
              <a:t>The </a:t>
            </a:r>
            <a:r>
              <a:rPr lang="en-US" sz="825" dirty="0">
                <a:solidFill>
                  <a:prstClr val="black"/>
                </a:solidFill>
                <a:latin typeface="Century Gothic" panose="020B0502020202020204" pitchFamily="34" charset="0"/>
                <a:cs typeface="Arial" panose="020B0604020202020204" pitchFamily="34" charset="0"/>
              </a:rPr>
              <a:t>specifications should be transparent and the criteria for evaluation on functionality should be clear and known to each service provider.</a:t>
            </a:r>
          </a:p>
        </p:txBody>
      </p:sp>
      <p:sp>
        <p:nvSpPr>
          <p:cNvPr id="23" name="Flowchart: Document 22"/>
          <p:cNvSpPr/>
          <p:nvPr/>
        </p:nvSpPr>
        <p:spPr>
          <a:xfrm>
            <a:off x="6350051" y="4523316"/>
            <a:ext cx="2466917" cy="1569980"/>
          </a:xfrm>
          <a:prstGeom prst="flowChartDocumen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defTabSz="685800"/>
            <a:endParaRPr lang="en-ZA" sz="825" dirty="0">
              <a:solidFill>
                <a:prstClr val="white"/>
              </a:solidFill>
              <a:latin typeface="Century Gothic" panose="020B0502020202020204" pitchFamily="34" charset="0"/>
            </a:endParaRPr>
          </a:p>
          <a:p>
            <a:pPr algn="just" defTabSz="685800"/>
            <a:r>
              <a:rPr lang="en-ZA" sz="825" dirty="0">
                <a:solidFill>
                  <a:prstClr val="white"/>
                </a:solidFill>
                <a:latin typeface="Century Gothic" panose="020B0502020202020204" pitchFamily="34" charset="0"/>
              </a:rPr>
              <a:t>Management has introduced a “Probity Process” where all tenders are subjected to scrutiny in every step of the procurement process. The process has been introduced for all tenders above R5 million and will be extended to tenders below R5 million once the policy review has been approved.</a:t>
            </a:r>
          </a:p>
          <a:p>
            <a:pPr algn="just" defTabSz="685800"/>
            <a:endParaRPr lang="en-ZA" sz="825" dirty="0">
              <a:solidFill>
                <a:prstClr val="white"/>
              </a:solidFill>
              <a:latin typeface="Century Gothic" panose="020B0502020202020204" pitchFamily="34" charset="0"/>
            </a:endParaRPr>
          </a:p>
          <a:p>
            <a:pPr algn="just" defTabSz="685800"/>
            <a:r>
              <a:rPr lang="en-ZA" sz="825" dirty="0">
                <a:solidFill>
                  <a:prstClr val="white"/>
                </a:solidFill>
                <a:latin typeface="Century Gothic" panose="020B0502020202020204" pitchFamily="34" charset="0"/>
              </a:rPr>
              <a:t>The tenders has been handed over to Fraud and Investigations.</a:t>
            </a:r>
          </a:p>
        </p:txBody>
      </p:sp>
      <p:sp>
        <p:nvSpPr>
          <p:cNvPr id="24" name="TextBox 23"/>
          <p:cNvSpPr txBox="1"/>
          <p:nvPr/>
        </p:nvSpPr>
        <p:spPr>
          <a:xfrm>
            <a:off x="6355697" y="4246317"/>
            <a:ext cx="1944216" cy="276999"/>
          </a:xfrm>
          <a:prstGeom prst="rect">
            <a:avLst/>
          </a:prstGeom>
          <a:noFill/>
        </p:spPr>
        <p:txBody>
          <a:bodyPr wrap="square" rtlCol="0">
            <a:spAutoFit/>
          </a:bodyPr>
          <a:lstStyle/>
          <a:p>
            <a:r>
              <a:rPr lang="en-US" sz="1200" b="1" kern="0" dirty="0" smtClean="0">
                <a:solidFill>
                  <a:srgbClr val="1F4E79"/>
                </a:solidFill>
              </a:rPr>
              <a:t>     Planned </a:t>
            </a:r>
            <a:r>
              <a:rPr lang="en-US" sz="1200" b="1" kern="0" dirty="0">
                <a:solidFill>
                  <a:srgbClr val="1F4E79"/>
                </a:solidFill>
              </a:rPr>
              <a:t>actions</a:t>
            </a:r>
            <a:endParaRPr lang="en-ZA" sz="1200" b="1" kern="0" dirty="0">
              <a:solidFill>
                <a:srgbClr val="1F4E79"/>
              </a:solidFill>
            </a:endParaRPr>
          </a:p>
        </p:txBody>
      </p:sp>
      <p:sp>
        <p:nvSpPr>
          <p:cNvPr id="26" name="Title 44"/>
          <p:cNvSpPr txBox="1">
            <a:spLocks/>
          </p:cNvSpPr>
          <p:nvPr/>
        </p:nvSpPr>
        <p:spPr>
          <a:xfrm>
            <a:off x="1442" y="434812"/>
            <a:ext cx="7825167" cy="32092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r>
              <a:rPr lang="en-US" sz="3200" b="1" dirty="0" smtClean="0"/>
              <a:t>      KEY AUDIT OBSERVATIONS</a:t>
            </a:r>
            <a:endParaRPr lang="en-ZA" sz="3200" b="1" dirty="0"/>
          </a:p>
        </p:txBody>
      </p:sp>
      <p:pic>
        <p:nvPicPr>
          <p:cNvPr id="27" name="Picture 2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733" y="2799494"/>
            <a:ext cx="219543" cy="239789"/>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43365" y="3283454"/>
            <a:ext cx="219543" cy="239789"/>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35576" y="3177199"/>
            <a:ext cx="219543" cy="239789"/>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5733" y="3728801"/>
            <a:ext cx="191396" cy="191396"/>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6628" y="4810391"/>
            <a:ext cx="191396" cy="191396"/>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01989" y="4301045"/>
            <a:ext cx="191396" cy="191396"/>
          </a:xfrm>
          <a:prstGeom prst="rect">
            <a:avLst/>
          </a:prstGeom>
        </p:spPr>
      </p:pic>
      <p:sp>
        <p:nvSpPr>
          <p:cNvPr id="25" name="TextBox 24"/>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12</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16386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3200" b="1" dirty="0" smtClean="0"/>
              <a:t>AGSA FINDINGS </a:t>
            </a:r>
            <a:endParaRPr lang="en-ZA" sz="3200" b="1" dirty="0"/>
          </a:p>
        </p:txBody>
      </p:sp>
      <p:sp>
        <p:nvSpPr>
          <p:cNvPr id="4" name="Content Placeholder 3"/>
          <p:cNvSpPr>
            <a:spLocks noGrp="1"/>
          </p:cNvSpPr>
          <p:nvPr>
            <p:ph idx="1"/>
          </p:nvPr>
        </p:nvSpPr>
        <p:spPr>
          <a:xfrm>
            <a:off x="323528" y="1417638"/>
            <a:ext cx="8363272" cy="5179714"/>
          </a:xfrm>
        </p:spPr>
        <p:txBody>
          <a:bodyPr/>
          <a:lstStyle/>
          <a:p>
            <a:pPr marL="0" indent="0">
              <a:buNone/>
            </a:pPr>
            <a:r>
              <a:rPr lang="en-ZA" sz="1200" dirty="0" smtClean="0"/>
              <a:t>1.  The </a:t>
            </a:r>
            <a:r>
              <a:rPr lang="en-ZA" sz="1200" dirty="0"/>
              <a:t>AGSA established that the service providers included in the table below, were appointed as sole service provider, however UIF, could not provide the determination used to confirm that they are sole providers. The AGSA noted that there are other </a:t>
            </a:r>
            <a:r>
              <a:rPr lang="en-ZA" sz="1200" dirty="0" smtClean="0"/>
              <a:t>independent </a:t>
            </a:r>
            <a:r>
              <a:rPr lang="en-ZA" sz="1200" dirty="0"/>
              <a:t>media houses within the areas of the campaigns. </a:t>
            </a:r>
            <a:endParaRPr lang="en-ZA" sz="1200" dirty="0" smtClean="0"/>
          </a:p>
          <a:p>
            <a:pPr marL="0" indent="0">
              <a:buNone/>
            </a:pPr>
            <a:endParaRPr lang="en-ZA" sz="1200" dirty="0"/>
          </a:p>
          <a:p>
            <a:pPr marL="0" indent="0">
              <a:buNone/>
            </a:pPr>
            <a:endParaRPr lang="en-ZA" sz="1200" dirty="0"/>
          </a:p>
        </p:txBody>
      </p:sp>
      <p:graphicFrame>
        <p:nvGraphicFramePr>
          <p:cNvPr id="5" name="Table 4"/>
          <p:cNvGraphicFramePr>
            <a:graphicFrameLocks noGrp="1"/>
          </p:cNvGraphicFramePr>
          <p:nvPr>
            <p:extLst>
              <p:ext uri="{D42A27DB-BD31-4B8C-83A1-F6EECF244321}">
                <p14:modId xmlns:p14="http://schemas.microsoft.com/office/powerpoint/2010/main" xmlns="" val="3435150935"/>
              </p:ext>
            </p:extLst>
          </p:nvPr>
        </p:nvGraphicFramePr>
        <p:xfrm>
          <a:off x="323529" y="2122240"/>
          <a:ext cx="8542628" cy="3627681"/>
        </p:xfrm>
        <a:graphic>
          <a:graphicData uri="http://schemas.openxmlformats.org/drawingml/2006/table">
            <a:tbl>
              <a:tblPr firstRow="1" firstCol="1" bandRow="1">
                <a:tableStyleId>{72833802-FEF1-4C79-8D5D-14CF1EAF98D9}</a:tableStyleId>
              </a:tblPr>
              <a:tblGrid>
                <a:gridCol w="798879">
                  <a:extLst>
                    <a:ext uri="{9D8B030D-6E8A-4147-A177-3AD203B41FA5}">
                      <a16:colId xmlns:a16="http://schemas.microsoft.com/office/drawing/2014/main" xmlns="" val="20000"/>
                    </a:ext>
                  </a:extLst>
                </a:gridCol>
                <a:gridCol w="4637881">
                  <a:extLst>
                    <a:ext uri="{9D8B030D-6E8A-4147-A177-3AD203B41FA5}">
                      <a16:colId xmlns:a16="http://schemas.microsoft.com/office/drawing/2014/main" xmlns="" val="20001"/>
                    </a:ext>
                  </a:extLst>
                </a:gridCol>
                <a:gridCol w="3105868">
                  <a:extLst>
                    <a:ext uri="{9D8B030D-6E8A-4147-A177-3AD203B41FA5}">
                      <a16:colId xmlns:a16="http://schemas.microsoft.com/office/drawing/2014/main" xmlns="" val="20002"/>
                    </a:ext>
                  </a:extLst>
                </a:gridCol>
              </a:tblGrid>
              <a:tr h="627481">
                <a:tc>
                  <a:txBody>
                    <a:bodyPr/>
                    <a:lstStyle/>
                    <a:p>
                      <a:pPr algn="ctr">
                        <a:spcAft>
                          <a:spcPts val="0"/>
                        </a:spcAft>
                      </a:pPr>
                      <a:r>
                        <a:rPr lang="en-US" sz="1200" dirty="0" smtClean="0">
                          <a:effectLst/>
                        </a:rPr>
                        <a:t>NO</a:t>
                      </a:r>
                      <a:endParaRPr lang="en-ZA" sz="1200" dirty="0">
                        <a:effectLst/>
                        <a:latin typeface="Times New Roman"/>
                        <a:ea typeface="Times New Roman"/>
                        <a:cs typeface="Times New Roman"/>
                      </a:endParaRPr>
                    </a:p>
                  </a:txBody>
                  <a:tcPr marL="68580" marR="68580" marT="0" marB="0"/>
                </a:tc>
                <a:tc>
                  <a:txBody>
                    <a:bodyPr/>
                    <a:lstStyle/>
                    <a:p>
                      <a:pPr algn="ctr">
                        <a:spcAft>
                          <a:spcPts val="0"/>
                        </a:spcAft>
                      </a:pPr>
                      <a:r>
                        <a:rPr lang="en-US" sz="1200" dirty="0" smtClean="0">
                          <a:effectLst/>
                        </a:rPr>
                        <a:t>SERVICE PROVIDE </a:t>
                      </a:r>
                    </a:p>
                    <a:p>
                      <a:pPr algn="ctr">
                        <a:spcAft>
                          <a:spcPts val="0"/>
                        </a:spcAft>
                      </a:pPr>
                      <a:endParaRPr lang="en-US" sz="1200" dirty="0" smtClean="0">
                        <a:effectLst/>
                      </a:endParaRPr>
                    </a:p>
                    <a:p>
                      <a:pPr algn="ctr">
                        <a:spcAft>
                          <a:spcPts val="0"/>
                        </a:spcAft>
                      </a:pPr>
                      <a:endParaRPr lang="en-ZA" sz="1200" dirty="0">
                        <a:effectLst/>
                        <a:latin typeface="Times New Roman"/>
                        <a:ea typeface="Times New Roman"/>
                        <a:cs typeface="Times New Roman"/>
                      </a:endParaRPr>
                    </a:p>
                  </a:txBody>
                  <a:tcPr marL="68580" marR="68580" marT="0" marB="0"/>
                </a:tc>
                <a:tc>
                  <a:txBody>
                    <a:bodyPr/>
                    <a:lstStyle/>
                    <a:p>
                      <a:pPr algn="ctr">
                        <a:spcAft>
                          <a:spcPts val="0"/>
                        </a:spcAft>
                      </a:pPr>
                      <a:r>
                        <a:rPr lang="en-US" sz="1200" dirty="0" smtClean="0">
                          <a:effectLst/>
                        </a:rPr>
                        <a:t>AMOUNT </a:t>
                      </a:r>
                      <a:endParaRPr lang="en-ZA"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xmlns="" val="10000"/>
                  </a:ext>
                </a:extLst>
              </a:tr>
              <a:tr h="554030">
                <a:tc>
                  <a:txBody>
                    <a:bodyPr/>
                    <a:lstStyle/>
                    <a:p>
                      <a:pPr algn="just">
                        <a:spcAft>
                          <a:spcPts val="0"/>
                        </a:spcAft>
                      </a:pPr>
                      <a:r>
                        <a:rPr lang="en-US" sz="1200">
                          <a:effectLst/>
                        </a:rPr>
                        <a:t>1</a:t>
                      </a:r>
                      <a:endParaRPr lang="en-ZA" sz="1200">
                        <a:effectLst/>
                        <a:latin typeface="Times New Roman"/>
                        <a:ea typeface="Times New Roman"/>
                        <a:cs typeface="Times New Roman"/>
                      </a:endParaRPr>
                    </a:p>
                  </a:txBody>
                  <a:tcPr marL="68580" marR="68580" marT="0" marB="0"/>
                </a:tc>
                <a:tc>
                  <a:txBody>
                    <a:bodyPr/>
                    <a:lstStyle/>
                    <a:p>
                      <a:pPr algn="just">
                        <a:spcAft>
                          <a:spcPts val="0"/>
                        </a:spcAft>
                      </a:pPr>
                      <a:r>
                        <a:rPr lang="en-US" sz="1200">
                          <a:effectLst/>
                        </a:rPr>
                        <a:t>Radio Advertising Campaign RFQ 2658 (Motswako Media Group)</a:t>
                      </a:r>
                      <a:endParaRPr lang="en-ZA" sz="1200">
                        <a:effectLst/>
                        <a:latin typeface="Times New Roman"/>
                        <a:ea typeface="Times New Roman"/>
                        <a:cs typeface="Times New Roman"/>
                      </a:endParaRPr>
                    </a:p>
                  </a:txBody>
                  <a:tcPr marL="68580" marR="68580" marT="0" marB="0"/>
                </a:tc>
                <a:tc>
                  <a:txBody>
                    <a:bodyPr/>
                    <a:lstStyle/>
                    <a:p>
                      <a:pPr algn="r">
                        <a:spcAft>
                          <a:spcPts val="0"/>
                        </a:spcAft>
                      </a:pPr>
                      <a:r>
                        <a:rPr lang="en-US" sz="1200">
                          <a:effectLst/>
                        </a:rPr>
                        <a:t>R184 575,00</a:t>
                      </a:r>
                      <a:endParaRPr lang="en-ZA" sz="1200">
                        <a:effectLst/>
                        <a:latin typeface="Times New Roman"/>
                        <a:ea typeface="Times New Roman"/>
                        <a:cs typeface="Times New Roman"/>
                      </a:endParaRPr>
                    </a:p>
                  </a:txBody>
                  <a:tcPr marL="68580" marR="68580" marT="0" marB="0"/>
                </a:tc>
                <a:extLst>
                  <a:ext uri="{0D108BD9-81ED-4DB2-BD59-A6C34878D82A}">
                    <a16:rowId xmlns:a16="http://schemas.microsoft.com/office/drawing/2014/main" xmlns="" val="10001"/>
                  </a:ext>
                </a:extLst>
              </a:tr>
              <a:tr h="554030">
                <a:tc>
                  <a:txBody>
                    <a:bodyPr/>
                    <a:lstStyle/>
                    <a:p>
                      <a:pPr algn="just">
                        <a:spcAft>
                          <a:spcPts val="0"/>
                        </a:spcAft>
                      </a:pPr>
                      <a:r>
                        <a:rPr lang="en-US" sz="1200">
                          <a:effectLst/>
                        </a:rPr>
                        <a:t>2</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dirty="0">
                          <a:effectLst/>
                        </a:rPr>
                        <a:t>Radio advertising Campaign RFQ 2565 (MSG)</a:t>
                      </a:r>
                      <a:endParaRPr lang="en-ZA" sz="1200" dirty="0">
                        <a:effectLst/>
                        <a:latin typeface="Times New Roman"/>
                        <a:ea typeface="Times New Roman"/>
                        <a:cs typeface="Times New Roman"/>
                      </a:endParaRPr>
                    </a:p>
                  </a:txBody>
                  <a:tcPr marL="68580" marR="68580" marT="0" marB="0"/>
                </a:tc>
                <a:tc>
                  <a:txBody>
                    <a:bodyPr/>
                    <a:lstStyle/>
                    <a:p>
                      <a:pPr algn="r">
                        <a:spcAft>
                          <a:spcPts val="0"/>
                        </a:spcAft>
                      </a:pPr>
                      <a:r>
                        <a:rPr lang="en-US" sz="1200">
                          <a:effectLst/>
                        </a:rPr>
                        <a:t>R 899 256,30 </a:t>
                      </a:r>
                      <a:endParaRPr lang="en-ZA" sz="1200">
                        <a:effectLst/>
                        <a:latin typeface="Times New Roman"/>
                        <a:ea typeface="Times New Roman"/>
                        <a:cs typeface="Times New Roman"/>
                      </a:endParaRPr>
                    </a:p>
                  </a:txBody>
                  <a:tcPr marL="68580" marR="68580" marT="0" marB="0"/>
                </a:tc>
                <a:extLst>
                  <a:ext uri="{0D108BD9-81ED-4DB2-BD59-A6C34878D82A}">
                    <a16:rowId xmlns:a16="http://schemas.microsoft.com/office/drawing/2014/main" xmlns="" val="10002"/>
                  </a:ext>
                </a:extLst>
              </a:tr>
              <a:tr h="418320">
                <a:tc>
                  <a:txBody>
                    <a:bodyPr/>
                    <a:lstStyle/>
                    <a:p>
                      <a:pPr algn="just">
                        <a:spcAft>
                          <a:spcPts val="0"/>
                        </a:spcAft>
                      </a:pPr>
                      <a:r>
                        <a:rPr lang="en-US" sz="1200">
                          <a:effectLst/>
                        </a:rPr>
                        <a:t>3</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dirty="0">
                          <a:effectLst/>
                        </a:rPr>
                        <a:t>Advertising Campaign (E SAT TV</a:t>
                      </a:r>
                      <a:r>
                        <a:rPr lang="en-US" sz="1200" dirty="0" smtClean="0">
                          <a:effectLst/>
                        </a:rPr>
                        <a:t>)</a:t>
                      </a:r>
                      <a:endParaRPr lang="en-ZA" sz="1200" dirty="0" smtClean="0">
                        <a:effectLst/>
                      </a:endParaRPr>
                    </a:p>
                    <a:p>
                      <a:pPr>
                        <a:spcAft>
                          <a:spcPts val="0"/>
                        </a:spcAft>
                      </a:pPr>
                      <a:endParaRPr lang="en-ZA" sz="1200" dirty="0">
                        <a:effectLst/>
                        <a:latin typeface="Times New Roman"/>
                        <a:ea typeface="Times New Roman"/>
                        <a:cs typeface="Times New Roman"/>
                      </a:endParaRPr>
                    </a:p>
                  </a:txBody>
                  <a:tcPr marL="68580" marR="68580" marT="0" marB="0"/>
                </a:tc>
                <a:tc>
                  <a:txBody>
                    <a:bodyPr/>
                    <a:lstStyle/>
                    <a:p>
                      <a:pPr algn="r">
                        <a:spcAft>
                          <a:spcPts val="0"/>
                        </a:spcAft>
                      </a:pPr>
                      <a:r>
                        <a:rPr lang="en-US" sz="1200">
                          <a:effectLst/>
                        </a:rPr>
                        <a:t>R1 290 300,00</a:t>
                      </a:r>
                      <a:endParaRPr lang="en-ZA" sz="1200">
                        <a:effectLst/>
                        <a:latin typeface="Times New Roman"/>
                        <a:ea typeface="Times New Roman"/>
                        <a:cs typeface="Times New Roman"/>
                      </a:endParaRPr>
                    </a:p>
                  </a:txBody>
                  <a:tcPr marL="68580" marR="68580" marT="0" marB="0"/>
                </a:tc>
                <a:extLst>
                  <a:ext uri="{0D108BD9-81ED-4DB2-BD59-A6C34878D82A}">
                    <a16:rowId xmlns:a16="http://schemas.microsoft.com/office/drawing/2014/main" xmlns="" val="10003"/>
                  </a:ext>
                </a:extLst>
              </a:tr>
              <a:tr h="554030">
                <a:tc>
                  <a:txBody>
                    <a:bodyPr/>
                    <a:lstStyle/>
                    <a:p>
                      <a:pPr algn="just">
                        <a:spcAft>
                          <a:spcPts val="0"/>
                        </a:spcAft>
                      </a:pPr>
                      <a:r>
                        <a:rPr lang="en-US" sz="1200">
                          <a:effectLst/>
                        </a:rPr>
                        <a:t>4</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a:effectLst/>
                        </a:rPr>
                        <a:t>Radio advertising Campaign: United stations</a:t>
                      </a:r>
                      <a:endParaRPr lang="en-ZA" sz="1200">
                        <a:effectLst/>
                        <a:latin typeface="Times New Roman"/>
                        <a:ea typeface="Times New Roman"/>
                        <a:cs typeface="Times New Roman"/>
                      </a:endParaRPr>
                    </a:p>
                  </a:txBody>
                  <a:tcPr marL="68580" marR="68580" marT="0" marB="0"/>
                </a:tc>
                <a:tc>
                  <a:txBody>
                    <a:bodyPr/>
                    <a:lstStyle/>
                    <a:p>
                      <a:pPr algn="r">
                        <a:spcAft>
                          <a:spcPts val="0"/>
                        </a:spcAft>
                      </a:pPr>
                      <a:r>
                        <a:rPr lang="en-US" sz="1200" dirty="0">
                          <a:effectLst/>
                        </a:rPr>
                        <a:t>R 877 680,00</a:t>
                      </a:r>
                      <a:endParaRPr lang="en-ZA"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xmlns="" val="10004"/>
                  </a:ext>
                </a:extLst>
              </a:tr>
              <a:tr h="554030">
                <a:tc>
                  <a:txBody>
                    <a:bodyPr/>
                    <a:lstStyle/>
                    <a:p>
                      <a:pPr algn="just">
                        <a:spcAft>
                          <a:spcPts val="0"/>
                        </a:spcAft>
                      </a:pPr>
                      <a:r>
                        <a:rPr lang="en-US" sz="1200">
                          <a:effectLst/>
                        </a:rPr>
                        <a:t>5</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dirty="0">
                          <a:effectLst/>
                        </a:rPr>
                        <a:t>COVID 19 Radio advertising Campaign RFQ 2654: Media Mark</a:t>
                      </a:r>
                      <a:endParaRPr lang="en-ZA" sz="1200" dirty="0">
                        <a:effectLst/>
                        <a:latin typeface="Times New Roman"/>
                        <a:ea typeface="Times New Roman"/>
                        <a:cs typeface="Times New Roman"/>
                      </a:endParaRPr>
                    </a:p>
                  </a:txBody>
                  <a:tcPr marL="68580" marR="68580" marT="0" marB="0"/>
                </a:tc>
                <a:tc>
                  <a:txBody>
                    <a:bodyPr/>
                    <a:lstStyle/>
                    <a:p>
                      <a:pPr algn="r">
                        <a:spcAft>
                          <a:spcPts val="0"/>
                        </a:spcAft>
                      </a:pPr>
                      <a:r>
                        <a:rPr lang="en-US" sz="1200">
                          <a:effectLst/>
                        </a:rPr>
                        <a:t>R2 892 540,38</a:t>
                      </a:r>
                      <a:endParaRPr lang="en-ZA" sz="1200">
                        <a:effectLst/>
                        <a:latin typeface="Times New Roman"/>
                        <a:ea typeface="Times New Roman"/>
                        <a:cs typeface="Times New Roman"/>
                      </a:endParaRPr>
                    </a:p>
                  </a:txBody>
                  <a:tcPr marL="68580" marR="68580" marT="0" marB="0"/>
                </a:tc>
                <a:extLst>
                  <a:ext uri="{0D108BD9-81ED-4DB2-BD59-A6C34878D82A}">
                    <a16:rowId xmlns:a16="http://schemas.microsoft.com/office/drawing/2014/main" xmlns="" val="10005"/>
                  </a:ext>
                </a:extLst>
              </a:tr>
              <a:tr h="209160">
                <a:tc>
                  <a:txBody>
                    <a:bodyPr/>
                    <a:lstStyle/>
                    <a:p>
                      <a:pPr algn="just">
                        <a:spcAft>
                          <a:spcPts val="0"/>
                        </a:spcAft>
                      </a:pPr>
                      <a:r>
                        <a:rPr lang="en-US" sz="1200">
                          <a:effectLst/>
                        </a:rPr>
                        <a:t> </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dirty="0" smtClean="0">
                          <a:effectLst/>
                        </a:rPr>
                        <a:t>Total</a:t>
                      </a:r>
                    </a:p>
                    <a:p>
                      <a:pPr>
                        <a:spcAft>
                          <a:spcPts val="0"/>
                        </a:spcAft>
                      </a:pPr>
                      <a:endParaRPr lang="en-ZA" sz="1200" dirty="0">
                        <a:effectLst/>
                        <a:latin typeface="Times New Roman"/>
                        <a:ea typeface="Times New Roman"/>
                        <a:cs typeface="Times New Roman"/>
                      </a:endParaRPr>
                    </a:p>
                  </a:txBody>
                  <a:tcPr marL="68580" marR="68580" marT="0" marB="0"/>
                </a:tc>
                <a:tc>
                  <a:txBody>
                    <a:bodyPr/>
                    <a:lstStyle/>
                    <a:p>
                      <a:pPr algn="r">
                        <a:spcAft>
                          <a:spcPts val="0"/>
                        </a:spcAft>
                      </a:pPr>
                      <a:r>
                        <a:rPr lang="en-US" sz="1200" dirty="0">
                          <a:effectLst/>
                        </a:rPr>
                        <a:t>R6 144 351.68</a:t>
                      </a:r>
                      <a:endParaRPr lang="en-ZA"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xmlns="" val="10006"/>
                  </a:ext>
                </a:extLst>
              </a:tr>
            </a:tbl>
          </a:graphicData>
        </a:graphic>
      </p:graphicFrame>
      <p:sp>
        <p:nvSpPr>
          <p:cNvPr id="6" name="Rectangle 5"/>
          <p:cNvSpPr/>
          <p:nvPr/>
        </p:nvSpPr>
        <p:spPr>
          <a:xfrm>
            <a:off x="457200" y="5833726"/>
            <a:ext cx="7632848" cy="523220"/>
          </a:xfrm>
          <a:prstGeom prst="rect">
            <a:avLst/>
          </a:prstGeom>
        </p:spPr>
        <p:txBody>
          <a:bodyPr wrap="square">
            <a:spAutoFit/>
          </a:bodyPr>
          <a:lstStyle/>
          <a:p>
            <a:r>
              <a:rPr lang="en-ZA" sz="1400" dirty="0"/>
              <a:t>The appointment of the above service providers was therefore performed in contravention of the Treasury Regulations and the Treasury Instruction Notes, as well as the Constitution.</a:t>
            </a:r>
          </a:p>
        </p:txBody>
      </p:sp>
      <p:sp>
        <p:nvSpPr>
          <p:cNvPr id="7" name="Slide Number Placeholder 6"/>
          <p:cNvSpPr>
            <a:spLocks noGrp="1"/>
          </p:cNvSpPr>
          <p:nvPr>
            <p:ph type="sldNum" sz="quarter" idx="12"/>
          </p:nvPr>
        </p:nvSpPr>
        <p:spPr/>
        <p:txBody>
          <a:bodyPr/>
          <a:lstStyle/>
          <a:p>
            <a:fld id="{2D3CBFE2-772D-4747-BDB1-DB5AF30E99ED}" type="slidenum">
              <a:rPr lang="en-US" altLang="en-US" smtClean="0"/>
              <a:pPr/>
              <a:t>13</a:t>
            </a:fld>
            <a:endParaRPr lang="en-US" altLang="en-US" dirty="0"/>
          </a:p>
        </p:txBody>
      </p:sp>
      <p:sp>
        <p:nvSpPr>
          <p:cNvPr id="8" name="TextBox 7"/>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13</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26030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3200" b="1" dirty="0" smtClean="0"/>
              <a:t>AGSA FINDINGS </a:t>
            </a:r>
            <a:endParaRPr lang="en-ZA" sz="3200" b="1" dirty="0"/>
          </a:p>
        </p:txBody>
      </p:sp>
      <p:sp>
        <p:nvSpPr>
          <p:cNvPr id="4" name="Content Placeholder 3"/>
          <p:cNvSpPr>
            <a:spLocks noGrp="1"/>
          </p:cNvSpPr>
          <p:nvPr>
            <p:ph idx="1"/>
          </p:nvPr>
        </p:nvSpPr>
        <p:spPr>
          <a:xfrm>
            <a:off x="179512" y="1417638"/>
            <a:ext cx="8784976" cy="4525963"/>
          </a:xfrm>
        </p:spPr>
        <p:txBody>
          <a:bodyPr/>
          <a:lstStyle/>
          <a:p>
            <a:pPr marL="0" indent="0">
              <a:buNone/>
            </a:pPr>
            <a:r>
              <a:rPr lang="en-ZA" sz="1400" dirty="0" smtClean="0"/>
              <a:t>2.  From </a:t>
            </a:r>
            <a:r>
              <a:rPr lang="en-ZA" sz="1400" dirty="0"/>
              <a:t>inspection of information relating to the procurement and appointment process of the communications service providers, the AGSA established discrepancies relating to the appointment of the MSG Group and </a:t>
            </a:r>
            <a:r>
              <a:rPr lang="en-ZA" sz="1400" dirty="0" err="1"/>
              <a:t>Motswako</a:t>
            </a:r>
            <a:r>
              <a:rPr lang="en-ZA" sz="1400" dirty="0"/>
              <a:t> Media Group – the discrepancies are explained in more detail below the table</a:t>
            </a:r>
            <a:r>
              <a:rPr lang="en-ZA" sz="1400" dirty="0" smtClean="0"/>
              <a:t>:</a:t>
            </a:r>
          </a:p>
          <a:p>
            <a:pPr marL="0" indent="0">
              <a:buNone/>
            </a:pPr>
            <a:endParaRPr lang="en-ZA" sz="1200" dirty="0"/>
          </a:p>
        </p:txBody>
      </p:sp>
      <p:graphicFrame>
        <p:nvGraphicFramePr>
          <p:cNvPr id="2" name="Table 1"/>
          <p:cNvGraphicFramePr>
            <a:graphicFrameLocks noGrp="1"/>
          </p:cNvGraphicFramePr>
          <p:nvPr>
            <p:extLst>
              <p:ext uri="{D42A27DB-BD31-4B8C-83A1-F6EECF244321}">
                <p14:modId xmlns:p14="http://schemas.microsoft.com/office/powerpoint/2010/main" xmlns="" val="1792056472"/>
              </p:ext>
            </p:extLst>
          </p:nvPr>
        </p:nvGraphicFramePr>
        <p:xfrm>
          <a:off x="209244" y="2420887"/>
          <a:ext cx="8656911" cy="3936060"/>
        </p:xfrm>
        <a:graphic>
          <a:graphicData uri="http://schemas.openxmlformats.org/drawingml/2006/table">
            <a:tbl>
              <a:tblPr firstRow="1" firstCol="1" bandRow="1">
                <a:tableStyleId>{BC89EF96-8CEA-46FF-86C4-4CE0E7609802}</a:tableStyleId>
              </a:tblPr>
              <a:tblGrid>
                <a:gridCol w="1540358">
                  <a:extLst>
                    <a:ext uri="{9D8B030D-6E8A-4147-A177-3AD203B41FA5}">
                      <a16:colId xmlns:a16="http://schemas.microsoft.com/office/drawing/2014/main" xmlns="" val="20000"/>
                    </a:ext>
                  </a:extLst>
                </a:gridCol>
                <a:gridCol w="1684354">
                  <a:extLst>
                    <a:ext uri="{9D8B030D-6E8A-4147-A177-3AD203B41FA5}">
                      <a16:colId xmlns:a16="http://schemas.microsoft.com/office/drawing/2014/main" xmlns="" val="20001"/>
                    </a:ext>
                  </a:extLst>
                </a:gridCol>
                <a:gridCol w="1685673">
                  <a:extLst>
                    <a:ext uri="{9D8B030D-6E8A-4147-A177-3AD203B41FA5}">
                      <a16:colId xmlns:a16="http://schemas.microsoft.com/office/drawing/2014/main" xmlns="" val="20002"/>
                    </a:ext>
                  </a:extLst>
                </a:gridCol>
                <a:gridCol w="1873263">
                  <a:extLst>
                    <a:ext uri="{9D8B030D-6E8A-4147-A177-3AD203B41FA5}">
                      <a16:colId xmlns:a16="http://schemas.microsoft.com/office/drawing/2014/main" xmlns="" val="20003"/>
                    </a:ext>
                  </a:extLst>
                </a:gridCol>
                <a:gridCol w="1873263">
                  <a:extLst>
                    <a:ext uri="{9D8B030D-6E8A-4147-A177-3AD203B41FA5}">
                      <a16:colId xmlns:a16="http://schemas.microsoft.com/office/drawing/2014/main" xmlns="" val="20004"/>
                    </a:ext>
                  </a:extLst>
                </a:gridCol>
              </a:tblGrid>
              <a:tr h="393606">
                <a:tc>
                  <a:txBody>
                    <a:bodyPr/>
                    <a:lstStyle/>
                    <a:p>
                      <a:pPr algn="ctr">
                        <a:spcAft>
                          <a:spcPts val="0"/>
                        </a:spcAft>
                      </a:pPr>
                      <a:r>
                        <a:rPr lang="en-US" sz="1200">
                          <a:effectLst/>
                        </a:rPr>
                        <a:t>No</a:t>
                      </a:r>
                      <a:endParaRPr lang="en-ZA" sz="1200">
                        <a:effectLst/>
                        <a:latin typeface="Times New Roman"/>
                        <a:ea typeface="Times New Roman"/>
                        <a:cs typeface="Times New Roman"/>
                      </a:endParaRPr>
                    </a:p>
                  </a:txBody>
                  <a:tcPr marL="59902" marR="59902" marT="0" marB="0"/>
                </a:tc>
                <a:tc>
                  <a:txBody>
                    <a:bodyPr/>
                    <a:lstStyle/>
                    <a:p>
                      <a:pPr algn="ctr">
                        <a:spcAft>
                          <a:spcPts val="0"/>
                        </a:spcAft>
                      </a:pPr>
                      <a:r>
                        <a:rPr lang="en-US" sz="1200">
                          <a:effectLst/>
                        </a:rPr>
                        <a:t>Media Group</a:t>
                      </a:r>
                      <a:endParaRPr lang="en-ZA" sz="1200">
                        <a:effectLst/>
                        <a:latin typeface="Times New Roman"/>
                        <a:ea typeface="Times New Roman"/>
                        <a:cs typeface="Times New Roman"/>
                      </a:endParaRPr>
                    </a:p>
                  </a:txBody>
                  <a:tcPr marL="59902" marR="59902" marT="0" marB="0"/>
                </a:tc>
                <a:tc>
                  <a:txBody>
                    <a:bodyPr/>
                    <a:lstStyle/>
                    <a:p>
                      <a:pPr algn="ctr">
                        <a:spcAft>
                          <a:spcPts val="0"/>
                        </a:spcAft>
                      </a:pPr>
                      <a:r>
                        <a:rPr lang="en-US" sz="1200">
                          <a:effectLst/>
                        </a:rPr>
                        <a:t>Specification</a:t>
                      </a:r>
                      <a:endParaRPr lang="en-ZA" sz="1200">
                        <a:effectLst/>
                        <a:latin typeface="Times New Roman"/>
                        <a:ea typeface="Times New Roman"/>
                        <a:cs typeface="Times New Roman"/>
                      </a:endParaRPr>
                    </a:p>
                  </a:txBody>
                  <a:tcPr marL="59902" marR="59902" marT="0" marB="0"/>
                </a:tc>
                <a:tc>
                  <a:txBody>
                    <a:bodyPr/>
                    <a:lstStyle/>
                    <a:p>
                      <a:pPr algn="ctr">
                        <a:spcAft>
                          <a:spcPts val="0"/>
                        </a:spcAft>
                      </a:pPr>
                      <a:r>
                        <a:rPr lang="en-US" sz="1200">
                          <a:effectLst/>
                        </a:rPr>
                        <a:t>BAC Submission</a:t>
                      </a:r>
                      <a:endParaRPr lang="en-ZA" sz="1200">
                        <a:effectLst/>
                        <a:latin typeface="Times New Roman"/>
                        <a:ea typeface="Times New Roman"/>
                        <a:cs typeface="Times New Roman"/>
                      </a:endParaRPr>
                    </a:p>
                  </a:txBody>
                  <a:tcPr marL="59902" marR="59902" marT="0" marB="0"/>
                </a:tc>
                <a:tc>
                  <a:txBody>
                    <a:bodyPr/>
                    <a:lstStyle/>
                    <a:p>
                      <a:pPr algn="ctr">
                        <a:spcAft>
                          <a:spcPts val="0"/>
                        </a:spcAft>
                      </a:pPr>
                      <a:r>
                        <a:rPr lang="en-US" sz="1200">
                          <a:effectLst/>
                        </a:rPr>
                        <a:t>Awarded Amount (Incl. VAT)</a:t>
                      </a:r>
                      <a:endParaRPr lang="en-ZA" sz="1200">
                        <a:effectLst/>
                        <a:latin typeface="Times New Roman"/>
                        <a:ea typeface="Times New Roman"/>
                        <a:cs typeface="Times New Roman"/>
                      </a:endParaRPr>
                    </a:p>
                  </a:txBody>
                  <a:tcPr marL="59902" marR="59902" marT="0" marB="0"/>
                </a:tc>
                <a:extLst>
                  <a:ext uri="{0D108BD9-81ED-4DB2-BD59-A6C34878D82A}">
                    <a16:rowId xmlns:a16="http://schemas.microsoft.com/office/drawing/2014/main" xmlns="" val="10000"/>
                  </a:ext>
                </a:extLst>
              </a:tr>
              <a:tr h="1180818">
                <a:tc rowSpan="2">
                  <a:txBody>
                    <a:bodyPr/>
                    <a:lstStyle/>
                    <a:p>
                      <a:pPr>
                        <a:spcAft>
                          <a:spcPts val="0"/>
                        </a:spcAft>
                      </a:pPr>
                      <a:r>
                        <a:rPr lang="en-US" sz="1200">
                          <a:effectLst/>
                        </a:rPr>
                        <a:t>1</a:t>
                      </a:r>
                      <a:endParaRPr lang="en-ZA" sz="1200">
                        <a:effectLst/>
                        <a:latin typeface="Times New Roman"/>
                        <a:ea typeface="Times New Roman"/>
                        <a:cs typeface="Times New Roman"/>
                      </a:endParaRPr>
                    </a:p>
                  </a:txBody>
                  <a:tcPr marL="59902" marR="59902" marT="0" marB="0"/>
                </a:tc>
                <a:tc>
                  <a:txBody>
                    <a:bodyPr/>
                    <a:lstStyle/>
                    <a:p>
                      <a:pPr>
                        <a:spcAft>
                          <a:spcPts val="0"/>
                        </a:spcAft>
                      </a:pPr>
                      <a:r>
                        <a:rPr lang="en-US" sz="1200" dirty="0">
                          <a:effectLst/>
                        </a:rPr>
                        <a:t>MSG Group (Power FM) </a:t>
                      </a:r>
                      <a:endParaRPr lang="en-ZA" sz="1200" dirty="0">
                        <a:effectLst/>
                      </a:endParaRPr>
                    </a:p>
                    <a:p>
                      <a:pPr>
                        <a:spcAft>
                          <a:spcPts val="0"/>
                        </a:spcAft>
                      </a:pPr>
                      <a:r>
                        <a:rPr lang="en-US" sz="1200" dirty="0">
                          <a:effectLst/>
                        </a:rPr>
                        <a:t> </a:t>
                      </a:r>
                      <a:endParaRPr lang="en-ZA" sz="1200" dirty="0">
                        <a:effectLst/>
                      </a:endParaRPr>
                    </a:p>
                    <a:p>
                      <a:pPr>
                        <a:spcAft>
                          <a:spcPts val="0"/>
                        </a:spcAft>
                      </a:pPr>
                      <a:r>
                        <a:rPr lang="en-US" sz="1200" dirty="0">
                          <a:effectLst/>
                        </a:rPr>
                        <a:t>(R 899 256.30)</a:t>
                      </a:r>
                      <a:endParaRPr lang="en-ZA" sz="1200" dirty="0">
                        <a:effectLst/>
                        <a:latin typeface="Times New Roman"/>
                        <a:ea typeface="Times New Roman"/>
                        <a:cs typeface="Times New Roman"/>
                      </a:endParaRPr>
                    </a:p>
                  </a:txBody>
                  <a:tcPr marL="59902" marR="59902" marT="0" marB="0"/>
                </a:tc>
                <a:tc>
                  <a:txBody>
                    <a:bodyPr/>
                    <a:lstStyle/>
                    <a:p>
                      <a:pPr>
                        <a:spcAft>
                          <a:spcPts val="0"/>
                        </a:spcAft>
                      </a:pPr>
                      <a:r>
                        <a:rPr lang="en-US" sz="1200">
                          <a:effectLst/>
                        </a:rPr>
                        <a:t>45 seconds, three spots per day for 4 weeks, from 22/04/2020 to 19/05/2020.</a:t>
                      </a:r>
                      <a:endParaRPr lang="en-ZA" sz="1200">
                        <a:effectLst/>
                        <a:latin typeface="Times New Roman"/>
                        <a:ea typeface="Times New Roman"/>
                        <a:cs typeface="Times New Roman"/>
                      </a:endParaRPr>
                    </a:p>
                  </a:txBody>
                  <a:tcPr marL="59902" marR="59902" marT="0" marB="0"/>
                </a:tc>
                <a:tc>
                  <a:txBody>
                    <a:bodyPr/>
                    <a:lstStyle/>
                    <a:p>
                      <a:pPr>
                        <a:spcAft>
                          <a:spcPts val="0"/>
                        </a:spcAft>
                      </a:pPr>
                      <a:r>
                        <a:rPr lang="en-US" sz="1200">
                          <a:effectLst/>
                        </a:rPr>
                        <a:t>The MSG Group, which owns both Power FM and Capricorn FM, has more than 551 000 listeners in two provinces.</a:t>
                      </a:r>
                      <a:endParaRPr lang="en-ZA" sz="1200">
                        <a:effectLst/>
                      </a:endParaRPr>
                    </a:p>
                    <a:p>
                      <a:pPr>
                        <a:spcAft>
                          <a:spcPts val="0"/>
                        </a:spcAft>
                      </a:pPr>
                      <a:r>
                        <a:rPr lang="en-US" sz="1200">
                          <a:effectLst/>
                        </a:rPr>
                        <a:t> </a:t>
                      </a:r>
                      <a:endParaRPr lang="en-ZA" sz="1200">
                        <a:effectLst/>
                        <a:latin typeface="Times New Roman"/>
                        <a:ea typeface="Times New Roman"/>
                        <a:cs typeface="Times New Roman"/>
                      </a:endParaRPr>
                    </a:p>
                  </a:txBody>
                  <a:tcPr marL="59902" marR="59902" marT="0" marB="0"/>
                </a:tc>
                <a:tc>
                  <a:txBody>
                    <a:bodyPr/>
                    <a:lstStyle/>
                    <a:p>
                      <a:pPr algn="r">
                        <a:spcAft>
                          <a:spcPts val="0"/>
                        </a:spcAft>
                      </a:pPr>
                      <a:r>
                        <a:rPr lang="en-US" sz="1200">
                          <a:effectLst/>
                        </a:rPr>
                        <a:t>R 503 796.60</a:t>
                      </a:r>
                      <a:endParaRPr lang="en-ZA" sz="1200">
                        <a:effectLst/>
                      </a:endParaRPr>
                    </a:p>
                    <a:p>
                      <a:pPr algn="r">
                        <a:spcAft>
                          <a:spcPts val="0"/>
                        </a:spcAft>
                      </a:pPr>
                      <a:r>
                        <a:rPr lang="en-US" sz="1200">
                          <a:effectLst/>
                        </a:rPr>
                        <a:t> </a:t>
                      </a:r>
                      <a:endParaRPr lang="en-ZA" sz="1200">
                        <a:effectLst/>
                        <a:latin typeface="Times New Roman"/>
                        <a:ea typeface="Times New Roman"/>
                        <a:cs typeface="Times New Roman"/>
                      </a:endParaRPr>
                    </a:p>
                  </a:txBody>
                  <a:tcPr marL="59902" marR="59902" marT="0" marB="0"/>
                </a:tc>
                <a:extLst>
                  <a:ext uri="{0D108BD9-81ED-4DB2-BD59-A6C34878D82A}">
                    <a16:rowId xmlns:a16="http://schemas.microsoft.com/office/drawing/2014/main" xmlns="" val="10001"/>
                  </a:ext>
                </a:extLst>
              </a:tr>
              <a:tr h="1180818">
                <a:tc vMerge="1">
                  <a:txBody>
                    <a:bodyPr/>
                    <a:lstStyle/>
                    <a:p>
                      <a:endParaRPr lang="en-ZA"/>
                    </a:p>
                  </a:txBody>
                  <a:tcPr/>
                </a:tc>
                <a:tc>
                  <a:txBody>
                    <a:bodyPr/>
                    <a:lstStyle/>
                    <a:p>
                      <a:pPr>
                        <a:spcAft>
                          <a:spcPts val="0"/>
                        </a:spcAft>
                      </a:pPr>
                      <a:r>
                        <a:rPr lang="en-US" sz="1200">
                          <a:effectLst/>
                        </a:rPr>
                        <a:t>MSG Group (Capricorn FM)</a:t>
                      </a:r>
                      <a:endParaRPr lang="en-ZA" sz="1200">
                        <a:effectLst/>
                        <a:latin typeface="Times New Roman"/>
                        <a:ea typeface="Times New Roman"/>
                        <a:cs typeface="Times New Roman"/>
                      </a:endParaRPr>
                    </a:p>
                  </a:txBody>
                  <a:tcPr marL="59902" marR="59902" marT="0" marB="0"/>
                </a:tc>
                <a:tc>
                  <a:txBody>
                    <a:bodyPr/>
                    <a:lstStyle/>
                    <a:p>
                      <a:pPr>
                        <a:spcAft>
                          <a:spcPts val="0"/>
                        </a:spcAft>
                      </a:pPr>
                      <a:r>
                        <a:rPr lang="en-US" sz="1200" dirty="0">
                          <a:effectLst/>
                        </a:rPr>
                        <a:t>45 seconds, three spots per day for 4 weeks, from 22/04/2020 to 19/05/2020.</a:t>
                      </a:r>
                      <a:endParaRPr lang="en-ZA" sz="1200" dirty="0">
                        <a:effectLst/>
                        <a:latin typeface="Times New Roman"/>
                        <a:ea typeface="Times New Roman"/>
                        <a:cs typeface="Times New Roman"/>
                      </a:endParaRPr>
                    </a:p>
                  </a:txBody>
                  <a:tcPr marL="59902" marR="59902" marT="0" marB="0"/>
                </a:tc>
                <a:tc>
                  <a:txBody>
                    <a:bodyPr/>
                    <a:lstStyle/>
                    <a:p>
                      <a:pPr>
                        <a:spcAft>
                          <a:spcPts val="0"/>
                        </a:spcAft>
                      </a:pPr>
                      <a:r>
                        <a:rPr lang="en-US" sz="1200">
                          <a:effectLst/>
                        </a:rPr>
                        <a:t>The MSG Group, which owns both Power FM and Capricorn FM, has more than 551 000 listeners in two provinces.</a:t>
                      </a:r>
                      <a:endParaRPr lang="en-ZA" sz="1200">
                        <a:effectLst/>
                      </a:endParaRPr>
                    </a:p>
                    <a:p>
                      <a:pPr>
                        <a:spcAft>
                          <a:spcPts val="0"/>
                        </a:spcAft>
                      </a:pPr>
                      <a:r>
                        <a:rPr lang="en-US" sz="1200">
                          <a:effectLst/>
                        </a:rPr>
                        <a:t> </a:t>
                      </a:r>
                      <a:endParaRPr lang="en-ZA" sz="1200">
                        <a:effectLst/>
                        <a:latin typeface="Times New Roman"/>
                        <a:ea typeface="Times New Roman"/>
                        <a:cs typeface="Times New Roman"/>
                      </a:endParaRPr>
                    </a:p>
                  </a:txBody>
                  <a:tcPr marL="59902" marR="59902" marT="0" marB="0"/>
                </a:tc>
                <a:tc>
                  <a:txBody>
                    <a:bodyPr/>
                    <a:lstStyle/>
                    <a:p>
                      <a:pPr algn="r">
                        <a:spcAft>
                          <a:spcPts val="0"/>
                        </a:spcAft>
                      </a:pPr>
                      <a:r>
                        <a:rPr lang="en-US" sz="1200">
                          <a:effectLst/>
                        </a:rPr>
                        <a:t> </a:t>
                      </a:r>
                      <a:endParaRPr lang="en-ZA" sz="1200">
                        <a:effectLst/>
                      </a:endParaRPr>
                    </a:p>
                    <a:p>
                      <a:pPr algn="r">
                        <a:spcAft>
                          <a:spcPts val="0"/>
                        </a:spcAft>
                      </a:pPr>
                      <a:r>
                        <a:rPr lang="en-US" sz="1200">
                          <a:effectLst/>
                        </a:rPr>
                        <a:t> </a:t>
                      </a:r>
                      <a:endParaRPr lang="en-ZA" sz="1200">
                        <a:effectLst/>
                      </a:endParaRPr>
                    </a:p>
                    <a:p>
                      <a:pPr algn="r">
                        <a:spcAft>
                          <a:spcPts val="0"/>
                        </a:spcAft>
                      </a:pPr>
                      <a:r>
                        <a:rPr lang="en-US" sz="1200">
                          <a:effectLst/>
                        </a:rPr>
                        <a:t> R 395 459.70</a:t>
                      </a:r>
                      <a:endParaRPr lang="en-ZA" sz="1200">
                        <a:effectLst/>
                      </a:endParaRPr>
                    </a:p>
                    <a:p>
                      <a:pPr algn="r">
                        <a:spcAft>
                          <a:spcPts val="0"/>
                        </a:spcAft>
                      </a:pPr>
                      <a:r>
                        <a:rPr lang="en-US" sz="1200">
                          <a:effectLst/>
                        </a:rPr>
                        <a:t> </a:t>
                      </a:r>
                      <a:endParaRPr lang="en-ZA" sz="1200">
                        <a:effectLst/>
                        <a:latin typeface="Times New Roman"/>
                        <a:ea typeface="Times New Roman"/>
                        <a:cs typeface="Times New Roman"/>
                      </a:endParaRPr>
                    </a:p>
                  </a:txBody>
                  <a:tcPr marL="59902" marR="59902" marT="0" marB="0"/>
                </a:tc>
                <a:extLst>
                  <a:ext uri="{0D108BD9-81ED-4DB2-BD59-A6C34878D82A}">
                    <a16:rowId xmlns:a16="http://schemas.microsoft.com/office/drawing/2014/main" xmlns="" val="10002"/>
                  </a:ext>
                </a:extLst>
              </a:tr>
              <a:tr h="1180818">
                <a:tc>
                  <a:txBody>
                    <a:bodyPr/>
                    <a:lstStyle/>
                    <a:p>
                      <a:pPr>
                        <a:spcAft>
                          <a:spcPts val="0"/>
                        </a:spcAft>
                      </a:pPr>
                      <a:r>
                        <a:rPr lang="en-US" sz="1200">
                          <a:effectLst/>
                        </a:rPr>
                        <a:t>2</a:t>
                      </a:r>
                      <a:endParaRPr lang="en-ZA" sz="1200">
                        <a:effectLst/>
                        <a:latin typeface="Times New Roman"/>
                        <a:ea typeface="Times New Roman"/>
                        <a:cs typeface="Times New Roman"/>
                      </a:endParaRPr>
                    </a:p>
                  </a:txBody>
                  <a:tcPr marL="59902" marR="59902" marT="0" marB="0"/>
                </a:tc>
                <a:tc>
                  <a:txBody>
                    <a:bodyPr/>
                    <a:lstStyle/>
                    <a:p>
                      <a:pPr>
                        <a:spcAft>
                          <a:spcPts val="0"/>
                        </a:spcAft>
                      </a:pPr>
                      <a:r>
                        <a:rPr lang="en-US" sz="1200">
                          <a:effectLst/>
                        </a:rPr>
                        <a:t>Motswako Media Group (R 184 575.00)</a:t>
                      </a:r>
                      <a:endParaRPr lang="en-ZA" sz="1200">
                        <a:effectLst/>
                        <a:latin typeface="Times New Roman"/>
                        <a:ea typeface="Times New Roman"/>
                        <a:cs typeface="Times New Roman"/>
                      </a:endParaRPr>
                    </a:p>
                  </a:txBody>
                  <a:tcPr marL="59902" marR="59902" marT="0" marB="0"/>
                </a:tc>
                <a:tc>
                  <a:txBody>
                    <a:bodyPr/>
                    <a:lstStyle/>
                    <a:p>
                      <a:pPr>
                        <a:spcAft>
                          <a:spcPts val="0"/>
                        </a:spcAft>
                      </a:pPr>
                      <a:r>
                        <a:rPr lang="en-US" sz="1200" dirty="0">
                          <a:effectLst/>
                        </a:rPr>
                        <a:t>45 seconds, three spots per day for 4 weeks, from 22/04/2020 to 19/05/2020.</a:t>
                      </a:r>
                      <a:endParaRPr lang="en-ZA" sz="1200" dirty="0">
                        <a:effectLst/>
                        <a:latin typeface="Times New Roman"/>
                        <a:ea typeface="Times New Roman"/>
                        <a:cs typeface="Times New Roman"/>
                      </a:endParaRPr>
                    </a:p>
                  </a:txBody>
                  <a:tcPr marL="59902" marR="59902" marT="0" marB="0"/>
                </a:tc>
                <a:tc>
                  <a:txBody>
                    <a:bodyPr/>
                    <a:lstStyle/>
                    <a:p>
                      <a:pPr>
                        <a:spcAft>
                          <a:spcPts val="0"/>
                        </a:spcAft>
                      </a:pPr>
                      <a:r>
                        <a:rPr lang="en-US" sz="1200" dirty="0">
                          <a:effectLst/>
                        </a:rPr>
                        <a:t>The </a:t>
                      </a:r>
                      <a:r>
                        <a:rPr lang="en-US" sz="1200" dirty="0" err="1">
                          <a:effectLst/>
                        </a:rPr>
                        <a:t>Motswako</a:t>
                      </a:r>
                      <a:r>
                        <a:rPr lang="en-US" sz="1200" dirty="0">
                          <a:effectLst/>
                        </a:rPr>
                        <a:t> Media Group is capacitated to extensively reach a wide range of North West audience - approximately 551 000 listeners.</a:t>
                      </a:r>
                      <a:endParaRPr lang="en-ZA" sz="1200" dirty="0">
                        <a:effectLst/>
                        <a:latin typeface="Times New Roman"/>
                        <a:ea typeface="Times New Roman"/>
                        <a:cs typeface="Times New Roman"/>
                      </a:endParaRPr>
                    </a:p>
                  </a:txBody>
                  <a:tcPr marL="59902" marR="59902" marT="0" marB="0"/>
                </a:tc>
                <a:tc>
                  <a:txBody>
                    <a:bodyPr/>
                    <a:lstStyle/>
                    <a:p>
                      <a:pPr algn="r">
                        <a:spcAft>
                          <a:spcPts val="0"/>
                        </a:spcAft>
                      </a:pPr>
                      <a:r>
                        <a:rPr lang="en-US" sz="1200" dirty="0">
                          <a:effectLst/>
                        </a:rPr>
                        <a:t> </a:t>
                      </a:r>
                      <a:endParaRPr lang="en-ZA" sz="1200" dirty="0">
                        <a:effectLst/>
                      </a:endParaRPr>
                    </a:p>
                    <a:p>
                      <a:pPr algn="r">
                        <a:spcAft>
                          <a:spcPts val="0"/>
                        </a:spcAft>
                      </a:pPr>
                      <a:r>
                        <a:rPr lang="en-US" sz="1200" dirty="0">
                          <a:effectLst/>
                        </a:rPr>
                        <a:t> </a:t>
                      </a:r>
                      <a:endParaRPr lang="en-ZA" sz="1200" dirty="0">
                        <a:effectLst/>
                      </a:endParaRPr>
                    </a:p>
                    <a:p>
                      <a:pPr algn="r">
                        <a:spcAft>
                          <a:spcPts val="0"/>
                        </a:spcAft>
                      </a:pPr>
                      <a:r>
                        <a:rPr lang="en-US" sz="1200" dirty="0">
                          <a:effectLst/>
                        </a:rPr>
                        <a:t>R184 575.00</a:t>
                      </a:r>
                      <a:endParaRPr lang="en-ZA" sz="1200" dirty="0">
                        <a:effectLst/>
                      </a:endParaRPr>
                    </a:p>
                    <a:p>
                      <a:pPr algn="r">
                        <a:spcAft>
                          <a:spcPts val="0"/>
                        </a:spcAft>
                      </a:pPr>
                      <a:r>
                        <a:rPr lang="en-US" sz="1200" dirty="0">
                          <a:effectLst/>
                        </a:rPr>
                        <a:t> </a:t>
                      </a:r>
                      <a:endParaRPr lang="en-ZA" sz="1200" dirty="0">
                        <a:effectLst/>
                      </a:endParaRPr>
                    </a:p>
                    <a:p>
                      <a:pPr algn="r">
                        <a:spcAft>
                          <a:spcPts val="0"/>
                        </a:spcAft>
                      </a:pPr>
                      <a:r>
                        <a:rPr lang="en-US" sz="1200" dirty="0">
                          <a:effectLst/>
                        </a:rPr>
                        <a:t> </a:t>
                      </a:r>
                      <a:endParaRPr lang="en-ZA" sz="1200" dirty="0">
                        <a:effectLst/>
                        <a:latin typeface="Times New Roman"/>
                        <a:ea typeface="Times New Roman"/>
                        <a:cs typeface="Times New Roman"/>
                      </a:endParaRPr>
                    </a:p>
                  </a:txBody>
                  <a:tcPr marL="59902" marR="59902" marT="0" marB="0"/>
                </a:tc>
                <a:extLst>
                  <a:ext uri="{0D108BD9-81ED-4DB2-BD59-A6C34878D82A}">
                    <a16:rowId xmlns:a16="http://schemas.microsoft.com/office/drawing/2014/main" xmlns="" val="10003"/>
                  </a:ext>
                </a:extLst>
              </a:tr>
            </a:tbl>
          </a:graphicData>
        </a:graphic>
      </p:graphicFrame>
      <p:sp>
        <p:nvSpPr>
          <p:cNvPr id="5" name="Slide Number Placeholder 4"/>
          <p:cNvSpPr>
            <a:spLocks noGrp="1"/>
          </p:cNvSpPr>
          <p:nvPr>
            <p:ph type="sldNum" sz="quarter" idx="12"/>
          </p:nvPr>
        </p:nvSpPr>
        <p:spPr/>
        <p:txBody>
          <a:bodyPr/>
          <a:lstStyle/>
          <a:p>
            <a:fld id="{2D3CBFE2-772D-4747-BDB1-DB5AF30E99ED}" type="slidenum">
              <a:rPr lang="en-US" altLang="en-US" smtClean="0"/>
              <a:pPr/>
              <a:t>14</a:t>
            </a:fld>
            <a:endParaRPr lang="en-US" altLang="en-US" dirty="0"/>
          </a:p>
        </p:txBody>
      </p:sp>
      <p:sp>
        <p:nvSpPr>
          <p:cNvPr id="6" name="TextBox 5"/>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Calibri"/>
              </a:rPr>
              <a:t>14</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48135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3200" b="1" dirty="0" smtClean="0"/>
              <a:t>AGSA FINDINGS </a:t>
            </a:r>
            <a:endParaRPr lang="en-ZA" sz="3200" b="1" dirty="0"/>
          </a:p>
        </p:txBody>
      </p:sp>
      <p:sp>
        <p:nvSpPr>
          <p:cNvPr id="4" name="Content Placeholder 3"/>
          <p:cNvSpPr>
            <a:spLocks noGrp="1"/>
          </p:cNvSpPr>
          <p:nvPr>
            <p:ph idx="1"/>
          </p:nvPr>
        </p:nvSpPr>
        <p:spPr>
          <a:xfrm>
            <a:off x="287523" y="1417638"/>
            <a:ext cx="8229600" cy="4525963"/>
          </a:xfrm>
        </p:spPr>
        <p:txBody>
          <a:bodyPr/>
          <a:lstStyle/>
          <a:p>
            <a:pPr marL="0" indent="0">
              <a:buNone/>
            </a:pPr>
            <a:r>
              <a:rPr lang="en-ZA" sz="1400" dirty="0" smtClean="0"/>
              <a:t>3. The </a:t>
            </a:r>
            <a:r>
              <a:rPr lang="en-ZA" sz="1400" dirty="0"/>
              <a:t>AGSA noted that the evaluation of Broad-Based Black Economic (BBBEE) and price requirements for the procurement of television adverts, was performed and recorded as follows: </a:t>
            </a:r>
          </a:p>
        </p:txBody>
      </p:sp>
      <p:graphicFrame>
        <p:nvGraphicFramePr>
          <p:cNvPr id="9" name="Table 8"/>
          <p:cNvGraphicFramePr>
            <a:graphicFrameLocks noGrp="1"/>
          </p:cNvGraphicFramePr>
          <p:nvPr>
            <p:extLst>
              <p:ext uri="{D42A27DB-BD31-4B8C-83A1-F6EECF244321}">
                <p14:modId xmlns:p14="http://schemas.microsoft.com/office/powerpoint/2010/main" xmlns="" val="1278950419"/>
              </p:ext>
            </p:extLst>
          </p:nvPr>
        </p:nvGraphicFramePr>
        <p:xfrm>
          <a:off x="107504" y="5284218"/>
          <a:ext cx="8229600" cy="1493520"/>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0">
                <a:tc>
                  <a:txBody>
                    <a:bodyPr/>
                    <a:lstStyle/>
                    <a:p>
                      <a:pPr marL="450215" algn="just">
                        <a:spcAft>
                          <a:spcPts val="0"/>
                        </a:spcAft>
                      </a:pPr>
                      <a:r>
                        <a:rPr lang="en-US" sz="1400" dirty="0">
                          <a:effectLst/>
                          <a:latin typeface="Calibri"/>
                          <a:ea typeface="Times New Roman"/>
                          <a:cs typeface="Arial"/>
                        </a:rPr>
                        <a:t>The AGSA noted through a BAC submission dated 30 April 2020, that according to the SCM evaluation</a:t>
                      </a:r>
                      <a:r>
                        <a:rPr lang="en-US" sz="1400" dirty="0">
                          <a:effectLst/>
                          <a:latin typeface="Times New Roman"/>
                          <a:ea typeface="Times New Roman"/>
                          <a:cs typeface="Arial"/>
                        </a:rPr>
                        <a:t>, “</a:t>
                      </a:r>
                      <a:r>
                        <a:rPr lang="en-US" sz="1400" i="1" dirty="0" err="1">
                          <a:effectLst/>
                          <a:latin typeface="Times New Roman"/>
                          <a:ea typeface="Times New Roman"/>
                          <a:cs typeface="Arial"/>
                        </a:rPr>
                        <a:t>Spacegrow</a:t>
                      </a:r>
                      <a:r>
                        <a:rPr lang="en-US" sz="1400" i="1" dirty="0">
                          <a:effectLst/>
                          <a:latin typeface="Times New Roman"/>
                          <a:ea typeface="Times New Roman"/>
                          <a:cs typeface="Arial"/>
                        </a:rPr>
                        <a:t> Media has scored the highest point of 98, which makes it the preferred service provider. However due to the fact that the airtime has already been secured with TV stations, there is a pressing need to start advertising how companies still in lockdown can access the benefit during Level 4. In this regard, we would like to appoint a service provider that will be able to produce the advert in the shortest possible time.”</a:t>
                      </a:r>
                      <a:r>
                        <a:rPr lang="en-US" sz="1400" dirty="0">
                          <a:effectLst/>
                          <a:latin typeface="Times New Roman"/>
                          <a:ea typeface="Times New Roman"/>
                          <a:cs typeface="Arial"/>
                        </a:rPr>
                        <a:t> </a:t>
                      </a:r>
                      <a:endParaRPr lang="en-ZA" sz="1400" dirty="0">
                        <a:effectLst/>
                        <a:latin typeface="Times New Roman"/>
                        <a:ea typeface="Times New Roman"/>
                      </a:endParaRPr>
                    </a:p>
                    <a:p>
                      <a:pPr marL="450215" algn="just">
                        <a:spcAft>
                          <a:spcPts val="0"/>
                        </a:spcAft>
                      </a:pPr>
                      <a:r>
                        <a:rPr lang="en-US" sz="1400" dirty="0">
                          <a:effectLst/>
                          <a:latin typeface="Times New Roman"/>
                          <a:ea typeface="Times New Roman"/>
                          <a:cs typeface="Arial"/>
                        </a:rPr>
                        <a:t> </a:t>
                      </a:r>
                      <a:endParaRPr lang="en-ZA" sz="1400" dirty="0">
                        <a:effectLst/>
                        <a:latin typeface="Times New Roman"/>
                        <a:ea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0" name="Rectangle 3"/>
          <p:cNvSpPr>
            <a:spLocks noChangeArrowheads="1"/>
          </p:cNvSpPr>
          <p:nvPr/>
        </p:nvSpPr>
        <p:spPr bwMode="auto">
          <a:xfrm>
            <a:off x="287523" y="4293096"/>
            <a:ext cx="856895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 appointment was therefore in contravention section 51 of the PFMA and the Preferential Procurement     Regulations.    </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3301168410"/>
              </p:ext>
            </p:extLst>
          </p:nvPr>
        </p:nvGraphicFramePr>
        <p:xfrm>
          <a:off x="316300" y="1988841"/>
          <a:ext cx="8020803" cy="2121687"/>
        </p:xfrm>
        <a:graphic>
          <a:graphicData uri="http://schemas.openxmlformats.org/drawingml/2006/table">
            <a:tbl>
              <a:tblPr firstRow="1" firstCol="1" bandRow="1">
                <a:tableStyleId>{5DA37D80-6434-44D0-A028-1B22A696006F}</a:tableStyleId>
              </a:tblPr>
              <a:tblGrid>
                <a:gridCol w="573504">
                  <a:extLst>
                    <a:ext uri="{9D8B030D-6E8A-4147-A177-3AD203B41FA5}">
                      <a16:colId xmlns:a16="http://schemas.microsoft.com/office/drawing/2014/main" xmlns="" val="20000"/>
                    </a:ext>
                  </a:extLst>
                </a:gridCol>
                <a:gridCol w="2715603">
                  <a:extLst>
                    <a:ext uri="{9D8B030D-6E8A-4147-A177-3AD203B41FA5}">
                      <a16:colId xmlns:a16="http://schemas.microsoft.com/office/drawing/2014/main" xmlns="" val="20001"/>
                    </a:ext>
                  </a:extLst>
                </a:gridCol>
                <a:gridCol w="1084592">
                  <a:extLst>
                    <a:ext uri="{9D8B030D-6E8A-4147-A177-3AD203B41FA5}">
                      <a16:colId xmlns:a16="http://schemas.microsoft.com/office/drawing/2014/main" xmlns="" val="20002"/>
                    </a:ext>
                  </a:extLst>
                </a:gridCol>
                <a:gridCol w="1818252">
                  <a:extLst>
                    <a:ext uri="{9D8B030D-6E8A-4147-A177-3AD203B41FA5}">
                      <a16:colId xmlns:a16="http://schemas.microsoft.com/office/drawing/2014/main" xmlns="" val="20003"/>
                    </a:ext>
                  </a:extLst>
                </a:gridCol>
                <a:gridCol w="1828852">
                  <a:extLst>
                    <a:ext uri="{9D8B030D-6E8A-4147-A177-3AD203B41FA5}">
                      <a16:colId xmlns:a16="http://schemas.microsoft.com/office/drawing/2014/main" xmlns="" val="20004"/>
                    </a:ext>
                  </a:extLst>
                </a:gridCol>
              </a:tblGrid>
              <a:tr h="457619">
                <a:tc>
                  <a:txBody>
                    <a:bodyPr/>
                    <a:lstStyle/>
                    <a:p>
                      <a:pPr>
                        <a:spcAft>
                          <a:spcPts val="0"/>
                        </a:spcAft>
                      </a:pPr>
                      <a:r>
                        <a:rPr lang="en-US" sz="1200">
                          <a:effectLst/>
                        </a:rPr>
                        <a:t>No</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a:effectLst/>
                        </a:rPr>
                        <a:t>Service Providers</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dirty="0">
                          <a:effectLst/>
                        </a:rPr>
                        <a:t>BBBEE</a:t>
                      </a:r>
                      <a:endParaRPr lang="en-ZA" sz="1200" dirty="0">
                        <a:effectLst/>
                        <a:latin typeface="Times New Roman"/>
                        <a:ea typeface="Times New Roman"/>
                        <a:cs typeface="Times New Roman"/>
                      </a:endParaRPr>
                    </a:p>
                  </a:txBody>
                  <a:tcPr marL="68580" marR="68580" marT="0" marB="0"/>
                </a:tc>
                <a:tc>
                  <a:txBody>
                    <a:bodyPr/>
                    <a:lstStyle/>
                    <a:p>
                      <a:pPr>
                        <a:spcAft>
                          <a:spcPts val="0"/>
                        </a:spcAft>
                      </a:pPr>
                      <a:r>
                        <a:rPr lang="en-US" sz="1200">
                          <a:effectLst/>
                        </a:rPr>
                        <a:t>Price</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a:effectLst/>
                        </a:rPr>
                        <a:t>Points</a:t>
                      </a:r>
                      <a:endParaRPr lang="en-ZA" sz="1200">
                        <a:effectLst/>
                        <a:latin typeface="Times New Roman"/>
                        <a:ea typeface="Times New Roman"/>
                        <a:cs typeface="Times New Roman"/>
                      </a:endParaRPr>
                    </a:p>
                  </a:txBody>
                  <a:tcPr marL="68580" marR="68580" marT="0" marB="0"/>
                </a:tc>
                <a:extLst>
                  <a:ext uri="{0D108BD9-81ED-4DB2-BD59-A6C34878D82A}">
                    <a16:rowId xmlns:a16="http://schemas.microsoft.com/office/drawing/2014/main" xmlns="" val="10000"/>
                  </a:ext>
                </a:extLst>
              </a:tr>
              <a:tr h="416017">
                <a:tc>
                  <a:txBody>
                    <a:bodyPr/>
                    <a:lstStyle/>
                    <a:p>
                      <a:pPr>
                        <a:spcAft>
                          <a:spcPts val="0"/>
                        </a:spcAft>
                      </a:pPr>
                      <a:r>
                        <a:rPr lang="en-US" sz="1200">
                          <a:effectLst/>
                        </a:rPr>
                        <a:t>1</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a:effectLst/>
                        </a:rPr>
                        <a:t>Spacegrow Media</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a:effectLst/>
                        </a:rPr>
                        <a:t>2</a:t>
                      </a:r>
                      <a:endParaRPr lang="en-ZA" sz="1200">
                        <a:effectLst/>
                        <a:latin typeface="Times New Roman"/>
                        <a:ea typeface="Times New Roman"/>
                        <a:cs typeface="Times New Roman"/>
                      </a:endParaRPr>
                    </a:p>
                  </a:txBody>
                  <a:tcPr marL="68580" marR="68580" marT="0" marB="0"/>
                </a:tc>
                <a:tc>
                  <a:txBody>
                    <a:bodyPr/>
                    <a:lstStyle/>
                    <a:p>
                      <a:pPr algn="r">
                        <a:spcAft>
                          <a:spcPts val="0"/>
                        </a:spcAft>
                      </a:pPr>
                      <a:r>
                        <a:rPr lang="en-US" sz="1200">
                          <a:effectLst/>
                        </a:rPr>
                        <a:t>R 87 798,36</a:t>
                      </a:r>
                      <a:endParaRPr lang="en-ZA" sz="1200">
                        <a:effectLst/>
                        <a:latin typeface="Times New Roman"/>
                        <a:ea typeface="Times New Roman"/>
                        <a:cs typeface="Times New Roman"/>
                      </a:endParaRPr>
                    </a:p>
                  </a:txBody>
                  <a:tcPr marL="68580" marR="68580" marT="0" marB="0"/>
                </a:tc>
                <a:tc>
                  <a:txBody>
                    <a:bodyPr/>
                    <a:lstStyle/>
                    <a:p>
                      <a:pPr algn="r">
                        <a:spcAft>
                          <a:spcPts val="0"/>
                        </a:spcAft>
                      </a:pPr>
                      <a:r>
                        <a:rPr lang="en-US" sz="1200">
                          <a:effectLst/>
                        </a:rPr>
                        <a:t>98</a:t>
                      </a:r>
                      <a:endParaRPr lang="en-ZA" sz="1200">
                        <a:effectLst/>
                        <a:latin typeface="Times New Roman"/>
                        <a:ea typeface="Times New Roman"/>
                        <a:cs typeface="Times New Roman"/>
                      </a:endParaRPr>
                    </a:p>
                  </a:txBody>
                  <a:tcPr marL="68580" marR="68580" marT="0" marB="0"/>
                </a:tc>
                <a:extLst>
                  <a:ext uri="{0D108BD9-81ED-4DB2-BD59-A6C34878D82A}">
                    <a16:rowId xmlns:a16="http://schemas.microsoft.com/office/drawing/2014/main" xmlns="" val="10001"/>
                  </a:ext>
                </a:extLst>
              </a:tr>
              <a:tr h="416017">
                <a:tc>
                  <a:txBody>
                    <a:bodyPr/>
                    <a:lstStyle/>
                    <a:p>
                      <a:pPr>
                        <a:spcAft>
                          <a:spcPts val="0"/>
                        </a:spcAft>
                      </a:pPr>
                      <a:r>
                        <a:rPr lang="en-US" sz="1200">
                          <a:effectLst/>
                        </a:rPr>
                        <a:t>2</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a:effectLst/>
                        </a:rPr>
                        <a:t>Indayi Communication</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dirty="0">
                          <a:effectLst/>
                        </a:rPr>
                        <a:t>1</a:t>
                      </a:r>
                      <a:endParaRPr lang="en-ZA" sz="1200" dirty="0">
                        <a:effectLst/>
                        <a:latin typeface="Times New Roman"/>
                        <a:ea typeface="Times New Roman"/>
                        <a:cs typeface="Times New Roman"/>
                      </a:endParaRPr>
                    </a:p>
                  </a:txBody>
                  <a:tcPr marL="68580" marR="68580" marT="0" marB="0"/>
                </a:tc>
                <a:tc>
                  <a:txBody>
                    <a:bodyPr/>
                    <a:lstStyle/>
                    <a:p>
                      <a:pPr algn="r">
                        <a:spcAft>
                          <a:spcPts val="0"/>
                        </a:spcAft>
                      </a:pPr>
                      <a:r>
                        <a:rPr lang="en-US" sz="1200">
                          <a:effectLst/>
                        </a:rPr>
                        <a:t>R 199 526,43 </a:t>
                      </a:r>
                      <a:endParaRPr lang="en-ZA" sz="1200">
                        <a:effectLst/>
                        <a:latin typeface="Times New Roman"/>
                        <a:ea typeface="Times New Roman"/>
                        <a:cs typeface="Times New Roman"/>
                      </a:endParaRPr>
                    </a:p>
                  </a:txBody>
                  <a:tcPr marL="68580" marR="68580" marT="0" marB="0"/>
                </a:tc>
                <a:tc>
                  <a:txBody>
                    <a:bodyPr/>
                    <a:lstStyle/>
                    <a:p>
                      <a:pPr marL="342900" lvl="0" indent="-342900" algn="r">
                        <a:buFont typeface="Arial"/>
                        <a:buChar char="-"/>
                      </a:pPr>
                      <a:r>
                        <a:rPr lang="en-US" sz="1200">
                          <a:effectLst/>
                        </a:rPr>
                        <a:t>21.80</a:t>
                      </a:r>
                      <a:endParaRPr lang="en-ZA" sz="120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2"/>
                  </a:ext>
                </a:extLst>
              </a:tr>
              <a:tr h="416017">
                <a:tc>
                  <a:txBody>
                    <a:bodyPr/>
                    <a:lstStyle/>
                    <a:p>
                      <a:pPr>
                        <a:spcAft>
                          <a:spcPts val="0"/>
                        </a:spcAft>
                      </a:pPr>
                      <a:r>
                        <a:rPr lang="en-US" sz="1200">
                          <a:effectLst/>
                        </a:rPr>
                        <a:t>3</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a:effectLst/>
                        </a:rPr>
                        <a:t>Avatar Agency</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a:effectLst/>
                        </a:rPr>
                        <a:t>1</a:t>
                      </a:r>
                      <a:endParaRPr lang="en-ZA" sz="1200">
                        <a:effectLst/>
                        <a:latin typeface="Times New Roman"/>
                        <a:ea typeface="Times New Roman"/>
                        <a:cs typeface="Times New Roman"/>
                      </a:endParaRPr>
                    </a:p>
                  </a:txBody>
                  <a:tcPr marL="68580" marR="68580" marT="0" marB="0"/>
                </a:tc>
                <a:tc>
                  <a:txBody>
                    <a:bodyPr/>
                    <a:lstStyle/>
                    <a:p>
                      <a:pPr algn="r">
                        <a:spcAft>
                          <a:spcPts val="0"/>
                        </a:spcAft>
                      </a:pPr>
                      <a:r>
                        <a:rPr lang="en-US" sz="1200">
                          <a:effectLst/>
                        </a:rPr>
                        <a:t>R 494 143. 50</a:t>
                      </a:r>
                      <a:endParaRPr lang="en-ZA" sz="1200">
                        <a:effectLst/>
                        <a:latin typeface="Times New Roman"/>
                        <a:ea typeface="Times New Roman"/>
                        <a:cs typeface="Times New Roman"/>
                      </a:endParaRPr>
                    </a:p>
                  </a:txBody>
                  <a:tcPr marL="68580" marR="68580" marT="0" marB="0"/>
                </a:tc>
                <a:tc>
                  <a:txBody>
                    <a:bodyPr/>
                    <a:lstStyle/>
                    <a:p>
                      <a:pPr marL="342900" lvl="0" indent="-342900" algn="r">
                        <a:buFont typeface="Arial"/>
                        <a:buChar char="-"/>
                      </a:pPr>
                      <a:r>
                        <a:rPr lang="en-US" sz="1200">
                          <a:effectLst/>
                        </a:rPr>
                        <a:t>290.25</a:t>
                      </a:r>
                      <a:endParaRPr lang="en-ZA" sz="120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3"/>
                  </a:ext>
                </a:extLst>
              </a:tr>
              <a:tr h="416017">
                <a:tc>
                  <a:txBody>
                    <a:bodyPr/>
                    <a:lstStyle/>
                    <a:p>
                      <a:pPr>
                        <a:spcAft>
                          <a:spcPts val="0"/>
                        </a:spcAft>
                      </a:pPr>
                      <a:r>
                        <a:rPr lang="en-US" sz="1200">
                          <a:effectLst/>
                        </a:rPr>
                        <a:t>4</a:t>
                      </a:r>
                      <a:endParaRPr lang="en-ZA" sz="1200">
                        <a:effectLst/>
                        <a:latin typeface="Times New Roman"/>
                        <a:ea typeface="Times New Roman"/>
                        <a:cs typeface="Times New Roman"/>
                      </a:endParaRPr>
                    </a:p>
                  </a:txBody>
                  <a:tcPr marL="68580" marR="68580" marT="0" marB="0"/>
                </a:tc>
                <a:tc>
                  <a:txBody>
                    <a:bodyPr/>
                    <a:lstStyle/>
                    <a:p>
                      <a:pPr>
                        <a:spcAft>
                          <a:spcPts val="0"/>
                        </a:spcAft>
                      </a:pPr>
                      <a:r>
                        <a:rPr lang="en-US" sz="1200" dirty="0">
                          <a:effectLst/>
                        </a:rPr>
                        <a:t>Urban Brew Studio</a:t>
                      </a:r>
                      <a:endParaRPr lang="en-ZA" sz="1200" dirty="0">
                        <a:effectLst/>
                        <a:latin typeface="Times New Roman"/>
                        <a:ea typeface="Times New Roman"/>
                        <a:cs typeface="Times New Roman"/>
                      </a:endParaRPr>
                    </a:p>
                  </a:txBody>
                  <a:tcPr marL="68580" marR="68580" marT="0" marB="0"/>
                </a:tc>
                <a:tc>
                  <a:txBody>
                    <a:bodyPr/>
                    <a:lstStyle/>
                    <a:p>
                      <a:pPr>
                        <a:spcAft>
                          <a:spcPts val="0"/>
                        </a:spcAft>
                      </a:pPr>
                      <a:r>
                        <a:rPr lang="en-US" sz="1200">
                          <a:effectLst/>
                        </a:rPr>
                        <a:t>2</a:t>
                      </a:r>
                      <a:endParaRPr lang="en-ZA" sz="1200">
                        <a:effectLst/>
                        <a:latin typeface="Times New Roman"/>
                        <a:ea typeface="Times New Roman"/>
                        <a:cs typeface="Times New Roman"/>
                      </a:endParaRPr>
                    </a:p>
                  </a:txBody>
                  <a:tcPr marL="68580" marR="68580" marT="0" marB="0"/>
                </a:tc>
                <a:tc>
                  <a:txBody>
                    <a:bodyPr/>
                    <a:lstStyle/>
                    <a:p>
                      <a:pPr algn="r">
                        <a:spcAft>
                          <a:spcPts val="0"/>
                        </a:spcAft>
                      </a:pPr>
                      <a:r>
                        <a:rPr lang="en-US" sz="1200">
                          <a:effectLst/>
                        </a:rPr>
                        <a:t>R 656 345.31</a:t>
                      </a:r>
                      <a:endParaRPr lang="en-ZA" sz="1200">
                        <a:effectLst/>
                        <a:latin typeface="Times New Roman"/>
                        <a:ea typeface="Times New Roman"/>
                        <a:cs typeface="Times New Roman"/>
                      </a:endParaRPr>
                    </a:p>
                  </a:txBody>
                  <a:tcPr marL="68580" marR="68580" marT="0" marB="0"/>
                </a:tc>
                <a:tc>
                  <a:txBody>
                    <a:bodyPr/>
                    <a:lstStyle/>
                    <a:p>
                      <a:pPr marL="342900" lvl="0" indent="-342900" algn="r">
                        <a:buFont typeface="Arial"/>
                        <a:buChar char="-"/>
                      </a:pPr>
                      <a:r>
                        <a:rPr lang="en-US" sz="1200" dirty="0">
                          <a:effectLst/>
                        </a:rPr>
                        <a:t>438.05</a:t>
                      </a:r>
                      <a:endParaRPr lang="en-ZA" sz="1200" dirty="0">
                        <a:effectLst/>
                        <a:latin typeface="Calibri"/>
                        <a:ea typeface="Times New Roman"/>
                        <a:cs typeface="Times New Roman"/>
                      </a:endParaRPr>
                    </a:p>
                  </a:txBody>
                  <a:tcPr marL="68580" marR="68580" marT="0" marB="0"/>
                </a:tc>
                <a:extLst>
                  <a:ext uri="{0D108BD9-81ED-4DB2-BD59-A6C34878D82A}">
                    <a16:rowId xmlns:a16="http://schemas.microsoft.com/office/drawing/2014/main" xmlns="" val="10004"/>
                  </a:ext>
                </a:extLst>
              </a:tr>
            </a:tbl>
          </a:graphicData>
        </a:graphic>
      </p:graphicFrame>
      <p:sp>
        <p:nvSpPr>
          <p:cNvPr id="12" name="Slide Number Placeholder 11"/>
          <p:cNvSpPr>
            <a:spLocks noGrp="1"/>
          </p:cNvSpPr>
          <p:nvPr>
            <p:ph type="sldNum" sz="quarter" idx="12"/>
          </p:nvPr>
        </p:nvSpPr>
        <p:spPr/>
        <p:txBody>
          <a:bodyPr/>
          <a:lstStyle/>
          <a:p>
            <a:fld id="{2D3CBFE2-772D-4747-BDB1-DB5AF30E99ED}" type="slidenum">
              <a:rPr lang="en-US" altLang="en-US" smtClean="0"/>
              <a:pPr/>
              <a:t>15</a:t>
            </a:fld>
            <a:endParaRPr lang="en-US" altLang="en-US" dirty="0"/>
          </a:p>
        </p:txBody>
      </p:sp>
      <p:sp>
        <p:nvSpPr>
          <p:cNvPr id="13" name="TextBox 12"/>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15</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305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Calibri" pitchFamily="34" charset="0"/>
                <a:ea typeface="ＭＳ Ｐゴシック" pitchFamily="34" charset="-128"/>
              </a:defRPr>
            </a:lvl1pPr>
            <a:lvl2pPr marL="557213" indent="-214313">
              <a:spcBef>
                <a:spcPct val="20000"/>
              </a:spcBef>
              <a:buFont typeface="Arial" pitchFamily="34" charset="0"/>
              <a:buChar char="–"/>
              <a:defRPr sz="2100">
                <a:solidFill>
                  <a:schemeClr val="tx1"/>
                </a:solidFill>
                <a:latin typeface="Calibri" pitchFamily="34" charset="0"/>
                <a:ea typeface="ＭＳ Ｐゴシック" pitchFamily="34" charset="-128"/>
              </a:defRPr>
            </a:lvl2pPr>
            <a:lvl3pPr marL="857250" indent="-171450">
              <a:spcBef>
                <a:spcPct val="20000"/>
              </a:spcBef>
              <a:buFont typeface="Arial" pitchFamily="34" charset="0"/>
              <a:buChar char="•"/>
              <a:defRPr sz="1800">
                <a:solidFill>
                  <a:schemeClr val="tx1"/>
                </a:solidFill>
                <a:latin typeface="Calibri" pitchFamily="34" charset="0"/>
                <a:ea typeface="ＭＳ Ｐゴシック" pitchFamily="34" charset="-128"/>
              </a:defRPr>
            </a:lvl3pPr>
            <a:lvl4pPr marL="1200150" indent="-171450">
              <a:spcBef>
                <a:spcPct val="20000"/>
              </a:spcBef>
              <a:buFont typeface="Arial" pitchFamily="34" charset="0"/>
              <a:buChar char="–"/>
              <a:defRPr sz="1500">
                <a:solidFill>
                  <a:schemeClr val="tx1"/>
                </a:solidFill>
                <a:latin typeface="Calibri" pitchFamily="34" charset="0"/>
                <a:ea typeface="ＭＳ Ｐゴシック" pitchFamily="34" charset="-128"/>
              </a:defRPr>
            </a:lvl4pPr>
            <a:lvl5pPr marL="1543050" indent="-171450">
              <a:spcBef>
                <a:spcPct val="20000"/>
              </a:spcBef>
              <a:buFont typeface="Arial" pitchFamily="34" charset="0"/>
              <a:buChar char="»"/>
              <a:defRPr sz="1500">
                <a:solidFill>
                  <a:schemeClr val="tx1"/>
                </a:solidFill>
                <a:latin typeface="Calibri" pitchFamily="34" charset="0"/>
                <a:ea typeface="ＭＳ Ｐゴシック" pitchFamily="34" charset="-128"/>
              </a:defRPr>
            </a:lvl5pPr>
            <a:lvl6pPr marL="1885950" indent="-171450" defTabSz="342900" eaLnBrk="0" fontAlgn="base" hangingPunct="0">
              <a:spcBef>
                <a:spcPct val="20000"/>
              </a:spcBef>
              <a:spcAft>
                <a:spcPct val="0"/>
              </a:spcAft>
              <a:buFont typeface="Arial" pitchFamily="34" charset="0"/>
              <a:buChar char="»"/>
              <a:defRPr sz="1500">
                <a:solidFill>
                  <a:schemeClr val="tx1"/>
                </a:solidFill>
                <a:latin typeface="Calibri" pitchFamily="34" charset="0"/>
                <a:ea typeface="ＭＳ Ｐゴシック" pitchFamily="34" charset="-128"/>
              </a:defRPr>
            </a:lvl6pPr>
            <a:lvl7pPr marL="2228850" indent="-171450" defTabSz="342900" eaLnBrk="0" fontAlgn="base" hangingPunct="0">
              <a:spcBef>
                <a:spcPct val="20000"/>
              </a:spcBef>
              <a:spcAft>
                <a:spcPct val="0"/>
              </a:spcAft>
              <a:buFont typeface="Arial" pitchFamily="34" charset="0"/>
              <a:buChar char="»"/>
              <a:defRPr sz="1500">
                <a:solidFill>
                  <a:schemeClr val="tx1"/>
                </a:solidFill>
                <a:latin typeface="Calibri" pitchFamily="34" charset="0"/>
                <a:ea typeface="ＭＳ Ｐゴシック" pitchFamily="34" charset="-128"/>
              </a:defRPr>
            </a:lvl7pPr>
            <a:lvl8pPr marL="2571750" indent="-171450" defTabSz="342900" eaLnBrk="0" fontAlgn="base" hangingPunct="0">
              <a:spcBef>
                <a:spcPct val="20000"/>
              </a:spcBef>
              <a:spcAft>
                <a:spcPct val="0"/>
              </a:spcAft>
              <a:buFont typeface="Arial" pitchFamily="34" charset="0"/>
              <a:buChar char="»"/>
              <a:defRPr sz="1500">
                <a:solidFill>
                  <a:schemeClr val="tx1"/>
                </a:solidFill>
                <a:latin typeface="Calibri" pitchFamily="34" charset="0"/>
                <a:ea typeface="ＭＳ Ｐゴシック" pitchFamily="34" charset="-128"/>
              </a:defRPr>
            </a:lvl8pPr>
            <a:lvl9pPr marL="2914650" indent="-171450" defTabSz="342900" eaLnBrk="0" fontAlgn="base" hangingPunct="0">
              <a:spcBef>
                <a:spcPct val="20000"/>
              </a:spcBef>
              <a:spcAft>
                <a:spcPct val="0"/>
              </a:spcAft>
              <a:buFont typeface="Arial" pitchFamily="34" charset="0"/>
              <a:buChar char="»"/>
              <a:defRPr sz="1500">
                <a:solidFill>
                  <a:schemeClr val="tx1"/>
                </a:solidFill>
                <a:latin typeface="Calibri" pitchFamily="34" charset="0"/>
                <a:ea typeface="ＭＳ Ｐゴシック" pitchFamily="34" charset="-128"/>
              </a:defRPr>
            </a:lvl9pPr>
          </a:lstStyle>
          <a:p>
            <a:pPr marL="0" marR="0" lvl="0" indent="0" algn="r" defTabSz="685800" rtl="0" eaLnBrk="1" fontAlgn="auto" latinLnBrk="0" hangingPunct="1">
              <a:lnSpc>
                <a:spcPct val="100000"/>
              </a:lnSpc>
              <a:spcBef>
                <a:spcPct val="0"/>
              </a:spcBef>
              <a:spcAft>
                <a:spcPts val="0"/>
              </a:spcAft>
              <a:buClrTx/>
              <a:buSzTx/>
              <a:buFont typeface="Arial" pitchFamily="34" charset="0"/>
              <a:buNone/>
              <a:tabLst/>
              <a:defRPr/>
            </a:pPr>
            <a:fld id="{41C55515-FB0A-4AF0-8FD0-162B229A4AF6}" type="slidenum">
              <a:rPr kumimoji="0" lang="en-US" altLang="en-US" sz="9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685800" rtl="0" eaLnBrk="1" fontAlgn="auto" latinLnBrk="0" hangingPunct="1">
                <a:lnSpc>
                  <a:spcPct val="100000"/>
                </a:lnSpc>
                <a:spcBef>
                  <a:spcPct val="0"/>
                </a:spcBef>
                <a:spcAft>
                  <a:spcPts val="0"/>
                </a:spcAft>
                <a:buClrTx/>
                <a:buSzTx/>
                <a:buFont typeface="Arial" pitchFamily="34" charset="0"/>
                <a:buNone/>
                <a:tabLst/>
                <a:defRPr/>
              </a:pPr>
              <a:t>16</a:t>
            </a:fld>
            <a:endParaRPr kumimoji="0" lang="en-US" altLang="en-US" sz="9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Rectangle 4"/>
          <p:cNvSpPr/>
          <p:nvPr/>
        </p:nvSpPr>
        <p:spPr>
          <a:xfrm>
            <a:off x="1454333" y="3079189"/>
            <a:ext cx="6270171" cy="1015663"/>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ZA" sz="3000" b="1" dirty="0" smtClean="0">
                <a:ln w="1905"/>
                <a:solidFill>
                  <a:srgbClr val="00B0F0"/>
                </a:solidFill>
                <a:effectLst>
                  <a:innerShdw blurRad="69850" dist="43180" dir="5400000">
                    <a:srgbClr val="000000">
                      <a:alpha val="65000"/>
                    </a:srgbClr>
                  </a:innerShdw>
                </a:effectLst>
                <a:latin typeface="Calibri"/>
                <a:ea typeface="ＭＳ Ｐゴシック" pitchFamily="34" charset="-128"/>
              </a:rPr>
              <a:t>ROOT CAUSE AND CORRECTIVE MEASURES </a:t>
            </a:r>
            <a:endParaRPr kumimoji="0" lang="en-US" sz="3000" b="1" i="0" u="none" strike="noStrike" kern="1200" cap="none" spc="0" normalizeH="0" baseline="0" noProof="0" dirty="0">
              <a:ln w="1905"/>
              <a:solidFill>
                <a:srgbClr val="00B0F0"/>
              </a:solidFill>
              <a:effectLst>
                <a:innerShdw blurRad="69850" dist="43180" dir="5400000">
                  <a:srgbClr val="000000">
                    <a:alpha val="65000"/>
                  </a:srgbClr>
                </a:innerShdw>
              </a:effectLst>
              <a:uLnTx/>
              <a:uFillTx/>
              <a:latin typeface="Calibri"/>
              <a:ea typeface="ＭＳ Ｐゴシック" pitchFamily="34" charset="-128"/>
              <a:cs typeface="+mn-cs"/>
            </a:endParaRPr>
          </a:p>
        </p:txBody>
      </p:sp>
      <p:sp>
        <p:nvSpPr>
          <p:cNvPr id="4" name="TextBox 3"/>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16</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81430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ROOT CAUSES OF THE FINDINGS</a:t>
            </a:r>
            <a:endParaRPr lang="en-ZA" sz="3200" b="1" dirty="0"/>
          </a:p>
        </p:txBody>
      </p:sp>
      <p:sp>
        <p:nvSpPr>
          <p:cNvPr id="4" name="Slide Number Placeholder 3"/>
          <p:cNvSpPr>
            <a:spLocks noGrp="1"/>
          </p:cNvSpPr>
          <p:nvPr>
            <p:ph type="sldNum" sz="quarter" idx="12"/>
          </p:nvPr>
        </p:nvSpPr>
        <p:spPr/>
        <p:txBody>
          <a:bodyPr/>
          <a:lstStyle/>
          <a:p>
            <a:fld id="{2D3CBFE2-772D-4747-BDB1-DB5AF30E99ED}" type="slidenum">
              <a:rPr lang="en-US" altLang="en-US" smtClean="0"/>
              <a:pPr/>
              <a:t>17</a:t>
            </a:fld>
            <a:endParaRPr lang="en-US" altLang="en-US" dirty="0"/>
          </a:p>
        </p:txBody>
      </p:sp>
      <p:graphicFrame>
        <p:nvGraphicFramePr>
          <p:cNvPr id="5" name="Diagram 4"/>
          <p:cNvGraphicFramePr/>
          <p:nvPr>
            <p:extLst>
              <p:ext uri="{D42A27DB-BD31-4B8C-83A1-F6EECF244321}">
                <p14:modId xmlns:p14="http://schemas.microsoft.com/office/powerpoint/2010/main" xmlns="" val="595752868"/>
              </p:ext>
            </p:extLst>
          </p:nvPr>
        </p:nvGraphicFramePr>
        <p:xfrm>
          <a:off x="179512" y="2475508"/>
          <a:ext cx="6552728" cy="4382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03234" y="1521401"/>
            <a:ext cx="3024336" cy="954107"/>
          </a:xfrm>
          <a:prstGeom prst="rect">
            <a:avLst/>
          </a:prstGeom>
        </p:spPr>
        <p:txBody>
          <a:bodyPr wrap="square">
            <a:spAutoFit/>
          </a:bodyPr>
          <a:lstStyle/>
          <a:p>
            <a:r>
              <a:rPr lang="en-ZA" sz="1400" dirty="0"/>
              <a:t>1.The Fund implemented Paragraphs 8.1, 8.2 and 8.3 of Instruction Note No 3 of 2016/17 which are summarised below:</a:t>
            </a:r>
          </a:p>
        </p:txBody>
      </p:sp>
      <p:sp>
        <p:nvSpPr>
          <p:cNvPr id="7" name="Rectangle 6"/>
          <p:cNvSpPr/>
          <p:nvPr/>
        </p:nvSpPr>
        <p:spPr>
          <a:xfrm>
            <a:off x="4765797" y="1392963"/>
            <a:ext cx="4123184" cy="1600438"/>
          </a:xfrm>
          <a:prstGeom prst="rect">
            <a:avLst/>
          </a:prstGeom>
        </p:spPr>
        <p:txBody>
          <a:bodyPr wrap="square">
            <a:spAutoFit/>
          </a:bodyPr>
          <a:lstStyle/>
          <a:p>
            <a:r>
              <a:rPr lang="en-ZA" sz="1400" dirty="0" smtClean="0"/>
              <a:t>2.Citing </a:t>
            </a:r>
            <a:r>
              <a:rPr lang="en-ZA" sz="1400" dirty="0"/>
              <a:t>paragraph 8.3 </a:t>
            </a:r>
            <a:r>
              <a:rPr lang="en-ZA" sz="1400" dirty="0" smtClean="0"/>
              <a:t>stated,  </a:t>
            </a:r>
            <a:r>
              <a:rPr lang="en-ZA" sz="1400" dirty="0"/>
              <a:t>the institution requirement was to reach widely the target market, which are employers as guided by the communication strategy as well as employees in great numbers. The listenership numbers were used to determine the commercial radio stations that will meet the requirements of the Fund</a:t>
            </a:r>
          </a:p>
        </p:txBody>
      </p:sp>
      <p:sp>
        <p:nvSpPr>
          <p:cNvPr id="8" name="Rectangle 7"/>
          <p:cNvSpPr/>
          <p:nvPr/>
        </p:nvSpPr>
        <p:spPr>
          <a:xfrm>
            <a:off x="6133949" y="2993401"/>
            <a:ext cx="2755032" cy="2246769"/>
          </a:xfrm>
          <a:prstGeom prst="rect">
            <a:avLst/>
          </a:prstGeom>
        </p:spPr>
        <p:txBody>
          <a:bodyPr wrap="square">
            <a:spAutoFit/>
          </a:bodyPr>
          <a:lstStyle/>
          <a:p>
            <a:pPr algn="just"/>
            <a:r>
              <a:rPr lang="en-ZA" sz="1400" dirty="0" smtClean="0"/>
              <a:t>3. In </a:t>
            </a:r>
            <a:r>
              <a:rPr lang="en-ZA" sz="1400" dirty="0"/>
              <a:t>order to achieve the above objective of reaching wide audience, twenty nine (29) commercial radio stations were identified out of the thirty nine (39) commercial radio stations as documented in the attached annexure A from Broadcasting Research Council. </a:t>
            </a:r>
          </a:p>
          <a:p>
            <a:pPr algn="just"/>
            <a:endParaRPr lang="en-ZA" sz="1400" dirty="0"/>
          </a:p>
        </p:txBody>
      </p:sp>
      <p:sp>
        <p:nvSpPr>
          <p:cNvPr id="9" name="TextBox 8"/>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17</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03578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3200" b="1" dirty="0" smtClean="0"/>
              <a:t>ROOT CAUSES OF THE FINDINGS</a:t>
            </a:r>
            <a:endParaRPr lang="en-ZA" sz="3200" dirty="0"/>
          </a:p>
        </p:txBody>
      </p:sp>
      <p:sp>
        <p:nvSpPr>
          <p:cNvPr id="4" name="Content Placeholder 3"/>
          <p:cNvSpPr>
            <a:spLocks noGrp="1"/>
          </p:cNvSpPr>
          <p:nvPr>
            <p:ph idx="1"/>
          </p:nvPr>
        </p:nvSpPr>
        <p:spPr>
          <a:xfrm>
            <a:off x="276198" y="1255951"/>
            <a:ext cx="8688289" cy="4525963"/>
          </a:xfrm>
        </p:spPr>
        <p:txBody>
          <a:bodyPr/>
          <a:lstStyle/>
          <a:p>
            <a:pPr marL="0" lvl="0" indent="0">
              <a:lnSpc>
                <a:spcPct val="107000"/>
              </a:lnSpc>
              <a:spcAft>
                <a:spcPts val="800"/>
              </a:spcAft>
              <a:buNone/>
            </a:pPr>
            <a:r>
              <a:rPr lang="en-ZA" sz="1200" dirty="0" smtClean="0">
                <a:ea typeface="Calibri"/>
              </a:rPr>
              <a:t>4. Furthermore</a:t>
            </a:r>
            <a:r>
              <a:rPr lang="en-ZA" sz="1200" dirty="0">
                <a:ea typeface="Calibri"/>
              </a:rPr>
              <a:t>, in terms of the information from the Broadcasting Research Council (BRC) there are 39 Public Broadcasting Service (PBS) owned by 1 Media House and Commercial radio stations owned by 8 Media Houses in all the 9 provinces. Of the thirty nine (39) commercial radio stations the Fund managed to advertise in twenty nine ( 29) commercial radio stations (owned by 6 Media Houses)  and only 10 commercial radio stations (3 Media Houses)  were not used due to the following reasons:</a:t>
            </a:r>
            <a:endParaRPr lang="en-ZA" sz="1200" dirty="0">
              <a:ea typeface="Times New Roman"/>
            </a:endParaRPr>
          </a:p>
          <a:p>
            <a:pPr marL="0" indent="0">
              <a:buNone/>
            </a:pPr>
            <a:endParaRPr lang="en-ZA" sz="1200" dirty="0"/>
          </a:p>
        </p:txBody>
      </p:sp>
      <p:graphicFrame>
        <p:nvGraphicFramePr>
          <p:cNvPr id="7" name="Table 6"/>
          <p:cNvGraphicFramePr>
            <a:graphicFrameLocks noGrp="1"/>
          </p:cNvGraphicFramePr>
          <p:nvPr>
            <p:extLst>
              <p:ext uri="{D42A27DB-BD31-4B8C-83A1-F6EECF244321}">
                <p14:modId xmlns:p14="http://schemas.microsoft.com/office/powerpoint/2010/main" xmlns="" val="2905409350"/>
              </p:ext>
            </p:extLst>
          </p:nvPr>
        </p:nvGraphicFramePr>
        <p:xfrm>
          <a:off x="276198" y="2152691"/>
          <a:ext cx="8544275" cy="4525964"/>
        </p:xfrm>
        <a:graphic>
          <a:graphicData uri="http://schemas.openxmlformats.org/drawingml/2006/table">
            <a:tbl>
              <a:tblPr firstRow="1" firstCol="1" bandRow="1">
                <a:tableStyleId>{5C22544A-7EE6-4342-B048-85BDC9FD1C3A}</a:tableStyleId>
              </a:tblPr>
              <a:tblGrid>
                <a:gridCol w="624520">
                  <a:extLst>
                    <a:ext uri="{9D8B030D-6E8A-4147-A177-3AD203B41FA5}">
                      <a16:colId xmlns:a16="http://schemas.microsoft.com/office/drawing/2014/main" xmlns="" val="20000"/>
                    </a:ext>
                  </a:extLst>
                </a:gridCol>
                <a:gridCol w="2057411">
                  <a:extLst>
                    <a:ext uri="{9D8B030D-6E8A-4147-A177-3AD203B41FA5}">
                      <a16:colId xmlns:a16="http://schemas.microsoft.com/office/drawing/2014/main" xmlns="" val="20001"/>
                    </a:ext>
                  </a:extLst>
                </a:gridCol>
                <a:gridCol w="1881143">
                  <a:extLst>
                    <a:ext uri="{9D8B030D-6E8A-4147-A177-3AD203B41FA5}">
                      <a16:colId xmlns:a16="http://schemas.microsoft.com/office/drawing/2014/main" xmlns="" val="20002"/>
                    </a:ext>
                  </a:extLst>
                </a:gridCol>
                <a:gridCol w="1477432">
                  <a:extLst>
                    <a:ext uri="{9D8B030D-6E8A-4147-A177-3AD203B41FA5}">
                      <a16:colId xmlns:a16="http://schemas.microsoft.com/office/drawing/2014/main" xmlns="" val="20003"/>
                    </a:ext>
                  </a:extLst>
                </a:gridCol>
                <a:gridCol w="2503769">
                  <a:extLst>
                    <a:ext uri="{9D8B030D-6E8A-4147-A177-3AD203B41FA5}">
                      <a16:colId xmlns:a16="http://schemas.microsoft.com/office/drawing/2014/main" xmlns="" val="20004"/>
                    </a:ext>
                  </a:extLst>
                </a:gridCol>
              </a:tblGrid>
              <a:tr h="340205">
                <a:tc>
                  <a:txBody>
                    <a:bodyPr/>
                    <a:lstStyle/>
                    <a:p>
                      <a:pPr>
                        <a:spcAft>
                          <a:spcPts val="0"/>
                        </a:spcAft>
                      </a:pPr>
                      <a:r>
                        <a:rPr lang="en-ZA" sz="1200">
                          <a:effectLst/>
                        </a:rPr>
                        <a:t>No</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Radio Station</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Media House</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Coverage Location</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Reason for not using the radio station</a:t>
                      </a:r>
                      <a:endParaRPr lang="en-ZA" sz="1200">
                        <a:effectLst/>
                        <a:latin typeface="Times New Roman"/>
                        <a:ea typeface="Times New Roman"/>
                      </a:endParaRPr>
                    </a:p>
                  </a:txBody>
                  <a:tcPr marL="56107" marR="56107" marT="0" marB="0"/>
                </a:tc>
                <a:extLst>
                  <a:ext uri="{0D108BD9-81ED-4DB2-BD59-A6C34878D82A}">
                    <a16:rowId xmlns:a16="http://schemas.microsoft.com/office/drawing/2014/main" xmlns="" val="10000"/>
                  </a:ext>
                </a:extLst>
              </a:tr>
              <a:tr h="275054">
                <a:tc>
                  <a:txBody>
                    <a:bodyPr/>
                    <a:lstStyle/>
                    <a:p>
                      <a:pPr>
                        <a:spcAft>
                          <a:spcPts val="0"/>
                        </a:spcAft>
                      </a:pPr>
                      <a:r>
                        <a:rPr lang="en-ZA" sz="1200">
                          <a:effectLst/>
                        </a:rPr>
                        <a:t>1</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Classic 1027</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Classic(Pty) Ltd</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Eastern Cape</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The station focuses of classic music</a:t>
                      </a:r>
                      <a:endParaRPr lang="en-ZA" sz="1200">
                        <a:effectLst/>
                        <a:latin typeface="Times New Roman"/>
                        <a:ea typeface="Times New Roman"/>
                      </a:endParaRPr>
                    </a:p>
                  </a:txBody>
                  <a:tcPr marL="56107" marR="56107" marT="0" marB="0"/>
                </a:tc>
                <a:extLst>
                  <a:ext uri="{0D108BD9-81ED-4DB2-BD59-A6C34878D82A}">
                    <a16:rowId xmlns:a16="http://schemas.microsoft.com/office/drawing/2014/main" xmlns="" val="10001"/>
                  </a:ext>
                </a:extLst>
              </a:tr>
              <a:tr h="412581">
                <a:tc>
                  <a:txBody>
                    <a:bodyPr/>
                    <a:lstStyle/>
                    <a:p>
                      <a:pPr>
                        <a:spcAft>
                          <a:spcPts val="0"/>
                        </a:spcAft>
                      </a:pPr>
                      <a:r>
                        <a:rPr lang="en-ZA" sz="1200">
                          <a:effectLst/>
                        </a:rPr>
                        <a:t>2</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LM Radio</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Privately owned.</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Maputo</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Radio station based in Maputo and broadcast in Portuguese</a:t>
                      </a:r>
                      <a:endParaRPr lang="en-ZA" sz="1200">
                        <a:effectLst/>
                        <a:latin typeface="Times New Roman"/>
                        <a:ea typeface="Times New Roman"/>
                      </a:endParaRPr>
                    </a:p>
                  </a:txBody>
                  <a:tcPr marL="56107" marR="56107" marT="0" marB="0"/>
                </a:tc>
                <a:extLst>
                  <a:ext uri="{0D108BD9-81ED-4DB2-BD59-A6C34878D82A}">
                    <a16:rowId xmlns:a16="http://schemas.microsoft.com/office/drawing/2014/main" xmlns="" val="10002"/>
                  </a:ext>
                </a:extLst>
              </a:tr>
              <a:tr h="275054">
                <a:tc>
                  <a:txBody>
                    <a:bodyPr/>
                    <a:lstStyle/>
                    <a:p>
                      <a:pPr>
                        <a:spcAft>
                          <a:spcPts val="0"/>
                        </a:spcAft>
                      </a:pPr>
                      <a:r>
                        <a:rPr lang="en-ZA" sz="1200">
                          <a:effectLst/>
                        </a:rPr>
                        <a:t>3</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Magic 828 AM</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Bauer Media Group</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Eastern Cape</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The programming is largely Music</a:t>
                      </a:r>
                      <a:endParaRPr lang="en-ZA" sz="1200">
                        <a:effectLst/>
                        <a:latin typeface="Times New Roman"/>
                        <a:ea typeface="Times New Roman"/>
                      </a:endParaRPr>
                    </a:p>
                  </a:txBody>
                  <a:tcPr marL="56107" marR="56107" marT="0" marB="0"/>
                </a:tc>
                <a:extLst>
                  <a:ext uri="{0D108BD9-81ED-4DB2-BD59-A6C34878D82A}">
                    <a16:rowId xmlns:a16="http://schemas.microsoft.com/office/drawing/2014/main" xmlns="" val="10003"/>
                  </a:ext>
                </a:extLst>
              </a:tr>
              <a:tr h="412581">
                <a:tc>
                  <a:txBody>
                    <a:bodyPr/>
                    <a:lstStyle/>
                    <a:p>
                      <a:pPr>
                        <a:spcAft>
                          <a:spcPts val="0"/>
                        </a:spcAft>
                      </a:pPr>
                      <a:r>
                        <a:rPr lang="en-ZA" sz="1200">
                          <a:effectLst/>
                        </a:rPr>
                        <a:t>4</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True FM</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SABC</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Eastern Cape</a:t>
                      </a:r>
                      <a:endParaRPr lang="en-ZA" sz="1200">
                        <a:effectLst/>
                        <a:latin typeface="Times New Roman"/>
                        <a:ea typeface="Times New Roman"/>
                      </a:endParaRPr>
                    </a:p>
                  </a:txBody>
                  <a:tcPr marL="56107" marR="56107" marT="0" marB="0"/>
                </a:tc>
                <a:tc>
                  <a:txBody>
                    <a:bodyPr/>
                    <a:lstStyle/>
                    <a:p>
                      <a:pPr>
                        <a:spcAft>
                          <a:spcPts val="0"/>
                        </a:spcAft>
                      </a:pPr>
                      <a:r>
                        <a:rPr lang="en-ZA" sz="1200" dirty="0">
                          <a:effectLst/>
                        </a:rPr>
                        <a:t>SABC was used in the </a:t>
                      </a:r>
                      <a:r>
                        <a:rPr lang="en-ZA" sz="1200" dirty="0" err="1">
                          <a:effectLst/>
                        </a:rPr>
                        <a:t>Covid</a:t>
                      </a:r>
                      <a:r>
                        <a:rPr lang="en-ZA" sz="1200" dirty="0">
                          <a:effectLst/>
                        </a:rPr>
                        <a:t> 19 </a:t>
                      </a:r>
                      <a:r>
                        <a:rPr lang="en-ZA" sz="1200" dirty="0" err="1">
                          <a:effectLst/>
                        </a:rPr>
                        <a:t>Ters</a:t>
                      </a:r>
                      <a:r>
                        <a:rPr lang="en-ZA" sz="1200" dirty="0">
                          <a:effectLst/>
                        </a:rPr>
                        <a:t> Campaign</a:t>
                      </a:r>
                      <a:endParaRPr lang="en-ZA" sz="1200" dirty="0">
                        <a:effectLst/>
                        <a:latin typeface="Times New Roman"/>
                        <a:ea typeface="Times New Roman"/>
                      </a:endParaRPr>
                    </a:p>
                  </a:txBody>
                  <a:tcPr marL="56107" marR="56107" marT="0" marB="0"/>
                </a:tc>
                <a:extLst>
                  <a:ext uri="{0D108BD9-81ED-4DB2-BD59-A6C34878D82A}">
                    <a16:rowId xmlns:a16="http://schemas.microsoft.com/office/drawing/2014/main" xmlns="" val="10004"/>
                  </a:ext>
                </a:extLst>
              </a:tr>
              <a:tr h="412581">
                <a:tc>
                  <a:txBody>
                    <a:bodyPr/>
                    <a:lstStyle/>
                    <a:p>
                      <a:pPr>
                        <a:spcAft>
                          <a:spcPts val="0"/>
                        </a:spcAft>
                      </a:pPr>
                      <a:r>
                        <a:rPr lang="en-ZA" sz="1200">
                          <a:effectLst/>
                        </a:rPr>
                        <a:t>5</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Vuma 103 FM</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United Stations</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KZN</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United Stations  was used in the Covid 19 Ters Campaign</a:t>
                      </a:r>
                      <a:endParaRPr lang="en-ZA" sz="1200">
                        <a:effectLst/>
                        <a:latin typeface="Times New Roman"/>
                        <a:ea typeface="Times New Roman"/>
                      </a:endParaRPr>
                    </a:p>
                  </a:txBody>
                  <a:tcPr marL="56107" marR="56107" marT="0" marB="0"/>
                </a:tc>
                <a:extLst>
                  <a:ext uri="{0D108BD9-81ED-4DB2-BD59-A6C34878D82A}">
                    <a16:rowId xmlns:a16="http://schemas.microsoft.com/office/drawing/2014/main" xmlns="" val="10005"/>
                  </a:ext>
                </a:extLst>
              </a:tr>
              <a:tr h="412581">
                <a:tc>
                  <a:txBody>
                    <a:bodyPr/>
                    <a:lstStyle/>
                    <a:p>
                      <a:pPr>
                        <a:spcAft>
                          <a:spcPts val="0"/>
                        </a:spcAft>
                      </a:pPr>
                      <a:r>
                        <a:rPr lang="en-ZA" sz="1200">
                          <a:effectLst/>
                        </a:rPr>
                        <a:t>6</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Lotus FM</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SABC</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KZN</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SABC was used in the Covid 19 Ters Campaign</a:t>
                      </a:r>
                      <a:endParaRPr lang="en-ZA" sz="1200">
                        <a:effectLst/>
                        <a:latin typeface="Times New Roman"/>
                        <a:ea typeface="Times New Roman"/>
                      </a:endParaRPr>
                    </a:p>
                  </a:txBody>
                  <a:tcPr marL="56107" marR="56107" marT="0" marB="0"/>
                </a:tc>
                <a:extLst>
                  <a:ext uri="{0D108BD9-81ED-4DB2-BD59-A6C34878D82A}">
                    <a16:rowId xmlns:a16="http://schemas.microsoft.com/office/drawing/2014/main" xmlns="" val="10006"/>
                  </a:ext>
                </a:extLst>
              </a:tr>
              <a:tr h="412581">
                <a:tc>
                  <a:txBody>
                    <a:bodyPr/>
                    <a:lstStyle/>
                    <a:p>
                      <a:pPr>
                        <a:spcAft>
                          <a:spcPts val="0"/>
                        </a:spcAft>
                      </a:pPr>
                      <a:r>
                        <a:rPr lang="en-ZA" sz="1200">
                          <a:effectLst/>
                        </a:rPr>
                        <a:t>7</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Good Hope FM</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SABC</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Western Cape</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SABC was used in the Covid 19 Ters Campaign</a:t>
                      </a:r>
                      <a:endParaRPr lang="en-ZA" sz="1200">
                        <a:effectLst/>
                        <a:latin typeface="Times New Roman"/>
                        <a:ea typeface="Times New Roman"/>
                      </a:endParaRPr>
                    </a:p>
                  </a:txBody>
                  <a:tcPr marL="56107" marR="56107" marT="0" marB="0"/>
                </a:tc>
                <a:extLst>
                  <a:ext uri="{0D108BD9-81ED-4DB2-BD59-A6C34878D82A}">
                    <a16:rowId xmlns:a16="http://schemas.microsoft.com/office/drawing/2014/main" xmlns="" val="10007"/>
                  </a:ext>
                </a:extLst>
              </a:tr>
              <a:tr h="412581">
                <a:tc>
                  <a:txBody>
                    <a:bodyPr/>
                    <a:lstStyle/>
                    <a:p>
                      <a:pPr>
                        <a:spcAft>
                          <a:spcPts val="0"/>
                        </a:spcAft>
                      </a:pPr>
                      <a:r>
                        <a:rPr lang="en-ZA" sz="1200">
                          <a:effectLst/>
                        </a:rPr>
                        <a:t>8</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5 FM</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SABC</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Gauteng</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SABC was used in the Covid 19 Ters Campaign</a:t>
                      </a:r>
                      <a:endParaRPr lang="en-ZA" sz="1200">
                        <a:effectLst/>
                        <a:latin typeface="Times New Roman"/>
                        <a:ea typeface="Times New Roman"/>
                      </a:endParaRPr>
                    </a:p>
                  </a:txBody>
                  <a:tcPr marL="56107" marR="56107" marT="0" marB="0"/>
                </a:tc>
                <a:extLst>
                  <a:ext uri="{0D108BD9-81ED-4DB2-BD59-A6C34878D82A}">
                    <a16:rowId xmlns:a16="http://schemas.microsoft.com/office/drawing/2014/main" xmlns="" val="10008"/>
                  </a:ext>
                </a:extLst>
              </a:tr>
              <a:tr h="747584">
                <a:tc>
                  <a:txBody>
                    <a:bodyPr/>
                    <a:lstStyle/>
                    <a:p>
                      <a:pPr>
                        <a:spcAft>
                          <a:spcPts val="0"/>
                        </a:spcAft>
                      </a:pPr>
                      <a:r>
                        <a:rPr lang="en-ZA" sz="1200">
                          <a:effectLst/>
                        </a:rPr>
                        <a:t>9</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Y FM 99.2</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Kagiso Media</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Gauteng</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The station focuses on playing urban music genres such as Kwaito, Hip Hop and R&amp; B with little airtime devoted to talk shows.</a:t>
                      </a:r>
                      <a:endParaRPr lang="en-ZA" sz="1200">
                        <a:effectLst/>
                        <a:latin typeface="Times New Roman"/>
                        <a:ea typeface="Times New Roman"/>
                      </a:endParaRPr>
                    </a:p>
                  </a:txBody>
                  <a:tcPr marL="56107" marR="56107" marT="0" marB="0"/>
                </a:tc>
                <a:extLst>
                  <a:ext uri="{0D108BD9-81ED-4DB2-BD59-A6C34878D82A}">
                    <a16:rowId xmlns:a16="http://schemas.microsoft.com/office/drawing/2014/main" xmlns="" val="10009"/>
                  </a:ext>
                </a:extLst>
              </a:tr>
              <a:tr h="412581">
                <a:tc>
                  <a:txBody>
                    <a:bodyPr/>
                    <a:lstStyle/>
                    <a:p>
                      <a:pPr>
                        <a:spcAft>
                          <a:spcPts val="0"/>
                        </a:spcAft>
                      </a:pPr>
                      <a:r>
                        <a:rPr lang="en-ZA" sz="1200">
                          <a:effectLst/>
                        </a:rPr>
                        <a:t>10</a:t>
                      </a:r>
                      <a:endParaRPr lang="en-ZA" sz="1200">
                        <a:effectLst/>
                        <a:latin typeface="Times New Roman"/>
                        <a:ea typeface="Times New Roman"/>
                      </a:endParaRPr>
                    </a:p>
                  </a:txBody>
                  <a:tcPr marL="56107" marR="56107" marT="0" marB="0"/>
                </a:tc>
                <a:tc>
                  <a:txBody>
                    <a:bodyPr/>
                    <a:lstStyle/>
                    <a:p>
                      <a:pPr>
                        <a:spcAft>
                          <a:spcPts val="0"/>
                        </a:spcAft>
                      </a:pPr>
                      <a:r>
                        <a:rPr lang="en-ZA" sz="1200">
                          <a:effectLst/>
                        </a:rPr>
                        <a:t>X-K FM 107.9</a:t>
                      </a:r>
                      <a:endParaRPr lang="en-ZA" sz="1200">
                        <a:effectLst/>
                        <a:latin typeface="Times New Roman"/>
                        <a:ea typeface="Times New Roman"/>
                      </a:endParaRPr>
                    </a:p>
                  </a:txBody>
                  <a:tcPr marL="56107" marR="56107" marT="0" marB="0"/>
                </a:tc>
                <a:tc>
                  <a:txBody>
                    <a:bodyPr/>
                    <a:lstStyle/>
                    <a:p>
                      <a:pPr>
                        <a:spcAft>
                          <a:spcPts val="0"/>
                        </a:spcAft>
                      </a:pPr>
                      <a:r>
                        <a:rPr lang="en-ZA" sz="1200" dirty="0">
                          <a:effectLst/>
                        </a:rPr>
                        <a:t>SABC</a:t>
                      </a:r>
                      <a:endParaRPr lang="en-ZA" sz="1200" dirty="0">
                        <a:effectLst/>
                        <a:latin typeface="Times New Roman"/>
                        <a:ea typeface="Times New Roman"/>
                      </a:endParaRPr>
                    </a:p>
                  </a:txBody>
                  <a:tcPr marL="56107" marR="56107" marT="0" marB="0"/>
                </a:tc>
                <a:tc>
                  <a:txBody>
                    <a:bodyPr/>
                    <a:lstStyle/>
                    <a:p>
                      <a:pPr>
                        <a:spcAft>
                          <a:spcPts val="0"/>
                        </a:spcAft>
                      </a:pPr>
                      <a:r>
                        <a:rPr lang="en-ZA" sz="1200">
                          <a:effectLst/>
                        </a:rPr>
                        <a:t>Eastern Cape</a:t>
                      </a:r>
                      <a:endParaRPr lang="en-ZA" sz="1200">
                        <a:effectLst/>
                        <a:latin typeface="Times New Roman"/>
                        <a:ea typeface="Times New Roman"/>
                      </a:endParaRPr>
                    </a:p>
                  </a:txBody>
                  <a:tcPr marL="56107" marR="56107" marT="0" marB="0"/>
                </a:tc>
                <a:tc>
                  <a:txBody>
                    <a:bodyPr/>
                    <a:lstStyle/>
                    <a:p>
                      <a:pPr>
                        <a:spcAft>
                          <a:spcPts val="0"/>
                        </a:spcAft>
                      </a:pPr>
                      <a:r>
                        <a:rPr lang="en-ZA" sz="1200" dirty="0">
                          <a:effectLst/>
                        </a:rPr>
                        <a:t>SABC was used in the </a:t>
                      </a:r>
                      <a:r>
                        <a:rPr lang="en-ZA" sz="1200" dirty="0" err="1">
                          <a:effectLst/>
                        </a:rPr>
                        <a:t>Covid</a:t>
                      </a:r>
                      <a:r>
                        <a:rPr lang="en-ZA" sz="1200" dirty="0">
                          <a:effectLst/>
                        </a:rPr>
                        <a:t> 19 </a:t>
                      </a:r>
                      <a:r>
                        <a:rPr lang="en-ZA" sz="1200" dirty="0" err="1">
                          <a:effectLst/>
                        </a:rPr>
                        <a:t>Ters</a:t>
                      </a:r>
                      <a:r>
                        <a:rPr lang="en-ZA" sz="1200" dirty="0">
                          <a:effectLst/>
                        </a:rPr>
                        <a:t> Campaign</a:t>
                      </a:r>
                      <a:endParaRPr lang="en-ZA" sz="1200" dirty="0">
                        <a:effectLst/>
                        <a:latin typeface="Times New Roman"/>
                        <a:ea typeface="Times New Roman"/>
                      </a:endParaRPr>
                    </a:p>
                  </a:txBody>
                  <a:tcPr marL="56107" marR="56107" marT="0" marB="0"/>
                </a:tc>
                <a:extLst>
                  <a:ext uri="{0D108BD9-81ED-4DB2-BD59-A6C34878D82A}">
                    <a16:rowId xmlns:a16="http://schemas.microsoft.com/office/drawing/2014/main" xmlns="" val="10010"/>
                  </a:ext>
                </a:extLst>
              </a:tr>
            </a:tbl>
          </a:graphicData>
        </a:graphic>
      </p:graphicFrame>
      <p:sp>
        <p:nvSpPr>
          <p:cNvPr id="8" name="Slide Number Placeholder 7"/>
          <p:cNvSpPr>
            <a:spLocks noGrp="1"/>
          </p:cNvSpPr>
          <p:nvPr>
            <p:ph type="sldNum" sz="quarter" idx="12"/>
          </p:nvPr>
        </p:nvSpPr>
        <p:spPr/>
        <p:txBody>
          <a:bodyPr/>
          <a:lstStyle/>
          <a:p>
            <a:fld id="{2D3CBFE2-772D-4747-BDB1-DB5AF30E99ED}" type="slidenum">
              <a:rPr lang="en-US" altLang="en-US" smtClean="0"/>
              <a:pPr/>
              <a:t>18</a:t>
            </a:fld>
            <a:endParaRPr lang="en-US" altLang="en-US" dirty="0"/>
          </a:p>
        </p:txBody>
      </p:sp>
      <p:sp>
        <p:nvSpPr>
          <p:cNvPr id="6" name="TextBox 5"/>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18</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080095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82752" cy="1143000"/>
          </a:xfrm>
        </p:spPr>
        <p:txBody>
          <a:bodyPr/>
          <a:lstStyle/>
          <a:p>
            <a:r>
              <a:rPr lang="en-US" sz="2800" b="1" dirty="0" smtClean="0"/>
              <a:t>ROOT CAUSE </a:t>
            </a:r>
            <a:endParaRPr lang="en-ZA" sz="2800" b="1" dirty="0"/>
          </a:p>
        </p:txBody>
      </p:sp>
      <p:sp>
        <p:nvSpPr>
          <p:cNvPr id="4" name="Slide Number Placeholder 3"/>
          <p:cNvSpPr>
            <a:spLocks noGrp="1"/>
          </p:cNvSpPr>
          <p:nvPr>
            <p:ph type="sldNum" sz="quarter" idx="12"/>
          </p:nvPr>
        </p:nvSpPr>
        <p:spPr/>
        <p:txBody>
          <a:bodyPr/>
          <a:lstStyle/>
          <a:p>
            <a:fld id="{2D3CBFE2-772D-4747-BDB1-DB5AF30E99ED}" type="slidenum">
              <a:rPr lang="en-US" altLang="en-US" smtClean="0"/>
              <a:pPr/>
              <a:t>19</a:t>
            </a:fld>
            <a:endParaRPr lang="en-US" altLang="en-US" dirty="0"/>
          </a:p>
        </p:txBody>
      </p:sp>
      <p:sp>
        <p:nvSpPr>
          <p:cNvPr id="6" name="Rectangle 5"/>
          <p:cNvSpPr/>
          <p:nvPr/>
        </p:nvSpPr>
        <p:spPr>
          <a:xfrm>
            <a:off x="246348" y="1450074"/>
            <a:ext cx="4104456" cy="3108543"/>
          </a:xfrm>
          <a:prstGeom prst="rect">
            <a:avLst/>
          </a:prstGeom>
        </p:spPr>
        <p:txBody>
          <a:bodyPr wrap="square">
            <a:spAutoFit/>
          </a:bodyPr>
          <a:lstStyle/>
          <a:p>
            <a:pPr algn="just"/>
            <a:r>
              <a:rPr lang="en-ZA" sz="1400" dirty="0" smtClean="0"/>
              <a:t>4.It </a:t>
            </a:r>
            <a:r>
              <a:rPr lang="en-ZA" sz="1400" dirty="0"/>
              <a:t>should be noted that the procurement of media channels does not necessarily follow a competitive bid due to the unique nature of the listenership. One cannot choose a media outlet with the cheapest quotation because the main objective in choosing a media platform is primarily the consumer of the media product e.g. listenership or readership and as a result it becomes impractical to obtain competitive quotations (Three or more quotations). For example, if there is a need to advertise in </a:t>
            </a:r>
            <a:r>
              <a:rPr lang="en-ZA" sz="1400" dirty="0" err="1"/>
              <a:t>uKhozi</a:t>
            </a:r>
            <a:r>
              <a:rPr lang="en-ZA" sz="1400" dirty="0"/>
              <a:t> FM due to its unique capacity, it is impractical to obtain three quotations because its only one Media House that owns u </a:t>
            </a:r>
            <a:r>
              <a:rPr lang="en-ZA" sz="1400" dirty="0" err="1"/>
              <a:t>Khozi</a:t>
            </a:r>
            <a:r>
              <a:rPr lang="en-ZA" sz="1400" dirty="0"/>
              <a:t> FM hence sole source will be the reason for obtaining only one quotation.</a:t>
            </a:r>
          </a:p>
        </p:txBody>
      </p:sp>
      <p:sp>
        <p:nvSpPr>
          <p:cNvPr id="7" name="Rectangle 6"/>
          <p:cNvSpPr/>
          <p:nvPr/>
        </p:nvSpPr>
        <p:spPr>
          <a:xfrm>
            <a:off x="246348" y="4941168"/>
            <a:ext cx="4104456" cy="1169551"/>
          </a:xfrm>
          <a:prstGeom prst="rect">
            <a:avLst/>
          </a:prstGeom>
        </p:spPr>
        <p:txBody>
          <a:bodyPr wrap="square">
            <a:spAutoFit/>
          </a:bodyPr>
          <a:lstStyle/>
          <a:p>
            <a:pPr algn="just"/>
            <a:r>
              <a:rPr lang="en-ZA" sz="1400" dirty="0" smtClean="0"/>
              <a:t>5.Regarding </a:t>
            </a:r>
            <a:r>
              <a:rPr lang="en-ZA" sz="1400" dirty="0"/>
              <a:t>the unfair awarding of the contract to </a:t>
            </a:r>
            <a:r>
              <a:rPr lang="en-ZA" sz="1400" dirty="0" err="1"/>
              <a:t>Indayi</a:t>
            </a:r>
            <a:r>
              <a:rPr lang="en-ZA" sz="1400" dirty="0"/>
              <a:t> Communications, the urgency of the transaction necessitated the timeframes to be communicated to the bidders as the specification had previously not indicated the time frames.</a:t>
            </a:r>
          </a:p>
        </p:txBody>
      </p:sp>
      <p:graphicFrame>
        <p:nvGraphicFramePr>
          <p:cNvPr id="8" name="Diagram 7"/>
          <p:cNvGraphicFramePr/>
          <p:nvPr>
            <p:extLst>
              <p:ext uri="{D42A27DB-BD31-4B8C-83A1-F6EECF244321}">
                <p14:modId xmlns:p14="http://schemas.microsoft.com/office/powerpoint/2010/main" xmlns="" val="1319058884"/>
              </p:ext>
            </p:extLst>
          </p:nvPr>
        </p:nvGraphicFramePr>
        <p:xfrm>
          <a:off x="4350804" y="1417638"/>
          <a:ext cx="4541676" cy="517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4735356" y="584528"/>
            <a:ext cx="3772571" cy="523220"/>
          </a:xfrm>
          <a:prstGeom prst="rect">
            <a:avLst/>
          </a:prstGeom>
        </p:spPr>
        <p:txBody>
          <a:bodyPr wrap="none">
            <a:spAutoFit/>
          </a:bodyPr>
          <a:lstStyle/>
          <a:p>
            <a:r>
              <a:rPr lang="en-ZA" sz="2800" b="1" dirty="0" smtClean="0"/>
              <a:t>CORRECTIVE MEASURES</a:t>
            </a:r>
            <a:endParaRPr lang="en-ZA" sz="2800" b="1" dirty="0"/>
          </a:p>
        </p:txBody>
      </p:sp>
      <p:sp>
        <p:nvSpPr>
          <p:cNvPr id="10" name="TextBox 9"/>
          <p:cNvSpPr txBox="1"/>
          <p:nvPr/>
        </p:nvSpPr>
        <p:spPr>
          <a:xfrm>
            <a:off x="4735356" y="2105890"/>
            <a:ext cx="349262" cy="369332"/>
          </a:xfrm>
          <a:prstGeom prst="rect">
            <a:avLst/>
          </a:prstGeom>
          <a:noFill/>
        </p:spPr>
        <p:txBody>
          <a:bodyPr wrap="square" rtlCol="0">
            <a:spAutoFit/>
          </a:bodyPr>
          <a:lstStyle/>
          <a:p>
            <a:r>
              <a:rPr lang="en-US" dirty="0" smtClean="0"/>
              <a:t>1</a:t>
            </a:r>
            <a:endParaRPr lang="en-ZA" dirty="0"/>
          </a:p>
        </p:txBody>
      </p:sp>
      <p:sp>
        <p:nvSpPr>
          <p:cNvPr id="11" name="TextBox 10"/>
          <p:cNvSpPr txBox="1"/>
          <p:nvPr/>
        </p:nvSpPr>
        <p:spPr>
          <a:xfrm>
            <a:off x="5220072" y="3356992"/>
            <a:ext cx="648072" cy="369332"/>
          </a:xfrm>
          <a:prstGeom prst="rect">
            <a:avLst/>
          </a:prstGeom>
          <a:noFill/>
        </p:spPr>
        <p:txBody>
          <a:bodyPr wrap="square" rtlCol="0">
            <a:spAutoFit/>
          </a:bodyPr>
          <a:lstStyle/>
          <a:p>
            <a:r>
              <a:rPr lang="en-US" dirty="0" smtClean="0"/>
              <a:t>2</a:t>
            </a:r>
            <a:endParaRPr lang="en-ZA" dirty="0"/>
          </a:p>
        </p:txBody>
      </p:sp>
      <p:sp>
        <p:nvSpPr>
          <p:cNvPr id="12" name="TextBox 11"/>
          <p:cNvSpPr txBox="1"/>
          <p:nvPr/>
        </p:nvSpPr>
        <p:spPr>
          <a:xfrm>
            <a:off x="5220072" y="4558617"/>
            <a:ext cx="504056" cy="369332"/>
          </a:xfrm>
          <a:prstGeom prst="rect">
            <a:avLst/>
          </a:prstGeom>
          <a:noFill/>
        </p:spPr>
        <p:txBody>
          <a:bodyPr wrap="square" rtlCol="0">
            <a:spAutoFit/>
          </a:bodyPr>
          <a:lstStyle/>
          <a:p>
            <a:r>
              <a:rPr lang="en-US" dirty="0" smtClean="0"/>
              <a:t>3</a:t>
            </a:r>
            <a:endParaRPr lang="en-ZA" dirty="0"/>
          </a:p>
        </p:txBody>
      </p:sp>
      <p:sp>
        <p:nvSpPr>
          <p:cNvPr id="13" name="TextBox 12"/>
          <p:cNvSpPr txBox="1"/>
          <p:nvPr/>
        </p:nvSpPr>
        <p:spPr>
          <a:xfrm>
            <a:off x="4735356" y="5525943"/>
            <a:ext cx="808752" cy="369332"/>
          </a:xfrm>
          <a:prstGeom prst="rect">
            <a:avLst/>
          </a:prstGeom>
          <a:noFill/>
        </p:spPr>
        <p:txBody>
          <a:bodyPr wrap="square" rtlCol="0">
            <a:spAutoFit/>
          </a:bodyPr>
          <a:lstStyle/>
          <a:p>
            <a:r>
              <a:rPr lang="en-US" dirty="0" smtClean="0"/>
              <a:t>4</a:t>
            </a:r>
            <a:endParaRPr lang="en-ZA" dirty="0"/>
          </a:p>
        </p:txBody>
      </p:sp>
      <p:sp>
        <p:nvSpPr>
          <p:cNvPr id="14" name="TextBox 13"/>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19</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85346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sz="3200" b="1" cap="small" dirty="0" smtClean="0">
                <a:solidFill>
                  <a:srgbClr val="000000"/>
                </a:solidFill>
                <a:ea typeface="MS PGothic" pitchFamily="34" charset="-128"/>
                <a:cs typeface="Arial" pitchFamily="34" charset="0"/>
              </a:rPr>
              <a:t>Focus Area</a:t>
            </a:r>
            <a:endParaRPr lang="en-ZA" dirty="0">
              <a:ea typeface="MS PGothic" pitchFamily="34" charset="-128"/>
            </a:endParaRPr>
          </a:p>
        </p:txBody>
      </p:sp>
      <p:pic>
        <p:nvPicPr>
          <p:cNvPr id="4" name="Content Placeholder 3" descr="circle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06350" y="1296377"/>
            <a:ext cx="2277418" cy="5318742"/>
          </a:xfrm>
        </p:spPr>
      </p:pic>
      <p:sp>
        <p:nvSpPr>
          <p:cNvPr id="228356" name="TextBox 5"/>
          <p:cNvSpPr txBox="1">
            <a:spLocks noChangeArrowheads="1"/>
          </p:cNvSpPr>
          <p:nvPr/>
        </p:nvSpPr>
        <p:spPr bwMode="auto">
          <a:xfrm>
            <a:off x="1270210" y="1540507"/>
            <a:ext cx="308160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altLang="en-US" sz="1200" b="1" i="0" u="none" strike="noStrike" kern="1200" cap="none" spc="0" normalizeH="0" baseline="0" noProof="0" dirty="0" smtClean="0">
                <a:ln>
                  <a:noFill/>
                </a:ln>
                <a:solidFill>
                  <a:srgbClr val="000000"/>
                </a:solidFill>
                <a:effectLst/>
                <a:uLnTx/>
                <a:uFillTx/>
                <a:latin typeface="Calibri"/>
                <a:ea typeface="ＭＳ Ｐゴシック" pitchFamily="34" charset="-128"/>
                <a:cs typeface="Arial" pitchFamily="34" charset="0"/>
              </a:rPr>
              <a:t>UIF Value Chain</a:t>
            </a:r>
            <a:endParaRPr kumimoji="0" lang="en-ZA" alt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7" name="Oval 6"/>
          <p:cNvSpPr>
            <a:spLocks noChangeArrowheads="1"/>
          </p:cNvSpPr>
          <p:nvPr/>
        </p:nvSpPr>
        <p:spPr bwMode="auto">
          <a:xfrm>
            <a:off x="611560" y="1426595"/>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mn-ea"/>
                <a:cs typeface="Arial" charset="0"/>
              </a:rPr>
              <a:t>1.</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8" name="Oval 7"/>
          <p:cNvSpPr>
            <a:spLocks noChangeArrowheads="1"/>
          </p:cNvSpPr>
          <p:nvPr/>
        </p:nvSpPr>
        <p:spPr bwMode="auto">
          <a:xfrm>
            <a:off x="1002492" y="2273206"/>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mn-ea"/>
                <a:cs typeface="Arial" charset="0"/>
              </a:rPr>
              <a:t>2.</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9" name="Oval 8"/>
          <p:cNvSpPr>
            <a:spLocks noChangeArrowheads="1"/>
          </p:cNvSpPr>
          <p:nvPr/>
        </p:nvSpPr>
        <p:spPr bwMode="auto">
          <a:xfrm>
            <a:off x="1355279" y="3111013"/>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mn-ea"/>
                <a:cs typeface="Arial" charset="0"/>
              </a:rPr>
              <a:t>3.</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10" name="TextBox 5"/>
          <p:cNvSpPr txBox="1">
            <a:spLocks noChangeArrowheads="1"/>
          </p:cNvSpPr>
          <p:nvPr/>
        </p:nvSpPr>
        <p:spPr bwMode="auto">
          <a:xfrm>
            <a:off x="2413850" y="4255013"/>
            <a:ext cx="219204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altLang="en-US" sz="1200" b="1" dirty="0" smtClean="0">
                <a:solidFill>
                  <a:srgbClr val="000000"/>
                </a:solidFill>
                <a:latin typeface="Calibri"/>
                <a:cs typeface="Arial" pitchFamily="34" charset="0"/>
              </a:rPr>
              <a:t>SCM </a:t>
            </a:r>
            <a:r>
              <a:rPr lang="en-ZA" altLang="en-US" sz="1200" b="1" dirty="0" err="1" smtClean="0">
                <a:solidFill>
                  <a:srgbClr val="000000"/>
                </a:solidFill>
                <a:latin typeface="Calibri"/>
                <a:cs typeface="Arial" pitchFamily="34" charset="0"/>
              </a:rPr>
              <a:t>Covid</a:t>
            </a:r>
            <a:r>
              <a:rPr lang="en-ZA" altLang="en-US" sz="1200" b="1" dirty="0" smtClean="0">
                <a:solidFill>
                  <a:srgbClr val="000000"/>
                </a:solidFill>
                <a:latin typeface="Calibri"/>
                <a:cs typeface="Arial" pitchFamily="34" charset="0"/>
              </a:rPr>
              <a:t> 19 Findings</a:t>
            </a:r>
            <a:endParaRPr kumimoji="0" lang="en-ZA" alt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11" name="Oval 10"/>
          <p:cNvSpPr>
            <a:spLocks noChangeArrowheads="1"/>
          </p:cNvSpPr>
          <p:nvPr/>
        </p:nvSpPr>
        <p:spPr bwMode="auto">
          <a:xfrm>
            <a:off x="1704036" y="4158771"/>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charset="0"/>
                <a:ea typeface="+mn-ea"/>
                <a:cs typeface="Arial" charset="0"/>
              </a:rPr>
              <a:t>4</a:t>
            </a:r>
            <a:r>
              <a:rPr kumimoji="0" lang="en-US" sz="1600" b="1" i="0" u="none" strike="noStrike" kern="0" cap="none" spc="0" normalizeH="0" baseline="0" noProof="0" dirty="0" smtClean="0">
                <a:ln>
                  <a:noFill/>
                </a:ln>
                <a:solidFill>
                  <a:srgbClr val="000000"/>
                </a:solidFill>
                <a:effectLst/>
                <a:uLnTx/>
                <a:uFillTx/>
                <a:latin typeface="Arial" charset="0"/>
                <a:ea typeface="+mn-ea"/>
                <a:cs typeface="Arial" charset="0"/>
              </a:rPr>
              <a:t>.</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12" name="TextBox 5"/>
          <p:cNvSpPr txBox="1">
            <a:spLocks noChangeArrowheads="1"/>
          </p:cNvSpPr>
          <p:nvPr/>
        </p:nvSpPr>
        <p:spPr bwMode="auto">
          <a:xfrm>
            <a:off x="2920112" y="5278081"/>
            <a:ext cx="26651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altLang="en-US" sz="1200" b="1" i="0" u="none" strike="noStrike" kern="1200" cap="none" spc="0" normalizeH="0" baseline="0" noProof="0" dirty="0" smtClean="0">
                <a:ln>
                  <a:noFill/>
                </a:ln>
                <a:solidFill>
                  <a:srgbClr val="000000"/>
                </a:solidFill>
                <a:effectLst/>
                <a:uLnTx/>
                <a:uFillTx/>
                <a:latin typeface="Calibri"/>
                <a:ea typeface="ＭＳ Ｐゴシック" pitchFamily="34" charset="-128"/>
                <a:cs typeface="Arial" pitchFamily="34" charset="0"/>
              </a:rPr>
              <a:t>Root cause of the findings</a:t>
            </a:r>
            <a:endParaRPr kumimoji="0" lang="en-ZA" alt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13" name="Oval 12"/>
          <p:cNvSpPr>
            <a:spLocks noChangeArrowheads="1"/>
          </p:cNvSpPr>
          <p:nvPr/>
        </p:nvSpPr>
        <p:spPr bwMode="auto">
          <a:xfrm>
            <a:off x="2146258" y="5051008"/>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mn-ea"/>
                <a:cs typeface="Arial" charset="0"/>
              </a:rPr>
              <a:t>5.</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14" name="TextBox 5"/>
          <p:cNvSpPr txBox="1">
            <a:spLocks noChangeArrowheads="1"/>
          </p:cNvSpPr>
          <p:nvPr/>
        </p:nvSpPr>
        <p:spPr bwMode="auto">
          <a:xfrm>
            <a:off x="1646311" y="2453517"/>
            <a:ext cx="286554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lang="en-ZA" altLang="en-US" sz="1200" b="1" dirty="0" smtClean="0">
                <a:solidFill>
                  <a:srgbClr val="000000"/>
                </a:solidFill>
                <a:latin typeface="Calibri"/>
                <a:cs typeface="Arial" pitchFamily="34" charset="0"/>
              </a:rPr>
              <a:t>Background</a:t>
            </a:r>
            <a:endParaRPr kumimoji="0" lang="en-ZA" alt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18" name="TextBox 5"/>
          <p:cNvSpPr txBox="1">
            <a:spLocks noChangeArrowheads="1"/>
          </p:cNvSpPr>
          <p:nvPr/>
        </p:nvSpPr>
        <p:spPr bwMode="auto">
          <a:xfrm>
            <a:off x="3029142" y="6033858"/>
            <a:ext cx="26651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altLang="en-US" sz="1200" b="1" dirty="0" smtClean="0">
                <a:solidFill>
                  <a:srgbClr val="000000"/>
                </a:solidFill>
                <a:latin typeface="Calibri"/>
                <a:cs typeface="Arial" pitchFamily="34" charset="0"/>
              </a:rPr>
              <a:t>Corrective measures </a:t>
            </a:r>
            <a:endParaRPr kumimoji="0" lang="en-ZA" alt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31" name="TextBox 30"/>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2</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val 14"/>
          <p:cNvSpPr>
            <a:spLocks noChangeArrowheads="1"/>
          </p:cNvSpPr>
          <p:nvPr/>
        </p:nvSpPr>
        <p:spPr bwMode="auto">
          <a:xfrm>
            <a:off x="2293665" y="5806032"/>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ea typeface="+mn-ea"/>
                <a:cs typeface="Arial" charset="0"/>
              </a:rPr>
              <a:t>6.</a:t>
            </a:r>
            <a:endParaRPr kumimoji="0" lang="en-US" sz="1600" b="1" i="0" u="none" strike="noStrike" kern="0" cap="none" spc="0" normalizeH="0" baseline="0" noProof="0" dirty="0">
              <a:ln>
                <a:noFill/>
              </a:ln>
              <a:solidFill>
                <a:srgbClr val="000000"/>
              </a:solidFill>
              <a:effectLst/>
              <a:uLnTx/>
              <a:uFillTx/>
              <a:latin typeface="Arial" charset="0"/>
              <a:ea typeface="+mn-ea"/>
              <a:cs typeface="Arial" charset="0"/>
            </a:endParaRPr>
          </a:p>
        </p:txBody>
      </p:sp>
      <p:sp>
        <p:nvSpPr>
          <p:cNvPr id="16" name="TextBox 5"/>
          <p:cNvSpPr txBox="1">
            <a:spLocks noChangeArrowheads="1"/>
          </p:cNvSpPr>
          <p:nvPr/>
        </p:nvSpPr>
        <p:spPr bwMode="auto">
          <a:xfrm>
            <a:off x="2234524" y="3359423"/>
            <a:ext cx="29135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ZA" altLang="en-US" sz="1200" b="1" dirty="0" smtClean="0">
                <a:solidFill>
                  <a:srgbClr val="000000"/>
                </a:solidFill>
                <a:latin typeface="Calibri"/>
                <a:cs typeface="Arial" pitchFamily="34" charset="0"/>
              </a:rPr>
              <a:t>SCM </a:t>
            </a:r>
            <a:r>
              <a:rPr lang="en-ZA" altLang="en-US" sz="1200" b="1" dirty="0" err="1" smtClean="0">
                <a:solidFill>
                  <a:srgbClr val="000000"/>
                </a:solidFill>
                <a:latin typeface="Calibri"/>
                <a:cs typeface="Arial" pitchFamily="34" charset="0"/>
              </a:rPr>
              <a:t>Covid</a:t>
            </a:r>
            <a:r>
              <a:rPr lang="en-ZA" altLang="en-US" sz="1200" b="1" dirty="0" smtClean="0">
                <a:solidFill>
                  <a:srgbClr val="000000"/>
                </a:solidFill>
                <a:latin typeface="Calibri"/>
                <a:cs typeface="Arial" pitchFamily="34" charset="0"/>
              </a:rPr>
              <a:t> 19 Procurement Update</a:t>
            </a:r>
            <a:endParaRPr kumimoji="0" lang="en-ZA" altLang="en-US" sz="1200" b="1"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Tree>
    <p:extLst>
      <p:ext uri="{BB962C8B-B14F-4D97-AF65-F5344CB8AC3E}">
        <p14:creationId xmlns:p14="http://schemas.microsoft.com/office/powerpoint/2010/main" xmlns="" val="3770651381"/>
      </p:ext>
    </p:extLst>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1" name="Title 1"/>
          <p:cNvSpPr txBox="1">
            <a:spLocks/>
          </p:cNvSpPr>
          <p:nvPr/>
        </p:nvSpPr>
        <p:spPr bwMode="auto">
          <a:xfrm>
            <a:off x="6084168" y="4602276"/>
            <a:ext cx="3059832" cy="541338"/>
          </a:xfrm>
          <a:prstGeom prst="rect">
            <a:avLst/>
          </a:prstGeom>
          <a:noFill/>
          <a:ln w="9525">
            <a:noFill/>
            <a:miter lim="800000"/>
            <a:headEnd/>
            <a:tailEnd/>
          </a:ln>
        </p:spPr>
        <p:txBody>
          <a:bodyPr anchor="ctr"/>
          <a:lstStyle/>
          <a:p>
            <a:pPr defTabSz="457200" fontAlgn="base">
              <a:spcBef>
                <a:spcPct val="0"/>
              </a:spcBef>
              <a:spcAft>
                <a:spcPct val="0"/>
              </a:spcAft>
            </a:pPr>
            <a:r>
              <a:rPr lang="en-US" sz="3600" b="1" dirty="0">
                <a:solidFill>
                  <a:srgbClr val="FFAB16"/>
                </a:solidFill>
                <a:latin typeface="Arial" charset="0"/>
                <a:cs typeface="Arial" charset="0"/>
              </a:rPr>
              <a:t>Thank</a:t>
            </a:r>
            <a:r>
              <a:rPr lang="en-US" sz="2000" b="1" dirty="0">
                <a:solidFill>
                  <a:srgbClr val="FFAB16"/>
                </a:solidFill>
                <a:latin typeface="Arial" charset="0"/>
                <a:cs typeface="Arial" charset="0"/>
              </a:rPr>
              <a:t> </a:t>
            </a:r>
            <a:r>
              <a:rPr lang="en-US" sz="3600" b="1" dirty="0" smtClean="0">
                <a:solidFill>
                  <a:srgbClr val="FFAB16"/>
                </a:solidFill>
                <a:latin typeface="Arial" charset="0"/>
                <a:cs typeface="Arial" charset="0"/>
              </a:rPr>
              <a:t>You</a:t>
            </a:r>
            <a:r>
              <a:rPr lang="en-US" sz="2000" b="1" dirty="0" smtClean="0">
                <a:solidFill>
                  <a:srgbClr val="FFAB16"/>
                </a:solidFill>
                <a:latin typeface="Arial" charset="0"/>
                <a:cs typeface="Arial" charset="0"/>
              </a:rPr>
              <a:t>…</a:t>
            </a:r>
            <a:endParaRPr lang="en-US" sz="2000" b="1" dirty="0">
              <a:solidFill>
                <a:srgbClr val="FFAB16"/>
              </a:solidFill>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416AF1B2-E7A4-446A-84DC-90AA83BA6A19}" type="slidenum">
              <a:rPr lang="en-US" smtClean="0"/>
              <a:pPr>
                <a:defRPr/>
              </a:pPr>
              <a:t>20</a:t>
            </a:fld>
            <a:endParaRPr lang="en-US" dirty="0"/>
          </a:p>
        </p:txBody>
      </p:sp>
      <p:sp>
        <p:nvSpPr>
          <p:cNvPr id="5" name="TextBox 4"/>
          <p:cNvSpPr txBox="1"/>
          <p:nvPr/>
        </p:nvSpPr>
        <p:spPr>
          <a:xfrm>
            <a:off x="8483938" y="260648"/>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20</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888060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5918" y="1212916"/>
          <a:ext cx="9084468" cy="2134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Freeform 120"/>
          <p:cNvSpPr>
            <a:spLocks noEditPoints="1"/>
          </p:cNvSpPr>
          <p:nvPr/>
        </p:nvSpPr>
        <p:spPr bwMode="auto">
          <a:xfrm>
            <a:off x="5380040" y="1576438"/>
            <a:ext cx="295275" cy="263525"/>
          </a:xfrm>
          <a:custGeom>
            <a:avLst/>
            <a:gdLst>
              <a:gd name="T0" fmla="*/ 7 w 97"/>
              <a:gd name="T1" fmla="*/ 37 h 126"/>
              <a:gd name="T2" fmla="*/ 59 w 97"/>
              <a:gd name="T3" fmla="*/ 37 h 126"/>
              <a:gd name="T4" fmla="*/ 59 w 97"/>
              <a:gd name="T5" fmla="*/ 61 h 126"/>
              <a:gd name="T6" fmla="*/ 7 w 97"/>
              <a:gd name="T7" fmla="*/ 61 h 126"/>
              <a:gd name="T8" fmla="*/ 7 w 97"/>
              <a:gd name="T9" fmla="*/ 37 h 126"/>
              <a:gd name="T10" fmla="*/ 10 w 97"/>
              <a:gd name="T11" fmla="*/ 40 h 126"/>
              <a:gd name="T12" fmla="*/ 55 w 97"/>
              <a:gd name="T13" fmla="*/ 40 h 126"/>
              <a:gd name="T14" fmla="*/ 55 w 97"/>
              <a:gd name="T15" fmla="*/ 57 h 126"/>
              <a:gd name="T16" fmla="*/ 10 w 97"/>
              <a:gd name="T17" fmla="*/ 57 h 126"/>
              <a:gd name="T18" fmla="*/ 10 w 97"/>
              <a:gd name="T19" fmla="*/ 40 h 126"/>
              <a:gd name="T20" fmla="*/ 10 w 97"/>
              <a:gd name="T21" fmla="*/ 10 h 126"/>
              <a:gd name="T22" fmla="*/ 55 w 97"/>
              <a:gd name="T23" fmla="*/ 10 h 126"/>
              <a:gd name="T24" fmla="*/ 55 w 97"/>
              <a:gd name="T25" fmla="*/ 27 h 126"/>
              <a:gd name="T26" fmla="*/ 10 w 97"/>
              <a:gd name="T27" fmla="*/ 27 h 126"/>
              <a:gd name="T28" fmla="*/ 10 w 97"/>
              <a:gd name="T29" fmla="*/ 10 h 126"/>
              <a:gd name="T30" fmla="*/ 97 w 97"/>
              <a:gd name="T31" fmla="*/ 119 h 126"/>
              <a:gd name="T32" fmla="*/ 97 w 97"/>
              <a:gd name="T33" fmla="*/ 21 h 126"/>
              <a:gd name="T34" fmla="*/ 70 w 97"/>
              <a:gd name="T35" fmla="*/ 0 h 126"/>
              <a:gd name="T36" fmla="*/ 70 w 97"/>
              <a:gd name="T37" fmla="*/ 126 h 126"/>
              <a:gd name="T38" fmla="*/ 97 w 97"/>
              <a:gd name="T39" fmla="*/ 119 h 126"/>
              <a:gd name="T40" fmla="*/ 7 w 97"/>
              <a:gd name="T41" fmla="*/ 7 h 126"/>
              <a:gd name="T42" fmla="*/ 59 w 97"/>
              <a:gd name="T43" fmla="*/ 7 h 126"/>
              <a:gd name="T44" fmla="*/ 59 w 97"/>
              <a:gd name="T45" fmla="*/ 31 h 126"/>
              <a:gd name="T46" fmla="*/ 7 w 97"/>
              <a:gd name="T47" fmla="*/ 31 h 126"/>
              <a:gd name="T48" fmla="*/ 7 w 97"/>
              <a:gd name="T49" fmla="*/ 7 h 126"/>
              <a:gd name="T50" fmla="*/ 33 w 97"/>
              <a:gd name="T51" fmla="*/ 86 h 126"/>
              <a:gd name="T52" fmla="*/ 25 w 97"/>
              <a:gd name="T53" fmla="*/ 78 h 126"/>
              <a:gd name="T54" fmla="*/ 33 w 97"/>
              <a:gd name="T55" fmla="*/ 70 h 126"/>
              <a:gd name="T56" fmla="*/ 41 w 97"/>
              <a:gd name="T57" fmla="*/ 78 h 126"/>
              <a:gd name="T58" fmla="*/ 33 w 97"/>
              <a:gd name="T59" fmla="*/ 86 h 126"/>
              <a:gd name="T60" fmla="*/ 33 w 97"/>
              <a:gd name="T61" fmla="*/ 114 h 126"/>
              <a:gd name="T62" fmla="*/ 25 w 97"/>
              <a:gd name="T63" fmla="*/ 106 h 126"/>
              <a:gd name="T64" fmla="*/ 33 w 97"/>
              <a:gd name="T65" fmla="*/ 98 h 126"/>
              <a:gd name="T66" fmla="*/ 41 w 97"/>
              <a:gd name="T67" fmla="*/ 106 h 126"/>
              <a:gd name="T68" fmla="*/ 33 w 97"/>
              <a:gd name="T69" fmla="*/ 114 h 126"/>
              <a:gd name="T70" fmla="*/ 0 w 97"/>
              <a:gd name="T71" fmla="*/ 126 h 126"/>
              <a:gd name="T72" fmla="*/ 65 w 97"/>
              <a:gd name="T73" fmla="*/ 126 h 126"/>
              <a:gd name="T74" fmla="*/ 65 w 97"/>
              <a:gd name="T75" fmla="*/ 0 h 126"/>
              <a:gd name="T76" fmla="*/ 0 w 97"/>
              <a:gd name="T77" fmla="*/ 0 h 126"/>
              <a:gd name="T78" fmla="*/ 0 w 97"/>
              <a:gd name="T7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7" h="126">
                <a:moveTo>
                  <a:pt x="7" y="37"/>
                </a:moveTo>
                <a:cubicBezTo>
                  <a:pt x="59" y="37"/>
                  <a:pt x="59" y="37"/>
                  <a:pt x="59" y="37"/>
                </a:cubicBezTo>
                <a:cubicBezTo>
                  <a:pt x="59" y="61"/>
                  <a:pt x="59" y="61"/>
                  <a:pt x="59" y="61"/>
                </a:cubicBezTo>
                <a:cubicBezTo>
                  <a:pt x="7" y="61"/>
                  <a:pt x="7" y="61"/>
                  <a:pt x="7" y="61"/>
                </a:cubicBezTo>
                <a:cubicBezTo>
                  <a:pt x="7" y="37"/>
                  <a:pt x="7" y="37"/>
                  <a:pt x="7" y="37"/>
                </a:cubicBezTo>
                <a:close/>
                <a:moveTo>
                  <a:pt x="10" y="40"/>
                </a:moveTo>
                <a:cubicBezTo>
                  <a:pt x="55" y="40"/>
                  <a:pt x="55" y="40"/>
                  <a:pt x="55" y="40"/>
                </a:cubicBezTo>
                <a:cubicBezTo>
                  <a:pt x="55" y="57"/>
                  <a:pt x="55" y="57"/>
                  <a:pt x="55" y="57"/>
                </a:cubicBezTo>
                <a:cubicBezTo>
                  <a:pt x="10" y="57"/>
                  <a:pt x="10" y="57"/>
                  <a:pt x="10" y="57"/>
                </a:cubicBezTo>
                <a:cubicBezTo>
                  <a:pt x="10" y="40"/>
                  <a:pt x="10" y="40"/>
                  <a:pt x="10" y="40"/>
                </a:cubicBezTo>
                <a:close/>
                <a:moveTo>
                  <a:pt x="10" y="10"/>
                </a:moveTo>
                <a:cubicBezTo>
                  <a:pt x="55" y="10"/>
                  <a:pt x="55" y="10"/>
                  <a:pt x="55" y="10"/>
                </a:cubicBezTo>
                <a:cubicBezTo>
                  <a:pt x="55" y="27"/>
                  <a:pt x="55" y="27"/>
                  <a:pt x="55" y="27"/>
                </a:cubicBezTo>
                <a:cubicBezTo>
                  <a:pt x="10" y="27"/>
                  <a:pt x="10" y="27"/>
                  <a:pt x="10" y="27"/>
                </a:cubicBezTo>
                <a:cubicBezTo>
                  <a:pt x="10" y="10"/>
                  <a:pt x="10" y="10"/>
                  <a:pt x="10" y="10"/>
                </a:cubicBezTo>
                <a:close/>
                <a:moveTo>
                  <a:pt x="97" y="119"/>
                </a:moveTo>
                <a:cubicBezTo>
                  <a:pt x="97" y="21"/>
                  <a:pt x="97" y="21"/>
                  <a:pt x="97" y="21"/>
                </a:cubicBezTo>
                <a:cubicBezTo>
                  <a:pt x="70" y="0"/>
                  <a:pt x="70" y="0"/>
                  <a:pt x="70" y="0"/>
                </a:cubicBezTo>
                <a:cubicBezTo>
                  <a:pt x="70" y="126"/>
                  <a:pt x="70" y="126"/>
                  <a:pt x="70" y="126"/>
                </a:cubicBezTo>
                <a:cubicBezTo>
                  <a:pt x="97" y="119"/>
                  <a:pt x="97" y="119"/>
                  <a:pt x="97" y="119"/>
                </a:cubicBezTo>
                <a:close/>
                <a:moveTo>
                  <a:pt x="7" y="7"/>
                </a:moveTo>
                <a:cubicBezTo>
                  <a:pt x="59" y="7"/>
                  <a:pt x="59" y="7"/>
                  <a:pt x="59" y="7"/>
                </a:cubicBezTo>
                <a:cubicBezTo>
                  <a:pt x="59" y="31"/>
                  <a:pt x="59" y="31"/>
                  <a:pt x="59" y="31"/>
                </a:cubicBezTo>
                <a:cubicBezTo>
                  <a:pt x="7" y="31"/>
                  <a:pt x="7" y="31"/>
                  <a:pt x="7" y="31"/>
                </a:cubicBezTo>
                <a:cubicBezTo>
                  <a:pt x="7" y="7"/>
                  <a:pt x="7" y="7"/>
                  <a:pt x="7" y="7"/>
                </a:cubicBezTo>
                <a:close/>
                <a:moveTo>
                  <a:pt x="33" y="86"/>
                </a:moveTo>
                <a:cubicBezTo>
                  <a:pt x="28" y="86"/>
                  <a:pt x="25" y="83"/>
                  <a:pt x="25" y="78"/>
                </a:cubicBezTo>
                <a:cubicBezTo>
                  <a:pt x="25" y="74"/>
                  <a:pt x="28" y="70"/>
                  <a:pt x="33" y="70"/>
                </a:cubicBezTo>
                <a:cubicBezTo>
                  <a:pt x="37" y="70"/>
                  <a:pt x="41" y="74"/>
                  <a:pt x="41" y="78"/>
                </a:cubicBezTo>
                <a:cubicBezTo>
                  <a:pt x="41" y="83"/>
                  <a:pt x="37" y="86"/>
                  <a:pt x="33" y="86"/>
                </a:cubicBezTo>
                <a:close/>
                <a:moveTo>
                  <a:pt x="33" y="114"/>
                </a:moveTo>
                <a:cubicBezTo>
                  <a:pt x="28" y="114"/>
                  <a:pt x="25" y="111"/>
                  <a:pt x="25" y="106"/>
                </a:cubicBezTo>
                <a:cubicBezTo>
                  <a:pt x="25" y="102"/>
                  <a:pt x="28" y="98"/>
                  <a:pt x="33" y="98"/>
                </a:cubicBezTo>
                <a:cubicBezTo>
                  <a:pt x="37" y="98"/>
                  <a:pt x="41" y="102"/>
                  <a:pt x="41" y="106"/>
                </a:cubicBezTo>
                <a:cubicBezTo>
                  <a:pt x="41" y="111"/>
                  <a:pt x="37" y="114"/>
                  <a:pt x="33" y="114"/>
                </a:cubicBezTo>
                <a:close/>
                <a:moveTo>
                  <a:pt x="0" y="126"/>
                </a:moveTo>
                <a:cubicBezTo>
                  <a:pt x="65" y="126"/>
                  <a:pt x="65" y="126"/>
                  <a:pt x="65" y="126"/>
                </a:cubicBezTo>
                <a:cubicBezTo>
                  <a:pt x="65" y="0"/>
                  <a:pt x="65" y="0"/>
                  <a:pt x="65" y="0"/>
                </a:cubicBezTo>
                <a:cubicBezTo>
                  <a:pt x="0" y="0"/>
                  <a:pt x="0" y="0"/>
                  <a:pt x="0" y="0"/>
                </a:cubicBezTo>
                <a:cubicBezTo>
                  <a:pt x="0" y="126"/>
                  <a:pt x="0" y="126"/>
                  <a:pt x="0" y="126"/>
                </a:cubicBezTo>
                <a:close/>
              </a:path>
            </a:pathLst>
          </a:custGeom>
          <a:solidFill>
            <a:schemeClr val="bg1"/>
          </a:solidFill>
          <a:ln>
            <a:noFill/>
          </a:ln>
        </p:spPr>
        <p:txBody>
          <a:bodyPr lIns="74295" tIns="37148" rIns="74295" bIns="3714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1200" cap="none" spc="0" normalizeH="0" baseline="0" noProof="0">
              <a:ln>
                <a:noFill/>
              </a:ln>
              <a:solidFill>
                <a:prstClr val="black"/>
              </a:solidFill>
              <a:effectLst/>
              <a:uLnTx/>
              <a:uFillTx/>
              <a:latin typeface="Calibri"/>
              <a:ea typeface="MS PGothic" pitchFamily="34" charset="-128"/>
              <a:cs typeface="+mn-cs"/>
            </a:endParaRPr>
          </a:p>
        </p:txBody>
      </p:sp>
      <p:sp>
        <p:nvSpPr>
          <p:cNvPr id="32" name="Freeform 211"/>
          <p:cNvSpPr>
            <a:spLocks noEditPoints="1"/>
          </p:cNvSpPr>
          <p:nvPr/>
        </p:nvSpPr>
        <p:spPr bwMode="auto">
          <a:xfrm>
            <a:off x="1244600" y="1550988"/>
            <a:ext cx="495300" cy="388937"/>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lIns="74295" tIns="37148" rIns="74295" bIns="3714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1200" cap="none" spc="0" normalizeH="0" baseline="0" noProof="0">
              <a:ln>
                <a:noFill/>
              </a:ln>
              <a:solidFill>
                <a:prstClr val="black"/>
              </a:solidFill>
              <a:effectLst/>
              <a:uLnTx/>
              <a:uFillTx/>
              <a:latin typeface="Calibri"/>
              <a:ea typeface="MS PGothic" pitchFamily="34" charset="-128"/>
              <a:cs typeface="+mn-cs"/>
            </a:endParaRPr>
          </a:p>
        </p:txBody>
      </p:sp>
      <p:sp>
        <p:nvSpPr>
          <p:cNvPr id="34" name="Text Box 7"/>
          <p:cNvSpPr txBox="1">
            <a:spLocks noChangeArrowheads="1"/>
          </p:cNvSpPr>
          <p:nvPr/>
        </p:nvSpPr>
        <p:spPr bwMode="auto">
          <a:xfrm>
            <a:off x="2675310" y="372232"/>
            <a:ext cx="3057760" cy="542456"/>
          </a:xfrm>
          <a:prstGeom prst="rect">
            <a:avLst/>
          </a:prstGeom>
          <a:noFill/>
          <a:ln w="9525">
            <a:noFill/>
            <a:miter lim="800000"/>
            <a:headEnd/>
            <a:tailEnd/>
          </a:ln>
        </p:spPr>
        <p:txBody>
          <a:bodyPr wrap="none" lIns="49530" tIns="24765" rIns="49530" bIns="24765">
            <a:spAutoFit/>
          </a:bodyPr>
          <a:lstStyle/>
          <a:p>
            <a:pPr marL="0" marR="0" lvl="0" indent="0" algn="ctr" defTabSz="1178823"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smtClean="0">
                <a:ln>
                  <a:noFill/>
                </a:ln>
                <a:solidFill>
                  <a:prstClr val="black"/>
                </a:solidFill>
                <a:effectLst/>
                <a:uLnTx/>
                <a:uFillTx/>
                <a:latin typeface="Calibri" panose="020F0502020204030204" pitchFamily="34" charset="0"/>
                <a:ea typeface="Open Sans Light" panose="020B0306030504020204" pitchFamily="34" charset="0"/>
                <a:cs typeface="Calibri" panose="020F0502020204030204" pitchFamily="34" charset="0"/>
              </a:rPr>
              <a:t>UIF VALUE CHAIN</a:t>
            </a:r>
            <a:endParaRPr kumimoji="0" lang="en-CA" sz="3200" b="1"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306030504020204" pitchFamily="34" charset="0"/>
              <a:cs typeface="Calibri" panose="020F0502020204030204" pitchFamily="34" charset="0"/>
            </a:endParaRPr>
          </a:p>
        </p:txBody>
      </p:sp>
      <p:sp>
        <p:nvSpPr>
          <p:cNvPr id="4" name="TextBox 3"/>
          <p:cNvSpPr txBox="1"/>
          <p:nvPr/>
        </p:nvSpPr>
        <p:spPr>
          <a:xfrm>
            <a:off x="186821" y="923132"/>
            <a:ext cx="4257675" cy="431800"/>
          </a:xfrm>
          <a:prstGeom prst="rect">
            <a:avLst/>
          </a:prstGeom>
          <a:solidFill>
            <a:schemeClr val="accent2">
              <a:lumMod val="20000"/>
              <a:lumOff val="80000"/>
            </a:schemeClr>
          </a:solidFill>
        </p:spPr>
        <p:txBody>
          <a:bodyPr>
            <a:spAutoFit/>
          </a:bodyPr>
          <a:lstStyle/>
          <a:p>
            <a:pPr marL="0" marR="0" lvl="0" indent="0" algn="just" defTabSz="457200" rtl="0" eaLnBrk="1" fontAlgn="base" latinLnBrk="0" hangingPunct="1">
              <a:lnSpc>
                <a:spcPct val="100000"/>
              </a:lnSpc>
              <a:spcBef>
                <a:spcPct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Calibri"/>
                <a:ea typeface="MS PGothic" pitchFamily="34" charset="-128"/>
                <a:cs typeface="+mn-cs"/>
              </a:rPr>
              <a:t>Vision</a:t>
            </a:r>
            <a:r>
              <a:rPr kumimoji="0" lang="en-ZA" sz="1100" b="0" i="0" u="none" strike="noStrike" kern="1200" cap="none" spc="0" normalizeH="0" baseline="0" noProof="0" dirty="0">
                <a:ln>
                  <a:noFill/>
                </a:ln>
                <a:solidFill>
                  <a:prstClr val="black"/>
                </a:solidFill>
                <a:effectLst/>
                <a:uLnTx/>
                <a:uFillTx/>
                <a:latin typeface="Calibri"/>
                <a:ea typeface="MS PGothic" pitchFamily="34" charset="-128"/>
                <a:cs typeface="+mn-cs"/>
              </a:rPr>
              <a:t> - </a:t>
            </a:r>
            <a:r>
              <a:rPr kumimoji="0" lang="en-ZA" sz="1100" b="0" i="0" u="none" strike="noStrike" kern="1200" cap="none" spc="0" normalizeH="0" baseline="0" noProof="0" dirty="0">
                <a:ln>
                  <a:noFill/>
                </a:ln>
                <a:solidFill>
                  <a:prstClr val="black"/>
                </a:solidFill>
                <a:effectLst/>
                <a:uLnTx/>
                <a:uFillTx/>
                <a:latin typeface="Calibri"/>
                <a:ea typeface="Times New Roman"/>
                <a:cs typeface="+mn-cs"/>
              </a:rPr>
              <a:t>A caring, accessible and customer centric UIF that contributes towards poverty alleviation.</a:t>
            </a:r>
          </a:p>
        </p:txBody>
      </p:sp>
      <p:sp>
        <p:nvSpPr>
          <p:cNvPr id="24" name="TextBox 23"/>
          <p:cNvSpPr txBox="1"/>
          <p:nvPr/>
        </p:nvSpPr>
        <p:spPr>
          <a:xfrm>
            <a:off x="4444496" y="868136"/>
            <a:ext cx="4522473" cy="481670"/>
          </a:xfrm>
          <a:prstGeom prst="rect">
            <a:avLst/>
          </a:prstGeom>
          <a:solidFill>
            <a:schemeClr val="accent1">
              <a:lumMod val="20000"/>
              <a:lumOff val="80000"/>
            </a:schemeClr>
          </a:solidFill>
        </p:spPr>
        <p:txBody>
          <a:bodyPr wrap="square">
            <a:spAutoFit/>
          </a:bodyPr>
          <a:lstStyle/>
          <a:p>
            <a:pPr marL="0" marR="0" lvl="0" indent="0" algn="just" defTabSz="457200" rtl="0" eaLnBrk="1" fontAlgn="base" latinLnBrk="0" hangingPunct="1">
              <a:lnSpc>
                <a:spcPct val="115000"/>
              </a:lnSpc>
              <a:spcBef>
                <a:spcPct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Calibri"/>
                <a:ea typeface="MS PGothic" pitchFamily="34" charset="-128"/>
                <a:cs typeface="+mn-cs"/>
              </a:rPr>
              <a:t>Mission</a:t>
            </a:r>
            <a:r>
              <a:rPr kumimoji="0" lang="en-ZA" sz="1100" b="0" i="0" u="none" strike="noStrike" kern="1200" cap="none" spc="0" normalizeH="0" baseline="0" noProof="0" dirty="0">
                <a:ln>
                  <a:noFill/>
                </a:ln>
                <a:solidFill>
                  <a:prstClr val="black"/>
                </a:solidFill>
                <a:effectLst/>
                <a:uLnTx/>
                <a:uFillTx/>
                <a:latin typeface="Calibri"/>
                <a:ea typeface="MS PGothic" pitchFamily="34" charset="-128"/>
                <a:cs typeface="+mn-cs"/>
              </a:rPr>
              <a:t> - </a:t>
            </a:r>
            <a:r>
              <a:rPr kumimoji="0" lang="en-ZA" sz="1100" b="0" i="0" u="none" strike="noStrike" kern="1200" cap="none" spc="0" normalizeH="0" baseline="0" noProof="0" dirty="0">
                <a:ln>
                  <a:noFill/>
                </a:ln>
                <a:solidFill>
                  <a:prstClr val="black"/>
                </a:solidFill>
                <a:effectLst/>
                <a:uLnTx/>
                <a:uFillTx/>
                <a:latin typeface="Calibri"/>
                <a:ea typeface="Times New Roman"/>
                <a:cs typeface="Courier New"/>
              </a:rPr>
              <a:t>Through multiple channels UIF will provide social insurance benefits and improve coverage to vulnerable </a:t>
            </a:r>
            <a:r>
              <a:rPr kumimoji="0" lang="en-ZA" sz="1100" b="0" i="0" u="none" strike="noStrike" kern="1200" cap="none" spc="0" normalizeH="0" baseline="0" noProof="0" dirty="0" smtClean="0">
                <a:ln>
                  <a:noFill/>
                </a:ln>
                <a:solidFill>
                  <a:prstClr val="black"/>
                </a:solidFill>
                <a:effectLst/>
                <a:uLnTx/>
                <a:uFillTx/>
                <a:latin typeface="Calibri"/>
                <a:ea typeface="Times New Roman"/>
                <a:cs typeface="Courier New"/>
              </a:rPr>
              <a:t>workers  and </a:t>
            </a:r>
            <a:r>
              <a:rPr kumimoji="0" lang="en-ZA" sz="1100" b="0" i="0" u="none" strike="noStrike" kern="1200" cap="none" spc="0" normalizeH="0" baseline="0" noProof="0" dirty="0">
                <a:ln>
                  <a:noFill/>
                </a:ln>
                <a:solidFill>
                  <a:prstClr val="black"/>
                </a:solidFill>
                <a:effectLst/>
                <a:uLnTx/>
                <a:uFillTx/>
                <a:latin typeface="Calibri"/>
                <a:ea typeface="Times New Roman"/>
                <a:cs typeface="Courier New"/>
              </a:rPr>
              <a:t>contributors</a:t>
            </a:r>
            <a:r>
              <a:rPr kumimoji="0" lang="en-ZA" sz="1100" b="0" i="0" u="none" strike="noStrike" kern="1200" cap="none" spc="0" normalizeH="0" baseline="0" noProof="0" dirty="0">
                <a:ln>
                  <a:noFill/>
                </a:ln>
                <a:solidFill>
                  <a:prstClr val="black"/>
                </a:solidFill>
                <a:effectLst/>
                <a:uLnTx/>
                <a:uFillTx/>
                <a:latin typeface="Arial"/>
                <a:ea typeface="Times New Roman"/>
                <a:cs typeface="Courier New"/>
              </a:rPr>
              <a:t>.</a:t>
            </a:r>
            <a:endParaRPr kumimoji="0" lang="en-ZA" sz="1000" b="0" i="0" u="none" strike="noStrike" kern="1200" cap="none" spc="0" normalizeH="0" baseline="0" noProof="0" dirty="0">
              <a:ln>
                <a:noFill/>
              </a:ln>
              <a:solidFill>
                <a:prstClr val="black"/>
              </a:solidFill>
              <a:effectLst/>
              <a:uLnTx/>
              <a:uFillTx/>
              <a:latin typeface="Times New Roman"/>
              <a:ea typeface="Times New Roman"/>
              <a:cs typeface="Courier New"/>
            </a:endParaRPr>
          </a:p>
        </p:txBody>
      </p:sp>
      <p:sp>
        <p:nvSpPr>
          <p:cNvPr id="44" name="Freeform 171"/>
          <p:cNvSpPr>
            <a:spLocks noEditPoints="1"/>
          </p:cNvSpPr>
          <p:nvPr/>
        </p:nvSpPr>
        <p:spPr bwMode="auto">
          <a:xfrm>
            <a:off x="7985127" y="1485900"/>
            <a:ext cx="336550" cy="293688"/>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ysClr val="window" lastClr="FFFFFF"/>
          </a:solidFill>
          <a:ln>
            <a:noFill/>
          </a:ln>
        </p:spPr>
        <p:txBody>
          <a:bodyPr lIns="74295" tIns="37148" rIns="74295" bIns="3714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0" cap="none" spc="0" normalizeH="0" baseline="0" noProof="0">
              <a:ln>
                <a:noFill/>
              </a:ln>
              <a:solidFill>
                <a:prstClr val="black"/>
              </a:solidFill>
              <a:effectLst/>
              <a:uLnTx/>
              <a:uFillTx/>
              <a:latin typeface="Calibri"/>
              <a:ea typeface="MS PGothic" pitchFamily="34" charset="-128"/>
              <a:cs typeface="+mn-cs"/>
            </a:endParaRPr>
          </a:p>
        </p:txBody>
      </p:sp>
      <p:sp>
        <p:nvSpPr>
          <p:cNvPr id="48" name="TextBox 47"/>
          <p:cNvSpPr txBox="1"/>
          <p:nvPr/>
        </p:nvSpPr>
        <p:spPr>
          <a:xfrm>
            <a:off x="226207" y="3237325"/>
            <a:ext cx="1325566" cy="1477328"/>
          </a:xfrm>
          <a:prstGeom prst="rect">
            <a:avLst/>
          </a:prstGeom>
          <a:solidFill>
            <a:schemeClr val="bg1"/>
          </a:solidFill>
          <a:ln w="25400" cap="flat" cmpd="sng" algn="ctr">
            <a:solidFill>
              <a:srgbClr val="FF0000"/>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Registration </a:t>
            </a: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indicator</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of companies registered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Number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of newly registered employees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Number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of newly registered </a:t>
            </a: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employers</a:t>
            </a:r>
          </a:p>
        </p:txBody>
      </p:sp>
      <p:sp>
        <p:nvSpPr>
          <p:cNvPr id="49" name="TextBox 48"/>
          <p:cNvSpPr txBox="1"/>
          <p:nvPr/>
        </p:nvSpPr>
        <p:spPr>
          <a:xfrm>
            <a:off x="1557729" y="3219032"/>
            <a:ext cx="1640199" cy="1492716"/>
          </a:xfrm>
          <a:prstGeom prst="rect">
            <a:avLst/>
          </a:prstGeom>
          <a:solidFill>
            <a:schemeClr val="bg1"/>
          </a:solidFill>
          <a:ln w="25400" cap="flat" cmpd="sng" algn="ctr">
            <a:solidFill>
              <a:srgbClr val="FF0000"/>
            </a:solidFill>
            <a:prstDash val="soli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Declaration </a:t>
            </a: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indicators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 </a:t>
            </a: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of new companies created with a registration document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of companies issued with compliance certificates </a:t>
            </a: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1000" b="0" i="0" u="none" strike="noStrike" kern="0" cap="none" spc="0" normalizeH="0" baseline="0" noProof="0" dirty="0">
              <a:ln>
                <a:noFill/>
              </a:ln>
              <a:solidFill>
                <a:prstClr val="black"/>
              </a:solidFill>
              <a:effectLst/>
              <a:uLnTx/>
              <a:uFillTx/>
              <a:latin typeface="Calibri"/>
              <a:ea typeface="MS PGothic" pitchFamily="34" charset="-128"/>
              <a:cs typeface="+mn-cs"/>
            </a:endParaRPr>
          </a:p>
        </p:txBody>
      </p:sp>
      <p:sp>
        <p:nvSpPr>
          <p:cNvPr id="50" name="TextBox 49"/>
          <p:cNvSpPr txBox="1"/>
          <p:nvPr/>
        </p:nvSpPr>
        <p:spPr>
          <a:xfrm>
            <a:off x="3169680" y="3219032"/>
            <a:ext cx="1397148" cy="1338828"/>
          </a:xfrm>
          <a:prstGeom prst="rect">
            <a:avLst/>
          </a:prstGeom>
          <a:solidFill>
            <a:schemeClr val="bg1"/>
          </a:solidFill>
          <a:ln w="25400" cap="flat" cmpd="sng" algn="ctr">
            <a:solidFill>
              <a:srgbClr val="FF0000"/>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Contributions </a:t>
            </a: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indicators</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 </a:t>
            </a: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increase in contribution revenue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TAT to issue a compliance certificate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p:txBody>
      </p:sp>
      <p:sp>
        <p:nvSpPr>
          <p:cNvPr id="51" name="TextBox 50"/>
          <p:cNvSpPr txBox="1"/>
          <p:nvPr/>
        </p:nvSpPr>
        <p:spPr>
          <a:xfrm>
            <a:off x="4595136" y="3217229"/>
            <a:ext cx="1444159" cy="1338828"/>
          </a:xfrm>
          <a:prstGeom prst="rect">
            <a:avLst/>
          </a:prstGeom>
          <a:solidFill>
            <a:schemeClr val="bg1"/>
          </a:solidFill>
          <a:ln w="25400" cap="flat" cmpd="sng" algn="ctr">
            <a:solidFill>
              <a:srgbClr val="4F81BD"/>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Claims </a:t>
            </a: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indicators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Turn around time to process claims and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p:txBody>
      </p:sp>
      <p:sp>
        <p:nvSpPr>
          <p:cNvPr id="52" name="TextBox 51"/>
          <p:cNvSpPr txBox="1"/>
          <p:nvPr/>
        </p:nvSpPr>
        <p:spPr>
          <a:xfrm>
            <a:off x="6072691" y="3237325"/>
            <a:ext cx="1512168" cy="1338828"/>
          </a:xfrm>
          <a:prstGeom prst="rect">
            <a:avLst/>
          </a:prstGeom>
          <a:solidFill>
            <a:schemeClr val="bg1"/>
          </a:solidFill>
          <a:ln w="25400" cap="flat" cmpd="sng" algn="ctr">
            <a:solidFill>
              <a:srgbClr val="FF0000"/>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LAP </a:t>
            </a: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indicators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Enhancing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employability to enable UIF contributors to be retained at </a:t>
            </a: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Percentage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of </a:t>
            </a:r>
            <a:r>
              <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rPr>
              <a:t>TERS </a:t>
            </a: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processed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p:txBody>
      </p:sp>
      <p:sp>
        <p:nvSpPr>
          <p:cNvPr id="53" name="TextBox 52"/>
          <p:cNvSpPr txBox="1"/>
          <p:nvPr/>
        </p:nvSpPr>
        <p:spPr>
          <a:xfrm>
            <a:off x="7649567" y="3237325"/>
            <a:ext cx="1317403" cy="1477328"/>
          </a:xfrm>
          <a:prstGeom prst="rect">
            <a:avLst/>
          </a:prstGeom>
          <a:solidFill>
            <a:schemeClr val="bg1"/>
          </a:solidFill>
          <a:ln w="25400" cap="flat" cmpd="sng" algn="ctr">
            <a:solidFill>
              <a:srgbClr val="4BACC6"/>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Calibri"/>
                <a:ea typeface="MS PGothic" pitchFamily="34" charset="-128"/>
                <a:cs typeface="+mn-cs"/>
              </a:rPr>
              <a:t>Investment </a:t>
            </a:r>
            <a:r>
              <a:rPr kumimoji="0" lang="en-ZA" sz="900" b="1" i="0" u="none" strike="noStrike" kern="0" cap="none" spc="0" normalizeH="0" baseline="0" noProof="0" dirty="0" smtClean="0">
                <a:ln>
                  <a:noFill/>
                </a:ln>
                <a:solidFill>
                  <a:prstClr val="black"/>
                </a:solidFill>
                <a:effectLst/>
                <a:uLnTx/>
                <a:uFillTx/>
                <a:latin typeface="Calibri"/>
                <a:ea typeface="MS PGothic" pitchFamily="34" charset="-128"/>
                <a:cs typeface="+mn-cs"/>
              </a:rPr>
              <a:t>indicators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80340" marR="0" lvl="0" indent="-18034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rPr>
              <a:t>Percentage return on listed investments  ≥ the benchmark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smtClean="0">
              <a:ln>
                <a:noFill/>
              </a:ln>
              <a:solidFill>
                <a:prstClr val="black"/>
              </a:solidFill>
              <a:effectLst/>
              <a:uLnTx/>
              <a:uFillTx/>
              <a:latin typeface="Calibri"/>
              <a:ea typeface="MS PGothic"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ZA" sz="900" b="0" i="0" u="none" strike="noStrike" kern="0" cap="none" spc="0" normalizeH="0" baseline="0" noProof="0" dirty="0">
              <a:ln>
                <a:noFill/>
              </a:ln>
              <a:solidFill>
                <a:prstClr val="black"/>
              </a:solidFill>
              <a:effectLst/>
              <a:uLnTx/>
              <a:uFillTx/>
              <a:latin typeface="Calibri"/>
              <a:ea typeface="MS PGothic" pitchFamily="34" charset="-128"/>
              <a:cs typeface="+mn-cs"/>
            </a:endParaRPr>
          </a:p>
        </p:txBody>
      </p:sp>
      <p:sp>
        <p:nvSpPr>
          <p:cNvPr id="57" name="TextBox 56"/>
          <p:cNvSpPr txBox="1"/>
          <p:nvPr/>
        </p:nvSpPr>
        <p:spPr>
          <a:xfrm>
            <a:off x="209386" y="1354932"/>
            <a:ext cx="8757584" cy="277812"/>
          </a:xfrm>
          <a:prstGeom prst="rect">
            <a:avLst/>
          </a:prstGeom>
          <a:solidFill>
            <a:schemeClr val="tx2">
              <a:lumMod val="20000"/>
              <a:lumOff val="80000"/>
            </a:schemeClr>
          </a:solidFill>
          <a:ln w="25400" cap="flat" cmpd="sng" algn="ctr">
            <a:solidFill>
              <a:srgbClr val="C0504D"/>
            </a:solid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prstClr val="black"/>
                </a:solidFill>
                <a:effectLst/>
                <a:uLnTx/>
                <a:uFillTx/>
                <a:latin typeface="Calibri"/>
                <a:ea typeface="MS PGothic" pitchFamily="34" charset="-128"/>
                <a:cs typeface="+mn-cs"/>
              </a:rPr>
              <a:t>Values :</a:t>
            </a:r>
            <a:r>
              <a:rPr kumimoji="0" lang="en-ZA" sz="1200" b="0" i="0" u="none" strike="noStrike" kern="0" cap="none" spc="0" normalizeH="0" baseline="0" noProof="0" dirty="0">
                <a:ln>
                  <a:noFill/>
                </a:ln>
                <a:solidFill>
                  <a:prstClr val="black"/>
                </a:solidFill>
                <a:effectLst/>
                <a:uLnTx/>
                <a:uFillTx/>
                <a:latin typeface="Calibri"/>
                <a:ea typeface="MS PGothic" pitchFamily="34" charset="-128"/>
                <a:cs typeface="+mn-cs"/>
              </a:rPr>
              <a:t>Transparency, Mutual respect, Client-centred services, Integrity, Accountability, Team work, Caring for our people </a:t>
            </a:r>
            <a:r>
              <a:rPr kumimoji="0" lang="en-ZA" sz="1200" b="0" i="0" u="none" strike="noStrike" kern="0" cap="none" spc="0" normalizeH="0" baseline="0" noProof="0" dirty="0" smtClean="0">
                <a:ln>
                  <a:noFill/>
                </a:ln>
                <a:solidFill>
                  <a:prstClr val="black"/>
                </a:solidFill>
                <a:effectLst/>
                <a:uLnTx/>
                <a:uFillTx/>
                <a:latin typeface="Calibri"/>
                <a:ea typeface="MS PGothic" pitchFamily="34" charset="-128"/>
                <a:cs typeface="+mn-cs"/>
              </a:rPr>
              <a:t>,Excellence</a:t>
            </a:r>
            <a:endParaRPr kumimoji="0" lang="en-ZA" sz="1200" b="0" i="0" u="none" strike="noStrike" kern="0" cap="none" spc="0" normalizeH="0" baseline="0" noProof="0" dirty="0">
              <a:ln>
                <a:noFill/>
              </a:ln>
              <a:solidFill>
                <a:prstClr val="black"/>
              </a:solidFill>
              <a:effectLst/>
              <a:uLnTx/>
              <a:uFillTx/>
              <a:latin typeface="Calibri"/>
              <a:ea typeface="MS PGothic" pitchFamily="34" charset="-128"/>
              <a:cs typeface="+mn-cs"/>
            </a:endParaRPr>
          </a:p>
        </p:txBody>
      </p:sp>
      <p:graphicFrame>
        <p:nvGraphicFramePr>
          <p:cNvPr id="7" name="Diagram 6"/>
          <p:cNvGraphicFramePr/>
          <p:nvPr>
            <p:extLst/>
          </p:nvPr>
        </p:nvGraphicFramePr>
        <p:xfrm>
          <a:off x="212073" y="1081717"/>
          <a:ext cx="8754897" cy="28388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 name="Table 2"/>
          <p:cNvGraphicFramePr>
            <a:graphicFrameLocks noGrp="1"/>
          </p:cNvGraphicFramePr>
          <p:nvPr>
            <p:extLst/>
          </p:nvPr>
        </p:nvGraphicFramePr>
        <p:xfrm>
          <a:off x="204941" y="4556057"/>
          <a:ext cx="8693167" cy="2159795"/>
        </p:xfrm>
        <a:graphic>
          <a:graphicData uri="http://schemas.openxmlformats.org/drawingml/2006/table">
            <a:tbl>
              <a:tblPr firstRow="1" firstCol="1" bandRow="1"/>
              <a:tblGrid>
                <a:gridCol w="3036712">
                  <a:extLst>
                    <a:ext uri="{9D8B030D-6E8A-4147-A177-3AD203B41FA5}">
                      <a16:colId xmlns:a16="http://schemas.microsoft.com/office/drawing/2014/main" xmlns="" val="20000"/>
                    </a:ext>
                  </a:extLst>
                </a:gridCol>
                <a:gridCol w="2555984">
                  <a:extLst>
                    <a:ext uri="{9D8B030D-6E8A-4147-A177-3AD203B41FA5}">
                      <a16:colId xmlns:a16="http://schemas.microsoft.com/office/drawing/2014/main" xmlns="" val="20001"/>
                    </a:ext>
                  </a:extLst>
                </a:gridCol>
                <a:gridCol w="1679727">
                  <a:extLst>
                    <a:ext uri="{9D8B030D-6E8A-4147-A177-3AD203B41FA5}">
                      <a16:colId xmlns:a16="http://schemas.microsoft.com/office/drawing/2014/main" xmlns="" val="20002"/>
                    </a:ext>
                  </a:extLst>
                </a:gridCol>
                <a:gridCol w="1420744">
                  <a:extLst>
                    <a:ext uri="{9D8B030D-6E8A-4147-A177-3AD203B41FA5}">
                      <a16:colId xmlns:a16="http://schemas.microsoft.com/office/drawing/2014/main" xmlns="" val="20003"/>
                    </a:ext>
                  </a:extLst>
                </a:gridCol>
              </a:tblGrid>
              <a:tr h="148587">
                <a:tc gridSpan="4">
                  <a:txBody>
                    <a:bodyPr/>
                    <a:lstStyle/>
                    <a:p>
                      <a:pPr marL="180340" indent="-180340" algn="ctr">
                        <a:spcAft>
                          <a:spcPts val="0"/>
                        </a:spcAft>
                      </a:pPr>
                      <a:endParaRPr lang="en-ZA" sz="9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85827">
                <a:tc>
                  <a:txBody>
                    <a:bodyPr/>
                    <a:lstStyle/>
                    <a:p>
                      <a:pPr marL="180340" indent="-180340">
                        <a:spcAft>
                          <a:spcPts val="0"/>
                        </a:spcAft>
                      </a:pPr>
                      <a:r>
                        <a:rPr lang="en-ZA" sz="800" b="1" dirty="0">
                          <a:effectLst/>
                          <a:latin typeface="Arial"/>
                          <a:ea typeface="Times New Roman"/>
                          <a:cs typeface="Times New Roman"/>
                        </a:rPr>
                        <a:t>Priority 1: </a:t>
                      </a:r>
                      <a:r>
                        <a:rPr lang="en-ZA" sz="800" dirty="0">
                          <a:effectLst/>
                          <a:latin typeface="Arial"/>
                          <a:ea typeface="Times New Roman"/>
                          <a:cs typeface="Times New Roman"/>
                        </a:rPr>
                        <a:t>Capable, Ethical and Developmental State</a:t>
                      </a:r>
                      <a:endParaRPr lang="en-ZA" sz="8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180340" indent="-180340" algn="ctr">
                        <a:spcAft>
                          <a:spcPts val="0"/>
                        </a:spcAft>
                      </a:pPr>
                      <a:r>
                        <a:rPr lang="en-ZA" sz="800" b="1" dirty="0">
                          <a:effectLst/>
                          <a:latin typeface="Arial"/>
                          <a:ea typeface="Times New Roman"/>
                          <a:cs typeface="Times New Roman"/>
                        </a:rPr>
                        <a:t>Priority 2: </a:t>
                      </a:r>
                      <a:r>
                        <a:rPr lang="en-ZA" sz="800" dirty="0">
                          <a:effectLst/>
                          <a:latin typeface="Arial"/>
                          <a:ea typeface="Times New Roman"/>
                          <a:cs typeface="Times New Roman"/>
                        </a:rPr>
                        <a:t>Economic Transformation and Job Creation</a:t>
                      </a:r>
                      <a:endParaRPr lang="en-ZA" sz="8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80340" indent="-180340">
                        <a:spcAft>
                          <a:spcPts val="0"/>
                        </a:spcAft>
                      </a:pPr>
                      <a:r>
                        <a:rPr lang="en-ZA" sz="800" b="1" dirty="0">
                          <a:effectLst/>
                          <a:latin typeface="Arial"/>
                          <a:ea typeface="Times New Roman"/>
                          <a:cs typeface="Times New Roman"/>
                        </a:rPr>
                        <a:t>Priority 4: </a:t>
                      </a:r>
                      <a:r>
                        <a:rPr lang="en-ZA" sz="800" dirty="0">
                          <a:effectLst/>
                          <a:latin typeface="Arial"/>
                          <a:ea typeface="Times New Roman"/>
                          <a:cs typeface="Times New Roman"/>
                        </a:rPr>
                        <a:t>Consolidating Social Wage through reliable and Basic Services</a:t>
                      </a:r>
                      <a:endParaRPr lang="en-ZA" sz="8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180340" indent="-180340">
                        <a:spcAft>
                          <a:spcPts val="0"/>
                        </a:spcAft>
                      </a:pPr>
                      <a:r>
                        <a:rPr lang="en-ZA" sz="800" b="1" dirty="0">
                          <a:effectLst/>
                          <a:latin typeface="Arial"/>
                          <a:ea typeface="Times New Roman"/>
                          <a:cs typeface="Times New Roman"/>
                        </a:rPr>
                        <a:t>Priority 6: </a:t>
                      </a:r>
                      <a:r>
                        <a:rPr lang="en-ZA" sz="800" dirty="0">
                          <a:effectLst/>
                          <a:latin typeface="Arial"/>
                          <a:ea typeface="Times New Roman"/>
                          <a:cs typeface="Times New Roman"/>
                        </a:rPr>
                        <a:t>Social cohesion and safer communities</a:t>
                      </a:r>
                      <a:r>
                        <a:rPr lang="en-GB" sz="800" dirty="0">
                          <a:solidFill>
                            <a:srgbClr val="000000"/>
                          </a:solidFill>
                          <a:effectLst/>
                          <a:latin typeface="Arial"/>
                          <a:ea typeface="Times New Roman"/>
                          <a:cs typeface="Times New Roman"/>
                        </a:rPr>
                        <a:t>     </a:t>
                      </a:r>
                      <a:endParaRPr lang="en-ZA" sz="8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128609">
                <a:tc gridSpan="4">
                  <a:txBody>
                    <a:bodyPr/>
                    <a:lstStyle/>
                    <a:p>
                      <a:pPr marL="180340" indent="-180340" algn="ctr">
                        <a:spcAft>
                          <a:spcPts val="0"/>
                        </a:spcAft>
                      </a:pPr>
                      <a:r>
                        <a:rPr lang="en-ZA" sz="900" b="1" dirty="0">
                          <a:solidFill>
                            <a:srgbClr val="FFFFFF"/>
                          </a:solidFill>
                          <a:effectLst/>
                          <a:latin typeface="+mn-lt"/>
                          <a:ea typeface="Times New Roman"/>
                          <a:cs typeface="Times New Roman"/>
                        </a:rPr>
                        <a:t>Outcome indicators per priority</a:t>
                      </a:r>
                      <a:endParaRPr lang="en-ZA" sz="900" dirty="0">
                        <a:effectLst/>
                        <a:latin typeface="+mn-lt"/>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333659">
                <a:tc>
                  <a:txBody>
                    <a:bodyPr/>
                    <a:lstStyle/>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audit opinion obtained from the Auditor General </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Wasteful, fruitless and irregular expenditures reduced</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turnaround time to pay suppliers </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resolution of reported incidents of corruption in UIF</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Functional ethics structure and adequate capacity</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Sustainable Administrative expenditure </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return on listed investments  </a:t>
                      </a:r>
                      <a:endParaRPr lang="en-ZA" sz="900" dirty="0">
                        <a:effectLst/>
                        <a:latin typeface="+mn-lt"/>
                        <a:ea typeface="Calibri"/>
                        <a:cs typeface="Times New Roman"/>
                      </a:endParaRPr>
                    </a:p>
                    <a:p>
                      <a:pPr marL="180340" indent="-180340" algn="just">
                        <a:spcAft>
                          <a:spcPts val="0"/>
                        </a:spcAft>
                        <a:buFont typeface="Arial" panose="020B0604020202020204" pitchFamily="34" charset="0"/>
                        <a:buChar char="•"/>
                      </a:pPr>
                      <a:r>
                        <a:rPr lang="en-ZA" sz="900" dirty="0">
                          <a:effectLst/>
                          <a:latin typeface="+mn-lt"/>
                          <a:ea typeface="Times New Roman"/>
                          <a:cs typeface="Times New Roman"/>
                        </a:rPr>
                        <a:t>Improved Human Resource Capacity</a:t>
                      </a:r>
                      <a:endParaRPr lang="en-ZA" sz="900" dirty="0">
                        <a:effectLst/>
                        <a:latin typeface="+mn-lt"/>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340" indent="-180340" algn="just">
                        <a:spcAft>
                          <a:spcPts val="0"/>
                        </a:spcAft>
                        <a:buFont typeface="Arial" panose="020B0604020202020204" pitchFamily="34" charset="0"/>
                        <a:buChar char="•"/>
                      </a:pPr>
                      <a:r>
                        <a:rPr lang="en-ZA" sz="900" dirty="0">
                          <a:effectLst/>
                          <a:latin typeface="+mn-lt"/>
                          <a:ea typeface="Times New Roman"/>
                          <a:cs typeface="Times New Roman"/>
                        </a:rPr>
                        <a:t>Unemployment Insurance Fund (UIF) Assets Under Management (AUM) Funds set aside for Funding Employment Creation Schemes </a:t>
                      </a:r>
                      <a:endParaRPr lang="en-ZA" sz="900" dirty="0">
                        <a:effectLst/>
                        <a:latin typeface="+mn-lt"/>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340" indent="-180340">
                        <a:spcAft>
                          <a:spcPts val="0"/>
                        </a:spcAft>
                        <a:buFont typeface="Arial" panose="020B0604020202020204" pitchFamily="34" charset="0"/>
                        <a:buChar char="•"/>
                      </a:pPr>
                      <a:r>
                        <a:rPr lang="en-ZA" sz="900" dirty="0">
                          <a:effectLst/>
                          <a:latin typeface="+mn-lt"/>
                          <a:ea typeface="Times New Roman"/>
                          <a:cs typeface="Times New Roman"/>
                        </a:rPr>
                        <a:t>Integrated claims management System (ICMS) implemented, support and maintenance provided</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social security coverage</a:t>
                      </a:r>
                      <a:endParaRPr lang="en-ZA" sz="900" dirty="0">
                        <a:effectLst/>
                        <a:latin typeface="+mn-lt"/>
                        <a:ea typeface="Calibri"/>
                        <a:cs typeface="Times New Roman"/>
                      </a:endParaRPr>
                    </a:p>
                    <a:p>
                      <a:pPr marL="0" marR="111125" indent="0">
                        <a:lnSpc>
                          <a:spcPct val="100000"/>
                        </a:lnSpc>
                        <a:spcAft>
                          <a:spcPts val="0"/>
                        </a:spcAft>
                        <a:buFont typeface="Arial" panose="020B0604020202020204" pitchFamily="34" charset="0"/>
                        <a:buNone/>
                      </a:pPr>
                      <a:endParaRPr lang="en-ZA" sz="900" dirty="0">
                        <a:effectLst/>
                        <a:latin typeface="+mn-lt"/>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just">
                        <a:spcAft>
                          <a:spcPts val="0"/>
                        </a:spcAft>
                        <a:buFont typeface="Arial" panose="020B0604020202020204" pitchFamily="34" charset="0"/>
                        <a:buChar char="•"/>
                      </a:pPr>
                      <a:r>
                        <a:rPr lang="en-ZA" sz="900" dirty="0">
                          <a:effectLst/>
                          <a:latin typeface="+mn-lt"/>
                          <a:ea typeface="Times New Roman"/>
                        </a:rPr>
                        <a:t>Improved representation of the designated groups across occupational levels</a:t>
                      </a:r>
                    </a:p>
                    <a:p>
                      <a:pPr marL="180340" indent="-180340">
                        <a:spcAft>
                          <a:spcPts val="0"/>
                        </a:spcAft>
                      </a:pPr>
                      <a:r>
                        <a:rPr lang="en-ZA" sz="900" dirty="0">
                          <a:effectLst/>
                          <a:latin typeface="+mn-lt"/>
                          <a:ea typeface="Times New Roman"/>
                          <a:cs typeface="Times New Roman"/>
                        </a:rPr>
                        <a:t> </a:t>
                      </a:r>
                      <a:endParaRPr lang="en-ZA" sz="900" dirty="0">
                        <a:effectLst/>
                        <a:latin typeface="+mn-lt"/>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16621">
                <a:tc gridSpan="4">
                  <a:txBody>
                    <a:bodyPr/>
                    <a:lstStyle/>
                    <a:p>
                      <a:pPr marL="180340" indent="-180340" algn="ctr">
                        <a:spcAft>
                          <a:spcPts val="0"/>
                        </a:spcAft>
                      </a:pPr>
                      <a:r>
                        <a:rPr lang="en-ZA" sz="700" b="1" dirty="0">
                          <a:effectLst/>
                          <a:latin typeface="Arial"/>
                          <a:ea typeface="Times New Roman"/>
                          <a:cs typeface="Times New Roman"/>
                        </a:rPr>
                        <a:t>DATA MANAGEMENT</a:t>
                      </a:r>
                      <a:endParaRPr lang="en-ZA" sz="900" dirty="0">
                        <a:effectLst/>
                        <a:latin typeface="Calibri"/>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bl>
          </a:graphicData>
        </a:graphic>
      </p:graphicFrame>
      <p:sp>
        <p:nvSpPr>
          <p:cNvPr id="5" name="Rectangle 4"/>
          <p:cNvSpPr/>
          <p:nvPr/>
        </p:nvSpPr>
        <p:spPr>
          <a:xfrm>
            <a:off x="3638164" y="4494966"/>
            <a:ext cx="1390124"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a:ea typeface="Times New Roman"/>
                <a:cs typeface="+mn-cs"/>
              </a:rPr>
              <a:t>Government priorities</a:t>
            </a:r>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p:cNvSpPr txBox="1"/>
          <p:nvPr/>
        </p:nvSpPr>
        <p:spPr>
          <a:xfrm>
            <a:off x="8460432" y="299126"/>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3</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90410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900" decel="100000" fill="hold"/>
                                        <p:tgtEl>
                                          <p:spTgt spid="3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900" decel="100000" fill="hold"/>
                                        <p:tgtEl>
                                          <p:spTgt spid="3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t>BACKGROUND</a:t>
            </a:r>
          </a:p>
        </p:txBody>
      </p:sp>
      <p:sp>
        <p:nvSpPr>
          <p:cNvPr id="4" name="Slide Number Placeholder 3"/>
          <p:cNvSpPr>
            <a:spLocks noGrp="1"/>
          </p:cNvSpPr>
          <p:nvPr>
            <p:ph type="sldNum" sz="quarter" idx="12"/>
          </p:nvPr>
        </p:nvSpPr>
        <p:spPr/>
        <p:txBody>
          <a:bodyPr/>
          <a:lstStyle/>
          <a:p>
            <a:pPr>
              <a:defRPr/>
            </a:pPr>
            <a:fld id="{2E0D3230-56C0-40A7-B22D-C087DC0808A2}" type="slidenum">
              <a:rPr lang="en-US" smtClean="0"/>
              <a:pPr>
                <a:defRPr/>
              </a:pPr>
              <a:t>4</a:t>
            </a:fld>
            <a:endParaRPr lang="en-US" dirty="0"/>
          </a:p>
        </p:txBody>
      </p:sp>
      <p:sp>
        <p:nvSpPr>
          <p:cNvPr id="5" name="Rounded Rectangle 4"/>
          <p:cNvSpPr/>
          <p:nvPr/>
        </p:nvSpPr>
        <p:spPr>
          <a:xfrm>
            <a:off x="739966" y="1718013"/>
            <a:ext cx="2376264" cy="432048"/>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COVID 19 PANDEMIC</a:t>
            </a:r>
            <a:endParaRPr lang="en-ZA" dirty="0"/>
          </a:p>
        </p:txBody>
      </p:sp>
      <p:sp>
        <p:nvSpPr>
          <p:cNvPr id="6" name="Rectangle 5"/>
          <p:cNvSpPr/>
          <p:nvPr/>
        </p:nvSpPr>
        <p:spPr>
          <a:xfrm>
            <a:off x="323528" y="2409999"/>
            <a:ext cx="3744416" cy="1323439"/>
          </a:xfrm>
          <a:prstGeom prst="rect">
            <a:avLst/>
          </a:prstGeom>
        </p:spPr>
        <p:txBody>
          <a:bodyPr wrap="square">
            <a:spAutoFit/>
          </a:bodyPr>
          <a:lstStyle/>
          <a:p>
            <a:pPr algn="just"/>
            <a:r>
              <a:rPr lang="en-ZA" sz="1600" dirty="0"/>
              <a:t>The world is confronted with a COVID 19 pandemic, subsequently, the President of the Republic of South Africa declared the pandemic a National Disaster as per Act No 57 of Disaster Management Act of 2002</a:t>
            </a:r>
          </a:p>
        </p:txBody>
      </p:sp>
      <p:sp>
        <p:nvSpPr>
          <p:cNvPr id="7" name="Rectangle 6"/>
          <p:cNvSpPr/>
          <p:nvPr/>
        </p:nvSpPr>
        <p:spPr>
          <a:xfrm>
            <a:off x="4267200" y="1988840"/>
            <a:ext cx="4572000" cy="2800767"/>
          </a:xfrm>
          <a:prstGeom prst="rect">
            <a:avLst/>
          </a:prstGeom>
        </p:spPr>
        <p:txBody>
          <a:bodyPr>
            <a:spAutoFit/>
          </a:bodyPr>
          <a:lstStyle/>
          <a:p>
            <a:r>
              <a:rPr lang="en-ZA" sz="1600" dirty="0"/>
              <a:t>The Minister of Employment and Labour, acting in terms of Regulation 10 (8) issued by the Minister of Cooperative Governance and Traditional Affairs in terms of section 27 (2) of the Disaster Management Act, 2002 (Act No. 57 of 2002), have determined that it is necessary to implement steps in respect of the administration of the Unemployment Insurance Act, 2001 (Act No. 63 of 2001) to prevent an escalation of the national state of disaster and to alleviate, contain and minimize the effects of the national state of disaster. </a:t>
            </a:r>
          </a:p>
        </p:txBody>
      </p:sp>
      <p:sp>
        <p:nvSpPr>
          <p:cNvPr id="8" name="Rounded Rectangle 7"/>
          <p:cNvSpPr/>
          <p:nvPr/>
        </p:nvSpPr>
        <p:spPr>
          <a:xfrm>
            <a:off x="5436096" y="1417638"/>
            <a:ext cx="2376264" cy="355178"/>
          </a:xfrm>
          <a:prstGeom prst="round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REGULATION 10 (8)</a:t>
            </a:r>
            <a:endParaRPr lang="en-ZA" dirty="0"/>
          </a:p>
        </p:txBody>
      </p:sp>
      <p:sp>
        <p:nvSpPr>
          <p:cNvPr id="9" name="Rectangle 8"/>
          <p:cNvSpPr/>
          <p:nvPr/>
        </p:nvSpPr>
        <p:spPr>
          <a:xfrm>
            <a:off x="323528" y="4789607"/>
            <a:ext cx="4032448" cy="584775"/>
          </a:xfrm>
          <a:prstGeom prst="rect">
            <a:avLst/>
          </a:prstGeom>
        </p:spPr>
        <p:txBody>
          <a:bodyPr wrap="square">
            <a:spAutoFit/>
          </a:bodyPr>
          <a:lstStyle/>
          <a:p>
            <a:r>
              <a:rPr lang="en-ZA" sz="1600" dirty="0" smtClean="0"/>
              <a:t>AGSA </a:t>
            </a:r>
            <a:r>
              <a:rPr lang="en-ZA" sz="1600" dirty="0"/>
              <a:t>was appointed by the President to audit COVID 19 procurement payments</a:t>
            </a:r>
          </a:p>
        </p:txBody>
      </p:sp>
      <p:sp>
        <p:nvSpPr>
          <p:cNvPr id="10" name="Rounded Rectangle 9"/>
          <p:cNvSpPr/>
          <p:nvPr/>
        </p:nvSpPr>
        <p:spPr>
          <a:xfrm>
            <a:off x="739966" y="4437767"/>
            <a:ext cx="2160240" cy="288032"/>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AUDIT</a:t>
            </a:r>
            <a:endParaRPr lang="en-ZA" dirty="0"/>
          </a:p>
        </p:txBody>
      </p:sp>
      <p:sp>
        <p:nvSpPr>
          <p:cNvPr id="11" name="TextBox 10"/>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4</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48619722"/>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Calibri" pitchFamily="34" charset="0"/>
                <a:ea typeface="ＭＳ Ｐゴシック" pitchFamily="34" charset="-128"/>
              </a:defRPr>
            </a:lvl1pPr>
            <a:lvl2pPr marL="557213" indent="-214313">
              <a:spcBef>
                <a:spcPct val="20000"/>
              </a:spcBef>
              <a:buFont typeface="Arial" pitchFamily="34" charset="0"/>
              <a:buChar char="–"/>
              <a:defRPr sz="2100">
                <a:solidFill>
                  <a:schemeClr val="tx1"/>
                </a:solidFill>
                <a:latin typeface="Calibri" pitchFamily="34" charset="0"/>
                <a:ea typeface="ＭＳ Ｐゴシック" pitchFamily="34" charset="-128"/>
              </a:defRPr>
            </a:lvl2pPr>
            <a:lvl3pPr marL="857250" indent="-171450">
              <a:spcBef>
                <a:spcPct val="20000"/>
              </a:spcBef>
              <a:buFont typeface="Arial" pitchFamily="34" charset="0"/>
              <a:buChar char="•"/>
              <a:defRPr sz="1800">
                <a:solidFill>
                  <a:schemeClr val="tx1"/>
                </a:solidFill>
                <a:latin typeface="Calibri" pitchFamily="34" charset="0"/>
                <a:ea typeface="ＭＳ Ｐゴシック" pitchFamily="34" charset="-128"/>
              </a:defRPr>
            </a:lvl3pPr>
            <a:lvl4pPr marL="1200150" indent="-171450">
              <a:spcBef>
                <a:spcPct val="20000"/>
              </a:spcBef>
              <a:buFont typeface="Arial" pitchFamily="34" charset="0"/>
              <a:buChar char="–"/>
              <a:defRPr sz="1500">
                <a:solidFill>
                  <a:schemeClr val="tx1"/>
                </a:solidFill>
                <a:latin typeface="Calibri" pitchFamily="34" charset="0"/>
                <a:ea typeface="ＭＳ Ｐゴシック" pitchFamily="34" charset="-128"/>
              </a:defRPr>
            </a:lvl4pPr>
            <a:lvl5pPr marL="1543050" indent="-171450">
              <a:spcBef>
                <a:spcPct val="20000"/>
              </a:spcBef>
              <a:buFont typeface="Arial" pitchFamily="34" charset="0"/>
              <a:buChar char="»"/>
              <a:defRPr sz="1500">
                <a:solidFill>
                  <a:schemeClr val="tx1"/>
                </a:solidFill>
                <a:latin typeface="Calibri" pitchFamily="34" charset="0"/>
                <a:ea typeface="ＭＳ Ｐゴシック" pitchFamily="34" charset="-128"/>
              </a:defRPr>
            </a:lvl5pPr>
            <a:lvl6pPr marL="1885950" indent="-171450" defTabSz="342900" eaLnBrk="0" fontAlgn="base" hangingPunct="0">
              <a:spcBef>
                <a:spcPct val="20000"/>
              </a:spcBef>
              <a:spcAft>
                <a:spcPct val="0"/>
              </a:spcAft>
              <a:buFont typeface="Arial" pitchFamily="34" charset="0"/>
              <a:buChar char="»"/>
              <a:defRPr sz="1500">
                <a:solidFill>
                  <a:schemeClr val="tx1"/>
                </a:solidFill>
                <a:latin typeface="Calibri" pitchFamily="34" charset="0"/>
                <a:ea typeface="ＭＳ Ｐゴシック" pitchFamily="34" charset="-128"/>
              </a:defRPr>
            </a:lvl6pPr>
            <a:lvl7pPr marL="2228850" indent="-171450" defTabSz="342900" eaLnBrk="0" fontAlgn="base" hangingPunct="0">
              <a:spcBef>
                <a:spcPct val="20000"/>
              </a:spcBef>
              <a:spcAft>
                <a:spcPct val="0"/>
              </a:spcAft>
              <a:buFont typeface="Arial" pitchFamily="34" charset="0"/>
              <a:buChar char="»"/>
              <a:defRPr sz="1500">
                <a:solidFill>
                  <a:schemeClr val="tx1"/>
                </a:solidFill>
                <a:latin typeface="Calibri" pitchFamily="34" charset="0"/>
                <a:ea typeface="ＭＳ Ｐゴシック" pitchFamily="34" charset="-128"/>
              </a:defRPr>
            </a:lvl7pPr>
            <a:lvl8pPr marL="2571750" indent="-171450" defTabSz="342900" eaLnBrk="0" fontAlgn="base" hangingPunct="0">
              <a:spcBef>
                <a:spcPct val="20000"/>
              </a:spcBef>
              <a:spcAft>
                <a:spcPct val="0"/>
              </a:spcAft>
              <a:buFont typeface="Arial" pitchFamily="34" charset="0"/>
              <a:buChar char="»"/>
              <a:defRPr sz="1500">
                <a:solidFill>
                  <a:schemeClr val="tx1"/>
                </a:solidFill>
                <a:latin typeface="Calibri" pitchFamily="34" charset="0"/>
                <a:ea typeface="ＭＳ Ｐゴシック" pitchFamily="34" charset="-128"/>
              </a:defRPr>
            </a:lvl8pPr>
            <a:lvl9pPr marL="2914650" indent="-171450" defTabSz="342900" eaLnBrk="0" fontAlgn="base" hangingPunct="0">
              <a:spcBef>
                <a:spcPct val="20000"/>
              </a:spcBef>
              <a:spcAft>
                <a:spcPct val="0"/>
              </a:spcAft>
              <a:buFont typeface="Arial" pitchFamily="34" charset="0"/>
              <a:buChar char="»"/>
              <a:defRPr sz="1500">
                <a:solidFill>
                  <a:schemeClr val="tx1"/>
                </a:solidFill>
                <a:latin typeface="Calibri" pitchFamily="34" charset="0"/>
                <a:ea typeface="ＭＳ Ｐゴシック" pitchFamily="34" charset="-128"/>
              </a:defRPr>
            </a:lvl9pPr>
          </a:lstStyle>
          <a:p>
            <a:pPr marL="0" marR="0" lvl="0" indent="0" algn="r" defTabSz="685800" rtl="0" eaLnBrk="1" fontAlgn="auto" latinLnBrk="0" hangingPunct="1">
              <a:lnSpc>
                <a:spcPct val="100000"/>
              </a:lnSpc>
              <a:spcBef>
                <a:spcPct val="0"/>
              </a:spcBef>
              <a:spcAft>
                <a:spcPts val="0"/>
              </a:spcAft>
              <a:buClrTx/>
              <a:buSzTx/>
              <a:buFont typeface="Arial" pitchFamily="34" charset="0"/>
              <a:buNone/>
              <a:tabLst/>
              <a:defRPr/>
            </a:pPr>
            <a:fld id="{41C55515-FB0A-4AF0-8FD0-162B229A4AF6}" type="slidenum">
              <a:rPr kumimoji="0" lang="en-US" altLang="en-US" sz="9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685800" rtl="0" eaLnBrk="1" fontAlgn="auto" latinLnBrk="0" hangingPunct="1">
                <a:lnSpc>
                  <a:spcPct val="100000"/>
                </a:lnSpc>
                <a:spcBef>
                  <a:spcPct val="0"/>
                </a:spcBef>
                <a:spcAft>
                  <a:spcPts val="0"/>
                </a:spcAft>
                <a:buClrTx/>
                <a:buSzTx/>
                <a:buFont typeface="Arial" pitchFamily="34" charset="0"/>
                <a:buNone/>
                <a:tabLst/>
                <a:defRPr/>
              </a:pPr>
              <a:t>5</a:t>
            </a:fld>
            <a:endParaRPr kumimoji="0" lang="en-US" altLang="en-US" sz="9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Rectangle 4"/>
          <p:cNvSpPr/>
          <p:nvPr/>
        </p:nvSpPr>
        <p:spPr>
          <a:xfrm>
            <a:off x="1454333" y="3079189"/>
            <a:ext cx="6270171" cy="1015663"/>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000" b="1" i="0" u="none" strike="noStrike" kern="1200" cap="none" spc="0" normalizeH="0" baseline="0" noProof="0" dirty="0" smtClean="0">
                <a:ln w="1905"/>
                <a:solidFill>
                  <a:srgbClr val="00B0F0"/>
                </a:solidFill>
                <a:effectLst>
                  <a:innerShdw blurRad="69850" dist="43180" dir="5400000">
                    <a:srgbClr val="000000">
                      <a:alpha val="65000"/>
                    </a:srgbClr>
                  </a:innerShdw>
                </a:effectLst>
                <a:uLnTx/>
                <a:uFillTx/>
                <a:latin typeface="Calibri"/>
                <a:ea typeface="ＭＳ Ｐゴシック" pitchFamily="34" charset="-128"/>
                <a:cs typeface="+mn-cs"/>
              </a:rPr>
              <a:t>SCM</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smtClean="0">
                <a:ln w="1905"/>
                <a:solidFill>
                  <a:srgbClr val="00B0F0"/>
                </a:solidFill>
                <a:effectLst>
                  <a:innerShdw blurRad="69850" dist="43180" dir="5400000">
                    <a:srgbClr val="000000">
                      <a:alpha val="65000"/>
                    </a:srgbClr>
                  </a:innerShdw>
                </a:effectLst>
                <a:uLnTx/>
                <a:uFillTx/>
                <a:latin typeface="Calibri"/>
                <a:ea typeface="ＭＳ Ｐゴシック" pitchFamily="34" charset="-128"/>
                <a:cs typeface="+mn-cs"/>
              </a:rPr>
              <a:t>COVID19TERS PROCUREMENT UPDATE</a:t>
            </a:r>
            <a:endParaRPr kumimoji="0" lang="en-US" sz="3000" b="1" i="0" u="none" strike="noStrike" kern="1200" cap="none" spc="0" normalizeH="0" baseline="0" noProof="0" dirty="0">
              <a:ln w="1905"/>
              <a:solidFill>
                <a:srgbClr val="00B0F0"/>
              </a:solidFill>
              <a:effectLst>
                <a:innerShdw blurRad="69850" dist="43180" dir="5400000">
                  <a:srgbClr val="000000">
                    <a:alpha val="65000"/>
                  </a:srgbClr>
                </a:innerShdw>
              </a:effectLst>
              <a:uLnTx/>
              <a:uFillTx/>
              <a:latin typeface="Calibri"/>
              <a:ea typeface="ＭＳ Ｐゴシック" pitchFamily="34" charset="-128"/>
              <a:cs typeface="+mn-cs"/>
            </a:endParaRPr>
          </a:p>
        </p:txBody>
      </p:sp>
      <p:sp>
        <p:nvSpPr>
          <p:cNvPr id="4" name="TextBox 3"/>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5</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71119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COVID 19 PROJECTS INCLUDED IN THE REVISED PROCUREMENT PLAN</a:t>
            </a:r>
            <a:endParaRPr lang="en-ZA" sz="3200" b="1" dirty="0"/>
          </a:p>
        </p:txBody>
      </p:sp>
      <p:sp>
        <p:nvSpPr>
          <p:cNvPr id="3" name="Content Placeholder 2"/>
          <p:cNvSpPr>
            <a:spLocks noGrp="1"/>
          </p:cNvSpPr>
          <p:nvPr>
            <p:ph idx="1"/>
          </p:nvPr>
        </p:nvSpPr>
        <p:spPr>
          <a:xfrm>
            <a:off x="251520" y="1428191"/>
            <a:ext cx="8640960" cy="4525963"/>
          </a:xfrm>
        </p:spPr>
        <p:txBody>
          <a:bodyPr/>
          <a:lstStyle/>
          <a:p>
            <a:r>
              <a:rPr lang="en-US" sz="2800" dirty="0" smtClean="0"/>
              <a:t>Appointment of service provider to render verification and and support services for </a:t>
            </a:r>
            <a:r>
              <a:rPr lang="en-US" sz="2800" dirty="0" err="1" smtClean="0"/>
              <a:t>Covid</a:t>
            </a:r>
            <a:r>
              <a:rPr lang="en-US" sz="2800" dirty="0" smtClean="0"/>
              <a:t> 19 </a:t>
            </a:r>
            <a:r>
              <a:rPr lang="en-US" sz="2800" dirty="0" err="1" smtClean="0"/>
              <a:t>Ters</a:t>
            </a:r>
            <a:r>
              <a:rPr lang="en-US" sz="2800" dirty="0" smtClean="0"/>
              <a:t> benefits.</a:t>
            </a:r>
          </a:p>
          <a:p>
            <a:endParaRPr lang="en-US" sz="2800" dirty="0" smtClean="0"/>
          </a:p>
          <a:p>
            <a:r>
              <a:rPr lang="en-US" sz="2800" dirty="0" smtClean="0"/>
              <a:t>Appointment of service provider to render contact </a:t>
            </a:r>
            <a:r>
              <a:rPr lang="en-US" sz="2800" dirty="0" err="1" smtClean="0"/>
              <a:t>centre</a:t>
            </a:r>
            <a:r>
              <a:rPr lang="en-US" sz="2800" dirty="0" smtClean="0"/>
              <a:t> services</a:t>
            </a:r>
            <a:endParaRPr lang="en-ZA"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FE2-772D-4747-BDB1-DB5AF30E99ED}" type="slidenum">
              <a:rPr kumimoji="0" lang="en-US" altLang="en-US" sz="1200" b="0" i="0" u="none" strike="noStrike" kern="1200" cap="none" spc="0" normalizeH="0" baseline="0" noProof="0" smtClean="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5" name="TextBox 4"/>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6</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4267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PROGRESS ON THE PROCUREMENT OF COVID 19 PROJECTS</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82528743"/>
              </p:ext>
            </p:extLst>
          </p:nvPr>
        </p:nvGraphicFramePr>
        <p:xfrm>
          <a:off x="179512" y="1417638"/>
          <a:ext cx="8712968" cy="5107707"/>
        </p:xfrm>
        <a:graphic>
          <a:graphicData uri="http://schemas.openxmlformats.org/drawingml/2006/table">
            <a:tbl>
              <a:tblPr firstRow="1" bandRow="1">
                <a:tableStyleId>{21E4AEA4-8DFA-4A89-87EB-49C32662AFE0}</a:tableStyleId>
              </a:tblPr>
              <a:tblGrid>
                <a:gridCol w="4356484">
                  <a:extLst>
                    <a:ext uri="{9D8B030D-6E8A-4147-A177-3AD203B41FA5}">
                      <a16:colId xmlns:a16="http://schemas.microsoft.com/office/drawing/2014/main" xmlns="" val="1227713610"/>
                    </a:ext>
                  </a:extLst>
                </a:gridCol>
                <a:gridCol w="4356484">
                  <a:extLst>
                    <a:ext uri="{9D8B030D-6E8A-4147-A177-3AD203B41FA5}">
                      <a16:colId xmlns:a16="http://schemas.microsoft.com/office/drawing/2014/main" xmlns="" val="2053953750"/>
                    </a:ext>
                  </a:extLst>
                </a:gridCol>
              </a:tblGrid>
              <a:tr h="459757">
                <a:tc>
                  <a:txBody>
                    <a:bodyPr/>
                    <a:lstStyle/>
                    <a:p>
                      <a:pPr algn="just"/>
                      <a:r>
                        <a:rPr lang="en-US" dirty="0" smtClean="0"/>
                        <a:t>Project description</a:t>
                      </a:r>
                      <a:endParaRPr lang="en-ZA" dirty="0"/>
                    </a:p>
                  </a:txBody>
                  <a:tcPr/>
                </a:tc>
                <a:tc>
                  <a:txBody>
                    <a:bodyPr/>
                    <a:lstStyle/>
                    <a:p>
                      <a:pPr algn="just"/>
                      <a:r>
                        <a:rPr lang="en-US" dirty="0" smtClean="0"/>
                        <a:t>Progress</a:t>
                      </a:r>
                      <a:endParaRPr lang="en-ZA" dirty="0"/>
                    </a:p>
                  </a:txBody>
                  <a:tcPr/>
                </a:tc>
                <a:extLst>
                  <a:ext uri="{0D108BD9-81ED-4DB2-BD59-A6C34878D82A}">
                    <a16:rowId xmlns:a16="http://schemas.microsoft.com/office/drawing/2014/main" xmlns="" val="2094089169"/>
                  </a:ext>
                </a:extLst>
              </a:tr>
              <a:tr h="2153928">
                <a:tc>
                  <a:txBody>
                    <a:bodyPr/>
                    <a:lstStyle/>
                    <a:p>
                      <a:pPr algn="just"/>
                      <a:r>
                        <a:rPr lang="en-US" dirty="0" smtClean="0"/>
                        <a:t>Appointment of service provider to render verification and and support services for </a:t>
                      </a:r>
                      <a:r>
                        <a:rPr lang="en-US" dirty="0" err="1" smtClean="0"/>
                        <a:t>Covid</a:t>
                      </a:r>
                      <a:r>
                        <a:rPr lang="en-US" dirty="0" smtClean="0"/>
                        <a:t> 19 </a:t>
                      </a:r>
                      <a:r>
                        <a:rPr lang="en-US" dirty="0" err="1" smtClean="0"/>
                        <a:t>Ters</a:t>
                      </a:r>
                      <a:r>
                        <a:rPr lang="en-US" dirty="0" smtClean="0"/>
                        <a:t> benefits</a:t>
                      </a:r>
                      <a:endParaRPr lang="en-ZA" dirty="0"/>
                    </a:p>
                  </a:txBody>
                  <a:tcPr/>
                </a:tc>
                <a:tc>
                  <a:txBody>
                    <a:bodyPr/>
                    <a:lstStyle/>
                    <a:p>
                      <a:pPr marL="285750" indent="-285750" algn="just">
                        <a:buFont typeface="Arial" panose="020B0604020202020204" pitchFamily="34" charset="0"/>
                        <a:buChar char="•"/>
                      </a:pPr>
                      <a:r>
                        <a:rPr lang="en-US" dirty="0" smtClean="0"/>
                        <a:t>Bid closed on 21</a:t>
                      </a:r>
                      <a:r>
                        <a:rPr lang="en-US" baseline="0" dirty="0" smtClean="0"/>
                        <a:t> </a:t>
                      </a:r>
                      <a:r>
                        <a:rPr lang="en-US" dirty="0" smtClean="0"/>
                        <a:t>July 2020</a:t>
                      </a:r>
                    </a:p>
                    <a:p>
                      <a:pPr marL="285750" indent="-285750" algn="just">
                        <a:buFont typeface="Arial" panose="020B0604020202020204" pitchFamily="34" charset="0"/>
                        <a:buChar char="•"/>
                      </a:pPr>
                      <a:r>
                        <a:rPr lang="en-US" dirty="0" smtClean="0"/>
                        <a:t>Evaluation commenced on 03 August 2020 and still in progress</a:t>
                      </a:r>
                    </a:p>
                    <a:p>
                      <a:pPr marL="285750" indent="-285750" algn="just">
                        <a:buFont typeface="Arial" panose="020B0604020202020204" pitchFamily="34" charset="0"/>
                        <a:buChar char="•"/>
                      </a:pPr>
                      <a:r>
                        <a:rPr lang="en-US" dirty="0" smtClean="0"/>
                        <a:t>Anticipated finalization of tendering process by 15 September 2020</a:t>
                      </a:r>
                    </a:p>
                    <a:p>
                      <a:pPr marL="285750" indent="-285750" algn="just">
                        <a:buFont typeface="Arial" panose="020B0604020202020204" pitchFamily="34" charset="0"/>
                        <a:buChar char="•"/>
                      </a:pPr>
                      <a:endParaRPr lang="en-ZA" dirty="0"/>
                    </a:p>
                  </a:txBody>
                  <a:tcPr/>
                </a:tc>
                <a:extLst>
                  <a:ext uri="{0D108BD9-81ED-4DB2-BD59-A6C34878D82A}">
                    <a16:rowId xmlns:a16="http://schemas.microsoft.com/office/drawing/2014/main" xmlns="" val="3485468159"/>
                  </a:ext>
                </a:extLst>
              </a:tr>
              <a:tr h="249402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dirty="0" smtClean="0"/>
                        <a:t>Appointment of service provider to render contact </a:t>
                      </a:r>
                      <a:r>
                        <a:rPr lang="en-US" dirty="0" err="1" smtClean="0"/>
                        <a:t>centre</a:t>
                      </a:r>
                      <a:r>
                        <a:rPr lang="en-US" dirty="0" smtClean="0"/>
                        <a:t> services</a:t>
                      </a:r>
                      <a:endParaRPr lang="en-ZA" dirty="0" smtClean="0"/>
                    </a:p>
                    <a:p>
                      <a:pPr algn="just"/>
                      <a:endParaRPr lang="en-ZA" dirty="0"/>
                    </a:p>
                  </a:txBody>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Bid closed on 23</a:t>
                      </a:r>
                      <a:r>
                        <a:rPr lang="en-US" baseline="0" dirty="0" smtClean="0"/>
                        <a:t> </a:t>
                      </a:r>
                      <a:r>
                        <a:rPr lang="en-US" dirty="0" smtClean="0"/>
                        <a:t>July 2020</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Evaluation commenced on 26 July 2020 and still in progress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Anticipated finalization of tendering process by 15 September 2020</a:t>
                      </a:r>
                      <a:endParaRPr lang="en-ZA" dirty="0" smtClean="0"/>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dirty="0" smtClean="0"/>
                    </a:p>
                    <a:p>
                      <a:pPr algn="just"/>
                      <a:endParaRPr lang="en-ZA" dirty="0"/>
                    </a:p>
                  </a:txBody>
                  <a:tcPr/>
                </a:tc>
                <a:extLst>
                  <a:ext uri="{0D108BD9-81ED-4DB2-BD59-A6C34878D82A}">
                    <a16:rowId xmlns:a16="http://schemas.microsoft.com/office/drawing/2014/main" xmlns="" val="2612346378"/>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FE2-772D-4747-BDB1-DB5AF30E99ED}" type="slidenum">
              <a:rPr kumimoji="0" lang="en-US" altLang="en-US" sz="1200" b="0" i="0" u="none" strike="noStrike" kern="1200" cap="none" spc="0" normalizeH="0" baseline="0" noProof="0" smtClean="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6" name="TextBox 5"/>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7</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73072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LIST OF COVID 19 PROCUREMENT AS AT 31 AUGUST 2020</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99170378"/>
              </p:ext>
            </p:extLst>
          </p:nvPr>
        </p:nvGraphicFramePr>
        <p:xfrm>
          <a:off x="323528" y="1441411"/>
          <a:ext cx="8568953" cy="5083935"/>
        </p:xfrm>
        <a:graphic>
          <a:graphicData uri="http://schemas.openxmlformats.org/drawingml/2006/table">
            <a:tbl>
              <a:tblPr firstRow="1" bandRow="1">
                <a:tableStyleId>{21E4AEA4-8DFA-4A89-87EB-49C32662AFE0}</a:tableStyleId>
              </a:tblPr>
              <a:tblGrid>
                <a:gridCol w="2709953">
                  <a:extLst>
                    <a:ext uri="{9D8B030D-6E8A-4147-A177-3AD203B41FA5}">
                      <a16:colId xmlns:a16="http://schemas.microsoft.com/office/drawing/2014/main" xmlns="" val="618958087"/>
                    </a:ext>
                  </a:extLst>
                </a:gridCol>
                <a:gridCol w="2324296">
                  <a:extLst>
                    <a:ext uri="{9D8B030D-6E8A-4147-A177-3AD203B41FA5}">
                      <a16:colId xmlns:a16="http://schemas.microsoft.com/office/drawing/2014/main" xmlns="" val="777353378"/>
                    </a:ext>
                  </a:extLst>
                </a:gridCol>
                <a:gridCol w="1724478">
                  <a:extLst>
                    <a:ext uri="{9D8B030D-6E8A-4147-A177-3AD203B41FA5}">
                      <a16:colId xmlns:a16="http://schemas.microsoft.com/office/drawing/2014/main" xmlns="" val="4138045866"/>
                    </a:ext>
                  </a:extLst>
                </a:gridCol>
                <a:gridCol w="1810226">
                  <a:extLst>
                    <a:ext uri="{9D8B030D-6E8A-4147-A177-3AD203B41FA5}">
                      <a16:colId xmlns:a16="http://schemas.microsoft.com/office/drawing/2014/main" xmlns="" val="4016005697"/>
                    </a:ext>
                  </a:extLst>
                </a:gridCol>
              </a:tblGrid>
              <a:tr h="405770">
                <a:tc>
                  <a:txBody>
                    <a:bodyPr/>
                    <a:lstStyle/>
                    <a:p>
                      <a:r>
                        <a:rPr lang="en-US" dirty="0" smtClean="0"/>
                        <a:t>Name</a:t>
                      </a:r>
                      <a:r>
                        <a:rPr lang="en-US" baseline="0" dirty="0" smtClean="0"/>
                        <a:t> of suppliers</a:t>
                      </a:r>
                      <a:endParaRPr lang="en-ZA" dirty="0"/>
                    </a:p>
                  </a:txBody>
                  <a:tcPr/>
                </a:tc>
                <a:tc>
                  <a:txBody>
                    <a:bodyPr/>
                    <a:lstStyle/>
                    <a:p>
                      <a:r>
                        <a:rPr lang="en-US" dirty="0" smtClean="0"/>
                        <a:t>Description of services</a:t>
                      </a:r>
                      <a:endParaRPr lang="en-ZA" dirty="0"/>
                    </a:p>
                  </a:txBody>
                  <a:tcPr/>
                </a:tc>
                <a:tc>
                  <a:txBody>
                    <a:bodyPr/>
                    <a:lstStyle/>
                    <a:p>
                      <a:r>
                        <a:rPr lang="en-US" dirty="0" smtClean="0"/>
                        <a:t>Order</a:t>
                      </a:r>
                      <a:r>
                        <a:rPr lang="en-US" baseline="0" dirty="0" smtClean="0"/>
                        <a:t> date </a:t>
                      </a:r>
                      <a:endParaRPr lang="en-ZA" dirty="0"/>
                    </a:p>
                  </a:txBody>
                  <a:tcPr/>
                </a:tc>
                <a:tc>
                  <a:txBody>
                    <a:bodyPr/>
                    <a:lstStyle/>
                    <a:p>
                      <a:r>
                        <a:rPr lang="en-US" dirty="0" smtClean="0"/>
                        <a:t>Amount</a:t>
                      </a:r>
                      <a:endParaRPr lang="en-ZA" dirty="0"/>
                    </a:p>
                  </a:txBody>
                  <a:tcPr/>
                </a:tc>
                <a:extLst>
                  <a:ext uri="{0D108BD9-81ED-4DB2-BD59-A6C34878D82A}">
                    <a16:rowId xmlns:a16="http://schemas.microsoft.com/office/drawing/2014/main" xmlns="" val="52404397"/>
                  </a:ext>
                </a:extLst>
              </a:tr>
              <a:tr h="405770">
                <a:tc>
                  <a:txBody>
                    <a:bodyPr/>
                    <a:lstStyle/>
                    <a:p>
                      <a:pPr algn="l" fontAlgn="b"/>
                      <a:r>
                        <a:rPr lang="en-ZA" sz="1400" u="none" strike="noStrike" dirty="0" smtClean="0">
                          <a:effectLst/>
                        </a:rPr>
                        <a:t>1. </a:t>
                      </a:r>
                      <a:r>
                        <a:rPr lang="en-ZA" sz="1400" u="none" strike="noStrike" dirty="0" err="1" smtClean="0">
                          <a:effectLst/>
                        </a:rPr>
                        <a:t>Chapmar</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Sanitisers and masks</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17/03/2020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                      346 255.50 </a:t>
                      </a:r>
                      <a:endParaRPr lang="en-ZA"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63771527"/>
                  </a:ext>
                </a:extLst>
              </a:tr>
              <a:tr h="405770">
                <a:tc>
                  <a:txBody>
                    <a:bodyPr/>
                    <a:lstStyle/>
                    <a:p>
                      <a:pPr algn="l" fontAlgn="b"/>
                      <a:r>
                        <a:rPr lang="en-ZA" sz="1400" u="none" strike="noStrike" dirty="0" smtClean="0">
                          <a:effectLst/>
                        </a:rPr>
                        <a:t>2. Powerful </a:t>
                      </a:r>
                      <a:r>
                        <a:rPr lang="en-ZA" sz="1400" u="none" strike="noStrike" dirty="0">
                          <a:effectLst/>
                        </a:rPr>
                        <a:t>Cleaning &amp; Projects</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Sanitisers and masks</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19/03/2020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ZA" sz="1400" u="none" strike="noStrike">
                          <a:effectLst/>
                        </a:rPr>
                        <a:t>                      158 000.00 </a:t>
                      </a:r>
                      <a:endParaRPr lang="en-ZA"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782617719"/>
                  </a:ext>
                </a:extLst>
              </a:tr>
              <a:tr h="405770">
                <a:tc>
                  <a:txBody>
                    <a:bodyPr/>
                    <a:lstStyle/>
                    <a:p>
                      <a:pPr algn="l" fontAlgn="b"/>
                      <a:r>
                        <a:rPr lang="en-ZA" sz="1400" u="none" strike="noStrike" dirty="0" smtClean="0">
                          <a:effectLst/>
                        </a:rPr>
                        <a:t>3. Powerful </a:t>
                      </a:r>
                      <a:r>
                        <a:rPr lang="en-ZA" sz="1400" u="none" strike="noStrike" dirty="0">
                          <a:effectLst/>
                        </a:rPr>
                        <a:t>Cleaning &amp; Projects</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Latex gloves</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09/04/2020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                        15 000.00 </a:t>
                      </a:r>
                      <a:endParaRPr lang="en-Z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02946334"/>
                  </a:ext>
                </a:extLst>
              </a:tr>
              <a:tr h="477335">
                <a:tc>
                  <a:txBody>
                    <a:bodyPr/>
                    <a:lstStyle/>
                    <a:p>
                      <a:pPr algn="l" fontAlgn="b"/>
                      <a:r>
                        <a:rPr lang="en-ZA" sz="1400" u="none" strike="noStrike" dirty="0" smtClean="0">
                          <a:effectLst/>
                        </a:rPr>
                        <a:t>4. South </a:t>
                      </a:r>
                      <a:r>
                        <a:rPr lang="en-ZA" sz="1400" u="none" strike="noStrike" dirty="0">
                          <a:effectLst/>
                        </a:rPr>
                        <a:t>African Broadcasting Corporation</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Media buying</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21/04/2020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                   4 999 360.50 </a:t>
                      </a:r>
                      <a:endParaRPr lang="en-Z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91887544"/>
                  </a:ext>
                </a:extLst>
              </a:tr>
              <a:tr h="405770">
                <a:tc>
                  <a:txBody>
                    <a:bodyPr/>
                    <a:lstStyle/>
                    <a:p>
                      <a:pPr algn="l" fontAlgn="b"/>
                      <a:r>
                        <a:rPr lang="en-ZA" sz="1400" u="none" strike="noStrike" dirty="0" smtClean="0">
                          <a:effectLst/>
                        </a:rPr>
                        <a:t>5. </a:t>
                      </a:r>
                      <a:r>
                        <a:rPr lang="en-ZA" sz="1400" u="none" strike="noStrike" dirty="0" err="1" smtClean="0">
                          <a:effectLst/>
                        </a:rPr>
                        <a:t>Tsalena</a:t>
                      </a:r>
                      <a:r>
                        <a:rPr lang="en-ZA" sz="1400" u="none" strike="noStrike" dirty="0" smtClean="0">
                          <a:effectLst/>
                        </a:rPr>
                        <a:t> </a:t>
                      </a:r>
                      <a:r>
                        <a:rPr lang="en-ZA" sz="1400" u="none" strike="noStrike" dirty="0">
                          <a:effectLst/>
                        </a:rPr>
                        <a:t>Media</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Radio production</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21/04/2020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                      144 612.50 </a:t>
                      </a:r>
                      <a:endParaRPr lang="en-ZA"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01395567"/>
                  </a:ext>
                </a:extLst>
              </a:tr>
              <a:tr h="405770">
                <a:tc>
                  <a:txBody>
                    <a:bodyPr/>
                    <a:lstStyle/>
                    <a:p>
                      <a:pPr algn="l" fontAlgn="b"/>
                      <a:r>
                        <a:rPr lang="en-ZA" sz="1400" u="none" strike="noStrike" dirty="0" smtClean="0">
                          <a:effectLst/>
                        </a:rPr>
                        <a:t>6. </a:t>
                      </a:r>
                      <a:r>
                        <a:rPr lang="en-ZA" sz="1400" u="none" strike="noStrike" dirty="0" err="1" smtClean="0">
                          <a:effectLst/>
                        </a:rPr>
                        <a:t>Motswako</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Media buying</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23/04/2020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                      184 575.00 </a:t>
                      </a:r>
                      <a:endParaRPr lang="en-Z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40090374"/>
                  </a:ext>
                </a:extLst>
              </a:tr>
              <a:tr h="477335">
                <a:tc>
                  <a:txBody>
                    <a:bodyPr/>
                    <a:lstStyle/>
                    <a:p>
                      <a:pPr algn="l" fontAlgn="b"/>
                      <a:r>
                        <a:rPr lang="en-ZA" sz="1400" u="none" strike="noStrike" dirty="0" smtClean="0">
                          <a:effectLst/>
                        </a:rPr>
                        <a:t>7. South </a:t>
                      </a:r>
                      <a:r>
                        <a:rPr lang="en-ZA" sz="1400" u="none" strike="noStrike" dirty="0">
                          <a:effectLst/>
                        </a:rPr>
                        <a:t>African Broadcasting Corporation</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Media buying</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23/04/2020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                   4 675 000.00 </a:t>
                      </a:r>
                      <a:endParaRPr lang="en-Z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50636336"/>
                  </a:ext>
                </a:extLst>
              </a:tr>
              <a:tr h="405770">
                <a:tc>
                  <a:txBody>
                    <a:bodyPr/>
                    <a:lstStyle/>
                    <a:p>
                      <a:pPr algn="l" fontAlgn="b"/>
                      <a:r>
                        <a:rPr lang="en-ZA" sz="1400" u="none" strike="noStrike" dirty="0" smtClean="0">
                          <a:effectLst/>
                        </a:rPr>
                        <a:t>8. Media </a:t>
                      </a:r>
                      <a:r>
                        <a:rPr lang="en-ZA" sz="1400" u="none" strike="noStrike" dirty="0">
                          <a:effectLst/>
                        </a:rPr>
                        <a:t>Mark</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Media buying</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23/04/2020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                   2 892 540.38 </a:t>
                      </a:r>
                      <a:endParaRPr lang="en-Z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67841567"/>
                  </a:ext>
                </a:extLst>
              </a:tr>
              <a:tr h="405770">
                <a:tc>
                  <a:txBody>
                    <a:bodyPr/>
                    <a:lstStyle/>
                    <a:p>
                      <a:pPr algn="l" fontAlgn="b"/>
                      <a:r>
                        <a:rPr lang="en-ZA" sz="1400" u="none" strike="noStrike" dirty="0" smtClean="0">
                          <a:effectLst/>
                        </a:rPr>
                        <a:t>9. MSG </a:t>
                      </a:r>
                      <a:r>
                        <a:rPr lang="en-ZA" sz="1400" u="none" strike="noStrike" dirty="0">
                          <a:effectLst/>
                        </a:rPr>
                        <a:t>Group Sales</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Media buying</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24/04/2020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                      899 256.30 </a:t>
                      </a:r>
                      <a:endParaRPr lang="en-Z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342051824"/>
                  </a:ext>
                </a:extLst>
              </a:tr>
              <a:tr h="405770">
                <a:tc>
                  <a:txBody>
                    <a:bodyPr/>
                    <a:lstStyle/>
                    <a:p>
                      <a:pPr algn="l" fontAlgn="b"/>
                      <a:r>
                        <a:rPr lang="en-ZA" sz="1400" u="none" strike="noStrike" dirty="0" smtClean="0">
                          <a:effectLst/>
                        </a:rPr>
                        <a:t>10. </a:t>
                      </a:r>
                      <a:r>
                        <a:rPr lang="en-ZA" sz="1400" u="none" strike="noStrike" dirty="0" err="1" smtClean="0">
                          <a:effectLst/>
                        </a:rPr>
                        <a:t>Indayi</a:t>
                      </a:r>
                      <a:r>
                        <a:rPr lang="en-ZA" sz="1400" u="none" strike="noStrike" dirty="0" smtClean="0">
                          <a:effectLst/>
                        </a:rPr>
                        <a:t> </a:t>
                      </a:r>
                      <a:r>
                        <a:rPr lang="en-ZA" sz="1400" u="none" strike="noStrike" dirty="0">
                          <a:effectLst/>
                        </a:rPr>
                        <a:t>Communications CC</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Media strategy and planning</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24/04/2020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                      499 272.50 </a:t>
                      </a:r>
                      <a:endParaRPr lang="en-ZA"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60091960"/>
                  </a:ext>
                </a:extLst>
              </a:tr>
              <a:tr h="4773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ZA" sz="1400" u="none" strike="noStrike" dirty="0" smtClean="0">
                        <a:effectLst/>
                      </a:endParaRPr>
                    </a:p>
                    <a:p>
                      <a:pPr marL="0" marR="0" lvl="0" indent="0" algn="l" defTabSz="457200" rtl="0" eaLnBrk="1" fontAlgn="b" latinLnBrk="0" hangingPunct="1">
                        <a:lnSpc>
                          <a:spcPct val="100000"/>
                        </a:lnSpc>
                        <a:spcBef>
                          <a:spcPts val="0"/>
                        </a:spcBef>
                        <a:spcAft>
                          <a:spcPts val="0"/>
                        </a:spcAft>
                        <a:buClrTx/>
                        <a:buSzTx/>
                        <a:buFontTx/>
                        <a:buNone/>
                        <a:tabLst/>
                        <a:defRPr/>
                      </a:pPr>
                      <a:r>
                        <a:rPr lang="en-ZA" sz="1400" u="none" strike="noStrike" dirty="0" smtClean="0">
                          <a:effectLst/>
                        </a:rPr>
                        <a:t>11. E Sat TV</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ZA" sz="1400" u="none" strike="noStrike" dirty="0" smtClean="0">
                        <a:effectLst/>
                      </a:endParaRPr>
                    </a:p>
                    <a:p>
                      <a:pPr marL="0" marR="0" lvl="0" indent="0" algn="l" defTabSz="457200" rtl="0" eaLnBrk="1" fontAlgn="b" latinLnBrk="0" hangingPunct="1">
                        <a:lnSpc>
                          <a:spcPct val="100000"/>
                        </a:lnSpc>
                        <a:spcBef>
                          <a:spcPts val="0"/>
                        </a:spcBef>
                        <a:spcAft>
                          <a:spcPts val="0"/>
                        </a:spcAft>
                        <a:buClrTx/>
                        <a:buSzTx/>
                        <a:buFontTx/>
                        <a:buNone/>
                        <a:tabLst/>
                        <a:defRPr/>
                      </a:pPr>
                      <a:r>
                        <a:rPr lang="en-ZA" sz="1400" u="none" strike="noStrike" dirty="0" smtClean="0">
                          <a:effectLst/>
                        </a:rPr>
                        <a:t>Media buying</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28/04/2020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smtClean="0">
                          <a:effectLst/>
                        </a:rPr>
                        <a:t>1 290 300.00 </a:t>
                      </a:r>
                      <a:endParaRPr lang="en-ZA"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009593687"/>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FE2-772D-4747-BDB1-DB5AF30E99ED}" type="slidenum">
              <a:rPr kumimoji="0" lang="en-US" altLang="en-US" sz="1200" b="0" i="0" u="none" strike="noStrike" kern="1200" cap="none" spc="0" normalizeH="0" baseline="0" noProof="0" smtClean="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6" name="TextBox 5"/>
          <p:cNvSpPr txBox="1"/>
          <p:nvPr/>
        </p:nvSpPr>
        <p:spPr>
          <a:xfrm>
            <a:off x="8460432" y="267087"/>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8</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0150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LIST OF COVID 19 PROCUREMENT AS AT 31 AUGUST 2020</a:t>
            </a:r>
            <a:endParaRPr lang="en-ZA"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92654991"/>
              </p:ext>
            </p:extLst>
          </p:nvPr>
        </p:nvGraphicFramePr>
        <p:xfrm>
          <a:off x="251519" y="1417641"/>
          <a:ext cx="8638142" cy="5107702"/>
        </p:xfrm>
        <a:graphic>
          <a:graphicData uri="http://schemas.openxmlformats.org/drawingml/2006/table">
            <a:tbl>
              <a:tblPr firstRow="1" bandRow="1">
                <a:tableStyleId>{21E4AEA4-8DFA-4A89-87EB-49C32662AFE0}</a:tableStyleId>
              </a:tblPr>
              <a:tblGrid>
                <a:gridCol w="2958583">
                  <a:extLst>
                    <a:ext uri="{9D8B030D-6E8A-4147-A177-3AD203B41FA5}">
                      <a16:colId xmlns:a16="http://schemas.microsoft.com/office/drawing/2014/main" xmlns="" val="618958087"/>
                    </a:ext>
                  </a:extLst>
                </a:gridCol>
                <a:gridCol w="1965150">
                  <a:extLst>
                    <a:ext uri="{9D8B030D-6E8A-4147-A177-3AD203B41FA5}">
                      <a16:colId xmlns:a16="http://schemas.microsoft.com/office/drawing/2014/main" xmlns="" val="777353378"/>
                    </a:ext>
                  </a:extLst>
                </a:gridCol>
                <a:gridCol w="1554874">
                  <a:extLst>
                    <a:ext uri="{9D8B030D-6E8A-4147-A177-3AD203B41FA5}">
                      <a16:colId xmlns:a16="http://schemas.microsoft.com/office/drawing/2014/main" xmlns="" val="4138045866"/>
                    </a:ext>
                  </a:extLst>
                </a:gridCol>
                <a:gridCol w="2159535">
                  <a:extLst>
                    <a:ext uri="{9D8B030D-6E8A-4147-A177-3AD203B41FA5}">
                      <a16:colId xmlns:a16="http://schemas.microsoft.com/office/drawing/2014/main" xmlns="" val="4016005697"/>
                    </a:ext>
                  </a:extLst>
                </a:gridCol>
              </a:tblGrid>
              <a:tr h="387641">
                <a:tc>
                  <a:txBody>
                    <a:bodyPr/>
                    <a:lstStyle/>
                    <a:p>
                      <a:r>
                        <a:rPr lang="en-US" sz="1400" dirty="0" smtClean="0"/>
                        <a:t>Name of suppliers</a:t>
                      </a:r>
                      <a:endParaRPr lang="en-ZA" sz="1400" dirty="0"/>
                    </a:p>
                  </a:txBody>
                  <a:tcPr/>
                </a:tc>
                <a:tc>
                  <a:txBody>
                    <a:bodyPr/>
                    <a:lstStyle/>
                    <a:p>
                      <a:r>
                        <a:rPr lang="en-US" sz="1400" dirty="0" smtClean="0"/>
                        <a:t>Description of services</a:t>
                      </a:r>
                      <a:endParaRPr lang="en-ZA" sz="1400" dirty="0"/>
                    </a:p>
                  </a:txBody>
                  <a:tcPr/>
                </a:tc>
                <a:tc>
                  <a:txBody>
                    <a:bodyPr/>
                    <a:lstStyle/>
                    <a:p>
                      <a:r>
                        <a:rPr lang="en-US" sz="1400" dirty="0" smtClean="0"/>
                        <a:t>Order</a:t>
                      </a:r>
                      <a:r>
                        <a:rPr lang="en-US" sz="1400" baseline="0" dirty="0" smtClean="0"/>
                        <a:t> date</a:t>
                      </a:r>
                      <a:endParaRPr lang="en-ZA" sz="1400" dirty="0"/>
                    </a:p>
                  </a:txBody>
                  <a:tcPr/>
                </a:tc>
                <a:tc>
                  <a:txBody>
                    <a:bodyPr/>
                    <a:lstStyle/>
                    <a:p>
                      <a:r>
                        <a:rPr lang="en-US" sz="1400" dirty="0" smtClean="0"/>
                        <a:t>Amount</a:t>
                      </a:r>
                      <a:endParaRPr lang="en-ZA" sz="1400" dirty="0"/>
                    </a:p>
                  </a:txBody>
                  <a:tcPr/>
                </a:tc>
                <a:extLst>
                  <a:ext uri="{0D108BD9-81ED-4DB2-BD59-A6C34878D82A}">
                    <a16:rowId xmlns:a16="http://schemas.microsoft.com/office/drawing/2014/main" xmlns="" val="52404397"/>
                  </a:ext>
                </a:extLst>
              </a:tr>
              <a:tr h="387641">
                <a:tc>
                  <a:txBody>
                    <a:bodyPr/>
                    <a:lstStyle/>
                    <a:p>
                      <a:pPr algn="l" fontAlgn="b"/>
                      <a:r>
                        <a:rPr lang="en-ZA" sz="1400" u="none" strike="noStrike" dirty="0" smtClean="0">
                          <a:effectLst/>
                        </a:rPr>
                        <a:t>12. United </a:t>
                      </a:r>
                      <a:r>
                        <a:rPr lang="en-ZA" sz="1400" u="none" strike="noStrike" dirty="0">
                          <a:effectLst/>
                        </a:rPr>
                        <a:t>Stations</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Media buying</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28/04/2020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                      877 680.00 </a:t>
                      </a:r>
                      <a:endParaRPr lang="en-ZA"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51050551"/>
                  </a:ext>
                </a:extLst>
              </a:tr>
              <a:tr h="387641">
                <a:tc>
                  <a:txBody>
                    <a:bodyPr/>
                    <a:lstStyle/>
                    <a:p>
                      <a:pPr algn="l" fontAlgn="b"/>
                      <a:r>
                        <a:rPr lang="en-ZA" sz="1400" u="none" strike="noStrike" dirty="0" smtClean="0">
                          <a:effectLst/>
                        </a:rPr>
                        <a:t>13. </a:t>
                      </a:r>
                      <a:r>
                        <a:rPr lang="en-ZA" sz="1400" u="none" strike="noStrike" dirty="0" err="1" smtClean="0">
                          <a:effectLst/>
                        </a:rPr>
                        <a:t>Primedia</a:t>
                      </a:r>
                      <a:r>
                        <a:rPr lang="en-ZA" sz="1400" u="none" strike="noStrike" dirty="0" smtClean="0">
                          <a:effectLst/>
                        </a:rPr>
                        <a:t> </a:t>
                      </a:r>
                      <a:r>
                        <a:rPr lang="en-ZA" sz="1400" u="none" strike="noStrike" dirty="0">
                          <a:effectLst/>
                        </a:rPr>
                        <a:t>outdoor</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Media buying</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28/04/2020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                   3 341 255.80 </a:t>
                      </a:r>
                      <a:endParaRPr lang="en-Z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93938427"/>
                  </a:ext>
                </a:extLst>
              </a:tr>
              <a:tr h="387641">
                <a:tc>
                  <a:txBody>
                    <a:bodyPr/>
                    <a:lstStyle/>
                    <a:p>
                      <a:pPr algn="l" fontAlgn="b"/>
                      <a:r>
                        <a:rPr lang="en-ZA" sz="1400" u="none" strike="noStrike" dirty="0" smtClean="0">
                          <a:effectLst/>
                        </a:rPr>
                        <a:t>14. Fidelity</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Face shields and masks</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30/04/2020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                      167 925.30 </a:t>
                      </a:r>
                      <a:endParaRPr lang="en-Z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782617719"/>
                  </a:ext>
                </a:extLst>
              </a:tr>
              <a:tr h="387641">
                <a:tc>
                  <a:txBody>
                    <a:bodyPr/>
                    <a:lstStyle/>
                    <a:p>
                      <a:pPr algn="l" fontAlgn="b"/>
                      <a:r>
                        <a:rPr lang="en-ZA" sz="1400" u="none" strike="noStrike" dirty="0" smtClean="0">
                          <a:effectLst/>
                        </a:rPr>
                        <a:t>15. </a:t>
                      </a:r>
                      <a:r>
                        <a:rPr lang="en-ZA" sz="1400" u="none" strike="noStrike" dirty="0" err="1" smtClean="0">
                          <a:effectLst/>
                        </a:rPr>
                        <a:t>Indayi</a:t>
                      </a:r>
                      <a:r>
                        <a:rPr lang="en-ZA" sz="1400" u="none" strike="noStrike" dirty="0" smtClean="0">
                          <a:effectLst/>
                        </a:rPr>
                        <a:t> </a:t>
                      </a:r>
                      <a:r>
                        <a:rPr lang="en-ZA" sz="1400" u="none" strike="noStrike" dirty="0">
                          <a:effectLst/>
                        </a:rPr>
                        <a:t>Communications CC</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Television production</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30/04/2020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                      199 526.43 </a:t>
                      </a:r>
                      <a:endParaRPr lang="en-Z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02946334"/>
                  </a:ext>
                </a:extLst>
              </a:tr>
              <a:tr h="387641">
                <a:tc>
                  <a:txBody>
                    <a:bodyPr/>
                    <a:lstStyle/>
                    <a:p>
                      <a:pPr algn="l" fontAlgn="b"/>
                      <a:r>
                        <a:rPr lang="en-ZA" sz="1400" u="none" strike="noStrike" dirty="0" smtClean="0">
                          <a:effectLst/>
                        </a:rPr>
                        <a:t>16. Powerful </a:t>
                      </a:r>
                      <a:r>
                        <a:rPr lang="en-ZA" sz="1400" u="none" strike="noStrike" dirty="0">
                          <a:effectLst/>
                        </a:rPr>
                        <a:t>Cleaning &amp; Projects</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Disinfection</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29/05/2020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                        13 073.33 </a:t>
                      </a:r>
                      <a:endParaRPr lang="en-ZA"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91887544"/>
                  </a:ext>
                </a:extLst>
              </a:tr>
              <a:tr h="387641">
                <a:tc>
                  <a:txBody>
                    <a:bodyPr/>
                    <a:lstStyle/>
                    <a:p>
                      <a:pPr algn="l" fontAlgn="b"/>
                      <a:r>
                        <a:rPr lang="en-ZA" sz="1400" u="none" strike="noStrike" dirty="0" smtClean="0">
                          <a:effectLst/>
                        </a:rPr>
                        <a:t>17. Powerful </a:t>
                      </a:r>
                      <a:r>
                        <a:rPr lang="en-ZA" sz="1400" u="none" strike="noStrike" dirty="0">
                          <a:effectLst/>
                        </a:rPr>
                        <a:t>Cleaning &amp; Projects</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Deep cleaning</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29/05/2020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                      111 250.00 </a:t>
                      </a:r>
                      <a:endParaRPr lang="en-Z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01395567"/>
                  </a:ext>
                </a:extLst>
              </a:tr>
              <a:tr h="387641">
                <a:tc>
                  <a:txBody>
                    <a:bodyPr/>
                    <a:lstStyle/>
                    <a:p>
                      <a:pPr algn="l" fontAlgn="b"/>
                      <a:r>
                        <a:rPr lang="en-ZA" sz="1400" u="none" strike="noStrike" dirty="0" smtClean="0">
                          <a:effectLst/>
                        </a:rPr>
                        <a:t>18. Gen </a:t>
                      </a:r>
                      <a:r>
                        <a:rPr lang="en-ZA" sz="1400" u="none" strike="noStrike" dirty="0">
                          <a:effectLst/>
                        </a:rPr>
                        <a:t>2</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Covid-Ters Sustem CR</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24/04/2020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                      541 435.69 </a:t>
                      </a:r>
                      <a:endParaRPr lang="en-Z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40090374"/>
                  </a:ext>
                </a:extLst>
              </a:tr>
              <a:tr h="387641">
                <a:tc>
                  <a:txBody>
                    <a:bodyPr/>
                    <a:lstStyle/>
                    <a:p>
                      <a:pPr algn="l" fontAlgn="b"/>
                      <a:r>
                        <a:rPr lang="en-ZA" sz="1400" u="none" strike="noStrike" dirty="0" smtClean="0">
                          <a:effectLst/>
                        </a:rPr>
                        <a:t>19. Gen </a:t>
                      </a:r>
                      <a:r>
                        <a:rPr lang="en-ZA" sz="1400" u="none" strike="noStrike" dirty="0">
                          <a:effectLst/>
                        </a:rPr>
                        <a:t>2</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Covid-Ters Sustem CR</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11/05/2020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                        80 398.80 </a:t>
                      </a:r>
                      <a:endParaRPr lang="en-ZA"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50636336"/>
                  </a:ext>
                </a:extLst>
              </a:tr>
              <a:tr h="387641">
                <a:tc>
                  <a:txBody>
                    <a:bodyPr/>
                    <a:lstStyle/>
                    <a:p>
                      <a:pPr algn="l" fontAlgn="b"/>
                      <a:r>
                        <a:rPr lang="en-ZA" sz="1400" u="none" strike="noStrike" dirty="0" smtClean="0">
                          <a:effectLst/>
                        </a:rPr>
                        <a:t>20. True </a:t>
                      </a:r>
                      <a:r>
                        <a:rPr lang="en-ZA" sz="1400" u="none" strike="noStrike" dirty="0">
                          <a:effectLst/>
                        </a:rPr>
                        <a:t>South Actuaries</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Covid-19 Impact Report</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22/04/2020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                      513 069.00 </a:t>
                      </a:r>
                      <a:endParaRPr lang="en-Z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67841567"/>
                  </a:ext>
                </a:extLst>
              </a:tr>
              <a:tr h="456010">
                <a:tc>
                  <a:txBody>
                    <a:bodyPr/>
                    <a:lstStyle/>
                    <a:p>
                      <a:pPr algn="l" fontAlgn="b"/>
                      <a:r>
                        <a:rPr lang="en-ZA" sz="1400" u="none" strike="noStrike" dirty="0" smtClean="0">
                          <a:effectLst/>
                        </a:rPr>
                        <a:t>21. Call </a:t>
                      </a:r>
                      <a:r>
                        <a:rPr lang="en-ZA" sz="1400" u="none" strike="noStrike" dirty="0">
                          <a:effectLst/>
                        </a:rPr>
                        <a:t>Force</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a:effectLst/>
                        </a:rPr>
                        <a:t>Call Centre services for July 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01/07/2020</a:t>
                      </a:r>
                      <a:endParaRPr lang="en-ZA"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a:effectLst/>
                        </a:rPr>
                        <a:t>                   5 498 879.10 </a:t>
                      </a:r>
                      <a:endParaRPr lang="en-ZA"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342051824"/>
                  </a:ext>
                </a:extLst>
              </a:tr>
              <a:tr h="387641">
                <a:tc>
                  <a:txBody>
                    <a:bodyPr/>
                    <a:lstStyle/>
                    <a:p>
                      <a:pPr algn="l" fontAlgn="b"/>
                      <a:r>
                        <a:rPr lang="en-ZA" sz="1400" u="none" strike="noStrike" dirty="0" smtClean="0">
                          <a:effectLst/>
                        </a:rPr>
                        <a:t>22. Supported </a:t>
                      </a:r>
                      <a:r>
                        <a:rPr lang="en-ZA" sz="1400" u="none" strike="noStrike" dirty="0">
                          <a:effectLst/>
                        </a:rPr>
                        <a:t>Employment Enterprise</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400" u="none" strike="noStrike" dirty="0">
                          <a:effectLst/>
                        </a:rPr>
                        <a:t>Fabric face masks</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27/07/2020</a:t>
                      </a:r>
                      <a:endParaRPr lang="en-ZA"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ZA" sz="1400" u="none" strike="noStrike" dirty="0">
                          <a:effectLst/>
                        </a:rPr>
                        <a:t>                        17 500.00 </a:t>
                      </a:r>
                      <a:endParaRPr lang="en-ZA"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60091960"/>
                  </a:ext>
                </a:extLst>
              </a:tr>
              <a:tr h="387641">
                <a:tc>
                  <a:txBody>
                    <a:bodyPr/>
                    <a:lstStyle/>
                    <a:p>
                      <a:pPr algn="l" fontAlgn="b"/>
                      <a:r>
                        <a:rPr lang="en-US" sz="1600" u="none" strike="noStrike" dirty="0" smtClean="0">
                          <a:effectLst/>
                        </a:rPr>
                        <a:t>Total</a:t>
                      </a:r>
                      <a:endParaRPr lang="en-ZA" sz="1600" b="1"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ZA" sz="1400" dirty="0"/>
                    </a:p>
                  </a:txBody>
                  <a:tcPr/>
                </a:tc>
                <a:tc>
                  <a:txBody>
                    <a:bodyPr/>
                    <a:lstStyle/>
                    <a:p>
                      <a:endParaRPr lang="en-ZA" sz="1400" dirty="0"/>
                    </a:p>
                  </a:txBody>
                  <a:tcPr/>
                </a:tc>
                <a:tc>
                  <a:txBody>
                    <a:bodyPr/>
                    <a:lstStyle/>
                    <a:p>
                      <a:pPr algn="r" fontAlgn="b"/>
                      <a:r>
                        <a:rPr lang="en-ZA" sz="1600" u="none" strike="noStrike" dirty="0">
                          <a:effectLst/>
                        </a:rPr>
                        <a:t>                27 466 166.13 </a:t>
                      </a:r>
                      <a:endParaRPr lang="en-ZA"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37108438"/>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FE2-772D-4747-BDB1-DB5AF30E99ED}" type="slidenum">
              <a:rPr kumimoji="0" lang="en-US" altLang="en-US" sz="1200" b="0" i="0" u="none" strike="noStrike" kern="1200" cap="none" spc="0" normalizeH="0" baseline="0" noProof="0" smtClean="0">
                <a:ln>
                  <a:noFill/>
                </a:ln>
                <a:solidFill>
                  <a:srgbClr val="898989"/>
                </a:solidFill>
                <a:effectLst/>
                <a:uLnTx/>
                <a:uFillTx/>
                <a:latin typeface="Calibri" pitchFamily="3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dirty="0">
              <a:ln>
                <a:noFill/>
              </a:ln>
              <a:solidFill>
                <a:srgbClr val="898989"/>
              </a:solidFill>
              <a:effectLst/>
              <a:uLnTx/>
              <a:uFillTx/>
              <a:latin typeface="Calibri" pitchFamily="32" charset="0"/>
              <a:ea typeface="+mn-ea"/>
              <a:cs typeface="+mn-cs"/>
            </a:endParaRPr>
          </a:p>
        </p:txBody>
      </p:sp>
      <p:sp>
        <p:nvSpPr>
          <p:cNvPr id="6" name="TextBox 5"/>
          <p:cNvSpPr txBox="1"/>
          <p:nvPr/>
        </p:nvSpPr>
        <p:spPr>
          <a:xfrm>
            <a:off x="8483938" y="274638"/>
            <a:ext cx="405724" cy="276999"/>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9</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2936466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ccenture_tiger_InterpretationA_animate_full">
  <a:themeElements>
    <a:clrScheme name="Custom 2">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557799"/>
      </a:folHlink>
    </a:clrScheme>
    <a:fontScheme name="Accenture_tiger_InterpretationA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_tiger_InterpretationA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_tiger_InterpretationA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_tiger_InterpretationA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_tiger_InterpretationA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5">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6">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7">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8">
        <a:dk1>
          <a:srgbClr val="000000"/>
        </a:dk1>
        <a:lt1>
          <a:srgbClr val="FFFFFF"/>
        </a:lt1>
        <a:dk2>
          <a:srgbClr val="F8F8F8"/>
        </a:dk2>
        <a:lt2>
          <a:srgbClr val="337722"/>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00BBFD"/>
        </a:folHlink>
      </a:clrScheme>
      <a:clrMap bg1="lt1" tx1="dk1" bg2="lt2" tx2="dk2" accent1="accent1" accent2="accent2" accent3="accent3" accent4="accent4" accent5="accent5" accent6="accent6" hlink="hlink" folHlink="folHlink"/>
    </a:extraClrScheme>
    <a:extraClrScheme>
      <a:clrScheme name="Accenture_tiger_InterpretationA_animate_full 9">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519</TotalTime>
  <Words>2699</Words>
  <Application>Microsoft Office PowerPoint</Application>
  <PresentationFormat>On-screen Show (4:3)</PresentationFormat>
  <Paragraphs>477</Paragraphs>
  <Slides>20</Slides>
  <Notes>2</Notes>
  <HiddenSlides>0</HiddenSlides>
  <MMClips>0</MMClips>
  <ScaleCrop>false</ScaleCrop>
  <HeadingPairs>
    <vt:vector size="4" baseType="variant">
      <vt:variant>
        <vt:lpstr>Theme</vt:lpstr>
      </vt:variant>
      <vt:variant>
        <vt:i4>10</vt:i4>
      </vt:variant>
      <vt:variant>
        <vt:lpstr>Slide Titles</vt:lpstr>
      </vt:variant>
      <vt:variant>
        <vt:i4>20</vt:i4>
      </vt:variant>
    </vt:vector>
  </HeadingPairs>
  <TitlesOfParts>
    <vt:vector size="30" baseType="lpstr">
      <vt:lpstr>Theme1</vt:lpstr>
      <vt:lpstr>3_Office Theme</vt:lpstr>
      <vt:lpstr>1_Accenture_tiger_InterpretationA_animate_full</vt:lpstr>
      <vt:lpstr>4_Office Theme</vt:lpstr>
      <vt:lpstr>3_Theme1</vt:lpstr>
      <vt:lpstr>2_Theme1</vt:lpstr>
      <vt:lpstr>4_Theme1</vt:lpstr>
      <vt:lpstr>18_Office Theme</vt:lpstr>
      <vt:lpstr>20_Office Theme</vt:lpstr>
      <vt:lpstr>7_Office Theme</vt:lpstr>
      <vt:lpstr>Slide 1</vt:lpstr>
      <vt:lpstr>Focus Area</vt:lpstr>
      <vt:lpstr>Slide 3</vt:lpstr>
      <vt:lpstr>BACKGROUND</vt:lpstr>
      <vt:lpstr>Slide 5</vt:lpstr>
      <vt:lpstr>COVID 19 PROJECTS INCLUDED IN THE REVISED PROCUREMENT PLAN</vt:lpstr>
      <vt:lpstr>PROGRESS ON THE PROCUREMENT OF COVID 19 PROJECTS</vt:lpstr>
      <vt:lpstr>LIST OF COVID 19 PROCUREMENT AS AT 31 AUGUST 2020</vt:lpstr>
      <vt:lpstr>LIST OF COVID 19 PROCUREMENT AS AT 31 AUGUST 2020</vt:lpstr>
      <vt:lpstr>METHOD OF COVID 19 PROCUREMENT </vt:lpstr>
      <vt:lpstr>Slide 11</vt:lpstr>
      <vt:lpstr>Slide 12</vt:lpstr>
      <vt:lpstr>AGSA FINDINGS </vt:lpstr>
      <vt:lpstr>AGSA FINDINGS </vt:lpstr>
      <vt:lpstr>AGSA FINDINGS </vt:lpstr>
      <vt:lpstr>Slide 16</vt:lpstr>
      <vt:lpstr>ROOT CAUSES OF THE FINDINGS</vt:lpstr>
      <vt:lpstr>ROOT CAUSES OF THE FINDINGS</vt:lpstr>
      <vt:lpstr>ROOT CAUSE </vt:lpstr>
      <vt:lpstr>Slide 20</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USER</cp:lastModifiedBy>
  <cp:revision>1787</cp:revision>
  <cp:lastPrinted>2020-09-01T09:58:37Z</cp:lastPrinted>
  <dcterms:created xsi:type="dcterms:W3CDTF">2012-07-27T11:56:16Z</dcterms:created>
  <dcterms:modified xsi:type="dcterms:W3CDTF">2020-09-07T15:23:49Z</dcterms:modified>
</cp:coreProperties>
</file>