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9"/>
  </p:notesMasterIdLst>
  <p:handoutMasterIdLst>
    <p:handoutMasterId r:id="rId40"/>
  </p:handoutMasterIdLst>
  <p:sldIdLst>
    <p:sldId id="256" r:id="rId5"/>
    <p:sldId id="845" r:id="rId6"/>
    <p:sldId id="818" r:id="rId7"/>
    <p:sldId id="791" r:id="rId8"/>
    <p:sldId id="824" r:id="rId9"/>
    <p:sldId id="825" r:id="rId10"/>
    <p:sldId id="807" r:id="rId11"/>
    <p:sldId id="827" r:id="rId12"/>
    <p:sldId id="826" r:id="rId13"/>
    <p:sldId id="828" r:id="rId14"/>
    <p:sldId id="804" r:id="rId15"/>
    <p:sldId id="800" r:id="rId16"/>
    <p:sldId id="792" r:id="rId17"/>
    <p:sldId id="823" r:id="rId18"/>
    <p:sldId id="819" r:id="rId19"/>
    <p:sldId id="813" r:id="rId20"/>
    <p:sldId id="814" r:id="rId21"/>
    <p:sldId id="829" r:id="rId22"/>
    <p:sldId id="830" r:id="rId23"/>
    <p:sldId id="840" r:id="rId24"/>
    <p:sldId id="838" r:id="rId25"/>
    <p:sldId id="831" r:id="rId26"/>
    <p:sldId id="832" r:id="rId27"/>
    <p:sldId id="841" r:id="rId28"/>
    <p:sldId id="842" r:id="rId29"/>
    <p:sldId id="843" r:id="rId30"/>
    <p:sldId id="833" r:id="rId31"/>
    <p:sldId id="834" r:id="rId32"/>
    <p:sldId id="844" r:id="rId33"/>
    <p:sldId id="835" r:id="rId34"/>
    <p:sldId id="839" r:id="rId35"/>
    <p:sldId id="836" r:id="rId36"/>
    <p:sldId id="837" r:id="rId37"/>
    <p:sldId id="714" r:id="rId38"/>
  </p:sldIdLst>
  <p:sldSz cx="9144000" cy="6858000" type="screen4x3"/>
  <p:notesSz cx="9906000" cy="6883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3AE6E63-C74D-4509-B44D-EB54E7298E03}">
          <p14:sldIdLst>
            <p14:sldId id="256"/>
            <p14:sldId id="845"/>
            <p14:sldId id="818"/>
            <p14:sldId id="791"/>
            <p14:sldId id="824"/>
            <p14:sldId id="825"/>
            <p14:sldId id="807"/>
            <p14:sldId id="827"/>
            <p14:sldId id="826"/>
            <p14:sldId id="828"/>
            <p14:sldId id="804"/>
            <p14:sldId id="800"/>
            <p14:sldId id="792"/>
            <p14:sldId id="823"/>
            <p14:sldId id="819"/>
            <p14:sldId id="813"/>
            <p14:sldId id="814"/>
            <p14:sldId id="829"/>
            <p14:sldId id="830"/>
            <p14:sldId id="840"/>
            <p14:sldId id="838"/>
            <p14:sldId id="831"/>
            <p14:sldId id="832"/>
            <p14:sldId id="841"/>
            <p14:sldId id="842"/>
            <p14:sldId id="843"/>
            <p14:sldId id="833"/>
            <p14:sldId id="834"/>
            <p14:sldId id="844"/>
            <p14:sldId id="835"/>
            <p14:sldId id="839"/>
            <p14:sldId id="836"/>
            <p14:sldId id="837"/>
          </p14:sldIdLst>
        </p14:section>
        <p14:section name="Untitled Section" id="{153F8BA7-9E2B-495B-8FA9-E6A3AC6F8124}">
          <p14:sldIdLst>
            <p14:sldId id="714"/>
          </p14:sldIdLst>
        </p14:section>
      </p14:sectionLst>
    </p:ext>
    <p:ext uri="{EFAFB233-063F-42B5-8137-9DF3F51BA10A}">
      <p15:sldGuideLst xmlns:p15="http://schemas.microsoft.com/office/powerpoint/2012/main">
        <p15:guide id="1" orient="horz" pos="2159">
          <p15:clr>
            <a:srgbClr val="A4A3A4"/>
          </p15:clr>
        </p15:guide>
        <p15:guide id="2" pos="288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an Hesqua" initials="J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280F"/>
    <a:srgbClr val="9966FF"/>
    <a:srgbClr val="CCCCFF"/>
    <a:srgbClr val="CCECFF"/>
    <a:srgbClr val="010C12"/>
    <a:srgbClr val="6F6F6F"/>
    <a:srgbClr val="CCFFFF"/>
    <a:srgbClr val="BACF00"/>
    <a:srgbClr val="898689"/>
    <a:srgbClr val="0098C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8309" autoAdjust="0"/>
  </p:normalViewPr>
  <p:slideViewPr>
    <p:cSldViewPr snapToGrid="0" snapToObjects="1">
      <p:cViewPr varScale="1">
        <p:scale>
          <a:sx n="52" d="100"/>
          <a:sy n="52" d="100"/>
        </p:scale>
        <p:origin x="1099" y="38"/>
      </p:cViewPr>
      <p:guideLst>
        <p:guide orient="horz" pos="2159"/>
        <p:guide pos="2882"/>
      </p:guideLst>
    </p:cSldViewPr>
  </p:slideViewPr>
  <p:notesTextViewPr>
    <p:cViewPr>
      <p:scale>
        <a:sx n="100" d="100"/>
        <a:sy n="100" d="100"/>
      </p:scale>
      <p:origin x="0" y="0"/>
    </p:cViewPr>
  </p:notesTextViewPr>
  <p:sorterViewPr>
    <p:cViewPr varScale="1">
      <p:scale>
        <a:sx n="1" d="1"/>
        <a:sy n="1" d="1"/>
      </p:scale>
      <p:origin x="0" y="-364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292753" cy="34417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5610964" y="0"/>
            <a:ext cx="4292753" cy="344170"/>
          </a:xfrm>
          <a:prstGeom prst="rect">
            <a:avLst/>
          </a:prstGeom>
        </p:spPr>
        <p:txBody>
          <a:bodyPr vert="horz" lIns="91440" tIns="45720" rIns="91440" bIns="45720" rtlCol="0"/>
          <a:lstStyle>
            <a:lvl1pPr algn="r">
              <a:defRPr sz="1200"/>
            </a:lvl1pPr>
          </a:lstStyle>
          <a:p>
            <a:fld id="{1AB6CDBB-7664-42D4-BB1A-CBA2C15DCCF7}" type="datetimeFigureOut">
              <a:rPr lang="en-ZA" smtClean="0"/>
              <a:t>2020/09/03</a:t>
            </a:fld>
            <a:endParaRPr lang="en-ZA"/>
          </a:p>
        </p:txBody>
      </p:sp>
      <p:sp>
        <p:nvSpPr>
          <p:cNvPr id="4" name="Footer Placeholder 3"/>
          <p:cNvSpPr>
            <a:spLocks noGrp="1"/>
          </p:cNvSpPr>
          <p:nvPr>
            <p:ph type="ftr" sz="quarter" idx="2"/>
          </p:nvPr>
        </p:nvSpPr>
        <p:spPr>
          <a:xfrm>
            <a:off x="1" y="6538127"/>
            <a:ext cx="4292753" cy="344170"/>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5610964" y="6538127"/>
            <a:ext cx="4292753" cy="344170"/>
          </a:xfrm>
          <a:prstGeom prst="rect">
            <a:avLst/>
          </a:prstGeom>
        </p:spPr>
        <p:txBody>
          <a:bodyPr vert="horz" lIns="91440" tIns="45720" rIns="91440" bIns="45720" rtlCol="0" anchor="b"/>
          <a:lstStyle>
            <a:lvl1pPr algn="r">
              <a:defRPr sz="1200"/>
            </a:lvl1pPr>
          </a:lstStyle>
          <a:p>
            <a:fld id="{D40B404D-A49E-41A0-9AAB-4557965FDA23}" type="slidenum">
              <a:rPr lang="en-ZA" smtClean="0"/>
              <a:t>‹#›</a:t>
            </a:fld>
            <a:endParaRPr lang="en-ZA"/>
          </a:p>
        </p:txBody>
      </p:sp>
    </p:spTree>
    <p:extLst>
      <p:ext uri="{BB962C8B-B14F-4D97-AF65-F5344CB8AC3E}">
        <p14:creationId xmlns:p14="http://schemas.microsoft.com/office/powerpoint/2010/main" val="3554755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292600" cy="344170"/>
          </a:xfrm>
          <a:prstGeom prst="rect">
            <a:avLst/>
          </a:prstGeom>
        </p:spPr>
        <p:txBody>
          <a:bodyPr vert="horz" lIns="91913" tIns="45956" rIns="91913" bIns="45956" rtlCol="0"/>
          <a:lstStyle>
            <a:lvl1pPr algn="l">
              <a:defRPr sz="1200"/>
            </a:lvl1pPr>
          </a:lstStyle>
          <a:p>
            <a:endParaRPr lang="en-US"/>
          </a:p>
        </p:txBody>
      </p:sp>
      <p:sp>
        <p:nvSpPr>
          <p:cNvPr id="3" name="Date Placeholder 2"/>
          <p:cNvSpPr>
            <a:spLocks noGrp="1"/>
          </p:cNvSpPr>
          <p:nvPr>
            <p:ph type="dt" idx="1"/>
          </p:nvPr>
        </p:nvSpPr>
        <p:spPr>
          <a:xfrm>
            <a:off x="5611109" y="0"/>
            <a:ext cx="4292600" cy="344170"/>
          </a:xfrm>
          <a:prstGeom prst="rect">
            <a:avLst/>
          </a:prstGeom>
        </p:spPr>
        <p:txBody>
          <a:bodyPr vert="horz" lIns="91913" tIns="45956" rIns="91913" bIns="45956" rtlCol="0"/>
          <a:lstStyle>
            <a:lvl1pPr algn="r">
              <a:defRPr sz="1200"/>
            </a:lvl1pPr>
          </a:lstStyle>
          <a:p>
            <a:fld id="{A6C136B7-2151-9849-8D65-E0859731AC38}" type="datetimeFigureOut">
              <a:rPr lang="en-US" smtClean="0"/>
              <a:t>9/3/2020</a:t>
            </a:fld>
            <a:endParaRPr lang="en-US"/>
          </a:p>
        </p:txBody>
      </p:sp>
      <p:sp>
        <p:nvSpPr>
          <p:cNvPr id="4" name="Slide Image Placeholder 3"/>
          <p:cNvSpPr>
            <a:spLocks noGrp="1" noRot="1" noChangeAspect="1"/>
          </p:cNvSpPr>
          <p:nvPr>
            <p:ph type="sldImg" idx="2"/>
          </p:nvPr>
        </p:nvSpPr>
        <p:spPr>
          <a:xfrm>
            <a:off x="3232150" y="515938"/>
            <a:ext cx="3441700" cy="2581275"/>
          </a:xfrm>
          <a:prstGeom prst="rect">
            <a:avLst/>
          </a:prstGeom>
          <a:noFill/>
          <a:ln w="12700">
            <a:solidFill>
              <a:prstClr val="black"/>
            </a:solidFill>
          </a:ln>
        </p:spPr>
        <p:txBody>
          <a:bodyPr vert="horz" lIns="91913" tIns="45956" rIns="91913" bIns="45956" rtlCol="0" anchor="ctr"/>
          <a:lstStyle/>
          <a:p>
            <a:endParaRPr lang="en-US"/>
          </a:p>
        </p:txBody>
      </p:sp>
      <p:sp>
        <p:nvSpPr>
          <p:cNvPr id="5" name="Notes Placeholder 4"/>
          <p:cNvSpPr>
            <a:spLocks noGrp="1"/>
          </p:cNvSpPr>
          <p:nvPr>
            <p:ph type="body" sz="quarter" idx="3"/>
          </p:nvPr>
        </p:nvSpPr>
        <p:spPr>
          <a:xfrm>
            <a:off x="990601" y="3269615"/>
            <a:ext cx="7924800" cy="3097530"/>
          </a:xfrm>
          <a:prstGeom prst="rect">
            <a:avLst/>
          </a:prstGeom>
        </p:spPr>
        <p:txBody>
          <a:bodyPr vert="horz" lIns="91913" tIns="45956" rIns="91913" bIns="4595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538036"/>
            <a:ext cx="4292600" cy="344170"/>
          </a:xfrm>
          <a:prstGeom prst="rect">
            <a:avLst/>
          </a:prstGeom>
        </p:spPr>
        <p:txBody>
          <a:bodyPr vert="horz" lIns="91913" tIns="45956" rIns="91913" bIns="45956" rtlCol="0" anchor="b"/>
          <a:lstStyle>
            <a:lvl1pPr algn="l">
              <a:defRPr sz="1200"/>
            </a:lvl1pPr>
          </a:lstStyle>
          <a:p>
            <a:endParaRPr lang="en-US"/>
          </a:p>
        </p:txBody>
      </p:sp>
      <p:sp>
        <p:nvSpPr>
          <p:cNvPr id="7" name="Slide Number Placeholder 6"/>
          <p:cNvSpPr>
            <a:spLocks noGrp="1"/>
          </p:cNvSpPr>
          <p:nvPr>
            <p:ph type="sldNum" sz="quarter" idx="5"/>
          </p:nvPr>
        </p:nvSpPr>
        <p:spPr>
          <a:xfrm>
            <a:off x="5611109" y="6538036"/>
            <a:ext cx="4292600" cy="344170"/>
          </a:xfrm>
          <a:prstGeom prst="rect">
            <a:avLst/>
          </a:prstGeom>
        </p:spPr>
        <p:txBody>
          <a:bodyPr vert="horz" lIns="91913" tIns="45956" rIns="91913" bIns="45956" rtlCol="0" anchor="b"/>
          <a:lstStyle>
            <a:lvl1pPr algn="r">
              <a:defRPr sz="1200"/>
            </a:lvl1pPr>
          </a:lstStyle>
          <a:p>
            <a:fld id="{B470B886-B516-EE4C-86E6-93A16B5DA061}" type="slidenum">
              <a:rPr lang="en-US" smtClean="0"/>
              <a:t>‹#›</a:t>
            </a:fld>
            <a:endParaRPr lang="en-US"/>
          </a:p>
        </p:txBody>
      </p:sp>
    </p:spTree>
    <p:extLst>
      <p:ext uri="{BB962C8B-B14F-4D97-AF65-F5344CB8AC3E}">
        <p14:creationId xmlns:p14="http://schemas.microsoft.com/office/powerpoint/2010/main" val="42839939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2"/>
            <a:ext cx="2133600" cy="365125"/>
          </a:xfrm>
          <a:prstGeom prst="rect">
            <a:avLst/>
          </a:prstGeom>
        </p:spPr>
        <p:txBody>
          <a:bodyPr/>
          <a:lstStyle/>
          <a:p>
            <a:fld id="{73A80DC0-C4D1-E849-95F1-E29CDD0699CE}" type="slidenum">
              <a:rPr lang="en-US" smtClean="0"/>
              <a:t>‹#›</a:t>
            </a:fld>
            <a:endParaRPr lang="en-US"/>
          </a:p>
        </p:txBody>
      </p:sp>
      <p:sp>
        <p:nvSpPr>
          <p:cNvPr id="5" name="Rectangle 4"/>
          <p:cNvSpPr/>
          <p:nvPr userDrawn="1"/>
        </p:nvSpPr>
        <p:spPr>
          <a:xfrm>
            <a:off x="0" y="3441108"/>
            <a:ext cx="9144000" cy="3430541"/>
          </a:xfrm>
          <a:prstGeom prst="rect">
            <a:avLst/>
          </a:prstGeom>
          <a:solidFill>
            <a:srgbClr val="0098C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a:spLocks noGrp="1"/>
          </p:cNvSpPr>
          <p:nvPr>
            <p:ph type="ctrTitle" hasCustomPrompt="1"/>
          </p:nvPr>
        </p:nvSpPr>
        <p:spPr>
          <a:xfrm>
            <a:off x="803230" y="3869215"/>
            <a:ext cx="7772400" cy="521992"/>
          </a:xfrm>
          <a:noFill/>
        </p:spPr>
        <p:txBody>
          <a:bodyPr>
            <a:normAutofit/>
          </a:bodyPr>
          <a:lstStyle>
            <a:lvl1pPr>
              <a:defRPr b="1"/>
            </a:lvl1pPr>
          </a:lstStyle>
          <a:p>
            <a:pPr algn="r"/>
            <a:r>
              <a:rPr lang="en-US" sz="2400" dirty="0" smtClean="0">
                <a:solidFill>
                  <a:schemeClr val="bg1"/>
                </a:solidFill>
                <a:latin typeface="Century Gothic"/>
                <a:cs typeface="Century Gothic"/>
              </a:rPr>
              <a:t>PRESENTATION TITLE</a:t>
            </a:r>
            <a:endParaRPr lang="en-US" sz="2400" dirty="0">
              <a:solidFill>
                <a:schemeClr val="bg1"/>
              </a:solidFill>
              <a:latin typeface="Century Gothic"/>
              <a:cs typeface="Century Gothic"/>
            </a:endParaRPr>
          </a:p>
        </p:txBody>
      </p:sp>
      <p:sp>
        <p:nvSpPr>
          <p:cNvPr id="7" name="Subtitle 2"/>
          <p:cNvSpPr>
            <a:spLocks noGrp="1"/>
          </p:cNvSpPr>
          <p:nvPr>
            <p:ph type="subTitle" idx="1" hasCustomPrompt="1"/>
          </p:nvPr>
        </p:nvSpPr>
        <p:spPr>
          <a:xfrm>
            <a:off x="1489030" y="4530328"/>
            <a:ext cx="7086600" cy="509277"/>
          </a:xfrm>
          <a:noFill/>
        </p:spPr>
        <p:txBody>
          <a:bodyPr anchor="ctr">
            <a:normAutofit/>
          </a:bodyPr>
          <a:lstStyle>
            <a:lvl1pPr marL="0" indent="0" algn="r">
              <a:buNone/>
              <a:defRPr baseline="0">
                <a:solidFill>
                  <a:schemeClr val="bg1"/>
                </a:solidFill>
              </a:defRPr>
            </a:lvl1pPr>
          </a:lstStyle>
          <a:p>
            <a:pPr algn="r"/>
            <a:r>
              <a:rPr lang="en-US" sz="1800" dirty="0" smtClean="0">
                <a:solidFill>
                  <a:schemeClr val="bg1"/>
                </a:solidFill>
                <a:latin typeface="Century Gothic"/>
                <a:cs typeface="Century Gothic"/>
              </a:rPr>
              <a:t>Directorate / Department Name | Date</a:t>
            </a:r>
            <a:endParaRPr lang="en-US" sz="1800" dirty="0">
              <a:solidFill>
                <a:schemeClr val="bg1"/>
              </a:solidFill>
              <a:latin typeface="Century Gothic"/>
              <a:cs typeface="Century Gothic"/>
            </a:endParaRPr>
          </a:p>
        </p:txBody>
      </p:sp>
      <p:pic>
        <p:nvPicPr>
          <p:cNvPr id="8" name="Picture 7" descr="CCT_Logo_Ex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800" y="689979"/>
            <a:ext cx="5257068" cy="2044416"/>
          </a:xfrm>
          <a:prstGeom prst="rect">
            <a:avLst/>
          </a:prstGeom>
        </p:spPr>
      </p:pic>
      <p:pic>
        <p:nvPicPr>
          <p:cNvPr id="9" name="Picture 8" descr="PO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00540"/>
            <a:ext cx="8575630" cy="482477"/>
          </a:xfrm>
          <a:prstGeom prst="rect">
            <a:avLst/>
          </a:prstGeom>
        </p:spPr>
      </p:pic>
    </p:spTree>
    <p:extLst>
      <p:ext uri="{BB962C8B-B14F-4D97-AF65-F5344CB8AC3E}">
        <p14:creationId xmlns:p14="http://schemas.microsoft.com/office/powerpoint/2010/main" val="240833650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9435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36425"/>
            <a:ext cx="4038600" cy="4432111"/>
          </a:xfr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36425"/>
            <a:ext cx="4038600" cy="4432111"/>
          </a:xfr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5" name="Straight Connector 4"/>
          <p:cNvCxnSpPr/>
          <p:nvPr userDrawn="1"/>
        </p:nvCxnSpPr>
        <p:spPr>
          <a:xfrm>
            <a:off x="568383" y="1074213"/>
            <a:ext cx="8007259"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1"/>
                </a:solidFill>
                <a:latin typeface="Century Gothic" pitchFamily="34" charset="0"/>
              </a:defRPr>
            </a:lvl1pPr>
          </a:lstStyle>
          <a:p>
            <a:fld id="{8406839F-D7A4-4E5D-B93D-768AD4D1DB36}" type="slidenum">
              <a:rPr lang="en-ZA" smtClean="0"/>
              <a:pPr/>
              <a:t>‹#›</a:t>
            </a:fld>
            <a:endParaRPr lang="en-ZA" dirty="0"/>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ctr">
              <a:defRPr sz="800">
                <a:solidFill>
                  <a:schemeClr val="accent3"/>
                </a:solidFill>
              </a:defRPr>
            </a:lvl1pPr>
          </a:lstStyle>
          <a:p>
            <a:r>
              <a:rPr lang="en-ZA" smtClean="0"/>
              <a:t>Go to Insert &gt; Header &amp; Footer &gt; Enter presentation name into footer field</a:t>
            </a:r>
            <a:endParaRPr lang="en-GB" dirty="0"/>
          </a:p>
        </p:txBody>
      </p:sp>
    </p:spTree>
    <p:extLst>
      <p:ext uri="{BB962C8B-B14F-4D97-AF65-F5344CB8AC3E}">
        <p14:creationId xmlns:p14="http://schemas.microsoft.com/office/powerpoint/2010/main" val="362927252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9435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425929"/>
            <a:ext cx="4040188" cy="642093"/>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65691"/>
            <a:ext cx="4040188" cy="3761903"/>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33" y="1425929"/>
            <a:ext cx="4041775" cy="642093"/>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065691"/>
            <a:ext cx="4041775" cy="3761903"/>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7" name="Straight Connector 6"/>
          <p:cNvCxnSpPr/>
          <p:nvPr userDrawn="1"/>
        </p:nvCxnSpPr>
        <p:spPr>
          <a:xfrm>
            <a:off x="568383" y="1074213"/>
            <a:ext cx="8007259"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5"/>
          <p:cNvSpPr>
            <a:spLocks noGrp="1"/>
          </p:cNvSpPr>
          <p:nvPr>
            <p:ph type="sldNum" sz="quarter" idx="10"/>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1"/>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11"/>
            <p:custDataLst>
              <p:tags r:id="rId2"/>
            </p:custDataLst>
          </p:nvPr>
        </p:nvSpPr>
        <p:spPr>
          <a:xfrm>
            <a:off x="4043080" y="6468150"/>
            <a:ext cx="4138573" cy="230832"/>
          </a:xfrm>
          <a:prstGeom prst="rect">
            <a:avLst/>
          </a:prstGeom>
        </p:spPr>
        <p:txBody>
          <a:bodyPr vert="horz" lIns="0" tIns="72000" rIns="72000" bIns="0" rtlCol="0" anchor="b"/>
          <a:lstStyle>
            <a:lvl1pPr algn="ctr">
              <a:defRPr sz="800">
                <a:solidFill>
                  <a:schemeClr val="accent3"/>
                </a:solidFill>
              </a:defRPr>
            </a:lvl1pPr>
          </a:lstStyle>
          <a:p>
            <a:r>
              <a:rPr lang="en-ZA" smtClean="0"/>
              <a:t>Go to Insert &gt; Header &amp; Footer &gt; Enter presentation name into footer field</a:t>
            </a:r>
            <a:endParaRPr lang="en-GB" dirty="0"/>
          </a:p>
        </p:txBody>
      </p:sp>
    </p:spTree>
    <p:extLst>
      <p:ext uri="{BB962C8B-B14F-4D97-AF65-F5344CB8AC3E}">
        <p14:creationId xmlns:p14="http://schemas.microsoft.com/office/powerpoint/2010/main" val="321974786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5" name="Rectangle 4"/>
          <p:cNvSpPr/>
          <p:nvPr userDrawn="1"/>
        </p:nvSpPr>
        <p:spPr>
          <a:xfrm>
            <a:off x="0" y="24"/>
            <a:ext cx="9144000" cy="6857999"/>
          </a:xfrm>
          <a:prstGeom prst="rect">
            <a:avLst/>
          </a:prstGeom>
          <a:solidFill>
            <a:srgbClr val="DC41C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5800" y="2130450"/>
            <a:ext cx="7772400" cy="1470025"/>
          </a:xfrm>
        </p:spPr>
        <p:txBody>
          <a:bodyPr/>
          <a:lstStyle>
            <a:lvl1pPr>
              <a:defRPr>
                <a:solidFill>
                  <a:schemeClr val="bg1"/>
                </a:solidFill>
              </a:defRPr>
            </a:lvl1pPr>
          </a:lstStyle>
          <a:p>
            <a:r>
              <a:rPr lang="en-US" dirty="0" smtClean="0"/>
              <a:t>Divider Slide</a:t>
            </a:r>
            <a:endParaRPr lang="en-US" dirty="0"/>
          </a:p>
        </p:txBody>
      </p:sp>
      <p:sp>
        <p:nvSpPr>
          <p:cNvPr id="3" name="Subtitle 2"/>
          <p:cNvSpPr>
            <a:spLocks noGrp="1"/>
          </p:cNvSpPr>
          <p:nvPr>
            <p:ph type="subTitle" idx="1"/>
          </p:nvPr>
        </p:nvSpPr>
        <p:spPr>
          <a:xfrm>
            <a:off x="1371600" y="3886200"/>
            <a:ext cx="6400800" cy="1752600"/>
          </a:xfrm>
        </p:spPr>
        <p:txBody>
          <a:bodyPr anchor="ct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grpSp>
        <p:nvGrpSpPr>
          <p:cNvPr id="6" name="Group 5"/>
          <p:cNvGrpSpPr/>
          <p:nvPr userDrawn="1"/>
        </p:nvGrpSpPr>
        <p:grpSpPr>
          <a:xfrm>
            <a:off x="568371" y="3466960"/>
            <a:ext cx="8007259" cy="299546"/>
            <a:chOff x="568371" y="6205793"/>
            <a:chExt cx="8007259" cy="299546"/>
          </a:xfrm>
        </p:grpSpPr>
        <p:cxnSp>
          <p:nvCxnSpPr>
            <p:cNvPr id="8" name="Straight Connector 7"/>
            <p:cNvCxnSpPr/>
            <p:nvPr/>
          </p:nvCxnSpPr>
          <p:spPr>
            <a:xfrm>
              <a:off x="568371" y="6505339"/>
              <a:ext cx="7540317"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8103244" y="6205793"/>
              <a:ext cx="472386" cy="29954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10" name="Picture 9" descr="C:\Users\cavenant\AppData\Local\Microsoft\Windows\Temporary Internet Files\Content.Outlook\NDPO0HNZ\CCT_Logo_WhiteOnly.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9305" y="6116691"/>
            <a:ext cx="1596785" cy="511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5225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94352"/>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4" name="Straight Connector 3"/>
          <p:cNvCxnSpPr/>
          <p:nvPr userDrawn="1"/>
        </p:nvCxnSpPr>
        <p:spPr>
          <a:xfrm>
            <a:off x="568383" y="1074213"/>
            <a:ext cx="8007259"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1"/>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ctr">
              <a:defRPr sz="800">
                <a:solidFill>
                  <a:schemeClr val="accent3"/>
                </a:solidFill>
              </a:defRPr>
            </a:lvl1pPr>
          </a:lstStyle>
          <a:p>
            <a:r>
              <a:rPr lang="en-ZA" smtClean="0"/>
              <a:t>Go to Insert &gt; Header &amp; Footer &gt; Enter presentation name into footer field</a:t>
            </a:r>
            <a:endParaRPr lang="en-GB" dirty="0"/>
          </a:p>
        </p:txBody>
      </p:sp>
    </p:spTree>
    <p:extLst>
      <p:ext uri="{BB962C8B-B14F-4D97-AF65-F5344CB8AC3E}">
        <p14:creationId xmlns:p14="http://schemas.microsoft.com/office/powerpoint/2010/main" val="83800571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1"/>
                </a:solidFill>
                <a:latin typeface="Century Gothic" pitchFamily="34" charset="0"/>
              </a:defRPr>
            </a:lvl1pPr>
          </a:lstStyle>
          <a:p>
            <a:fld id="{8406839F-D7A4-4E5D-B93D-768AD4D1DB36}" type="slidenum">
              <a:rPr lang="en-ZA" smtClean="0"/>
              <a:pPr/>
              <a:t>‹#›</a:t>
            </a:fld>
            <a:endParaRPr lang="en-ZA" dirty="0"/>
          </a:p>
        </p:txBody>
      </p:sp>
      <p:sp>
        <p:nvSpPr>
          <p:cNvPr id="4"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ctr">
              <a:defRPr sz="800">
                <a:solidFill>
                  <a:schemeClr val="accent3"/>
                </a:solidFill>
              </a:defRPr>
            </a:lvl1pPr>
          </a:lstStyle>
          <a:p>
            <a:r>
              <a:rPr lang="en-ZA" smtClean="0"/>
              <a:t>Go to Insert &gt; Header &amp; Footer &gt; Enter presentation name into footer field</a:t>
            </a:r>
            <a:endParaRPr lang="en-GB" dirty="0"/>
          </a:p>
        </p:txBody>
      </p:sp>
    </p:spTree>
    <p:extLst>
      <p:ext uri="{BB962C8B-B14F-4D97-AF65-F5344CB8AC3E}">
        <p14:creationId xmlns:p14="http://schemas.microsoft.com/office/powerpoint/2010/main" val="424041877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1"/>
                </a:solidFill>
                <a:latin typeface="Century Gothic" pitchFamily="34" charset="0"/>
              </a:defRPr>
            </a:lvl1pPr>
          </a:lstStyle>
          <a:p>
            <a:fld id="{8406839F-D7A4-4E5D-B93D-768AD4D1DB36}" type="slidenum">
              <a:rPr lang="en-ZA" smtClean="0"/>
              <a:pPr/>
              <a:t>‹#›</a:t>
            </a:fld>
            <a:endParaRPr lang="en-ZA" dirty="0"/>
          </a:p>
        </p:txBody>
      </p:sp>
      <p:sp>
        <p:nvSpPr>
          <p:cNvPr id="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ctr">
              <a:defRPr sz="800">
                <a:solidFill>
                  <a:schemeClr val="accent3"/>
                </a:solidFill>
              </a:defRPr>
            </a:lvl1pPr>
          </a:lstStyle>
          <a:p>
            <a:r>
              <a:rPr lang="en-ZA" smtClean="0"/>
              <a:t>Go to Insert &gt; Header &amp; Footer &gt; Enter presentation name into footer field</a:t>
            </a:r>
            <a:endParaRPr lang="en-GB" dirty="0"/>
          </a:p>
        </p:txBody>
      </p:sp>
    </p:spTree>
    <p:extLst>
      <p:ext uri="{BB962C8B-B14F-4D97-AF65-F5344CB8AC3E}">
        <p14:creationId xmlns:p14="http://schemas.microsoft.com/office/powerpoint/2010/main" val="161565309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0" name="Rectangle 9"/>
          <p:cNvSpPr/>
          <p:nvPr userDrawn="1"/>
        </p:nvSpPr>
        <p:spPr>
          <a:xfrm>
            <a:off x="-62" y="3427413"/>
            <a:ext cx="9144000" cy="3430612"/>
          </a:xfrm>
          <a:prstGeom prst="rect">
            <a:avLst/>
          </a:prstGeom>
          <a:solidFill>
            <a:srgbClr val="BAC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CT_Logo_Ex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800" y="689979"/>
            <a:ext cx="5257068" cy="2044416"/>
          </a:xfrm>
          <a:prstGeom prst="rect">
            <a:avLst/>
          </a:prstGeom>
        </p:spPr>
      </p:pic>
      <p:sp>
        <p:nvSpPr>
          <p:cNvPr id="3" name="TextBox 2"/>
          <p:cNvSpPr txBox="1"/>
          <p:nvPr userDrawn="1"/>
        </p:nvSpPr>
        <p:spPr>
          <a:xfrm>
            <a:off x="914401" y="4162568"/>
            <a:ext cx="7383438" cy="461665"/>
          </a:xfrm>
          <a:prstGeom prst="rect">
            <a:avLst/>
          </a:prstGeom>
          <a:noFill/>
        </p:spPr>
        <p:txBody>
          <a:bodyPr wrap="square" rtlCol="0">
            <a:spAutoFit/>
          </a:bodyPr>
          <a:lstStyle/>
          <a:p>
            <a:pPr algn="ctr"/>
            <a:r>
              <a:rPr lang="en-ZA" sz="2400" b="1" dirty="0" smtClean="0">
                <a:solidFill>
                  <a:schemeClr val="bg1"/>
                </a:solidFill>
                <a:latin typeface="Century Gothic" panose="020B0502020202020204" pitchFamily="34" charset="0"/>
              </a:rPr>
              <a:t>Thank You</a:t>
            </a:r>
          </a:p>
        </p:txBody>
      </p:sp>
      <p:pic>
        <p:nvPicPr>
          <p:cNvPr id="1026" name="Picture 2" descr="C:\Users\cavenant\AppData\Local\Microsoft\Windows\Temporary Internet Files\Content.Outlook\NDPO0HNZ\POL_0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 y="5884864"/>
            <a:ext cx="8727744" cy="520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36675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lvl1pPr algn="ctr">
              <a:defRPr sz="2100"/>
            </a:lvl1p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endParaRPr lang="en-GB" dirty="0">
              <a:solidFill>
                <a:srgbClr val="998F86"/>
              </a:solidFill>
            </a:endParaRPr>
          </a:p>
        </p:txBody>
      </p:sp>
      <p:sp>
        <p:nvSpPr>
          <p:cNvPr id="10" name="Text Placeholder 4"/>
          <p:cNvSpPr>
            <a:spLocks noGrp="1"/>
          </p:cNvSpPr>
          <p:nvPr>
            <p:ph type="body" sz="quarter" idx="10"/>
          </p:nvPr>
        </p:nvSpPr>
        <p:spPr>
          <a:xfrm>
            <a:off x="295276" y="1196754"/>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398267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lvl1pPr algn="ctr">
              <a:defRPr sz="2100"/>
            </a:lvl1p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endParaRPr lang="en-GB" dirty="0">
              <a:solidFill>
                <a:srgbClr val="998F86"/>
              </a:solidFill>
            </a:endParaRPr>
          </a:p>
        </p:txBody>
      </p:sp>
      <p:sp>
        <p:nvSpPr>
          <p:cNvPr id="10" name="Text Placeholder 4"/>
          <p:cNvSpPr>
            <a:spLocks noGrp="1"/>
          </p:cNvSpPr>
          <p:nvPr>
            <p:ph type="body" sz="quarter" idx="10"/>
          </p:nvPr>
        </p:nvSpPr>
        <p:spPr>
          <a:xfrm>
            <a:off x="295276" y="1196754"/>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66793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94352"/>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72649"/>
            <a:ext cx="8229600" cy="46095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4" name="Straight Connector 3"/>
          <p:cNvCxnSpPr/>
          <p:nvPr userDrawn="1"/>
        </p:nvCxnSpPr>
        <p:spPr>
          <a:xfrm>
            <a:off x="568383" y="1074213"/>
            <a:ext cx="8007259"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1"/>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ctr">
              <a:defRPr sz="800">
                <a:solidFill>
                  <a:schemeClr val="accent3"/>
                </a:solidFill>
              </a:defRPr>
            </a:lvl1pPr>
          </a:lstStyle>
          <a:p>
            <a:r>
              <a:rPr lang="en-ZA" smtClean="0"/>
              <a:t>Go to Insert &gt; Header &amp; Footer &gt; Enter presentation name into footer field</a:t>
            </a:r>
            <a:endParaRPr lang="en-GB" dirty="0"/>
          </a:p>
        </p:txBody>
      </p:sp>
    </p:spTree>
    <p:extLst>
      <p:ext uri="{BB962C8B-B14F-4D97-AF65-F5344CB8AC3E}">
        <p14:creationId xmlns:p14="http://schemas.microsoft.com/office/powerpoint/2010/main" val="866145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62" y="26"/>
            <a:ext cx="9144000" cy="6857999"/>
          </a:xfrm>
          <a:prstGeom prst="rect">
            <a:avLst/>
          </a:prstGeom>
          <a:solidFill>
            <a:srgbClr val="BAC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5800" y="2130450"/>
            <a:ext cx="7772400" cy="1470025"/>
          </a:xfrm>
        </p:spPr>
        <p:txBody>
          <a:bodyPr/>
          <a:lstStyle>
            <a:lvl1pPr>
              <a:defRPr>
                <a:solidFill>
                  <a:schemeClr val="bg1"/>
                </a:solidFill>
              </a:defRPr>
            </a:lvl1pPr>
          </a:lstStyle>
          <a:p>
            <a:r>
              <a:rPr lang="en-US" dirty="0" smtClean="0"/>
              <a:t>Divider Slide</a:t>
            </a:r>
            <a:endParaRPr lang="en-US" dirty="0"/>
          </a:p>
        </p:txBody>
      </p:sp>
      <p:sp>
        <p:nvSpPr>
          <p:cNvPr id="3" name="Subtitle 2"/>
          <p:cNvSpPr>
            <a:spLocks noGrp="1"/>
          </p:cNvSpPr>
          <p:nvPr>
            <p:ph type="subTitle" idx="1"/>
          </p:nvPr>
        </p:nvSpPr>
        <p:spPr>
          <a:xfrm>
            <a:off x="1371600" y="3886200"/>
            <a:ext cx="6400800" cy="1752600"/>
          </a:xfrm>
        </p:spPr>
        <p:txBody>
          <a:bodyPr anchor="ct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grpSp>
        <p:nvGrpSpPr>
          <p:cNvPr id="6" name="Group 5"/>
          <p:cNvGrpSpPr/>
          <p:nvPr userDrawn="1"/>
        </p:nvGrpSpPr>
        <p:grpSpPr>
          <a:xfrm>
            <a:off x="568371" y="3466960"/>
            <a:ext cx="8007259" cy="299546"/>
            <a:chOff x="568371" y="6205793"/>
            <a:chExt cx="8007259" cy="299546"/>
          </a:xfrm>
        </p:grpSpPr>
        <p:cxnSp>
          <p:nvCxnSpPr>
            <p:cNvPr id="8" name="Straight Connector 7"/>
            <p:cNvCxnSpPr/>
            <p:nvPr/>
          </p:nvCxnSpPr>
          <p:spPr>
            <a:xfrm>
              <a:off x="568371" y="6505339"/>
              <a:ext cx="7540317"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8103244" y="6205793"/>
              <a:ext cx="472386" cy="29954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10" name="Picture 9" descr="C:\Users\cavenant\AppData\Local\Microsoft\Windows\Temporary Internet Files\Content.Outlook\NDPO0HNZ\CCT_Logo_WhiteOnly.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9305" y="6116691"/>
            <a:ext cx="1596785" cy="511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8353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94352"/>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4" name="Straight Connector 3"/>
          <p:cNvCxnSpPr/>
          <p:nvPr userDrawn="1"/>
        </p:nvCxnSpPr>
        <p:spPr>
          <a:xfrm>
            <a:off x="568383" y="1074213"/>
            <a:ext cx="8007259"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1"/>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ctr">
              <a:defRPr sz="800">
                <a:solidFill>
                  <a:schemeClr val="accent3"/>
                </a:solidFill>
              </a:defRPr>
            </a:lvl1pPr>
          </a:lstStyle>
          <a:p>
            <a:r>
              <a:rPr lang="en-ZA" smtClean="0"/>
              <a:t>Go to Insert &gt; Header &amp; Footer &gt; Enter presentation name into footer field</a:t>
            </a:r>
            <a:endParaRPr lang="en-GB" dirty="0"/>
          </a:p>
        </p:txBody>
      </p:sp>
    </p:spTree>
    <p:extLst>
      <p:ext uri="{BB962C8B-B14F-4D97-AF65-F5344CB8AC3E}">
        <p14:creationId xmlns:p14="http://schemas.microsoft.com/office/powerpoint/2010/main" val="267232891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userDrawn="1"/>
        </p:nvSpPr>
        <p:spPr>
          <a:xfrm>
            <a:off x="-62" y="26"/>
            <a:ext cx="9144000" cy="6857999"/>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5800" y="2130450"/>
            <a:ext cx="7772400" cy="1470025"/>
          </a:xfrm>
        </p:spPr>
        <p:txBody>
          <a:bodyPr/>
          <a:lstStyle>
            <a:lvl1pPr>
              <a:defRPr>
                <a:solidFill>
                  <a:schemeClr val="bg1"/>
                </a:solidFill>
              </a:defRPr>
            </a:lvl1pPr>
          </a:lstStyle>
          <a:p>
            <a:r>
              <a:rPr lang="en-US" dirty="0" smtClean="0"/>
              <a:t>Divider Slide</a:t>
            </a:r>
            <a:endParaRPr lang="en-US" dirty="0"/>
          </a:p>
        </p:txBody>
      </p:sp>
      <p:sp>
        <p:nvSpPr>
          <p:cNvPr id="3" name="Subtitle 2"/>
          <p:cNvSpPr>
            <a:spLocks noGrp="1"/>
          </p:cNvSpPr>
          <p:nvPr>
            <p:ph type="subTitle" idx="1"/>
          </p:nvPr>
        </p:nvSpPr>
        <p:spPr>
          <a:xfrm>
            <a:off x="1371600" y="3886200"/>
            <a:ext cx="6400800" cy="1752600"/>
          </a:xfrm>
        </p:spPr>
        <p:txBody>
          <a:bodyPr anchor="ct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grpSp>
        <p:nvGrpSpPr>
          <p:cNvPr id="6" name="Group 5"/>
          <p:cNvGrpSpPr/>
          <p:nvPr userDrawn="1"/>
        </p:nvGrpSpPr>
        <p:grpSpPr>
          <a:xfrm>
            <a:off x="568371" y="3466960"/>
            <a:ext cx="8007259" cy="299546"/>
            <a:chOff x="568371" y="6205793"/>
            <a:chExt cx="8007259" cy="299546"/>
          </a:xfrm>
        </p:grpSpPr>
        <p:cxnSp>
          <p:nvCxnSpPr>
            <p:cNvPr id="8" name="Straight Connector 7"/>
            <p:cNvCxnSpPr/>
            <p:nvPr/>
          </p:nvCxnSpPr>
          <p:spPr>
            <a:xfrm>
              <a:off x="568371" y="6505339"/>
              <a:ext cx="7540317"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8103244" y="6205793"/>
              <a:ext cx="472386" cy="29954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10" name="Picture 9" descr="C:\Users\cavenant\AppData\Local\Microsoft\Windows\Temporary Internet Files\Content.Outlook\NDPO0HNZ\CCT_Logo_WhiteOnly.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9305" y="6116691"/>
            <a:ext cx="1596785" cy="511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08156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94352"/>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4" name="Straight Connector 3"/>
          <p:cNvCxnSpPr/>
          <p:nvPr userDrawn="1"/>
        </p:nvCxnSpPr>
        <p:spPr>
          <a:xfrm>
            <a:off x="568383" y="1074213"/>
            <a:ext cx="8007259"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1"/>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ctr">
              <a:defRPr sz="800">
                <a:solidFill>
                  <a:schemeClr val="accent3"/>
                </a:solidFill>
              </a:defRPr>
            </a:lvl1pPr>
          </a:lstStyle>
          <a:p>
            <a:r>
              <a:rPr lang="en-ZA" smtClean="0"/>
              <a:t>Go to Insert &gt; Header &amp; Footer &gt; Enter presentation name into footer field</a:t>
            </a:r>
            <a:endParaRPr lang="en-GB" dirty="0"/>
          </a:p>
        </p:txBody>
      </p:sp>
    </p:spTree>
    <p:extLst>
      <p:ext uri="{BB962C8B-B14F-4D97-AF65-F5344CB8AC3E}">
        <p14:creationId xmlns:p14="http://schemas.microsoft.com/office/powerpoint/2010/main" val="140923302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24"/>
            <a:ext cx="9144000" cy="6857999"/>
          </a:xfrm>
          <a:prstGeom prst="rect">
            <a:avLst/>
          </a:prstGeom>
          <a:solidFill>
            <a:srgbClr val="0493C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5800" y="2130450"/>
            <a:ext cx="7772400" cy="1470025"/>
          </a:xfrm>
        </p:spPr>
        <p:txBody>
          <a:bodyPr/>
          <a:lstStyle>
            <a:lvl1pPr>
              <a:defRPr>
                <a:solidFill>
                  <a:schemeClr val="bg1"/>
                </a:solidFill>
              </a:defRPr>
            </a:lvl1pPr>
          </a:lstStyle>
          <a:p>
            <a:r>
              <a:rPr lang="en-US" dirty="0" smtClean="0"/>
              <a:t>Divider Slide</a:t>
            </a:r>
            <a:endParaRPr lang="en-US" dirty="0"/>
          </a:p>
        </p:txBody>
      </p:sp>
      <p:sp>
        <p:nvSpPr>
          <p:cNvPr id="3" name="Subtitle 2"/>
          <p:cNvSpPr>
            <a:spLocks noGrp="1"/>
          </p:cNvSpPr>
          <p:nvPr>
            <p:ph type="subTitle" idx="1"/>
          </p:nvPr>
        </p:nvSpPr>
        <p:spPr>
          <a:xfrm>
            <a:off x="1371600" y="3886200"/>
            <a:ext cx="6400800" cy="1752600"/>
          </a:xfrm>
        </p:spPr>
        <p:txBody>
          <a:bodyPr anchor="ct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grpSp>
        <p:nvGrpSpPr>
          <p:cNvPr id="7" name="Group 6"/>
          <p:cNvGrpSpPr/>
          <p:nvPr userDrawn="1"/>
        </p:nvGrpSpPr>
        <p:grpSpPr>
          <a:xfrm>
            <a:off x="568371" y="3466960"/>
            <a:ext cx="8007259" cy="299546"/>
            <a:chOff x="568371" y="6205793"/>
            <a:chExt cx="8007259" cy="299546"/>
          </a:xfrm>
        </p:grpSpPr>
        <p:cxnSp>
          <p:nvCxnSpPr>
            <p:cNvPr id="8" name="Straight Connector 7"/>
            <p:cNvCxnSpPr/>
            <p:nvPr/>
          </p:nvCxnSpPr>
          <p:spPr>
            <a:xfrm>
              <a:off x="568371" y="6505339"/>
              <a:ext cx="7540317"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8103244" y="6205793"/>
              <a:ext cx="472386" cy="29954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10" name="Picture 9" descr="C:\Users\cavenant\AppData\Local\Microsoft\Windows\Temporary Internet Files\Content.Outlook\NDPO0HNZ\CCT_Logo_WhiteOnly.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9305" y="6116691"/>
            <a:ext cx="1596785" cy="511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54774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94352"/>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4" name="Straight Connector 3"/>
          <p:cNvCxnSpPr/>
          <p:nvPr userDrawn="1"/>
        </p:nvCxnSpPr>
        <p:spPr>
          <a:xfrm>
            <a:off x="568383" y="1074213"/>
            <a:ext cx="8007259"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1"/>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ctr">
              <a:defRPr sz="800">
                <a:solidFill>
                  <a:schemeClr val="accent3"/>
                </a:solidFill>
              </a:defRPr>
            </a:lvl1pPr>
          </a:lstStyle>
          <a:p>
            <a:r>
              <a:rPr lang="en-ZA" smtClean="0"/>
              <a:t>Go to Insert &gt; Header &amp; Footer &gt; Enter presentation name into footer field</a:t>
            </a:r>
            <a:endParaRPr lang="en-GB" dirty="0"/>
          </a:p>
        </p:txBody>
      </p:sp>
    </p:spTree>
    <p:extLst>
      <p:ext uri="{BB962C8B-B14F-4D97-AF65-F5344CB8AC3E}">
        <p14:creationId xmlns:p14="http://schemas.microsoft.com/office/powerpoint/2010/main" val="91409589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6" name="Rectangle 5"/>
          <p:cNvSpPr/>
          <p:nvPr userDrawn="1"/>
        </p:nvSpPr>
        <p:spPr>
          <a:xfrm>
            <a:off x="0" y="24"/>
            <a:ext cx="9144000" cy="6857999"/>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5800" y="2130450"/>
            <a:ext cx="7772400" cy="1470025"/>
          </a:xfrm>
        </p:spPr>
        <p:txBody>
          <a:bodyPr/>
          <a:lstStyle>
            <a:lvl1pPr>
              <a:defRPr>
                <a:solidFill>
                  <a:schemeClr val="bg1"/>
                </a:solidFill>
              </a:defRPr>
            </a:lvl1pPr>
          </a:lstStyle>
          <a:p>
            <a:r>
              <a:rPr lang="en-US" dirty="0" smtClean="0"/>
              <a:t>Divider Slide</a:t>
            </a:r>
            <a:endParaRPr lang="en-US" dirty="0"/>
          </a:p>
        </p:txBody>
      </p:sp>
      <p:sp>
        <p:nvSpPr>
          <p:cNvPr id="3" name="Subtitle 2"/>
          <p:cNvSpPr>
            <a:spLocks noGrp="1"/>
          </p:cNvSpPr>
          <p:nvPr>
            <p:ph type="subTitle" idx="1"/>
          </p:nvPr>
        </p:nvSpPr>
        <p:spPr>
          <a:xfrm>
            <a:off x="1371600" y="3886200"/>
            <a:ext cx="6400800" cy="1752600"/>
          </a:xfrm>
        </p:spPr>
        <p:txBody>
          <a:bodyPr anchor="ct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grpSp>
        <p:nvGrpSpPr>
          <p:cNvPr id="8" name="Group 7"/>
          <p:cNvGrpSpPr/>
          <p:nvPr userDrawn="1"/>
        </p:nvGrpSpPr>
        <p:grpSpPr>
          <a:xfrm>
            <a:off x="568371" y="3466960"/>
            <a:ext cx="8007259" cy="299546"/>
            <a:chOff x="568371" y="6205793"/>
            <a:chExt cx="8007259" cy="299546"/>
          </a:xfrm>
        </p:grpSpPr>
        <p:cxnSp>
          <p:nvCxnSpPr>
            <p:cNvPr id="9" name="Straight Connector 8"/>
            <p:cNvCxnSpPr/>
            <p:nvPr/>
          </p:nvCxnSpPr>
          <p:spPr>
            <a:xfrm>
              <a:off x="568371" y="6505339"/>
              <a:ext cx="7540317"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8103244" y="6205793"/>
              <a:ext cx="472386" cy="29954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11" name="Picture 10" descr="C:\Users\cavenant\AppData\Local\Microsoft\Windows\Temporary Internet Files\Content.Outlook\NDPO0HNZ\CCT_Logo_WhiteOnly.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9305" y="6116691"/>
            <a:ext cx="1596785" cy="511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26191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69435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72649"/>
            <a:ext cx="8229600" cy="45958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26" name="Picture 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02239" y="5987814"/>
            <a:ext cx="1917627" cy="747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5"/>
          <p:cNvSpPr>
            <a:spLocks noGrp="1"/>
          </p:cNvSpPr>
          <p:nvPr>
            <p:ph type="sldNum" sz="quarter" idx="4"/>
            <p:custDataLst>
              <p:tags r:id="rId20"/>
            </p:custDataLst>
          </p:nvPr>
        </p:nvSpPr>
        <p:spPr>
          <a:xfrm>
            <a:off x="8378080" y="6468150"/>
            <a:ext cx="514400" cy="230832"/>
          </a:xfrm>
          <a:prstGeom prst="rect">
            <a:avLst/>
          </a:prstGeom>
        </p:spPr>
        <p:txBody>
          <a:bodyPr vert="horz" lIns="72000" tIns="72000" rIns="0" bIns="0" rtlCol="0" anchor="ctr"/>
          <a:lstStyle>
            <a:lvl1pPr algn="r">
              <a:defRPr sz="900">
                <a:solidFill>
                  <a:schemeClr val="tx1"/>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1"/>
            </p:custDataLst>
          </p:nvPr>
        </p:nvSpPr>
        <p:spPr>
          <a:xfrm>
            <a:off x="4043080" y="6468150"/>
            <a:ext cx="4138573" cy="230832"/>
          </a:xfrm>
          <a:prstGeom prst="rect">
            <a:avLst/>
          </a:prstGeom>
        </p:spPr>
        <p:txBody>
          <a:bodyPr vert="horz" lIns="0" tIns="72000" rIns="72000" bIns="0" rtlCol="0" anchor="b"/>
          <a:lstStyle>
            <a:lvl1pPr algn="ctr">
              <a:defRPr sz="800">
                <a:solidFill>
                  <a:schemeClr val="accent3"/>
                </a:solidFill>
              </a:defRPr>
            </a:lvl1pPr>
          </a:lstStyle>
          <a:p>
            <a:r>
              <a:rPr lang="en-ZA" smtClean="0"/>
              <a:t>Go to Insert &gt; Header &amp; Footer &gt; Enter presentation name into footer field</a:t>
            </a:r>
            <a:endParaRPr lang="en-GB" dirty="0"/>
          </a:p>
        </p:txBody>
      </p:sp>
    </p:spTree>
    <p:extLst>
      <p:ext uri="{BB962C8B-B14F-4D97-AF65-F5344CB8AC3E}">
        <p14:creationId xmlns:p14="http://schemas.microsoft.com/office/powerpoint/2010/main" val="748943825"/>
      </p:ext>
    </p:extLst>
  </p:cSld>
  <p:clrMap bg1="lt1" tx1="dk1" bg2="lt2" tx2="dk2" accent1="accent1" accent2="accent2" accent3="accent3" accent4="accent4" accent5="accent5" accent6="accent6" hlink="hlink" folHlink="folHlink"/>
  <p:sldLayoutIdLst>
    <p:sldLayoutId id="2147483655" r:id="rId1"/>
    <p:sldLayoutId id="2147483650" r:id="rId2"/>
    <p:sldLayoutId id="2147483649" r:id="rId3"/>
    <p:sldLayoutId id="2147483656" r:id="rId4"/>
    <p:sldLayoutId id="2147483664" r:id="rId5"/>
    <p:sldLayoutId id="2147483665" r:id="rId6"/>
    <p:sldLayoutId id="2147483657" r:id="rId7"/>
    <p:sldLayoutId id="2147483658" r:id="rId8"/>
    <p:sldLayoutId id="2147483659" r:id="rId9"/>
    <p:sldLayoutId id="2147483652" r:id="rId10"/>
    <p:sldLayoutId id="2147483653" r:id="rId11"/>
    <p:sldLayoutId id="2147483660" r:id="rId12"/>
    <p:sldLayoutId id="2147483663" r:id="rId13"/>
    <p:sldLayoutId id="2147483667" r:id="rId14"/>
    <p:sldLayoutId id="2147483666" r:id="rId15"/>
    <p:sldLayoutId id="2147483662" r:id="rId16"/>
    <p:sldLayoutId id="2147483669" r:id="rId17"/>
    <p:sldLayoutId id="2147483674" r:id="rId18"/>
  </p:sldLayoutIdLst>
  <p:timing>
    <p:tnLst>
      <p:par>
        <p:cTn id="1" dur="indefinite" restart="never" nodeType="tmRoot"/>
      </p:par>
    </p:tnLst>
  </p:timing>
  <p:hf hdr="0" ftr="0" dt="0"/>
  <p:txStyles>
    <p:titleStyle>
      <a:lvl1pPr algn="l" defTabSz="457200" rtl="0" eaLnBrk="1" latinLnBrk="0" hangingPunct="1">
        <a:spcBef>
          <a:spcPct val="0"/>
        </a:spcBef>
        <a:buNone/>
        <a:defRPr sz="2400" b="1" kern="1200">
          <a:solidFill>
            <a:schemeClr val="tx1">
              <a:lumMod val="75000"/>
              <a:lumOff val="25000"/>
            </a:schemeClr>
          </a:solidFill>
          <a:latin typeface="Century Gothic" panose="020B0502020202020204" pitchFamily="34" charset="0"/>
          <a:ea typeface="+mj-ea"/>
          <a:cs typeface="+mj-cs"/>
        </a:defRPr>
      </a:lvl1pPr>
    </p:titleStyle>
    <p:bodyStyle>
      <a:lvl1pPr marL="342900" indent="-342900" algn="l" defTabSz="457200" rtl="0" eaLnBrk="1" latinLnBrk="0" hangingPunct="1">
        <a:spcBef>
          <a:spcPct val="20000"/>
        </a:spcBef>
        <a:buFont typeface="Arial"/>
        <a:buChar char="•"/>
        <a:defRPr sz="1600" kern="1200">
          <a:solidFill>
            <a:schemeClr val="tx1"/>
          </a:solidFill>
          <a:latin typeface="Century Gothic" panose="020B0502020202020204" pitchFamily="34" charset="0"/>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Century Gothic" panose="020B0502020202020204" pitchFamily="34" charset="0"/>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Century Gothic" panose="020B0502020202020204" pitchFamily="34" charset="0"/>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Century Gothic" panose="020B0502020202020204" pitchFamily="34" charset="0"/>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Century Gothic" panose="020B0502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083"/>
            <a:ext cx="9144000" cy="34305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3497363"/>
            <a:ext cx="9144000" cy="1523524"/>
          </a:xfrm>
          <a:noFill/>
        </p:spPr>
        <p:txBody>
          <a:bodyPr>
            <a:noAutofit/>
          </a:bodyPr>
          <a:lstStyle/>
          <a:p>
            <a:pPr algn="ctr"/>
            <a:r>
              <a:rPr lang="en-US" sz="2800" dirty="0" smtClean="0">
                <a:solidFill>
                  <a:schemeClr val="tx1"/>
                </a:solidFill>
                <a:effectLst>
                  <a:outerShdw blurRad="38100" dist="38100" dir="2700000" algn="tl">
                    <a:srgbClr val="000000">
                      <a:alpha val="43137"/>
                    </a:srgbClr>
                  </a:outerShdw>
                </a:effectLst>
                <a:latin typeface="Century Gothic"/>
                <a:cs typeface="Century Gothic"/>
              </a:rPr>
              <a:t>COOPERATION/ RELATIONSHIP WITH THE SOUTH AFRICAN POLICE SERVICES WESTERN CAPE </a:t>
            </a:r>
            <a:endParaRPr lang="en-US" sz="2800" dirty="0">
              <a:solidFill>
                <a:schemeClr val="tx1"/>
              </a:solidFill>
              <a:effectLst>
                <a:outerShdw blurRad="38100" dist="38100" dir="2700000" algn="tl">
                  <a:srgbClr val="000000">
                    <a:alpha val="43137"/>
                  </a:srgbClr>
                </a:outerShdw>
              </a:effectLst>
              <a:latin typeface="Century Gothic"/>
              <a:cs typeface="Century Gothic"/>
            </a:endParaRPr>
          </a:p>
        </p:txBody>
      </p:sp>
      <p:pic>
        <p:nvPicPr>
          <p:cNvPr id="5" name="Picture 4" descr="CCT_Logo_Ext_RG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689979"/>
            <a:ext cx="5257068" cy="2044416"/>
          </a:xfrm>
          <a:prstGeom prst="rect">
            <a:avLst/>
          </a:prstGeom>
        </p:spPr>
      </p:pic>
      <p:pic>
        <p:nvPicPr>
          <p:cNvPr id="7" name="Picture 6" descr="PO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00540"/>
            <a:ext cx="8575630" cy="482477"/>
          </a:xfrm>
          <a:prstGeom prst="rect">
            <a:avLst/>
          </a:prstGeom>
        </p:spPr>
      </p:pic>
      <p:sp>
        <p:nvSpPr>
          <p:cNvPr id="8" name="Subtitle 7"/>
          <p:cNvSpPr>
            <a:spLocks noGrp="1"/>
          </p:cNvSpPr>
          <p:nvPr>
            <p:ph type="subTitle" idx="1"/>
          </p:nvPr>
        </p:nvSpPr>
        <p:spPr>
          <a:xfrm>
            <a:off x="266006" y="5179677"/>
            <a:ext cx="8445731" cy="720863"/>
          </a:xfrm>
        </p:spPr>
        <p:txBody>
          <a:bodyPr/>
          <a:lstStyle/>
          <a:p>
            <a:r>
              <a:rPr lang="en-US" b="1" dirty="0" smtClean="0">
                <a:effectLst>
                  <a:outerShdw blurRad="38100" dist="38100" dir="2700000" algn="tl">
                    <a:srgbClr val="000000">
                      <a:alpha val="43137"/>
                    </a:srgbClr>
                  </a:outerShdw>
                </a:effectLst>
              </a:rPr>
              <a:t>04 September 2020</a:t>
            </a:r>
            <a:endParaRPr lang="en-ZA"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627609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bg2">
                <a:lumMod val="50000"/>
              </a:schemeClr>
            </a:solidFill>
          </a:ln>
        </p:spPr>
        <p:txBody>
          <a:bodyPr>
            <a:normAutofit fontScale="90000"/>
          </a:bodyPr>
          <a:lstStyle/>
          <a:p>
            <a:r>
              <a:rPr lang="en-US" dirty="0">
                <a:solidFill>
                  <a:schemeClr val="tx1"/>
                </a:solidFill>
                <a:effectLst>
                  <a:outerShdw blurRad="38100" dist="38100" dir="2700000" algn="tl">
                    <a:srgbClr val="000000">
                      <a:alpha val="43137"/>
                    </a:srgbClr>
                  </a:outerShdw>
                </a:effectLst>
              </a:rPr>
              <a:t>Relationship and co-operation between City of Cape Town Policing Components and the South African Police Service</a:t>
            </a:r>
            <a:endParaRPr lang="en-ZA" dirty="0"/>
          </a:p>
        </p:txBody>
      </p:sp>
      <p:sp>
        <p:nvSpPr>
          <p:cNvPr id="3" name="Content Placeholder 2"/>
          <p:cNvSpPr>
            <a:spLocks noGrp="1"/>
          </p:cNvSpPr>
          <p:nvPr>
            <p:ph idx="1"/>
          </p:nvPr>
        </p:nvSpPr>
        <p:spPr>
          <a:xfrm>
            <a:off x="457200" y="1889769"/>
            <a:ext cx="8242663" cy="3243934"/>
          </a:xfrm>
          <a:ln>
            <a:solidFill>
              <a:schemeClr val="bg2">
                <a:lumMod val="50000"/>
              </a:schemeClr>
            </a:solidFill>
          </a:ln>
        </p:spPr>
        <p:txBody>
          <a:bodyPr>
            <a:normAutofit/>
          </a:bodyPr>
          <a:lstStyle/>
          <a:p>
            <a:pPr marL="0" indent="0">
              <a:buNone/>
            </a:pPr>
            <a:r>
              <a:rPr lang="en-US" sz="1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Overall </a:t>
            </a:r>
            <a:r>
              <a:rPr lang="en-US"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City </a:t>
            </a:r>
            <a:r>
              <a:rPr lang="en-US" sz="1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of Cape Town, Safety and Security Directorate in terms of Metro Police, Traffic and Law Enforcement have </a:t>
            </a:r>
            <a:r>
              <a:rPr lang="en-US"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 good operational relationship with the South African Police Services in the Western Cape. Three major incidents impact on the relationship with SAPS</a:t>
            </a:r>
            <a:r>
              <a:rPr lang="en-US" sz="1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The three incidents can be described as follows:</a:t>
            </a:r>
          </a:p>
          <a:p>
            <a:pPr marL="0" indent="0">
              <a:buNone/>
            </a:pPr>
            <a:r>
              <a:rPr lang="en-US"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COVID-19 Strandfontein Homeless Site</a:t>
            </a:r>
          </a:p>
          <a:p>
            <a:pPr marL="0" indent="0">
              <a:buNone/>
            </a:pPr>
            <a:r>
              <a:rPr lang="en-US"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Refugee Situation in terms of Green Market Square and the two current 	sites</a:t>
            </a:r>
          </a:p>
          <a:p>
            <a:pPr marL="0" indent="0">
              <a:buNone/>
            </a:pPr>
            <a:r>
              <a:rPr lang="en-US"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Khayelitsha Land Invasion Incident that led to the banning of Law 			   Enforcement from the Prov Joints and the Prov JOC.</a:t>
            </a:r>
            <a:endParaRPr lang="en-ZA"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ZA" dirty="0"/>
          </a:p>
        </p:txBody>
      </p:sp>
      <p:sp>
        <p:nvSpPr>
          <p:cNvPr id="4" name="Slide Number Placeholder 3"/>
          <p:cNvSpPr>
            <a:spLocks noGrp="1"/>
          </p:cNvSpPr>
          <p:nvPr>
            <p:ph type="sldNum" sz="quarter" idx="4"/>
          </p:nvPr>
        </p:nvSpPr>
        <p:spPr/>
        <p:txBody>
          <a:bodyPr/>
          <a:lstStyle/>
          <a:p>
            <a:fld id="{8406839F-D7A4-4E5D-B93D-768AD4D1DB36}" type="slidenum">
              <a:rPr lang="en-ZA" smtClean="0"/>
              <a:pPr/>
              <a:t>10</a:t>
            </a:fld>
            <a:endParaRPr lang="en-ZA" dirty="0"/>
          </a:p>
        </p:txBody>
      </p:sp>
    </p:spTree>
    <p:extLst>
      <p:ext uri="{BB962C8B-B14F-4D97-AF65-F5344CB8AC3E}">
        <p14:creationId xmlns:p14="http://schemas.microsoft.com/office/powerpoint/2010/main" val="25230500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8406839F-D7A4-4E5D-B93D-768AD4D1DB36}" type="slidenum">
              <a:rPr lang="en-ZA" smtClean="0"/>
              <a:pPr/>
              <a:t>11</a:t>
            </a:fld>
            <a:endParaRPr lang="en-ZA" dirty="0"/>
          </a:p>
        </p:txBody>
      </p:sp>
      <p:pic>
        <p:nvPicPr>
          <p:cNvPr id="3" name="Picture 2"/>
          <p:cNvPicPr>
            <a:picLocks noChangeAspect="1"/>
          </p:cNvPicPr>
          <p:nvPr/>
        </p:nvPicPr>
        <p:blipFill>
          <a:blip r:embed="rId2"/>
          <a:stretch>
            <a:fillRect/>
          </a:stretch>
        </p:blipFill>
        <p:spPr>
          <a:xfrm>
            <a:off x="940526" y="1306286"/>
            <a:ext cx="7119257" cy="4794068"/>
          </a:xfrm>
          <a:prstGeom prst="rect">
            <a:avLst/>
          </a:prstGeom>
          <a:ln>
            <a:solidFill>
              <a:schemeClr val="accent2">
                <a:lumMod val="60000"/>
                <a:lumOff val="40000"/>
              </a:schemeClr>
            </a:solidFill>
          </a:ln>
        </p:spPr>
      </p:pic>
      <p:sp>
        <p:nvSpPr>
          <p:cNvPr id="4" name="Title 1"/>
          <p:cNvSpPr txBox="1">
            <a:spLocks/>
          </p:cNvSpPr>
          <p:nvPr/>
        </p:nvSpPr>
        <p:spPr>
          <a:xfrm>
            <a:off x="849086" y="308135"/>
            <a:ext cx="7210697" cy="684642"/>
          </a:xfrm>
          <a:prstGeom prst="rect">
            <a:avLst/>
          </a:prstGeom>
          <a:ln>
            <a:solidFill>
              <a:srgbClr val="00B0F0"/>
            </a:solidFill>
          </a:ln>
        </p:spPr>
        <p:txBody>
          <a:bodyPr>
            <a:normAutofit fontScale="85000" lnSpcReduction="10000"/>
          </a:bodyPr>
          <a:lstStyle>
            <a:lvl1pPr algn="l" defTabSz="457200" rtl="0" eaLnBrk="1" latinLnBrk="0" hangingPunct="1">
              <a:spcBef>
                <a:spcPct val="0"/>
              </a:spcBef>
              <a:buNone/>
              <a:defRPr sz="2400" b="1" kern="1200">
                <a:solidFill>
                  <a:schemeClr val="tx1">
                    <a:lumMod val="75000"/>
                    <a:lumOff val="25000"/>
                  </a:schemeClr>
                </a:solidFill>
                <a:latin typeface="Century Gothic" panose="020B0502020202020204" pitchFamily="34" charset="0"/>
                <a:ea typeface="+mj-ea"/>
                <a:cs typeface="+mj-cs"/>
              </a:defRPr>
            </a:lvl1pPr>
          </a:lstStyle>
          <a:p>
            <a:pPr algn="ctr"/>
            <a:r>
              <a:rPr lang="en-US" sz="1800" dirty="0" smtClean="0">
                <a:latin typeface="Arial" panose="020B0604020202020204" pitchFamily="34" charset="0"/>
                <a:cs typeface="Arial" panose="020B0604020202020204" pitchFamily="34" charset="0"/>
              </a:rPr>
              <a:t>Operational Coordination between the South African Police and City of Cape Town, Metro Police and Law Enforcement: </a:t>
            </a:r>
            <a:r>
              <a:rPr lang="en-US" sz="1800" dirty="0" smtClean="0">
                <a:solidFill>
                  <a:srgbClr val="FF0000"/>
                </a:solidFill>
                <a:latin typeface="Arial" panose="020B0604020202020204" pitchFamily="34" charset="0"/>
                <a:cs typeface="Arial" panose="020B0604020202020204" pitchFamily="34" charset="0"/>
              </a:rPr>
              <a:t>Law Enforcement Incident</a:t>
            </a:r>
            <a:endParaRPr lang="en-ZA" sz="1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87599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 y="1272649"/>
            <a:ext cx="7875270" cy="4710140"/>
          </a:xfrm>
          <a:ln>
            <a:solidFill>
              <a:schemeClr val="accent2">
                <a:lumMod val="60000"/>
                <a:lumOff val="40000"/>
              </a:schemeClr>
            </a:solidFill>
          </a:ln>
        </p:spPr>
        <p:txBody>
          <a:bodyPr>
            <a:normAutofit/>
          </a:bodyPr>
          <a:lstStyle/>
          <a:p>
            <a:r>
              <a:rPr lang="en-US" sz="1800" dirty="0" smtClean="0">
                <a:latin typeface="Arial" panose="020B0604020202020204" pitchFamily="34" charset="0"/>
                <a:cs typeface="Arial" panose="020B0604020202020204" pitchFamily="34" charset="0"/>
              </a:rPr>
              <a:t>Banning of Law Enforcement from the Provincial Joints and Prov JOC by Major General Lincoln on the 3</a:t>
            </a:r>
            <a:r>
              <a:rPr lang="en-US" sz="1800" baseline="30000" dirty="0" smtClean="0">
                <a:latin typeface="Arial" panose="020B0604020202020204" pitchFamily="34" charset="0"/>
                <a:cs typeface="Arial" panose="020B0604020202020204" pitchFamily="34" charset="0"/>
              </a:rPr>
              <a:t>rd</a:t>
            </a:r>
            <a:r>
              <a:rPr lang="en-US" sz="1800" dirty="0" smtClean="0">
                <a:latin typeface="Arial" panose="020B0604020202020204" pitchFamily="34" charset="0"/>
                <a:cs typeface="Arial" panose="020B0604020202020204" pitchFamily="34" charset="0"/>
              </a:rPr>
              <a:t> July 2020</a:t>
            </a:r>
          </a:p>
          <a:p>
            <a:r>
              <a:rPr lang="en-US" sz="1800" dirty="0" smtClean="0">
                <a:latin typeface="Arial" panose="020B0604020202020204" pitchFamily="34" charset="0"/>
                <a:cs typeface="Arial" panose="020B0604020202020204" pitchFamily="34" charset="0"/>
              </a:rPr>
              <a:t>Lack of support to City of Cape Town Safety and Security Services with land invasion operations during banning of Law Enforcement.</a:t>
            </a:r>
          </a:p>
          <a:p>
            <a:r>
              <a:rPr lang="en-US" sz="1800" dirty="0" smtClean="0">
                <a:latin typeface="Arial" panose="020B0604020202020204" pitchFamily="34" charset="0"/>
                <a:cs typeface="Arial" panose="020B0604020202020204" pitchFamily="34" charset="0"/>
              </a:rPr>
              <a:t>Several request to chairperson of Provincial JOC for urgent intervention.</a:t>
            </a:r>
          </a:p>
          <a:p>
            <a:r>
              <a:rPr lang="en-US" sz="1800" dirty="0" smtClean="0">
                <a:latin typeface="Arial" panose="020B0604020202020204" pitchFamily="34" charset="0"/>
                <a:cs typeface="Arial" panose="020B0604020202020204" pitchFamily="34" charset="0"/>
              </a:rPr>
              <a:t>Withdrawal of City Services from the Prov JOC meetings and the Provincial Joint Operational Centre due to no feedback from SAPS</a:t>
            </a:r>
          </a:p>
          <a:p>
            <a:r>
              <a:rPr lang="en-US" sz="1800" dirty="0" smtClean="0">
                <a:latin typeface="Arial" panose="020B0604020202020204" pitchFamily="34" charset="0"/>
                <a:cs typeface="Arial" panose="020B0604020202020204" pitchFamily="34" charset="0"/>
              </a:rPr>
              <a:t>Request for intervention by the COVID-19 Cabinet.</a:t>
            </a:r>
          </a:p>
          <a:p>
            <a:r>
              <a:rPr lang="en-US" sz="1800" dirty="0" smtClean="0">
                <a:latin typeface="Arial" panose="020B0604020202020204" pitchFamily="34" charset="0"/>
                <a:cs typeface="Arial" panose="020B0604020202020204" pitchFamily="34" charset="0"/>
              </a:rPr>
              <a:t>Request for intervention by the MEC for Community Safety.</a:t>
            </a:r>
          </a:p>
          <a:p>
            <a:r>
              <a:rPr lang="en-US" sz="1800" dirty="0" smtClean="0">
                <a:latin typeface="Arial" panose="020B0604020202020204" pitchFamily="34" charset="0"/>
                <a:cs typeface="Arial" panose="020B0604020202020204" pitchFamily="34" charset="0"/>
              </a:rPr>
              <a:t>Letter to the Provincial Commissioner dated 13</a:t>
            </a:r>
            <a:r>
              <a:rPr lang="en-US" sz="1800" baseline="30000" dirty="0" smtClean="0">
                <a:latin typeface="Arial" panose="020B0604020202020204" pitchFamily="34" charset="0"/>
                <a:cs typeface="Arial" panose="020B0604020202020204" pitchFamily="34" charset="0"/>
              </a:rPr>
              <a:t>th</a:t>
            </a:r>
            <a:r>
              <a:rPr lang="en-US" sz="1800" dirty="0" smtClean="0">
                <a:latin typeface="Arial" panose="020B0604020202020204" pitchFamily="34" charset="0"/>
                <a:cs typeface="Arial" panose="020B0604020202020204" pitchFamily="34" charset="0"/>
              </a:rPr>
              <a:t> July 2020</a:t>
            </a:r>
          </a:p>
          <a:p>
            <a:r>
              <a:rPr lang="en-US" sz="1800" dirty="0" smtClean="0">
                <a:latin typeface="Arial" panose="020B0604020202020204" pitchFamily="34" charset="0"/>
                <a:cs typeface="Arial" panose="020B0604020202020204" pitchFamily="34" charset="0"/>
              </a:rPr>
              <a:t>Meeting between City, DOC’s and the South African Police Services</a:t>
            </a:r>
          </a:p>
          <a:p>
            <a:r>
              <a:rPr lang="en-US" sz="1800" dirty="0" smtClean="0">
                <a:latin typeface="Arial" panose="020B0604020202020204" pitchFamily="34" charset="0"/>
                <a:cs typeface="Arial" panose="020B0604020202020204" pitchFamily="34" charset="0"/>
              </a:rPr>
              <a:t>Meeting between Acting ED le Roux and the Provincial Commissioner</a:t>
            </a:r>
          </a:p>
          <a:p>
            <a:r>
              <a:rPr lang="en-US" sz="1800" dirty="0" smtClean="0">
                <a:latin typeface="Arial" panose="020B0604020202020204" pitchFamily="34" charset="0"/>
                <a:cs typeface="Arial" panose="020B0604020202020204" pitchFamily="34" charset="0"/>
              </a:rPr>
              <a:t>Reactivation of Joint and Integrated operations, operational meetings and operational coordination in first week in August 2020.</a:t>
            </a:r>
            <a:endParaRPr lang="en-ZA"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
          </p:nvPr>
        </p:nvSpPr>
        <p:spPr/>
        <p:txBody>
          <a:bodyPr/>
          <a:lstStyle/>
          <a:p>
            <a:fld id="{8406839F-D7A4-4E5D-B93D-768AD4D1DB36}" type="slidenum">
              <a:rPr lang="en-ZA" smtClean="0"/>
              <a:pPr/>
              <a:t>12</a:t>
            </a:fld>
            <a:endParaRPr lang="en-ZA" dirty="0"/>
          </a:p>
        </p:txBody>
      </p:sp>
      <p:sp>
        <p:nvSpPr>
          <p:cNvPr id="5" name="Title 1"/>
          <p:cNvSpPr>
            <a:spLocks noGrp="1"/>
          </p:cNvSpPr>
          <p:nvPr>
            <p:ph type="title"/>
          </p:nvPr>
        </p:nvSpPr>
        <p:spPr>
          <a:xfrm>
            <a:off x="640080" y="308135"/>
            <a:ext cx="7875270" cy="684642"/>
          </a:xfrm>
          <a:ln>
            <a:solidFill>
              <a:srgbClr val="00B0F0"/>
            </a:solidFill>
          </a:ln>
        </p:spPr>
        <p:txBody>
          <a:bodyPr>
            <a:normAutofit fontScale="90000"/>
          </a:bodyPr>
          <a:lstStyle/>
          <a:p>
            <a:pPr algn="ctr"/>
            <a:r>
              <a:rPr lang="en-US" sz="1800" dirty="0" smtClean="0">
                <a:solidFill>
                  <a:srgbClr val="FF0000"/>
                </a:solidFill>
                <a:latin typeface="Arial" panose="020B0604020202020204" pitchFamily="34" charset="0"/>
                <a:cs typeface="Arial" panose="020B0604020202020204" pitchFamily="34" charset="0"/>
              </a:rPr>
              <a:t>Break down in relationship </a:t>
            </a:r>
            <a:r>
              <a:rPr lang="en-US" sz="1800" dirty="0" smtClean="0">
                <a:latin typeface="Arial" panose="020B0604020202020204" pitchFamily="34" charset="0"/>
                <a:cs typeface="Arial" panose="020B0604020202020204" pitchFamily="34" charset="0"/>
              </a:rPr>
              <a:t>between the South African Police and City of Cape Town, Metro Police, Traffic and Law Enforcement: </a:t>
            </a:r>
            <a:r>
              <a:rPr lang="en-US" sz="1800" dirty="0" smtClean="0">
                <a:solidFill>
                  <a:srgbClr val="FF0000"/>
                </a:solidFill>
                <a:latin typeface="Arial" panose="020B0604020202020204" pitchFamily="34" charset="0"/>
                <a:cs typeface="Arial" panose="020B0604020202020204" pitchFamily="34" charset="0"/>
              </a:rPr>
              <a:t>Law Enforcement Incident</a:t>
            </a:r>
            <a:endParaRPr lang="en-ZA" sz="1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09360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162594"/>
            <a:ext cx="7886700" cy="4990012"/>
          </a:xfrm>
          <a:ln>
            <a:solidFill>
              <a:schemeClr val="accent2">
                <a:lumMod val="60000"/>
                <a:lumOff val="40000"/>
              </a:schemeClr>
            </a:solidFill>
          </a:ln>
        </p:spPr>
        <p:txBody>
          <a:bodyPr>
            <a:normAutofit fontScale="70000" lnSpcReduction="20000"/>
          </a:bodyPr>
          <a:lstStyle/>
          <a:p>
            <a:r>
              <a:rPr lang="en-US" sz="2300" dirty="0" smtClean="0">
                <a:latin typeface="Arial" panose="020B0604020202020204" pitchFamily="34" charset="0"/>
                <a:cs typeface="Arial" panose="020B0604020202020204" pitchFamily="34" charset="0"/>
              </a:rPr>
              <a:t>Responsibility of SAPS in terms of  National Instruction 7 of 2017 </a:t>
            </a:r>
            <a:r>
              <a:rPr lang="en-US" sz="2300" b="1" dirty="0" smtClean="0">
                <a:solidFill>
                  <a:srgbClr val="FF0000"/>
                </a:solidFill>
                <a:latin typeface="Arial" panose="020B0604020202020204" pitchFamily="34" charset="0"/>
                <a:cs typeface="Arial" panose="020B0604020202020204" pitchFamily="34" charset="0"/>
              </a:rPr>
              <a:t>is currently the guiding document </a:t>
            </a:r>
            <a:r>
              <a:rPr lang="en-US" sz="2300" dirty="0" smtClean="0">
                <a:latin typeface="Arial" panose="020B0604020202020204" pitchFamily="34" charset="0"/>
                <a:cs typeface="Arial" panose="020B0604020202020204" pitchFamily="34" charset="0"/>
              </a:rPr>
              <a:t>on which the City base their operational approach in terms of addressing all threats of land invasions.</a:t>
            </a:r>
          </a:p>
          <a:p>
            <a:endParaRPr lang="en-US" sz="2300" dirty="0" smtClean="0">
              <a:latin typeface="Arial" panose="020B0604020202020204" pitchFamily="34" charset="0"/>
              <a:cs typeface="Arial" panose="020B0604020202020204" pitchFamily="34" charset="0"/>
            </a:endParaRPr>
          </a:p>
          <a:p>
            <a:r>
              <a:rPr lang="en-US" sz="2300" b="1" dirty="0" smtClean="0">
                <a:solidFill>
                  <a:srgbClr val="FF0000"/>
                </a:solidFill>
                <a:latin typeface="Arial" panose="020B0604020202020204" pitchFamily="34" charset="0"/>
                <a:cs typeface="Arial" panose="020B0604020202020204" pitchFamily="34" charset="0"/>
              </a:rPr>
              <a:t>Availability of SAPS to form part of operations.</a:t>
            </a:r>
            <a:r>
              <a:rPr lang="en-US" sz="2300" dirty="0" smtClean="0">
                <a:latin typeface="Arial" panose="020B0604020202020204" pitchFamily="34" charset="0"/>
                <a:cs typeface="Arial" panose="020B0604020202020204" pitchFamily="34" charset="0"/>
              </a:rPr>
              <a:t> National Instruction 7 of 2017 was only implemented in terms of the Station Commissioner’s involvement as from the middle of August2020. POP’s availability always questionable due to other threats like protest actions, marches, taxi violence and serious major incidents.</a:t>
            </a:r>
          </a:p>
          <a:p>
            <a:pPr marL="0" indent="0">
              <a:buNone/>
            </a:pPr>
            <a:endParaRPr lang="en-US" sz="2300" dirty="0" smtClean="0">
              <a:latin typeface="Arial" panose="020B0604020202020204" pitchFamily="34" charset="0"/>
              <a:cs typeface="Arial" panose="020B0604020202020204" pitchFamily="34" charset="0"/>
            </a:endParaRPr>
          </a:p>
          <a:p>
            <a:r>
              <a:rPr lang="en-US" sz="2300" b="1" dirty="0">
                <a:solidFill>
                  <a:srgbClr val="FF0000"/>
                </a:solidFill>
                <a:latin typeface="Arial" panose="020B0604020202020204" pitchFamily="34" charset="0"/>
                <a:cs typeface="Arial" panose="020B0604020202020204" pitchFamily="34" charset="0"/>
              </a:rPr>
              <a:t>Land invasion operational planning meetings daily with SAPS.</a:t>
            </a:r>
            <a:r>
              <a:rPr lang="en-US" sz="2300" dirty="0">
                <a:latin typeface="Arial" panose="020B0604020202020204" pitchFamily="34" charset="0"/>
                <a:cs typeface="Arial" panose="020B0604020202020204" pitchFamily="34" charset="0"/>
              </a:rPr>
              <a:t> City identified land invasions per area. Communicate </a:t>
            </a:r>
            <a:r>
              <a:rPr lang="en-US" sz="2300" dirty="0" smtClean="0">
                <a:latin typeface="Arial" panose="020B0604020202020204" pitchFamily="34" charset="0"/>
                <a:cs typeface="Arial" panose="020B0604020202020204" pitchFamily="34" charset="0"/>
              </a:rPr>
              <a:t>identified station and applicable erf number with </a:t>
            </a:r>
            <a:r>
              <a:rPr lang="en-US" sz="2300" dirty="0">
                <a:latin typeface="Arial" panose="020B0604020202020204" pitchFamily="34" charset="0"/>
                <a:cs typeface="Arial" panose="020B0604020202020204" pitchFamily="34" charset="0"/>
              </a:rPr>
              <a:t>Prov SAPS. Prov SAPS instruct Station Commanders to attend planning meetings. Daily at 16:00 at SAPS Command </a:t>
            </a:r>
            <a:r>
              <a:rPr lang="en-US" sz="2300" dirty="0" smtClean="0">
                <a:latin typeface="Arial" panose="020B0604020202020204" pitchFamily="34" charset="0"/>
                <a:cs typeface="Arial" panose="020B0604020202020204" pitchFamily="34" charset="0"/>
              </a:rPr>
              <a:t>Centre. Operation get executed next day.</a:t>
            </a:r>
          </a:p>
          <a:p>
            <a:pPr marL="0" indent="0">
              <a:buNone/>
            </a:pPr>
            <a:endParaRPr lang="en-US" sz="2300" dirty="0" smtClean="0">
              <a:latin typeface="Arial" panose="020B0604020202020204" pitchFamily="34" charset="0"/>
              <a:cs typeface="Arial" panose="020B0604020202020204" pitchFamily="34" charset="0"/>
            </a:endParaRPr>
          </a:p>
          <a:p>
            <a:r>
              <a:rPr lang="en-US" sz="2300" b="1" dirty="0" smtClean="0">
                <a:solidFill>
                  <a:srgbClr val="FF0000"/>
                </a:solidFill>
                <a:latin typeface="Arial" panose="020B0604020202020204" pitchFamily="34" charset="0"/>
                <a:cs typeface="Arial" panose="020B0604020202020204" pitchFamily="34" charset="0"/>
              </a:rPr>
              <a:t>Weekly </a:t>
            </a:r>
            <a:r>
              <a:rPr lang="en-US" sz="2300" b="1" dirty="0">
                <a:solidFill>
                  <a:srgbClr val="FF0000"/>
                </a:solidFill>
                <a:latin typeface="Arial" panose="020B0604020202020204" pitchFamily="34" charset="0"/>
                <a:cs typeface="Arial" panose="020B0604020202020204" pitchFamily="34" charset="0"/>
              </a:rPr>
              <a:t>operational coordination </a:t>
            </a:r>
            <a:r>
              <a:rPr lang="en-US" sz="2300" dirty="0">
                <a:latin typeface="Arial" panose="020B0604020202020204" pitchFamily="34" charset="0"/>
                <a:cs typeface="Arial" panose="020B0604020202020204" pitchFamily="34" charset="0"/>
              </a:rPr>
              <a:t>meeting between SAPS Public Order Policing, Metro Police, Traffic and Law </a:t>
            </a:r>
            <a:r>
              <a:rPr lang="en-US" sz="2300" dirty="0" smtClean="0">
                <a:latin typeface="Arial" panose="020B0604020202020204" pitchFamily="34" charset="0"/>
                <a:cs typeface="Arial" panose="020B0604020202020204" pitchFamily="34" charset="0"/>
              </a:rPr>
              <a:t>Enforcement happens on a Thursday to sort out any operational issues.</a:t>
            </a:r>
          </a:p>
          <a:p>
            <a:pPr marL="0" indent="0">
              <a:buNone/>
            </a:pPr>
            <a:endParaRPr lang="en-US" sz="2300" dirty="0" smtClean="0">
              <a:latin typeface="Arial" panose="020B0604020202020204" pitchFamily="34" charset="0"/>
              <a:cs typeface="Arial" panose="020B0604020202020204" pitchFamily="34" charset="0"/>
            </a:endParaRPr>
          </a:p>
          <a:p>
            <a:r>
              <a:rPr lang="en-US" sz="2300" b="1" dirty="0" smtClean="0">
                <a:latin typeface="Arial" panose="020B0604020202020204" pitchFamily="34" charset="0"/>
                <a:cs typeface="Arial" panose="020B0604020202020204" pitchFamily="34" charset="0"/>
              </a:rPr>
              <a:t>COVID-19 PROV JOC</a:t>
            </a:r>
            <a:r>
              <a:rPr lang="en-US" sz="2300" dirty="0" smtClean="0">
                <a:latin typeface="Arial" panose="020B0604020202020204" pitchFamily="34" charset="0"/>
                <a:cs typeface="Arial" panose="020B0604020202020204" pitchFamily="34" charset="0"/>
              </a:rPr>
              <a:t>: Integrated meetings are attended between SAPS and all external role players on a Tuesday and a Thursday weekly.</a:t>
            </a:r>
          </a:p>
          <a:p>
            <a:pPr marL="0" indent="0">
              <a:buNone/>
            </a:pPr>
            <a:endParaRPr lang="en-US" sz="2300" dirty="0" smtClean="0">
              <a:latin typeface="Arial" panose="020B0604020202020204" pitchFamily="34" charset="0"/>
              <a:cs typeface="Arial" panose="020B0604020202020204" pitchFamily="34" charset="0"/>
            </a:endParaRPr>
          </a:p>
          <a:p>
            <a:pPr marL="0" indent="0">
              <a:buNone/>
            </a:pPr>
            <a:endParaRPr lang="en-US" sz="2100" dirty="0" smtClean="0">
              <a:latin typeface="Arial" panose="020B0604020202020204" pitchFamily="34" charset="0"/>
              <a:cs typeface="Arial" panose="020B0604020202020204" pitchFamily="34" charset="0"/>
            </a:endParaRPr>
          </a:p>
        </p:txBody>
      </p:sp>
      <p:sp>
        <p:nvSpPr>
          <p:cNvPr id="5" name="Title 1"/>
          <p:cNvSpPr>
            <a:spLocks noGrp="1"/>
          </p:cNvSpPr>
          <p:nvPr>
            <p:ph type="title"/>
          </p:nvPr>
        </p:nvSpPr>
        <p:spPr>
          <a:xfrm>
            <a:off x="640080" y="308135"/>
            <a:ext cx="7875270" cy="684642"/>
          </a:xfrm>
          <a:ln>
            <a:solidFill>
              <a:srgbClr val="00B0F0"/>
            </a:solidFill>
          </a:ln>
        </p:spPr>
        <p:txBody>
          <a:bodyPr>
            <a:normAutofit/>
          </a:bodyPr>
          <a:lstStyle/>
          <a:p>
            <a:pPr algn="ctr"/>
            <a:r>
              <a:rPr lang="en-US" sz="1800" dirty="0" smtClean="0">
                <a:solidFill>
                  <a:srgbClr val="FF0000"/>
                </a:solidFill>
                <a:latin typeface="Arial" panose="020B0604020202020204" pitchFamily="34" charset="0"/>
                <a:cs typeface="Arial" panose="020B0604020202020204" pitchFamily="34" charset="0"/>
              </a:rPr>
              <a:t>Operational Coordination </a:t>
            </a:r>
            <a:r>
              <a:rPr lang="en-US" sz="1800" dirty="0" smtClean="0">
                <a:latin typeface="Arial" panose="020B0604020202020204" pitchFamily="34" charset="0"/>
                <a:cs typeface="Arial" panose="020B0604020202020204" pitchFamily="34" charset="0"/>
              </a:rPr>
              <a:t>between the South African Police and City of Cape Town, Metro Police, Traffic and Law Enforcement</a:t>
            </a:r>
            <a:endParaRPr lang="en-ZA"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47108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06287"/>
            <a:ext cx="7886700" cy="4480560"/>
          </a:xfrm>
          <a:ln>
            <a:solidFill>
              <a:schemeClr val="accent2">
                <a:lumMod val="60000"/>
                <a:lumOff val="40000"/>
              </a:schemeClr>
            </a:solidFill>
          </a:ln>
        </p:spPr>
        <p:txBody>
          <a:bodyPr>
            <a:normAutofit fontScale="92500" lnSpcReduction="10000"/>
          </a:bodyPr>
          <a:lstStyle/>
          <a:p>
            <a:r>
              <a:rPr lang="en-US" sz="1900" b="1" dirty="0" smtClean="0">
                <a:solidFill>
                  <a:srgbClr val="FF0000"/>
                </a:solidFill>
                <a:latin typeface="Arial" panose="020B0604020202020204" pitchFamily="34" charset="0"/>
                <a:cs typeface="Arial" panose="020B0604020202020204" pitchFamily="34" charset="0"/>
              </a:rPr>
              <a:t>Core </a:t>
            </a:r>
            <a:r>
              <a:rPr lang="en-US" sz="1900" b="1" dirty="0">
                <a:solidFill>
                  <a:srgbClr val="FF0000"/>
                </a:solidFill>
                <a:latin typeface="Arial" panose="020B0604020202020204" pitchFamily="34" charset="0"/>
                <a:cs typeface="Arial" panose="020B0604020202020204" pitchFamily="34" charset="0"/>
              </a:rPr>
              <a:t>Command Group meetings with SAPS</a:t>
            </a:r>
            <a:r>
              <a:rPr lang="en-US" sz="1900" dirty="0">
                <a:latin typeface="Arial" panose="020B0604020202020204" pitchFamily="34" charset="0"/>
                <a:cs typeface="Arial" panose="020B0604020202020204" pitchFamily="34" charset="0"/>
              </a:rPr>
              <a:t>: Integrated operational meetings between SAPS, Metro Police, Law Enforcement, Traffic, Provincial Traffic and SANDF in terms of joint operations. Meetings take place on a Monday and a Friday</a:t>
            </a:r>
            <a:r>
              <a:rPr lang="en-US" sz="1900" dirty="0" smtClean="0">
                <a:latin typeface="Arial" panose="020B0604020202020204" pitchFamily="34" charset="0"/>
                <a:cs typeface="Arial" panose="020B0604020202020204" pitchFamily="34" charset="0"/>
              </a:rPr>
              <a:t>.</a:t>
            </a:r>
          </a:p>
          <a:p>
            <a:pPr marL="0" indent="0">
              <a:buNone/>
            </a:pPr>
            <a:endParaRPr lang="en-US" sz="1900" dirty="0">
              <a:latin typeface="Arial" panose="020B0604020202020204" pitchFamily="34" charset="0"/>
              <a:cs typeface="Arial" panose="020B0604020202020204" pitchFamily="34" charset="0"/>
            </a:endParaRPr>
          </a:p>
          <a:p>
            <a:r>
              <a:rPr lang="en-US" sz="1900" dirty="0" smtClean="0">
                <a:latin typeface="Arial" panose="020B0604020202020204" pitchFamily="34" charset="0"/>
                <a:cs typeface="Arial" panose="020B0604020202020204" pitchFamily="34" charset="0"/>
              </a:rPr>
              <a:t>Cape </a:t>
            </a:r>
            <a:r>
              <a:rPr lang="en-US" sz="1900" dirty="0">
                <a:latin typeface="Arial" panose="020B0604020202020204" pitchFamily="34" charset="0"/>
                <a:cs typeface="Arial" panose="020B0604020202020204" pitchFamily="34" charset="0"/>
              </a:rPr>
              <a:t>Town Safety and Security Directorate is represented by Dir Robberts, Director for Operational Coordination and Chief le Roux Chief of Metro Police </a:t>
            </a:r>
            <a:r>
              <a:rPr lang="en-US" sz="1900" b="1" dirty="0">
                <a:solidFill>
                  <a:srgbClr val="FF0000"/>
                </a:solidFill>
                <a:latin typeface="Arial" panose="020B0604020202020204" pitchFamily="34" charset="0"/>
                <a:cs typeface="Arial" panose="020B0604020202020204" pitchFamily="34" charset="0"/>
              </a:rPr>
              <a:t>at the Provincial Joints</a:t>
            </a:r>
            <a:r>
              <a:rPr lang="en-US" sz="1900" b="1" dirty="0" smtClean="0">
                <a:solidFill>
                  <a:srgbClr val="FF0000"/>
                </a:solidFill>
                <a:latin typeface="Arial" panose="020B0604020202020204" pitchFamily="34" charset="0"/>
                <a:cs typeface="Arial" panose="020B0604020202020204" pitchFamily="34" charset="0"/>
              </a:rPr>
              <a:t>.</a:t>
            </a:r>
          </a:p>
          <a:p>
            <a:pPr marL="0" indent="0">
              <a:buNone/>
            </a:pPr>
            <a:r>
              <a:rPr lang="en-US" sz="1900" b="1" dirty="0" smtClean="0">
                <a:solidFill>
                  <a:srgbClr val="FF0000"/>
                </a:solidFill>
                <a:latin typeface="Arial" panose="020B0604020202020204" pitchFamily="34" charset="0"/>
                <a:cs typeface="Arial" panose="020B0604020202020204" pitchFamily="34" charset="0"/>
              </a:rPr>
              <a:t> </a:t>
            </a:r>
          </a:p>
          <a:p>
            <a:r>
              <a:rPr lang="en-US" sz="1900" dirty="0" smtClean="0">
                <a:latin typeface="Arial" panose="020B0604020202020204" pitchFamily="34" charset="0"/>
                <a:cs typeface="Arial" panose="020B0604020202020204" pitchFamily="34" charset="0"/>
              </a:rPr>
              <a:t>The </a:t>
            </a:r>
            <a:r>
              <a:rPr lang="en-US" sz="1900" dirty="0">
                <a:latin typeface="Arial" panose="020B0604020202020204" pitchFamily="34" charset="0"/>
                <a:cs typeface="Arial" panose="020B0604020202020204" pitchFamily="34" charset="0"/>
              </a:rPr>
              <a:t>City don’t get invited to the Provincial Crime Combatting Forum </a:t>
            </a:r>
            <a:r>
              <a:rPr lang="en-US" sz="1900" dirty="0" smtClean="0">
                <a:latin typeface="Arial" panose="020B0604020202020204" pitchFamily="34" charset="0"/>
                <a:cs typeface="Arial" panose="020B0604020202020204" pitchFamily="34" charset="0"/>
              </a:rPr>
              <a:t>meeting PCCF. </a:t>
            </a:r>
            <a:r>
              <a:rPr lang="en-US" sz="1900" dirty="0">
                <a:latin typeface="Arial" panose="020B0604020202020204" pitchFamily="34" charset="0"/>
                <a:cs typeface="Arial" panose="020B0604020202020204" pitchFamily="34" charset="0"/>
              </a:rPr>
              <a:t>It is exclusively a SAPS </a:t>
            </a:r>
            <a:r>
              <a:rPr lang="en-US" sz="1900" dirty="0" smtClean="0">
                <a:latin typeface="Arial" panose="020B0604020202020204" pitchFamily="34" charset="0"/>
                <a:cs typeface="Arial" panose="020B0604020202020204" pitchFamily="34" charset="0"/>
              </a:rPr>
              <a:t>operational meeting</a:t>
            </a:r>
            <a:r>
              <a:rPr lang="en-US" sz="1900" dirty="0">
                <a:latin typeface="Arial" panose="020B0604020202020204" pitchFamily="34" charset="0"/>
                <a:cs typeface="Arial" panose="020B0604020202020204" pitchFamily="34" charset="0"/>
              </a:rPr>
              <a:t>. Some of the Cluster Crime Combating </a:t>
            </a:r>
            <a:r>
              <a:rPr lang="en-US" sz="1900" dirty="0" smtClean="0">
                <a:latin typeface="Arial" panose="020B0604020202020204" pitchFamily="34" charset="0"/>
                <a:cs typeface="Arial" panose="020B0604020202020204" pitchFamily="34" charset="0"/>
              </a:rPr>
              <a:t>Chairpersons </a:t>
            </a:r>
            <a:r>
              <a:rPr lang="en-US" sz="1900" dirty="0">
                <a:latin typeface="Arial" panose="020B0604020202020204" pitchFamily="34" charset="0"/>
                <a:cs typeface="Arial" panose="020B0604020202020204" pitchFamily="34" charset="0"/>
              </a:rPr>
              <a:t>do invite the representatives from Metro Police, Traffic and Law </a:t>
            </a:r>
            <a:r>
              <a:rPr lang="en-US" sz="1900" dirty="0" smtClean="0">
                <a:latin typeface="Arial" panose="020B0604020202020204" pitchFamily="34" charset="0"/>
                <a:cs typeface="Arial" panose="020B0604020202020204" pitchFamily="34" charset="0"/>
              </a:rPr>
              <a:t>Enforcement to the Cluster CCCF meetings or some station commanders to the SCCF meetings.</a:t>
            </a:r>
            <a:endParaRPr lang="en-US" sz="1900" dirty="0">
              <a:latin typeface="Arial" panose="020B0604020202020204" pitchFamily="34" charset="0"/>
              <a:cs typeface="Arial" panose="020B0604020202020204" pitchFamily="34" charset="0"/>
            </a:endParaRPr>
          </a:p>
          <a:p>
            <a:pPr marL="0" indent="0">
              <a:buNone/>
            </a:pPr>
            <a:endParaRPr lang="en-US" sz="1900" dirty="0" smtClean="0">
              <a:latin typeface="Arial" panose="020B0604020202020204" pitchFamily="34" charset="0"/>
              <a:cs typeface="Arial" panose="020B0604020202020204" pitchFamily="34" charset="0"/>
            </a:endParaRPr>
          </a:p>
          <a:p>
            <a:r>
              <a:rPr lang="en-US" sz="1900" dirty="0" smtClean="0">
                <a:latin typeface="Arial" panose="020B0604020202020204" pitchFamily="34" charset="0"/>
                <a:cs typeface="Arial" panose="020B0604020202020204" pitchFamily="34" charset="0"/>
              </a:rPr>
              <a:t>Integrated Provincial Joint Operational 24hour Centre. </a:t>
            </a:r>
            <a:r>
              <a:rPr lang="en-US" sz="1900" b="1" dirty="0" smtClean="0">
                <a:solidFill>
                  <a:srgbClr val="FF0000"/>
                </a:solidFill>
                <a:latin typeface="Arial" panose="020B0604020202020204" pitchFamily="34" charset="0"/>
                <a:cs typeface="Arial" panose="020B0604020202020204" pitchFamily="34" charset="0"/>
              </a:rPr>
              <a:t>Prov JOC</a:t>
            </a:r>
          </a:p>
          <a:p>
            <a:endParaRPr lang="en-US" dirty="0" smtClean="0"/>
          </a:p>
          <a:p>
            <a:endParaRPr lang="en-ZA" dirty="0"/>
          </a:p>
        </p:txBody>
      </p:sp>
      <p:sp>
        <p:nvSpPr>
          <p:cNvPr id="5" name="Title 1"/>
          <p:cNvSpPr>
            <a:spLocks noGrp="1"/>
          </p:cNvSpPr>
          <p:nvPr>
            <p:ph type="title"/>
          </p:nvPr>
        </p:nvSpPr>
        <p:spPr>
          <a:xfrm>
            <a:off x="640080" y="308135"/>
            <a:ext cx="7875270" cy="684642"/>
          </a:xfrm>
          <a:ln>
            <a:solidFill>
              <a:srgbClr val="00B0F0"/>
            </a:solidFill>
          </a:ln>
        </p:spPr>
        <p:txBody>
          <a:bodyPr>
            <a:normAutofit/>
          </a:bodyPr>
          <a:lstStyle/>
          <a:p>
            <a:pPr algn="ctr"/>
            <a:r>
              <a:rPr lang="en-US" sz="1800" dirty="0" smtClean="0">
                <a:solidFill>
                  <a:srgbClr val="FF0000"/>
                </a:solidFill>
                <a:latin typeface="Arial" panose="020B0604020202020204" pitchFamily="34" charset="0"/>
                <a:cs typeface="Arial" panose="020B0604020202020204" pitchFamily="34" charset="0"/>
              </a:rPr>
              <a:t>Operational Coordination </a:t>
            </a:r>
            <a:r>
              <a:rPr lang="en-US" sz="1800" dirty="0" smtClean="0">
                <a:latin typeface="Arial" panose="020B0604020202020204" pitchFamily="34" charset="0"/>
                <a:cs typeface="Arial" panose="020B0604020202020204" pitchFamily="34" charset="0"/>
              </a:rPr>
              <a:t>between the South African Police and City of Cape Town, Metro Police, Traffic and Law Enforcement</a:t>
            </a:r>
            <a:endParaRPr lang="en-ZA"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58342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ctrTitle"/>
          </p:nvPr>
        </p:nvSpPr>
        <p:spPr>
          <a:xfrm>
            <a:off x="685800" y="2130450"/>
            <a:ext cx="7772400" cy="1470025"/>
          </a:xfrm>
        </p:spPr>
        <p:txBody>
          <a:bodyPr>
            <a:normAutofit/>
          </a:bodyPr>
          <a:lstStyle/>
          <a:p>
            <a:r>
              <a:rPr lang="en-US" sz="4000" dirty="0" smtClean="0">
                <a:solidFill>
                  <a:schemeClr val="tx1"/>
                </a:solidFill>
                <a:effectLst>
                  <a:outerShdw blurRad="38100" dist="38100" dir="2700000" algn="tl">
                    <a:srgbClr val="000000">
                      <a:alpha val="43137"/>
                    </a:srgbClr>
                  </a:outerShdw>
                </a:effectLst>
              </a:rPr>
              <a:t>Law Enforcement Powers</a:t>
            </a:r>
            <a:endParaRPr lang="en-ZA" sz="40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912912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2">
                <a:lumMod val="60000"/>
                <a:lumOff val="40000"/>
              </a:schemeClr>
            </a:solidFill>
          </a:ln>
        </p:spPr>
        <p:txBody>
          <a:bodyPr/>
          <a:lstStyle/>
          <a:p>
            <a:pPr algn="ctr"/>
            <a:r>
              <a:rPr lang="en-US" dirty="0" smtClean="0"/>
              <a:t>Powers of Law Enforcement Officers</a:t>
            </a:r>
            <a:endParaRPr lang="en-ZA" dirty="0"/>
          </a:p>
        </p:txBody>
      </p:sp>
      <p:sp>
        <p:nvSpPr>
          <p:cNvPr id="3" name="Content Placeholder 2"/>
          <p:cNvSpPr>
            <a:spLocks noGrp="1"/>
          </p:cNvSpPr>
          <p:nvPr>
            <p:ph idx="1"/>
          </p:nvPr>
        </p:nvSpPr>
        <p:spPr>
          <a:xfrm>
            <a:off x="457200" y="1272649"/>
            <a:ext cx="8229600" cy="4893020"/>
          </a:xfrm>
          <a:ln>
            <a:solidFill>
              <a:schemeClr val="accent2">
                <a:lumMod val="60000"/>
                <a:lumOff val="40000"/>
              </a:schemeClr>
            </a:solidFill>
          </a:ln>
        </p:spPr>
        <p:txBody>
          <a:bodyPr>
            <a:normAutofit/>
          </a:bodyPr>
          <a:lstStyle/>
          <a:p>
            <a:pPr marL="0" indent="0">
              <a:buNone/>
            </a:pPr>
            <a:r>
              <a:rPr lang="en-ZA" sz="1900" b="1" dirty="0">
                <a:latin typeface="Arial" panose="020B0604020202020204" pitchFamily="34" charset="0"/>
                <a:cs typeface="Arial" panose="020B0604020202020204" pitchFamily="34" charset="0"/>
              </a:rPr>
              <a:t>Whilst Law Enforcement Officers do not have all the powers of the South African Police – and </a:t>
            </a:r>
            <a:r>
              <a:rPr lang="en-ZA" sz="1900" b="1" dirty="0" smtClean="0">
                <a:latin typeface="Arial" panose="020B0604020202020204" pitchFamily="34" charset="0"/>
                <a:cs typeface="Arial" panose="020B0604020202020204" pitchFamily="34" charset="0"/>
              </a:rPr>
              <a:t>their </a:t>
            </a:r>
            <a:r>
              <a:rPr lang="en-ZA" sz="1900" b="1" dirty="0">
                <a:latin typeface="Arial" panose="020B0604020202020204" pitchFamily="34" charset="0"/>
                <a:cs typeface="Arial" panose="020B0604020202020204" pitchFamily="34" charset="0"/>
              </a:rPr>
              <a:t>efficacy in reducing crime should be the object of contention, Law Enforcement Officers may amongst others, implement the powers conferred upon a Peace Officer in terms of, section 40(1), (Peace Officer may arrest without a warrant), </a:t>
            </a:r>
          </a:p>
          <a:p>
            <a:pPr marL="0" indent="0">
              <a:buNone/>
            </a:pPr>
            <a:r>
              <a:rPr lang="en-ZA" sz="1900" dirty="0" smtClean="0">
                <a:latin typeface="Arial" panose="020B0604020202020204" pitchFamily="34" charset="0"/>
                <a:cs typeface="Arial" panose="020B0604020202020204" pitchFamily="34" charset="0"/>
              </a:rPr>
              <a:t>	(</a:t>
            </a:r>
            <a:r>
              <a:rPr lang="en-ZA" sz="1900" dirty="0">
                <a:latin typeface="Arial" panose="020B0604020202020204" pitchFamily="34" charset="0"/>
                <a:cs typeface="Arial" panose="020B0604020202020204" pitchFamily="34" charset="0"/>
              </a:rPr>
              <a:t>a) who commits or attempts to commit any offence in his presence </a:t>
            </a:r>
          </a:p>
          <a:p>
            <a:pPr marL="0" indent="0">
              <a:buNone/>
            </a:pPr>
            <a:r>
              <a:rPr lang="en-ZA" sz="1900" dirty="0" smtClean="0">
                <a:latin typeface="Arial" panose="020B0604020202020204" pitchFamily="34" charset="0"/>
                <a:cs typeface="Arial" panose="020B0604020202020204" pitchFamily="34" charset="0"/>
              </a:rPr>
              <a:t>	(</a:t>
            </a:r>
            <a:r>
              <a:rPr lang="en-ZA" sz="1900" dirty="0">
                <a:latin typeface="Arial" panose="020B0604020202020204" pitchFamily="34" charset="0"/>
                <a:cs typeface="Arial" panose="020B0604020202020204" pitchFamily="34" charset="0"/>
              </a:rPr>
              <a:t>b), whom he reasonably suspects of having committed an offence </a:t>
            </a:r>
            <a:r>
              <a:rPr lang="en-ZA" sz="1900" dirty="0" smtClean="0">
                <a:latin typeface="Arial" panose="020B0604020202020204" pitchFamily="34" charset="0"/>
                <a:cs typeface="Arial" panose="020B0604020202020204" pitchFamily="34" charset="0"/>
              </a:rPr>
              <a:t>	referred </a:t>
            </a:r>
            <a:r>
              <a:rPr lang="en-ZA" sz="1900" dirty="0">
                <a:latin typeface="Arial" panose="020B0604020202020204" pitchFamily="34" charset="0"/>
                <a:cs typeface="Arial" panose="020B0604020202020204" pitchFamily="34" charset="0"/>
              </a:rPr>
              <a:t>to in Schedule 1, other than the offence of escaping from </a:t>
            </a:r>
            <a:r>
              <a:rPr lang="en-ZA" sz="1900" dirty="0" smtClean="0">
                <a:latin typeface="Arial" panose="020B0604020202020204" pitchFamily="34" charset="0"/>
                <a:cs typeface="Arial" panose="020B0604020202020204" pitchFamily="34" charset="0"/>
              </a:rPr>
              <a:t>	lawful </a:t>
            </a:r>
            <a:r>
              <a:rPr lang="en-ZA" sz="1900" dirty="0">
                <a:latin typeface="Arial" panose="020B0604020202020204" pitchFamily="34" charset="0"/>
                <a:cs typeface="Arial" panose="020B0604020202020204" pitchFamily="34" charset="0"/>
              </a:rPr>
              <a:t>custody </a:t>
            </a:r>
          </a:p>
          <a:p>
            <a:pPr marL="0" indent="0">
              <a:buNone/>
            </a:pPr>
            <a:r>
              <a:rPr lang="en-ZA" sz="1900" dirty="0" smtClean="0">
                <a:latin typeface="Arial" panose="020B0604020202020204" pitchFamily="34" charset="0"/>
                <a:cs typeface="Arial" panose="020B0604020202020204" pitchFamily="34" charset="0"/>
              </a:rPr>
              <a:t>	(</a:t>
            </a:r>
            <a:r>
              <a:rPr lang="en-ZA" sz="1900" dirty="0">
                <a:latin typeface="Arial" panose="020B0604020202020204" pitchFamily="34" charset="0"/>
                <a:cs typeface="Arial" panose="020B0604020202020204" pitchFamily="34" charset="0"/>
              </a:rPr>
              <a:t>c), who has escaped or who attempts to escape from lawful custody </a:t>
            </a:r>
          </a:p>
          <a:p>
            <a:pPr marL="0" indent="0">
              <a:buNone/>
            </a:pPr>
            <a:r>
              <a:rPr lang="en-ZA" sz="1900" dirty="0" smtClean="0">
                <a:latin typeface="Arial" panose="020B0604020202020204" pitchFamily="34" charset="0"/>
                <a:cs typeface="Arial" panose="020B0604020202020204" pitchFamily="34" charset="0"/>
              </a:rPr>
              <a:t>	(</a:t>
            </a:r>
            <a:r>
              <a:rPr lang="en-ZA" sz="1900" dirty="0">
                <a:latin typeface="Arial" panose="020B0604020202020204" pitchFamily="34" charset="0"/>
                <a:cs typeface="Arial" panose="020B0604020202020204" pitchFamily="34" charset="0"/>
              </a:rPr>
              <a:t>d), who has in his possession any implement of housebreaking or </a:t>
            </a:r>
            <a:r>
              <a:rPr lang="en-ZA" sz="1900" dirty="0" smtClean="0">
                <a:latin typeface="Arial" panose="020B0604020202020204" pitchFamily="34" charset="0"/>
                <a:cs typeface="Arial" panose="020B0604020202020204" pitchFamily="34" charset="0"/>
              </a:rPr>
              <a:t>car-	breaking </a:t>
            </a:r>
            <a:r>
              <a:rPr lang="en-ZA" sz="1900" dirty="0">
                <a:latin typeface="Arial" panose="020B0604020202020204" pitchFamily="34" charset="0"/>
                <a:cs typeface="Arial" panose="020B0604020202020204" pitchFamily="34" charset="0"/>
              </a:rPr>
              <a:t>as contemplated in section 82 of the General Law Third </a:t>
            </a:r>
            <a:r>
              <a:rPr lang="en-ZA" sz="1900" dirty="0" smtClean="0">
                <a:latin typeface="Arial" panose="020B0604020202020204" pitchFamily="34" charset="0"/>
                <a:cs typeface="Arial" panose="020B0604020202020204" pitchFamily="34" charset="0"/>
              </a:rPr>
              <a:t>	Amendment </a:t>
            </a:r>
            <a:r>
              <a:rPr lang="en-ZA" sz="1900" dirty="0">
                <a:latin typeface="Arial" panose="020B0604020202020204" pitchFamily="34" charset="0"/>
                <a:cs typeface="Arial" panose="020B0604020202020204" pitchFamily="34" charset="0"/>
              </a:rPr>
              <a:t>Act, 1993, and who is unable to account for such </a:t>
            </a:r>
            <a:r>
              <a:rPr lang="en-ZA" sz="1900" dirty="0" smtClean="0">
                <a:latin typeface="Arial" panose="020B0604020202020204" pitchFamily="34" charset="0"/>
                <a:cs typeface="Arial" panose="020B0604020202020204" pitchFamily="34" charset="0"/>
              </a:rPr>
              <a:t>	possession </a:t>
            </a:r>
            <a:r>
              <a:rPr lang="en-ZA" sz="1900" dirty="0">
                <a:latin typeface="Arial" panose="020B0604020202020204" pitchFamily="34" charset="0"/>
                <a:cs typeface="Arial" panose="020B0604020202020204" pitchFamily="34" charset="0"/>
              </a:rPr>
              <a:t>to the satisfaction of the peace officer </a:t>
            </a:r>
          </a:p>
          <a:p>
            <a:pPr marL="0" indent="0">
              <a:buNone/>
            </a:pPr>
            <a:endParaRPr lang="en-ZA" dirty="0"/>
          </a:p>
        </p:txBody>
      </p:sp>
      <p:sp>
        <p:nvSpPr>
          <p:cNvPr id="4" name="Slide Number Placeholder 3"/>
          <p:cNvSpPr>
            <a:spLocks noGrp="1"/>
          </p:cNvSpPr>
          <p:nvPr>
            <p:ph type="sldNum" sz="quarter" idx="4"/>
          </p:nvPr>
        </p:nvSpPr>
        <p:spPr/>
        <p:txBody>
          <a:bodyPr/>
          <a:lstStyle/>
          <a:p>
            <a:fld id="{8406839F-D7A4-4E5D-B93D-768AD4D1DB36}" type="slidenum">
              <a:rPr lang="en-ZA" smtClean="0"/>
              <a:pPr/>
              <a:t>16</a:t>
            </a:fld>
            <a:endParaRPr lang="en-ZA" dirty="0"/>
          </a:p>
        </p:txBody>
      </p:sp>
    </p:spTree>
    <p:extLst>
      <p:ext uri="{BB962C8B-B14F-4D97-AF65-F5344CB8AC3E}">
        <p14:creationId xmlns:p14="http://schemas.microsoft.com/office/powerpoint/2010/main" val="14753168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72649"/>
            <a:ext cx="8229600" cy="4657888"/>
          </a:xfrm>
          <a:ln>
            <a:solidFill>
              <a:schemeClr val="accent2">
                <a:lumMod val="60000"/>
                <a:lumOff val="40000"/>
              </a:schemeClr>
            </a:solidFill>
          </a:ln>
        </p:spPr>
        <p:txBody>
          <a:bodyPr>
            <a:normAutofit lnSpcReduction="10000"/>
          </a:bodyPr>
          <a:lstStyle/>
          <a:p>
            <a:pPr marL="0" indent="0">
              <a:buNone/>
            </a:pPr>
            <a:r>
              <a:rPr lang="en-ZA" sz="1900" dirty="0" smtClean="0">
                <a:latin typeface="Arial" panose="020B0604020202020204" pitchFamily="34" charset="0"/>
                <a:cs typeface="Arial" panose="020B0604020202020204" pitchFamily="34" charset="0"/>
              </a:rPr>
              <a:t>	(</a:t>
            </a:r>
            <a:r>
              <a:rPr lang="en-ZA" sz="1900" dirty="0">
                <a:latin typeface="Arial" panose="020B0604020202020204" pitchFamily="34" charset="0"/>
                <a:cs typeface="Arial" panose="020B0604020202020204" pitchFamily="34" charset="0"/>
              </a:rPr>
              <a:t>e), who is found in possession of anything which the peace officer </a:t>
            </a:r>
            <a:r>
              <a:rPr lang="en-ZA" sz="1900" dirty="0" smtClean="0">
                <a:latin typeface="Arial" panose="020B0604020202020204" pitchFamily="34" charset="0"/>
                <a:cs typeface="Arial" panose="020B0604020202020204" pitchFamily="34" charset="0"/>
              </a:rPr>
              <a:t>	reasonably </a:t>
            </a:r>
            <a:r>
              <a:rPr lang="en-ZA" sz="1900" dirty="0">
                <a:latin typeface="Arial" panose="020B0604020202020204" pitchFamily="34" charset="0"/>
                <a:cs typeface="Arial" panose="020B0604020202020204" pitchFamily="34" charset="0"/>
              </a:rPr>
              <a:t>suspects to be stolen property or property dishonestly </a:t>
            </a:r>
            <a:r>
              <a:rPr lang="en-ZA" sz="1900" dirty="0" smtClean="0">
                <a:latin typeface="Arial" panose="020B0604020202020204" pitchFamily="34" charset="0"/>
                <a:cs typeface="Arial" panose="020B0604020202020204" pitchFamily="34" charset="0"/>
              </a:rPr>
              <a:t>	obtained</a:t>
            </a:r>
            <a:r>
              <a:rPr lang="en-ZA" sz="1900" dirty="0">
                <a:latin typeface="Arial" panose="020B0604020202020204" pitchFamily="34" charset="0"/>
                <a:cs typeface="Arial" panose="020B0604020202020204" pitchFamily="34" charset="0"/>
              </a:rPr>
              <a:t>, and whom the peace officer reasonably suspects of having </a:t>
            </a:r>
            <a:r>
              <a:rPr lang="en-ZA" sz="1900" dirty="0" smtClean="0">
                <a:latin typeface="Arial" panose="020B0604020202020204" pitchFamily="34" charset="0"/>
                <a:cs typeface="Arial" panose="020B0604020202020204" pitchFamily="34" charset="0"/>
              </a:rPr>
              <a:t>	committed </a:t>
            </a:r>
            <a:r>
              <a:rPr lang="en-ZA" sz="1900" dirty="0">
                <a:latin typeface="Arial" panose="020B0604020202020204" pitchFamily="34" charset="0"/>
                <a:cs typeface="Arial" panose="020B0604020202020204" pitchFamily="34" charset="0"/>
              </a:rPr>
              <a:t>an offence with respect to such thing </a:t>
            </a:r>
          </a:p>
          <a:p>
            <a:pPr marL="0" indent="0">
              <a:buNone/>
            </a:pPr>
            <a:r>
              <a:rPr lang="en-ZA" sz="1900" dirty="0" smtClean="0">
                <a:latin typeface="Arial" panose="020B0604020202020204" pitchFamily="34" charset="0"/>
                <a:cs typeface="Arial" panose="020B0604020202020204" pitchFamily="34" charset="0"/>
              </a:rPr>
              <a:t>	(</a:t>
            </a:r>
            <a:r>
              <a:rPr lang="en-ZA" sz="1900" dirty="0">
                <a:latin typeface="Arial" panose="020B0604020202020204" pitchFamily="34" charset="0"/>
                <a:cs typeface="Arial" panose="020B0604020202020204" pitchFamily="34" charset="0"/>
              </a:rPr>
              <a:t>f), who is found at any place by night in circumstances which afford </a:t>
            </a:r>
            <a:r>
              <a:rPr lang="en-ZA" sz="1900" dirty="0" smtClean="0">
                <a:latin typeface="Arial" panose="020B0604020202020204" pitchFamily="34" charset="0"/>
                <a:cs typeface="Arial" panose="020B0604020202020204" pitchFamily="34" charset="0"/>
              </a:rPr>
              <a:t>	reasonable </a:t>
            </a:r>
            <a:r>
              <a:rPr lang="en-ZA" sz="1900" dirty="0">
                <a:latin typeface="Arial" panose="020B0604020202020204" pitchFamily="34" charset="0"/>
                <a:cs typeface="Arial" panose="020B0604020202020204" pitchFamily="34" charset="0"/>
              </a:rPr>
              <a:t>grounds for believing that such person has committed or is </a:t>
            </a:r>
            <a:r>
              <a:rPr lang="en-ZA" sz="1900" dirty="0" smtClean="0">
                <a:latin typeface="Arial" panose="020B0604020202020204" pitchFamily="34" charset="0"/>
                <a:cs typeface="Arial" panose="020B0604020202020204" pitchFamily="34" charset="0"/>
              </a:rPr>
              <a:t>	about </a:t>
            </a:r>
            <a:r>
              <a:rPr lang="en-ZA" sz="1900" dirty="0">
                <a:latin typeface="Arial" panose="020B0604020202020204" pitchFamily="34" charset="0"/>
                <a:cs typeface="Arial" panose="020B0604020202020204" pitchFamily="34" charset="0"/>
              </a:rPr>
              <a:t>to commit an offence </a:t>
            </a:r>
          </a:p>
          <a:p>
            <a:pPr marL="0" indent="0">
              <a:buNone/>
            </a:pPr>
            <a:r>
              <a:rPr lang="en-ZA" sz="1900" dirty="0" smtClean="0">
                <a:latin typeface="Arial" panose="020B0604020202020204" pitchFamily="34" charset="0"/>
                <a:cs typeface="Arial" panose="020B0604020202020204" pitchFamily="34" charset="0"/>
              </a:rPr>
              <a:t>	(</a:t>
            </a:r>
            <a:r>
              <a:rPr lang="en-ZA" sz="1900" dirty="0">
                <a:latin typeface="Arial" panose="020B0604020202020204" pitchFamily="34" charset="0"/>
                <a:cs typeface="Arial" panose="020B0604020202020204" pitchFamily="34" charset="0"/>
              </a:rPr>
              <a:t>h) who is reasonably suspected of committing or of having committed </a:t>
            </a:r>
            <a:r>
              <a:rPr lang="en-ZA" sz="1900" dirty="0" smtClean="0">
                <a:latin typeface="Arial" panose="020B0604020202020204" pitchFamily="34" charset="0"/>
                <a:cs typeface="Arial" panose="020B0604020202020204" pitchFamily="34" charset="0"/>
              </a:rPr>
              <a:t>	an </a:t>
            </a:r>
            <a:r>
              <a:rPr lang="en-ZA" sz="1900" dirty="0">
                <a:latin typeface="Arial" panose="020B0604020202020204" pitchFamily="34" charset="0"/>
                <a:cs typeface="Arial" panose="020B0604020202020204" pitchFamily="34" charset="0"/>
              </a:rPr>
              <a:t>offence under any law governing the making, supply, possession or </a:t>
            </a:r>
            <a:r>
              <a:rPr lang="en-ZA" sz="1900" dirty="0" smtClean="0">
                <a:latin typeface="Arial" panose="020B0604020202020204" pitchFamily="34" charset="0"/>
                <a:cs typeface="Arial" panose="020B0604020202020204" pitchFamily="34" charset="0"/>
              </a:rPr>
              <a:t>	conveyance </a:t>
            </a:r>
            <a:r>
              <a:rPr lang="en-ZA" sz="1900" dirty="0">
                <a:latin typeface="Arial" panose="020B0604020202020204" pitchFamily="34" charset="0"/>
                <a:cs typeface="Arial" panose="020B0604020202020204" pitchFamily="34" charset="0"/>
              </a:rPr>
              <a:t>of intoxicating liquor or of dependence-producing drugs or </a:t>
            </a:r>
            <a:r>
              <a:rPr lang="en-ZA" sz="1900" dirty="0" smtClean="0">
                <a:latin typeface="Arial" panose="020B0604020202020204" pitchFamily="34" charset="0"/>
                <a:cs typeface="Arial" panose="020B0604020202020204" pitchFamily="34" charset="0"/>
              </a:rPr>
              <a:t>	the possession </a:t>
            </a:r>
            <a:r>
              <a:rPr lang="en-ZA" sz="1900" dirty="0">
                <a:latin typeface="Arial" panose="020B0604020202020204" pitchFamily="34" charset="0"/>
                <a:cs typeface="Arial" panose="020B0604020202020204" pitchFamily="34" charset="0"/>
              </a:rPr>
              <a:t>or disposal of arms or ammunition and </a:t>
            </a:r>
          </a:p>
          <a:p>
            <a:pPr marL="0" indent="0">
              <a:buNone/>
            </a:pPr>
            <a:r>
              <a:rPr lang="en-ZA" sz="1900" dirty="0" smtClean="0">
                <a:latin typeface="Arial" panose="020B0604020202020204" pitchFamily="34" charset="0"/>
                <a:cs typeface="Arial" panose="020B0604020202020204" pitchFamily="34" charset="0"/>
              </a:rPr>
              <a:t>	(</a:t>
            </a:r>
            <a:r>
              <a:rPr lang="en-ZA" sz="1900" dirty="0">
                <a:latin typeface="Arial" panose="020B0604020202020204" pitchFamily="34" charset="0"/>
                <a:cs typeface="Arial" panose="020B0604020202020204" pitchFamily="34" charset="0"/>
              </a:rPr>
              <a:t>j) who wilfully obstructs him in the execution of his duty</a:t>
            </a:r>
            <a:r>
              <a:rPr lang="en-ZA" sz="1900" dirty="0" smtClean="0">
                <a:latin typeface="Arial" panose="020B0604020202020204" pitchFamily="34" charset="0"/>
                <a:cs typeface="Arial" panose="020B0604020202020204" pitchFamily="34" charset="0"/>
              </a:rPr>
              <a:t>;</a:t>
            </a:r>
          </a:p>
          <a:p>
            <a:pPr marL="0" indent="0">
              <a:buNone/>
            </a:pPr>
            <a:endParaRPr lang="en-ZA" sz="1900" dirty="0">
              <a:latin typeface="Arial" panose="020B0604020202020204" pitchFamily="34" charset="0"/>
              <a:cs typeface="Arial" panose="020B0604020202020204" pitchFamily="34" charset="0"/>
            </a:endParaRPr>
          </a:p>
          <a:p>
            <a:pPr marL="0" indent="0">
              <a:buNone/>
            </a:pPr>
            <a:r>
              <a:rPr lang="en-ZA" sz="1900" dirty="0" smtClean="0">
                <a:latin typeface="Arial" panose="020B0604020202020204" pitchFamily="34" charset="0"/>
                <a:cs typeface="Arial" panose="020B0604020202020204" pitchFamily="34" charset="0"/>
              </a:rPr>
              <a:t>	and </a:t>
            </a:r>
            <a:r>
              <a:rPr lang="en-ZA" sz="1900" dirty="0">
                <a:latin typeface="Arial" panose="020B0604020202020204" pitchFamily="34" charset="0"/>
                <a:cs typeface="Arial" panose="020B0604020202020204" pitchFamily="34" charset="0"/>
              </a:rPr>
              <a:t>Section 41(a) Demand name and address, of the Criminal </a:t>
            </a:r>
            <a:r>
              <a:rPr lang="en-ZA" sz="1900" dirty="0" smtClean="0">
                <a:latin typeface="Arial" panose="020B0604020202020204" pitchFamily="34" charset="0"/>
                <a:cs typeface="Arial" panose="020B0604020202020204" pitchFamily="34" charset="0"/>
              </a:rPr>
              <a:t>	Procedure </a:t>
            </a:r>
            <a:r>
              <a:rPr lang="en-ZA" sz="1900" dirty="0">
                <a:latin typeface="Arial" panose="020B0604020202020204" pitchFamily="34" charset="0"/>
                <a:cs typeface="Arial" panose="020B0604020202020204" pitchFamily="34" charset="0"/>
              </a:rPr>
              <a:t>Act.</a:t>
            </a:r>
          </a:p>
          <a:p>
            <a:pPr marL="0" indent="0">
              <a:buNone/>
            </a:pPr>
            <a:endParaRPr lang="en-ZA" dirty="0"/>
          </a:p>
        </p:txBody>
      </p:sp>
      <p:sp>
        <p:nvSpPr>
          <p:cNvPr id="4" name="Slide Number Placeholder 3"/>
          <p:cNvSpPr>
            <a:spLocks noGrp="1"/>
          </p:cNvSpPr>
          <p:nvPr>
            <p:ph type="sldNum" sz="quarter" idx="4"/>
          </p:nvPr>
        </p:nvSpPr>
        <p:spPr/>
        <p:txBody>
          <a:bodyPr/>
          <a:lstStyle/>
          <a:p>
            <a:fld id="{8406839F-D7A4-4E5D-B93D-768AD4D1DB36}" type="slidenum">
              <a:rPr lang="en-ZA" smtClean="0"/>
              <a:pPr/>
              <a:t>17</a:t>
            </a:fld>
            <a:endParaRPr lang="en-ZA" dirty="0"/>
          </a:p>
        </p:txBody>
      </p:sp>
      <p:sp>
        <p:nvSpPr>
          <p:cNvPr id="5" name="Title 1"/>
          <p:cNvSpPr>
            <a:spLocks noGrp="1"/>
          </p:cNvSpPr>
          <p:nvPr>
            <p:ph type="title"/>
          </p:nvPr>
        </p:nvSpPr>
        <p:spPr>
          <a:xfrm>
            <a:off x="457200" y="274639"/>
            <a:ext cx="8229600" cy="694352"/>
          </a:xfrm>
          <a:ln>
            <a:solidFill>
              <a:schemeClr val="accent2">
                <a:lumMod val="60000"/>
                <a:lumOff val="40000"/>
              </a:schemeClr>
            </a:solidFill>
          </a:ln>
        </p:spPr>
        <p:txBody>
          <a:bodyPr/>
          <a:lstStyle/>
          <a:p>
            <a:pPr algn="ctr"/>
            <a:r>
              <a:rPr lang="en-US" dirty="0" smtClean="0"/>
              <a:t>Powers of Law Enforcement Officers</a:t>
            </a:r>
            <a:endParaRPr lang="en-ZA" dirty="0"/>
          </a:p>
        </p:txBody>
      </p:sp>
    </p:spTree>
    <p:extLst>
      <p:ext uri="{BB962C8B-B14F-4D97-AF65-F5344CB8AC3E}">
        <p14:creationId xmlns:p14="http://schemas.microsoft.com/office/powerpoint/2010/main" val="38006740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bg2">
                <a:lumMod val="50000"/>
              </a:schemeClr>
            </a:solidFill>
          </a:ln>
        </p:spPr>
        <p:txBody>
          <a:bodyPr/>
          <a:lstStyle/>
          <a:p>
            <a:pPr algn="ctr"/>
            <a:r>
              <a:rPr lang="en-ZA" dirty="0" smtClean="0"/>
              <a:t>City enforcement mandate/powers</a:t>
            </a:r>
            <a:endParaRPr lang="en-ZA" dirty="0"/>
          </a:p>
        </p:txBody>
      </p:sp>
      <p:pic>
        <p:nvPicPr>
          <p:cNvPr id="5" name="Content Placeholder 4"/>
          <p:cNvPicPr>
            <a:picLocks noGrp="1" noChangeAspect="1"/>
          </p:cNvPicPr>
          <p:nvPr>
            <p:ph idx="1"/>
          </p:nvPr>
        </p:nvPicPr>
        <p:blipFill>
          <a:blip r:embed="rId2"/>
          <a:stretch>
            <a:fillRect/>
          </a:stretch>
        </p:blipFill>
        <p:spPr>
          <a:xfrm>
            <a:off x="457200" y="1110343"/>
            <a:ext cx="8229599" cy="3435531"/>
          </a:xfrm>
          <a:prstGeom prst="rect">
            <a:avLst/>
          </a:prstGeom>
          <a:ln>
            <a:solidFill>
              <a:schemeClr val="bg2">
                <a:lumMod val="50000"/>
              </a:schemeClr>
            </a:solidFill>
          </a:ln>
        </p:spPr>
      </p:pic>
      <p:sp>
        <p:nvSpPr>
          <p:cNvPr id="4" name="Slide Number Placeholder 3"/>
          <p:cNvSpPr>
            <a:spLocks noGrp="1"/>
          </p:cNvSpPr>
          <p:nvPr>
            <p:ph type="sldNum" sz="quarter" idx="4294967295"/>
          </p:nvPr>
        </p:nvSpPr>
        <p:spPr/>
        <p:txBody>
          <a:bodyPr/>
          <a:lstStyle/>
          <a:p>
            <a:fld id="{8406839F-D7A4-4E5D-B93D-768AD4D1DB36}" type="slidenum">
              <a:rPr lang="en-ZA" smtClean="0"/>
              <a:pPr/>
              <a:t>18</a:t>
            </a:fld>
            <a:endParaRPr lang="en-ZA" dirty="0"/>
          </a:p>
        </p:txBody>
      </p:sp>
      <p:sp>
        <p:nvSpPr>
          <p:cNvPr id="6" name="TextBox 5"/>
          <p:cNvSpPr txBox="1"/>
          <p:nvPr/>
        </p:nvSpPr>
        <p:spPr>
          <a:xfrm>
            <a:off x="457201" y="4937464"/>
            <a:ext cx="8229599" cy="830997"/>
          </a:xfrm>
          <a:prstGeom prst="rect">
            <a:avLst/>
          </a:prstGeom>
          <a:noFill/>
          <a:ln>
            <a:solidFill>
              <a:schemeClr val="bg2">
                <a:lumMod val="50000"/>
              </a:schemeClr>
            </a:solidFill>
          </a:ln>
        </p:spPr>
        <p:txBody>
          <a:bodyPr wrap="square" rtlCol="0">
            <a:spAutoFit/>
          </a:bodyPr>
          <a:lstStyle/>
          <a:p>
            <a:r>
              <a:rPr lang="en-ZA" sz="1600" b="1" dirty="0">
                <a:latin typeface="Arial" panose="020B0604020202020204" pitchFamily="34" charset="0"/>
                <a:cs typeface="Arial" panose="020B0604020202020204" pitchFamily="34" charset="0"/>
              </a:rPr>
              <a:t>In addition to the above, staff have </a:t>
            </a:r>
            <a:r>
              <a:rPr lang="en-ZA" sz="1600" b="1" dirty="0">
                <a:solidFill>
                  <a:srgbClr val="FF0000"/>
                </a:solidFill>
                <a:latin typeface="Arial" panose="020B0604020202020204" pitchFamily="34" charset="0"/>
                <a:cs typeface="Arial" panose="020B0604020202020204" pitchFamily="34" charset="0"/>
              </a:rPr>
              <a:t>additional responsibilities </a:t>
            </a:r>
            <a:r>
              <a:rPr lang="en-ZA" sz="1600" b="1" dirty="0">
                <a:latin typeface="Arial" panose="020B0604020202020204" pitchFamily="34" charset="0"/>
                <a:cs typeface="Arial" panose="020B0604020202020204" pitchFamily="34" charset="0"/>
              </a:rPr>
              <a:t>and duties assigned to them in terms of their approved job descriptions. </a:t>
            </a:r>
            <a:r>
              <a:rPr lang="en-ZA" sz="1600" b="1" dirty="0">
                <a:solidFill>
                  <a:srgbClr val="FF0000"/>
                </a:solidFill>
                <a:latin typeface="Arial" panose="020B0604020202020204" pitchFamily="34" charset="0"/>
                <a:cs typeface="Arial" panose="020B0604020202020204" pitchFamily="34" charset="0"/>
              </a:rPr>
              <a:t>One example </a:t>
            </a:r>
            <a:r>
              <a:rPr lang="en-ZA" sz="1600" b="1" dirty="0">
                <a:latin typeface="Arial" panose="020B0604020202020204" pitchFamily="34" charset="0"/>
                <a:cs typeface="Arial" panose="020B0604020202020204" pitchFamily="34" charset="0"/>
              </a:rPr>
              <a:t>of this is the </a:t>
            </a:r>
            <a:r>
              <a:rPr lang="en-ZA" sz="1600" b="1" dirty="0">
                <a:solidFill>
                  <a:srgbClr val="FF0000"/>
                </a:solidFill>
                <a:latin typeface="Arial" panose="020B0604020202020204" pitchFamily="34" charset="0"/>
                <a:cs typeface="Arial" panose="020B0604020202020204" pitchFamily="34" charset="0"/>
              </a:rPr>
              <a:t>protection of municipal staff and land, property and infrastructure.</a:t>
            </a:r>
          </a:p>
        </p:txBody>
      </p:sp>
    </p:spTree>
    <p:extLst>
      <p:ext uri="{BB962C8B-B14F-4D97-AF65-F5344CB8AC3E}">
        <p14:creationId xmlns:p14="http://schemas.microsoft.com/office/powerpoint/2010/main" val="24923339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5029" y="2194560"/>
            <a:ext cx="7223760" cy="3802925"/>
          </a:xfrm>
          <a:ln>
            <a:solidFill>
              <a:schemeClr val="accent2">
                <a:lumMod val="60000"/>
                <a:lumOff val="40000"/>
              </a:schemeClr>
            </a:solidFill>
          </a:ln>
        </p:spPr>
        <p:txBody>
          <a:bodyPr>
            <a:normAutofit fontScale="92500" lnSpcReduction="10000"/>
          </a:bodyPr>
          <a:lstStyle/>
          <a:p>
            <a:pPr marL="0" indent="0">
              <a:lnSpc>
                <a:spcPct val="150000"/>
              </a:lnSpc>
              <a:buNone/>
            </a:pPr>
            <a:r>
              <a:rPr lang="en-US" b="1" dirty="0" smtClean="0">
                <a:latin typeface="Arial" panose="020B0604020202020204" pitchFamily="34" charset="0"/>
                <a:cs typeface="Arial" panose="020B0604020202020204" pitchFamily="34" charset="0"/>
              </a:rPr>
              <a:t>The City of Cape Town Metro Police , Traffic and Law Enforcement are exposed to the following oversight and investigation measures </a:t>
            </a:r>
            <a:endParaRPr lang="en-ZA" b="1" dirty="0" smtClean="0">
              <a:latin typeface="Arial" panose="020B0604020202020204" pitchFamily="34" charset="0"/>
              <a:cs typeface="Arial" panose="020B0604020202020204" pitchFamily="34" charset="0"/>
            </a:endParaRPr>
          </a:p>
          <a:p>
            <a:pPr>
              <a:lnSpc>
                <a:spcPct val="150000"/>
              </a:lnSpc>
            </a:pPr>
            <a:r>
              <a:rPr lang="en-ZA" dirty="0" smtClean="0">
                <a:latin typeface="Arial" panose="020B0604020202020204" pitchFamily="34" charset="0"/>
                <a:cs typeface="Arial" panose="020B0604020202020204" pitchFamily="34" charset="0"/>
              </a:rPr>
              <a:t>Safety and Security internal investigations (SSIU)</a:t>
            </a:r>
          </a:p>
          <a:p>
            <a:pPr>
              <a:lnSpc>
                <a:spcPct val="150000"/>
              </a:lnSpc>
            </a:pPr>
            <a:r>
              <a:rPr lang="en-ZA" dirty="0">
                <a:latin typeface="Arial" panose="020B0604020202020204" pitchFamily="34" charset="0"/>
                <a:cs typeface="Arial" panose="020B0604020202020204" pitchFamily="34" charset="0"/>
              </a:rPr>
              <a:t>Safety and Security portfolio committee</a:t>
            </a:r>
          </a:p>
          <a:p>
            <a:pPr>
              <a:lnSpc>
                <a:spcPct val="150000"/>
              </a:lnSpc>
            </a:pPr>
            <a:r>
              <a:rPr lang="en-ZA" dirty="0">
                <a:latin typeface="Arial" panose="020B0604020202020204" pitchFamily="34" charset="0"/>
                <a:cs typeface="Arial" panose="020B0604020202020204" pitchFamily="34" charset="0"/>
              </a:rPr>
              <a:t>Civilian Oversight Committee</a:t>
            </a:r>
          </a:p>
          <a:p>
            <a:pPr>
              <a:lnSpc>
                <a:spcPct val="150000"/>
              </a:lnSpc>
            </a:pPr>
            <a:r>
              <a:rPr lang="en-ZA" dirty="0" smtClean="0">
                <a:latin typeface="Arial" panose="020B0604020202020204" pitchFamily="34" charset="0"/>
                <a:cs typeface="Arial" panose="020B0604020202020204" pitchFamily="34" charset="0"/>
              </a:rPr>
              <a:t>Provincial Police Ombudsman</a:t>
            </a:r>
          </a:p>
          <a:p>
            <a:pPr>
              <a:lnSpc>
                <a:spcPct val="150000"/>
              </a:lnSpc>
            </a:pPr>
            <a:r>
              <a:rPr lang="en-ZA" dirty="0" smtClean="0">
                <a:latin typeface="Arial" panose="020B0604020202020204" pitchFamily="34" charset="0"/>
                <a:cs typeface="Arial" panose="020B0604020202020204" pitchFamily="34" charset="0"/>
              </a:rPr>
              <a:t>Provincial Portfolio Committee for Community Safety</a:t>
            </a:r>
          </a:p>
          <a:p>
            <a:pPr>
              <a:lnSpc>
                <a:spcPct val="150000"/>
              </a:lnSpc>
            </a:pPr>
            <a:r>
              <a:rPr lang="en-ZA" dirty="0" smtClean="0">
                <a:latin typeface="Arial" panose="020B0604020202020204" pitchFamily="34" charset="0"/>
                <a:cs typeface="Arial" panose="020B0604020202020204" pitchFamily="34" charset="0"/>
              </a:rPr>
              <a:t>Office of Provincial MEC for Community Safety</a:t>
            </a:r>
          </a:p>
          <a:p>
            <a:r>
              <a:rPr lang="en-ZA" b="1" dirty="0" smtClean="0">
                <a:solidFill>
                  <a:srgbClr val="FF0000"/>
                </a:solidFill>
                <a:latin typeface="Arial" panose="020B0604020202020204" pitchFamily="34" charset="0"/>
                <a:cs typeface="Arial" panose="020B0604020202020204" pitchFamily="34" charset="0"/>
              </a:rPr>
              <a:t>City has requested to be subject to IPID oversight for years and would welcome the amendment of the legislation by National Government to include oversight over Municipal Peace Officers.</a:t>
            </a:r>
            <a:endParaRPr lang="en-ZA" sz="1050" b="1" dirty="0">
              <a:solidFill>
                <a:srgbClr val="FF0000"/>
              </a:solidFill>
            </a:endParaRPr>
          </a:p>
        </p:txBody>
      </p:sp>
      <p:sp>
        <p:nvSpPr>
          <p:cNvPr id="4" name="Slide Number Placeholder 3"/>
          <p:cNvSpPr>
            <a:spLocks noGrp="1"/>
          </p:cNvSpPr>
          <p:nvPr>
            <p:ph type="sldNum" sz="quarter" idx="4294967295"/>
          </p:nvPr>
        </p:nvSpPr>
        <p:spPr/>
        <p:txBody>
          <a:bodyPr/>
          <a:lstStyle/>
          <a:p>
            <a:fld id="{8406839F-D7A4-4E5D-B93D-768AD4D1DB36}" type="slidenum">
              <a:rPr lang="en-ZA" smtClean="0"/>
              <a:pPr/>
              <a:t>19</a:t>
            </a:fld>
            <a:endParaRPr lang="en-ZA" dirty="0"/>
          </a:p>
        </p:txBody>
      </p:sp>
      <p:sp>
        <p:nvSpPr>
          <p:cNvPr id="5" name="Title 1"/>
          <p:cNvSpPr>
            <a:spLocks noGrp="1"/>
          </p:cNvSpPr>
          <p:nvPr>
            <p:ph type="title"/>
          </p:nvPr>
        </p:nvSpPr>
        <p:spPr>
          <a:xfrm>
            <a:off x="1045029" y="305584"/>
            <a:ext cx="7223760" cy="520764"/>
          </a:xfrm>
          <a:ln>
            <a:solidFill>
              <a:schemeClr val="accent2">
                <a:lumMod val="60000"/>
                <a:lumOff val="40000"/>
              </a:schemeClr>
            </a:solidFill>
          </a:ln>
        </p:spPr>
        <p:txBody>
          <a:bodyPr>
            <a:noAutofit/>
          </a:bodyPr>
          <a:lstStyle/>
          <a:p>
            <a:pPr algn="ctr"/>
            <a:r>
              <a:rPr lang="en-ZA" sz="1800" dirty="0" smtClean="0">
                <a:latin typeface="Arial" panose="020B0604020202020204" pitchFamily="34" charset="0"/>
                <a:cs typeface="Arial" panose="020B0604020202020204" pitchFamily="34" charset="0"/>
              </a:rPr>
              <a:t>Oversight and Investigation measures by the City of Cape Town</a:t>
            </a:r>
            <a:endParaRPr lang="en-ZA" sz="18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1045029" y="1255031"/>
            <a:ext cx="7223760" cy="795838"/>
          </a:xfrm>
          <a:prstGeom prst="rect">
            <a:avLst/>
          </a:prstGeom>
          <a:ln>
            <a:solidFill>
              <a:schemeClr val="bg2">
                <a:lumMod val="50000"/>
              </a:schemeClr>
            </a:solidFill>
          </a:ln>
        </p:spPr>
      </p:pic>
    </p:spTree>
    <p:extLst>
      <p:ext uri="{BB962C8B-B14F-4D97-AF65-F5344CB8AC3E}">
        <p14:creationId xmlns:p14="http://schemas.microsoft.com/office/powerpoint/2010/main" val="3827141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City Enforcement Mandate</a:t>
            </a:r>
            <a:endParaRPr lang="en-ZA" dirty="0"/>
          </a:p>
        </p:txBody>
      </p:sp>
      <p:sp>
        <p:nvSpPr>
          <p:cNvPr id="3" name="Content Placeholder 2"/>
          <p:cNvSpPr>
            <a:spLocks noGrp="1"/>
          </p:cNvSpPr>
          <p:nvPr>
            <p:ph idx="1"/>
          </p:nvPr>
        </p:nvSpPr>
        <p:spPr>
          <a:ln/>
        </p:spPr>
        <p:style>
          <a:lnRef idx="2">
            <a:schemeClr val="accent2"/>
          </a:lnRef>
          <a:fillRef idx="1">
            <a:schemeClr val="lt1"/>
          </a:fillRef>
          <a:effectRef idx="0">
            <a:schemeClr val="accent2"/>
          </a:effectRef>
          <a:fontRef idx="minor">
            <a:schemeClr val="dk1"/>
          </a:fontRef>
        </p:style>
        <p:txBody>
          <a:bodyPr>
            <a:normAutofit/>
          </a:bodyPr>
          <a:lstStyle/>
          <a:p>
            <a:pPr marL="0" indent="0">
              <a:lnSpc>
                <a:spcPct val="150000"/>
              </a:lnSpc>
              <a:buNone/>
            </a:pPr>
            <a:r>
              <a:rPr lang="en-US" sz="2400" b="1" dirty="0" smtClean="0">
                <a:latin typeface="Arial" panose="020B0604020202020204" pitchFamily="34" charset="0"/>
                <a:cs typeface="Arial" panose="020B0604020202020204" pitchFamily="34" charset="0"/>
              </a:rPr>
              <a:t>The City of Cape Town has a threefold </a:t>
            </a:r>
            <a:r>
              <a:rPr lang="en-US" sz="2400" b="1" dirty="0">
                <a:latin typeface="Arial" panose="020B0604020202020204" pitchFamily="34" charset="0"/>
                <a:cs typeface="Arial" panose="020B0604020202020204" pitchFamily="34" charset="0"/>
              </a:rPr>
              <a:t>mandate </a:t>
            </a:r>
            <a:r>
              <a:rPr lang="en-US" sz="2400" b="1" dirty="0" smtClean="0">
                <a:latin typeface="Arial" panose="020B0604020202020204" pitchFamily="34" charset="0"/>
                <a:cs typeface="Arial" panose="020B0604020202020204" pitchFamily="34" charset="0"/>
              </a:rPr>
              <a:t>of:</a:t>
            </a:r>
          </a:p>
          <a:p>
            <a:pPr>
              <a:lnSpc>
                <a:spcPct val="150000"/>
              </a:lnSpc>
            </a:pPr>
            <a:r>
              <a:rPr lang="en-US" sz="2800" dirty="0" smtClean="0">
                <a:latin typeface="Arial" panose="020B0604020202020204" pitchFamily="34" charset="0"/>
                <a:cs typeface="Arial" panose="020B0604020202020204" pitchFamily="34" charset="0"/>
              </a:rPr>
              <a:t> Traffic </a:t>
            </a:r>
            <a:r>
              <a:rPr lang="en-US" sz="2800" dirty="0">
                <a:latin typeface="Arial" panose="020B0604020202020204" pitchFamily="34" charset="0"/>
                <a:cs typeface="Arial" panose="020B0604020202020204" pitchFamily="34" charset="0"/>
              </a:rPr>
              <a:t>policing </a:t>
            </a:r>
          </a:p>
          <a:p>
            <a:pPr>
              <a:lnSpc>
                <a:spcPct val="150000"/>
              </a:lnSpc>
            </a:pPr>
            <a:r>
              <a:rPr lang="en-US" sz="2800" dirty="0" smtClean="0">
                <a:latin typeface="Arial" panose="020B0604020202020204" pitchFamily="34" charset="0"/>
                <a:cs typeface="Arial" panose="020B0604020202020204" pitchFamily="34" charset="0"/>
              </a:rPr>
              <a:t>By-law enforcement</a:t>
            </a:r>
          </a:p>
          <a:p>
            <a:pPr>
              <a:lnSpc>
                <a:spcPct val="150000"/>
              </a:lnSpc>
            </a:pPr>
            <a:r>
              <a:rPr lang="en-US" sz="2800" dirty="0" smtClean="0">
                <a:latin typeface="Arial" panose="020B0604020202020204" pitchFamily="34" charset="0"/>
                <a:cs typeface="Arial" panose="020B0604020202020204" pitchFamily="34" charset="0"/>
              </a:rPr>
              <a:t>Crime </a:t>
            </a:r>
            <a:r>
              <a:rPr lang="en-US" sz="2800" dirty="0">
                <a:latin typeface="Arial" panose="020B0604020202020204" pitchFamily="34" charset="0"/>
                <a:cs typeface="Arial" panose="020B0604020202020204" pitchFamily="34" charset="0"/>
              </a:rPr>
              <a:t>prevention</a:t>
            </a:r>
            <a:endParaRPr lang="en-ZA" sz="2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
          </p:nvPr>
        </p:nvSpPr>
        <p:spPr/>
        <p:txBody>
          <a:bodyPr/>
          <a:lstStyle/>
          <a:p>
            <a:fld id="{8406839F-D7A4-4E5D-B93D-768AD4D1DB36}" type="slidenum">
              <a:rPr lang="en-ZA" smtClean="0"/>
              <a:pPr/>
              <a:t>2</a:t>
            </a:fld>
            <a:endParaRPr lang="en-ZA" dirty="0"/>
          </a:p>
        </p:txBody>
      </p:sp>
    </p:spTree>
    <p:extLst>
      <p:ext uri="{BB962C8B-B14F-4D97-AF65-F5344CB8AC3E}">
        <p14:creationId xmlns:p14="http://schemas.microsoft.com/office/powerpoint/2010/main" val="191655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5029" y="2194560"/>
            <a:ext cx="7223760" cy="3802925"/>
          </a:xfrm>
          <a:ln>
            <a:solidFill>
              <a:schemeClr val="accent2">
                <a:lumMod val="60000"/>
                <a:lumOff val="40000"/>
              </a:schemeClr>
            </a:solidFill>
          </a:ln>
        </p:spPr>
        <p:txBody>
          <a:bodyPr>
            <a:normAutofit/>
          </a:bodyPr>
          <a:lstStyle/>
          <a:p>
            <a:pPr marL="0" indent="0">
              <a:lnSpc>
                <a:spcPct val="150000"/>
              </a:lnSpc>
              <a:buNone/>
            </a:pPr>
            <a:r>
              <a:rPr lang="en-US" b="1" dirty="0" smtClean="0">
                <a:latin typeface="Arial" panose="020B0604020202020204" pitchFamily="34" charset="0"/>
                <a:cs typeface="Arial" panose="020B0604020202020204" pitchFamily="34" charset="0"/>
              </a:rPr>
              <a:t>Continue:</a:t>
            </a:r>
          </a:p>
          <a:p>
            <a:pPr lvl="1"/>
            <a:r>
              <a:rPr lang="en-ZA" b="1" dirty="0">
                <a:solidFill>
                  <a:srgbClr val="FF0000"/>
                </a:solidFill>
              </a:rPr>
              <a:t>Disciplinary matters </a:t>
            </a:r>
            <a:r>
              <a:rPr lang="en-ZA" dirty="0"/>
              <a:t>involving municipal Pace Officers (Law Enforcement) therefore functions in the same manner as that of Metro Police except for reporting the matters to </a:t>
            </a:r>
            <a:r>
              <a:rPr lang="en-ZA" dirty="0" smtClean="0"/>
              <a:t>IPID.</a:t>
            </a:r>
          </a:p>
          <a:p>
            <a:pPr marL="457200" lvl="1" indent="0">
              <a:buNone/>
            </a:pPr>
            <a:endParaRPr lang="en-ZA" sz="1400" dirty="0"/>
          </a:p>
          <a:p>
            <a:pPr lvl="1"/>
            <a:r>
              <a:rPr lang="en-ZA" dirty="0" smtClean="0"/>
              <a:t>This </a:t>
            </a:r>
            <a:r>
              <a:rPr lang="en-ZA" dirty="0"/>
              <a:t>is also the case for hundreds of policing services across SA in municipalities with municipal peace officers and traffic officers</a:t>
            </a:r>
            <a:endParaRPr lang="en-ZA" sz="1400" dirty="0"/>
          </a:p>
          <a:p>
            <a:pPr marL="0" indent="0">
              <a:buNone/>
            </a:pPr>
            <a:r>
              <a:rPr lang="en-ZA" dirty="0"/>
              <a:t> </a:t>
            </a:r>
            <a:endParaRPr lang="en-ZA" sz="1400" dirty="0"/>
          </a:p>
          <a:p>
            <a:pPr lvl="0"/>
            <a:r>
              <a:rPr lang="en-ZA" dirty="0"/>
              <a:t>The reason disciplinary matters fall outside of the scope of IPID is due to the fact that national government has </a:t>
            </a:r>
            <a:r>
              <a:rPr lang="en-ZA" b="1" dirty="0">
                <a:solidFill>
                  <a:srgbClr val="FF0000"/>
                </a:solidFill>
              </a:rPr>
              <a:t>not yet amended the IPID Act </a:t>
            </a:r>
            <a:r>
              <a:rPr lang="en-ZA" dirty="0"/>
              <a:t>to include municipal peace officers.  </a:t>
            </a:r>
            <a:endParaRPr lang="en-ZA" dirty="0" smtClean="0"/>
          </a:p>
          <a:p>
            <a:pPr lvl="0"/>
            <a:r>
              <a:rPr lang="en-ZA" b="1" dirty="0" smtClean="0">
                <a:solidFill>
                  <a:srgbClr val="FF0000"/>
                </a:solidFill>
              </a:rPr>
              <a:t>The </a:t>
            </a:r>
            <a:r>
              <a:rPr lang="en-ZA" b="1" dirty="0">
                <a:solidFill>
                  <a:srgbClr val="FF0000"/>
                </a:solidFill>
              </a:rPr>
              <a:t>City would welcome </a:t>
            </a:r>
            <a:r>
              <a:rPr lang="en-ZA" dirty="0"/>
              <a:t>the inclusion of the municipal peace officers and has called for their inclusion previously.</a:t>
            </a:r>
            <a:endParaRPr lang="en-ZA" sz="1400" dirty="0"/>
          </a:p>
          <a:p>
            <a:pPr marL="0" indent="0">
              <a:lnSpc>
                <a:spcPct val="150000"/>
              </a:lnSpc>
              <a:buNone/>
            </a:pPr>
            <a:endParaRPr lang="en-ZA"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294967295"/>
          </p:nvPr>
        </p:nvSpPr>
        <p:spPr/>
        <p:txBody>
          <a:bodyPr/>
          <a:lstStyle/>
          <a:p>
            <a:fld id="{8406839F-D7A4-4E5D-B93D-768AD4D1DB36}" type="slidenum">
              <a:rPr lang="en-ZA" smtClean="0"/>
              <a:pPr/>
              <a:t>20</a:t>
            </a:fld>
            <a:endParaRPr lang="en-ZA" dirty="0"/>
          </a:p>
        </p:txBody>
      </p:sp>
      <p:sp>
        <p:nvSpPr>
          <p:cNvPr id="5" name="Title 1"/>
          <p:cNvSpPr>
            <a:spLocks noGrp="1"/>
          </p:cNvSpPr>
          <p:nvPr>
            <p:ph type="title"/>
          </p:nvPr>
        </p:nvSpPr>
        <p:spPr>
          <a:xfrm>
            <a:off x="1045029" y="305584"/>
            <a:ext cx="7223760" cy="520764"/>
          </a:xfrm>
          <a:ln>
            <a:solidFill>
              <a:schemeClr val="accent2">
                <a:lumMod val="60000"/>
                <a:lumOff val="40000"/>
              </a:schemeClr>
            </a:solidFill>
          </a:ln>
        </p:spPr>
        <p:txBody>
          <a:bodyPr>
            <a:noAutofit/>
          </a:bodyPr>
          <a:lstStyle/>
          <a:p>
            <a:pPr algn="ctr"/>
            <a:r>
              <a:rPr lang="en-ZA" sz="1800" dirty="0" smtClean="0">
                <a:latin typeface="Arial" panose="020B0604020202020204" pitchFamily="34" charset="0"/>
                <a:cs typeface="Arial" panose="020B0604020202020204" pitchFamily="34" charset="0"/>
              </a:rPr>
              <a:t>Oversight and Investigation measures by the City of Cape Town</a:t>
            </a:r>
            <a:endParaRPr lang="en-ZA" sz="18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1045029" y="1255031"/>
            <a:ext cx="7223760" cy="795838"/>
          </a:xfrm>
          <a:prstGeom prst="rect">
            <a:avLst/>
          </a:prstGeom>
          <a:ln>
            <a:solidFill>
              <a:schemeClr val="bg2">
                <a:lumMod val="50000"/>
              </a:schemeClr>
            </a:solidFill>
          </a:ln>
        </p:spPr>
      </p:pic>
    </p:spTree>
    <p:extLst>
      <p:ext uri="{BB962C8B-B14F-4D97-AF65-F5344CB8AC3E}">
        <p14:creationId xmlns:p14="http://schemas.microsoft.com/office/powerpoint/2010/main" val="24930141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ctrTitle"/>
          </p:nvPr>
        </p:nvSpPr>
        <p:spPr>
          <a:xfrm>
            <a:off x="685800" y="2130450"/>
            <a:ext cx="7772400" cy="1470025"/>
          </a:xfrm>
        </p:spPr>
        <p:txBody>
          <a:bodyPr>
            <a:normAutofit/>
          </a:bodyPr>
          <a:lstStyle/>
          <a:p>
            <a:r>
              <a:rPr lang="en-US" sz="4000" dirty="0" smtClean="0">
                <a:solidFill>
                  <a:schemeClr val="tx1"/>
                </a:solidFill>
                <a:effectLst>
                  <a:outerShdw blurRad="38100" dist="38100" dir="2700000" algn="tl">
                    <a:srgbClr val="000000">
                      <a:alpha val="43137"/>
                    </a:srgbClr>
                  </a:outerShdw>
                </a:effectLst>
              </a:rPr>
              <a:t>Cape Town Metropolitan Police Service</a:t>
            </a:r>
            <a:endParaRPr lang="en-ZA" sz="40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102110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084" y="280233"/>
            <a:ext cx="7886700" cy="571754"/>
          </a:xfrm>
          <a:ln>
            <a:solidFill>
              <a:schemeClr val="bg2">
                <a:lumMod val="50000"/>
              </a:schemeClr>
            </a:solidFill>
          </a:ln>
        </p:spPr>
        <p:txBody>
          <a:bodyPr>
            <a:normAutofit/>
          </a:bodyPr>
          <a:lstStyle/>
          <a:p>
            <a:pPr algn="ctr"/>
            <a:r>
              <a:rPr lang="en-US" dirty="0" smtClean="0"/>
              <a:t>Metro Police Service: </a:t>
            </a:r>
            <a:r>
              <a:rPr lang="en-US" dirty="0"/>
              <a:t>Chief Response</a:t>
            </a:r>
            <a:endParaRPr lang="en-ZA" dirty="0"/>
          </a:p>
        </p:txBody>
      </p:sp>
      <p:sp>
        <p:nvSpPr>
          <p:cNvPr id="3" name="Content Placeholder 2"/>
          <p:cNvSpPr>
            <a:spLocks noGrp="1"/>
          </p:cNvSpPr>
          <p:nvPr>
            <p:ph idx="1"/>
          </p:nvPr>
        </p:nvSpPr>
        <p:spPr>
          <a:xfrm>
            <a:off x="628650" y="1175658"/>
            <a:ext cx="7886700" cy="4937759"/>
          </a:xfrm>
          <a:solidFill>
            <a:schemeClr val="bg1"/>
          </a:solidFill>
          <a:ln>
            <a:solidFill>
              <a:schemeClr val="bg2">
                <a:lumMod val="50000"/>
              </a:schemeClr>
            </a:solidFill>
          </a:ln>
        </p:spPr>
        <p:txBody>
          <a:bodyPr>
            <a:normAutofit lnSpcReduction="10000"/>
          </a:bodyPr>
          <a:lstStyle/>
          <a:p>
            <a:pPr marL="0" indent="0">
              <a:buNone/>
            </a:pPr>
            <a:r>
              <a:rPr lang="en-US" b="1" dirty="0">
                <a:latin typeface="Arial" panose="020B0604020202020204" pitchFamily="34" charset="0"/>
                <a:cs typeface="Arial" panose="020B0604020202020204" pitchFamily="34" charset="0"/>
              </a:rPr>
              <a:t>M</a:t>
            </a:r>
            <a:r>
              <a:rPr lang="en-US" b="1" dirty="0" smtClean="0">
                <a:latin typeface="Arial" panose="020B0604020202020204" pitchFamily="34" charset="0"/>
                <a:cs typeface="Arial" panose="020B0604020202020204" pitchFamily="34" charset="0"/>
              </a:rPr>
              <a:t>etro </a:t>
            </a:r>
            <a:r>
              <a:rPr lang="en-US" b="1" dirty="0">
                <a:latin typeface="Arial" panose="020B0604020202020204" pitchFamily="34" charset="0"/>
                <a:cs typeface="Arial" panose="020B0604020202020204" pitchFamily="34" charset="0"/>
              </a:rPr>
              <a:t>police are established in terms of the SAPS act </a:t>
            </a:r>
            <a:r>
              <a:rPr lang="en-US" b="1" dirty="0" smtClean="0">
                <a:latin typeface="Arial" panose="020B0604020202020204" pitchFamily="34" charset="0"/>
                <a:cs typeface="Arial" panose="020B0604020202020204" pitchFamily="34" charset="0"/>
              </a:rPr>
              <a:t>and </a:t>
            </a:r>
            <a:r>
              <a:rPr lang="en-US" b="1" dirty="0">
                <a:latin typeface="Arial" panose="020B0604020202020204" pitchFamily="34" charset="0"/>
                <a:cs typeface="Arial" panose="020B0604020202020204" pitchFamily="34" charset="0"/>
              </a:rPr>
              <a:t>there is uniform legislation countrywide </a:t>
            </a:r>
            <a:r>
              <a:rPr lang="en-US" b="1" dirty="0" smtClean="0">
                <a:latin typeface="Arial" panose="020B0604020202020204" pitchFamily="34" charset="0"/>
                <a:cs typeface="Arial" panose="020B0604020202020204" pitchFamily="34" charset="0"/>
              </a:rPr>
              <a:t>on </a:t>
            </a:r>
            <a:r>
              <a:rPr lang="en-US" b="1" dirty="0">
                <a:latin typeface="Arial" panose="020B0604020202020204" pitchFamily="34" charset="0"/>
                <a:cs typeface="Arial" panose="020B0604020202020204" pitchFamily="34" charset="0"/>
              </a:rPr>
              <a:t>M</a:t>
            </a:r>
            <a:r>
              <a:rPr lang="en-US" b="1" dirty="0" smtClean="0">
                <a:latin typeface="Arial" panose="020B0604020202020204" pitchFamily="34" charset="0"/>
                <a:cs typeface="Arial" panose="020B0604020202020204" pitchFamily="34" charset="0"/>
              </a:rPr>
              <a:t>etro Police.</a:t>
            </a:r>
            <a:endParaRPr lang="en-US" b="1" dirty="0" smtClean="0">
              <a:solidFill>
                <a:srgbClr val="000000"/>
              </a:solidFill>
              <a:latin typeface="Arial" panose="020B0604020202020204" pitchFamily="34" charset="0"/>
              <a:cs typeface="Arial" panose="020B0604020202020204" pitchFamily="34" charset="0"/>
            </a:endParaRPr>
          </a:p>
          <a:p>
            <a:endParaRPr lang="en-US" b="1" dirty="0">
              <a:solidFill>
                <a:srgbClr val="000000"/>
              </a:solidFill>
              <a:latin typeface="Arial" panose="020B0604020202020204" pitchFamily="34" charset="0"/>
              <a:cs typeface="Arial" panose="020B0604020202020204" pitchFamily="34" charset="0"/>
            </a:endParaRPr>
          </a:p>
          <a:p>
            <a:pPr marL="0" indent="0">
              <a:buNone/>
            </a:pPr>
            <a:r>
              <a:rPr lang="en-US" b="1" dirty="0" smtClean="0">
                <a:solidFill>
                  <a:srgbClr val="000000"/>
                </a:solidFill>
                <a:latin typeface="Arial" panose="020B0604020202020204" pitchFamily="34" charset="0"/>
                <a:cs typeface="Arial" panose="020B0604020202020204" pitchFamily="34" charset="0"/>
              </a:rPr>
              <a:t>The </a:t>
            </a:r>
            <a:r>
              <a:rPr lang="en-US" b="1" dirty="0">
                <a:solidFill>
                  <a:srgbClr val="000000"/>
                </a:solidFill>
                <a:latin typeface="Arial" panose="020B0604020202020204" pitchFamily="34" charset="0"/>
                <a:cs typeface="Arial" panose="020B0604020202020204" pitchFamily="34" charset="0"/>
              </a:rPr>
              <a:t>MPS Chief should indicate how alleged police brutality is viewed by internal disciplinary regulations. The Chief should indicate whether all cases under the investigative mandate of the IPID are reported and what disciplinary sanctions were handed down during the past financial year. </a:t>
            </a:r>
          </a:p>
          <a:p>
            <a:pPr lvl="1"/>
            <a:r>
              <a:rPr lang="en-US" b="1" dirty="0">
                <a:solidFill>
                  <a:srgbClr val="FF0000"/>
                </a:solidFill>
                <a:latin typeface="Arial" panose="020B0604020202020204" pitchFamily="34" charset="0"/>
                <a:cs typeface="Arial" panose="020B0604020202020204" pitchFamily="34" charset="0"/>
              </a:rPr>
              <a:t>All relevant cases are reported to IPID, inclusive of all shooting incidents involving the Metropolitan Police Department’s members. </a:t>
            </a:r>
          </a:p>
          <a:p>
            <a:pPr lvl="1"/>
            <a:r>
              <a:rPr lang="en-US" b="1" dirty="0">
                <a:solidFill>
                  <a:srgbClr val="FF0000"/>
                </a:solidFill>
                <a:latin typeface="Arial" panose="020B0604020202020204" pitchFamily="34" charset="0"/>
                <a:cs typeface="Arial" panose="020B0604020202020204" pitchFamily="34" charset="0"/>
              </a:rPr>
              <a:t>IPID determines the course of action to be taken once the investigation is completed</a:t>
            </a:r>
            <a:r>
              <a:rPr lang="en-US" b="1" dirty="0" smtClean="0">
                <a:solidFill>
                  <a:srgbClr val="FF0000"/>
                </a:solidFill>
                <a:latin typeface="Arial" panose="020B0604020202020204" pitchFamily="34" charset="0"/>
                <a:cs typeface="Arial" panose="020B0604020202020204" pitchFamily="34" charset="0"/>
              </a:rPr>
              <a:t>.</a:t>
            </a:r>
          </a:p>
          <a:p>
            <a:pPr marL="457200" lvl="1" indent="0">
              <a:buNone/>
            </a:pPr>
            <a:r>
              <a:rPr lang="en-US" dirty="0">
                <a:solidFill>
                  <a:srgbClr val="000000"/>
                </a:solidFill>
                <a:latin typeface="Arial" panose="020B0604020202020204" pitchFamily="34" charset="0"/>
                <a:cs typeface="Arial" panose="020B0604020202020204" pitchFamily="34" charset="0"/>
              </a:rPr>
              <a:t>	</a:t>
            </a:r>
            <a:endParaRPr lang="en-US" b="1" dirty="0">
              <a:solidFill>
                <a:srgbClr val="FF0000"/>
              </a:solidFill>
              <a:latin typeface="Arial" panose="020B0604020202020204" pitchFamily="34" charset="0"/>
              <a:cs typeface="Arial" panose="020B0604020202020204" pitchFamily="34" charset="0"/>
            </a:endParaRPr>
          </a:p>
          <a:p>
            <a:pPr marL="0" indent="0">
              <a:buNone/>
            </a:pPr>
            <a:r>
              <a:rPr lang="en-US" b="1" dirty="0">
                <a:solidFill>
                  <a:srgbClr val="000000"/>
                </a:solidFill>
                <a:latin typeface="Arial" panose="020B0604020202020204" pitchFamily="34" charset="0"/>
                <a:cs typeface="Arial" panose="020B0604020202020204" pitchFamily="34" charset="0"/>
              </a:rPr>
              <a:t>The MPS Chief should indicate whether it has an effective Internal Affairs unit to deal with issues relating to breaches of respective Codes of Conduct. Are these units working with the IPID? </a:t>
            </a:r>
          </a:p>
          <a:p>
            <a:pPr lvl="1"/>
            <a:r>
              <a:rPr lang="en-US" b="1" dirty="0">
                <a:solidFill>
                  <a:srgbClr val="FF0000"/>
                </a:solidFill>
                <a:latin typeface="Arial" panose="020B0604020202020204" pitchFamily="34" charset="0"/>
                <a:cs typeface="Arial" panose="020B0604020202020204" pitchFamily="34" charset="0"/>
              </a:rPr>
              <a:t>The CTMPD Internal Affairs Section was established in 2005 and is functional since.</a:t>
            </a:r>
          </a:p>
          <a:p>
            <a:pPr lvl="1"/>
            <a:r>
              <a:rPr lang="en-US" b="1" dirty="0">
                <a:solidFill>
                  <a:srgbClr val="FF0000"/>
                </a:solidFill>
                <a:latin typeface="Arial" panose="020B0604020202020204" pitchFamily="34" charset="0"/>
                <a:cs typeface="Arial" panose="020B0604020202020204" pitchFamily="34" charset="0"/>
              </a:rPr>
              <a:t>The Section Reports monthly to IPID and refers all related matters timeously. </a:t>
            </a:r>
          </a:p>
          <a:p>
            <a:pPr marL="342900" lvl="1" indent="0">
              <a:buNone/>
            </a:pPr>
            <a:endParaRPr lang="en-US"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4431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45474"/>
            <a:ext cx="7886700" cy="4532811"/>
          </a:xfrm>
          <a:ln>
            <a:solidFill>
              <a:schemeClr val="bg2">
                <a:lumMod val="50000"/>
              </a:schemeClr>
            </a:solidFill>
          </a:ln>
        </p:spPr>
        <p:txBody>
          <a:bodyPr>
            <a:normAutofit lnSpcReduction="10000"/>
          </a:bodyPr>
          <a:lstStyle/>
          <a:p>
            <a:pPr marL="0" indent="0">
              <a:buNone/>
            </a:pPr>
            <a:r>
              <a:rPr lang="en-US" b="1" dirty="0">
                <a:solidFill>
                  <a:srgbClr val="000000"/>
                </a:solidFill>
                <a:latin typeface="Arial" panose="020B0604020202020204" pitchFamily="34" charset="0"/>
                <a:cs typeface="Arial" panose="020B0604020202020204" pitchFamily="34" charset="0"/>
              </a:rPr>
              <a:t>The Metro Police Chief should indicate whether training (provided by SAPS) on crowd management has improved and whether it takes the recommendations of the Farlam Commission’s Panel of Experts into account? </a:t>
            </a:r>
          </a:p>
          <a:p>
            <a:pPr lvl="1"/>
            <a:r>
              <a:rPr lang="en-US" b="1" dirty="0">
                <a:solidFill>
                  <a:srgbClr val="FF0000"/>
                </a:solidFill>
                <a:latin typeface="Arial" panose="020B0604020202020204" pitchFamily="34" charset="0"/>
                <a:cs typeface="Arial" panose="020B0604020202020204" pitchFamily="34" charset="0"/>
              </a:rPr>
              <a:t>SAPS afforded CTMPD Crowd Management training as per recommended standards. The provisions of the Farlam Commission Panel of Experts is taken into account</a:t>
            </a:r>
            <a:r>
              <a:rPr lang="en-US" b="1" dirty="0">
                <a:solidFill>
                  <a:srgbClr val="000000"/>
                </a:solidFill>
                <a:latin typeface="Arial" panose="020B0604020202020204" pitchFamily="34" charset="0"/>
                <a:cs typeface="Arial" panose="020B0604020202020204" pitchFamily="34" charset="0"/>
              </a:rPr>
              <a:t>.</a:t>
            </a:r>
          </a:p>
          <a:p>
            <a:pPr lvl="1"/>
            <a:r>
              <a:rPr lang="en-US" b="1" dirty="0">
                <a:solidFill>
                  <a:srgbClr val="FF0000"/>
                </a:solidFill>
                <a:latin typeface="Arial" panose="020B0604020202020204" pitchFamily="34" charset="0"/>
                <a:cs typeface="Arial" panose="020B0604020202020204" pitchFamily="34" charset="0"/>
              </a:rPr>
              <a:t>Fall under command and control of SAPS as determined by National Instruction 04/2014</a:t>
            </a:r>
            <a:r>
              <a:rPr lang="en-US" b="1" dirty="0" smtClean="0">
                <a:solidFill>
                  <a:srgbClr val="FF0000"/>
                </a:solidFill>
                <a:latin typeface="Arial" panose="020B0604020202020204" pitchFamily="34" charset="0"/>
                <a:cs typeface="Arial" panose="020B0604020202020204" pitchFamily="34" charset="0"/>
              </a:rPr>
              <a:t>. A letter from the Mayor was send to the National Commissioner requesting additional training of Metro Police , Traffic and Law Enforcement in terms of Crowd Management. Waiting for an outcome from the National Commissioner</a:t>
            </a:r>
            <a:endParaRPr lang="en-US" b="1" dirty="0">
              <a:solidFill>
                <a:srgbClr val="FF0000"/>
              </a:solidFill>
              <a:latin typeface="Arial" panose="020B0604020202020204" pitchFamily="34" charset="0"/>
              <a:cs typeface="Arial" panose="020B0604020202020204" pitchFamily="34" charset="0"/>
            </a:endParaRPr>
          </a:p>
          <a:p>
            <a:pPr marL="0" indent="0">
              <a:buNone/>
            </a:pPr>
            <a:endParaRPr lang="en-US" dirty="0">
              <a:solidFill>
                <a:srgbClr val="000000"/>
              </a:solidFill>
              <a:latin typeface="Arial" panose="020B0604020202020204" pitchFamily="34" charset="0"/>
              <a:cs typeface="Arial" panose="020B0604020202020204" pitchFamily="34" charset="0"/>
            </a:endParaRPr>
          </a:p>
          <a:p>
            <a:pPr marL="0" indent="0">
              <a:buNone/>
            </a:pPr>
            <a:r>
              <a:rPr lang="en-US" b="1" dirty="0">
                <a:solidFill>
                  <a:srgbClr val="000000"/>
                </a:solidFill>
                <a:latin typeface="Arial" panose="020B0604020202020204" pitchFamily="34" charset="0"/>
                <a:cs typeface="Arial" panose="020B0604020202020204" pitchFamily="34" charset="0"/>
              </a:rPr>
              <a:t>Has any specialised equipment, in terms of crowd management, been procured by MPS? If so, the MPS Chief should indicate what type of equipment was procured. </a:t>
            </a:r>
          </a:p>
          <a:p>
            <a:pPr marL="342900" lvl="1" indent="0">
              <a:buNone/>
            </a:pPr>
            <a:r>
              <a:rPr lang="en-US" b="1" dirty="0">
                <a:solidFill>
                  <a:srgbClr val="FF0000"/>
                </a:solidFill>
                <a:latin typeface="Arial" panose="020B0604020202020204" pitchFamily="34" charset="0"/>
                <a:cs typeface="Arial" panose="020B0604020202020204" pitchFamily="34" charset="0"/>
              </a:rPr>
              <a:t>The following specialized equipment was procured for the CTMPD:</a:t>
            </a:r>
          </a:p>
          <a:p>
            <a:pPr lvl="2"/>
            <a:r>
              <a:rPr lang="en-US" b="1" dirty="0">
                <a:solidFill>
                  <a:srgbClr val="FF0000"/>
                </a:solidFill>
                <a:latin typeface="Arial" panose="020B0604020202020204" pitchFamily="34" charset="0"/>
                <a:cs typeface="Arial" panose="020B0604020202020204" pitchFamily="34" charset="0"/>
              </a:rPr>
              <a:t>Armadillo protective wear, inclusive of helmets</a:t>
            </a:r>
          </a:p>
          <a:p>
            <a:pPr lvl="2"/>
            <a:r>
              <a:rPr lang="en-US" b="1" dirty="0">
                <a:solidFill>
                  <a:srgbClr val="FF0000"/>
                </a:solidFill>
                <a:latin typeface="Arial" panose="020B0604020202020204" pitchFamily="34" charset="0"/>
                <a:cs typeface="Arial" panose="020B0604020202020204" pitchFamily="34" charset="0"/>
              </a:rPr>
              <a:t>Specialised vehicles, viz. Water Canon and Nyala</a:t>
            </a:r>
          </a:p>
          <a:p>
            <a:pPr lvl="2"/>
            <a:endParaRPr lang="en-US" dirty="0">
              <a:solidFill>
                <a:srgbClr val="FF0000"/>
              </a:solidFill>
              <a:latin typeface="Arial" panose="020B0604020202020204" pitchFamily="34" charset="0"/>
              <a:cs typeface="Arial" panose="020B0604020202020204" pitchFamily="34" charset="0"/>
            </a:endParaRPr>
          </a:p>
          <a:p>
            <a:pPr lvl="2"/>
            <a:endParaRPr lang="en-US" dirty="0">
              <a:solidFill>
                <a:srgbClr val="FF0000"/>
              </a:solidFill>
              <a:latin typeface="Arial" panose="020B0604020202020204" pitchFamily="34" charset="0"/>
              <a:cs typeface="Arial" panose="020B0604020202020204" pitchFamily="34" charset="0"/>
            </a:endParaRPr>
          </a:p>
          <a:p>
            <a:pPr lvl="2"/>
            <a:endParaRPr lang="en-US" dirty="0" smtClean="0">
              <a:solidFill>
                <a:srgbClr val="000000"/>
              </a:solidFill>
              <a:latin typeface="Arial" panose="020B0604020202020204" pitchFamily="34" charset="0"/>
              <a:cs typeface="Arial" panose="020B0604020202020204" pitchFamily="34" charset="0"/>
            </a:endParaRPr>
          </a:p>
          <a:p>
            <a:pPr lvl="1"/>
            <a:endParaRPr lang="en-US" dirty="0">
              <a:solidFill>
                <a:srgbClr val="000000"/>
              </a:solidFill>
              <a:latin typeface="Century Gothic" panose="020B0502020202020204" pitchFamily="34" charset="0"/>
            </a:endParaRPr>
          </a:p>
          <a:p>
            <a:endParaRPr lang="en-ZA" dirty="0">
              <a:latin typeface="Century Gothic" panose="020B0502020202020204" pitchFamily="34" charset="0"/>
            </a:endParaRPr>
          </a:p>
        </p:txBody>
      </p:sp>
      <p:sp>
        <p:nvSpPr>
          <p:cNvPr id="5" name="Title 1"/>
          <p:cNvSpPr>
            <a:spLocks noGrp="1"/>
          </p:cNvSpPr>
          <p:nvPr>
            <p:ph type="title"/>
          </p:nvPr>
        </p:nvSpPr>
        <p:spPr>
          <a:xfrm>
            <a:off x="511084" y="280233"/>
            <a:ext cx="7886700" cy="571754"/>
          </a:xfrm>
          <a:ln>
            <a:solidFill>
              <a:schemeClr val="bg2">
                <a:lumMod val="50000"/>
              </a:schemeClr>
            </a:solidFill>
          </a:ln>
        </p:spPr>
        <p:txBody>
          <a:bodyPr>
            <a:normAutofit/>
          </a:bodyPr>
          <a:lstStyle/>
          <a:p>
            <a:pPr algn="ctr"/>
            <a:r>
              <a:rPr lang="en-US" dirty="0" smtClean="0"/>
              <a:t>Metro Police Service: </a:t>
            </a:r>
            <a:r>
              <a:rPr lang="en-US" dirty="0"/>
              <a:t>Chief Response</a:t>
            </a:r>
            <a:endParaRPr lang="en-ZA" dirty="0"/>
          </a:p>
        </p:txBody>
      </p:sp>
    </p:spTree>
    <p:extLst>
      <p:ext uri="{BB962C8B-B14F-4D97-AF65-F5344CB8AC3E}">
        <p14:creationId xmlns:p14="http://schemas.microsoft.com/office/powerpoint/2010/main" val="795831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97645"/>
            <a:ext cx="8229600" cy="4370505"/>
          </a:xfrm>
          <a:solidFill>
            <a:schemeClr val="bg1"/>
          </a:solidFill>
          <a:ln>
            <a:solidFill>
              <a:srgbClr val="00B0F0"/>
            </a:solidFill>
          </a:ln>
        </p:spPr>
        <p:txBody>
          <a:bodyPr>
            <a:normAutofit lnSpcReduction="10000"/>
          </a:bodyPr>
          <a:lstStyle/>
          <a:p>
            <a:pPr marL="0" lvl="0" indent="0">
              <a:buNone/>
            </a:pPr>
            <a:r>
              <a:rPr lang="en-GB" b="1" dirty="0" smtClean="0"/>
              <a:t>The Metro Police, Traffic and Law Enforcement forms part of Joint and Integrated Operations with the South African Police in the Metropole on a daily base.</a:t>
            </a:r>
          </a:p>
          <a:p>
            <a:pPr marL="0" lvl="0" indent="0">
              <a:buNone/>
            </a:pPr>
            <a:endParaRPr lang="en-GB" dirty="0" smtClean="0"/>
          </a:p>
          <a:p>
            <a:pPr lvl="0"/>
            <a:r>
              <a:rPr lang="en-GB" dirty="0" smtClean="0"/>
              <a:t>Integrated </a:t>
            </a:r>
            <a:r>
              <a:rPr lang="en-GB" dirty="0"/>
              <a:t>deployment in terms of Hotspot approach regarding </a:t>
            </a:r>
            <a:r>
              <a:rPr lang="en-GB" b="1" dirty="0" smtClean="0">
                <a:solidFill>
                  <a:srgbClr val="FF0000"/>
                </a:solidFill>
              </a:rPr>
              <a:t>COVID-19 Disaster Management Act.</a:t>
            </a:r>
            <a:endParaRPr lang="en-ZA" b="1" dirty="0">
              <a:solidFill>
                <a:srgbClr val="FF0000"/>
              </a:solidFill>
            </a:endParaRPr>
          </a:p>
          <a:p>
            <a:pPr lvl="0"/>
            <a:r>
              <a:rPr lang="en-GB" dirty="0"/>
              <a:t>Integrated deployment in terms of </a:t>
            </a:r>
            <a:r>
              <a:rPr lang="en-GB" dirty="0" smtClean="0"/>
              <a:t>Joint Operations coordinated by the Core Command Group meetings on a Monday and Friday.</a:t>
            </a:r>
            <a:endParaRPr lang="en-ZA" dirty="0"/>
          </a:p>
          <a:p>
            <a:pPr lvl="0"/>
            <a:r>
              <a:rPr lang="en-GB" dirty="0"/>
              <a:t>Integrated deployment in terms of the </a:t>
            </a:r>
            <a:r>
              <a:rPr lang="en-GB" b="1" dirty="0" smtClean="0">
                <a:solidFill>
                  <a:srgbClr val="FF0000"/>
                </a:solidFill>
              </a:rPr>
              <a:t>Marches, Protest Actions and Major Events</a:t>
            </a:r>
            <a:endParaRPr lang="en-ZA" b="1" dirty="0">
              <a:solidFill>
                <a:srgbClr val="FF0000"/>
              </a:solidFill>
            </a:endParaRPr>
          </a:p>
          <a:p>
            <a:pPr lvl="0"/>
            <a:r>
              <a:rPr lang="en-GB" dirty="0"/>
              <a:t>Integrated deployment in terms of Crime Prevention Operations requested by the </a:t>
            </a:r>
            <a:r>
              <a:rPr lang="en-GB" b="1" dirty="0">
                <a:solidFill>
                  <a:srgbClr val="FF0000"/>
                </a:solidFill>
              </a:rPr>
              <a:t>Prov JOC</a:t>
            </a:r>
            <a:endParaRPr lang="en-ZA" b="1" dirty="0">
              <a:solidFill>
                <a:srgbClr val="FF0000"/>
              </a:solidFill>
            </a:endParaRPr>
          </a:p>
          <a:p>
            <a:pPr lvl="0"/>
            <a:r>
              <a:rPr lang="en-GB" dirty="0"/>
              <a:t>Integrated deployment in terms of Crime Prevention Operations requested by the </a:t>
            </a:r>
            <a:r>
              <a:rPr lang="en-GB" b="1" dirty="0">
                <a:solidFill>
                  <a:srgbClr val="FF0000"/>
                </a:solidFill>
              </a:rPr>
              <a:t>Prov Joints.</a:t>
            </a:r>
            <a:endParaRPr lang="en-ZA" b="1" dirty="0">
              <a:solidFill>
                <a:srgbClr val="FF0000"/>
              </a:solidFill>
            </a:endParaRPr>
          </a:p>
          <a:p>
            <a:pPr lvl="0"/>
            <a:r>
              <a:rPr lang="en-GB" dirty="0"/>
              <a:t>Integrated deployment in terms of Crime Prevention Operations requested by the </a:t>
            </a:r>
            <a:r>
              <a:rPr lang="en-GB" b="1" dirty="0">
                <a:solidFill>
                  <a:srgbClr val="FF0000"/>
                </a:solidFill>
              </a:rPr>
              <a:t>SAPS Cluster Commanders</a:t>
            </a:r>
            <a:endParaRPr lang="en-ZA" b="1" dirty="0">
              <a:solidFill>
                <a:srgbClr val="FF0000"/>
              </a:solidFill>
            </a:endParaRPr>
          </a:p>
          <a:p>
            <a:pPr lvl="0"/>
            <a:r>
              <a:rPr lang="en-GB" dirty="0"/>
              <a:t>Integrated deployment in terms of Crime Prevention Operations requested by the </a:t>
            </a:r>
            <a:r>
              <a:rPr lang="en-GB" b="1" dirty="0">
                <a:solidFill>
                  <a:srgbClr val="FF0000"/>
                </a:solidFill>
              </a:rPr>
              <a:t>SAPS Station Commanders.</a:t>
            </a:r>
            <a:endParaRPr lang="en-ZA" b="1" dirty="0">
              <a:solidFill>
                <a:srgbClr val="FF0000"/>
              </a:solidFill>
            </a:endParaRPr>
          </a:p>
          <a:p>
            <a:endParaRPr lang="en-ZA" dirty="0"/>
          </a:p>
        </p:txBody>
      </p:sp>
      <p:sp>
        <p:nvSpPr>
          <p:cNvPr id="4" name="Slide Number Placeholder 3"/>
          <p:cNvSpPr>
            <a:spLocks noGrp="1"/>
          </p:cNvSpPr>
          <p:nvPr>
            <p:ph type="sldNum" sz="quarter" idx="4"/>
          </p:nvPr>
        </p:nvSpPr>
        <p:spPr/>
        <p:txBody>
          <a:bodyPr/>
          <a:lstStyle/>
          <a:p>
            <a:fld id="{8406839F-D7A4-4E5D-B93D-768AD4D1DB36}" type="slidenum">
              <a:rPr lang="en-ZA" smtClean="0"/>
              <a:pPr/>
              <a:t>24</a:t>
            </a:fld>
            <a:endParaRPr lang="en-ZA" dirty="0"/>
          </a:p>
        </p:txBody>
      </p:sp>
      <p:sp>
        <p:nvSpPr>
          <p:cNvPr id="5" name="Title 1"/>
          <p:cNvSpPr>
            <a:spLocks noGrp="1"/>
          </p:cNvSpPr>
          <p:nvPr>
            <p:ph type="title"/>
          </p:nvPr>
        </p:nvSpPr>
        <p:spPr>
          <a:xfrm>
            <a:off x="511084" y="280233"/>
            <a:ext cx="7886700" cy="571754"/>
          </a:xfrm>
          <a:ln>
            <a:solidFill>
              <a:schemeClr val="bg2">
                <a:lumMod val="50000"/>
              </a:schemeClr>
            </a:solidFill>
          </a:ln>
        </p:spPr>
        <p:txBody>
          <a:bodyPr>
            <a:normAutofit/>
          </a:bodyPr>
          <a:lstStyle/>
          <a:p>
            <a:pPr algn="ctr"/>
            <a:r>
              <a:rPr lang="en-US" dirty="0" smtClean="0"/>
              <a:t>Metro Police Service: </a:t>
            </a:r>
            <a:r>
              <a:rPr lang="en-US" dirty="0"/>
              <a:t>Chief Response</a:t>
            </a:r>
            <a:endParaRPr lang="en-ZA" dirty="0"/>
          </a:p>
        </p:txBody>
      </p:sp>
      <p:sp>
        <p:nvSpPr>
          <p:cNvPr id="6" name="Content Placeholder 2"/>
          <p:cNvSpPr txBox="1">
            <a:spLocks/>
          </p:cNvSpPr>
          <p:nvPr/>
        </p:nvSpPr>
        <p:spPr>
          <a:xfrm>
            <a:off x="457200" y="1205254"/>
            <a:ext cx="8229600" cy="756418"/>
          </a:xfrm>
          <a:prstGeom prst="rect">
            <a:avLst/>
          </a:prstGeom>
          <a:ln>
            <a:solidFill>
              <a:schemeClr val="bg2">
                <a:lumMod val="50000"/>
              </a:schemeClr>
            </a:solidFill>
          </a:ln>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1600" kern="1200">
                <a:solidFill>
                  <a:schemeClr val="tx1"/>
                </a:solidFill>
                <a:latin typeface="Century Gothic" panose="020B0502020202020204" pitchFamily="34" charset="0"/>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Century Gothic" panose="020B0502020202020204" pitchFamily="34" charset="0"/>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Century Gothic" panose="020B0502020202020204" pitchFamily="34" charset="0"/>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Century Gothic" panose="020B0502020202020204" pitchFamily="34" charset="0"/>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Century Gothic" panose="020B0502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b="1" dirty="0" smtClean="0">
                <a:solidFill>
                  <a:srgbClr val="000000"/>
                </a:solidFill>
              </a:rPr>
              <a:t>The Metro Police Chief should provide examples of current crime prevention </a:t>
            </a:r>
            <a:r>
              <a:rPr lang="en-US" b="1" dirty="0" err="1" smtClean="0">
                <a:solidFill>
                  <a:srgbClr val="000000"/>
                </a:solidFill>
              </a:rPr>
              <a:t>programmes</a:t>
            </a:r>
            <a:r>
              <a:rPr lang="en-US" b="1" dirty="0" smtClean="0">
                <a:solidFill>
                  <a:srgbClr val="000000"/>
                </a:solidFill>
              </a:rPr>
              <a:t> or operations in its respective metropolitan areas as well as successes and challenges faced. </a:t>
            </a:r>
          </a:p>
          <a:p>
            <a:endParaRPr lang="en-ZA" sz="1500" dirty="0"/>
          </a:p>
        </p:txBody>
      </p:sp>
    </p:spTree>
    <p:extLst>
      <p:ext uri="{BB962C8B-B14F-4D97-AF65-F5344CB8AC3E}">
        <p14:creationId xmlns:p14="http://schemas.microsoft.com/office/powerpoint/2010/main" val="12346056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81497"/>
            <a:ext cx="8229600" cy="3700687"/>
          </a:xfrm>
          <a:ln>
            <a:solidFill>
              <a:srgbClr val="00B0F0"/>
            </a:solidFill>
          </a:ln>
        </p:spPr>
        <p:txBody>
          <a:bodyPr>
            <a:normAutofit/>
          </a:bodyPr>
          <a:lstStyle/>
          <a:p>
            <a:pPr lvl="0"/>
            <a:r>
              <a:rPr lang="en-ZA" sz="1800" b="1" dirty="0" smtClean="0">
                <a:solidFill>
                  <a:srgbClr val="FF0000"/>
                </a:solidFill>
                <a:latin typeface="Arial" panose="020B0604020202020204" pitchFamily="34" charset="0"/>
                <a:cs typeface="Arial" panose="020B0604020202020204" pitchFamily="34" charset="0"/>
              </a:rPr>
              <a:t>Expansive </a:t>
            </a:r>
            <a:r>
              <a:rPr lang="en-ZA" sz="1800" b="1" dirty="0">
                <a:solidFill>
                  <a:srgbClr val="FF0000"/>
                </a:solidFill>
                <a:latin typeface="Arial" panose="020B0604020202020204" pitchFamily="34" charset="0"/>
                <a:cs typeface="Arial" panose="020B0604020202020204" pitchFamily="34" charset="0"/>
              </a:rPr>
              <a:t>CCTV network </a:t>
            </a:r>
            <a:r>
              <a:rPr lang="en-ZA" sz="1800" dirty="0">
                <a:latin typeface="Arial" panose="020B0604020202020204" pitchFamily="34" charset="0"/>
                <a:cs typeface="Arial" panose="020B0604020202020204" pitchFamily="34" charset="0"/>
              </a:rPr>
              <a:t>which expands every year and which increasingly covers crime hotspots [list numbers of cameras]</a:t>
            </a:r>
          </a:p>
          <a:p>
            <a:pPr lvl="0"/>
            <a:r>
              <a:rPr lang="en-ZA" sz="1800" dirty="0">
                <a:latin typeface="Arial" panose="020B0604020202020204" pitchFamily="34" charset="0"/>
                <a:cs typeface="Arial" panose="020B0604020202020204" pitchFamily="34" charset="0"/>
              </a:rPr>
              <a:t>The City and Provincial governments have invested very substantial amounts of budget in the </a:t>
            </a:r>
            <a:r>
              <a:rPr lang="en-ZA" sz="1800" b="1" dirty="0">
                <a:solidFill>
                  <a:srgbClr val="FF0000"/>
                </a:solidFill>
                <a:latin typeface="Arial" panose="020B0604020202020204" pitchFamily="34" charset="0"/>
                <a:cs typeface="Arial" panose="020B0604020202020204" pitchFamily="34" charset="0"/>
              </a:rPr>
              <a:t>Neighbourhood Safety Teams </a:t>
            </a:r>
            <a:r>
              <a:rPr lang="en-ZA" sz="1800" dirty="0">
                <a:latin typeface="Arial" panose="020B0604020202020204" pitchFamily="34" charset="0"/>
                <a:cs typeface="Arial" panose="020B0604020202020204" pitchFamily="34" charset="0"/>
              </a:rPr>
              <a:t>that make up the Provincial Safety Plan (also referred to as the </a:t>
            </a:r>
            <a:r>
              <a:rPr lang="en-ZA" sz="1800" b="1" dirty="0">
                <a:solidFill>
                  <a:srgbClr val="FF0000"/>
                </a:solidFill>
                <a:latin typeface="Arial" panose="020B0604020202020204" pitchFamily="34" charset="0"/>
                <a:cs typeface="Arial" panose="020B0604020202020204" pitchFamily="34" charset="0"/>
              </a:rPr>
              <a:t>Law Enforcement Advancement Programme or LEAP</a:t>
            </a:r>
            <a:r>
              <a:rPr lang="en-ZA" sz="1800" dirty="0">
                <a:latin typeface="Arial" panose="020B0604020202020204" pitchFamily="34" charset="0"/>
                <a:cs typeface="Arial" panose="020B0604020202020204" pitchFamily="34" charset="0"/>
              </a:rPr>
              <a:t>) to</a:t>
            </a:r>
          </a:p>
          <a:p>
            <a:pPr lvl="0"/>
            <a:r>
              <a:rPr lang="en-ZA" sz="1800" dirty="0">
                <a:latin typeface="Arial" panose="020B0604020202020204" pitchFamily="34" charset="0"/>
                <a:cs typeface="Arial" panose="020B0604020202020204" pitchFamily="34" charset="0"/>
              </a:rPr>
              <a:t>The City has developed partnerships with:</a:t>
            </a:r>
          </a:p>
          <a:p>
            <a:pPr lvl="1"/>
            <a:r>
              <a:rPr lang="en-ZA" sz="1800" dirty="0">
                <a:latin typeface="Arial" panose="020B0604020202020204" pitchFamily="34" charset="0"/>
                <a:cs typeface="Arial" panose="020B0604020202020204" pitchFamily="34" charset="0"/>
              </a:rPr>
              <a:t>About 50 </a:t>
            </a:r>
            <a:r>
              <a:rPr lang="en-ZA" sz="1800" b="1" dirty="0">
                <a:solidFill>
                  <a:srgbClr val="FF0000"/>
                </a:solidFill>
                <a:latin typeface="Arial" panose="020B0604020202020204" pitchFamily="34" charset="0"/>
                <a:cs typeface="Arial" panose="020B0604020202020204" pitchFamily="34" charset="0"/>
              </a:rPr>
              <a:t>City Improvement Districts </a:t>
            </a:r>
            <a:r>
              <a:rPr lang="en-ZA" sz="1800" dirty="0">
                <a:latin typeface="Arial" panose="020B0604020202020204" pitchFamily="34" charset="0"/>
                <a:cs typeface="Arial" panose="020B0604020202020204" pitchFamily="34" charset="0"/>
              </a:rPr>
              <a:t>which reduces crime and grime</a:t>
            </a:r>
          </a:p>
          <a:p>
            <a:pPr lvl="1"/>
            <a:r>
              <a:rPr lang="en-ZA" sz="1800" dirty="0">
                <a:latin typeface="Arial" panose="020B0604020202020204" pitchFamily="34" charset="0"/>
                <a:cs typeface="Arial" panose="020B0604020202020204" pitchFamily="34" charset="0"/>
              </a:rPr>
              <a:t>Over 50 000 active </a:t>
            </a:r>
            <a:r>
              <a:rPr lang="en-ZA" sz="1800" b="1" dirty="0">
                <a:solidFill>
                  <a:srgbClr val="FF0000"/>
                </a:solidFill>
                <a:latin typeface="Arial" panose="020B0604020202020204" pitchFamily="34" charset="0"/>
                <a:cs typeface="Arial" panose="020B0604020202020204" pitchFamily="34" charset="0"/>
              </a:rPr>
              <a:t>neighbourhood watch</a:t>
            </a:r>
            <a:r>
              <a:rPr lang="en-ZA" sz="1800" dirty="0">
                <a:latin typeface="Arial" panose="020B0604020202020204" pitchFamily="34" charset="0"/>
                <a:cs typeface="Arial" panose="020B0604020202020204" pitchFamily="34" charset="0"/>
              </a:rPr>
              <a:t> members combatting crime across the City</a:t>
            </a:r>
          </a:p>
          <a:p>
            <a:pPr lvl="1"/>
            <a:r>
              <a:rPr lang="en-ZA" sz="1800" dirty="0">
                <a:latin typeface="Arial" panose="020B0604020202020204" pitchFamily="34" charset="0"/>
                <a:cs typeface="Arial" panose="020B0604020202020204" pitchFamily="34" charset="0"/>
              </a:rPr>
              <a:t>Over 400 </a:t>
            </a:r>
            <a:r>
              <a:rPr lang="en-ZA" sz="1800" b="1" dirty="0">
                <a:solidFill>
                  <a:srgbClr val="FF0000"/>
                </a:solidFill>
                <a:latin typeface="Arial" panose="020B0604020202020204" pitchFamily="34" charset="0"/>
                <a:cs typeface="Arial" panose="020B0604020202020204" pitchFamily="34" charset="0"/>
              </a:rPr>
              <a:t>Law Enforcement Auxiliary </a:t>
            </a:r>
            <a:r>
              <a:rPr lang="en-ZA" sz="1800" b="1" dirty="0" smtClean="0">
                <a:solidFill>
                  <a:srgbClr val="FF0000"/>
                </a:solidFill>
                <a:latin typeface="Arial" panose="020B0604020202020204" pitchFamily="34" charset="0"/>
                <a:cs typeface="Arial" panose="020B0604020202020204" pitchFamily="34" charset="0"/>
              </a:rPr>
              <a:t>Volunteer </a:t>
            </a:r>
            <a:r>
              <a:rPr lang="en-ZA" sz="1800" dirty="0" smtClean="0">
                <a:latin typeface="Arial" panose="020B0604020202020204" pitchFamily="34" charset="0"/>
                <a:cs typeface="Arial" panose="020B0604020202020204" pitchFamily="34" charset="0"/>
              </a:rPr>
              <a:t>Officers </a:t>
            </a:r>
            <a:r>
              <a:rPr lang="en-ZA" sz="1800" dirty="0">
                <a:latin typeface="Arial" panose="020B0604020202020204" pitchFamily="34" charset="0"/>
                <a:cs typeface="Arial" panose="020B0604020202020204" pitchFamily="34" charset="0"/>
              </a:rPr>
              <a:t>(reservists</a:t>
            </a:r>
            <a:r>
              <a:rPr lang="en-ZA" dirty="0" smtClean="0"/>
              <a:t>)</a:t>
            </a:r>
            <a:endParaRPr lang="en-ZA" sz="1400" dirty="0"/>
          </a:p>
        </p:txBody>
      </p:sp>
      <p:sp>
        <p:nvSpPr>
          <p:cNvPr id="4" name="Slide Number Placeholder 3"/>
          <p:cNvSpPr>
            <a:spLocks noGrp="1"/>
          </p:cNvSpPr>
          <p:nvPr>
            <p:ph type="sldNum" sz="quarter" idx="4"/>
          </p:nvPr>
        </p:nvSpPr>
        <p:spPr/>
        <p:txBody>
          <a:bodyPr/>
          <a:lstStyle/>
          <a:p>
            <a:fld id="{8406839F-D7A4-4E5D-B93D-768AD4D1DB36}" type="slidenum">
              <a:rPr lang="en-ZA" smtClean="0"/>
              <a:pPr/>
              <a:t>25</a:t>
            </a:fld>
            <a:endParaRPr lang="en-ZA" dirty="0"/>
          </a:p>
        </p:txBody>
      </p:sp>
      <p:sp>
        <p:nvSpPr>
          <p:cNvPr id="5" name="Content Placeholder 2"/>
          <p:cNvSpPr txBox="1">
            <a:spLocks/>
          </p:cNvSpPr>
          <p:nvPr/>
        </p:nvSpPr>
        <p:spPr>
          <a:xfrm>
            <a:off x="457200" y="1205254"/>
            <a:ext cx="8229600" cy="756418"/>
          </a:xfrm>
          <a:prstGeom prst="rect">
            <a:avLst/>
          </a:prstGeom>
          <a:ln>
            <a:solidFill>
              <a:schemeClr val="bg2">
                <a:lumMod val="50000"/>
              </a:schemeClr>
            </a:solidFill>
          </a:ln>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1600" kern="1200">
                <a:solidFill>
                  <a:schemeClr val="tx1"/>
                </a:solidFill>
                <a:latin typeface="Century Gothic" panose="020B0502020202020204" pitchFamily="34" charset="0"/>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Century Gothic" panose="020B0502020202020204" pitchFamily="34" charset="0"/>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Century Gothic" panose="020B0502020202020204" pitchFamily="34" charset="0"/>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Century Gothic" panose="020B0502020202020204" pitchFamily="34" charset="0"/>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Century Gothic" panose="020B0502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b="1" dirty="0" smtClean="0">
                <a:solidFill>
                  <a:srgbClr val="000000"/>
                </a:solidFill>
              </a:rPr>
              <a:t>The Metro Police Chief should provide examples of current crime prevention </a:t>
            </a:r>
            <a:r>
              <a:rPr lang="en-US" b="1" dirty="0" err="1" smtClean="0">
                <a:solidFill>
                  <a:srgbClr val="000000"/>
                </a:solidFill>
              </a:rPr>
              <a:t>programmes</a:t>
            </a:r>
            <a:r>
              <a:rPr lang="en-US" b="1" dirty="0" smtClean="0">
                <a:solidFill>
                  <a:srgbClr val="000000"/>
                </a:solidFill>
              </a:rPr>
              <a:t> or operations in its respective metropolitan areas as well as successes and challenges faced. </a:t>
            </a:r>
          </a:p>
          <a:p>
            <a:endParaRPr lang="en-ZA" sz="1500" dirty="0"/>
          </a:p>
        </p:txBody>
      </p:sp>
      <p:sp>
        <p:nvSpPr>
          <p:cNvPr id="6" name="Title 1"/>
          <p:cNvSpPr>
            <a:spLocks noGrp="1"/>
          </p:cNvSpPr>
          <p:nvPr>
            <p:ph type="title"/>
          </p:nvPr>
        </p:nvSpPr>
        <p:spPr>
          <a:xfrm>
            <a:off x="511084" y="280233"/>
            <a:ext cx="7886700" cy="571754"/>
          </a:xfrm>
          <a:ln>
            <a:solidFill>
              <a:schemeClr val="bg2">
                <a:lumMod val="50000"/>
              </a:schemeClr>
            </a:solidFill>
          </a:ln>
        </p:spPr>
        <p:txBody>
          <a:bodyPr>
            <a:normAutofit/>
          </a:bodyPr>
          <a:lstStyle/>
          <a:p>
            <a:pPr algn="ctr"/>
            <a:r>
              <a:rPr lang="en-US" dirty="0" smtClean="0"/>
              <a:t>Metro Police Service: </a:t>
            </a:r>
            <a:r>
              <a:rPr lang="en-US" dirty="0"/>
              <a:t>Chief Response</a:t>
            </a:r>
            <a:endParaRPr lang="en-ZA" dirty="0"/>
          </a:p>
        </p:txBody>
      </p:sp>
    </p:spTree>
    <p:extLst>
      <p:ext uri="{BB962C8B-B14F-4D97-AF65-F5344CB8AC3E}">
        <p14:creationId xmlns:p14="http://schemas.microsoft.com/office/powerpoint/2010/main" val="40076161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72649"/>
            <a:ext cx="8229600" cy="4814642"/>
          </a:xfrm>
          <a:ln>
            <a:solidFill>
              <a:srgbClr val="00B0F0"/>
            </a:solidFill>
          </a:ln>
        </p:spPr>
        <p:txBody>
          <a:bodyPr>
            <a:normAutofit lnSpcReduction="10000"/>
          </a:bodyPr>
          <a:lstStyle/>
          <a:p>
            <a:pPr lvl="0"/>
            <a:r>
              <a:rPr lang="en-ZA" sz="1800" b="1" dirty="0" smtClean="0">
                <a:latin typeface="Arial" panose="020B0604020202020204" pitchFamily="34" charset="0"/>
                <a:cs typeface="Arial" panose="020B0604020202020204" pitchFamily="34" charset="0"/>
              </a:rPr>
              <a:t>The </a:t>
            </a:r>
            <a:r>
              <a:rPr lang="en-ZA" sz="1800" b="1" dirty="0">
                <a:latin typeface="Arial" panose="020B0604020202020204" pitchFamily="34" charset="0"/>
                <a:cs typeface="Arial" panose="020B0604020202020204" pitchFamily="34" charset="0"/>
              </a:rPr>
              <a:t>City engages in a wide range </a:t>
            </a:r>
            <a:r>
              <a:rPr lang="en-ZA" sz="1800" b="1" dirty="0" smtClean="0">
                <a:latin typeface="Arial" panose="020B0604020202020204" pitchFamily="34" charset="0"/>
                <a:cs typeface="Arial" panose="020B0604020202020204" pitchFamily="34" charset="0"/>
              </a:rPr>
              <a:t>of </a:t>
            </a:r>
            <a:r>
              <a:rPr lang="en-ZA" sz="1800" b="1" dirty="0">
                <a:solidFill>
                  <a:srgbClr val="FF0000"/>
                </a:solidFill>
                <a:latin typeface="Arial" panose="020B0604020202020204" pitchFamily="34" charset="0"/>
                <a:cs typeface="Arial" panose="020B0604020202020204" pitchFamily="34" charset="0"/>
              </a:rPr>
              <a:t>social crime prevention initiatives</a:t>
            </a:r>
            <a:r>
              <a:rPr lang="en-ZA" sz="1800" b="1" dirty="0">
                <a:latin typeface="Arial" panose="020B0604020202020204" pitchFamily="34" charset="0"/>
                <a:cs typeface="Arial" panose="020B0604020202020204" pitchFamily="34" charset="0"/>
              </a:rPr>
              <a:t>, including among others:</a:t>
            </a:r>
          </a:p>
          <a:p>
            <a:pPr lvl="1">
              <a:lnSpc>
                <a:spcPct val="150000"/>
              </a:lnSpc>
            </a:pPr>
            <a:r>
              <a:rPr lang="en-ZA" sz="1400" dirty="0">
                <a:latin typeface="Arial" panose="020B0604020202020204" pitchFamily="34" charset="0"/>
                <a:cs typeface="Arial" panose="020B0604020202020204" pitchFamily="34" charset="0"/>
              </a:rPr>
              <a:t>45 000 EPWP jobs</a:t>
            </a:r>
          </a:p>
          <a:p>
            <a:pPr lvl="1">
              <a:lnSpc>
                <a:spcPct val="150000"/>
              </a:lnSpc>
            </a:pPr>
            <a:r>
              <a:rPr lang="en-ZA" sz="1400" dirty="0">
                <a:latin typeface="Arial" panose="020B0604020202020204" pitchFamily="34" charset="0"/>
                <a:cs typeface="Arial" panose="020B0604020202020204" pitchFamily="34" charset="0"/>
              </a:rPr>
              <a:t>Metro Police Youth Cadets</a:t>
            </a:r>
          </a:p>
          <a:p>
            <a:pPr lvl="1">
              <a:lnSpc>
                <a:spcPct val="150000"/>
              </a:lnSpc>
            </a:pPr>
            <a:r>
              <a:rPr lang="en-ZA" sz="1400" dirty="0">
                <a:latin typeface="Arial" panose="020B0604020202020204" pitchFamily="34" charset="0"/>
                <a:cs typeface="Arial" panose="020B0604020202020204" pitchFamily="34" charset="0"/>
              </a:rPr>
              <a:t>Drug Treatment </a:t>
            </a:r>
            <a:r>
              <a:rPr lang="en-ZA" sz="1400" dirty="0" smtClean="0">
                <a:latin typeface="Arial" panose="020B0604020202020204" pitchFamily="34" charset="0"/>
                <a:cs typeface="Arial" panose="020B0604020202020204" pitchFamily="34" charset="0"/>
              </a:rPr>
              <a:t>Matrix </a:t>
            </a:r>
            <a:r>
              <a:rPr lang="en-ZA" sz="1400" dirty="0">
                <a:latin typeface="Arial" panose="020B0604020202020204" pitchFamily="34" charset="0"/>
                <a:cs typeface="Arial" panose="020B0604020202020204" pitchFamily="34" charset="0"/>
              </a:rPr>
              <a:t>Clinics</a:t>
            </a:r>
          </a:p>
          <a:p>
            <a:pPr lvl="1">
              <a:lnSpc>
                <a:spcPct val="150000"/>
              </a:lnSpc>
            </a:pPr>
            <a:r>
              <a:rPr lang="en-ZA" sz="1400" dirty="0">
                <a:latin typeface="Arial" panose="020B0604020202020204" pitchFamily="34" charset="0"/>
                <a:cs typeface="Arial" panose="020B0604020202020204" pitchFamily="34" charset="0"/>
              </a:rPr>
              <a:t>Mayor’s Urban Regeneration Programme intervention to improve infrastructure, economic development and job creation in crime hotspots to reduce poverty and crime</a:t>
            </a:r>
          </a:p>
          <a:p>
            <a:pPr lvl="1">
              <a:lnSpc>
                <a:spcPct val="150000"/>
              </a:lnSpc>
            </a:pPr>
            <a:r>
              <a:rPr lang="en-ZA" sz="1400" dirty="0">
                <a:latin typeface="Arial" panose="020B0604020202020204" pitchFamily="34" charset="0"/>
                <a:cs typeface="Arial" panose="020B0604020202020204" pitchFamily="34" charset="0"/>
              </a:rPr>
              <a:t>GBV and domestic violence awareness and counselling sessions</a:t>
            </a:r>
          </a:p>
          <a:p>
            <a:pPr lvl="1">
              <a:lnSpc>
                <a:spcPct val="150000"/>
              </a:lnSpc>
            </a:pPr>
            <a:r>
              <a:rPr lang="en-ZA" sz="1400" dirty="0">
                <a:latin typeface="Arial" panose="020B0604020202020204" pitchFamily="34" charset="0"/>
                <a:cs typeface="Arial" panose="020B0604020202020204" pitchFamily="34" charset="0"/>
              </a:rPr>
              <a:t>Men and Masculinity programme to combat gender based violence</a:t>
            </a:r>
          </a:p>
          <a:p>
            <a:pPr lvl="1">
              <a:lnSpc>
                <a:spcPct val="150000"/>
              </a:lnSpc>
            </a:pPr>
            <a:r>
              <a:rPr lang="en-ZA" sz="1400" dirty="0">
                <a:latin typeface="Arial" panose="020B0604020202020204" pitchFamily="34" charset="0"/>
                <a:cs typeface="Arial" panose="020B0604020202020204" pitchFamily="34" charset="0"/>
              </a:rPr>
              <a:t>Women For Change programme to prioritise job creation for residents in social housing including a wide range of social development interventions</a:t>
            </a:r>
          </a:p>
          <a:p>
            <a:pPr lvl="1">
              <a:lnSpc>
                <a:spcPct val="150000"/>
              </a:lnSpc>
            </a:pPr>
            <a:r>
              <a:rPr lang="en-ZA" sz="1400" dirty="0">
                <a:latin typeface="Arial" panose="020B0604020202020204" pitchFamily="34" charset="0"/>
                <a:cs typeface="Arial" panose="020B0604020202020204" pitchFamily="34" charset="0"/>
              </a:rPr>
              <a:t>City undertakes Strengthening Families programme to support youth and risk and ensure their reintegration with their </a:t>
            </a:r>
            <a:r>
              <a:rPr lang="en-ZA" sz="1400" dirty="0" smtClean="0">
                <a:latin typeface="Arial" panose="020B0604020202020204" pitchFamily="34" charset="0"/>
                <a:cs typeface="Arial" panose="020B0604020202020204" pitchFamily="34" charset="0"/>
              </a:rPr>
              <a:t>families</a:t>
            </a:r>
          </a:p>
          <a:p>
            <a:pPr lvl="1">
              <a:lnSpc>
                <a:spcPct val="150000"/>
              </a:lnSpc>
            </a:pPr>
            <a:r>
              <a:rPr lang="en-US" sz="1400" dirty="0" smtClean="0">
                <a:latin typeface="Arial" panose="020B0604020202020204" pitchFamily="34" charset="0"/>
                <a:cs typeface="Arial" panose="020B0604020202020204" pitchFamily="34" charset="0"/>
              </a:rPr>
              <a:t>Safer </a:t>
            </a:r>
            <a:r>
              <a:rPr lang="en-US" sz="1400" dirty="0">
                <a:latin typeface="Arial" panose="020B0604020202020204" pitchFamily="34" charset="0"/>
                <a:cs typeface="Arial" panose="020B0604020202020204" pitchFamily="34" charset="0"/>
              </a:rPr>
              <a:t>schools program </a:t>
            </a:r>
            <a:r>
              <a:rPr lang="en-US" sz="1400" dirty="0" smtClean="0">
                <a:latin typeface="Arial" panose="020B0604020202020204" pitchFamily="34" charset="0"/>
                <a:cs typeface="Arial" panose="020B0604020202020204" pitchFamily="34" charset="0"/>
              </a:rPr>
              <a:t>(a partnership </a:t>
            </a:r>
            <a:r>
              <a:rPr lang="en-US" sz="1400" dirty="0">
                <a:latin typeface="Arial" panose="020B0604020202020204" pitchFamily="34" charset="0"/>
                <a:cs typeface="Arial" panose="020B0604020202020204" pitchFamily="34" charset="0"/>
              </a:rPr>
              <a:t>with </a:t>
            </a:r>
            <a:r>
              <a:rPr lang="en-US" sz="1400" dirty="0" smtClean="0">
                <a:latin typeface="Arial" panose="020B0604020202020204" pitchFamily="34" charset="0"/>
                <a:cs typeface="Arial" panose="020B0604020202020204" pitchFamily="34" charset="0"/>
              </a:rPr>
              <a:t>Province)</a:t>
            </a:r>
            <a:endParaRPr lang="en-ZA" sz="1400" dirty="0">
              <a:latin typeface="Arial" panose="020B0604020202020204" pitchFamily="34" charset="0"/>
              <a:cs typeface="Arial" panose="020B0604020202020204" pitchFamily="34" charset="0"/>
            </a:endParaRPr>
          </a:p>
          <a:p>
            <a:pPr>
              <a:lnSpc>
                <a:spcPct val="150000"/>
              </a:lnSpc>
            </a:pPr>
            <a:endParaRPr lang="en-ZA" dirty="0"/>
          </a:p>
        </p:txBody>
      </p:sp>
      <p:sp>
        <p:nvSpPr>
          <p:cNvPr id="4" name="Slide Number Placeholder 3"/>
          <p:cNvSpPr>
            <a:spLocks noGrp="1"/>
          </p:cNvSpPr>
          <p:nvPr>
            <p:ph type="sldNum" sz="quarter" idx="4"/>
          </p:nvPr>
        </p:nvSpPr>
        <p:spPr/>
        <p:txBody>
          <a:bodyPr/>
          <a:lstStyle/>
          <a:p>
            <a:fld id="{8406839F-D7A4-4E5D-B93D-768AD4D1DB36}" type="slidenum">
              <a:rPr lang="en-ZA" smtClean="0"/>
              <a:pPr/>
              <a:t>26</a:t>
            </a:fld>
            <a:endParaRPr lang="en-ZA" dirty="0"/>
          </a:p>
        </p:txBody>
      </p:sp>
      <p:sp>
        <p:nvSpPr>
          <p:cNvPr id="5" name="Title 1"/>
          <p:cNvSpPr>
            <a:spLocks noGrp="1"/>
          </p:cNvSpPr>
          <p:nvPr>
            <p:ph type="title"/>
          </p:nvPr>
        </p:nvSpPr>
        <p:spPr>
          <a:xfrm>
            <a:off x="511084" y="280233"/>
            <a:ext cx="7886700" cy="571754"/>
          </a:xfrm>
          <a:ln>
            <a:solidFill>
              <a:schemeClr val="bg2">
                <a:lumMod val="50000"/>
              </a:schemeClr>
            </a:solidFill>
          </a:ln>
        </p:spPr>
        <p:txBody>
          <a:bodyPr>
            <a:normAutofit/>
          </a:bodyPr>
          <a:lstStyle/>
          <a:p>
            <a:pPr algn="ctr"/>
            <a:r>
              <a:rPr lang="en-US" dirty="0" smtClean="0"/>
              <a:t>Metro Police Service: </a:t>
            </a:r>
            <a:r>
              <a:rPr lang="en-US" dirty="0"/>
              <a:t>Chief Response</a:t>
            </a:r>
            <a:endParaRPr lang="en-ZA" dirty="0"/>
          </a:p>
        </p:txBody>
      </p:sp>
    </p:spTree>
    <p:extLst>
      <p:ext uri="{BB962C8B-B14F-4D97-AF65-F5344CB8AC3E}">
        <p14:creationId xmlns:p14="http://schemas.microsoft.com/office/powerpoint/2010/main" val="27856134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1083" y="1322206"/>
            <a:ext cx="7886700" cy="756418"/>
          </a:xfrm>
          <a:ln>
            <a:solidFill>
              <a:schemeClr val="bg2">
                <a:lumMod val="50000"/>
              </a:schemeClr>
            </a:solidFill>
          </a:ln>
        </p:spPr>
        <p:txBody>
          <a:bodyPr>
            <a:normAutofit lnSpcReduction="10000"/>
          </a:bodyPr>
          <a:lstStyle/>
          <a:p>
            <a:pPr marL="0" indent="0">
              <a:buNone/>
            </a:pPr>
            <a:r>
              <a:rPr lang="en-US" b="1" dirty="0">
                <a:solidFill>
                  <a:srgbClr val="000000"/>
                </a:solidFill>
              </a:rPr>
              <a:t>The Metro Police Chief should provide examples of current crime prevention programmes or operations in its respective metropolitan areas as well as successes and challenges faced. </a:t>
            </a:r>
          </a:p>
          <a:p>
            <a:endParaRPr lang="en-ZA" sz="1500" dirty="0"/>
          </a:p>
        </p:txBody>
      </p:sp>
      <p:pic>
        <p:nvPicPr>
          <p:cNvPr id="6" name="Picture 5"/>
          <p:cNvPicPr>
            <a:picLocks noChangeAspect="1"/>
          </p:cNvPicPr>
          <p:nvPr/>
        </p:nvPicPr>
        <p:blipFill>
          <a:blip r:embed="rId2"/>
          <a:stretch>
            <a:fillRect/>
          </a:stretch>
        </p:blipFill>
        <p:spPr>
          <a:xfrm>
            <a:off x="511084" y="2286000"/>
            <a:ext cx="7886699" cy="4106636"/>
          </a:xfrm>
          <a:prstGeom prst="rect">
            <a:avLst/>
          </a:prstGeom>
          <a:solidFill>
            <a:schemeClr val="bg1"/>
          </a:solidFill>
          <a:ln>
            <a:solidFill>
              <a:schemeClr val="bg2">
                <a:lumMod val="50000"/>
              </a:schemeClr>
            </a:solidFill>
          </a:ln>
        </p:spPr>
      </p:pic>
      <p:sp>
        <p:nvSpPr>
          <p:cNvPr id="5" name="Title 1"/>
          <p:cNvSpPr>
            <a:spLocks noGrp="1"/>
          </p:cNvSpPr>
          <p:nvPr>
            <p:ph type="title"/>
          </p:nvPr>
        </p:nvSpPr>
        <p:spPr>
          <a:xfrm>
            <a:off x="511084" y="280233"/>
            <a:ext cx="7886700" cy="571754"/>
          </a:xfrm>
          <a:ln>
            <a:solidFill>
              <a:schemeClr val="bg2">
                <a:lumMod val="50000"/>
              </a:schemeClr>
            </a:solidFill>
          </a:ln>
        </p:spPr>
        <p:txBody>
          <a:bodyPr>
            <a:normAutofit/>
          </a:bodyPr>
          <a:lstStyle/>
          <a:p>
            <a:pPr algn="ctr"/>
            <a:r>
              <a:rPr lang="en-US" dirty="0" smtClean="0"/>
              <a:t>Metro Police Service: </a:t>
            </a:r>
            <a:r>
              <a:rPr lang="en-US" dirty="0"/>
              <a:t>Chief Response</a:t>
            </a:r>
            <a:endParaRPr lang="en-ZA" dirty="0"/>
          </a:p>
        </p:txBody>
      </p:sp>
    </p:spTree>
    <p:extLst>
      <p:ext uri="{BB962C8B-B14F-4D97-AF65-F5344CB8AC3E}">
        <p14:creationId xmlns:p14="http://schemas.microsoft.com/office/powerpoint/2010/main" val="20267257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175657"/>
            <a:ext cx="7886700" cy="4885509"/>
          </a:xfrm>
          <a:solidFill>
            <a:schemeClr val="bg1"/>
          </a:solidFill>
          <a:ln>
            <a:solidFill>
              <a:schemeClr val="bg2">
                <a:lumMod val="50000"/>
              </a:schemeClr>
            </a:solidFill>
          </a:ln>
        </p:spPr>
        <p:txBody>
          <a:bodyPr>
            <a:noAutofit/>
          </a:bodyPr>
          <a:lstStyle/>
          <a:p>
            <a:pPr marL="0" indent="0">
              <a:buNone/>
            </a:pPr>
            <a:r>
              <a:rPr lang="en-US" sz="1800" b="1" dirty="0" smtClean="0">
                <a:solidFill>
                  <a:srgbClr val="000000"/>
                </a:solidFill>
                <a:latin typeface="Arial" panose="020B0604020202020204" pitchFamily="34" charset="0"/>
                <a:cs typeface="Arial" panose="020B0604020202020204" pitchFamily="34" charset="0"/>
              </a:rPr>
              <a:t>In </a:t>
            </a:r>
            <a:r>
              <a:rPr lang="en-US" sz="1800" b="1" dirty="0">
                <a:solidFill>
                  <a:srgbClr val="000000"/>
                </a:solidFill>
                <a:latin typeface="Arial" panose="020B0604020202020204" pitchFamily="34" charset="0"/>
                <a:cs typeface="Arial" panose="020B0604020202020204" pitchFamily="34" charset="0"/>
              </a:rPr>
              <a:t>terms of the Domestic Violence Act (DVA), the MPS has various responsibilities. The MPS Chief should indicate whether it complies with these responsibilities. </a:t>
            </a:r>
          </a:p>
          <a:p>
            <a:endParaRPr lang="en-ZA" sz="1800" b="1" dirty="0">
              <a:solidFill>
                <a:srgbClr val="000000"/>
              </a:solidFill>
              <a:latin typeface="Arial" panose="020B0604020202020204" pitchFamily="34" charset="0"/>
              <a:cs typeface="Arial" panose="020B0604020202020204" pitchFamily="34" charset="0"/>
            </a:endParaRPr>
          </a:p>
          <a:p>
            <a:pPr marL="0" indent="0">
              <a:buNone/>
            </a:pPr>
            <a:r>
              <a:rPr lang="en-US" sz="1800" b="1" dirty="0" smtClean="0">
                <a:solidFill>
                  <a:srgbClr val="000000"/>
                </a:solidFill>
                <a:latin typeface="Arial" panose="020B0604020202020204" pitchFamily="34" charset="0"/>
                <a:cs typeface="Arial" panose="020B0604020202020204" pitchFamily="34" charset="0"/>
              </a:rPr>
              <a:t>For </a:t>
            </a:r>
            <a:r>
              <a:rPr lang="en-US" sz="1800" b="1" dirty="0">
                <a:solidFill>
                  <a:srgbClr val="000000"/>
                </a:solidFill>
                <a:latin typeface="Arial" panose="020B0604020202020204" pitchFamily="34" charset="0"/>
                <a:cs typeface="Arial" panose="020B0604020202020204" pitchFamily="34" charset="0"/>
              </a:rPr>
              <a:t>instance, do MPS members have access to a comprehensive list of suitable shelters and where medical attention can be obtained for those victims in need thereof? </a:t>
            </a:r>
            <a:endParaRPr lang="en-US" sz="1800" b="1" dirty="0" smtClean="0">
              <a:solidFill>
                <a:srgbClr val="000000"/>
              </a:solidFill>
              <a:latin typeface="Arial" panose="020B0604020202020204" pitchFamily="34" charset="0"/>
              <a:cs typeface="Arial" panose="020B0604020202020204" pitchFamily="34" charset="0"/>
            </a:endParaRPr>
          </a:p>
          <a:p>
            <a:pPr marL="728663" lvl="1" indent="-385763">
              <a:buFont typeface="Arial"/>
              <a:buAutoNum type="alphaLcPeriod"/>
            </a:pPr>
            <a:r>
              <a:rPr lang="en-US" sz="1800" b="1" dirty="0" smtClean="0">
                <a:solidFill>
                  <a:srgbClr val="FF0000"/>
                </a:solidFill>
                <a:latin typeface="Arial" panose="020B0604020202020204" pitchFamily="34" charset="0"/>
                <a:cs typeface="Arial" panose="020B0604020202020204" pitchFamily="34" charset="0"/>
              </a:rPr>
              <a:t>Yes. Contact Lists and places of safety available at respective deployment offices and as part of the Standby System enforced by Safety and Security</a:t>
            </a:r>
          </a:p>
          <a:p>
            <a:pPr marL="728663" lvl="1" indent="-385763">
              <a:buFont typeface="Arial"/>
              <a:buAutoNum type="alphaLcPeriod"/>
            </a:pPr>
            <a:r>
              <a:rPr lang="en-ZA" sz="1800" b="1" dirty="0" smtClean="0">
                <a:solidFill>
                  <a:srgbClr val="FF0000"/>
                </a:solidFill>
                <a:latin typeface="Arial" panose="020B0604020202020204" pitchFamily="34" charset="0"/>
                <a:cs typeface="Arial" panose="020B0604020202020204" pitchFamily="34" charset="0"/>
              </a:rPr>
              <a:t>MPS </a:t>
            </a:r>
            <a:r>
              <a:rPr lang="en-ZA" sz="1800" b="1" dirty="0">
                <a:solidFill>
                  <a:srgbClr val="FF0000"/>
                </a:solidFill>
                <a:latin typeface="Arial" panose="020B0604020202020204" pitchFamily="34" charset="0"/>
                <a:cs typeface="Arial" panose="020B0604020202020204" pitchFamily="34" charset="0"/>
              </a:rPr>
              <a:t>members have access to a comprehensive list of suitable shelters and where medical attention can be obtained for those victims in need thereof and the City maintains a strong relationship with such shelters, e.g. </a:t>
            </a:r>
            <a:r>
              <a:rPr lang="en-ZA" sz="1800" b="1" dirty="0" err="1">
                <a:solidFill>
                  <a:srgbClr val="FF0000"/>
                </a:solidFill>
                <a:latin typeface="Arial" panose="020B0604020202020204" pitchFamily="34" charset="0"/>
                <a:cs typeface="Arial" panose="020B0604020202020204" pitchFamily="34" charset="0"/>
              </a:rPr>
              <a:t>Saartjie</a:t>
            </a:r>
            <a:r>
              <a:rPr lang="en-ZA" sz="1800" b="1" dirty="0">
                <a:solidFill>
                  <a:srgbClr val="FF0000"/>
                </a:solidFill>
                <a:latin typeface="Arial" panose="020B0604020202020204" pitchFamily="34" charset="0"/>
                <a:cs typeface="Arial" panose="020B0604020202020204" pitchFamily="34" charset="0"/>
              </a:rPr>
              <a:t> </a:t>
            </a:r>
            <a:r>
              <a:rPr lang="en-ZA" sz="1800" b="1" dirty="0" err="1">
                <a:solidFill>
                  <a:srgbClr val="FF0000"/>
                </a:solidFill>
                <a:latin typeface="Arial" panose="020B0604020202020204" pitchFamily="34" charset="0"/>
                <a:cs typeface="Arial" panose="020B0604020202020204" pitchFamily="34" charset="0"/>
              </a:rPr>
              <a:t>Baartman</a:t>
            </a:r>
            <a:r>
              <a:rPr lang="en-ZA" sz="1800" b="1" dirty="0">
                <a:solidFill>
                  <a:srgbClr val="FF0000"/>
                </a:solidFill>
                <a:latin typeface="Arial" panose="020B0604020202020204" pitchFamily="34" charset="0"/>
                <a:cs typeface="Arial" panose="020B0604020202020204" pitchFamily="34" charset="0"/>
              </a:rPr>
              <a:t> which we supported with additional resource and food relief during the lockdown </a:t>
            </a:r>
            <a:r>
              <a:rPr lang="en-ZA" sz="1800" b="1" dirty="0" smtClean="0">
                <a:solidFill>
                  <a:srgbClr val="FF0000"/>
                </a:solidFill>
                <a:latin typeface="Arial" panose="020B0604020202020204" pitchFamily="34" charset="0"/>
                <a:cs typeface="Arial" panose="020B0604020202020204" pitchFamily="34" charset="0"/>
              </a:rPr>
              <a:t>period</a:t>
            </a:r>
            <a:endParaRPr lang="en-US" sz="1800" b="1" dirty="0">
              <a:solidFill>
                <a:srgbClr val="FF0000"/>
              </a:solidFill>
              <a:latin typeface="Arial" panose="020B0604020202020204" pitchFamily="34" charset="0"/>
              <a:cs typeface="Arial" panose="020B0604020202020204" pitchFamily="34" charset="0"/>
            </a:endParaRPr>
          </a:p>
          <a:p>
            <a:pPr marL="0" indent="0">
              <a:buNone/>
            </a:pPr>
            <a:endParaRPr lang="en-US" sz="1800" dirty="0">
              <a:solidFill>
                <a:srgbClr val="000000"/>
              </a:solidFill>
              <a:latin typeface="Arial" panose="020B0604020202020204" pitchFamily="34" charset="0"/>
              <a:cs typeface="Arial" panose="020B0604020202020204" pitchFamily="34" charset="0"/>
            </a:endParaRPr>
          </a:p>
        </p:txBody>
      </p:sp>
      <p:sp>
        <p:nvSpPr>
          <p:cNvPr id="5" name="Title 1"/>
          <p:cNvSpPr>
            <a:spLocks noGrp="1"/>
          </p:cNvSpPr>
          <p:nvPr>
            <p:ph type="title"/>
          </p:nvPr>
        </p:nvSpPr>
        <p:spPr>
          <a:xfrm>
            <a:off x="511084" y="280233"/>
            <a:ext cx="7886700" cy="571754"/>
          </a:xfrm>
          <a:ln>
            <a:solidFill>
              <a:schemeClr val="bg2">
                <a:lumMod val="50000"/>
              </a:schemeClr>
            </a:solidFill>
          </a:ln>
        </p:spPr>
        <p:txBody>
          <a:bodyPr>
            <a:normAutofit/>
          </a:bodyPr>
          <a:lstStyle/>
          <a:p>
            <a:pPr algn="ctr"/>
            <a:r>
              <a:rPr lang="en-US" dirty="0" smtClean="0"/>
              <a:t>Metro Police Service: </a:t>
            </a:r>
            <a:r>
              <a:rPr lang="en-US" dirty="0"/>
              <a:t>Chief Response</a:t>
            </a:r>
            <a:endParaRPr lang="en-ZA" dirty="0"/>
          </a:p>
        </p:txBody>
      </p:sp>
    </p:spTree>
    <p:extLst>
      <p:ext uri="{BB962C8B-B14F-4D97-AF65-F5344CB8AC3E}">
        <p14:creationId xmlns:p14="http://schemas.microsoft.com/office/powerpoint/2010/main" val="38891449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175657"/>
            <a:ext cx="7886700" cy="4885509"/>
          </a:xfrm>
          <a:solidFill>
            <a:schemeClr val="bg1"/>
          </a:solidFill>
          <a:ln>
            <a:solidFill>
              <a:schemeClr val="bg2">
                <a:lumMod val="50000"/>
              </a:schemeClr>
            </a:solidFill>
          </a:ln>
        </p:spPr>
        <p:txBody>
          <a:bodyPr>
            <a:noAutofit/>
          </a:bodyPr>
          <a:lstStyle/>
          <a:p>
            <a:pPr marL="0" indent="0">
              <a:buNone/>
            </a:pPr>
            <a:r>
              <a:rPr lang="en-US" b="1" dirty="0" smtClean="0">
                <a:solidFill>
                  <a:srgbClr val="000000"/>
                </a:solidFill>
                <a:latin typeface="Arial" panose="020B0604020202020204" pitchFamily="34" charset="0"/>
                <a:cs typeface="Arial" panose="020B0604020202020204" pitchFamily="34" charset="0"/>
              </a:rPr>
              <a:t>In </a:t>
            </a:r>
            <a:r>
              <a:rPr lang="en-US" b="1" dirty="0">
                <a:solidFill>
                  <a:srgbClr val="000000"/>
                </a:solidFill>
                <a:latin typeface="Arial" panose="020B0604020202020204" pitchFamily="34" charset="0"/>
                <a:cs typeface="Arial" panose="020B0604020202020204" pitchFamily="34" charset="0"/>
              </a:rPr>
              <a:t>terms of the Domestic Violence Act (DVA), the MPS has various responsibilities. The MPS Chief should indicate whether it complies with these responsibilities. </a:t>
            </a:r>
            <a:endParaRPr lang="en-ZA" b="1" dirty="0">
              <a:solidFill>
                <a:srgbClr val="000000"/>
              </a:solidFill>
              <a:latin typeface="Arial" panose="020B0604020202020204" pitchFamily="34" charset="0"/>
              <a:cs typeface="Arial" panose="020B0604020202020204" pitchFamily="34" charset="0"/>
            </a:endParaRPr>
          </a:p>
          <a:p>
            <a:pPr marL="0" indent="0">
              <a:buNone/>
            </a:pPr>
            <a:endParaRPr lang="en-US" dirty="0">
              <a:solidFill>
                <a:srgbClr val="000000"/>
              </a:solidFill>
              <a:latin typeface="Arial" panose="020B0604020202020204" pitchFamily="34" charset="0"/>
              <a:cs typeface="Arial" panose="020B0604020202020204" pitchFamily="34" charset="0"/>
            </a:endParaRPr>
          </a:p>
          <a:p>
            <a:pPr marL="0" indent="0">
              <a:buNone/>
            </a:pPr>
            <a:r>
              <a:rPr lang="en-US" b="1" dirty="0" smtClean="0">
                <a:solidFill>
                  <a:srgbClr val="000000"/>
                </a:solidFill>
                <a:latin typeface="Arial" panose="020B0604020202020204" pitchFamily="34" charset="0"/>
                <a:cs typeface="Arial" panose="020B0604020202020204" pitchFamily="34" charset="0"/>
              </a:rPr>
              <a:t>Are </a:t>
            </a:r>
            <a:r>
              <a:rPr lang="en-US" b="1" dirty="0">
                <a:solidFill>
                  <a:srgbClr val="000000"/>
                </a:solidFill>
                <a:latin typeface="Arial" panose="020B0604020202020204" pitchFamily="34" charset="0"/>
                <a:cs typeface="Arial" panose="020B0604020202020204" pitchFamily="34" charset="0"/>
              </a:rPr>
              <a:t>members serving interim or final protection orders if so ordered by the court</a:t>
            </a:r>
            <a:r>
              <a:rPr lang="en-US" b="1" dirty="0" smtClean="0">
                <a:solidFill>
                  <a:srgbClr val="000000"/>
                </a:solidFill>
                <a:latin typeface="Arial" panose="020B0604020202020204" pitchFamily="34" charset="0"/>
                <a:cs typeface="Arial" panose="020B0604020202020204" pitchFamily="34" charset="0"/>
              </a:rPr>
              <a:t>?</a:t>
            </a:r>
          </a:p>
          <a:p>
            <a:pPr marL="728663" lvl="1" indent="-385763">
              <a:buFont typeface="+mj-lt"/>
              <a:buAutoNum type="alphaLcPeriod"/>
            </a:pPr>
            <a:r>
              <a:rPr lang="en-US" b="1" dirty="0" smtClean="0">
                <a:solidFill>
                  <a:srgbClr val="FF0000"/>
                </a:solidFill>
                <a:latin typeface="Arial" panose="020B0604020202020204" pitchFamily="34" charset="0"/>
                <a:cs typeface="Arial" panose="020B0604020202020204" pitchFamily="34" charset="0"/>
              </a:rPr>
              <a:t>This is a SAPS Competency; however, CTMPD enforces such interim/final protection order.</a:t>
            </a:r>
            <a:endParaRPr lang="en-US" b="1" dirty="0">
              <a:solidFill>
                <a:srgbClr val="FF0000"/>
              </a:solidFill>
              <a:latin typeface="Arial" panose="020B0604020202020204" pitchFamily="34" charset="0"/>
              <a:cs typeface="Arial" panose="020B0604020202020204" pitchFamily="34" charset="0"/>
            </a:endParaRPr>
          </a:p>
          <a:p>
            <a:pPr marL="0" indent="0">
              <a:buNone/>
            </a:pPr>
            <a:endParaRPr lang="en-US" b="1" dirty="0" smtClean="0">
              <a:solidFill>
                <a:srgbClr val="000000"/>
              </a:solidFill>
              <a:latin typeface="Arial" panose="020B0604020202020204" pitchFamily="34" charset="0"/>
              <a:cs typeface="Arial" panose="020B0604020202020204" pitchFamily="34" charset="0"/>
            </a:endParaRPr>
          </a:p>
          <a:p>
            <a:pPr marL="0" indent="0">
              <a:buNone/>
            </a:pPr>
            <a:r>
              <a:rPr lang="en-US" b="1" dirty="0" smtClean="0">
                <a:solidFill>
                  <a:srgbClr val="000000"/>
                </a:solidFill>
                <a:latin typeface="Arial" panose="020B0604020202020204" pitchFamily="34" charset="0"/>
                <a:cs typeface="Arial" panose="020B0604020202020204" pitchFamily="34" charset="0"/>
              </a:rPr>
              <a:t>The </a:t>
            </a:r>
            <a:r>
              <a:rPr lang="en-US" b="1" dirty="0">
                <a:solidFill>
                  <a:srgbClr val="000000"/>
                </a:solidFill>
                <a:latin typeface="Arial" panose="020B0604020202020204" pitchFamily="34" charset="0"/>
                <a:cs typeface="Arial" panose="020B0604020202020204" pitchFamily="34" charset="0"/>
              </a:rPr>
              <a:t>Committee should consider the oversight architecture relating to the DVA, as the Civilian Secretariat for Police Service (CSPS) monitors and evaluates the compliance to the DVA by SAPS members – who is overseeing MPSs adherence to the DVA? </a:t>
            </a:r>
            <a:endParaRPr lang="en-US" b="1" dirty="0" smtClean="0">
              <a:solidFill>
                <a:srgbClr val="000000"/>
              </a:solidFill>
              <a:latin typeface="Arial" panose="020B0604020202020204" pitchFamily="34" charset="0"/>
              <a:cs typeface="Arial" panose="020B0604020202020204" pitchFamily="34" charset="0"/>
            </a:endParaRPr>
          </a:p>
          <a:p>
            <a:pPr marL="728663" lvl="1" indent="-385763">
              <a:buFont typeface="+mj-lt"/>
              <a:buAutoNum type="alphaLcPeriod"/>
            </a:pPr>
            <a:r>
              <a:rPr lang="en-US" b="1" dirty="0" smtClean="0">
                <a:solidFill>
                  <a:srgbClr val="FF0000"/>
                </a:solidFill>
                <a:latin typeface="Arial" panose="020B0604020202020204" pitchFamily="34" charset="0"/>
                <a:cs typeface="Arial" panose="020B0604020202020204" pitchFamily="34" charset="0"/>
              </a:rPr>
              <a:t>Respective Areas with oversight from DOCS</a:t>
            </a:r>
            <a:endParaRPr lang="en-US" b="1" dirty="0">
              <a:solidFill>
                <a:srgbClr val="FF0000"/>
              </a:solidFill>
              <a:latin typeface="Arial" panose="020B0604020202020204" pitchFamily="34" charset="0"/>
              <a:cs typeface="Arial" panose="020B0604020202020204" pitchFamily="34" charset="0"/>
            </a:endParaRPr>
          </a:p>
          <a:p>
            <a:pPr marL="0" indent="0">
              <a:buNone/>
            </a:pPr>
            <a:endParaRPr lang="en-US" dirty="0" smtClean="0">
              <a:solidFill>
                <a:srgbClr val="000000"/>
              </a:solidFill>
              <a:latin typeface="Arial" panose="020B0604020202020204" pitchFamily="34" charset="0"/>
              <a:cs typeface="Arial" panose="020B0604020202020204" pitchFamily="34" charset="0"/>
            </a:endParaRPr>
          </a:p>
          <a:p>
            <a:pPr marL="0" indent="0">
              <a:buNone/>
            </a:pPr>
            <a:r>
              <a:rPr lang="en-US" b="1" dirty="0" smtClean="0">
                <a:solidFill>
                  <a:srgbClr val="000000"/>
                </a:solidFill>
                <a:latin typeface="Arial" panose="020B0604020202020204" pitchFamily="34" charset="0"/>
                <a:cs typeface="Arial" panose="020B0604020202020204" pitchFamily="34" charset="0"/>
              </a:rPr>
              <a:t>Disciplinary </a:t>
            </a:r>
            <a:r>
              <a:rPr lang="en-US" b="1" dirty="0">
                <a:solidFill>
                  <a:srgbClr val="000000"/>
                </a:solidFill>
                <a:latin typeface="Arial" panose="020B0604020202020204" pitchFamily="34" charset="0"/>
                <a:cs typeface="Arial" panose="020B0604020202020204" pitchFamily="34" charset="0"/>
              </a:rPr>
              <a:t>action against a member of the MPS failing to adhere to the DVA must be taken by the Executive Head of the MPS – is this happening? </a:t>
            </a:r>
          </a:p>
          <a:p>
            <a:pPr marL="728663" lvl="1" indent="-385763">
              <a:buFont typeface="+mj-lt"/>
              <a:buAutoNum type="alphaLcPeriod"/>
            </a:pPr>
            <a:r>
              <a:rPr lang="en-US" b="1" dirty="0">
                <a:solidFill>
                  <a:srgbClr val="FF0000"/>
                </a:solidFill>
                <a:latin typeface="Arial" panose="020B0604020202020204" pitchFamily="34" charset="0"/>
                <a:cs typeface="Arial" panose="020B0604020202020204" pitchFamily="34" charset="0"/>
              </a:rPr>
              <a:t>Yes, when the need arises</a:t>
            </a:r>
            <a:endParaRPr lang="en-ZA" b="1" dirty="0">
              <a:solidFill>
                <a:srgbClr val="FF0000"/>
              </a:solidFill>
              <a:latin typeface="Arial" panose="020B0604020202020204" pitchFamily="34" charset="0"/>
              <a:cs typeface="Arial" panose="020B0604020202020204" pitchFamily="34" charset="0"/>
            </a:endParaRPr>
          </a:p>
        </p:txBody>
      </p:sp>
      <p:sp>
        <p:nvSpPr>
          <p:cNvPr id="5" name="Title 1"/>
          <p:cNvSpPr>
            <a:spLocks noGrp="1"/>
          </p:cNvSpPr>
          <p:nvPr>
            <p:ph type="title"/>
          </p:nvPr>
        </p:nvSpPr>
        <p:spPr>
          <a:xfrm>
            <a:off x="511084" y="280233"/>
            <a:ext cx="7886700" cy="571754"/>
          </a:xfrm>
          <a:ln>
            <a:solidFill>
              <a:schemeClr val="bg2">
                <a:lumMod val="50000"/>
              </a:schemeClr>
            </a:solidFill>
          </a:ln>
        </p:spPr>
        <p:txBody>
          <a:bodyPr>
            <a:normAutofit/>
          </a:bodyPr>
          <a:lstStyle/>
          <a:p>
            <a:pPr algn="ctr"/>
            <a:r>
              <a:rPr lang="en-US" dirty="0" smtClean="0"/>
              <a:t>Metro Police Service: </a:t>
            </a:r>
            <a:r>
              <a:rPr lang="en-US" dirty="0"/>
              <a:t>Chief Response</a:t>
            </a:r>
            <a:endParaRPr lang="en-ZA" dirty="0"/>
          </a:p>
        </p:txBody>
      </p:sp>
    </p:spTree>
    <p:extLst>
      <p:ext uri="{BB962C8B-B14F-4D97-AF65-F5344CB8AC3E}">
        <p14:creationId xmlns:p14="http://schemas.microsoft.com/office/powerpoint/2010/main" val="13954809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ctrTitle"/>
          </p:nvPr>
        </p:nvSpPr>
        <p:spPr>
          <a:xfrm>
            <a:off x="790302" y="2091261"/>
            <a:ext cx="7772400" cy="1470025"/>
          </a:xfrm>
        </p:spPr>
        <p:txBody>
          <a:bodyPr>
            <a:noAutofit/>
          </a:bodyPr>
          <a:lstStyle/>
          <a:p>
            <a:r>
              <a:rPr lang="en-US" sz="2800" u="sng" dirty="0" smtClean="0">
                <a:solidFill>
                  <a:schemeClr val="tx1"/>
                </a:solidFill>
                <a:effectLst>
                  <a:outerShdw blurRad="38100" dist="38100" dir="2700000" algn="tl">
                    <a:srgbClr val="000000">
                      <a:alpha val="43137"/>
                    </a:srgbClr>
                  </a:outerShdw>
                </a:effectLst>
              </a:rPr>
              <a:t/>
            </a:r>
            <a:br>
              <a:rPr lang="en-US" sz="2800" u="sng" dirty="0" smtClean="0">
                <a:solidFill>
                  <a:schemeClr val="tx1"/>
                </a:solidFill>
                <a:effectLst>
                  <a:outerShdw blurRad="38100" dist="38100" dir="2700000" algn="tl">
                    <a:srgbClr val="000000">
                      <a:alpha val="43137"/>
                    </a:srgbClr>
                  </a:outerShdw>
                </a:effectLst>
              </a:rPr>
            </a:br>
            <a:r>
              <a:rPr lang="en-US" sz="2800" dirty="0" smtClean="0">
                <a:solidFill>
                  <a:schemeClr val="tx1"/>
                </a:solidFill>
                <a:effectLst>
                  <a:outerShdw blurRad="38100" dist="38100" dir="2700000" algn="tl">
                    <a:srgbClr val="000000">
                      <a:alpha val="43137"/>
                    </a:srgbClr>
                  </a:outerShdw>
                </a:effectLst>
              </a:rPr>
              <a:t>Role of the South African Police Service in terms of SAPS National Instruction 7 of 2017 regarding land invasions.</a:t>
            </a:r>
            <a:endParaRPr lang="en-ZA" sz="28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220594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3224"/>
            <a:ext cx="8058150" cy="4728754"/>
          </a:xfrm>
          <a:ln>
            <a:solidFill>
              <a:schemeClr val="bg2">
                <a:lumMod val="50000"/>
              </a:schemeClr>
            </a:solidFill>
          </a:ln>
        </p:spPr>
        <p:txBody>
          <a:bodyPr>
            <a:normAutofit lnSpcReduction="10000"/>
          </a:bodyPr>
          <a:lstStyle/>
          <a:p>
            <a:pPr marL="0" indent="0">
              <a:buNone/>
            </a:pPr>
            <a:r>
              <a:rPr lang="en-US" sz="1800" b="1" dirty="0">
                <a:solidFill>
                  <a:srgbClr val="000000"/>
                </a:solidFill>
                <a:latin typeface="Arial" panose="020B0604020202020204" pitchFamily="34" charset="0"/>
                <a:cs typeface="Arial" panose="020B0604020202020204" pitchFamily="34" charset="0"/>
              </a:rPr>
              <a:t>Specialised SAPS Anti-Gang Units have been established in the Western Cape, Eastern Cape and Gauteng to curb escalating gang violence. The Cape Town Metro Police has established a Gang Task Team to address gang violence. Will the other affected MPS also establish specialised anti-gang units? Cooperation between Metro Police and SAPS is essential in this regard, as the fragmentation of state resources can jeopardize an effective response to the scourge of gang violence. The mandate of Metro Police is crime prevention. As such, the Cape Town Metro Police must indicate what it is doing to proactively address gang violence as part of its crime prevention mandate. </a:t>
            </a:r>
          </a:p>
          <a:p>
            <a:pPr marL="685800" lvl="1" indent="-342900">
              <a:buFont typeface="+mj-lt"/>
              <a:buAutoNum type="alphaLcPeriod"/>
            </a:pPr>
            <a:r>
              <a:rPr lang="en-US" sz="1800" b="1" dirty="0">
                <a:solidFill>
                  <a:srgbClr val="FF0000"/>
                </a:solidFill>
                <a:latin typeface="Arial" panose="020B0604020202020204" pitchFamily="34" charset="0"/>
                <a:cs typeface="Arial" panose="020B0604020202020204" pitchFamily="34" charset="0"/>
              </a:rPr>
              <a:t>Information driven proactive and reactive operations</a:t>
            </a:r>
          </a:p>
          <a:p>
            <a:pPr marL="685800" lvl="1" indent="-342900">
              <a:buFont typeface="+mj-lt"/>
              <a:buAutoNum type="alphaLcPeriod"/>
            </a:pPr>
            <a:r>
              <a:rPr lang="en-US" sz="1800" b="1" dirty="0">
                <a:solidFill>
                  <a:srgbClr val="FF0000"/>
                </a:solidFill>
                <a:latin typeface="Arial" panose="020B0604020202020204" pitchFamily="34" charset="0"/>
                <a:cs typeface="Arial" panose="020B0604020202020204" pitchFamily="34" charset="0"/>
              </a:rPr>
              <a:t>Uses technology such as, but not limited to,  </a:t>
            </a:r>
          </a:p>
          <a:p>
            <a:pPr marL="942975" lvl="2" indent="-257175">
              <a:buFont typeface="+mj-lt"/>
              <a:buAutoNum type="arabicPeriod"/>
            </a:pPr>
            <a:r>
              <a:rPr lang="en-US" sz="1800" b="1" dirty="0">
                <a:solidFill>
                  <a:srgbClr val="FF0000"/>
                </a:solidFill>
                <a:latin typeface="Arial" panose="020B0604020202020204" pitchFamily="34" charset="0"/>
                <a:cs typeface="Arial" panose="020B0604020202020204" pitchFamily="34" charset="0"/>
              </a:rPr>
              <a:t>CCTV footage, </a:t>
            </a:r>
          </a:p>
          <a:p>
            <a:pPr marL="942975" lvl="2" indent="-257175">
              <a:buFont typeface="+mj-lt"/>
              <a:buAutoNum type="arabicPeriod"/>
            </a:pPr>
            <a:r>
              <a:rPr lang="en-US" sz="1800" b="1" dirty="0">
                <a:solidFill>
                  <a:srgbClr val="FF0000"/>
                </a:solidFill>
                <a:latin typeface="Arial" panose="020B0604020202020204" pitchFamily="34" charset="0"/>
                <a:cs typeface="Arial" panose="020B0604020202020204" pitchFamily="34" charset="0"/>
              </a:rPr>
              <a:t>EPIC and </a:t>
            </a:r>
          </a:p>
          <a:p>
            <a:pPr marL="942975" lvl="2" indent="-257175">
              <a:buFont typeface="+mj-lt"/>
              <a:buAutoNum type="arabicPeriod"/>
            </a:pPr>
            <a:r>
              <a:rPr lang="en-US" sz="1800" b="1" dirty="0">
                <a:solidFill>
                  <a:srgbClr val="FF0000"/>
                </a:solidFill>
                <a:latin typeface="Arial" panose="020B0604020202020204" pitchFamily="34" charset="0"/>
                <a:cs typeface="Arial" panose="020B0604020202020204" pitchFamily="34" charset="0"/>
              </a:rPr>
              <a:t>C3 information, to embark of predictive policing strategies.</a:t>
            </a:r>
          </a:p>
          <a:p>
            <a:pPr marL="0" indent="0">
              <a:buNone/>
            </a:pPr>
            <a:r>
              <a:rPr lang="en-US" sz="1200" b="1" dirty="0">
                <a:solidFill>
                  <a:srgbClr val="000000"/>
                </a:solidFill>
              </a:rPr>
              <a:t> </a:t>
            </a:r>
          </a:p>
          <a:p>
            <a:endParaRPr lang="en-ZA" dirty="0">
              <a:latin typeface="Century Gothic" panose="020B0502020202020204" pitchFamily="34" charset="0"/>
            </a:endParaRPr>
          </a:p>
        </p:txBody>
      </p:sp>
      <p:sp>
        <p:nvSpPr>
          <p:cNvPr id="5" name="Title 1"/>
          <p:cNvSpPr txBox="1">
            <a:spLocks/>
          </p:cNvSpPr>
          <p:nvPr/>
        </p:nvSpPr>
        <p:spPr>
          <a:xfrm>
            <a:off x="511084" y="280233"/>
            <a:ext cx="7886700" cy="571754"/>
          </a:xfrm>
          <a:prstGeom prst="rect">
            <a:avLst/>
          </a:prstGeom>
          <a:ln>
            <a:solidFill>
              <a:schemeClr val="bg2">
                <a:lumMod val="50000"/>
              </a:schemeClr>
            </a:solidFill>
          </a:ln>
        </p:spPr>
        <p:txBody>
          <a:bodyPr vert="horz" lIns="91440" tIns="45720" rIns="91440" bIns="45720" rtlCol="0" anchor="ctr">
            <a:normAutofit/>
          </a:bodyPr>
          <a:lstStyle>
            <a:lvl1pPr algn="l" defTabSz="457200" rtl="0" eaLnBrk="1" latinLnBrk="0" hangingPunct="1">
              <a:spcBef>
                <a:spcPct val="0"/>
              </a:spcBef>
              <a:buNone/>
              <a:defRPr sz="2400" b="1" kern="1200">
                <a:solidFill>
                  <a:schemeClr val="tx1">
                    <a:lumMod val="75000"/>
                    <a:lumOff val="25000"/>
                  </a:schemeClr>
                </a:solidFill>
                <a:latin typeface="Century Gothic" panose="020B0502020202020204" pitchFamily="34" charset="0"/>
                <a:ea typeface="+mj-ea"/>
                <a:cs typeface="+mj-cs"/>
              </a:defRPr>
            </a:lvl1pPr>
          </a:lstStyle>
          <a:p>
            <a:pPr algn="ctr"/>
            <a:r>
              <a:rPr lang="en-US" smtClean="0"/>
              <a:t>Metro Police Service: Chief Response</a:t>
            </a:r>
            <a:endParaRPr lang="en-ZA" dirty="0"/>
          </a:p>
        </p:txBody>
      </p:sp>
    </p:spTree>
    <p:extLst>
      <p:ext uri="{BB962C8B-B14F-4D97-AF65-F5344CB8AC3E}">
        <p14:creationId xmlns:p14="http://schemas.microsoft.com/office/powerpoint/2010/main" val="4413625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93224"/>
            <a:ext cx="7886700" cy="5042262"/>
          </a:xfrm>
          <a:solidFill>
            <a:schemeClr val="bg1"/>
          </a:solidFill>
          <a:ln>
            <a:solidFill>
              <a:schemeClr val="bg2">
                <a:lumMod val="50000"/>
              </a:schemeClr>
            </a:solidFill>
          </a:ln>
        </p:spPr>
        <p:txBody>
          <a:bodyPr>
            <a:normAutofit fontScale="85000" lnSpcReduction="10000"/>
          </a:bodyPr>
          <a:lstStyle/>
          <a:p>
            <a:pPr marL="0" indent="0">
              <a:buNone/>
            </a:pPr>
            <a:r>
              <a:rPr lang="en-US" sz="1200" b="1" dirty="0" smtClean="0">
                <a:solidFill>
                  <a:srgbClr val="000000"/>
                </a:solidFill>
              </a:rPr>
              <a:t> </a:t>
            </a:r>
            <a:endParaRPr lang="en-US" sz="1200" b="1" dirty="0">
              <a:solidFill>
                <a:srgbClr val="000000"/>
              </a:solidFill>
            </a:endParaRPr>
          </a:p>
          <a:p>
            <a:pPr marL="0" lvl="0" indent="0">
              <a:buNone/>
            </a:pPr>
            <a:r>
              <a:rPr lang="en-US" sz="1900" dirty="0" smtClean="0">
                <a:latin typeface="Arial" panose="020B0604020202020204" pitchFamily="34" charset="0"/>
                <a:cs typeface="Arial" panose="020B0604020202020204" pitchFamily="34" charset="0"/>
              </a:rPr>
              <a:t>Continue:</a:t>
            </a:r>
            <a:endParaRPr lang="en-ZA" sz="1900" dirty="0" smtClean="0">
              <a:latin typeface="Arial" panose="020B0604020202020204" pitchFamily="34" charset="0"/>
              <a:cs typeface="Arial" panose="020B0604020202020204" pitchFamily="34" charset="0"/>
            </a:endParaRPr>
          </a:p>
          <a:p>
            <a:pPr lvl="0"/>
            <a:r>
              <a:rPr lang="en-ZA" sz="1900" dirty="0" smtClean="0">
                <a:latin typeface="Arial" panose="020B0604020202020204" pitchFamily="34" charset="0"/>
                <a:cs typeface="Arial" panose="020B0604020202020204" pitchFamily="34" charset="0"/>
              </a:rPr>
              <a:t>The </a:t>
            </a:r>
            <a:r>
              <a:rPr lang="en-ZA" sz="1900" dirty="0">
                <a:latin typeface="Arial" panose="020B0604020202020204" pitchFamily="34" charset="0"/>
                <a:cs typeface="Arial" panose="020B0604020202020204" pitchFamily="34" charset="0"/>
              </a:rPr>
              <a:t>Cape Town Metro Police has established a </a:t>
            </a:r>
            <a:r>
              <a:rPr lang="en-ZA" sz="1900" b="1" dirty="0">
                <a:solidFill>
                  <a:srgbClr val="FF0000"/>
                </a:solidFill>
                <a:latin typeface="Arial" panose="020B0604020202020204" pitchFamily="34" charset="0"/>
                <a:cs typeface="Arial" panose="020B0604020202020204" pitchFamily="34" charset="0"/>
              </a:rPr>
              <a:t>Gang and Drug Task Team</a:t>
            </a:r>
            <a:r>
              <a:rPr lang="en-ZA" sz="1900" dirty="0">
                <a:latin typeface="Arial" panose="020B0604020202020204" pitchFamily="34" charset="0"/>
                <a:cs typeface="Arial" panose="020B0604020202020204" pitchFamily="34" charset="0"/>
              </a:rPr>
              <a:t> to address gang violence.</a:t>
            </a:r>
          </a:p>
          <a:p>
            <a:pPr lvl="0"/>
            <a:r>
              <a:rPr lang="en-ZA" sz="1900" dirty="0">
                <a:latin typeface="Arial" panose="020B0604020202020204" pitchFamily="34" charset="0"/>
                <a:cs typeface="Arial" panose="020B0604020202020204" pitchFamily="34" charset="0"/>
              </a:rPr>
              <a:t>Cooperation between Metro Police and SAPS in this regard, as the fragmentation of state resources can jeopardise an effective response to the scourge of gang </a:t>
            </a:r>
            <a:r>
              <a:rPr lang="en-ZA" sz="1900" dirty="0" smtClean="0">
                <a:latin typeface="Arial" panose="020B0604020202020204" pitchFamily="34" charset="0"/>
                <a:cs typeface="Arial" panose="020B0604020202020204" pitchFamily="34" charset="0"/>
              </a:rPr>
              <a:t>violence. </a:t>
            </a:r>
            <a:r>
              <a:rPr lang="en-ZA" sz="1900" b="1" dirty="0" smtClean="0">
                <a:solidFill>
                  <a:srgbClr val="FF0000"/>
                </a:solidFill>
                <a:latin typeface="Arial" panose="020B0604020202020204" pitchFamily="34" charset="0"/>
                <a:cs typeface="Arial" panose="020B0604020202020204" pitchFamily="34" charset="0"/>
              </a:rPr>
              <a:t>The Provincial Joints Priority Committee on Gang Violence </a:t>
            </a:r>
            <a:r>
              <a:rPr lang="en-ZA" sz="1900" dirty="0" smtClean="0">
                <a:latin typeface="Arial" panose="020B0604020202020204" pitchFamily="34" charset="0"/>
                <a:cs typeface="Arial" panose="020B0604020202020204" pitchFamily="34" charset="0"/>
              </a:rPr>
              <a:t>seized to exist.</a:t>
            </a:r>
            <a:endParaRPr lang="en-ZA" sz="1900" dirty="0">
              <a:latin typeface="Arial" panose="020B0604020202020204" pitchFamily="34" charset="0"/>
              <a:cs typeface="Arial" panose="020B0604020202020204" pitchFamily="34" charset="0"/>
            </a:endParaRPr>
          </a:p>
          <a:p>
            <a:pPr lvl="0"/>
            <a:r>
              <a:rPr lang="en-ZA" sz="1900" dirty="0">
                <a:latin typeface="Arial" panose="020B0604020202020204" pitchFamily="34" charset="0"/>
                <a:cs typeface="Arial" panose="020B0604020202020204" pitchFamily="34" charset="0"/>
              </a:rPr>
              <a:t>The mandate of Metro Police is crime prevention. The Cape Town Metro is proactively addressing gang violence </a:t>
            </a:r>
            <a:r>
              <a:rPr lang="en-ZA" sz="1900" dirty="0" smtClean="0">
                <a:latin typeface="Arial" panose="020B0604020202020204" pitchFamily="34" charset="0"/>
                <a:cs typeface="Arial" panose="020B0604020202020204" pitchFamily="34" charset="0"/>
              </a:rPr>
              <a:t>and drugs/ drug trafficking as </a:t>
            </a:r>
            <a:r>
              <a:rPr lang="en-ZA" sz="1900" dirty="0">
                <a:latin typeface="Arial" panose="020B0604020202020204" pitchFamily="34" charset="0"/>
                <a:cs typeface="Arial" panose="020B0604020202020204" pitchFamily="34" charset="0"/>
              </a:rPr>
              <a:t>part of its crime prevention mandate through the following interventions:</a:t>
            </a:r>
          </a:p>
          <a:p>
            <a:pPr lvl="1"/>
            <a:r>
              <a:rPr lang="en-ZA" sz="1900" b="1" dirty="0">
                <a:solidFill>
                  <a:srgbClr val="FF0000"/>
                </a:solidFill>
                <a:latin typeface="Arial" panose="020B0604020202020204" pitchFamily="34" charset="0"/>
                <a:cs typeface="Arial" panose="020B0604020202020204" pitchFamily="34" charset="0"/>
              </a:rPr>
              <a:t>GDTT</a:t>
            </a:r>
          </a:p>
          <a:p>
            <a:pPr lvl="1"/>
            <a:r>
              <a:rPr lang="en-ZA" sz="1900" b="1" dirty="0" smtClean="0">
                <a:solidFill>
                  <a:srgbClr val="FF0000"/>
                </a:solidFill>
                <a:latin typeface="Arial" panose="020B0604020202020204" pitchFamily="34" charset="0"/>
                <a:cs typeface="Arial" panose="020B0604020202020204" pitchFamily="34" charset="0"/>
              </a:rPr>
              <a:t>Reward Informer management</a:t>
            </a:r>
            <a:endParaRPr lang="en-ZA" sz="1900" b="1" dirty="0">
              <a:solidFill>
                <a:srgbClr val="FF0000"/>
              </a:solidFill>
              <a:latin typeface="Arial" panose="020B0604020202020204" pitchFamily="34" charset="0"/>
              <a:cs typeface="Arial" panose="020B0604020202020204" pitchFamily="34" charset="0"/>
            </a:endParaRPr>
          </a:p>
          <a:p>
            <a:pPr lvl="1"/>
            <a:r>
              <a:rPr lang="en-ZA" sz="1900" b="1" dirty="0">
                <a:solidFill>
                  <a:srgbClr val="FF0000"/>
                </a:solidFill>
                <a:latin typeface="Arial" panose="020B0604020202020204" pitchFamily="34" charset="0"/>
                <a:cs typeface="Arial" panose="020B0604020202020204" pitchFamily="34" charset="0"/>
              </a:rPr>
              <a:t>K9 sniffer dogs</a:t>
            </a:r>
          </a:p>
          <a:p>
            <a:pPr lvl="1"/>
            <a:r>
              <a:rPr lang="en-ZA" sz="1900" b="1" dirty="0">
                <a:solidFill>
                  <a:srgbClr val="FF0000"/>
                </a:solidFill>
                <a:latin typeface="Arial" panose="020B0604020202020204" pitchFamily="34" charset="0"/>
                <a:cs typeface="Arial" panose="020B0604020202020204" pitchFamily="34" charset="0"/>
              </a:rPr>
              <a:t>SU/NST/LEAP</a:t>
            </a:r>
          </a:p>
          <a:p>
            <a:pPr lvl="1"/>
            <a:r>
              <a:rPr lang="en-ZA" sz="1900" b="1" dirty="0">
                <a:solidFill>
                  <a:srgbClr val="FF0000"/>
                </a:solidFill>
                <a:latin typeface="Arial" panose="020B0604020202020204" pitchFamily="34" charset="0"/>
                <a:cs typeface="Arial" panose="020B0604020202020204" pitchFamily="34" charset="0"/>
              </a:rPr>
              <a:t>SSIU undertaking watching briefs on cases</a:t>
            </a:r>
          </a:p>
          <a:p>
            <a:pPr lvl="1"/>
            <a:r>
              <a:rPr lang="en-ZA" sz="1900" b="1" dirty="0">
                <a:solidFill>
                  <a:srgbClr val="FF0000"/>
                </a:solidFill>
                <a:latin typeface="Arial" panose="020B0604020202020204" pitchFamily="34" charset="0"/>
                <a:cs typeface="Arial" panose="020B0604020202020204" pitchFamily="34" charset="0"/>
              </a:rPr>
              <a:t>SIMS gathering operational information to ensure more effective action by GDTT</a:t>
            </a:r>
          </a:p>
          <a:p>
            <a:pPr lvl="1"/>
            <a:r>
              <a:rPr lang="en-ZA" sz="1900" b="1" dirty="0">
                <a:solidFill>
                  <a:srgbClr val="FF0000"/>
                </a:solidFill>
                <a:latin typeface="Arial" panose="020B0604020202020204" pitchFamily="34" charset="0"/>
                <a:cs typeface="Arial" panose="020B0604020202020204" pitchFamily="34" charset="0"/>
              </a:rPr>
              <a:t>Gunfire detection system (tender currently being renewed</a:t>
            </a:r>
            <a:r>
              <a:rPr lang="en-ZA" sz="1900" b="1" dirty="0" smtClean="0">
                <a:solidFill>
                  <a:srgbClr val="FF0000"/>
                </a:solidFill>
                <a:latin typeface="Arial" panose="020B0604020202020204" pitchFamily="34" charset="0"/>
                <a:cs typeface="Arial" panose="020B0604020202020204" pitchFamily="34" charset="0"/>
              </a:rPr>
              <a:t>)</a:t>
            </a:r>
          </a:p>
          <a:p>
            <a:pPr lvl="1"/>
            <a:r>
              <a:rPr lang="en-US" sz="1900" b="1" dirty="0" smtClean="0">
                <a:solidFill>
                  <a:srgbClr val="FF0000"/>
                </a:solidFill>
                <a:latin typeface="Arial" panose="020B0604020202020204" pitchFamily="34" charset="0"/>
                <a:cs typeface="Arial" panose="020B0604020202020204" pitchFamily="34" charset="0"/>
              </a:rPr>
              <a:t>City of Cape Town Reward System</a:t>
            </a:r>
            <a:endParaRPr lang="en-ZA" sz="1900" b="1" dirty="0">
              <a:solidFill>
                <a:srgbClr val="FF0000"/>
              </a:solidFill>
              <a:latin typeface="Arial" panose="020B0604020202020204" pitchFamily="34" charset="0"/>
              <a:cs typeface="Arial" panose="020B0604020202020204" pitchFamily="34" charset="0"/>
            </a:endParaRPr>
          </a:p>
          <a:p>
            <a:endParaRPr lang="en-ZA" dirty="0">
              <a:latin typeface="Century Gothic" panose="020B0502020202020204" pitchFamily="34" charset="0"/>
            </a:endParaRPr>
          </a:p>
        </p:txBody>
      </p:sp>
      <p:sp>
        <p:nvSpPr>
          <p:cNvPr id="5" name="Title 1"/>
          <p:cNvSpPr txBox="1">
            <a:spLocks/>
          </p:cNvSpPr>
          <p:nvPr/>
        </p:nvSpPr>
        <p:spPr>
          <a:xfrm>
            <a:off x="511084" y="280233"/>
            <a:ext cx="7886700" cy="571754"/>
          </a:xfrm>
          <a:prstGeom prst="rect">
            <a:avLst/>
          </a:prstGeom>
          <a:ln>
            <a:solidFill>
              <a:schemeClr val="bg2">
                <a:lumMod val="50000"/>
              </a:schemeClr>
            </a:solidFill>
          </a:ln>
        </p:spPr>
        <p:txBody>
          <a:bodyPr vert="horz" lIns="91440" tIns="45720" rIns="91440" bIns="45720" rtlCol="0" anchor="ctr">
            <a:normAutofit/>
          </a:bodyPr>
          <a:lstStyle>
            <a:lvl1pPr algn="l" defTabSz="457200" rtl="0" eaLnBrk="1" latinLnBrk="0" hangingPunct="1">
              <a:spcBef>
                <a:spcPct val="0"/>
              </a:spcBef>
              <a:buNone/>
              <a:defRPr sz="2400" b="1" kern="1200">
                <a:solidFill>
                  <a:schemeClr val="tx1">
                    <a:lumMod val="75000"/>
                    <a:lumOff val="25000"/>
                  </a:schemeClr>
                </a:solidFill>
                <a:latin typeface="Century Gothic" panose="020B0502020202020204" pitchFamily="34" charset="0"/>
                <a:ea typeface="+mj-ea"/>
                <a:cs typeface="+mj-cs"/>
              </a:defRPr>
            </a:lvl1pPr>
          </a:lstStyle>
          <a:p>
            <a:pPr algn="ctr"/>
            <a:r>
              <a:rPr lang="en-US" smtClean="0"/>
              <a:t>Metro Police Service: Chief Response</a:t>
            </a:r>
            <a:endParaRPr lang="en-ZA" dirty="0"/>
          </a:p>
        </p:txBody>
      </p:sp>
    </p:spTree>
    <p:extLst>
      <p:ext uri="{BB962C8B-B14F-4D97-AF65-F5344CB8AC3E}">
        <p14:creationId xmlns:p14="http://schemas.microsoft.com/office/powerpoint/2010/main" val="22402585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8726" y="1280160"/>
            <a:ext cx="7886700" cy="4715691"/>
          </a:xfrm>
          <a:ln>
            <a:solidFill>
              <a:schemeClr val="bg2">
                <a:lumMod val="50000"/>
              </a:schemeClr>
            </a:solidFill>
          </a:ln>
        </p:spPr>
        <p:txBody>
          <a:bodyPr>
            <a:normAutofit fontScale="92500" lnSpcReduction="20000"/>
          </a:bodyPr>
          <a:lstStyle/>
          <a:p>
            <a:pPr marL="0" indent="0">
              <a:buNone/>
            </a:pPr>
            <a:r>
              <a:rPr lang="en-US" b="1" dirty="0">
                <a:solidFill>
                  <a:srgbClr val="000000"/>
                </a:solidFill>
                <a:latin typeface="Arial" panose="020B0604020202020204" pitchFamily="34" charset="0"/>
                <a:cs typeface="Arial" panose="020B0604020202020204" pitchFamily="34" charset="0"/>
              </a:rPr>
              <a:t>The MPS Chief should explain their crime prevention responsibilities in terms of the Drug and Drug Trafficking Act, 1992 (Act 140 of 1991). </a:t>
            </a:r>
          </a:p>
          <a:p>
            <a:pPr lvl="1"/>
            <a:r>
              <a:rPr lang="en-US" b="1" dirty="0">
                <a:solidFill>
                  <a:srgbClr val="FF0000"/>
                </a:solidFill>
                <a:latin typeface="Arial" panose="020B0604020202020204" pitchFamily="34" charset="0"/>
                <a:cs typeface="Arial" panose="020B0604020202020204" pitchFamily="34" charset="0"/>
              </a:rPr>
              <a:t>CTMPD Gang Drug and Task Teams as well as the Operational Areas liaises with the respective SAPS stations and embark on joint </a:t>
            </a:r>
            <a:r>
              <a:rPr lang="en-US" b="1" dirty="0" smtClean="0">
                <a:solidFill>
                  <a:srgbClr val="FF0000"/>
                </a:solidFill>
                <a:latin typeface="Arial" panose="020B0604020202020204" pitchFamily="34" charset="0"/>
                <a:cs typeface="Arial" panose="020B0604020202020204" pitchFamily="34" charset="0"/>
              </a:rPr>
              <a:t>and integrated operations. Reports of successes and achievements are shared with the SAPS Command Center POCC</a:t>
            </a:r>
            <a:endParaRPr lang="en-US" b="1" dirty="0">
              <a:solidFill>
                <a:srgbClr val="FF0000"/>
              </a:solidFill>
              <a:latin typeface="Arial" panose="020B0604020202020204" pitchFamily="34" charset="0"/>
              <a:cs typeface="Arial" panose="020B0604020202020204" pitchFamily="34" charset="0"/>
            </a:endParaRPr>
          </a:p>
          <a:p>
            <a:pPr marL="0" indent="0">
              <a:buNone/>
            </a:pPr>
            <a:endParaRPr lang="en-US" b="1" dirty="0">
              <a:solidFill>
                <a:srgbClr val="000000"/>
              </a:solidFill>
              <a:latin typeface="Arial" panose="020B0604020202020204" pitchFamily="34" charset="0"/>
              <a:cs typeface="Arial" panose="020B0604020202020204" pitchFamily="34" charset="0"/>
            </a:endParaRPr>
          </a:p>
          <a:p>
            <a:pPr marL="0" indent="0">
              <a:buNone/>
            </a:pPr>
            <a:r>
              <a:rPr lang="en-US" b="1" dirty="0">
                <a:solidFill>
                  <a:srgbClr val="000000"/>
                </a:solidFill>
                <a:latin typeface="Arial" panose="020B0604020202020204" pitchFamily="34" charset="0"/>
                <a:cs typeface="Arial" panose="020B0604020202020204" pitchFamily="34" charset="0"/>
              </a:rPr>
              <a:t>The MPS Chief should indicate whether it is part of the current review of the National Drug Master Plan as a key stakeholder in crime prevention countrywide.</a:t>
            </a:r>
          </a:p>
          <a:p>
            <a:pPr lvl="1"/>
            <a:r>
              <a:rPr lang="en-US" b="1" dirty="0" smtClean="0">
                <a:solidFill>
                  <a:srgbClr val="FF0000"/>
                </a:solidFill>
                <a:latin typeface="Arial" panose="020B0604020202020204" pitchFamily="34" charset="0"/>
                <a:cs typeface="Arial" panose="020B0604020202020204" pitchFamily="34" charset="0"/>
              </a:rPr>
              <a:t>The Department of Community Safety was responsible to establish a Provincial Joints Priority Committee to deal with the roll out of the </a:t>
            </a:r>
            <a:r>
              <a:rPr lang="en-US" b="1" dirty="0" err="1" smtClean="0">
                <a:solidFill>
                  <a:srgbClr val="FF0000"/>
                </a:solidFill>
                <a:latin typeface="Arial" panose="020B0604020202020204" pitchFamily="34" charset="0"/>
                <a:cs typeface="Arial" panose="020B0604020202020204" pitchFamily="34" charset="0"/>
              </a:rPr>
              <a:t>rewiev</a:t>
            </a:r>
            <a:r>
              <a:rPr lang="en-US" b="1" dirty="0" smtClean="0">
                <a:solidFill>
                  <a:srgbClr val="FF0000"/>
                </a:solidFill>
                <a:latin typeface="Arial" panose="020B0604020202020204" pitchFamily="34" charset="0"/>
                <a:cs typeface="Arial" panose="020B0604020202020204" pitchFamily="34" charset="0"/>
              </a:rPr>
              <a:t> of the drug master plan. It never happened. </a:t>
            </a:r>
            <a:endParaRPr lang="en-US" b="1" dirty="0">
              <a:solidFill>
                <a:srgbClr val="FF0000"/>
              </a:solidFill>
              <a:latin typeface="Arial" panose="020B0604020202020204" pitchFamily="34" charset="0"/>
              <a:cs typeface="Arial" panose="020B0604020202020204" pitchFamily="34" charset="0"/>
            </a:endParaRPr>
          </a:p>
          <a:p>
            <a:pPr marL="0" indent="0">
              <a:buNone/>
            </a:pPr>
            <a:endParaRPr lang="en-US" b="1" dirty="0">
              <a:solidFill>
                <a:srgbClr val="000000"/>
              </a:solidFill>
              <a:latin typeface="Arial" panose="020B0604020202020204" pitchFamily="34" charset="0"/>
              <a:cs typeface="Arial" panose="020B0604020202020204" pitchFamily="34" charset="0"/>
            </a:endParaRPr>
          </a:p>
          <a:p>
            <a:pPr marL="0" indent="0">
              <a:buNone/>
            </a:pPr>
            <a:r>
              <a:rPr lang="en-US" b="1" dirty="0">
                <a:solidFill>
                  <a:srgbClr val="000000"/>
                </a:solidFill>
                <a:latin typeface="Arial" panose="020B0604020202020204" pitchFamily="34" charset="0"/>
                <a:cs typeface="Arial" panose="020B0604020202020204" pitchFamily="34" charset="0"/>
              </a:rPr>
              <a:t>Has any progress been made towards the development of a National Metro Police qualification? </a:t>
            </a:r>
          </a:p>
          <a:p>
            <a:pPr lvl="1"/>
            <a:r>
              <a:rPr lang="en-US" b="1" dirty="0">
                <a:solidFill>
                  <a:srgbClr val="FF0000"/>
                </a:solidFill>
                <a:latin typeface="Arial" panose="020B0604020202020204" pitchFamily="34" charset="0"/>
                <a:cs typeface="Arial" panose="020B0604020202020204" pitchFamily="34" charset="0"/>
              </a:rPr>
              <a:t>This is a RTMC competency to which an accredited training institution must conform to. </a:t>
            </a:r>
            <a:endParaRPr lang="en-ZA" b="1" dirty="0">
              <a:solidFill>
                <a:srgbClr val="FF0000"/>
              </a:solidFill>
              <a:latin typeface="Arial" panose="020B0604020202020204" pitchFamily="34" charset="0"/>
              <a:cs typeface="Arial" panose="020B0604020202020204" pitchFamily="34" charset="0"/>
            </a:endParaRPr>
          </a:p>
          <a:p>
            <a:pPr marL="0" indent="0">
              <a:buNone/>
            </a:pPr>
            <a:endParaRPr lang="en-US" b="1" dirty="0">
              <a:solidFill>
                <a:srgbClr val="000000"/>
              </a:solidFill>
              <a:latin typeface="Arial" panose="020B0604020202020204" pitchFamily="34" charset="0"/>
              <a:cs typeface="Arial" panose="020B0604020202020204" pitchFamily="34" charset="0"/>
            </a:endParaRPr>
          </a:p>
          <a:p>
            <a:pPr marL="0" indent="0">
              <a:buNone/>
            </a:pPr>
            <a:r>
              <a:rPr lang="en-US" b="1" dirty="0">
                <a:solidFill>
                  <a:srgbClr val="000000"/>
                </a:solidFill>
                <a:latin typeface="Arial" panose="020B0604020202020204" pitchFamily="34" charset="0"/>
                <a:cs typeface="Arial" panose="020B0604020202020204" pitchFamily="34" charset="0"/>
              </a:rPr>
              <a:t>Can the section 334(1) of the Criminal Procedure Act, 1977 be revisited in terms of the appointment of peace officers and the conditions thereto? </a:t>
            </a:r>
          </a:p>
          <a:p>
            <a:pPr lvl="1"/>
            <a:r>
              <a:rPr lang="en-US" b="1" dirty="0">
                <a:solidFill>
                  <a:srgbClr val="FF0000"/>
                </a:solidFill>
                <a:latin typeface="Arial" panose="020B0604020202020204" pitchFamily="34" charset="0"/>
                <a:cs typeface="Arial" panose="020B0604020202020204" pitchFamily="34" charset="0"/>
              </a:rPr>
              <a:t>Alderman JP Smith to </a:t>
            </a:r>
            <a:r>
              <a:rPr lang="en-US" b="1" dirty="0" smtClean="0">
                <a:solidFill>
                  <a:srgbClr val="FF0000"/>
                </a:solidFill>
                <a:latin typeface="Arial" panose="020B0604020202020204" pitchFamily="34" charset="0"/>
                <a:cs typeface="Arial" panose="020B0604020202020204" pitchFamily="34" charset="0"/>
              </a:rPr>
              <a:t>respond</a:t>
            </a:r>
          </a:p>
          <a:p>
            <a:pPr lvl="1"/>
            <a:r>
              <a:rPr lang="en-US" b="1" dirty="0" smtClean="0">
                <a:solidFill>
                  <a:schemeClr val="bg2">
                    <a:lumMod val="75000"/>
                  </a:schemeClr>
                </a:solidFill>
                <a:latin typeface="Arial" panose="020B0604020202020204" pitchFamily="34" charset="0"/>
                <a:cs typeface="Arial" panose="020B0604020202020204" pitchFamily="34" charset="0"/>
              </a:rPr>
              <a:t>See the information note of Col Cloete in terms of the SAHRC case</a:t>
            </a:r>
            <a:endParaRPr lang="en-ZA" b="1" dirty="0">
              <a:solidFill>
                <a:schemeClr val="bg2">
                  <a:lumMod val="75000"/>
                </a:schemeClr>
              </a:solidFill>
              <a:latin typeface="Arial" panose="020B0604020202020204" pitchFamily="34" charset="0"/>
              <a:cs typeface="Arial" panose="020B0604020202020204" pitchFamily="34" charset="0"/>
            </a:endParaRPr>
          </a:p>
          <a:p>
            <a:pPr marL="342900" lvl="1" indent="0">
              <a:buNone/>
            </a:pPr>
            <a:endParaRPr lang="en-US" dirty="0" smtClean="0">
              <a:solidFill>
                <a:srgbClr val="FF0000"/>
              </a:solidFill>
              <a:latin typeface="Century Gothic" panose="020B0502020202020204" pitchFamily="34" charset="0"/>
            </a:endParaRPr>
          </a:p>
        </p:txBody>
      </p:sp>
      <p:sp>
        <p:nvSpPr>
          <p:cNvPr id="5" name="Title 1"/>
          <p:cNvSpPr>
            <a:spLocks noGrp="1"/>
          </p:cNvSpPr>
          <p:nvPr>
            <p:ph type="title"/>
          </p:nvPr>
        </p:nvSpPr>
        <p:spPr>
          <a:xfrm>
            <a:off x="568726" y="348449"/>
            <a:ext cx="7886700" cy="571754"/>
          </a:xfrm>
          <a:ln>
            <a:solidFill>
              <a:schemeClr val="bg2">
                <a:lumMod val="50000"/>
              </a:schemeClr>
            </a:solidFill>
          </a:ln>
        </p:spPr>
        <p:txBody>
          <a:bodyPr>
            <a:normAutofit/>
          </a:bodyPr>
          <a:lstStyle/>
          <a:p>
            <a:pPr algn="ctr"/>
            <a:r>
              <a:rPr lang="en-US" dirty="0" smtClean="0"/>
              <a:t>Metro Police Service: </a:t>
            </a:r>
            <a:r>
              <a:rPr lang="en-US" dirty="0"/>
              <a:t>Chief Response</a:t>
            </a:r>
            <a:endParaRPr lang="en-ZA" dirty="0"/>
          </a:p>
        </p:txBody>
      </p:sp>
    </p:spTree>
    <p:extLst>
      <p:ext uri="{BB962C8B-B14F-4D97-AF65-F5344CB8AC3E}">
        <p14:creationId xmlns:p14="http://schemas.microsoft.com/office/powerpoint/2010/main" val="25812734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54033"/>
            <a:ext cx="7886700" cy="5159829"/>
          </a:xfrm>
          <a:solidFill>
            <a:schemeClr val="bg1"/>
          </a:solidFill>
          <a:ln>
            <a:solidFill>
              <a:schemeClr val="bg2">
                <a:lumMod val="50000"/>
              </a:schemeClr>
            </a:solidFill>
          </a:ln>
        </p:spPr>
        <p:txBody>
          <a:bodyPr>
            <a:normAutofit fontScale="92500" lnSpcReduction="20000"/>
          </a:bodyPr>
          <a:lstStyle/>
          <a:p>
            <a:pPr marL="0" indent="0">
              <a:buNone/>
            </a:pPr>
            <a:r>
              <a:rPr lang="en-US" sz="1500" b="1" dirty="0">
                <a:solidFill>
                  <a:srgbClr val="000000"/>
                </a:solidFill>
                <a:latin typeface="Arial" panose="020B0604020202020204" pitchFamily="34" charset="0"/>
                <a:cs typeface="Arial" panose="020B0604020202020204" pitchFamily="34" charset="0"/>
              </a:rPr>
              <a:t>Can the City specify the training period for the Law Enforcement Officers and what the training curriculum consists of? </a:t>
            </a:r>
            <a:endParaRPr lang="en-US" sz="1500" b="1" dirty="0">
              <a:solidFill>
                <a:srgbClr val="FF0000"/>
              </a:solidFill>
              <a:latin typeface="Arial" panose="020B0604020202020204" pitchFamily="34" charset="0"/>
              <a:cs typeface="Arial" panose="020B0604020202020204" pitchFamily="34" charset="0"/>
            </a:endParaRPr>
          </a:p>
          <a:p>
            <a:pPr lvl="1">
              <a:spcBef>
                <a:spcPts val="0"/>
              </a:spcBef>
            </a:pPr>
            <a:r>
              <a:rPr lang="en-US" sz="1700" dirty="0">
                <a:solidFill>
                  <a:srgbClr val="FF0000"/>
                </a:solidFill>
                <a:latin typeface="Arial" panose="020B0604020202020204" pitchFamily="34" charset="0"/>
                <a:cs typeface="Arial" panose="020B0604020202020204" pitchFamily="34" charset="0"/>
              </a:rPr>
              <a:t>The training period is six months</a:t>
            </a:r>
          </a:p>
          <a:p>
            <a:pPr lvl="1">
              <a:spcBef>
                <a:spcPts val="0"/>
              </a:spcBef>
            </a:pPr>
            <a:r>
              <a:rPr lang="en-US" sz="1700" dirty="0">
                <a:solidFill>
                  <a:srgbClr val="FF0000"/>
                </a:solidFill>
                <a:latin typeface="Arial" panose="020B0604020202020204" pitchFamily="34" charset="0"/>
                <a:cs typeface="Arial" panose="020B0604020202020204" pitchFamily="34" charset="0"/>
              </a:rPr>
              <a:t>The curriculum consists of:</a:t>
            </a:r>
          </a:p>
          <a:p>
            <a:pPr lvl="2">
              <a:spcBef>
                <a:spcPts val="0"/>
              </a:spcBef>
              <a:buFont typeface="Wingdings" panose="05000000000000000000" pitchFamily="2" charset="2"/>
              <a:buChar char="Ø"/>
            </a:pPr>
            <a:r>
              <a:rPr lang="en-US" sz="1700" dirty="0">
                <a:solidFill>
                  <a:srgbClr val="FF0000"/>
                </a:solidFill>
                <a:latin typeface="Arial" panose="020B0604020202020204" pitchFamily="34" charset="0"/>
                <a:cs typeface="Arial" panose="020B0604020202020204" pitchFamily="34" charset="0"/>
              </a:rPr>
              <a:t>Peace Officer and Traffic Warden course US 377224</a:t>
            </a:r>
          </a:p>
          <a:p>
            <a:pPr lvl="2">
              <a:spcBef>
                <a:spcPts val="0"/>
              </a:spcBef>
              <a:buFont typeface="Wingdings" panose="05000000000000000000" pitchFamily="2" charset="2"/>
              <a:buChar char="Ø"/>
            </a:pPr>
            <a:r>
              <a:rPr lang="en-US" sz="1700" dirty="0">
                <a:solidFill>
                  <a:srgbClr val="FF0000"/>
                </a:solidFill>
                <a:latin typeface="Arial" panose="020B0604020202020204" pitchFamily="34" charset="0"/>
                <a:cs typeface="Arial" panose="020B0604020202020204" pitchFamily="34" charset="0"/>
              </a:rPr>
              <a:t>Tactical Survival techniques US 120477</a:t>
            </a:r>
          </a:p>
          <a:p>
            <a:pPr lvl="2">
              <a:spcBef>
                <a:spcPts val="0"/>
              </a:spcBef>
              <a:buFont typeface="Wingdings" panose="05000000000000000000" pitchFamily="2" charset="2"/>
              <a:buChar char="Ø"/>
            </a:pPr>
            <a:r>
              <a:rPr lang="en-US" sz="1700" dirty="0">
                <a:solidFill>
                  <a:srgbClr val="FF0000"/>
                </a:solidFill>
                <a:latin typeface="Arial" panose="020B0604020202020204" pitchFamily="34" charset="0"/>
                <a:cs typeface="Arial" panose="020B0604020202020204" pitchFamily="34" charset="0"/>
              </a:rPr>
              <a:t>Basic Handgun Training US 117705, 123512 and 123515</a:t>
            </a:r>
          </a:p>
          <a:p>
            <a:pPr lvl="2">
              <a:spcBef>
                <a:spcPts val="0"/>
              </a:spcBef>
              <a:buFont typeface="Wingdings" panose="05000000000000000000" pitchFamily="2" charset="2"/>
              <a:buChar char="Ø"/>
            </a:pPr>
            <a:r>
              <a:rPr lang="en-US" sz="1700" dirty="0">
                <a:solidFill>
                  <a:srgbClr val="FF0000"/>
                </a:solidFill>
                <a:latin typeface="Arial" panose="020B0604020202020204" pitchFamily="34" charset="0"/>
                <a:cs typeface="Arial" panose="020B0604020202020204" pitchFamily="34" charset="0"/>
              </a:rPr>
              <a:t>Basic Shotgun Training US 119652 and 123514</a:t>
            </a:r>
          </a:p>
          <a:p>
            <a:pPr lvl="2">
              <a:spcBef>
                <a:spcPts val="0"/>
              </a:spcBef>
              <a:buFont typeface="Wingdings" panose="05000000000000000000" pitchFamily="2" charset="2"/>
              <a:buChar char="Ø"/>
            </a:pPr>
            <a:r>
              <a:rPr lang="en-US" sz="1700" dirty="0">
                <a:solidFill>
                  <a:srgbClr val="FF0000"/>
                </a:solidFill>
                <a:latin typeface="Arial" panose="020B0604020202020204" pitchFamily="34" charset="0"/>
                <a:cs typeface="Arial" panose="020B0604020202020204" pitchFamily="34" charset="0"/>
              </a:rPr>
              <a:t>Pepper Spray Training</a:t>
            </a:r>
          </a:p>
          <a:p>
            <a:pPr lvl="2">
              <a:spcBef>
                <a:spcPts val="0"/>
              </a:spcBef>
              <a:buFont typeface="Wingdings" panose="05000000000000000000" pitchFamily="2" charset="2"/>
              <a:buChar char="Ø"/>
            </a:pPr>
            <a:r>
              <a:rPr lang="en-US" sz="1700" dirty="0">
                <a:solidFill>
                  <a:srgbClr val="FF0000"/>
                </a:solidFill>
                <a:latin typeface="Arial" panose="020B0604020202020204" pitchFamily="34" charset="0"/>
                <a:cs typeface="Arial" panose="020B0604020202020204" pitchFamily="34" charset="0"/>
              </a:rPr>
              <a:t>Radio Procedures Training</a:t>
            </a:r>
          </a:p>
          <a:p>
            <a:pPr lvl="2">
              <a:spcBef>
                <a:spcPts val="0"/>
              </a:spcBef>
              <a:buFont typeface="Wingdings" panose="05000000000000000000" pitchFamily="2" charset="2"/>
              <a:buChar char="Ø"/>
            </a:pPr>
            <a:r>
              <a:rPr lang="en-US" sz="1700" dirty="0">
                <a:solidFill>
                  <a:srgbClr val="FF0000"/>
                </a:solidFill>
                <a:latin typeface="Arial" panose="020B0604020202020204" pitchFamily="34" charset="0"/>
                <a:cs typeface="Arial" panose="020B0604020202020204" pitchFamily="34" charset="0"/>
              </a:rPr>
              <a:t>Docket and Statement Writing</a:t>
            </a:r>
          </a:p>
          <a:p>
            <a:pPr lvl="2">
              <a:spcBef>
                <a:spcPts val="0"/>
              </a:spcBef>
              <a:buFont typeface="Wingdings" panose="05000000000000000000" pitchFamily="2" charset="2"/>
              <a:buChar char="Ø"/>
            </a:pPr>
            <a:r>
              <a:rPr lang="en-US" sz="1700" dirty="0">
                <a:solidFill>
                  <a:srgbClr val="FF0000"/>
                </a:solidFill>
                <a:latin typeface="Arial" panose="020B0604020202020204" pitchFamily="34" charset="0"/>
                <a:cs typeface="Arial" panose="020B0604020202020204" pitchFamily="34" charset="0"/>
              </a:rPr>
              <a:t>Vehicle Impoundments</a:t>
            </a:r>
          </a:p>
          <a:p>
            <a:pPr lvl="2">
              <a:spcBef>
                <a:spcPts val="0"/>
              </a:spcBef>
              <a:buFont typeface="Wingdings" panose="05000000000000000000" pitchFamily="2" charset="2"/>
              <a:buChar char="Ø"/>
            </a:pPr>
            <a:r>
              <a:rPr lang="en-US" sz="1700" dirty="0">
                <a:solidFill>
                  <a:srgbClr val="FF0000"/>
                </a:solidFill>
                <a:latin typeface="Arial" panose="020B0604020202020204" pitchFamily="34" charset="0"/>
                <a:cs typeface="Arial" panose="020B0604020202020204" pitchFamily="34" charset="0"/>
              </a:rPr>
              <a:t>By-law Training</a:t>
            </a:r>
          </a:p>
          <a:p>
            <a:pPr lvl="2">
              <a:spcBef>
                <a:spcPts val="0"/>
              </a:spcBef>
              <a:buFont typeface="Wingdings" panose="05000000000000000000" pitchFamily="2" charset="2"/>
              <a:buChar char="Ø"/>
            </a:pPr>
            <a:r>
              <a:rPr lang="en-US" sz="1700" dirty="0">
                <a:solidFill>
                  <a:srgbClr val="FF0000"/>
                </a:solidFill>
                <a:latin typeface="Arial" panose="020B0604020202020204" pitchFamily="34" charset="0"/>
                <a:cs typeface="Arial" panose="020B0604020202020204" pitchFamily="34" charset="0"/>
              </a:rPr>
              <a:t>Powers and Duties</a:t>
            </a:r>
          </a:p>
          <a:p>
            <a:pPr lvl="2">
              <a:spcBef>
                <a:spcPts val="0"/>
              </a:spcBef>
              <a:buFont typeface="Wingdings" panose="05000000000000000000" pitchFamily="2" charset="2"/>
              <a:buChar char="Ø"/>
            </a:pPr>
            <a:r>
              <a:rPr lang="en-US" sz="1700" dirty="0">
                <a:solidFill>
                  <a:srgbClr val="FF0000"/>
                </a:solidFill>
                <a:latin typeface="Arial" panose="020B0604020202020204" pitchFamily="34" charset="0"/>
                <a:cs typeface="Arial" panose="020B0604020202020204" pitchFamily="34" charset="0"/>
              </a:rPr>
              <a:t>NRTA 93/96 Definitions</a:t>
            </a:r>
          </a:p>
          <a:p>
            <a:pPr lvl="2">
              <a:spcBef>
                <a:spcPts val="0"/>
              </a:spcBef>
              <a:buFont typeface="Wingdings" panose="05000000000000000000" pitchFamily="2" charset="2"/>
              <a:buChar char="Ø"/>
            </a:pPr>
            <a:r>
              <a:rPr lang="en-US" sz="1700" dirty="0">
                <a:solidFill>
                  <a:srgbClr val="FF0000"/>
                </a:solidFill>
                <a:latin typeface="Arial" panose="020B0604020202020204" pitchFamily="34" charset="0"/>
                <a:cs typeface="Arial" panose="020B0604020202020204" pitchFamily="34" charset="0"/>
              </a:rPr>
              <a:t>Apply knowledge of NRTA pertaining to Law Enforcement Officer, Road Users and Vehicles</a:t>
            </a:r>
          </a:p>
          <a:p>
            <a:pPr lvl="2">
              <a:spcBef>
                <a:spcPts val="0"/>
              </a:spcBef>
              <a:buFont typeface="Wingdings" panose="05000000000000000000" pitchFamily="2" charset="2"/>
              <a:buChar char="Ø"/>
            </a:pPr>
            <a:r>
              <a:rPr lang="en-US" sz="1700" dirty="0">
                <a:solidFill>
                  <a:srgbClr val="FF0000"/>
                </a:solidFill>
                <a:latin typeface="Arial" panose="020B0604020202020204" pitchFamily="34" charset="0"/>
                <a:cs typeface="Arial" panose="020B0604020202020204" pitchFamily="34" charset="0"/>
              </a:rPr>
              <a:t>Control Traffic</a:t>
            </a:r>
          </a:p>
          <a:p>
            <a:pPr lvl="2">
              <a:spcBef>
                <a:spcPts val="0"/>
              </a:spcBef>
              <a:buFont typeface="Wingdings" panose="05000000000000000000" pitchFamily="2" charset="2"/>
              <a:buChar char="Ø"/>
            </a:pPr>
            <a:r>
              <a:rPr lang="en-US" sz="1700" dirty="0">
                <a:solidFill>
                  <a:srgbClr val="FF0000"/>
                </a:solidFill>
                <a:latin typeface="Arial" panose="020B0604020202020204" pitchFamily="34" charset="0"/>
                <a:cs typeface="Arial" panose="020B0604020202020204" pitchFamily="34" charset="0"/>
              </a:rPr>
              <a:t>Demonstrate knowledge of the Land Transport Legal Framework</a:t>
            </a:r>
          </a:p>
          <a:p>
            <a:pPr lvl="2">
              <a:spcBef>
                <a:spcPts val="0"/>
              </a:spcBef>
              <a:buFont typeface="Wingdings" panose="05000000000000000000" pitchFamily="2" charset="2"/>
              <a:buChar char="Ø"/>
            </a:pPr>
            <a:r>
              <a:rPr lang="en-US" sz="1700" dirty="0">
                <a:solidFill>
                  <a:srgbClr val="FF0000"/>
                </a:solidFill>
                <a:latin typeface="Arial" panose="020B0604020202020204" pitchFamily="34" charset="0"/>
                <a:cs typeface="Arial" panose="020B0604020202020204" pitchFamily="34" charset="0"/>
              </a:rPr>
              <a:t>Examine Vehicle Fitness at the Roadside </a:t>
            </a:r>
          </a:p>
          <a:p>
            <a:pPr lvl="2">
              <a:spcBef>
                <a:spcPts val="0"/>
              </a:spcBef>
              <a:buFont typeface="Wingdings" panose="05000000000000000000" pitchFamily="2" charset="2"/>
              <a:buChar char="Ø"/>
            </a:pPr>
            <a:endParaRPr lang="en-US" sz="1500" dirty="0">
              <a:solidFill>
                <a:srgbClr val="FF0000"/>
              </a:solidFill>
              <a:latin typeface="Arial" panose="020B0604020202020204" pitchFamily="34" charset="0"/>
              <a:cs typeface="Arial" panose="020B0604020202020204" pitchFamily="34" charset="0"/>
            </a:endParaRPr>
          </a:p>
          <a:p>
            <a:pPr lvl="2">
              <a:spcBef>
                <a:spcPts val="0"/>
              </a:spcBef>
              <a:buFont typeface="Wingdings" panose="05000000000000000000" pitchFamily="2" charset="2"/>
              <a:buChar char="Ø"/>
            </a:pPr>
            <a:endParaRPr lang="en-US" sz="1500" dirty="0">
              <a:solidFill>
                <a:srgbClr val="FF0000"/>
              </a:solidFill>
              <a:latin typeface="Arial" panose="020B0604020202020204" pitchFamily="34" charset="0"/>
              <a:cs typeface="Arial" panose="020B0604020202020204" pitchFamily="34" charset="0"/>
            </a:endParaRPr>
          </a:p>
          <a:p>
            <a:pPr marL="0" indent="0">
              <a:buNone/>
            </a:pPr>
            <a:r>
              <a:rPr lang="en-US" sz="1500" b="1" dirty="0">
                <a:solidFill>
                  <a:srgbClr val="000000"/>
                </a:solidFill>
                <a:latin typeface="Arial" panose="020B0604020202020204" pitchFamily="34" charset="0"/>
                <a:cs typeface="Arial" panose="020B0604020202020204" pitchFamily="34" charset="0"/>
              </a:rPr>
              <a:t>Is there a difference between the law enforcement officers and traffic police enforcement of bylaws? </a:t>
            </a:r>
          </a:p>
          <a:p>
            <a:pPr lvl="1"/>
            <a:r>
              <a:rPr lang="en-US" sz="1700" dirty="0">
                <a:solidFill>
                  <a:srgbClr val="FF0000"/>
                </a:solidFill>
                <a:latin typeface="Arial" panose="020B0604020202020204" pitchFamily="34" charset="0"/>
                <a:cs typeface="Arial" panose="020B0604020202020204" pitchFamily="34" charset="0"/>
              </a:rPr>
              <a:t>No. Both are appointed as Peace officers under Section 334(1) </a:t>
            </a:r>
            <a:r>
              <a:rPr lang="en-US" sz="1700" dirty="0" smtClean="0">
                <a:solidFill>
                  <a:srgbClr val="FF0000"/>
                </a:solidFill>
                <a:latin typeface="Arial" panose="020B0604020202020204" pitchFamily="34" charset="0"/>
                <a:cs typeface="Arial" panose="020B0604020202020204" pitchFamily="34" charset="0"/>
              </a:rPr>
              <a:t>in the criminal procedure act and </a:t>
            </a:r>
            <a:r>
              <a:rPr lang="en-US" sz="1700" dirty="0">
                <a:solidFill>
                  <a:srgbClr val="FF0000"/>
                </a:solidFill>
                <a:latin typeface="Arial" panose="020B0604020202020204" pitchFamily="34" charset="0"/>
                <a:cs typeface="Arial" panose="020B0604020202020204" pitchFamily="34" charset="0"/>
              </a:rPr>
              <a:t>therefore can enforce accordingly. </a:t>
            </a:r>
            <a:endParaRPr lang="en-ZA" sz="1700" dirty="0">
              <a:solidFill>
                <a:srgbClr val="FF0000"/>
              </a:solidFill>
              <a:latin typeface="Arial" panose="020B0604020202020204" pitchFamily="34" charset="0"/>
              <a:cs typeface="Arial" panose="020B0604020202020204" pitchFamily="34" charset="0"/>
            </a:endParaRPr>
          </a:p>
          <a:p>
            <a:endParaRPr lang="en-ZA" dirty="0"/>
          </a:p>
        </p:txBody>
      </p:sp>
      <p:sp>
        <p:nvSpPr>
          <p:cNvPr id="5" name="Title 1"/>
          <p:cNvSpPr txBox="1">
            <a:spLocks/>
          </p:cNvSpPr>
          <p:nvPr/>
        </p:nvSpPr>
        <p:spPr>
          <a:xfrm>
            <a:off x="511084" y="280233"/>
            <a:ext cx="7886700" cy="571754"/>
          </a:xfrm>
          <a:prstGeom prst="rect">
            <a:avLst/>
          </a:prstGeom>
          <a:ln>
            <a:solidFill>
              <a:schemeClr val="bg2">
                <a:lumMod val="50000"/>
              </a:schemeClr>
            </a:solidFill>
          </a:ln>
        </p:spPr>
        <p:txBody>
          <a:bodyPr vert="horz" lIns="91440" tIns="45720" rIns="91440" bIns="45720" rtlCol="0" anchor="ctr">
            <a:normAutofit/>
          </a:bodyPr>
          <a:lstStyle>
            <a:lvl1pPr algn="l" defTabSz="457200" rtl="0" eaLnBrk="1" latinLnBrk="0" hangingPunct="1">
              <a:spcBef>
                <a:spcPct val="0"/>
              </a:spcBef>
              <a:buNone/>
              <a:defRPr sz="2400" b="1" kern="1200">
                <a:solidFill>
                  <a:schemeClr val="tx1">
                    <a:lumMod val="75000"/>
                    <a:lumOff val="25000"/>
                  </a:schemeClr>
                </a:solidFill>
                <a:latin typeface="Century Gothic" panose="020B0502020202020204" pitchFamily="34" charset="0"/>
                <a:ea typeface="+mj-ea"/>
                <a:cs typeface="+mj-cs"/>
              </a:defRPr>
            </a:lvl1pPr>
          </a:lstStyle>
          <a:p>
            <a:pPr algn="ctr"/>
            <a:r>
              <a:rPr lang="en-US" smtClean="0"/>
              <a:t>Metro Police Service: Chief Response</a:t>
            </a:r>
            <a:endParaRPr lang="en-ZA" dirty="0"/>
          </a:p>
        </p:txBody>
      </p:sp>
    </p:spTree>
    <p:extLst>
      <p:ext uri="{BB962C8B-B14F-4D97-AF65-F5344CB8AC3E}">
        <p14:creationId xmlns:p14="http://schemas.microsoft.com/office/powerpoint/2010/main" val="38136145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629650" y="6467475"/>
            <a:ext cx="514350" cy="231775"/>
          </a:xfrm>
        </p:spPr>
        <p:txBody>
          <a:bodyPr/>
          <a:lstStyle/>
          <a:p>
            <a:fld id="{8406839F-D7A4-4E5D-B93D-768AD4D1DB36}" type="slidenum">
              <a:rPr lang="en-ZA" smtClean="0"/>
              <a:pPr/>
              <a:t>34</a:t>
            </a:fld>
            <a:endParaRPr lang="en-ZA" dirty="0"/>
          </a:p>
        </p:txBody>
      </p:sp>
    </p:spTree>
    <p:extLst>
      <p:ext uri="{BB962C8B-B14F-4D97-AF65-F5344CB8AC3E}">
        <p14:creationId xmlns:p14="http://schemas.microsoft.com/office/powerpoint/2010/main" val="25639956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4503"/>
            <a:ext cx="7886700" cy="914400"/>
          </a:xfrm>
          <a:ln>
            <a:solidFill>
              <a:srgbClr val="00B0F0"/>
            </a:solidFill>
          </a:ln>
        </p:spPr>
        <p:txBody>
          <a:bodyPr>
            <a:normAutofit/>
          </a:bodyPr>
          <a:lstStyle/>
          <a:p>
            <a:pPr algn="ctr"/>
            <a:r>
              <a:rPr lang="en-US" dirty="0" smtClean="0">
                <a:solidFill>
                  <a:srgbClr val="FF0000"/>
                </a:solidFill>
              </a:rPr>
              <a:t>Roles and Responsibilities </a:t>
            </a:r>
            <a:r>
              <a:rPr lang="en-US" dirty="0" smtClean="0"/>
              <a:t>of </a:t>
            </a:r>
            <a:r>
              <a:rPr lang="en-US" dirty="0"/>
              <a:t>SAPS in terms of Land Invasions</a:t>
            </a:r>
            <a:endParaRPr lang="en-ZA" dirty="0"/>
          </a:p>
        </p:txBody>
      </p:sp>
      <p:pic>
        <p:nvPicPr>
          <p:cNvPr id="4" name="Picture 3"/>
          <p:cNvPicPr>
            <a:picLocks noChangeAspect="1"/>
          </p:cNvPicPr>
          <p:nvPr/>
        </p:nvPicPr>
        <p:blipFill>
          <a:blip r:embed="rId2"/>
          <a:stretch>
            <a:fillRect/>
          </a:stretch>
        </p:blipFill>
        <p:spPr>
          <a:xfrm>
            <a:off x="628650" y="1397727"/>
            <a:ext cx="7886700" cy="4347686"/>
          </a:xfrm>
          <a:prstGeom prst="rect">
            <a:avLst/>
          </a:prstGeom>
          <a:ln>
            <a:solidFill>
              <a:srgbClr val="00B0F0"/>
            </a:solidFill>
          </a:ln>
        </p:spPr>
      </p:pic>
    </p:spTree>
    <p:extLst>
      <p:ext uri="{BB962C8B-B14F-4D97-AF65-F5344CB8AC3E}">
        <p14:creationId xmlns:p14="http://schemas.microsoft.com/office/powerpoint/2010/main" val="1432906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628650" y="1169275"/>
            <a:ext cx="7886700" cy="1996313"/>
          </a:xfrm>
          <a:prstGeom prst="rect">
            <a:avLst/>
          </a:prstGeom>
          <a:ln>
            <a:solidFill>
              <a:srgbClr val="00B0F0"/>
            </a:solidFill>
          </a:ln>
        </p:spPr>
      </p:pic>
      <p:sp>
        <p:nvSpPr>
          <p:cNvPr id="4" name="Slide Number Placeholder 3"/>
          <p:cNvSpPr>
            <a:spLocks noGrp="1"/>
          </p:cNvSpPr>
          <p:nvPr>
            <p:ph type="sldNum" sz="quarter" idx="4"/>
          </p:nvPr>
        </p:nvSpPr>
        <p:spPr/>
        <p:txBody>
          <a:bodyPr/>
          <a:lstStyle/>
          <a:p>
            <a:fld id="{8406839F-D7A4-4E5D-B93D-768AD4D1DB36}" type="slidenum">
              <a:rPr lang="en-ZA" smtClean="0"/>
              <a:pPr/>
              <a:t>5</a:t>
            </a:fld>
            <a:endParaRPr lang="en-ZA" dirty="0"/>
          </a:p>
        </p:txBody>
      </p:sp>
      <p:sp>
        <p:nvSpPr>
          <p:cNvPr id="5" name="Title 1"/>
          <p:cNvSpPr>
            <a:spLocks noGrp="1"/>
          </p:cNvSpPr>
          <p:nvPr>
            <p:ph type="title"/>
          </p:nvPr>
        </p:nvSpPr>
        <p:spPr>
          <a:xfrm>
            <a:off x="640080" y="308135"/>
            <a:ext cx="7875270" cy="684642"/>
          </a:xfrm>
          <a:ln>
            <a:solidFill>
              <a:srgbClr val="00B0F0"/>
            </a:solidFill>
          </a:ln>
        </p:spPr>
        <p:txBody>
          <a:bodyPr>
            <a:normAutofit fontScale="90000"/>
          </a:bodyPr>
          <a:lstStyle/>
          <a:p>
            <a:pPr algn="ctr"/>
            <a:r>
              <a:rPr lang="en-US" dirty="0" smtClean="0">
                <a:solidFill>
                  <a:srgbClr val="FF0000"/>
                </a:solidFill>
              </a:rPr>
              <a:t>Roles and Responsibilities </a:t>
            </a:r>
            <a:r>
              <a:rPr lang="en-US" dirty="0" smtClean="0"/>
              <a:t>of </a:t>
            </a:r>
            <a:r>
              <a:rPr lang="en-US" dirty="0"/>
              <a:t>SAPS in terms of Land </a:t>
            </a:r>
            <a:r>
              <a:rPr lang="en-US" dirty="0" smtClean="0"/>
              <a:t>Invasions: National Instruction 7 of 2017</a:t>
            </a:r>
            <a:endParaRPr lang="en-ZA" dirty="0"/>
          </a:p>
        </p:txBody>
      </p:sp>
      <p:sp>
        <p:nvSpPr>
          <p:cNvPr id="2" name="TextBox 1"/>
          <p:cNvSpPr txBox="1"/>
          <p:nvPr/>
        </p:nvSpPr>
        <p:spPr>
          <a:xfrm>
            <a:off x="628650" y="3313440"/>
            <a:ext cx="7886700" cy="3385542"/>
          </a:xfrm>
          <a:prstGeom prst="rect">
            <a:avLst/>
          </a:prstGeom>
          <a:solidFill>
            <a:schemeClr val="bg1"/>
          </a:solidFill>
          <a:ln>
            <a:solidFill>
              <a:schemeClr val="accent2">
                <a:lumMod val="60000"/>
                <a:lumOff val="40000"/>
              </a:schemeClr>
            </a:solidFill>
          </a:ln>
        </p:spPr>
        <p:txBody>
          <a:bodyPr wrap="square" rtlCol="0">
            <a:spAutoFit/>
          </a:bodyPr>
          <a:lstStyle/>
          <a:p>
            <a:r>
              <a:rPr lang="en-US" b="1" u="sng" dirty="0" smtClean="0">
                <a:solidFill>
                  <a:srgbClr val="FF0000"/>
                </a:solidFill>
              </a:rPr>
              <a:t>Feedback</a:t>
            </a:r>
          </a:p>
          <a:p>
            <a:r>
              <a:rPr lang="en-US" dirty="0" smtClean="0"/>
              <a:t>The City of Cape Town  is currently struggling with the various SAPS Stations in terms of the reporting of </a:t>
            </a:r>
            <a:r>
              <a:rPr lang="en-US" dirty="0"/>
              <a:t>t</a:t>
            </a:r>
            <a:r>
              <a:rPr lang="en-US" dirty="0" smtClean="0"/>
              <a:t>ress pass cases. Most of these cases get closed of undetected without using the following documentation:</a:t>
            </a:r>
          </a:p>
          <a:p>
            <a:pPr marL="285750" indent="-285750">
              <a:buFontTx/>
              <a:buChar char="-"/>
            </a:pPr>
            <a:r>
              <a:rPr lang="en-US" dirty="0" smtClean="0"/>
              <a:t>Witness statements</a:t>
            </a:r>
          </a:p>
          <a:p>
            <a:pPr marL="285750" indent="-285750">
              <a:buFontTx/>
              <a:buChar char="-"/>
            </a:pPr>
            <a:r>
              <a:rPr lang="en-US" dirty="0" smtClean="0"/>
              <a:t>CCTV Footage, Video Footage, EPIC Footage or any social media info or footage for downloading at SAPS.</a:t>
            </a:r>
          </a:p>
          <a:p>
            <a:pPr marL="285750" indent="-285750">
              <a:buFontTx/>
              <a:buChar char="-"/>
            </a:pPr>
            <a:r>
              <a:rPr lang="en-US" dirty="0" smtClean="0"/>
              <a:t>Determination of damage and cost to infrastructure</a:t>
            </a:r>
          </a:p>
          <a:p>
            <a:pPr marL="285750" indent="-285750">
              <a:buFontTx/>
              <a:buChar char="-"/>
            </a:pPr>
            <a:r>
              <a:rPr lang="en-US" dirty="0" smtClean="0"/>
              <a:t>Court Orders served on the particular sites</a:t>
            </a:r>
          </a:p>
          <a:p>
            <a:pPr marL="285750" indent="-285750">
              <a:buFontTx/>
              <a:buChar char="-"/>
            </a:pPr>
            <a:r>
              <a:rPr lang="en-US" dirty="0" smtClean="0"/>
              <a:t>Integrated Operational Plans</a:t>
            </a:r>
          </a:p>
          <a:p>
            <a:pPr marL="285750" indent="-285750">
              <a:buFontTx/>
              <a:buChar char="-"/>
            </a:pPr>
            <a:r>
              <a:rPr lang="en-US" dirty="0" smtClean="0"/>
              <a:t>Utilization of the informer system</a:t>
            </a:r>
          </a:p>
          <a:p>
            <a:r>
              <a:rPr lang="en-US" sz="1600" dirty="0" smtClean="0"/>
              <a:t> </a:t>
            </a:r>
            <a:endParaRPr lang="en-ZA" sz="1600" dirty="0"/>
          </a:p>
        </p:txBody>
      </p:sp>
    </p:spTree>
    <p:extLst>
      <p:ext uri="{BB962C8B-B14F-4D97-AF65-F5344CB8AC3E}">
        <p14:creationId xmlns:p14="http://schemas.microsoft.com/office/powerpoint/2010/main" val="23000506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406839F-D7A4-4E5D-B93D-768AD4D1DB36}" type="slidenum">
              <a:rPr lang="en-ZA" smtClean="0"/>
              <a:pPr/>
              <a:t>6</a:t>
            </a:fld>
            <a:endParaRPr lang="en-ZA" dirty="0"/>
          </a:p>
        </p:txBody>
      </p:sp>
      <p:sp>
        <p:nvSpPr>
          <p:cNvPr id="5" name="Title 1"/>
          <p:cNvSpPr>
            <a:spLocks noGrp="1"/>
          </p:cNvSpPr>
          <p:nvPr>
            <p:ph type="title"/>
          </p:nvPr>
        </p:nvSpPr>
        <p:spPr>
          <a:xfrm>
            <a:off x="640080" y="308135"/>
            <a:ext cx="7875270" cy="684642"/>
          </a:xfrm>
          <a:ln>
            <a:solidFill>
              <a:srgbClr val="00B0F0"/>
            </a:solidFill>
          </a:ln>
        </p:spPr>
        <p:txBody>
          <a:bodyPr>
            <a:normAutofit fontScale="90000"/>
          </a:bodyPr>
          <a:lstStyle/>
          <a:p>
            <a:pPr algn="ctr"/>
            <a:r>
              <a:rPr lang="en-US" dirty="0" smtClean="0">
                <a:solidFill>
                  <a:srgbClr val="FF0000"/>
                </a:solidFill>
              </a:rPr>
              <a:t>Roles and Responsibilities </a:t>
            </a:r>
            <a:r>
              <a:rPr lang="en-US" dirty="0" smtClean="0"/>
              <a:t>of </a:t>
            </a:r>
            <a:r>
              <a:rPr lang="en-US" dirty="0"/>
              <a:t>SAPS in terms of Land </a:t>
            </a:r>
            <a:r>
              <a:rPr lang="en-US" dirty="0" smtClean="0"/>
              <a:t>Invasions: National Instruction 7 of 2017</a:t>
            </a:r>
            <a:endParaRPr lang="en-ZA" dirty="0"/>
          </a:p>
        </p:txBody>
      </p:sp>
      <p:pic>
        <p:nvPicPr>
          <p:cNvPr id="7" name="Picture 6"/>
          <p:cNvPicPr>
            <a:picLocks noChangeAspect="1"/>
          </p:cNvPicPr>
          <p:nvPr/>
        </p:nvPicPr>
        <p:blipFill>
          <a:blip r:embed="rId2"/>
          <a:stretch>
            <a:fillRect/>
          </a:stretch>
        </p:blipFill>
        <p:spPr>
          <a:xfrm>
            <a:off x="640080" y="1227909"/>
            <a:ext cx="7886700" cy="2050868"/>
          </a:xfrm>
          <a:prstGeom prst="rect">
            <a:avLst/>
          </a:prstGeom>
          <a:ln>
            <a:solidFill>
              <a:schemeClr val="accent2">
                <a:lumMod val="60000"/>
                <a:lumOff val="40000"/>
              </a:schemeClr>
            </a:solidFill>
          </a:ln>
        </p:spPr>
      </p:pic>
      <p:sp>
        <p:nvSpPr>
          <p:cNvPr id="8" name="TextBox 7"/>
          <p:cNvSpPr txBox="1"/>
          <p:nvPr/>
        </p:nvSpPr>
        <p:spPr>
          <a:xfrm>
            <a:off x="640080" y="3463236"/>
            <a:ext cx="7886700" cy="2585323"/>
          </a:xfrm>
          <a:prstGeom prst="rect">
            <a:avLst/>
          </a:prstGeom>
          <a:noFill/>
          <a:ln>
            <a:solidFill>
              <a:schemeClr val="accent2">
                <a:lumMod val="60000"/>
                <a:lumOff val="40000"/>
              </a:schemeClr>
            </a:solidFill>
          </a:ln>
        </p:spPr>
        <p:txBody>
          <a:bodyPr wrap="square" rtlCol="0">
            <a:spAutoFit/>
          </a:bodyPr>
          <a:lstStyle/>
          <a:p>
            <a:r>
              <a:rPr lang="en-US" b="1" u="sng" dirty="0" smtClean="0">
                <a:solidFill>
                  <a:srgbClr val="FF0000"/>
                </a:solidFill>
              </a:rPr>
              <a:t>Feedback</a:t>
            </a:r>
          </a:p>
          <a:p>
            <a:r>
              <a:rPr lang="en-US" dirty="0" smtClean="0"/>
              <a:t>The City of Cape Town  operational components in terms of Metro Police, Traffic and Law Enforcement is currently part of a daily operational planning meeting with SAPS at 16:00 at the SAPS Command Centre. Station Commanders are responsible to put the operational plan in place regarding the required land invasion operation and the City Policing Services are in support of the operations.</a:t>
            </a:r>
            <a:endParaRPr lang="en-US" dirty="0"/>
          </a:p>
          <a:p>
            <a:r>
              <a:rPr lang="en-US" dirty="0" smtClean="0"/>
              <a:t>Public Order Police will be activated by the Station Commander for assistance in terms of a high risk area operation or assistance in terms of an aftermath regarding the operation</a:t>
            </a:r>
            <a:endParaRPr lang="en-ZA" dirty="0"/>
          </a:p>
        </p:txBody>
      </p:sp>
    </p:spTree>
    <p:extLst>
      <p:ext uri="{BB962C8B-B14F-4D97-AF65-F5344CB8AC3E}">
        <p14:creationId xmlns:p14="http://schemas.microsoft.com/office/powerpoint/2010/main" val="8579187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406839F-D7A4-4E5D-B93D-768AD4D1DB36}" type="slidenum">
              <a:rPr lang="en-ZA" smtClean="0"/>
              <a:pPr/>
              <a:t>7</a:t>
            </a:fld>
            <a:endParaRPr lang="en-ZA" dirty="0"/>
          </a:p>
        </p:txBody>
      </p:sp>
      <p:pic>
        <p:nvPicPr>
          <p:cNvPr id="5" name="Picture 4"/>
          <p:cNvPicPr>
            <a:picLocks noChangeAspect="1"/>
          </p:cNvPicPr>
          <p:nvPr/>
        </p:nvPicPr>
        <p:blipFill>
          <a:blip r:embed="rId2"/>
          <a:stretch>
            <a:fillRect/>
          </a:stretch>
        </p:blipFill>
        <p:spPr>
          <a:xfrm>
            <a:off x="640080" y="1201783"/>
            <a:ext cx="7886700" cy="2808514"/>
          </a:xfrm>
          <a:prstGeom prst="rect">
            <a:avLst/>
          </a:prstGeom>
          <a:ln>
            <a:solidFill>
              <a:schemeClr val="accent2">
                <a:lumMod val="60000"/>
                <a:lumOff val="40000"/>
              </a:schemeClr>
            </a:solidFill>
          </a:ln>
        </p:spPr>
      </p:pic>
      <p:sp>
        <p:nvSpPr>
          <p:cNvPr id="6" name="Title 1"/>
          <p:cNvSpPr>
            <a:spLocks noGrp="1"/>
          </p:cNvSpPr>
          <p:nvPr>
            <p:ph type="title"/>
          </p:nvPr>
        </p:nvSpPr>
        <p:spPr>
          <a:xfrm>
            <a:off x="640080" y="308135"/>
            <a:ext cx="7875270" cy="684642"/>
          </a:xfrm>
          <a:ln>
            <a:solidFill>
              <a:srgbClr val="00B0F0"/>
            </a:solidFill>
          </a:ln>
        </p:spPr>
        <p:txBody>
          <a:bodyPr>
            <a:normAutofit fontScale="90000"/>
          </a:bodyPr>
          <a:lstStyle/>
          <a:p>
            <a:pPr algn="ctr"/>
            <a:r>
              <a:rPr lang="en-US" dirty="0" smtClean="0">
                <a:solidFill>
                  <a:srgbClr val="FF0000"/>
                </a:solidFill>
              </a:rPr>
              <a:t>Roles and Responsibilities </a:t>
            </a:r>
            <a:r>
              <a:rPr lang="en-US" dirty="0" smtClean="0"/>
              <a:t>of </a:t>
            </a:r>
            <a:r>
              <a:rPr lang="en-US" dirty="0"/>
              <a:t>SAPS in terms of Land </a:t>
            </a:r>
            <a:r>
              <a:rPr lang="en-US" dirty="0" smtClean="0"/>
              <a:t>Invasions: National Instruction 7 of 2017</a:t>
            </a:r>
            <a:endParaRPr lang="en-ZA" dirty="0"/>
          </a:p>
        </p:txBody>
      </p:sp>
      <p:sp>
        <p:nvSpPr>
          <p:cNvPr id="7" name="TextBox 6"/>
          <p:cNvSpPr txBox="1"/>
          <p:nvPr/>
        </p:nvSpPr>
        <p:spPr>
          <a:xfrm>
            <a:off x="628650" y="4168943"/>
            <a:ext cx="7886700" cy="2062103"/>
          </a:xfrm>
          <a:prstGeom prst="rect">
            <a:avLst/>
          </a:prstGeom>
          <a:noFill/>
          <a:ln>
            <a:solidFill>
              <a:schemeClr val="accent2">
                <a:lumMod val="60000"/>
                <a:lumOff val="40000"/>
              </a:schemeClr>
            </a:solidFill>
          </a:ln>
        </p:spPr>
        <p:txBody>
          <a:bodyPr wrap="square" rtlCol="0">
            <a:spAutoFit/>
          </a:bodyPr>
          <a:lstStyle/>
          <a:p>
            <a:r>
              <a:rPr lang="en-US" sz="1600" b="1" u="sng" dirty="0" smtClean="0">
                <a:solidFill>
                  <a:srgbClr val="FF0000"/>
                </a:solidFill>
              </a:rPr>
              <a:t>Feedback</a:t>
            </a:r>
          </a:p>
          <a:p>
            <a:r>
              <a:rPr lang="en-US" sz="1600" dirty="0" smtClean="0"/>
              <a:t>The SAPS is responsible for the investigation of all criminal </a:t>
            </a:r>
            <a:r>
              <a:rPr lang="en-US" sz="1600" dirty="0"/>
              <a:t>c</a:t>
            </a:r>
            <a:r>
              <a:rPr lang="en-US" sz="1600" dirty="0" smtClean="0"/>
              <a:t>ases reported as part of land invasions, should it be tress pass, public violence, malicious damage to property, arson, murders, attempted murders, extortion or any cases reported in terms of the Amendment Act regarding essential infrastructure.</a:t>
            </a:r>
          </a:p>
          <a:p>
            <a:r>
              <a:rPr lang="en-US" sz="1600" dirty="0" smtClean="0"/>
              <a:t>The City approached the Provincial Commissioner to have a watching brief agreement in place in terms of cases reported by the City. We are waiting for a response. The City provided SAPS with all information and footage for further investigation</a:t>
            </a:r>
            <a:endParaRPr lang="en-ZA" sz="1600" dirty="0"/>
          </a:p>
        </p:txBody>
      </p:sp>
    </p:spTree>
    <p:extLst>
      <p:ext uri="{BB962C8B-B14F-4D97-AF65-F5344CB8AC3E}">
        <p14:creationId xmlns:p14="http://schemas.microsoft.com/office/powerpoint/2010/main" val="2375906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406839F-D7A4-4E5D-B93D-768AD4D1DB36}" type="slidenum">
              <a:rPr lang="en-ZA" smtClean="0"/>
              <a:pPr/>
              <a:t>8</a:t>
            </a:fld>
            <a:endParaRPr lang="en-ZA" dirty="0"/>
          </a:p>
        </p:txBody>
      </p:sp>
      <p:sp>
        <p:nvSpPr>
          <p:cNvPr id="5" name="Content Placeholder 2"/>
          <p:cNvSpPr>
            <a:spLocks noGrp="1"/>
          </p:cNvSpPr>
          <p:nvPr>
            <p:ph idx="1"/>
          </p:nvPr>
        </p:nvSpPr>
        <p:spPr>
          <a:xfrm>
            <a:off x="457200" y="1285123"/>
            <a:ext cx="8229600" cy="4866894"/>
          </a:xfrm>
          <a:ln>
            <a:solidFill>
              <a:schemeClr val="accent2">
                <a:lumMod val="60000"/>
                <a:lumOff val="40000"/>
              </a:schemeClr>
            </a:solidFill>
          </a:ln>
        </p:spPr>
        <p:txBody>
          <a:bodyPr>
            <a:normAutofit/>
          </a:bodyPr>
          <a:lstStyle/>
          <a:p>
            <a:r>
              <a:rPr lang="en-US" b="1" dirty="0">
                <a:latin typeface="Arial" panose="020B0604020202020204" pitchFamily="34" charset="0"/>
                <a:cs typeface="Arial" panose="020B0604020202020204" pitchFamily="34" charset="0"/>
              </a:rPr>
              <a:t>Follow the money </a:t>
            </a:r>
            <a:r>
              <a:rPr lang="en-US" dirty="0">
                <a:latin typeface="Arial" panose="020B0604020202020204" pitchFamily="34" charset="0"/>
                <a:cs typeface="Arial" panose="020B0604020202020204" pitchFamily="34" charset="0"/>
              </a:rPr>
              <a:t>….  Shack-lords / land mafia / “estate agents” selling the land </a:t>
            </a:r>
          </a:p>
          <a:p>
            <a:r>
              <a:rPr lang="en-US" b="1" dirty="0">
                <a:latin typeface="Arial" panose="020B0604020202020204" pitchFamily="34" charset="0"/>
                <a:cs typeface="Arial" panose="020B0604020202020204" pitchFamily="34" charset="0"/>
              </a:rPr>
              <a:t>Source and financing of building of material </a:t>
            </a:r>
            <a:r>
              <a:rPr lang="en-US" dirty="0">
                <a:latin typeface="Arial" panose="020B0604020202020204" pitchFamily="34" charset="0"/>
                <a:cs typeface="Arial" panose="020B0604020202020204" pitchFamily="34" charset="0"/>
              </a:rPr>
              <a:t>I.e. from wholesale supplier to local distributor </a:t>
            </a:r>
          </a:p>
          <a:p>
            <a:r>
              <a:rPr lang="en-US" b="1" dirty="0">
                <a:latin typeface="Arial" panose="020B0604020202020204" pitchFamily="34" charset="0"/>
                <a:cs typeface="Arial" panose="020B0604020202020204" pitchFamily="34" charset="0"/>
              </a:rPr>
              <a:t>Delivery vehicles to site / “Investor-vehicles” </a:t>
            </a:r>
            <a:r>
              <a:rPr lang="en-US" dirty="0">
                <a:latin typeface="Arial" panose="020B0604020202020204" pitchFamily="34" charset="0"/>
                <a:cs typeface="Arial" panose="020B0604020202020204" pitchFamily="34" charset="0"/>
              </a:rPr>
              <a:t>– ownership and relationship to land invasion </a:t>
            </a:r>
          </a:p>
          <a:p>
            <a:r>
              <a:rPr lang="en-US" b="1" dirty="0">
                <a:latin typeface="Arial" panose="020B0604020202020204" pitchFamily="34" charset="0"/>
                <a:cs typeface="Arial" panose="020B0604020202020204" pitchFamily="34" charset="0"/>
              </a:rPr>
              <a:t>Public violence &amp; damage to property </a:t>
            </a:r>
            <a:r>
              <a:rPr lang="en-US" dirty="0">
                <a:latin typeface="Arial" panose="020B0604020202020204" pitchFamily="34" charset="0"/>
                <a:cs typeface="Arial" panose="020B0604020202020204" pitchFamily="34" charset="0"/>
              </a:rPr>
              <a:t>– Identification and criminal charges </a:t>
            </a:r>
          </a:p>
          <a:p>
            <a:r>
              <a:rPr lang="en-US" b="1" dirty="0">
                <a:latin typeface="Arial" panose="020B0604020202020204" pitchFamily="34" charset="0"/>
                <a:cs typeface="Arial" panose="020B0604020202020204" pitchFamily="34" charset="0"/>
              </a:rPr>
              <a:t>SAPS role</a:t>
            </a:r>
            <a:r>
              <a:rPr lang="en-US" dirty="0">
                <a:latin typeface="Arial" panose="020B0604020202020204" pitchFamily="34" charset="0"/>
                <a:cs typeface="Arial" panose="020B0604020202020204" pitchFamily="34" charset="0"/>
              </a:rPr>
              <a:t> in terms of </a:t>
            </a:r>
            <a:r>
              <a:rPr lang="en-US" b="1" dirty="0">
                <a:latin typeface="Arial" panose="020B0604020202020204" pitchFamily="34" charset="0"/>
                <a:cs typeface="Arial" panose="020B0604020202020204" pitchFamily="34" charset="0"/>
              </a:rPr>
              <a:t>National Instruction 7 of 2017 </a:t>
            </a:r>
            <a:r>
              <a:rPr lang="en-US" dirty="0">
                <a:latin typeface="Arial" panose="020B0604020202020204" pitchFamily="34" charset="0"/>
                <a:cs typeface="Arial" panose="020B0604020202020204" pitchFamily="34" charset="0"/>
              </a:rPr>
              <a:t>in terms of the investigation of any criminal cases</a:t>
            </a:r>
            <a:r>
              <a:rPr lang="en-US" dirty="0" smtClean="0">
                <a:latin typeface="Arial" panose="020B0604020202020204" pitchFamily="34" charset="0"/>
                <a:cs typeface="Arial" panose="020B0604020202020204" pitchFamily="34" charset="0"/>
              </a:rPr>
              <a:t>.</a:t>
            </a:r>
          </a:p>
          <a:p>
            <a:r>
              <a:rPr lang="en-US" dirty="0" smtClean="0">
                <a:latin typeface="Arial" panose="020B0604020202020204" pitchFamily="34" charset="0"/>
                <a:cs typeface="Arial" panose="020B0604020202020204" pitchFamily="34" charset="0"/>
              </a:rPr>
              <a:t>The City is also in the process of requesting the NPA to look at all dockets relating to land invasions, by setting up a meeting with the NPA.</a:t>
            </a:r>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SAPS &amp; POPS </a:t>
            </a:r>
            <a:r>
              <a:rPr lang="en-US" dirty="0">
                <a:latin typeface="Arial" panose="020B0604020202020204" pitchFamily="34" charset="0"/>
                <a:cs typeface="Arial" panose="020B0604020202020204" pitchFamily="34" charset="0"/>
              </a:rPr>
              <a:t>- availability and resources</a:t>
            </a:r>
          </a:p>
          <a:p>
            <a:pPr lvl="1"/>
            <a:r>
              <a:rPr lang="en-US" dirty="0">
                <a:latin typeface="Arial" panose="020B0604020202020204" pitchFamily="34" charset="0"/>
                <a:cs typeface="Arial" panose="020B0604020202020204" pitchFamily="34" charset="0"/>
              </a:rPr>
              <a:t>Protection to land </a:t>
            </a:r>
            <a:r>
              <a:rPr lang="en-US" dirty="0" smtClean="0">
                <a:latin typeface="Arial" panose="020B0604020202020204" pitchFamily="34" charset="0"/>
                <a:cs typeface="Arial" panose="020B0604020202020204" pitchFamily="34" charset="0"/>
              </a:rPr>
              <a:t>owner: National, Provincial, Private land National Parastatals  </a:t>
            </a: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Acting on Court Orders / Interdicts </a:t>
            </a:r>
            <a:r>
              <a:rPr lang="en-US" dirty="0" smtClean="0">
                <a:latin typeface="Arial" panose="020B0604020202020204" pitchFamily="34" charset="0"/>
                <a:cs typeface="Arial" panose="020B0604020202020204" pitchFamily="34" charset="0"/>
              </a:rPr>
              <a:t>through a coordinated approach</a:t>
            </a: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Response to contravention of court orders </a:t>
            </a:r>
          </a:p>
          <a:p>
            <a:pPr lvl="1"/>
            <a:r>
              <a:rPr lang="en-US" dirty="0">
                <a:latin typeface="Arial" panose="020B0604020202020204" pitchFamily="34" charset="0"/>
                <a:cs typeface="Arial" panose="020B0604020202020204" pitchFamily="34" charset="0"/>
              </a:rPr>
              <a:t>Opening of Trespass cases – SAPS to investigate</a:t>
            </a:r>
          </a:p>
          <a:p>
            <a:pPr lvl="1"/>
            <a:r>
              <a:rPr lang="en-US" dirty="0" smtClean="0">
                <a:latin typeface="Arial" panose="020B0604020202020204" pitchFamily="34" charset="0"/>
                <a:cs typeface="Arial" panose="020B0604020202020204" pitchFamily="34" charset="0"/>
              </a:rPr>
              <a:t>The execution of arrest of perpetrators of crimes linked to land invasions </a:t>
            </a:r>
            <a:endParaRPr lang="en-US" dirty="0">
              <a:latin typeface="Arial" panose="020B0604020202020204" pitchFamily="34" charset="0"/>
              <a:cs typeface="Arial" panose="020B0604020202020204" pitchFamily="34" charset="0"/>
            </a:endParaRPr>
          </a:p>
          <a:p>
            <a:endParaRPr lang="en-US" dirty="0" smtClean="0"/>
          </a:p>
          <a:p>
            <a:endParaRPr lang="en-US" dirty="0" smtClean="0"/>
          </a:p>
          <a:p>
            <a:pPr lvl="1"/>
            <a:endParaRPr lang="en-US" dirty="0" smtClean="0"/>
          </a:p>
          <a:p>
            <a:endParaRPr lang="en-ZA" dirty="0"/>
          </a:p>
        </p:txBody>
      </p:sp>
      <p:sp>
        <p:nvSpPr>
          <p:cNvPr id="6" name="Title 1"/>
          <p:cNvSpPr>
            <a:spLocks noGrp="1"/>
          </p:cNvSpPr>
          <p:nvPr>
            <p:ph type="title"/>
          </p:nvPr>
        </p:nvSpPr>
        <p:spPr>
          <a:xfrm>
            <a:off x="457200" y="308135"/>
            <a:ext cx="8229600" cy="684642"/>
          </a:xfrm>
          <a:ln>
            <a:solidFill>
              <a:srgbClr val="00B0F0"/>
            </a:solidFill>
          </a:ln>
        </p:spPr>
        <p:txBody>
          <a:bodyPr>
            <a:normAutofit fontScale="90000"/>
          </a:bodyPr>
          <a:lstStyle/>
          <a:p>
            <a:pPr algn="ctr"/>
            <a:r>
              <a:rPr lang="en-US" dirty="0" smtClean="0">
                <a:solidFill>
                  <a:srgbClr val="FF0000"/>
                </a:solidFill>
              </a:rPr>
              <a:t>Focus on Investigations </a:t>
            </a:r>
            <a:r>
              <a:rPr lang="en-US" dirty="0" smtClean="0">
                <a:solidFill>
                  <a:schemeClr val="tx1"/>
                </a:solidFill>
              </a:rPr>
              <a:t>should be extended to the following.</a:t>
            </a:r>
            <a:endParaRPr lang="en-ZA" dirty="0">
              <a:solidFill>
                <a:schemeClr val="tx1"/>
              </a:solidFill>
            </a:endParaRPr>
          </a:p>
        </p:txBody>
      </p:sp>
    </p:spTree>
    <p:extLst>
      <p:ext uri="{BB962C8B-B14F-4D97-AF65-F5344CB8AC3E}">
        <p14:creationId xmlns:p14="http://schemas.microsoft.com/office/powerpoint/2010/main" val="8963999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ctrTitle"/>
          </p:nvPr>
        </p:nvSpPr>
        <p:spPr>
          <a:xfrm>
            <a:off x="790302" y="1751627"/>
            <a:ext cx="7772400" cy="1470025"/>
          </a:xfrm>
        </p:spPr>
        <p:txBody>
          <a:bodyPr>
            <a:noAutofit/>
          </a:bodyPr>
          <a:lstStyle/>
          <a:p>
            <a:r>
              <a:rPr lang="en-US" sz="2800" u="sng" dirty="0" smtClean="0">
                <a:solidFill>
                  <a:schemeClr val="tx1"/>
                </a:solidFill>
                <a:effectLst>
                  <a:outerShdw blurRad="38100" dist="38100" dir="2700000" algn="tl">
                    <a:srgbClr val="000000">
                      <a:alpha val="43137"/>
                    </a:srgbClr>
                  </a:outerShdw>
                </a:effectLst>
              </a:rPr>
              <a:t>Land Invasions</a:t>
            </a:r>
            <a:br>
              <a:rPr lang="en-US" sz="2800" u="sng" dirty="0" smtClean="0">
                <a:solidFill>
                  <a:schemeClr val="tx1"/>
                </a:solidFill>
                <a:effectLst>
                  <a:outerShdw blurRad="38100" dist="38100" dir="2700000" algn="tl">
                    <a:srgbClr val="000000">
                      <a:alpha val="43137"/>
                    </a:srgbClr>
                  </a:outerShdw>
                </a:effectLst>
              </a:rPr>
            </a:br>
            <a:r>
              <a:rPr lang="en-US" sz="2800" dirty="0" smtClean="0">
                <a:solidFill>
                  <a:schemeClr val="tx1"/>
                </a:solidFill>
                <a:effectLst>
                  <a:outerShdw blurRad="38100" dist="38100" dir="2700000" algn="tl">
                    <a:srgbClr val="000000">
                      <a:alpha val="43137"/>
                    </a:srgbClr>
                  </a:outerShdw>
                </a:effectLst>
              </a:rPr>
              <a:t>Relationship and co-operation between City of Cape Town Policing Components and the South African Police Service</a:t>
            </a:r>
            <a:endParaRPr lang="en-ZA" sz="28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5024845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heme/theme1.xml><?xml version="1.0" encoding="utf-8"?>
<a:theme xmlns:a="http://schemas.openxmlformats.org/drawingml/2006/main" name="Joint presentation City &amp; PGWC">
  <a:themeElements>
    <a:clrScheme name="Custom 2">
      <a:dk1>
        <a:sysClr val="windowText" lastClr="000000"/>
      </a:dk1>
      <a:lt1>
        <a:sysClr val="window" lastClr="FFFFFF"/>
      </a:lt1>
      <a:dk2>
        <a:srgbClr val="BACF00"/>
      </a:dk2>
      <a:lt2>
        <a:srgbClr val="0098C5"/>
      </a:lt2>
      <a:accent1>
        <a:srgbClr val="C8006F"/>
      </a:accent1>
      <a:accent2>
        <a:srgbClr val="005870"/>
      </a:accent2>
      <a:accent3>
        <a:srgbClr val="446414"/>
      </a:accent3>
      <a:accent4>
        <a:srgbClr val="9D2235"/>
      </a:accent4>
      <a:accent5>
        <a:srgbClr val="47292E"/>
      </a:accent5>
      <a:accent6>
        <a:srgbClr val="98871F"/>
      </a:accent6>
      <a:hlink>
        <a:srgbClr val="C9571E"/>
      </a:hlink>
      <a:folHlink>
        <a:srgbClr val="63351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4FFE4C346E24A419CF17002F512A16C" ma:contentTypeVersion="0" ma:contentTypeDescription="Create a new document." ma:contentTypeScope="" ma:versionID="e610794e2b444aeb8d356c745bb544a3">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89E7414-F57A-4EC6-A643-7A8F7C6437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D18FA98D-0BF1-4A52-9B52-21D3A4B23FFC}">
  <ds:schemaRefs>
    <ds:schemaRef ds:uri="http://schemas.microsoft.com/sharepoint/v3/contenttype/forms"/>
  </ds:schemaRefs>
</ds:datastoreItem>
</file>

<file path=customXml/itemProps3.xml><?xml version="1.0" encoding="utf-8"?>
<ds:datastoreItem xmlns:ds="http://schemas.openxmlformats.org/officeDocument/2006/customXml" ds:itemID="{1E688910-3174-48D9-B6F7-CF2AA9D03FFC}">
  <ds:schemaRefs>
    <ds:schemaRef ds:uri="http://purl.org/dc/terms/"/>
    <ds:schemaRef ds:uri="http://purl.org/dc/elements/1.1/"/>
    <ds:schemaRef ds:uri="http://schemas.openxmlformats.org/package/2006/metadata/core-properties"/>
    <ds:schemaRef ds:uri="http://purl.org/dc/dcmitype/"/>
    <ds:schemaRef ds:uri="http://schemas.microsoft.com/office/2006/documentManagement/types"/>
    <ds:schemaRef ds:uri="http://schemas.microsoft.com/office/2006/metadata/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Joint presentation City &amp; PGWC</Template>
  <TotalTime>3479</TotalTime>
  <Words>3013</Words>
  <Application>Microsoft Office PowerPoint</Application>
  <PresentationFormat>On-screen Show (4:3)</PresentationFormat>
  <Paragraphs>258</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Century Gothic</vt:lpstr>
      <vt:lpstr>Wingdings</vt:lpstr>
      <vt:lpstr>Joint presentation City &amp; PGWC</vt:lpstr>
      <vt:lpstr>COOPERATION/ RELATIONSHIP WITH THE SOUTH AFRICAN POLICE SERVICES WESTERN CAPE </vt:lpstr>
      <vt:lpstr>City Enforcement Mandate</vt:lpstr>
      <vt:lpstr> Role of the South African Police Service in terms of SAPS National Instruction 7 of 2017 regarding land invasions.</vt:lpstr>
      <vt:lpstr>Roles and Responsibilities of SAPS in terms of Land Invasions</vt:lpstr>
      <vt:lpstr>Roles and Responsibilities of SAPS in terms of Land Invasions: National Instruction 7 of 2017</vt:lpstr>
      <vt:lpstr>Roles and Responsibilities of SAPS in terms of Land Invasions: National Instruction 7 of 2017</vt:lpstr>
      <vt:lpstr>Roles and Responsibilities of SAPS in terms of Land Invasions: National Instruction 7 of 2017</vt:lpstr>
      <vt:lpstr>Focus on Investigations should be extended to the following.</vt:lpstr>
      <vt:lpstr>Land Invasions Relationship and co-operation between City of Cape Town Policing Components and the South African Police Service</vt:lpstr>
      <vt:lpstr>Relationship and co-operation between City of Cape Town Policing Components and the South African Police Service</vt:lpstr>
      <vt:lpstr>PowerPoint Presentation</vt:lpstr>
      <vt:lpstr>Break down in relationship between the South African Police and City of Cape Town, Metro Police, Traffic and Law Enforcement: Law Enforcement Incident</vt:lpstr>
      <vt:lpstr>Operational Coordination between the South African Police and City of Cape Town, Metro Police, Traffic and Law Enforcement</vt:lpstr>
      <vt:lpstr>Operational Coordination between the South African Police and City of Cape Town, Metro Police, Traffic and Law Enforcement</vt:lpstr>
      <vt:lpstr>Law Enforcement Powers</vt:lpstr>
      <vt:lpstr>Powers of Law Enforcement Officers</vt:lpstr>
      <vt:lpstr>Powers of Law Enforcement Officers</vt:lpstr>
      <vt:lpstr>City enforcement mandate/powers</vt:lpstr>
      <vt:lpstr>Oversight and Investigation measures by the City of Cape Town</vt:lpstr>
      <vt:lpstr>Oversight and Investigation measures by the City of Cape Town</vt:lpstr>
      <vt:lpstr>Cape Town Metropolitan Police Service</vt:lpstr>
      <vt:lpstr>Metro Police Service: Chief Response</vt:lpstr>
      <vt:lpstr>Metro Police Service: Chief Response</vt:lpstr>
      <vt:lpstr>Metro Police Service: Chief Response</vt:lpstr>
      <vt:lpstr>Metro Police Service: Chief Response</vt:lpstr>
      <vt:lpstr>Metro Police Service: Chief Response</vt:lpstr>
      <vt:lpstr>Metro Police Service: Chief Response</vt:lpstr>
      <vt:lpstr>Metro Police Service: Chief Response</vt:lpstr>
      <vt:lpstr>Metro Police Service: Chief Response</vt:lpstr>
      <vt:lpstr>PowerPoint Presentation</vt:lpstr>
      <vt:lpstr>PowerPoint Presentation</vt:lpstr>
      <vt:lpstr>Metro Police Service: Chief Response</vt:lpstr>
      <vt:lpstr>PowerPoint Presentation</vt:lpstr>
      <vt:lpstr>PowerPoint Presentation</vt:lpstr>
    </vt:vector>
  </TitlesOfParts>
  <Company>City of Cape Town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JOINT WORKSHOP: CITY OF CAPE TOWN AND HUMAN SETTLEMENTS DEPARTMENT</dc:title>
  <dc:creator>Myezo Nqentsu</dc:creator>
  <cp:lastModifiedBy>Nicolette van Zyl-Gous</cp:lastModifiedBy>
  <cp:revision>314</cp:revision>
  <cp:lastPrinted>2020-09-02T06:15:01Z</cp:lastPrinted>
  <dcterms:created xsi:type="dcterms:W3CDTF">2016-06-01T09:32:42Z</dcterms:created>
  <dcterms:modified xsi:type="dcterms:W3CDTF">2020-09-03T14:26:51Z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0x01010014FFE4C346E24A419CF17002F512A16C</vt:lpwstr>
  </property>
</Properties>
</file>