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60" r:id="rId1"/>
  </p:sldMasterIdLst>
  <p:notesMasterIdLst>
    <p:notesMasterId r:id="rId14"/>
  </p:notesMasterIdLst>
  <p:handoutMasterIdLst>
    <p:handoutMasterId r:id="rId15"/>
  </p:handoutMasterIdLst>
  <p:sldIdLst>
    <p:sldId id="809" r:id="rId2"/>
    <p:sldId id="912" r:id="rId3"/>
    <p:sldId id="929" r:id="rId4"/>
    <p:sldId id="963" r:id="rId5"/>
    <p:sldId id="964" r:id="rId6"/>
    <p:sldId id="965" r:id="rId7"/>
    <p:sldId id="966" r:id="rId8"/>
    <p:sldId id="967" r:id="rId9"/>
    <p:sldId id="968" r:id="rId10"/>
    <p:sldId id="969" r:id="rId11"/>
    <p:sldId id="970" r:id="rId12"/>
    <p:sldId id="962"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buntu Ndwandwa" initials="NN" lastIdx="1" clrIdx="0"/>
  <p:cmAuthor id="1" name="lisa seftel" initials="ls" lastIdx="11" clrIdx="1"/>
  <p:cmAuthor id="2" name="Judy Blom" initials="JB" lastIdx="1" clrIdx="2">
    <p:extLst>
      <p:ext uri="{19B8F6BF-5375-455C-9EA6-DF929625EA0E}">
        <p15:presenceInfo xmlns:p15="http://schemas.microsoft.com/office/powerpoint/2012/main" xmlns="" userId="S-1-5-21-1795571368-2753241007-3340765071-1253" providerId="AD"/>
      </p:ext>
    </p:extLst>
  </p:cmAuthor>
  <p:cmAuthor id="3" name="Lisa Seftel" initials="LS" lastIdx="4" clrIdx="3">
    <p:extLst>
      <p:ext uri="{19B8F6BF-5375-455C-9EA6-DF929625EA0E}">
        <p15:presenceInfo xmlns:p15="http://schemas.microsoft.com/office/powerpoint/2012/main" xmlns="" userId="S-1-5-21-1795571368-2753241007-3340765071-1367" providerId="AD"/>
      </p:ext>
    </p:extLst>
  </p:cmAuthor>
  <p:cmAuthor id="4" name="Vuyisa Tafa" initials="VT" lastIdx="9" clrIdx="4">
    <p:extLst>
      <p:ext uri="{19B8F6BF-5375-455C-9EA6-DF929625EA0E}">
        <p15:presenceInfo xmlns:p15="http://schemas.microsoft.com/office/powerpoint/2012/main" xmlns="" userId="S-1-5-21-1795571368-2753241007-3340765071-1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FFFFFF"/>
    <a:srgbClr val="36EA6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779" autoAdjust="0"/>
    <p:restoredTop sz="86372" autoAdjust="0"/>
  </p:normalViewPr>
  <p:slideViewPr>
    <p:cSldViewPr>
      <p:cViewPr varScale="1">
        <p:scale>
          <a:sx n="67" d="100"/>
          <a:sy n="67" d="100"/>
        </p:scale>
        <p:origin x="-1044" y="-108"/>
      </p:cViewPr>
      <p:guideLst>
        <p:guide orient="horz" pos="2160"/>
        <p:guide pos="2880"/>
      </p:guideLst>
    </p:cSldViewPr>
  </p:slideViewPr>
  <p:outlineViewPr>
    <p:cViewPr>
      <p:scale>
        <a:sx n="33" d="100"/>
        <a:sy n="33" d="100"/>
      </p:scale>
      <p:origin x="0" y="-418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396"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4" y="0"/>
            <a:ext cx="2945660" cy="496332"/>
          </a:xfrm>
          <a:prstGeom prst="rect">
            <a:avLst/>
          </a:prstGeom>
        </p:spPr>
        <p:txBody>
          <a:bodyPr vert="horz" lIns="91440" tIns="45720" rIns="91440" bIns="45720" rtlCol="0"/>
          <a:lstStyle>
            <a:lvl1pPr algn="r">
              <a:defRPr sz="1200"/>
            </a:lvl1pPr>
          </a:lstStyle>
          <a:p>
            <a:fld id="{DDABFB02-BABE-40C6-973F-A6FCD770DE74}" type="datetimeFigureOut">
              <a:rPr lang="en-ZA" smtClean="0"/>
              <a:pPr/>
              <a:t>2020/09/07</a:t>
            </a:fld>
            <a:endParaRPr lang="en-ZA" dirty="0"/>
          </a:p>
        </p:txBody>
      </p:sp>
      <p:sp>
        <p:nvSpPr>
          <p:cNvPr id="4" name="Footer Placeholder 3"/>
          <p:cNvSpPr>
            <a:spLocks noGrp="1"/>
          </p:cNvSpPr>
          <p:nvPr>
            <p:ph type="ftr" sz="quarter" idx="2"/>
          </p:nvPr>
        </p:nvSpPr>
        <p:spPr>
          <a:xfrm>
            <a:off x="0" y="9428584"/>
            <a:ext cx="2945660"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4" y="9428584"/>
            <a:ext cx="2945660" cy="496332"/>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dirty="0"/>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4" y="0"/>
            <a:ext cx="2945660" cy="496332"/>
          </a:xfrm>
          <a:prstGeom prst="rect">
            <a:avLst/>
          </a:prstGeom>
        </p:spPr>
        <p:txBody>
          <a:bodyPr vert="horz" lIns="91440" tIns="45720" rIns="91440" bIns="45720" rtlCol="0"/>
          <a:lstStyle>
            <a:lvl1pPr algn="r">
              <a:defRPr sz="1200"/>
            </a:lvl1pPr>
          </a:lstStyle>
          <a:p>
            <a:fld id="{8FD1F4CF-9162-42C9-96F2-47DAB2DBAB68}" type="datetimeFigureOut">
              <a:rPr lang="en-ZA" smtClean="0"/>
              <a:pPr/>
              <a:t>2020/09/07</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60"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28584"/>
            <a:ext cx="2945660" cy="496332"/>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dirty="0"/>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0B0B14A-3DA4-4294-B78D-FE62D9387E6A}" type="slidenum">
              <a:rPr lang="en-ZA" smtClean="0"/>
              <a:pPr/>
              <a:t>1</a:t>
            </a:fld>
            <a:endParaRPr lang="en-ZA" dirty="0"/>
          </a:p>
        </p:txBody>
      </p:sp>
    </p:spTree>
    <p:extLst>
      <p:ext uri="{BB962C8B-B14F-4D97-AF65-F5344CB8AC3E}">
        <p14:creationId xmlns:p14="http://schemas.microsoft.com/office/powerpoint/2010/main" xmlns="" val="38441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0B0B14A-3DA4-4294-B78D-FE62D9387E6A}" type="slidenum">
              <a:rPr lang="en-ZA" smtClean="0"/>
              <a:pPr/>
              <a:t>10</a:t>
            </a:fld>
            <a:endParaRPr lang="en-ZA" dirty="0"/>
          </a:p>
        </p:txBody>
      </p:sp>
    </p:spTree>
    <p:extLst>
      <p:ext uri="{BB962C8B-B14F-4D97-AF65-F5344CB8AC3E}">
        <p14:creationId xmlns:p14="http://schemas.microsoft.com/office/powerpoint/2010/main" xmlns="" val="349631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0B0B14A-3DA4-4294-B78D-FE62D9387E6A}" type="slidenum">
              <a:rPr lang="en-ZA" smtClean="0"/>
              <a:pPr/>
              <a:t>11</a:t>
            </a:fld>
            <a:endParaRPr lang="en-ZA" dirty="0"/>
          </a:p>
        </p:txBody>
      </p:sp>
    </p:spTree>
    <p:extLst>
      <p:ext uri="{BB962C8B-B14F-4D97-AF65-F5344CB8AC3E}">
        <p14:creationId xmlns:p14="http://schemas.microsoft.com/office/powerpoint/2010/main" xmlns="" val="288968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145F13-43CF-431A-9D54-D66DEC5EBAD8}"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A9F24C3-E28E-4D2B-934E-F5BABEB27110}"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9285283-4BA1-4877-B18C-9ECC8329BA09}"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35A2A0A-E93E-4007-B1B8-F45A006C01DD}"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86FCB1F8-D787-403D-AC88-FB060938B755}"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9D760B40-33D1-4A78-84E2-168A6D4EF3C6}" type="datetime1">
              <a:rPr lang="en-US" smtClean="0"/>
              <a:pPr>
                <a:defRPr/>
              </a:pPr>
              <a:t>9/7/2020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45481902-ECFB-4FB6-9837-1A3211969C18}" type="datetime1">
              <a:rPr lang="en-US" smtClean="0"/>
              <a:pPr>
                <a:defRPr/>
              </a:pPr>
              <a:t>9/7/2020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1666605-190D-44AB-9886-5AD82306859A}" type="datetime1">
              <a:rPr lang="en-US" smtClean="0"/>
              <a:pPr>
                <a:defRPr/>
              </a:pPr>
              <a:t>9/7/2020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5AAE09-F8A6-4636-9DA6-8EE4F7873E37}" type="datetime1">
              <a:rPr lang="en-US" smtClean="0"/>
              <a:pPr>
                <a:defRPr/>
              </a:pPr>
              <a:t>9/7/2020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89EED5E-F317-49F9-A57F-BC29291B1993}" type="datetime1">
              <a:rPr lang="en-US" smtClean="0"/>
              <a:pPr>
                <a:defRPr/>
              </a:pPr>
              <a:t>9/7/2020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3614473-09A2-4634-B50C-3A1B84A95613}" type="datetime1">
              <a:rPr lang="en-US" smtClean="0"/>
              <a:pPr>
                <a:defRPr/>
              </a:pPr>
              <a:t>9/7/2020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03FEB3A-10F2-47F1-8363-A7F169E74761}" type="datetime1">
              <a:rPr lang="en-US" smtClean="0"/>
              <a:pPr defTabSz="457200" fontAlgn="base">
                <a:spcBef>
                  <a:spcPct val="0"/>
                </a:spcBef>
                <a:spcAft>
                  <a:spcPct val="0"/>
                </a:spcAft>
                <a:defRPr/>
              </a:pPr>
              <a:t>9/7/2020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359532" y="486544"/>
            <a:ext cx="8424936" cy="2426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0" algn="ctr" defTabSz="457200" eaLnBrk="1" fontAlgn="base" hangingPunct="1">
              <a:lnSpc>
                <a:spcPct val="90000"/>
              </a:lnSpc>
              <a:spcBef>
                <a:spcPct val="0"/>
              </a:spcBef>
              <a:spcAft>
                <a:spcPct val="0"/>
              </a:spcAft>
            </a:pPr>
            <a:r>
              <a:rPr lang="en-US" altLang="en-US" sz="2600" b="1" dirty="0">
                <a:solidFill>
                  <a:prstClr val="black"/>
                </a:solidFill>
                <a:effectLst>
                  <a:outerShdw blurRad="38100" dist="38100" dir="2700000" algn="tl">
                    <a:srgbClr val="000000">
                      <a:alpha val="43137"/>
                    </a:srgbClr>
                  </a:outerShdw>
                </a:effectLst>
                <a:ea typeface="ＭＳ Ｐゴシック" pitchFamily="32" charset="-128"/>
              </a:rPr>
              <a:t>NATIONAL ECONOMIC DEVELOPMENT AND LABOUR COUNCIL </a:t>
            </a:r>
          </a:p>
          <a:p>
            <a:pPr lvl="0" algn="ctr" defTabSz="457200" eaLnBrk="1" fontAlgn="base" hangingPunct="1">
              <a:lnSpc>
                <a:spcPct val="90000"/>
              </a:lnSpc>
              <a:spcBef>
                <a:spcPct val="0"/>
              </a:spcBef>
              <a:spcAft>
                <a:spcPct val="0"/>
              </a:spcAft>
            </a:pPr>
            <a:r>
              <a:rPr lang="en-US" altLang="en-US" sz="2600" b="1" dirty="0">
                <a:solidFill>
                  <a:prstClr val="black"/>
                </a:solidFill>
                <a:effectLst>
                  <a:outerShdw blurRad="38100" dist="38100" dir="2700000" algn="tl">
                    <a:srgbClr val="000000">
                      <a:alpha val="43137"/>
                    </a:srgbClr>
                  </a:outerShdw>
                </a:effectLst>
                <a:ea typeface="ＭＳ Ｐゴシック" pitchFamily="32" charset="-128"/>
              </a:rPr>
              <a:t>(NEDLAC)</a:t>
            </a:r>
          </a:p>
          <a:p>
            <a:pPr algn="ctr"/>
            <a:r>
              <a:rPr lang="en-ZA" sz="2800" b="1" dirty="0">
                <a:cs typeface="Aharoni" panose="02010803020104030203" pitchFamily="2" charset="-79"/>
              </a:rPr>
              <a:t>PRESENTATION </a:t>
            </a:r>
          </a:p>
          <a:p>
            <a:pPr algn="ctr"/>
            <a:r>
              <a:rPr lang="en-ZA" sz="2000" b="1" dirty="0">
                <a:cs typeface="Aharoni" panose="02010803020104030203" pitchFamily="2" charset="-79"/>
              </a:rPr>
              <a:t>Portfolio Committee For Employment and Labour:.</a:t>
            </a:r>
          </a:p>
          <a:p>
            <a:pPr algn="ctr"/>
            <a:r>
              <a:rPr lang="en-ZA" sz="2000" b="1" dirty="0">
                <a:cs typeface="Aharoni" panose="02010803020104030203" pitchFamily="2" charset="-79"/>
              </a:rPr>
              <a:t>Covid19 related procurement </a:t>
            </a:r>
          </a:p>
        </p:txBody>
      </p:sp>
      <p:sp>
        <p:nvSpPr>
          <p:cNvPr id="13316" name="Subtitle 17"/>
          <p:cNvSpPr txBox="1">
            <a:spLocks/>
          </p:cNvSpPr>
          <p:nvPr/>
        </p:nvSpPr>
        <p:spPr bwMode="auto">
          <a:xfrm>
            <a:off x="130152" y="2759075"/>
            <a:ext cx="213759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1400" b="1" dirty="0">
                <a:solidFill>
                  <a:srgbClr val="006600"/>
                </a:solidFill>
                <a:latin typeface="+mj-lt"/>
                <a:ea typeface="ＭＳ Ｐゴシック" pitchFamily="-80" charset="-128"/>
              </a:rPr>
              <a:t>04 SEPTEMEBER 2020</a:t>
            </a:r>
          </a:p>
        </p:txBody>
      </p:sp>
      <p:sp>
        <p:nvSpPr>
          <p:cNvPr id="13317" name="Subtitle 17"/>
          <p:cNvSpPr txBox="1">
            <a:spLocks/>
          </p:cNvSpPr>
          <p:nvPr/>
        </p:nvSpPr>
        <p:spPr bwMode="auto">
          <a:xfrm>
            <a:off x="1905070" y="3099649"/>
            <a:ext cx="5760640"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defTabSz="457200" eaLnBrk="1" fontAlgn="base" hangingPunct="1">
              <a:spcBef>
                <a:spcPct val="20000"/>
              </a:spcBef>
              <a:spcAft>
                <a:spcPct val="0"/>
              </a:spcAft>
            </a:pPr>
            <a:endParaRPr lang="en-US" sz="2200" b="1" u="sng" dirty="0">
              <a:solidFill>
                <a:srgbClr val="404040"/>
              </a:solidFill>
              <a:latin typeface="Arial" pitchFamily="34" charset="0"/>
              <a:ea typeface="ＭＳ Ｐゴシック" pitchFamily="34" charset="-128"/>
              <a:cs typeface="Arial" pitchFamily="34" charset="0"/>
            </a:endParaRPr>
          </a:p>
        </p:txBody>
      </p:sp>
      <p:pic>
        <p:nvPicPr>
          <p:cNvPr id="7170" name="Picture 2" descr="nedlac"/>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65710" y="5831218"/>
            <a:ext cx="1200150" cy="10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251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B8E9E-8590-4B09-95E2-705A62F7B998}"/>
              </a:ext>
            </a:extLst>
          </p:cNvPr>
          <p:cNvSpPr>
            <a:spLocks noGrp="1"/>
          </p:cNvSpPr>
          <p:nvPr>
            <p:ph type="title"/>
          </p:nvPr>
        </p:nvSpPr>
        <p:spPr/>
        <p:txBody>
          <a:bodyPr/>
          <a:lstStyle/>
          <a:p>
            <a:r>
              <a:rPr lang="en-ZA" dirty="0"/>
              <a:t>Procurement Break Down</a:t>
            </a:r>
          </a:p>
        </p:txBody>
      </p:sp>
      <p:pic>
        <p:nvPicPr>
          <p:cNvPr id="6" name="Content Placeholder 5">
            <a:extLst>
              <a:ext uri="{FF2B5EF4-FFF2-40B4-BE49-F238E27FC236}">
                <a16:creationId xmlns:a16="http://schemas.microsoft.com/office/drawing/2014/main" xmlns="" id="{EE21AFFA-5B13-47CC-BDB3-9F7C059A7A1C}"/>
              </a:ext>
            </a:extLst>
          </p:cNvPr>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l="8759" t="27679" r="8759" b="43041"/>
          <a:stretch/>
        </p:blipFill>
        <p:spPr>
          <a:xfrm>
            <a:off x="590872" y="1556792"/>
            <a:ext cx="8229600" cy="4536504"/>
          </a:xfrm>
        </p:spPr>
      </p:pic>
      <p:sp>
        <p:nvSpPr>
          <p:cNvPr id="4" name="Slide Number Placeholder 3">
            <a:extLst>
              <a:ext uri="{FF2B5EF4-FFF2-40B4-BE49-F238E27FC236}">
                <a16:creationId xmlns:a16="http://schemas.microsoft.com/office/drawing/2014/main" xmlns="" id="{5E7CACFA-9168-4916-8C17-BFC2486CBBD9}"/>
              </a:ext>
            </a:extLst>
          </p:cNvPr>
          <p:cNvSpPr>
            <a:spLocks noGrp="1"/>
          </p:cNvSpPr>
          <p:nvPr>
            <p:ph type="sldNum" sz="quarter" idx="12"/>
          </p:nvPr>
        </p:nvSpPr>
        <p:spPr/>
        <p:txBody>
          <a:bodyPr/>
          <a:lstStyle/>
          <a:p>
            <a:pPr>
              <a:defRPr/>
            </a:pPr>
            <a:fld id="{416AF1B2-E7A4-446A-84DC-90AA83BA6A19}" type="slidenum">
              <a:rPr lang="en-US" smtClean="0"/>
              <a:pPr>
                <a:defRPr/>
              </a:pPr>
              <a:t>10</a:t>
            </a:fld>
            <a:endParaRPr lang="en-US" dirty="0"/>
          </a:p>
        </p:txBody>
      </p:sp>
      <p:pic>
        <p:nvPicPr>
          <p:cNvPr id="9" name="Content Placeholder 5">
            <a:extLst>
              <a:ext uri="{FF2B5EF4-FFF2-40B4-BE49-F238E27FC236}">
                <a16:creationId xmlns:a16="http://schemas.microsoft.com/office/drawing/2014/main" xmlns="" id="{0DC396B4-56E8-4546-AEE9-513D1E1D3D86}"/>
              </a:ext>
            </a:extLst>
          </p:cNvPr>
          <p:cNvPicPr>
            <a:picLocks noChangeAspect="1"/>
          </p:cNvPicPr>
          <p:nvPr/>
        </p:nvPicPr>
        <p:blipFill rotWithShape="1">
          <a:blip r:embed="rId4">
            <a:grayscl/>
            <a:extLst>
              <a:ext uri="{BEBA8EAE-BF5A-486C-A8C5-ECC9F3942E4B}">
                <a14:imgProps xmlns:a14="http://schemas.microsoft.com/office/drawing/2010/main" xmlns="">
                  <a14:imgLayer r:embed="rId5">
                    <a14:imgEffect>
                      <a14:colorTemperature colorTemp="11500"/>
                    </a14:imgEffect>
                    <a14:imgEffect>
                      <a14:saturation sat="164000"/>
                    </a14:imgEffect>
                  </a14:imgLayer>
                </a14:imgProps>
              </a:ext>
              <a:ext uri="{28A0092B-C50C-407E-A947-70E740481C1C}">
                <a14:useLocalDpi xmlns:a14="http://schemas.microsoft.com/office/drawing/2010/main" xmlns="" val="0"/>
              </a:ext>
            </a:extLst>
          </a:blip>
          <a:srcRect l="8159" t="6410" r="10834" b="92207"/>
          <a:stretch/>
        </p:blipFill>
        <p:spPr bwMode="auto">
          <a:xfrm>
            <a:off x="524036" y="1382348"/>
            <a:ext cx="8162764" cy="211463"/>
          </a:xfrm>
          <a:prstGeom prst="rect">
            <a:avLst/>
          </a:prstGeom>
          <a:noFill/>
          <a:ln w="9525">
            <a:noFill/>
            <a:miter lim="800000"/>
            <a:headEnd/>
            <a:tailEnd/>
          </a:ln>
          <a:effectLst>
            <a:outerShdw blurRad="1270000" dir="5400000" algn="ctr" rotWithShape="0">
              <a:srgbClr val="000000">
                <a:alpha val="28000"/>
              </a:srgbClr>
            </a:outerShdw>
          </a:effectLst>
        </p:spPr>
      </p:pic>
    </p:spTree>
    <p:extLst>
      <p:ext uri="{BB962C8B-B14F-4D97-AF65-F5344CB8AC3E}">
        <p14:creationId xmlns:p14="http://schemas.microsoft.com/office/powerpoint/2010/main" xmlns="" val="190580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B8E9E-8590-4B09-95E2-705A62F7B998}"/>
              </a:ext>
            </a:extLst>
          </p:cNvPr>
          <p:cNvSpPr>
            <a:spLocks noGrp="1"/>
          </p:cNvSpPr>
          <p:nvPr>
            <p:ph type="title"/>
          </p:nvPr>
        </p:nvSpPr>
        <p:spPr/>
        <p:txBody>
          <a:bodyPr/>
          <a:lstStyle/>
          <a:p>
            <a:r>
              <a:rPr lang="en-ZA" dirty="0"/>
              <a:t>Procurement Break Down</a:t>
            </a:r>
          </a:p>
        </p:txBody>
      </p:sp>
      <p:sp>
        <p:nvSpPr>
          <p:cNvPr id="4" name="Slide Number Placeholder 3">
            <a:extLst>
              <a:ext uri="{FF2B5EF4-FFF2-40B4-BE49-F238E27FC236}">
                <a16:creationId xmlns:a16="http://schemas.microsoft.com/office/drawing/2014/main" xmlns="" id="{5E7CACFA-9168-4916-8C17-BFC2486CBBD9}"/>
              </a:ext>
            </a:extLst>
          </p:cNvPr>
          <p:cNvSpPr>
            <a:spLocks noGrp="1"/>
          </p:cNvSpPr>
          <p:nvPr>
            <p:ph type="sldNum" sz="quarter" idx="12"/>
          </p:nvPr>
        </p:nvSpPr>
        <p:spPr/>
        <p:txBody>
          <a:bodyPr/>
          <a:lstStyle/>
          <a:p>
            <a:pPr>
              <a:defRPr/>
            </a:pPr>
            <a:fld id="{416AF1B2-E7A4-446A-84DC-90AA83BA6A19}" type="slidenum">
              <a:rPr lang="en-US" smtClean="0"/>
              <a:pPr>
                <a:defRPr/>
              </a:pPr>
              <a:t>11</a:t>
            </a:fld>
            <a:endParaRPr lang="en-US" dirty="0"/>
          </a:p>
        </p:txBody>
      </p:sp>
      <p:pic>
        <p:nvPicPr>
          <p:cNvPr id="9" name="Content Placeholder 8">
            <a:extLst>
              <a:ext uri="{FF2B5EF4-FFF2-40B4-BE49-F238E27FC236}">
                <a16:creationId xmlns:a16="http://schemas.microsoft.com/office/drawing/2014/main" xmlns="" id="{C9AFA9F1-B1F0-4125-B341-0EA0AD12DA16}"/>
              </a:ext>
            </a:extLst>
          </p:cNvPr>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l="8759" t="57050" r="8759" b="30869"/>
          <a:stretch/>
        </p:blipFill>
        <p:spPr>
          <a:xfrm>
            <a:off x="195480" y="2855835"/>
            <a:ext cx="8733005" cy="1944216"/>
          </a:xfrm>
        </p:spPr>
      </p:pic>
      <p:pic>
        <p:nvPicPr>
          <p:cNvPr id="10" name="Content Placeholder 5">
            <a:extLst>
              <a:ext uri="{FF2B5EF4-FFF2-40B4-BE49-F238E27FC236}">
                <a16:creationId xmlns:a16="http://schemas.microsoft.com/office/drawing/2014/main" xmlns="" id="{E4218CA9-CC6C-4EDA-A1ED-C3DABB1FED59}"/>
              </a:ext>
            </a:extLst>
          </p:cNvPr>
          <p:cNvPicPr>
            <a:picLocks noChangeAspect="1"/>
          </p:cNvPicPr>
          <p:nvPr/>
        </p:nvPicPr>
        <p:blipFill rotWithShape="1">
          <a:blip r:embed="rId4">
            <a:grayscl/>
            <a:extLst>
              <a:ext uri="{BEBA8EAE-BF5A-486C-A8C5-ECC9F3942E4B}">
                <a14:imgProps xmlns:a14="http://schemas.microsoft.com/office/drawing/2010/main" xmlns="">
                  <a14:imgLayer r:embed="rId5">
                    <a14:imgEffect>
                      <a14:colorTemperature colorTemp="11500"/>
                    </a14:imgEffect>
                    <a14:imgEffect>
                      <a14:saturation sat="164000"/>
                    </a14:imgEffect>
                  </a14:imgLayer>
                </a14:imgProps>
              </a:ext>
              <a:ext uri="{28A0092B-C50C-407E-A947-70E740481C1C}">
                <a14:useLocalDpi xmlns:a14="http://schemas.microsoft.com/office/drawing/2010/main" xmlns="" val="0"/>
              </a:ext>
            </a:extLst>
          </a:blip>
          <a:srcRect l="8159" t="6410" r="10834" b="92207"/>
          <a:stretch/>
        </p:blipFill>
        <p:spPr bwMode="auto">
          <a:xfrm>
            <a:off x="108265" y="2592428"/>
            <a:ext cx="8604957" cy="263407"/>
          </a:xfrm>
          <a:prstGeom prst="rect">
            <a:avLst/>
          </a:prstGeom>
          <a:noFill/>
          <a:ln w="9525">
            <a:noFill/>
            <a:miter lim="800000"/>
            <a:headEnd/>
            <a:tailEnd/>
          </a:ln>
          <a:effectLst>
            <a:outerShdw blurRad="1270000" dir="5400000" algn="ctr" rotWithShape="0">
              <a:srgbClr val="000000">
                <a:alpha val="28000"/>
              </a:srgbClr>
            </a:outerShdw>
          </a:effectLst>
        </p:spPr>
      </p:pic>
    </p:spTree>
    <p:extLst>
      <p:ext uri="{BB962C8B-B14F-4D97-AF65-F5344CB8AC3E}">
        <p14:creationId xmlns:p14="http://schemas.microsoft.com/office/powerpoint/2010/main" xmlns="" val="80322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D7E19-3272-41BF-AB51-6EC99088553F}"/>
              </a:ext>
            </a:extLst>
          </p:cNvPr>
          <p:cNvSpPr>
            <a:spLocks noGrp="1"/>
          </p:cNvSpPr>
          <p:nvPr>
            <p:ph type="title"/>
          </p:nvPr>
        </p:nvSpPr>
        <p:spPr/>
        <p:txBody>
          <a:bodyPr/>
          <a:lstStyle/>
          <a:p>
            <a:r>
              <a:rPr lang="en-ZA" dirty="0"/>
              <a:t>Conclusion </a:t>
            </a:r>
          </a:p>
        </p:txBody>
      </p:sp>
      <p:sp>
        <p:nvSpPr>
          <p:cNvPr id="3" name="Content Placeholder 2">
            <a:extLst>
              <a:ext uri="{FF2B5EF4-FFF2-40B4-BE49-F238E27FC236}">
                <a16:creationId xmlns:a16="http://schemas.microsoft.com/office/drawing/2014/main" xmlns="" id="{6BB8ADE8-A9CC-400A-9336-06A0C528DEC4}"/>
              </a:ext>
            </a:extLst>
          </p:cNvPr>
          <p:cNvSpPr>
            <a:spLocks noGrp="1"/>
          </p:cNvSpPr>
          <p:nvPr>
            <p:ph idx="1"/>
          </p:nvPr>
        </p:nvSpPr>
        <p:spPr/>
        <p:txBody>
          <a:bodyPr/>
          <a:lstStyle/>
          <a:p>
            <a:pPr>
              <a:buFont typeface="Arial" panose="020B0604020202020204" pitchFamily="34" charset="0"/>
              <a:buChar char="•"/>
            </a:pPr>
            <a:r>
              <a:rPr lang="en-ZA" sz="2400" dirty="0"/>
              <a:t>Nedlac has continues to engage in its Nedlac Covid19 Rapid Response Task Team were urgent matters are engaged with social partners towards the countries response to the Pandemic.</a:t>
            </a:r>
          </a:p>
          <a:p>
            <a:pPr>
              <a:buFont typeface="Arial" panose="020B0604020202020204" pitchFamily="34" charset="0"/>
              <a:buChar char="•"/>
            </a:pPr>
            <a:r>
              <a:rPr lang="en-GB" sz="2400" dirty="0"/>
              <a:t>Nedlac staff have been working remotely since mid-March 2020</a:t>
            </a:r>
            <a:r>
              <a:rPr lang="en-ZA" sz="2400" dirty="0"/>
              <a:t>, and although the Nedlac House is open for staff members to access when needed, the number of staff occupying various areas of the building is monitored in line with internal policy.</a:t>
            </a:r>
          </a:p>
          <a:p>
            <a:pPr>
              <a:buFont typeface="Arial" panose="020B0604020202020204" pitchFamily="34" charset="0"/>
              <a:buChar char="•"/>
            </a:pPr>
            <a:r>
              <a:rPr lang="en-ZA" sz="2400" dirty="0"/>
              <a:t>All staff are subjected to a screening process before they are able to access the Nedlac House.</a:t>
            </a:r>
          </a:p>
          <a:p>
            <a:pPr>
              <a:buFont typeface="Arial" panose="020B0604020202020204" pitchFamily="34" charset="0"/>
              <a:buChar char="•"/>
            </a:pPr>
            <a:endParaRPr lang="en-ZA" dirty="0"/>
          </a:p>
        </p:txBody>
      </p:sp>
      <p:sp>
        <p:nvSpPr>
          <p:cNvPr id="4" name="Slide Number Placeholder 3">
            <a:extLst>
              <a:ext uri="{FF2B5EF4-FFF2-40B4-BE49-F238E27FC236}">
                <a16:creationId xmlns:a16="http://schemas.microsoft.com/office/drawing/2014/main" xmlns="" id="{C9441C7B-CF26-4121-AB17-9DBCB0EB54CC}"/>
              </a:ext>
            </a:extLst>
          </p:cNvPr>
          <p:cNvSpPr>
            <a:spLocks noGrp="1"/>
          </p:cNvSpPr>
          <p:nvPr>
            <p:ph type="sldNum" sz="quarter" idx="12"/>
          </p:nvPr>
        </p:nvSpPr>
        <p:spPr/>
        <p:txBody>
          <a:bodyPr/>
          <a:lstStyle/>
          <a:p>
            <a:pPr>
              <a:defRPr/>
            </a:pPr>
            <a:fld id="{416AF1B2-E7A4-446A-84DC-90AA83BA6A19}" type="slidenum">
              <a:rPr lang="en-US" smtClean="0"/>
              <a:pPr>
                <a:defRPr/>
              </a:pPr>
              <a:t>12</a:t>
            </a:fld>
            <a:endParaRPr lang="en-US" dirty="0"/>
          </a:p>
        </p:txBody>
      </p:sp>
    </p:spTree>
    <p:extLst>
      <p:ext uri="{BB962C8B-B14F-4D97-AF65-F5344CB8AC3E}">
        <p14:creationId xmlns:p14="http://schemas.microsoft.com/office/powerpoint/2010/main" xmlns="" val="256248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Extra2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7124" y="0"/>
            <a:ext cx="9198986" cy="7101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Title 1"/>
          <p:cNvSpPr txBox="1">
            <a:spLocks/>
          </p:cNvSpPr>
          <p:nvPr/>
        </p:nvSpPr>
        <p:spPr bwMode="auto">
          <a:xfrm>
            <a:off x="1746738" y="525463"/>
            <a:ext cx="60256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r>
              <a:rPr lang="en-US" altLang="en-US" sz="2400" b="1" dirty="0">
                <a:solidFill>
                  <a:schemeClr val="bg2"/>
                </a:solidFill>
                <a:latin typeface="Arial" charset="0"/>
              </a:rPr>
              <a:t>TABLE OF CONTENTS</a:t>
            </a:r>
          </a:p>
        </p:txBody>
      </p:sp>
      <p:sp>
        <p:nvSpPr>
          <p:cNvPr id="16387" name="Content Placeholder 2"/>
          <p:cNvSpPr txBox="1">
            <a:spLocks/>
          </p:cNvSpPr>
          <p:nvPr/>
        </p:nvSpPr>
        <p:spPr bwMode="auto">
          <a:xfrm>
            <a:off x="408749" y="1491343"/>
            <a:ext cx="841573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marL="457200" indent="-457200" eaLnBrk="1" hangingPunct="1">
              <a:buAutoNum type="arabicPeriod"/>
            </a:pPr>
            <a:endParaRPr lang="en-GB" altLang="en-US" sz="2000" dirty="0">
              <a:latin typeface="Arial" charset="0"/>
            </a:endParaRPr>
          </a:p>
          <a:p>
            <a:pPr marL="342900" lvl="0" indent="-342900" defTabSz="457200" fontAlgn="base">
              <a:spcBef>
                <a:spcPct val="0"/>
              </a:spcBef>
              <a:spcAft>
                <a:spcPct val="0"/>
              </a:spcAft>
              <a:buFont typeface="Wingdings" pitchFamily="2" charset="2"/>
              <a:buChar char="q"/>
              <a:defRPr/>
            </a:pPr>
            <a:r>
              <a:rPr lang="en-US" sz="1800" b="1" dirty="0">
                <a:solidFill>
                  <a:prstClr val="black"/>
                </a:solidFill>
                <a:latin typeface="Calibri"/>
                <a:ea typeface="ＭＳ Ｐゴシック" pitchFamily="-80" charset="-128"/>
                <a:cs typeface="Calibri" pitchFamily="34" charset="0"/>
              </a:rPr>
              <a:t>INTRODUCTION</a:t>
            </a:r>
          </a:p>
          <a:p>
            <a:pPr marL="38274625" lvl="1" indent="-342900" defTabSz="457200" fontAlgn="base">
              <a:spcBef>
                <a:spcPct val="0"/>
              </a:spcBef>
              <a:spcAft>
                <a:spcPct val="0"/>
              </a:spcAft>
              <a:buFont typeface="Wingdings" pitchFamily="2" charset="2"/>
              <a:buChar char="q"/>
              <a:defRPr/>
            </a:pPr>
            <a:endParaRPr lang="en-US" sz="1400" b="1" dirty="0">
              <a:solidFill>
                <a:prstClr val="black"/>
              </a:solidFill>
              <a:latin typeface="Calibri"/>
              <a:ea typeface="ＭＳ Ｐゴシック" pitchFamily="-80" charset="-128"/>
              <a:cs typeface="Calibri" pitchFamily="34" charset="0"/>
            </a:endParaRPr>
          </a:p>
          <a:p>
            <a:pPr marL="38274625" lvl="1" indent="-342900" defTabSz="457200" fontAlgn="base">
              <a:spcBef>
                <a:spcPct val="0"/>
              </a:spcBef>
              <a:spcAft>
                <a:spcPct val="0"/>
              </a:spcAft>
              <a:buFont typeface="Wingdings" pitchFamily="2" charset="2"/>
              <a:buChar char="q"/>
              <a:defRPr/>
            </a:pPr>
            <a:endParaRPr lang="en-US" sz="1400" b="1" dirty="0">
              <a:solidFill>
                <a:prstClr val="black"/>
              </a:solidFill>
              <a:latin typeface="Calibri"/>
              <a:ea typeface="ＭＳ Ｐゴシック" pitchFamily="-80" charset="-128"/>
              <a:cs typeface="Calibri" pitchFamily="34" charset="0"/>
            </a:endParaRPr>
          </a:p>
          <a:p>
            <a:pPr marL="342900" lvl="0" indent="-342900" defTabSz="457200" fontAlgn="base">
              <a:spcBef>
                <a:spcPct val="0"/>
              </a:spcBef>
              <a:spcAft>
                <a:spcPct val="0"/>
              </a:spcAft>
              <a:buFont typeface="Wingdings" pitchFamily="2" charset="2"/>
              <a:buChar char="q"/>
              <a:defRPr/>
            </a:pPr>
            <a:r>
              <a:rPr lang="en-ZA" sz="1800" b="1" dirty="0">
                <a:solidFill>
                  <a:prstClr val="black"/>
                </a:solidFill>
                <a:latin typeface="Calibri"/>
                <a:ea typeface="ＭＳ Ｐゴシック" pitchFamily="-80" charset="-128"/>
                <a:cs typeface="Calibri" pitchFamily="34" charset="0"/>
              </a:rPr>
              <a:t>COVID19 RELATED PROCUREMENT TO DATE</a:t>
            </a:r>
          </a:p>
          <a:p>
            <a:pPr lvl="0" defTabSz="457200" fontAlgn="base">
              <a:spcBef>
                <a:spcPct val="0"/>
              </a:spcBef>
              <a:spcAft>
                <a:spcPct val="0"/>
              </a:spcAft>
              <a:defRPr/>
            </a:pPr>
            <a:endParaRPr lang="en-ZA" sz="1800" b="1" dirty="0">
              <a:solidFill>
                <a:prstClr val="black"/>
              </a:solidFill>
              <a:latin typeface="Calibri"/>
              <a:ea typeface="ＭＳ Ｐゴシック" pitchFamily="-80" charset="-128"/>
              <a:cs typeface="Calibri" pitchFamily="34" charset="0"/>
            </a:endParaRPr>
          </a:p>
          <a:p>
            <a:pPr marL="342900" lvl="0" indent="-342900" defTabSz="457200" fontAlgn="base">
              <a:spcBef>
                <a:spcPct val="0"/>
              </a:spcBef>
              <a:spcAft>
                <a:spcPct val="0"/>
              </a:spcAft>
              <a:buFont typeface="Wingdings" pitchFamily="2" charset="2"/>
              <a:buChar char="q"/>
              <a:defRPr/>
            </a:pPr>
            <a:r>
              <a:rPr lang="en-ZA" sz="1800" b="1" dirty="0">
                <a:solidFill>
                  <a:prstClr val="black"/>
                </a:solidFill>
                <a:latin typeface="Calibri"/>
                <a:ea typeface="ＭＳ Ｐゴシック" pitchFamily="-80" charset="-128"/>
                <a:cs typeface="Calibri" pitchFamily="34" charset="0"/>
              </a:rPr>
              <a:t>CONCLUSION</a:t>
            </a:r>
            <a:endParaRPr lang="en-US" sz="1800" b="1" dirty="0">
              <a:solidFill>
                <a:prstClr val="black"/>
              </a:solidFill>
              <a:latin typeface="Calibri"/>
              <a:ea typeface="ＭＳ Ｐゴシック" pitchFamily="-80" charset="-128"/>
              <a:cs typeface="Calibri" pitchFamily="34" charset="0"/>
            </a:endParaRPr>
          </a:p>
          <a:p>
            <a:pPr lvl="0" defTabSz="457200" fontAlgn="base">
              <a:spcBef>
                <a:spcPct val="0"/>
              </a:spcBef>
              <a:spcAft>
                <a:spcPct val="0"/>
              </a:spcAft>
              <a:defRPr/>
            </a:pPr>
            <a:endParaRPr lang="en-ZA" altLang="en-US" sz="1800" b="1" dirty="0">
              <a:solidFill>
                <a:prstClr val="black"/>
              </a:solidFill>
              <a:latin typeface="Calibri"/>
              <a:ea typeface="ＭＳ Ｐゴシック" pitchFamily="-80" charset="-128"/>
            </a:endParaRPr>
          </a:p>
          <a:p>
            <a:pPr lvl="0" defTabSz="457200" fontAlgn="base">
              <a:spcBef>
                <a:spcPct val="0"/>
              </a:spcBef>
              <a:spcAft>
                <a:spcPct val="0"/>
              </a:spcAft>
              <a:defRPr/>
            </a:pPr>
            <a:endParaRPr lang="en-US" sz="1800" b="1" dirty="0">
              <a:solidFill>
                <a:prstClr val="black"/>
              </a:solidFill>
              <a:latin typeface="Calibri"/>
              <a:ea typeface="ＭＳ Ｐゴシック" pitchFamily="-80" charset="-128"/>
              <a:cs typeface="Calibri" pitchFamily="34" charset="0"/>
            </a:endParaRPr>
          </a:p>
          <a:p>
            <a:pPr lvl="0" defTabSz="457200" fontAlgn="base">
              <a:spcBef>
                <a:spcPct val="0"/>
              </a:spcBef>
              <a:spcAft>
                <a:spcPct val="0"/>
              </a:spcAft>
              <a:defRPr/>
            </a:pPr>
            <a:endParaRPr lang="en-US" sz="1800" b="1" dirty="0">
              <a:solidFill>
                <a:prstClr val="black"/>
              </a:solidFill>
              <a:latin typeface="Calibri"/>
              <a:ea typeface="ＭＳ Ｐゴシック" pitchFamily="-80" charset="-128"/>
              <a:cs typeface="Calibri" pitchFamily="34" charset="0"/>
            </a:endParaRPr>
          </a:p>
          <a:p>
            <a:pPr eaLnBrk="1" hangingPunct="1">
              <a:lnSpc>
                <a:spcPct val="150000"/>
              </a:lnSpc>
            </a:pPr>
            <a:r>
              <a:rPr lang="en-ZA" sz="2000" dirty="0">
                <a:latin typeface="Arial" charset="0"/>
                <a:ea typeface="ＭＳ Ｐゴシック" pitchFamily="34" charset="-128"/>
                <a:cs typeface="Arial" charset="0"/>
              </a:rPr>
              <a:t> </a:t>
            </a:r>
          </a:p>
        </p:txBody>
      </p:sp>
      <p:sp>
        <p:nvSpPr>
          <p:cNvPr id="6" name="Slide Number Placeholder 1"/>
          <p:cNvSpPr txBox="1">
            <a:spLocks/>
          </p:cNvSpPr>
          <p:nvPr/>
        </p:nvSpPr>
        <p:spPr bwMode="auto">
          <a:xfrm>
            <a:off x="6873875" y="651510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0" latinLnBrk="0" hangingPunct="0">
              <a:defRPr sz="1200" kern="1200">
                <a:solidFill>
                  <a:schemeClr val="tx1"/>
                </a:solidFill>
                <a:latin typeface="Arial" pitchFamily="34" charset="0"/>
                <a:ea typeface="ＭＳ Ｐゴシック" pitchFamily="34" charset="-128"/>
                <a:cs typeface="+mn-cs"/>
              </a:defRPr>
            </a:lvl1pPr>
            <a:lvl2pPr marL="742950" indent="-285750" algn="l" defTabSz="914400" rtl="0" eaLnBrk="0" latinLnBrk="0" hangingPunct="0">
              <a:defRPr sz="1800" kern="1200">
                <a:solidFill>
                  <a:schemeClr val="tx1"/>
                </a:solidFill>
                <a:latin typeface="Arial" pitchFamily="34" charset="0"/>
                <a:ea typeface="ＭＳ Ｐゴシック" pitchFamily="34" charset="-128"/>
                <a:cs typeface="+mn-cs"/>
              </a:defRPr>
            </a:lvl2pPr>
            <a:lvl3pPr marL="1143000" indent="-228600" algn="l" defTabSz="914400" rtl="0" eaLnBrk="0" latinLnBrk="0" hangingPunct="0">
              <a:defRPr sz="1800" kern="1200">
                <a:solidFill>
                  <a:schemeClr val="tx1"/>
                </a:solidFill>
                <a:latin typeface="Arial" pitchFamily="34" charset="0"/>
                <a:ea typeface="ＭＳ Ｐゴシック" pitchFamily="34" charset="-128"/>
                <a:cs typeface="+mn-cs"/>
              </a:defRPr>
            </a:lvl3pPr>
            <a:lvl4pPr marL="1600200" indent="-228600" algn="l" defTabSz="914400" rtl="0" eaLnBrk="0" latinLnBrk="0" hangingPunct="0">
              <a:defRPr sz="1800" kern="1200">
                <a:solidFill>
                  <a:schemeClr val="tx1"/>
                </a:solidFill>
                <a:latin typeface="Arial" pitchFamily="34" charset="0"/>
                <a:ea typeface="ＭＳ Ｐゴシック" pitchFamily="34" charset="-128"/>
                <a:cs typeface="+mn-cs"/>
              </a:defRPr>
            </a:lvl4pPr>
            <a:lvl5pPr marL="2057400" indent="-228600" algn="l" defTabSz="914400" rtl="0" eaLnBrk="0" latinLnBrk="0" hangingPunct="0">
              <a:defRPr sz="1800"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pitchFamily="34" charset="0"/>
                <a:ea typeface="ＭＳ Ｐゴシック" pitchFamily="34" charset="-128"/>
                <a:cs typeface="+mn-cs"/>
              </a:defRPr>
            </a:lvl9pPr>
          </a:lstStyle>
          <a:p>
            <a:pPr eaLnBrk="1" hangingPunct="1"/>
            <a:fld id="{78E70CB4-FAA2-48DA-911A-2E80CA2B1AF0}" type="slidenum">
              <a:rPr lang="en-US" sz="1600" smtClean="0">
                <a:solidFill>
                  <a:schemeClr val="bg1"/>
                </a:solidFill>
                <a:latin typeface="Calibri" pitchFamily="34" charset="0"/>
              </a:rPr>
              <a:pPr eaLnBrk="1" hangingPunct="1"/>
              <a:t>2</a:t>
            </a:fld>
            <a:endParaRPr lang="en-US" sz="1600" dirty="0">
              <a:solidFill>
                <a:schemeClr val="bg1"/>
              </a:solidFill>
              <a:latin typeface="Calibri" pitchFamily="34" charset="0"/>
            </a:endParaRPr>
          </a:p>
        </p:txBody>
      </p:sp>
    </p:spTree>
    <p:extLst>
      <p:ext uri="{BB962C8B-B14F-4D97-AF65-F5344CB8AC3E}">
        <p14:creationId xmlns:p14="http://schemas.microsoft.com/office/powerpoint/2010/main" xmlns="" val="413240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B4582-56CC-4C9C-8380-2057892C1450}"/>
              </a:ext>
            </a:extLst>
          </p:cNvPr>
          <p:cNvSpPr>
            <a:spLocks noGrp="1"/>
          </p:cNvSpPr>
          <p:nvPr>
            <p:ph type="title"/>
          </p:nvPr>
        </p:nvSpPr>
        <p:spPr/>
        <p:txBody>
          <a:bodyPr/>
          <a:lstStyle/>
          <a:p>
            <a:r>
              <a:rPr lang="en-ZA" dirty="0"/>
              <a:t>Introduction</a:t>
            </a:r>
          </a:p>
        </p:txBody>
      </p:sp>
      <p:sp>
        <p:nvSpPr>
          <p:cNvPr id="3" name="Content Placeholder 2">
            <a:extLst>
              <a:ext uri="{FF2B5EF4-FFF2-40B4-BE49-F238E27FC236}">
                <a16:creationId xmlns:a16="http://schemas.microsoft.com/office/drawing/2014/main" xmlns="" id="{166124CA-ADB2-44E7-8B06-96E740CD8EB7}"/>
              </a:ext>
            </a:extLst>
          </p:cNvPr>
          <p:cNvSpPr>
            <a:spLocks noGrp="1"/>
          </p:cNvSpPr>
          <p:nvPr>
            <p:ph idx="1"/>
          </p:nvPr>
        </p:nvSpPr>
        <p:spPr>
          <a:xfrm>
            <a:off x="323528" y="1417638"/>
            <a:ext cx="8229600" cy="4525963"/>
          </a:xfrm>
        </p:spPr>
        <p:txBody>
          <a:bodyPr/>
          <a:lstStyle/>
          <a:p>
            <a:endParaRPr lang="en-ZA" sz="2400" dirty="0">
              <a:solidFill>
                <a:prstClr val="black"/>
              </a:solidFill>
              <a:ea typeface="+mn-ea"/>
            </a:endParaRPr>
          </a:p>
          <a:p>
            <a:r>
              <a:rPr lang="en-ZA" sz="2400" dirty="0">
                <a:solidFill>
                  <a:prstClr val="black"/>
                </a:solidFill>
                <a:ea typeface="+mn-ea"/>
              </a:rPr>
              <a:t>The following report details of Nedlac procurement related to the Covid19 pandemic.</a:t>
            </a:r>
          </a:p>
          <a:p>
            <a:r>
              <a:rPr lang="en-ZA" sz="2400" dirty="0">
                <a:solidFill>
                  <a:prstClr val="black"/>
                </a:solidFill>
                <a:ea typeface="+mn-ea"/>
              </a:rPr>
              <a:t>Nedlac like many organisation found itself in a position of requiring to urgently respond to the health and safety protocols to protect its staff.</a:t>
            </a:r>
          </a:p>
          <a:p>
            <a:r>
              <a:rPr lang="en-ZA" sz="2400" dirty="0">
                <a:solidFill>
                  <a:prstClr val="black"/>
                </a:solidFill>
                <a:ea typeface="+mn-ea"/>
              </a:rPr>
              <a:t>The work of Nedlac also had to shift to adequately respond to the urgent need of the country to prepare employers, employees and communities of the various health and safety measures that needed to be in place in response to the pandemic. </a:t>
            </a:r>
          </a:p>
          <a:p>
            <a:r>
              <a:rPr lang="en-ZA" sz="2400" dirty="0">
                <a:solidFill>
                  <a:prstClr val="black"/>
                </a:solidFill>
                <a:ea typeface="+mn-ea"/>
              </a:rPr>
              <a:t>This report covers the period from:</a:t>
            </a:r>
          </a:p>
          <a:p>
            <a:pPr lvl="1"/>
            <a:r>
              <a:rPr lang="en-ZA" sz="2400" dirty="0">
                <a:solidFill>
                  <a:prstClr val="black"/>
                </a:solidFill>
                <a:ea typeface="+mn-ea"/>
              </a:rPr>
              <a:t>1  April 2020 – to date</a:t>
            </a:r>
          </a:p>
        </p:txBody>
      </p:sp>
      <p:sp>
        <p:nvSpPr>
          <p:cNvPr id="4" name="Slide Number Placeholder 3">
            <a:extLst>
              <a:ext uri="{FF2B5EF4-FFF2-40B4-BE49-F238E27FC236}">
                <a16:creationId xmlns:a16="http://schemas.microsoft.com/office/drawing/2014/main" xmlns="" id="{BF511DA5-565A-4161-B78D-0CC6D1DF6925}"/>
              </a:ext>
            </a:extLst>
          </p:cNvPr>
          <p:cNvSpPr>
            <a:spLocks noGrp="1"/>
          </p:cNvSpPr>
          <p:nvPr>
            <p:ph type="sldNum" sz="quarter" idx="12"/>
          </p:nvPr>
        </p:nvSpPr>
        <p:spPr/>
        <p:txBody>
          <a:bodyPr/>
          <a:lstStyle/>
          <a:p>
            <a:pPr>
              <a:defRPr/>
            </a:pPr>
            <a:fld id="{416AF1B2-E7A4-446A-84DC-90AA83BA6A19}" type="slidenum">
              <a:rPr lang="en-US" smtClean="0"/>
              <a:pPr>
                <a:defRPr/>
              </a:pPr>
              <a:t>3</a:t>
            </a:fld>
            <a:endParaRPr lang="en-US" dirty="0"/>
          </a:p>
        </p:txBody>
      </p:sp>
    </p:spTree>
    <p:extLst>
      <p:ext uri="{BB962C8B-B14F-4D97-AF65-F5344CB8AC3E}">
        <p14:creationId xmlns:p14="http://schemas.microsoft.com/office/powerpoint/2010/main" xmlns="" val="63462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ADC8A-74DA-4269-8166-CBCBB9F26BBA}"/>
              </a:ext>
            </a:extLst>
          </p:cNvPr>
          <p:cNvSpPr>
            <a:spLocks noGrp="1"/>
          </p:cNvSpPr>
          <p:nvPr>
            <p:ph type="title"/>
          </p:nvPr>
        </p:nvSpPr>
        <p:spPr/>
        <p:txBody>
          <a:bodyPr/>
          <a:lstStyle/>
          <a:p>
            <a:r>
              <a:rPr lang="en-ZA" dirty="0"/>
              <a:t>Covid 19 related Procurement</a:t>
            </a:r>
          </a:p>
        </p:txBody>
      </p:sp>
      <p:sp>
        <p:nvSpPr>
          <p:cNvPr id="4" name="Slide Number Placeholder 3">
            <a:extLst>
              <a:ext uri="{FF2B5EF4-FFF2-40B4-BE49-F238E27FC236}">
                <a16:creationId xmlns:a16="http://schemas.microsoft.com/office/drawing/2014/main" xmlns="" id="{18FF1433-05DE-422B-BB8D-4D1CD9A06BB7}"/>
              </a:ext>
            </a:extLst>
          </p:cNvPr>
          <p:cNvSpPr>
            <a:spLocks noGrp="1"/>
          </p:cNvSpPr>
          <p:nvPr>
            <p:ph type="sldNum" sz="quarter" idx="12"/>
          </p:nvPr>
        </p:nvSpPr>
        <p:spPr/>
        <p:txBody>
          <a:bodyPr/>
          <a:lstStyle/>
          <a:p>
            <a:pPr>
              <a:defRPr/>
            </a:pPr>
            <a:fld id="{416AF1B2-E7A4-446A-84DC-90AA83BA6A19}" type="slidenum">
              <a:rPr lang="en-US" smtClean="0"/>
              <a:pPr>
                <a:defRPr/>
              </a:pPr>
              <a:t>4</a:t>
            </a:fld>
            <a:endParaRPr lang="en-US" dirty="0"/>
          </a:p>
        </p:txBody>
      </p:sp>
      <p:sp>
        <p:nvSpPr>
          <p:cNvPr id="8" name="Content Placeholder 7">
            <a:extLst>
              <a:ext uri="{FF2B5EF4-FFF2-40B4-BE49-F238E27FC236}">
                <a16:creationId xmlns:a16="http://schemas.microsoft.com/office/drawing/2014/main" xmlns="" id="{87BB04C6-9E4F-4ED9-B989-6FA6C3A82E01}"/>
              </a:ext>
            </a:extLst>
          </p:cNvPr>
          <p:cNvSpPr>
            <a:spLocks noGrp="1"/>
          </p:cNvSpPr>
          <p:nvPr>
            <p:ph idx="1"/>
          </p:nvPr>
        </p:nvSpPr>
        <p:spPr/>
        <p:txBody>
          <a:bodyPr/>
          <a:lstStyle/>
          <a:p>
            <a:pPr marL="0" indent="0">
              <a:buNone/>
            </a:pPr>
            <a:r>
              <a:rPr lang="en-GB" sz="2400" dirty="0"/>
              <a:t>The following procurement was done pertaining to health and safety goods and services to respond to the needs of the organisation as a result of the Covid 19 pandemic.</a:t>
            </a:r>
          </a:p>
          <a:p>
            <a:pPr marL="0" indent="0">
              <a:buNone/>
            </a:pPr>
            <a:endParaRPr lang="en-GB" sz="2400" dirty="0"/>
          </a:p>
          <a:p>
            <a:r>
              <a:rPr lang="en-GB" sz="2400" dirty="0"/>
              <a:t>Procurement of cleaning services for Nedlac house </a:t>
            </a:r>
          </a:p>
          <a:p>
            <a:r>
              <a:rPr lang="en-GB" sz="2400" dirty="0"/>
              <a:t>Procurement of PPE for all Nedlac staff</a:t>
            </a:r>
          </a:p>
          <a:p>
            <a:r>
              <a:rPr lang="en-GB" sz="2400" dirty="0"/>
              <a:t>Legal services for drafting services needed in the Nedlac Covid19 Rapid Response Task Team </a:t>
            </a:r>
          </a:p>
          <a:p>
            <a:endParaRPr lang="en-GB" sz="2400" dirty="0"/>
          </a:p>
          <a:p>
            <a:endParaRPr lang="en-ZA" dirty="0"/>
          </a:p>
        </p:txBody>
      </p:sp>
    </p:spTree>
    <p:extLst>
      <p:ext uri="{BB962C8B-B14F-4D97-AF65-F5344CB8AC3E}">
        <p14:creationId xmlns:p14="http://schemas.microsoft.com/office/powerpoint/2010/main" xmlns="" val="130621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ADC8A-74DA-4269-8166-CBCBB9F26BBA}"/>
              </a:ext>
            </a:extLst>
          </p:cNvPr>
          <p:cNvSpPr>
            <a:spLocks noGrp="1"/>
          </p:cNvSpPr>
          <p:nvPr>
            <p:ph type="title"/>
          </p:nvPr>
        </p:nvSpPr>
        <p:spPr/>
        <p:txBody>
          <a:bodyPr/>
          <a:lstStyle/>
          <a:p>
            <a:r>
              <a:rPr lang="en-ZA" dirty="0"/>
              <a:t>Covid 19 related Procurement</a:t>
            </a:r>
          </a:p>
        </p:txBody>
      </p:sp>
      <p:sp>
        <p:nvSpPr>
          <p:cNvPr id="4" name="Slide Number Placeholder 3">
            <a:extLst>
              <a:ext uri="{FF2B5EF4-FFF2-40B4-BE49-F238E27FC236}">
                <a16:creationId xmlns:a16="http://schemas.microsoft.com/office/drawing/2014/main" xmlns="" id="{18FF1433-05DE-422B-BB8D-4D1CD9A06BB7}"/>
              </a:ext>
            </a:extLst>
          </p:cNvPr>
          <p:cNvSpPr>
            <a:spLocks noGrp="1"/>
          </p:cNvSpPr>
          <p:nvPr>
            <p:ph type="sldNum" sz="quarter" idx="12"/>
          </p:nvPr>
        </p:nvSpPr>
        <p:spPr/>
        <p:txBody>
          <a:bodyPr/>
          <a:lstStyle/>
          <a:p>
            <a:pPr>
              <a:defRPr/>
            </a:pPr>
            <a:fld id="{416AF1B2-E7A4-446A-84DC-90AA83BA6A19}" type="slidenum">
              <a:rPr lang="en-US" smtClean="0"/>
              <a:pPr>
                <a:defRPr/>
              </a:pPr>
              <a:t>5</a:t>
            </a:fld>
            <a:endParaRPr lang="en-US" dirty="0"/>
          </a:p>
        </p:txBody>
      </p:sp>
      <p:sp>
        <p:nvSpPr>
          <p:cNvPr id="8" name="Content Placeholder 7">
            <a:extLst>
              <a:ext uri="{FF2B5EF4-FFF2-40B4-BE49-F238E27FC236}">
                <a16:creationId xmlns:a16="http://schemas.microsoft.com/office/drawing/2014/main" xmlns="" id="{87BB04C6-9E4F-4ED9-B989-6FA6C3A82E01}"/>
              </a:ext>
            </a:extLst>
          </p:cNvPr>
          <p:cNvSpPr>
            <a:spLocks noGrp="1"/>
          </p:cNvSpPr>
          <p:nvPr>
            <p:ph idx="1"/>
          </p:nvPr>
        </p:nvSpPr>
        <p:spPr/>
        <p:txBody>
          <a:bodyPr/>
          <a:lstStyle/>
          <a:p>
            <a:pPr marL="0" indent="0">
              <a:buNone/>
            </a:pPr>
            <a:r>
              <a:rPr lang="en-GB" sz="2400" b="1" dirty="0"/>
              <a:t>PROCUREMENT OF CLEANING SERVICES FOR NEDLAC HOUSE </a:t>
            </a:r>
          </a:p>
          <a:p>
            <a:pPr marL="0" indent="0">
              <a:buNone/>
            </a:pPr>
            <a:endParaRPr lang="en-GB" sz="2400" b="1" dirty="0"/>
          </a:p>
          <a:p>
            <a:pPr marL="0" indent="0">
              <a:buNone/>
            </a:pPr>
            <a:r>
              <a:rPr lang="en-GB" sz="2400" dirty="0"/>
              <a:t>Cleaning specialists were procured to clean the Nedlac house on the following instances:</a:t>
            </a:r>
          </a:p>
          <a:p>
            <a:pPr marL="0" indent="0">
              <a:buNone/>
            </a:pPr>
            <a:endParaRPr lang="en-GB" sz="2400" dirty="0"/>
          </a:p>
          <a:p>
            <a:pPr marL="457200" indent="-457200">
              <a:buAutoNum type="alphaLcPeriod"/>
            </a:pPr>
            <a:r>
              <a:rPr lang="en-GB" sz="2400" dirty="0"/>
              <a:t>Disinfecting of Nedlac premises in line with the re-opening of the Nedlac House for operational needs for staff members during level 4.</a:t>
            </a:r>
          </a:p>
          <a:p>
            <a:pPr marL="457200" indent="-457200">
              <a:buAutoNum type="alphaLcPeriod"/>
            </a:pPr>
            <a:r>
              <a:rPr lang="en-GB" sz="2400" dirty="0"/>
              <a:t>Disinfecting of the Nedlac premises following Covid 19 related incidences.</a:t>
            </a:r>
          </a:p>
          <a:p>
            <a:pPr marL="457200" indent="-457200">
              <a:buAutoNum type="alphaLcPeriod"/>
            </a:pPr>
            <a:endParaRPr lang="en-GB" sz="2400" dirty="0"/>
          </a:p>
          <a:p>
            <a:endParaRPr lang="en-GB" sz="2400" dirty="0"/>
          </a:p>
          <a:p>
            <a:endParaRPr lang="en-ZA" dirty="0"/>
          </a:p>
        </p:txBody>
      </p:sp>
    </p:spTree>
    <p:extLst>
      <p:ext uri="{BB962C8B-B14F-4D97-AF65-F5344CB8AC3E}">
        <p14:creationId xmlns:p14="http://schemas.microsoft.com/office/powerpoint/2010/main" xmlns="" val="273683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ADC8A-74DA-4269-8166-CBCBB9F26BBA}"/>
              </a:ext>
            </a:extLst>
          </p:cNvPr>
          <p:cNvSpPr>
            <a:spLocks noGrp="1"/>
          </p:cNvSpPr>
          <p:nvPr>
            <p:ph type="title"/>
          </p:nvPr>
        </p:nvSpPr>
        <p:spPr/>
        <p:txBody>
          <a:bodyPr/>
          <a:lstStyle/>
          <a:p>
            <a:r>
              <a:rPr lang="en-ZA" dirty="0"/>
              <a:t>Covid 19 related Procurement</a:t>
            </a:r>
          </a:p>
        </p:txBody>
      </p:sp>
      <p:sp>
        <p:nvSpPr>
          <p:cNvPr id="4" name="Slide Number Placeholder 3">
            <a:extLst>
              <a:ext uri="{FF2B5EF4-FFF2-40B4-BE49-F238E27FC236}">
                <a16:creationId xmlns:a16="http://schemas.microsoft.com/office/drawing/2014/main" xmlns="" id="{18FF1433-05DE-422B-BB8D-4D1CD9A06BB7}"/>
              </a:ext>
            </a:extLst>
          </p:cNvPr>
          <p:cNvSpPr>
            <a:spLocks noGrp="1"/>
          </p:cNvSpPr>
          <p:nvPr>
            <p:ph type="sldNum" sz="quarter" idx="12"/>
          </p:nvPr>
        </p:nvSpPr>
        <p:spPr/>
        <p:txBody>
          <a:bodyPr/>
          <a:lstStyle/>
          <a:p>
            <a:pPr>
              <a:defRPr/>
            </a:pPr>
            <a:fld id="{416AF1B2-E7A4-446A-84DC-90AA83BA6A19}" type="slidenum">
              <a:rPr lang="en-US" smtClean="0"/>
              <a:pPr>
                <a:defRPr/>
              </a:pPr>
              <a:t>6</a:t>
            </a:fld>
            <a:endParaRPr lang="en-US" dirty="0"/>
          </a:p>
        </p:txBody>
      </p:sp>
      <p:sp>
        <p:nvSpPr>
          <p:cNvPr id="8" name="Content Placeholder 7">
            <a:extLst>
              <a:ext uri="{FF2B5EF4-FFF2-40B4-BE49-F238E27FC236}">
                <a16:creationId xmlns:a16="http://schemas.microsoft.com/office/drawing/2014/main" xmlns="" id="{87BB04C6-9E4F-4ED9-B989-6FA6C3A82E01}"/>
              </a:ext>
            </a:extLst>
          </p:cNvPr>
          <p:cNvSpPr>
            <a:spLocks noGrp="1"/>
          </p:cNvSpPr>
          <p:nvPr>
            <p:ph idx="1"/>
          </p:nvPr>
        </p:nvSpPr>
        <p:spPr/>
        <p:txBody>
          <a:bodyPr/>
          <a:lstStyle/>
          <a:p>
            <a:pPr marL="0" indent="0">
              <a:buNone/>
            </a:pPr>
            <a:r>
              <a:rPr lang="en-GB" sz="2400" b="1" dirty="0"/>
              <a:t>PROCUREMENT OF PPE FOR ALL NEDLAC STAFF</a:t>
            </a:r>
          </a:p>
          <a:p>
            <a:pPr marL="0" indent="0">
              <a:buNone/>
            </a:pPr>
            <a:endParaRPr lang="en-GB" sz="2400" b="1" dirty="0"/>
          </a:p>
          <a:p>
            <a:pPr marL="0" indent="0">
              <a:buNone/>
            </a:pPr>
            <a:r>
              <a:rPr lang="en-GB" sz="2400" dirty="0"/>
              <a:t>Personal Protective Equipment (masks, gloves and face shields) were procured for all staff member prior to the re-opening of the Nedlac house</a:t>
            </a:r>
          </a:p>
          <a:p>
            <a:pPr marL="0" indent="0">
              <a:buNone/>
            </a:pPr>
            <a:endParaRPr lang="en-GB" sz="2400" dirty="0"/>
          </a:p>
          <a:p>
            <a:pPr marL="0" indent="0">
              <a:buNone/>
            </a:pPr>
            <a:r>
              <a:rPr lang="en-GB" sz="2400" dirty="0"/>
              <a:t>The procurement of Sanitizers were also procured for the Nedlac building.</a:t>
            </a:r>
          </a:p>
          <a:p>
            <a:pPr marL="0" indent="0">
              <a:buNone/>
            </a:pPr>
            <a:endParaRPr lang="en-GB" sz="2400" dirty="0"/>
          </a:p>
          <a:p>
            <a:endParaRPr lang="en-GB" sz="2400" dirty="0"/>
          </a:p>
          <a:p>
            <a:endParaRPr lang="en-ZA" dirty="0"/>
          </a:p>
        </p:txBody>
      </p:sp>
    </p:spTree>
    <p:extLst>
      <p:ext uri="{BB962C8B-B14F-4D97-AF65-F5344CB8AC3E}">
        <p14:creationId xmlns:p14="http://schemas.microsoft.com/office/powerpoint/2010/main" xmlns="" val="181999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ADC8A-74DA-4269-8166-CBCBB9F26BBA}"/>
              </a:ext>
            </a:extLst>
          </p:cNvPr>
          <p:cNvSpPr>
            <a:spLocks noGrp="1"/>
          </p:cNvSpPr>
          <p:nvPr>
            <p:ph type="title"/>
          </p:nvPr>
        </p:nvSpPr>
        <p:spPr/>
        <p:txBody>
          <a:bodyPr/>
          <a:lstStyle/>
          <a:p>
            <a:r>
              <a:rPr lang="en-ZA" dirty="0"/>
              <a:t>Covid 19 related Procurement</a:t>
            </a:r>
          </a:p>
        </p:txBody>
      </p:sp>
      <p:sp>
        <p:nvSpPr>
          <p:cNvPr id="4" name="Slide Number Placeholder 3">
            <a:extLst>
              <a:ext uri="{FF2B5EF4-FFF2-40B4-BE49-F238E27FC236}">
                <a16:creationId xmlns:a16="http://schemas.microsoft.com/office/drawing/2014/main" xmlns="" id="{18FF1433-05DE-422B-BB8D-4D1CD9A06BB7}"/>
              </a:ext>
            </a:extLst>
          </p:cNvPr>
          <p:cNvSpPr>
            <a:spLocks noGrp="1"/>
          </p:cNvSpPr>
          <p:nvPr>
            <p:ph type="sldNum" sz="quarter" idx="12"/>
          </p:nvPr>
        </p:nvSpPr>
        <p:spPr/>
        <p:txBody>
          <a:bodyPr/>
          <a:lstStyle/>
          <a:p>
            <a:pPr>
              <a:defRPr/>
            </a:pPr>
            <a:fld id="{416AF1B2-E7A4-446A-84DC-90AA83BA6A19}" type="slidenum">
              <a:rPr lang="en-US" smtClean="0"/>
              <a:pPr>
                <a:defRPr/>
              </a:pPr>
              <a:t>7</a:t>
            </a:fld>
            <a:endParaRPr lang="en-US" dirty="0"/>
          </a:p>
        </p:txBody>
      </p:sp>
      <p:sp>
        <p:nvSpPr>
          <p:cNvPr id="8" name="Content Placeholder 7">
            <a:extLst>
              <a:ext uri="{FF2B5EF4-FFF2-40B4-BE49-F238E27FC236}">
                <a16:creationId xmlns:a16="http://schemas.microsoft.com/office/drawing/2014/main" xmlns="" id="{87BB04C6-9E4F-4ED9-B989-6FA6C3A82E01}"/>
              </a:ext>
            </a:extLst>
          </p:cNvPr>
          <p:cNvSpPr>
            <a:spLocks noGrp="1"/>
          </p:cNvSpPr>
          <p:nvPr>
            <p:ph idx="1"/>
          </p:nvPr>
        </p:nvSpPr>
        <p:spPr>
          <a:xfrm>
            <a:off x="457200" y="1600200"/>
            <a:ext cx="8229600" cy="4983162"/>
          </a:xfrm>
        </p:spPr>
        <p:txBody>
          <a:bodyPr/>
          <a:lstStyle/>
          <a:p>
            <a:pPr marL="0" indent="0">
              <a:buNone/>
            </a:pPr>
            <a:r>
              <a:rPr lang="en-GB" sz="2400" b="1" dirty="0"/>
              <a:t>LEGAL SERVICES FOR DRAFTING SERVICES NEEDED IN THE NEDLAC COVID19 RAPID RESPONSE TASK TEAM </a:t>
            </a:r>
          </a:p>
          <a:p>
            <a:pPr marL="0" indent="0">
              <a:buNone/>
            </a:pPr>
            <a:endParaRPr lang="en-GB" sz="1800" b="1" dirty="0"/>
          </a:p>
          <a:p>
            <a:pPr marL="0" indent="0">
              <a:buNone/>
            </a:pPr>
            <a:r>
              <a:rPr lang="en-GB" sz="2400" dirty="0"/>
              <a:t>Legal services were procured for the following Covid 19 related services:</a:t>
            </a:r>
            <a:endParaRPr lang="en-GB" sz="1800" dirty="0"/>
          </a:p>
          <a:p>
            <a:pPr marL="457200" indent="-457200">
              <a:buAutoNum type="alphaLcPeriod"/>
            </a:pPr>
            <a:r>
              <a:rPr lang="en-GB" sz="2400" dirty="0"/>
              <a:t> Drafting an urgent think piece to extend  unemployment insurance coverage to atypical workers as a result of the economic crisis caused by the Covid10 pandemic. </a:t>
            </a:r>
          </a:p>
          <a:p>
            <a:pPr marL="457200" indent="-457200">
              <a:buAutoNum type="alphaLcPeriod"/>
            </a:pPr>
            <a:r>
              <a:rPr lang="en-GB" sz="2400" dirty="0"/>
              <a:t>Technical expertise to the PCU on an urgent basis to develop an implementation plan  to refocus the Jobs Summit’s commitments as a result of the economic crisis caused by the Covid19 pandemic </a:t>
            </a:r>
          </a:p>
          <a:p>
            <a:pPr marL="457200" indent="-457200">
              <a:buAutoNum type="alphaLcPeriod"/>
            </a:pPr>
            <a:endParaRPr lang="en-GB" sz="1800" dirty="0"/>
          </a:p>
          <a:p>
            <a:pPr marL="457200" indent="-457200">
              <a:buAutoNum type="alphaLcPeriod"/>
            </a:pPr>
            <a:endParaRPr lang="en-GB" sz="2400" dirty="0"/>
          </a:p>
          <a:p>
            <a:pPr marL="0" indent="0">
              <a:buNone/>
            </a:pPr>
            <a:endParaRPr lang="en-GB" sz="2400" dirty="0"/>
          </a:p>
          <a:p>
            <a:pPr marL="0" indent="0">
              <a:buNone/>
            </a:pPr>
            <a:endParaRPr lang="en-GB" sz="2400" dirty="0"/>
          </a:p>
          <a:p>
            <a:endParaRPr lang="en-GB" sz="2400" dirty="0"/>
          </a:p>
          <a:p>
            <a:endParaRPr lang="en-ZA" dirty="0"/>
          </a:p>
        </p:txBody>
      </p:sp>
    </p:spTree>
    <p:extLst>
      <p:ext uri="{BB962C8B-B14F-4D97-AF65-F5344CB8AC3E}">
        <p14:creationId xmlns:p14="http://schemas.microsoft.com/office/powerpoint/2010/main" xmlns="" val="195857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ADC8A-74DA-4269-8166-CBCBB9F26BBA}"/>
              </a:ext>
            </a:extLst>
          </p:cNvPr>
          <p:cNvSpPr>
            <a:spLocks noGrp="1"/>
          </p:cNvSpPr>
          <p:nvPr>
            <p:ph type="title"/>
          </p:nvPr>
        </p:nvSpPr>
        <p:spPr/>
        <p:txBody>
          <a:bodyPr/>
          <a:lstStyle/>
          <a:p>
            <a:r>
              <a:rPr lang="en-ZA" dirty="0"/>
              <a:t>Covid 19 related Procurement</a:t>
            </a:r>
          </a:p>
        </p:txBody>
      </p:sp>
      <p:sp>
        <p:nvSpPr>
          <p:cNvPr id="4" name="Slide Number Placeholder 3">
            <a:extLst>
              <a:ext uri="{FF2B5EF4-FFF2-40B4-BE49-F238E27FC236}">
                <a16:creationId xmlns:a16="http://schemas.microsoft.com/office/drawing/2014/main" xmlns="" id="{18FF1433-05DE-422B-BB8D-4D1CD9A06BB7}"/>
              </a:ext>
            </a:extLst>
          </p:cNvPr>
          <p:cNvSpPr>
            <a:spLocks noGrp="1"/>
          </p:cNvSpPr>
          <p:nvPr>
            <p:ph type="sldNum" sz="quarter" idx="12"/>
          </p:nvPr>
        </p:nvSpPr>
        <p:spPr/>
        <p:txBody>
          <a:bodyPr/>
          <a:lstStyle/>
          <a:p>
            <a:pPr>
              <a:defRPr/>
            </a:pPr>
            <a:fld id="{416AF1B2-E7A4-446A-84DC-90AA83BA6A19}" type="slidenum">
              <a:rPr lang="en-US" smtClean="0"/>
              <a:pPr>
                <a:defRPr/>
              </a:pPr>
              <a:t>8</a:t>
            </a:fld>
            <a:endParaRPr lang="en-US" dirty="0"/>
          </a:p>
        </p:txBody>
      </p:sp>
      <p:sp>
        <p:nvSpPr>
          <p:cNvPr id="8" name="Content Placeholder 7">
            <a:extLst>
              <a:ext uri="{FF2B5EF4-FFF2-40B4-BE49-F238E27FC236}">
                <a16:creationId xmlns:a16="http://schemas.microsoft.com/office/drawing/2014/main" xmlns="" id="{87BB04C6-9E4F-4ED9-B989-6FA6C3A82E01}"/>
              </a:ext>
            </a:extLst>
          </p:cNvPr>
          <p:cNvSpPr>
            <a:spLocks noGrp="1"/>
          </p:cNvSpPr>
          <p:nvPr>
            <p:ph idx="1"/>
          </p:nvPr>
        </p:nvSpPr>
        <p:spPr>
          <a:xfrm>
            <a:off x="457200" y="1600200"/>
            <a:ext cx="8229600" cy="4983162"/>
          </a:xfrm>
        </p:spPr>
        <p:txBody>
          <a:bodyPr/>
          <a:lstStyle/>
          <a:p>
            <a:pPr marL="0" indent="0">
              <a:buNone/>
            </a:pPr>
            <a:r>
              <a:rPr lang="en-GB" sz="2400" b="1" dirty="0"/>
              <a:t>LEGAL SERVICES FOR DRAFTING SERVICES NEEDED IN THE NEDLAC COVID19 RAPID RESPONSE TASK TEAM (CONT.)</a:t>
            </a:r>
          </a:p>
          <a:p>
            <a:pPr marL="0" indent="0">
              <a:buNone/>
            </a:pPr>
            <a:endParaRPr lang="en-GB" sz="1800" b="1" dirty="0"/>
          </a:p>
          <a:p>
            <a:pPr marL="0" indent="0">
              <a:buNone/>
            </a:pPr>
            <a:r>
              <a:rPr lang="en-GB" sz="2400" dirty="0"/>
              <a:t>Legal services were procured for the following Covid 19 related services:</a:t>
            </a:r>
            <a:endParaRPr lang="en-GB" sz="1800" dirty="0"/>
          </a:p>
          <a:p>
            <a:pPr marL="457200" indent="-457200">
              <a:buAutoNum type="alphaLcPeriod"/>
            </a:pPr>
            <a:r>
              <a:rPr lang="en-GB" sz="2400" dirty="0"/>
              <a:t>LEGAL DRAFTING SERVICES FOR THE COVID 19 NEDLAC RAPID RESPONSE TASK TEAM -Assisting in the drafting a direction regarding the staggering of working hours and safety in public transport </a:t>
            </a:r>
          </a:p>
          <a:p>
            <a:pPr marL="457200" indent="-457200">
              <a:buAutoNum type="alphaLcPeriod"/>
            </a:pPr>
            <a:r>
              <a:rPr lang="en-GB" sz="2400" dirty="0"/>
              <a:t> LEGAL Drafting Services -Assisting in the drafting a workplace health and safety Direction in response to the Covid19 pandemic </a:t>
            </a:r>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ZA" dirty="0"/>
          </a:p>
        </p:txBody>
      </p:sp>
    </p:spTree>
    <p:extLst>
      <p:ext uri="{BB962C8B-B14F-4D97-AF65-F5344CB8AC3E}">
        <p14:creationId xmlns:p14="http://schemas.microsoft.com/office/powerpoint/2010/main" xmlns="" val="381420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815E7B-1DBD-4260-84B2-ABB6D86C0CF9}"/>
              </a:ext>
            </a:extLst>
          </p:cNvPr>
          <p:cNvSpPr>
            <a:spLocks noGrp="1"/>
          </p:cNvSpPr>
          <p:nvPr>
            <p:ph type="title"/>
          </p:nvPr>
        </p:nvSpPr>
        <p:spPr/>
        <p:txBody>
          <a:bodyPr/>
          <a:lstStyle/>
          <a:p>
            <a:r>
              <a:rPr lang="en-ZA" dirty="0"/>
              <a:t>Procurement Break Down</a:t>
            </a:r>
          </a:p>
        </p:txBody>
      </p:sp>
      <p:pic>
        <p:nvPicPr>
          <p:cNvPr id="6" name="Content Placeholder 5">
            <a:extLst>
              <a:ext uri="{FF2B5EF4-FFF2-40B4-BE49-F238E27FC236}">
                <a16:creationId xmlns:a16="http://schemas.microsoft.com/office/drawing/2014/main" xmlns="" id="{1E79E987-B430-430F-A391-C394A32F829B}"/>
              </a:ext>
            </a:extLst>
          </p:cNvPr>
          <p:cNvPicPr>
            <a:picLocks noGrp="1" noChangeAspect="1"/>
          </p:cNvPicPr>
          <p:nvPr>
            <p:ph idx="1"/>
          </p:nvPr>
        </p:nvPicPr>
        <p:blipFill rotWithShape="1">
          <a:blip r:embed="rId2">
            <a:grayscl/>
            <a:extLst>
              <a:ext uri="{BEBA8EAE-BF5A-486C-A8C5-ECC9F3942E4B}">
                <a14:imgProps xmlns:a14="http://schemas.microsoft.com/office/drawing/2010/main" xmlns="">
                  <a14:imgLayer r:embed="rId3">
                    <a14:imgEffect>
                      <a14:colorTemperature colorTemp="11500"/>
                    </a14:imgEffect>
                    <a14:imgEffect>
                      <a14:saturation sat="164000"/>
                    </a14:imgEffect>
                  </a14:imgLayer>
                </a14:imgProps>
              </a:ext>
              <a:ext uri="{28A0092B-C50C-407E-A947-70E740481C1C}">
                <a14:useLocalDpi xmlns:a14="http://schemas.microsoft.com/office/drawing/2010/main" xmlns="" val="0"/>
              </a:ext>
            </a:extLst>
          </a:blip>
          <a:srcRect l="7729" t="5651" r="8589" b="71496"/>
          <a:stretch/>
        </p:blipFill>
        <p:spPr>
          <a:xfrm>
            <a:off x="275177" y="1739243"/>
            <a:ext cx="8593645" cy="3561965"/>
          </a:xfrm>
          <a:effectLst>
            <a:outerShdw blurRad="1270000" dir="5400000" algn="ctr" rotWithShape="0">
              <a:srgbClr val="000000">
                <a:alpha val="28000"/>
              </a:srgbClr>
            </a:outerShdw>
          </a:effectLst>
        </p:spPr>
      </p:pic>
      <p:sp>
        <p:nvSpPr>
          <p:cNvPr id="4" name="Slide Number Placeholder 3">
            <a:extLst>
              <a:ext uri="{FF2B5EF4-FFF2-40B4-BE49-F238E27FC236}">
                <a16:creationId xmlns:a16="http://schemas.microsoft.com/office/drawing/2014/main" xmlns="" id="{81688B07-9C99-4947-8A72-CEEC9AEF61C7}"/>
              </a:ext>
            </a:extLst>
          </p:cNvPr>
          <p:cNvSpPr>
            <a:spLocks noGrp="1"/>
          </p:cNvSpPr>
          <p:nvPr>
            <p:ph type="sldNum" sz="quarter" idx="12"/>
          </p:nvPr>
        </p:nvSpPr>
        <p:spPr/>
        <p:txBody>
          <a:bodyPr/>
          <a:lstStyle/>
          <a:p>
            <a:pPr>
              <a:defRPr/>
            </a:pPr>
            <a:fld id="{416AF1B2-E7A4-446A-84DC-90AA83BA6A19}" type="slidenum">
              <a:rPr lang="en-US" smtClean="0"/>
              <a:pPr>
                <a:defRPr/>
              </a:pPr>
              <a:t>9</a:t>
            </a:fld>
            <a:endParaRPr lang="en-US" dirty="0"/>
          </a:p>
        </p:txBody>
      </p:sp>
    </p:spTree>
    <p:extLst>
      <p:ext uri="{BB962C8B-B14F-4D97-AF65-F5344CB8AC3E}">
        <p14:creationId xmlns:p14="http://schemas.microsoft.com/office/powerpoint/2010/main" xmlns="" val="34050763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41561</TotalTime>
  <Words>586</Words>
  <Application>Microsoft Office PowerPoint</Application>
  <PresentationFormat>On-screen Show (4:3)</PresentationFormat>
  <Paragraphs>86</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Slide 1</vt:lpstr>
      <vt:lpstr>Slide 2</vt:lpstr>
      <vt:lpstr>Introduction</vt:lpstr>
      <vt:lpstr>Covid 19 related Procurement</vt:lpstr>
      <vt:lpstr>Covid 19 related Procurement</vt:lpstr>
      <vt:lpstr>Covid 19 related Procurement</vt:lpstr>
      <vt:lpstr>Covid 19 related Procurement</vt:lpstr>
      <vt:lpstr>Covid 19 related Procurement</vt:lpstr>
      <vt:lpstr>Procurement Break Down</vt:lpstr>
      <vt:lpstr>Procurement Break Down</vt:lpstr>
      <vt:lpstr>Procurement Break Down</vt:lpstr>
      <vt:lpstr>Conclusion </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USER</cp:lastModifiedBy>
  <cp:revision>1578</cp:revision>
  <cp:lastPrinted>2019-01-22T07:17:43Z</cp:lastPrinted>
  <dcterms:created xsi:type="dcterms:W3CDTF">2012-07-27T11:56:16Z</dcterms:created>
  <dcterms:modified xsi:type="dcterms:W3CDTF">2020-09-07T15:25:00Z</dcterms:modified>
</cp:coreProperties>
</file>