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603" r:id="rId2"/>
    <p:sldId id="602" r:id="rId3"/>
    <p:sldId id="594" r:id="rId4"/>
    <p:sldId id="599" r:id="rId5"/>
    <p:sldId id="551" r:id="rId6"/>
    <p:sldId id="604" r:id="rId7"/>
    <p:sldId id="552" r:id="rId8"/>
    <p:sldId id="553" r:id="rId9"/>
    <p:sldId id="554" r:id="rId10"/>
    <p:sldId id="556" r:id="rId11"/>
    <p:sldId id="591" r:id="rId12"/>
    <p:sldId id="590" r:id="rId13"/>
    <p:sldId id="557" r:id="rId14"/>
    <p:sldId id="587" r:id="rId15"/>
    <p:sldId id="588" r:id="rId16"/>
    <p:sldId id="589" r:id="rId17"/>
    <p:sldId id="598" r:id="rId18"/>
    <p:sldId id="596" r:id="rId19"/>
    <p:sldId id="562" r:id="rId20"/>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F2B01E"/>
    <a:srgbClr val="2C513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1"/>
    <p:restoredTop sz="94644"/>
  </p:normalViewPr>
  <p:slideViewPr>
    <p:cSldViewPr snapToGrid="0" snapToObjects="1">
      <p:cViewPr varScale="1">
        <p:scale>
          <a:sx n="73" d="100"/>
          <a:sy n="73" d="100"/>
        </p:scale>
        <p:origin x="-960" y="-108"/>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390"/>
    </p:cViewPr>
  </p:sorterViewPr>
  <p:notesViewPr>
    <p:cSldViewPr snapToGrid="0" snapToObjects="1">
      <p:cViewPr varScale="1">
        <p:scale>
          <a:sx n="67" d="100"/>
          <a:sy n="67" d="100"/>
        </p:scale>
        <p:origin x="-3276" y="-9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0" tIns="45716" rIns="91430" bIns="45716" rtlCol="0"/>
          <a:lstStyle>
            <a:lvl1pPr algn="l">
              <a:defRPr sz="1200"/>
            </a:lvl1pPr>
          </a:lstStyle>
          <a:p>
            <a:endParaRPr lang="en-US" dirty="0"/>
          </a:p>
        </p:txBody>
      </p:sp>
      <p:sp>
        <p:nvSpPr>
          <p:cNvPr id="3" name="Date Placeholder 2"/>
          <p:cNvSpPr>
            <a:spLocks noGrp="1"/>
          </p:cNvSpPr>
          <p:nvPr>
            <p:ph type="dt" sz="quarter" idx="1"/>
          </p:nvPr>
        </p:nvSpPr>
        <p:spPr>
          <a:xfrm>
            <a:off x="3850444" y="0"/>
            <a:ext cx="2945659" cy="496332"/>
          </a:xfrm>
          <a:prstGeom prst="rect">
            <a:avLst/>
          </a:prstGeom>
        </p:spPr>
        <p:txBody>
          <a:bodyPr vert="horz" lIns="91430" tIns="45716" rIns="91430" bIns="45716" rtlCol="0"/>
          <a:lstStyle>
            <a:lvl1pPr algn="r">
              <a:defRPr sz="1200"/>
            </a:lvl1pPr>
          </a:lstStyle>
          <a:p>
            <a:fld id="{D0BEC4F1-952F-41C7-AC03-09D2738F5582}" type="datetimeFigureOut">
              <a:rPr lang="en-US" smtClean="0"/>
              <a:pPr/>
              <a:t>9/3/2020</a:t>
            </a:fld>
            <a:endParaRPr lang="en-US" dirty="0"/>
          </a:p>
        </p:txBody>
      </p:sp>
      <p:sp>
        <p:nvSpPr>
          <p:cNvPr id="4" name="Footer Placeholder 3"/>
          <p:cNvSpPr>
            <a:spLocks noGrp="1"/>
          </p:cNvSpPr>
          <p:nvPr>
            <p:ph type="ftr" sz="quarter" idx="2"/>
          </p:nvPr>
        </p:nvSpPr>
        <p:spPr>
          <a:xfrm>
            <a:off x="1" y="9428584"/>
            <a:ext cx="2945659" cy="496332"/>
          </a:xfrm>
          <a:prstGeom prst="rect">
            <a:avLst/>
          </a:prstGeom>
        </p:spPr>
        <p:txBody>
          <a:bodyPr vert="horz" lIns="91430" tIns="45716" rIns="91430" bIns="457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30" tIns="45716" rIns="91430" bIns="45716" rtlCol="0" anchor="b"/>
          <a:lstStyle>
            <a:lvl1pPr algn="r">
              <a:defRPr sz="1200"/>
            </a:lvl1pPr>
          </a:lstStyle>
          <a:p>
            <a:fld id="{5D7BFB70-909D-4F45-BE95-CEAA40B29198}" type="slidenum">
              <a:rPr lang="en-US" smtClean="0"/>
              <a:pPr/>
              <a:t>‹#›</a:t>
            </a:fld>
            <a:endParaRPr lang="en-US" dirty="0"/>
          </a:p>
        </p:txBody>
      </p:sp>
    </p:spTree>
    <p:extLst>
      <p:ext uri="{BB962C8B-B14F-4D97-AF65-F5344CB8AC3E}">
        <p14:creationId xmlns:p14="http://schemas.microsoft.com/office/powerpoint/2010/main" xmlns="" val="26998525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0" tIns="45716" rIns="91430" bIns="45716" rtlCol="0"/>
          <a:lstStyle>
            <a:lvl1pPr algn="l">
              <a:defRPr sz="1200"/>
            </a:lvl1pPr>
          </a:lstStyle>
          <a:p>
            <a:endParaRPr lang="en-US" dirty="0"/>
          </a:p>
        </p:txBody>
      </p:sp>
      <p:sp>
        <p:nvSpPr>
          <p:cNvPr id="3" name="Date Placeholder 2"/>
          <p:cNvSpPr>
            <a:spLocks noGrp="1"/>
          </p:cNvSpPr>
          <p:nvPr>
            <p:ph type="dt" idx="1"/>
          </p:nvPr>
        </p:nvSpPr>
        <p:spPr>
          <a:xfrm>
            <a:off x="3850444" y="0"/>
            <a:ext cx="2945659" cy="496332"/>
          </a:xfrm>
          <a:prstGeom prst="rect">
            <a:avLst/>
          </a:prstGeom>
        </p:spPr>
        <p:txBody>
          <a:bodyPr vert="horz" lIns="91430" tIns="45716" rIns="91430" bIns="45716" rtlCol="0"/>
          <a:lstStyle>
            <a:lvl1pPr algn="r">
              <a:defRPr sz="1200"/>
            </a:lvl1pPr>
          </a:lstStyle>
          <a:p>
            <a:fld id="{9828E759-7FB0-4B45-BFC4-0D45ED365F90}" type="datetimeFigureOut">
              <a:rPr lang="en-US" smtClean="0"/>
              <a:pPr/>
              <a:t>9/3/2020</a:t>
            </a:fld>
            <a:endParaRPr lang="en-US" dirty="0"/>
          </a:p>
        </p:txBody>
      </p:sp>
      <p:sp>
        <p:nvSpPr>
          <p:cNvPr id="4" name="Slide Image Placeholder 3"/>
          <p:cNvSpPr>
            <a:spLocks noGrp="1" noRot="1" noChangeAspect="1"/>
          </p:cNvSpPr>
          <p:nvPr>
            <p:ph type="sldImg" idx="2"/>
          </p:nvPr>
        </p:nvSpPr>
        <p:spPr>
          <a:xfrm>
            <a:off x="709613" y="744538"/>
            <a:ext cx="5378450" cy="3722687"/>
          </a:xfrm>
          <a:prstGeom prst="rect">
            <a:avLst/>
          </a:prstGeom>
          <a:noFill/>
          <a:ln w="12700">
            <a:solidFill>
              <a:prstClr val="black"/>
            </a:solidFill>
          </a:ln>
        </p:spPr>
        <p:txBody>
          <a:bodyPr vert="horz" lIns="91430" tIns="45716" rIns="91430" bIns="45716" rtlCol="0" anchor="ctr"/>
          <a:lstStyle/>
          <a:p>
            <a:endParaRPr lang="en-US"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0" tIns="45716" rIns="91430" bIns="457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4"/>
            <a:ext cx="2945659" cy="496332"/>
          </a:xfrm>
          <a:prstGeom prst="rect">
            <a:avLst/>
          </a:prstGeom>
        </p:spPr>
        <p:txBody>
          <a:bodyPr vert="horz" lIns="91430" tIns="45716" rIns="91430"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30" tIns="45716" rIns="91430" bIns="45716" rtlCol="0" anchor="b"/>
          <a:lstStyle>
            <a:lvl1pPr algn="r">
              <a:defRPr sz="1200"/>
            </a:lvl1pPr>
          </a:lstStyle>
          <a:p>
            <a:fld id="{BA6E79CC-0C8D-8445-B899-832E514306EA}" type="slidenum">
              <a:rPr lang="en-US" smtClean="0"/>
              <a:pPr/>
              <a:t>‹#›</a:t>
            </a:fld>
            <a:endParaRPr lang="en-US" dirty="0"/>
          </a:p>
        </p:txBody>
      </p:sp>
    </p:spTree>
    <p:extLst>
      <p:ext uri="{BB962C8B-B14F-4D97-AF65-F5344CB8AC3E}">
        <p14:creationId xmlns:p14="http://schemas.microsoft.com/office/powerpoint/2010/main" xmlns="" val="42497851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xfrm>
            <a:off x="709613" y="744538"/>
            <a:ext cx="5378450" cy="37226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Arial" charset="0"/>
              <a:cs typeface="Arial" charset="0"/>
            </a:endParaRPr>
          </a:p>
        </p:txBody>
      </p:sp>
      <p:sp>
        <p:nvSpPr>
          <p:cNvPr id="74755" name="Slide Number Placeholder 3"/>
          <p:cNvSpPr>
            <a:spLocks noGrp="1"/>
          </p:cNvSpPr>
          <p:nvPr>
            <p:ph type="sldNum" sz="quarter" idx="5"/>
          </p:nvPr>
        </p:nvSpPr>
        <p:spPr bwMode="auto">
          <a:xfrm>
            <a:off x="3850444" y="9428584"/>
            <a:ext cx="2945659" cy="49633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873" indent="-285721" eaLnBrk="0" hangingPunct="0">
              <a:defRPr sz="2400">
                <a:solidFill>
                  <a:schemeClr val="tx1"/>
                </a:solidFill>
                <a:latin typeface="Arial" charset="0"/>
                <a:ea typeface="ＭＳ Ｐゴシック" charset="0"/>
              </a:defRPr>
            </a:lvl2pPr>
            <a:lvl3pPr marL="1142883" indent="-228577" eaLnBrk="0" hangingPunct="0">
              <a:defRPr sz="2400">
                <a:solidFill>
                  <a:schemeClr val="tx1"/>
                </a:solidFill>
                <a:latin typeface="Arial" charset="0"/>
                <a:ea typeface="ＭＳ Ｐゴシック" charset="0"/>
              </a:defRPr>
            </a:lvl3pPr>
            <a:lvl4pPr marL="1600036" indent="-228577" eaLnBrk="0" hangingPunct="0">
              <a:defRPr sz="2400">
                <a:solidFill>
                  <a:schemeClr val="tx1"/>
                </a:solidFill>
                <a:latin typeface="Arial" charset="0"/>
                <a:ea typeface="ＭＳ Ｐゴシック" charset="0"/>
              </a:defRPr>
            </a:lvl4pPr>
            <a:lvl5pPr marL="2057189" indent="-228577" eaLnBrk="0" hangingPunct="0">
              <a:defRPr sz="2400">
                <a:solidFill>
                  <a:schemeClr val="tx1"/>
                </a:solidFill>
                <a:latin typeface="Arial" charset="0"/>
                <a:ea typeface="ＭＳ Ｐゴシック" charset="0"/>
              </a:defRPr>
            </a:lvl5pPr>
            <a:lvl6pPr marL="2514343" indent="-228577" eaLnBrk="0" fontAlgn="base" hangingPunct="0">
              <a:spcBef>
                <a:spcPct val="0"/>
              </a:spcBef>
              <a:spcAft>
                <a:spcPct val="0"/>
              </a:spcAft>
              <a:defRPr sz="2400">
                <a:solidFill>
                  <a:schemeClr val="tx1"/>
                </a:solidFill>
                <a:latin typeface="Arial" charset="0"/>
                <a:ea typeface="ＭＳ Ｐゴシック" charset="0"/>
              </a:defRPr>
            </a:lvl6pPr>
            <a:lvl7pPr marL="2971496" indent="-228577" eaLnBrk="0" fontAlgn="base" hangingPunct="0">
              <a:spcBef>
                <a:spcPct val="0"/>
              </a:spcBef>
              <a:spcAft>
                <a:spcPct val="0"/>
              </a:spcAft>
              <a:defRPr sz="2400">
                <a:solidFill>
                  <a:schemeClr val="tx1"/>
                </a:solidFill>
                <a:latin typeface="Arial" charset="0"/>
                <a:ea typeface="ＭＳ Ｐゴシック" charset="0"/>
              </a:defRPr>
            </a:lvl7pPr>
            <a:lvl8pPr marL="3428649" indent="-228577" eaLnBrk="0" fontAlgn="base" hangingPunct="0">
              <a:spcBef>
                <a:spcPct val="0"/>
              </a:spcBef>
              <a:spcAft>
                <a:spcPct val="0"/>
              </a:spcAft>
              <a:defRPr sz="2400">
                <a:solidFill>
                  <a:schemeClr val="tx1"/>
                </a:solidFill>
                <a:latin typeface="Arial" charset="0"/>
                <a:ea typeface="ＭＳ Ｐゴシック" charset="0"/>
              </a:defRPr>
            </a:lvl8pPr>
            <a:lvl9pPr marL="3885802" indent="-22857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E8B701-89C7-564E-B6D4-AE85C0F06D12}" type="slidenum">
              <a:rPr lang="en-ZA" sz="1200">
                <a:solidFill>
                  <a:prstClr val="black"/>
                </a:solidFill>
                <a:latin typeface="Calibri" charset="0"/>
              </a:rPr>
              <a:pPr eaLnBrk="1" hangingPunct="1"/>
              <a:t>19</a:t>
            </a:fld>
            <a:endParaRPr lang="en-ZA" sz="1200" dirty="0">
              <a:solidFill>
                <a:prstClr val="black"/>
              </a:solidFill>
              <a:latin typeface="Calibri" charset="0"/>
            </a:endParaRPr>
          </a:p>
        </p:txBody>
      </p:sp>
    </p:spTree>
    <p:extLst>
      <p:ext uri="{BB962C8B-B14F-4D97-AF65-F5344CB8AC3E}">
        <p14:creationId xmlns:p14="http://schemas.microsoft.com/office/powerpoint/2010/main" xmlns="" val="2869090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29E761-5AF5-4490-BD6B-DA5F242961C3}" type="datetime1">
              <a:rPr lang="en-ZA" smtClean="0"/>
              <a:pPr/>
              <a:t>2020/09/03</a:t>
            </a:fld>
            <a:endParaRPr lang="en-US" dirty="0"/>
          </a:p>
        </p:txBody>
      </p:sp>
      <p:sp>
        <p:nvSpPr>
          <p:cNvPr id="6" name="Slide Number Placeholder 5"/>
          <p:cNvSpPr>
            <a:spLocks noGrp="1"/>
          </p:cNvSpPr>
          <p:nvPr>
            <p:ph type="sldNum" sz="quarter" idx="12"/>
          </p:nvPr>
        </p:nvSpPr>
        <p:spPr/>
        <p:txBody>
          <a:bodyPr/>
          <a:lstStyle/>
          <a:p>
            <a:fld id="{39AC5568-C467-DA4E-A229-6C912B895CA4}" type="slidenum">
              <a:rPr lang="en-US" smtClean="0"/>
              <a:pPr/>
              <a:t>‹#›</a:t>
            </a:fld>
            <a:endParaRPr lang="en-US" dirty="0"/>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US" dirty="0"/>
          </a:p>
        </p:txBody>
      </p:sp>
    </p:spTree>
    <p:extLst>
      <p:ext uri="{BB962C8B-B14F-4D97-AF65-F5344CB8AC3E}">
        <p14:creationId xmlns:p14="http://schemas.microsoft.com/office/powerpoint/2010/main" xmlns="" val="52223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250520" y="-934"/>
            <a:ext cx="9344417" cy="915335"/>
          </a:xfrm>
          <a:prstGeom prst="rect">
            <a:avLst/>
          </a:prstGeom>
        </p:spPr>
      </p:pic>
      <p:sp>
        <p:nvSpPr>
          <p:cNvPr id="2" name="Title 1"/>
          <p:cNvSpPr>
            <a:spLocks noGrp="1"/>
          </p:cNvSpPr>
          <p:nvPr>
            <p:ph type="title"/>
          </p:nvPr>
        </p:nvSpPr>
        <p:spPr>
          <a:xfrm>
            <a:off x="495300" y="-934"/>
            <a:ext cx="8915400" cy="915335"/>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1DB673-B42C-4F38-8BCA-6D8AEE64C23C}" type="datetime1">
              <a:rPr lang="en-ZA" smtClean="0"/>
              <a:pPr/>
              <a:t>2020/09/03</a:t>
            </a:fld>
            <a:endParaRPr lang="en-US" dirty="0"/>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9AC5568-C467-DA4E-A229-6C912B895CA4}" type="slidenum">
              <a:rPr lang="en-US" smtClean="0"/>
              <a:pPr/>
              <a:t>‹#›</a:t>
            </a:fld>
            <a:endParaRPr lang="en-US" dirty="0"/>
          </a:p>
        </p:txBody>
      </p:sp>
      <p:cxnSp>
        <p:nvCxnSpPr>
          <p:cNvPr id="11" name="Straight Connector 10"/>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25332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6575" y="274639"/>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31D48B-DB93-42B7-9423-D05D0304101A}" type="datetime1">
              <a:rPr lang="en-ZA" smtClean="0"/>
              <a:pPr/>
              <a:t>2020/09/03</a:t>
            </a:fld>
            <a:endParaRPr lang="en-US" dirty="0"/>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9AC5568-C467-DA4E-A229-6C912B895CA4}"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250520" y="-934"/>
            <a:ext cx="9344417" cy="915335"/>
          </a:xfrm>
          <a:prstGeom prst="rect">
            <a:avLst/>
          </a:prstGeom>
        </p:spPr>
      </p:pic>
      <p:cxnSp>
        <p:nvCxnSpPr>
          <p:cNvPr id="11" name="Straight Connector 10"/>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3185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50520" y="-934"/>
            <a:ext cx="9344417" cy="915335"/>
          </a:xfrm>
          <a:prstGeom prst="rect">
            <a:avLst/>
          </a:prstGeom>
        </p:spPr>
      </p:pic>
      <p:sp>
        <p:nvSpPr>
          <p:cNvPr id="2" name="Title 1"/>
          <p:cNvSpPr>
            <a:spLocks noGrp="1"/>
          </p:cNvSpPr>
          <p:nvPr>
            <p:ph type="title"/>
          </p:nvPr>
        </p:nvSpPr>
        <p:spPr>
          <a:xfrm>
            <a:off x="495300" y="0"/>
            <a:ext cx="8915400" cy="914402"/>
          </a:xfrm>
        </p:spPr>
        <p:txBody>
          <a:bodyPr/>
          <a:lstStyle/>
          <a:p>
            <a:r>
              <a:rPr lang="en-US" smtClean="0"/>
              <a:t>Click to edit Master title style</a:t>
            </a:r>
            <a:endParaRPr lang="en-US"/>
          </a:p>
        </p:txBody>
      </p:sp>
      <p:sp>
        <p:nvSpPr>
          <p:cNvPr id="3" name="Content Placeholder 2"/>
          <p:cNvSpPr>
            <a:spLocks noGrp="1"/>
          </p:cNvSpPr>
          <p:nvPr>
            <p:ph idx="1"/>
          </p:nvPr>
        </p:nvSpPr>
        <p:spPr>
          <a:xfrm>
            <a:off x="495300" y="1600201"/>
            <a:ext cx="8915400" cy="40483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AF6EDC-87E7-40D1-BBD8-A07A17F3A6CB}" type="datetime1">
              <a:rPr lang="en-ZA" smtClean="0"/>
              <a:pPr/>
              <a:t>2020/09/03</a:t>
            </a:fld>
            <a:endParaRPr lang="en-US" dirty="0"/>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955896" y="6356351"/>
            <a:ext cx="2311400" cy="365125"/>
          </a:xfrm>
        </p:spPr>
        <p:txBody>
          <a:bodyPr/>
          <a:lstStyle/>
          <a:p>
            <a:fld id="{39AC5568-C467-DA4E-A229-6C912B895CA4}" type="slidenum">
              <a:rPr lang="en-US" smtClean="0"/>
              <a:pPr/>
              <a:t>‹#›</a:t>
            </a:fld>
            <a:endParaRPr lang="en-US" dirty="0"/>
          </a:p>
        </p:txBody>
      </p:sp>
      <p:cxnSp>
        <p:nvCxnSpPr>
          <p:cNvPr id="10" name="Straight Connector 9"/>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76947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250520" y="-934"/>
            <a:ext cx="9344417" cy="915335"/>
          </a:xfrm>
          <a:prstGeom prst="rect">
            <a:avLst/>
          </a:prstGeom>
        </p:spPr>
      </p:pic>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07FAD8-A083-4524-BE29-69B523CF59A0}" type="datetime1">
              <a:rPr lang="en-ZA" smtClean="0"/>
              <a:pPr/>
              <a:t>2020/09/03</a:t>
            </a:fld>
            <a:endParaRPr lang="en-US" dirty="0"/>
          </a:p>
        </p:txBody>
      </p:sp>
      <p:cxnSp>
        <p:nvCxnSpPr>
          <p:cNvPr id="13" name="Straight Connector 12"/>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8" name="Slide Number Placeholder 5"/>
          <p:cNvSpPr>
            <a:spLocks noGrp="1"/>
          </p:cNvSpPr>
          <p:nvPr>
            <p:ph type="sldNum" sz="quarter" idx="12"/>
          </p:nvPr>
        </p:nvSpPr>
        <p:spPr>
          <a:xfrm>
            <a:off x="4955896" y="6356351"/>
            <a:ext cx="2311400" cy="365125"/>
          </a:xfrm>
        </p:spPr>
        <p:txBody>
          <a:bodyPr/>
          <a:lstStyle/>
          <a:p>
            <a:fld id="{39AC5568-C467-DA4E-A229-6C912B895CA4}" type="slidenum">
              <a:rPr lang="en-US" smtClean="0"/>
              <a:pPr/>
              <a:t>‹#›</a:t>
            </a:fld>
            <a:endParaRPr lang="en-US" dirty="0"/>
          </a:p>
        </p:txBody>
      </p:sp>
    </p:spTree>
    <p:extLst>
      <p:ext uri="{BB962C8B-B14F-4D97-AF65-F5344CB8AC3E}">
        <p14:creationId xmlns:p14="http://schemas.microsoft.com/office/powerpoint/2010/main" xmlns="" val="1443492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50520" y="-934"/>
            <a:ext cx="9344417" cy="915335"/>
          </a:xfrm>
          <a:prstGeom prst="rect">
            <a:avLst/>
          </a:prstGeom>
        </p:spPr>
      </p:pic>
      <p:sp>
        <p:nvSpPr>
          <p:cNvPr id="2" name="Title 1"/>
          <p:cNvSpPr>
            <a:spLocks noGrp="1"/>
          </p:cNvSpPr>
          <p:nvPr>
            <p:ph type="title"/>
          </p:nvPr>
        </p:nvSpPr>
        <p:spPr>
          <a:xfrm>
            <a:off x="495300" y="0"/>
            <a:ext cx="8915400" cy="91440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4F10F3-8FB4-40C9-B6E9-B1F4604C37D1}" type="datetime1">
              <a:rPr lang="en-ZA" smtClean="0"/>
              <a:pPr/>
              <a:t>2020/09/03</a:t>
            </a:fld>
            <a:endParaRPr lang="en-US" dirty="0"/>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endParaRPr lang="en-US" dirty="0"/>
          </a:p>
        </p:txBody>
      </p:sp>
      <p:cxnSp>
        <p:nvCxnSpPr>
          <p:cNvPr id="14" name="Straight Connector 13"/>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9" name="Slide Number Placeholder 5"/>
          <p:cNvSpPr txBox="1">
            <a:spLocks/>
          </p:cNvSpPr>
          <p:nvPr userDrawn="1"/>
        </p:nvSpPr>
        <p:spPr>
          <a:xfrm>
            <a:off x="4955896" y="6356351"/>
            <a:ext cx="2311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9AC5568-C467-DA4E-A229-6C912B895CA4}" type="slidenum">
              <a:rPr lang="en-US" smtClean="0"/>
              <a:pPr/>
              <a:t>‹#›</a:t>
            </a:fld>
            <a:endParaRPr lang="en-US" dirty="0"/>
          </a:p>
        </p:txBody>
      </p:sp>
    </p:spTree>
    <p:extLst>
      <p:ext uri="{BB962C8B-B14F-4D97-AF65-F5344CB8AC3E}">
        <p14:creationId xmlns:p14="http://schemas.microsoft.com/office/powerpoint/2010/main" xmlns="" val="4104899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50520" y="-934"/>
            <a:ext cx="9344417" cy="915335"/>
          </a:xfrm>
          <a:prstGeom prst="rect">
            <a:avLst/>
          </a:prstGeom>
        </p:spPr>
      </p:pic>
      <p:sp>
        <p:nvSpPr>
          <p:cNvPr id="2" name="Title 1"/>
          <p:cNvSpPr>
            <a:spLocks noGrp="1"/>
          </p:cNvSpPr>
          <p:nvPr>
            <p:ph type="title"/>
          </p:nvPr>
        </p:nvSpPr>
        <p:spPr>
          <a:xfrm>
            <a:off x="495301" y="0"/>
            <a:ext cx="8915400" cy="91440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ACF0C4-06A8-409F-95C9-E2E5E94E3186}" type="datetime1">
              <a:rPr lang="en-ZA" smtClean="0"/>
              <a:pPr/>
              <a:t>2020/09/03</a:t>
            </a:fld>
            <a:endParaRPr lang="en-US" dirty="0"/>
          </a:p>
        </p:txBody>
      </p:sp>
      <p:sp>
        <p:nvSpPr>
          <p:cNvPr id="8" name="Footer Placeholder 7"/>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9AC5568-C467-DA4E-A229-6C912B895CA4}" type="slidenum">
              <a:rPr lang="en-US" smtClean="0"/>
              <a:pPr/>
              <a:t>‹#›</a:t>
            </a:fld>
            <a:endParaRPr lang="en-US" dirty="0"/>
          </a:p>
        </p:txBody>
      </p:sp>
      <p:cxnSp>
        <p:nvCxnSpPr>
          <p:cNvPr id="14" name="Straight Connector 13"/>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5" name="Slide Number Placeholder 5"/>
          <p:cNvSpPr txBox="1">
            <a:spLocks/>
          </p:cNvSpPr>
          <p:nvPr userDrawn="1"/>
        </p:nvSpPr>
        <p:spPr>
          <a:xfrm>
            <a:off x="5665592" y="6356351"/>
            <a:ext cx="2311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9AC5568-C467-DA4E-A229-6C912B895CA4}" type="slidenum">
              <a:rPr lang="en-US" smtClean="0"/>
              <a:pPr/>
              <a:t>‹#›</a:t>
            </a:fld>
            <a:endParaRPr lang="en-US" dirty="0"/>
          </a:p>
        </p:txBody>
      </p:sp>
    </p:spTree>
    <p:extLst>
      <p:ext uri="{BB962C8B-B14F-4D97-AF65-F5344CB8AC3E}">
        <p14:creationId xmlns:p14="http://schemas.microsoft.com/office/powerpoint/2010/main" xmlns="" val="2771448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250520" y="-934"/>
            <a:ext cx="9344417" cy="915335"/>
          </a:xfrm>
          <a:prstGeom prst="rect">
            <a:avLst/>
          </a:prstGeom>
        </p:spPr>
      </p:pic>
      <p:sp>
        <p:nvSpPr>
          <p:cNvPr id="2" name="Title 1"/>
          <p:cNvSpPr>
            <a:spLocks noGrp="1"/>
          </p:cNvSpPr>
          <p:nvPr>
            <p:ph type="title"/>
          </p:nvPr>
        </p:nvSpPr>
        <p:spPr>
          <a:xfrm>
            <a:off x="495300" y="2197"/>
            <a:ext cx="8915400" cy="912205"/>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C0C643-84FD-4AAC-88B6-F36F19F9B6C0}" type="datetime1">
              <a:rPr lang="en-ZA" smtClean="0"/>
              <a:pPr/>
              <a:t>2020/09/03</a:t>
            </a:fld>
            <a:endParaRPr lang="en-US" dirty="0"/>
          </a:p>
        </p:txBody>
      </p:sp>
      <p:sp>
        <p:nvSpPr>
          <p:cNvPr id="4" name="Footer Placeholder 3"/>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9AC5568-C467-DA4E-A229-6C912B895CA4}" type="slidenum">
              <a:rPr lang="en-US" smtClean="0"/>
              <a:pPr/>
              <a:t>‹#›</a:t>
            </a:fld>
            <a:endParaRPr lang="en-US" dirty="0"/>
          </a:p>
        </p:txBody>
      </p:sp>
      <p:cxnSp>
        <p:nvCxnSpPr>
          <p:cNvPr id="12" name="Straight Connector 11"/>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5665592" y="6356351"/>
            <a:ext cx="2311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9AC5568-C467-DA4E-A229-6C912B895CA4}" type="slidenum">
              <a:rPr lang="en-US" smtClean="0"/>
              <a:pPr/>
              <a:t>‹#›</a:t>
            </a:fld>
            <a:endParaRPr lang="en-US" dirty="0"/>
          </a:p>
        </p:txBody>
      </p:sp>
    </p:spTree>
    <p:extLst>
      <p:ext uri="{BB962C8B-B14F-4D97-AF65-F5344CB8AC3E}">
        <p14:creationId xmlns:p14="http://schemas.microsoft.com/office/powerpoint/2010/main" xmlns="" val="2988908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250520" y="-934"/>
            <a:ext cx="9344417" cy="915335"/>
          </a:xfrm>
          <a:prstGeom prst="rect">
            <a:avLst/>
          </a:prstGeom>
        </p:spPr>
      </p:pic>
      <p:sp>
        <p:nvSpPr>
          <p:cNvPr id="2" name="Date Placeholder 1"/>
          <p:cNvSpPr>
            <a:spLocks noGrp="1"/>
          </p:cNvSpPr>
          <p:nvPr>
            <p:ph type="dt" sz="half" idx="10"/>
          </p:nvPr>
        </p:nvSpPr>
        <p:spPr/>
        <p:txBody>
          <a:bodyPr/>
          <a:lstStyle/>
          <a:p>
            <a:fld id="{24E43E3D-DFA6-45A5-95BC-8B15659F9CC7}" type="datetime1">
              <a:rPr lang="en-ZA" smtClean="0"/>
              <a:pPr/>
              <a:t>2020/09/03</a:t>
            </a:fld>
            <a:endParaRPr lang="en-US" dirty="0"/>
          </a:p>
        </p:txBody>
      </p:sp>
      <p:sp>
        <p:nvSpPr>
          <p:cNvPr id="3" name="Footer Placeholder 2"/>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endParaRPr lang="en-US" dirty="0"/>
          </a:p>
        </p:txBody>
      </p:sp>
      <p:cxnSp>
        <p:nvCxnSpPr>
          <p:cNvPr id="9" name="Straight Connector 8"/>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5" name="Slide Number Placeholder 5"/>
          <p:cNvSpPr txBox="1">
            <a:spLocks/>
          </p:cNvSpPr>
          <p:nvPr userDrawn="1"/>
        </p:nvSpPr>
        <p:spPr>
          <a:xfrm>
            <a:off x="4955896" y="6356351"/>
            <a:ext cx="2311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9AC5568-C467-DA4E-A229-6C912B895CA4}" type="slidenum">
              <a:rPr lang="en-US" smtClean="0"/>
              <a:pPr/>
              <a:t>‹#›</a:t>
            </a:fld>
            <a:endParaRPr lang="en-US" dirty="0"/>
          </a:p>
        </p:txBody>
      </p:sp>
    </p:spTree>
    <p:extLst>
      <p:ext uri="{BB962C8B-B14F-4D97-AF65-F5344CB8AC3E}">
        <p14:creationId xmlns:p14="http://schemas.microsoft.com/office/powerpoint/2010/main" xmlns="" val="2980969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250520" y="-934"/>
            <a:ext cx="9344417" cy="915335"/>
          </a:xfrm>
          <a:prstGeom prst="rect">
            <a:avLst/>
          </a:prstGeom>
        </p:spPr>
      </p:pic>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01988" y="273050"/>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20469-42E1-4C23-8C9C-4974DEF05F4E}" type="datetime1">
              <a:rPr lang="en-ZA" smtClean="0"/>
              <a:pPr/>
              <a:t>2020/09/03</a:t>
            </a:fld>
            <a:endParaRPr lang="en-US" dirty="0"/>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9AC5568-C467-DA4E-A229-6C912B895CA4}" type="slidenum">
              <a:rPr lang="en-US" smtClean="0"/>
              <a:pPr/>
              <a:t>‹#›</a:t>
            </a:fld>
            <a:endParaRPr lang="en-US" dirty="0"/>
          </a:p>
        </p:txBody>
      </p:sp>
      <p:cxnSp>
        <p:nvCxnSpPr>
          <p:cNvPr id="12" name="Straight Connector 11"/>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0030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250520" y="-934"/>
            <a:ext cx="9344417" cy="915335"/>
          </a:xfrm>
          <a:prstGeom prst="rect">
            <a:avLst/>
          </a:prstGeom>
        </p:spPr>
      </p:pic>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8A871A-07A4-4716-8B90-A81257696257}" type="datetime1">
              <a:rPr lang="en-ZA" smtClean="0"/>
              <a:pPr/>
              <a:t>2020/09/03</a:t>
            </a:fld>
            <a:endParaRPr lang="en-US" dirty="0"/>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9AC5568-C467-DA4E-A229-6C912B895CA4}" type="slidenum">
              <a:rPr lang="en-US" smtClean="0"/>
              <a:pPr/>
              <a:t>‹#›</a:t>
            </a:fld>
            <a:endParaRPr lang="en-US" dirty="0"/>
          </a:p>
        </p:txBody>
      </p:sp>
      <p:cxnSp>
        <p:nvCxnSpPr>
          <p:cNvPr id="12" name="Straight Connector 11"/>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85779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6486B-3FE5-4AAA-9701-054FD8A810EC}" type="datetime1">
              <a:rPr lang="en-ZA" smtClean="0"/>
              <a:pPr/>
              <a:t>2020/09/03</a:t>
            </a:fld>
            <a:endParaRPr lang="en-US" dirty="0"/>
          </a:p>
        </p:txBody>
      </p:sp>
      <p:sp>
        <p:nvSpPr>
          <p:cNvPr id="6" name="Slide Number Placeholder 5"/>
          <p:cNvSpPr>
            <a:spLocks noGrp="1"/>
          </p:cNvSpPr>
          <p:nvPr>
            <p:ph type="sldNum" sz="quarter" idx="4"/>
          </p:nvPr>
        </p:nvSpPr>
        <p:spPr>
          <a:xfrm>
            <a:off x="3105146" y="6356351"/>
            <a:ext cx="2311400" cy="365125"/>
          </a:xfrm>
          <a:prstGeom prst="rect">
            <a:avLst/>
          </a:prstGeom>
        </p:spPr>
        <p:txBody>
          <a:bodyPr vert="horz" lIns="91440" tIns="45720" rIns="91440" bIns="45720" rtlCol="0" anchor="ctr"/>
          <a:lstStyle>
            <a:lvl1pPr algn="r">
              <a:defRPr sz="1200">
                <a:solidFill>
                  <a:schemeClr val="tx1"/>
                </a:solidFill>
              </a:defRPr>
            </a:lvl1pPr>
          </a:lstStyle>
          <a:p>
            <a:fld id="{39AC5568-C467-DA4E-A229-6C912B895CA4}" type="slidenum">
              <a:rPr lang="en-US" smtClean="0"/>
              <a:pPr/>
              <a:t>‹#›</a:t>
            </a:fld>
            <a:endParaRPr lang="en-US" dirty="0"/>
          </a:p>
        </p:txBody>
      </p:sp>
      <p:pic>
        <p:nvPicPr>
          <p:cNvPr id="7" name="Picture 6"/>
          <p:cNvPicPr>
            <a:picLocks noChangeAspect="1"/>
          </p:cNvPicPr>
          <p:nvPr userDrawn="1"/>
        </p:nvPicPr>
        <p:blipFill>
          <a:blip r:embed="rId13"/>
          <a:stretch>
            <a:fillRect/>
          </a:stretch>
        </p:blipFill>
        <p:spPr>
          <a:xfrm>
            <a:off x="8305836" y="6229182"/>
            <a:ext cx="1104864" cy="518332"/>
          </a:xfrm>
          <a:prstGeom prst="rect">
            <a:avLst/>
          </a:prstGeom>
        </p:spPr>
      </p:pic>
      <p:pic>
        <p:nvPicPr>
          <p:cNvPr id="8" name="Picture 7" descr="New Logo.jpg"/>
          <p:cNvPicPr>
            <a:picLocks noChangeAspect="1"/>
          </p:cNvPicPr>
          <p:nvPr userDrawn="1"/>
        </p:nvPicPr>
        <p:blipFill>
          <a:blip r:embed="rId14">
            <a:extLst>
              <a:ext uri="{28A0092B-C50C-407E-A947-70E740481C1C}">
                <a14:useLocalDpi xmlns:a14="http://schemas.microsoft.com/office/drawing/2010/main" xmlns="" val="0"/>
              </a:ext>
            </a:extLst>
          </a:blip>
          <a:stretch>
            <a:fillRect/>
          </a:stretch>
        </p:blipFill>
        <p:spPr>
          <a:xfrm>
            <a:off x="495300" y="6258088"/>
            <a:ext cx="1979932" cy="463388"/>
          </a:xfrm>
          <a:prstGeom prst="rect">
            <a:avLst/>
          </a:prstGeom>
        </p:spPr>
      </p:pic>
    </p:spTree>
    <p:extLst>
      <p:ext uri="{BB962C8B-B14F-4D97-AF65-F5344CB8AC3E}">
        <p14:creationId xmlns:p14="http://schemas.microsoft.com/office/powerpoint/2010/main" xmlns="" val="2240202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5860" y="3015935"/>
            <a:ext cx="9361312" cy="2062103"/>
          </a:xfrm>
          <a:prstGeom prst="rect">
            <a:avLst/>
          </a:prstGeom>
          <a:noFill/>
        </p:spPr>
        <p:txBody>
          <a:bodyPr wrap="square" rtlCol="0">
            <a:spAutoFit/>
          </a:bodyPr>
          <a:lstStyle/>
          <a:p>
            <a:pPr algn="ctr"/>
            <a:r>
              <a:rPr lang="en-GB" sz="3200" b="1" cap="all" dirty="0" smtClean="0"/>
              <a:t>BRIEFING TO PORTFOLIO on CO-OPERATIVE GOVERNANCE AND TRADITIONAL AFFAIRS ON intervention </a:t>
            </a:r>
            <a:r>
              <a:rPr lang="en-GB" sz="3200" b="1" cap="all" dirty="0"/>
              <a:t>IN </a:t>
            </a:r>
            <a:r>
              <a:rPr lang="en-GB" sz="3200" b="1" cap="all" dirty="0" smtClean="0"/>
              <a:t>LEKWA LOCAL MUNICIPALITY </a:t>
            </a:r>
            <a:r>
              <a:rPr lang="en-GB" sz="3200" b="1" cap="all" dirty="0"/>
              <a:t>in terms of section 139 (1)(B) of the constitution</a:t>
            </a:r>
          </a:p>
        </p:txBody>
      </p:sp>
      <p:pic>
        <p:nvPicPr>
          <p:cNvPr id="2" name="Picture 1" descr="MPG POWERPOINT LR.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2984500"/>
          </a:xfrm>
          <a:prstGeom prst="rect">
            <a:avLst/>
          </a:prstGeom>
        </p:spPr>
      </p:pic>
      <p:grpSp>
        <p:nvGrpSpPr>
          <p:cNvPr id="11" name="Group 10"/>
          <p:cNvGrpSpPr/>
          <p:nvPr/>
        </p:nvGrpSpPr>
        <p:grpSpPr>
          <a:xfrm>
            <a:off x="5782732" y="2156774"/>
            <a:ext cx="3616679" cy="863755"/>
            <a:chOff x="5782732" y="2055173"/>
            <a:chExt cx="3894668" cy="930146"/>
          </a:xfrm>
        </p:grpSpPr>
        <p:sp>
          <p:nvSpPr>
            <p:cNvPr id="9" name="TextBox 8"/>
            <p:cNvSpPr txBox="1"/>
            <p:nvPr/>
          </p:nvSpPr>
          <p:spPr>
            <a:xfrm>
              <a:off x="6779713" y="2055173"/>
              <a:ext cx="2197730" cy="574484"/>
            </a:xfrm>
            <a:prstGeom prst="rect">
              <a:avLst/>
            </a:prstGeom>
            <a:noFill/>
          </p:spPr>
          <p:txBody>
            <a:bodyPr wrap="square" rtlCol="0">
              <a:spAutoFit/>
            </a:bodyPr>
            <a:lstStyle/>
            <a:p>
              <a:r>
                <a:rPr lang="en-GB" sz="1600" cap="all" baseline="30000" dirty="0">
                  <a:solidFill>
                    <a:srgbClr val="F2B01E"/>
                  </a:solidFill>
                  <a:latin typeface="Arial"/>
                  <a:cs typeface="Arial"/>
                </a:rPr>
                <a:t>when the sun rises</a:t>
              </a:r>
            </a:p>
            <a:p>
              <a:endParaRPr lang="en-US" dirty="0">
                <a:solidFill>
                  <a:srgbClr val="F2B01E"/>
                </a:solidFill>
              </a:endParaRPr>
            </a:p>
          </p:txBody>
        </p:sp>
        <p:sp>
          <p:nvSpPr>
            <p:cNvPr id="10" name="TextBox 9"/>
            <p:cNvSpPr txBox="1"/>
            <p:nvPr/>
          </p:nvSpPr>
          <p:spPr>
            <a:xfrm>
              <a:off x="5782732" y="2308211"/>
              <a:ext cx="3894668" cy="677108"/>
            </a:xfrm>
            <a:prstGeom prst="rect">
              <a:avLst/>
            </a:prstGeom>
            <a:noFill/>
          </p:spPr>
          <p:txBody>
            <a:bodyPr wrap="square" rtlCol="0">
              <a:spAutoFit/>
            </a:bodyPr>
            <a:lstStyle/>
            <a:p>
              <a:pPr algn="ctr"/>
              <a:r>
                <a:rPr lang="en-GB" sz="2400" cap="all" baseline="30000" dirty="0">
                  <a:solidFill>
                    <a:schemeClr val="bg1"/>
                  </a:solidFill>
                  <a:latin typeface="Arial"/>
                  <a:cs typeface="Arial"/>
                </a:rPr>
                <a:t>we work hard to deliver</a:t>
              </a:r>
            </a:p>
            <a:p>
              <a:endParaRPr lang="en-US" dirty="0">
                <a:solidFill>
                  <a:schemeClr val="bg1"/>
                </a:solidFill>
              </a:endParaRPr>
            </a:p>
          </p:txBody>
        </p:sp>
      </p:grpSp>
    </p:spTree>
    <p:extLst>
      <p:ext uri="{BB962C8B-B14F-4D97-AF65-F5344CB8AC3E}">
        <p14:creationId xmlns:p14="http://schemas.microsoft.com/office/powerpoint/2010/main" xmlns="" val="282498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GOOD GOVERNANCE</a:t>
            </a:r>
            <a:endParaRPr lang="en-US" sz="3200" b="1" dirty="0"/>
          </a:p>
        </p:txBody>
      </p:sp>
      <p:sp>
        <p:nvSpPr>
          <p:cNvPr id="3" name="Content Placeholder 2"/>
          <p:cNvSpPr>
            <a:spLocks noGrp="1"/>
          </p:cNvSpPr>
          <p:nvPr>
            <p:ph idx="1"/>
          </p:nvPr>
        </p:nvSpPr>
        <p:spPr>
          <a:xfrm>
            <a:off x="0" y="1052945"/>
            <a:ext cx="9615055" cy="5417128"/>
          </a:xfrm>
        </p:spPr>
        <p:txBody>
          <a:bodyPr>
            <a:normAutofit fontScale="47500" lnSpcReduction="20000"/>
          </a:bodyPr>
          <a:lstStyle/>
          <a:p>
            <a:pPr marL="0" indent="0">
              <a:buNone/>
            </a:pPr>
            <a:r>
              <a:rPr lang="en-ZA" sz="3400" b="1" u="sng" dirty="0" smtClean="0">
                <a:ea typeface="Arial" charset="0"/>
                <a:cs typeface="Arial" charset="0"/>
              </a:rPr>
              <a:t>Governance</a:t>
            </a:r>
          </a:p>
          <a:p>
            <a:r>
              <a:rPr lang="en-ZA" sz="3400" dirty="0" smtClean="0">
                <a:ea typeface="Arial" charset="0"/>
                <a:cs typeface="Arial" charset="0"/>
              </a:rPr>
              <a:t>Since 2016 Local Government Elections, </a:t>
            </a:r>
            <a:r>
              <a:rPr lang="en-ZA" sz="3400" dirty="0" err="1" smtClean="0">
                <a:ea typeface="Arial" charset="0"/>
                <a:cs typeface="Arial" charset="0"/>
              </a:rPr>
              <a:t>Lekwa</a:t>
            </a:r>
            <a:r>
              <a:rPr lang="en-ZA" sz="3400" dirty="0" smtClean="0">
                <a:ea typeface="Arial" charset="0"/>
                <a:cs typeface="Arial" charset="0"/>
              </a:rPr>
              <a:t> has had challenges in convening Council meetings and poor working relations of the TROIKA which has impacted on the functionality of the Municipality.  Several attempts were made to resolve these however without yielding any positive results. </a:t>
            </a:r>
          </a:p>
          <a:p>
            <a:pPr marL="0" indent="0">
              <a:buNone/>
            </a:pPr>
            <a:endParaRPr lang="en-ZA" sz="3400" dirty="0" smtClean="0">
              <a:ea typeface="Arial" charset="0"/>
              <a:cs typeface="Arial" charset="0"/>
            </a:endParaRPr>
          </a:p>
          <a:p>
            <a:pPr marL="171450" indent="-171450" algn="just">
              <a:buFont typeface="Arial" charset="0"/>
              <a:buChar char="•"/>
            </a:pPr>
            <a:r>
              <a:rPr lang="en-ZA" sz="3400" dirty="0" smtClean="0">
                <a:ea typeface="Arial" charset="0"/>
                <a:cs typeface="Arial" charset="0"/>
              </a:rPr>
              <a:t>Council is having challenges in convening its ordinary sittings. The last ordinary   sitting was on 31 October 2019. Ordinary and special Council sittings are mostly disrupted and end up not sitting at all. Council is seriously divided and the situation is deeply unstable.</a:t>
            </a:r>
          </a:p>
          <a:p>
            <a:pPr marL="0" indent="0" algn="just">
              <a:buNone/>
            </a:pPr>
            <a:endParaRPr lang="en-ZA" sz="3400" dirty="0" smtClean="0">
              <a:ea typeface="Arial" charset="0"/>
              <a:cs typeface="Arial" charset="0"/>
            </a:endParaRPr>
          </a:p>
          <a:p>
            <a:pPr marL="171450" indent="-171450" algn="just">
              <a:buFont typeface="Arial" charset="0"/>
              <a:buChar char="•"/>
            </a:pPr>
            <a:r>
              <a:rPr lang="en-ZA" sz="3400" dirty="0" smtClean="0">
                <a:ea typeface="Arial" charset="0"/>
                <a:cs typeface="Arial" charset="0"/>
              </a:rPr>
              <a:t> Troika is not meeting as it should and there is no good  working relationship amongst its members.</a:t>
            </a:r>
          </a:p>
          <a:p>
            <a:pPr marL="0" indent="0" algn="just">
              <a:buNone/>
            </a:pPr>
            <a:endParaRPr lang="en-ZA" sz="3400" dirty="0" smtClean="0">
              <a:ea typeface="Arial" charset="0"/>
              <a:cs typeface="Arial" charset="0"/>
            </a:endParaRPr>
          </a:p>
          <a:p>
            <a:pPr lvl="0" algn="just"/>
            <a:r>
              <a:rPr lang="en-ZA" sz="3400" dirty="0" smtClean="0">
                <a:ea typeface="Arial" charset="0"/>
                <a:cs typeface="Arial" charset="0"/>
              </a:rPr>
              <a:t>Section 80 and Mayoral Committees are struggling to have effective meetings, due to the non functionality of the council. </a:t>
            </a:r>
          </a:p>
          <a:p>
            <a:pPr marL="0" lvl="0" indent="0" algn="just">
              <a:buNone/>
            </a:pPr>
            <a:endParaRPr lang="en-ZA" sz="3400" dirty="0" smtClean="0">
              <a:ea typeface="Arial" charset="0"/>
              <a:cs typeface="Arial" charset="0"/>
            </a:endParaRPr>
          </a:p>
          <a:p>
            <a:pPr lvl="0" algn="just"/>
            <a:r>
              <a:rPr lang="en-ZA" sz="3400" dirty="0" smtClean="0">
                <a:ea typeface="Arial" charset="0"/>
                <a:cs typeface="Arial" charset="0"/>
              </a:rPr>
              <a:t> There have been 3 </a:t>
            </a:r>
            <a:r>
              <a:rPr lang="en-ZA" sz="3400" dirty="0">
                <a:ea typeface="Arial" charset="0"/>
                <a:cs typeface="Arial" charset="0"/>
              </a:rPr>
              <a:t>(three) consecutive failed  </a:t>
            </a:r>
            <a:r>
              <a:rPr lang="en-ZA" sz="3400" dirty="0" smtClean="0">
                <a:ea typeface="Arial" charset="0"/>
                <a:cs typeface="Arial" charset="0"/>
              </a:rPr>
              <a:t>Ordinary </a:t>
            </a:r>
            <a:r>
              <a:rPr lang="en-ZA" sz="3400" dirty="0">
                <a:ea typeface="Arial" charset="0"/>
                <a:cs typeface="Arial" charset="0"/>
              </a:rPr>
              <a:t>Council sittings scheduled for 14 January 2020, 17 January 2020 and 31 January 2020, which amongst others, compliance reports were to be tabled, namely:</a:t>
            </a:r>
            <a:endParaRPr lang="en-GB" sz="3400" dirty="0">
              <a:ea typeface="Arial" charset="0"/>
              <a:cs typeface="Arial" charset="0"/>
            </a:endParaRPr>
          </a:p>
          <a:p>
            <a:pPr marL="1071563" lvl="0" indent="-357188" algn="just">
              <a:buFont typeface="+mj-lt"/>
              <a:buAutoNum type="arabicPeriod"/>
            </a:pPr>
            <a:r>
              <a:rPr lang="en-ZA" sz="3400" dirty="0">
                <a:ea typeface="Arial" charset="0"/>
                <a:cs typeface="Arial" charset="0"/>
              </a:rPr>
              <a:t>The AG report;</a:t>
            </a:r>
            <a:endParaRPr lang="en-GB" sz="3400" dirty="0">
              <a:ea typeface="Arial" charset="0"/>
              <a:cs typeface="Arial" charset="0"/>
            </a:endParaRPr>
          </a:p>
          <a:p>
            <a:pPr marL="1071563" lvl="0" indent="-357188" algn="just">
              <a:buFont typeface="+mj-lt"/>
              <a:buAutoNum type="arabicPeriod"/>
            </a:pPr>
            <a:r>
              <a:rPr lang="en-ZA" sz="3400" dirty="0">
                <a:ea typeface="Arial" charset="0"/>
                <a:cs typeface="Arial" charset="0"/>
              </a:rPr>
              <a:t>Annual report;</a:t>
            </a:r>
            <a:endParaRPr lang="en-GB" sz="3400" dirty="0">
              <a:ea typeface="Arial" charset="0"/>
              <a:cs typeface="Arial" charset="0"/>
            </a:endParaRPr>
          </a:p>
          <a:p>
            <a:pPr marL="1071563" lvl="0" indent="-357188" algn="just">
              <a:buFont typeface="+mj-lt"/>
              <a:buAutoNum type="arabicPeriod"/>
            </a:pPr>
            <a:r>
              <a:rPr lang="en-ZA" sz="3400" dirty="0">
                <a:ea typeface="Arial" charset="0"/>
                <a:cs typeface="Arial" charset="0"/>
              </a:rPr>
              <a:t>Mid-Year Budget and Performance Assessment Report (section 72 of the MFMA report);</a:t>
            </a:r>
            <a:endParaRPr lang="en-GB" sz="3400" dirty="0">
              <a:ea typeface="Arial" charset="0"/>
              <a:cs typeface="Arial" charset="0"/>
            </a:endParaRPr>
          </a:p>
          <a:p>
            <a:pPr marL="1071563" lvl="0" indent="-357188" algn="just">
              <a:buFont typeface="+mj-lt"/>
              <a:buAutoNum type="arabicPeriod"/>
            </a:pPr>
            <a:r>
              <a:rPr lang="en-ZA" sz="3400" dirty="0">
                <a:ea typeface="Arial" charset="0"/>
                <a:cs typeface="Arial" charset="0"/>
              </a:rPr>
              <a:t>Second Quarter Report on the implementation of the budget and the financial state of affairs of the Municipality (section 52(d) of the MFMA report);</a:t>
            </a:r>
            <a:endParaRPr lang="en-GB" sz="3400" dirty="0">
              <a:ea typeface="Arial" charset="0"/>
              <a:cs typeface="Arial" charset="0"/>
            </a:endParaRPr>
          </a:p>
          <a:p>
            <a:pPr marL="1071563" lvl="0" indent="-357188" algn="just">
              <a:buFont typeface="+mj-lt"/>
              <a:buAutoNum type="arabicPeriod"/>
            </a:pPr>
            <a:r>
              <a:rPr lang="en-ZA" sz="3400" dirty="0">
                <a:ea typeface="Arial" charset="0"/>
                <a:cs typeface="Arial" charset="0"/>
              </a:rPr>
              <a:t>Adjustment Budget.</a:t>
            </a:r>
            <a:endParaRPr lang="en-GB" sz="3400" dirty="0">
              <a:ea typeface="Arial" charset="0"/>
              <a:cs typeface="Arial" charset="0"/>
            </a:endParaRPr>
          </a:p>
          <a:p>
            <a:pPr marL="171450" indent="-171450" algn="just">
              <a:buFont typeface="Arial" charset="0"/>
              <a:buChar char="•"/>
            </a:pPr>
            <a:endParaRPr lang="en-ZA" sz="3400" dirty="0">
              <a:ea typeface="Arial" charset="0"/>
              <a:cs typeface="Arial" charset="0"/>
            </a:endParaRPr>
          </a:p>
          <a:p>
            <a:endParaRPr lang="en-ZA" sz="3400" dirty="0">
              <a:ea typeface="Arial" charset="0"/>
              <a:cs typeface="Arial" charset="0"/>
            </a:endParaRPr>
          </a:p>
          <a:p>
            <a:pPr lvl="0"/>
            <a:endParaRPr lang="en-GB" sz="1800" dirty="0">
              <a:latin typeface="Arial" charset="0"/>
              <a:ea typeface="Arial" charset="0"/>
              <a:cs typeface="Arial" charset="0"/>
            </a:endParaRPr>
          </a:p>
          <a:p>
            <a:endParaRPr lang="en-US" sz="2100" dirty="0"/>
          </a:p>
        </p:txBody>
      </p:sp>
      <p:sp>
        <p:nvSpPr>
          <p:cNvPr id="4" name="Slide Number Placeholder 3"/>
          <p:cNvSpPr>
            <a:spLocks noGrp="1"/>
          </p:cNvSpPr>
          <p:nvPr>
            <p:ph type="sldNum" sz="quarter" idx="12"/>
          </p:nvPr>
        </p:nvSpPr>
        <p:spPr/>
        <p:txBody>
          <a:bodyPr/>
          <a:lstStyle/>
          <a:p>
            <a:fld id="{39AC5568-C467-DA4E-A229-6C912B895CA4}" type="slidenum">
              <a:rPr lang="en-US" smtClean="0"/>
              <a:pPr/>
              <a:t>10</a:t>
            </a:fld>
            <a:endParaRPr lang="en-US" dirty="0"/>
          </a:p>
        </p:txBody>
      </p:sp>
    </p:spTree>
    <p:extLst>
      <p:ext uri="{BB962C8B-B14F-4D97-AF65-F5344CB8AC3E}">
        <p14:creationId xmlns:p14="http://schemas.microsoft.com/office/powerpoint/2010/main" xmlns="" val="1411465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GOOD GOVERNANCE</a:t>
            </a:r>
            <a:endParaRPr lang="en-US" sz="3200" b="1" dirty="0"/>
          </a:p>
        </p:txBody>
      </p:sp>
      <p:sp>
        <p:nvSpPr>
          <p:cNvPr id="3" name="Content Placeholder 2"/>
          <p:cNvSpPr>
            <a:spLocks noGrp="1"/>
          </p:cNvSpPr>
          <p:nvPr>
            <p:ph idx="1"/>
          </p:nvPr>
        </p:nvSpPr>
        <p:spPr>
          <a:xfrm>
            <a:off x="0" y="1052945"/>
            <a:ext cx="9615055" cy="5417128"/>
          </a:xfrm>
        </p:spPr>
        <p:txBody>
          <a:bodyPr>
            <a:normAutofit/>
          </a:bodyPr>
          <a:lstStyle/>
          <a:p>
            <a:pPr marL="0" indent="0">
              <a:buNone/>
            </a:pPr>
            <a:r>
              <a:rPr lang="en-ZA" sz="1600" b="1" u="sng" dirty="0" smtClean="0">
                <a:ea typeface="Arial" charset="0"/>
                <a:cs typeface="Arial" charset="0"/>
              </a:rPr>
              <a:t>Governance</a:t>
            </a:r>
          </a:p>
          <a:p>
            <a:pPr>
              <a:buFont typeface="Wingdings" panose="05000000000000000000" pitchFamily="2" charset="2"/>
              <a:buChar char="§"/>
            </a:pPr>
            <a:r>
              <a:rPr lang="en-ZA" sz="1600" dirty="0" smtClean="0">
                <a:ea typeface="Arial" charset="0"/>
                <a:cs typeface="Arial" charset="0"/>
              </a:rPr>
              <a:t>On 05 June 2020, the department convened a special sitting of the </a:t>
            </a:r>
            <a:r>
              <a:rPr lang="en-ZA" sz="1600" dirty="0" err="1">
                <a:ea typeface="Arial" charset="0"/>
                <a:cs typeface="Arial" charset="0"/>
              </a:rPr>
              <a:t>L</a:t>
            </a:r>
            <a:r>
              <a:rPr lang="en-ZA" sz="1600" dirty="0" err="1" smtClean="0">
                <a:ea typeface="Arial" charset="0"/>
                <a:cs typeface="Arial" charset="0"/>
              </a:rPr>
              <a:t>ekwa</a:t>
            </a:r>
            <a:r>
              <a:rPr lang="en-ZA" sz="1600" dirty="0" smtClean="0">
                <a:ea typeface="Arial" charset="0"/>
                <a:cs typeface="Arial" charset="0"/>
              </a:rPr>
              <a:t> Local Municipality to elect a Speaker and Mayor. At this sitting Cllr MH </a:t>
            </a:r>
            <a:r>
              <a:rPr lang="en-ZA" sz="1600" dirty="0" err="1" smtClean="0">
                <a:ea typeface="Arial" charset="0"/>
                <a:cs typeface="Arial" charset="0"/>
              </a:rPr>
              <a:t>Khota</a:t>
            </a:r>
            <a:r>
              <a:rPr lang="en-ZA" sz="1600" dirty="0" smtClean="0">
                <a:ea typeface="Arial" charset="0"/>
                <a:cs typeface="Arial" charset="0"/>
              </a:rPr>
              <a:t> and CLLR LBR </a:t>
            </a:r>
            <a:r>
              <a:rPr lang="en-ZA" sz="1600" dirty="0" err="1" smtClean="0">
                <a:ea typeface="Arial" charset="0"/>
                <a:cs typeface="Arial" charset="0"/>
              </a:rPr>
              <a:t>Dlamini</a:t>
            </a:r>
            <a:r>
              <a:rPr lang="en-ZA" sz="1600" dirty="0" smtClean="0">
                <a:ea typeface="Arial" charset="0"/>
                <a:cs typeface="Arial" charset="0"/>
              </a:rPr>
              <a:t> were elected as Speaker and Mayor respectively.</a:t>
            </a:r>
          </a:p>
          <a:p>
            <a:pPr>
              <a:buFont typeface="Wingdings" panose="05000000000000000000" pitchFamily="2" charset="2"/>
              <a:buChar char="§"/>
            </a:pPr>
            <a:r>
              <a:rPr lang="en-ZA" sz="1600" dirty="0" smtClean="0">
                <a:ea typeface="Arial" charset="0"/>
                <a:cs typeface="Arial" charset="0"/>
              </a:rPr>
              <a:t>The election of the Speaker and </a:t>
            </a:r>
            <a:r>
              <a:rPr lang="en-ZA" sz="1600" dirty="0">
                <a:ea typeface="Arial" charset="0"/>
                <a:cs typeface="Arial" charset="0"/>
              </a:rPr>
              <a:t>M</a:t>
            </a:r>
            <a:r>
              <a:rPr lang="en-ZA" sz="1600" dirty="0" smtClean="0">
                <a:ea typeface="Arial" charset="0"/>
                <a:cs typeface="Arial" charset="0"/>
              </a:rPr>
              <a:t>ayor has not brought stability in the municipality. The municipal council still remains divided.</a:t>
            </a:r>
          </a:p>
          <a:p>
            <a:endParaRPr lang="en-ZA" sz="1600" dirty="0">
              <a:ea typeface="Arial" charset="0"/>
              <a:cs typeface="Arial" charset="0"/>
            </a:endParaRPr>
          </a:p>
          <a:p>
            <a:pPr lvl="0"/>
            <a:endParaRPr lang="en-GB" sz="1600" dirty="0">
              <a:ea typeface="Arial" charset="0"/>
              <a:cs typeface="Arial" charset="0"/>
            </a:endParaRPr>
          </a:p>
          <a:p>
            <a:endParaRPr lang="en-US" sz="2100" dirty="0"/>
          </a:p>
        </p:txBody>
      </p:sp>
      <p:sp>
        <p:nvSpPr>
          <p:cNvPr id="4" name="Slide Number Placeholder 3"/>
          <p:cNvSpPr>
            <a:spLocks noGrp="1"/>
          </p:cNvSpPr>
          <p:nvPr>
            <p:ph type="sldNum" sz="quarter" idx="12"/>
          </p:nvPr>
        </p:nvSpPr>
        <p:spPr/>
        <p:txBody>
          <a:bodyPr/>
          <a:lstStyle/>
          <a:p>
            <a:fld id="{39AC5568-C467-DA4E-A229-6C912B895CA4}" type="slidenum">
              <a:rPr lang="en-US" smtClean="0"/>
              <a:pPr/>
              <a:t>11</a:t>
            </a:fld>
            <a:endParaRPr lang="en-US" dirty="0"/>
          </a:p>
        </p:txBody>
      </p:sp>
    </p:spTree>
    <p:extLst>
      <p:ext uri="{BB962C8B-B14F-4D97-AF65-F5344CB8AC3E}">
        <p14:creationId xmlns:p14="http://schemas.microsoft.com/office/powerpoint/2010/main" xmlns="" val="1690695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smtClean="0"/>
              <a:t>GOOD GOVERNANCE</a:t>
            </a:r>
            <a:endParaRPr lang="en-US" sz="3200" dirty="0"/>
          </a:p>
        </p:txBody>
      </p:sp>
      <p:sp>
        <p:nvSpPr>
          <p:cNvPr id="3" name="Content Placeholder 2"/>
          <p:cNvSpPr>
            <a:spLocks noGrp="1"/>
          </p:cNvSpPr>
          <p:nvPr>
            <p:ph idx="1"/>
          </p:nvPr>
        </p:nvSpPr>
        <p:spPr>
          <a:xfrm>
            <a:off x="0" y="1052945"/>
            <a:ext cx="9615055" cy="5417128"/>
          </a:xfrm>
        </p:spPr>
        <p:txBody>
          <a:bodyPr>
            <a:normAutofit/>
          </a:bodyPr>
          <a:lstStyle/>
          <a:p>
            <a:pPr marL="0" indent="0">
              <a:buNone/>
            </a:pPr>
            <a:r>
              <a:rPr lang="en-ZA" sz="1700" b="1" u="sng" dirty="0">
                <a:cs typeface="Arial" panose="020B0604020202020204" pitchFamily="34" charset="0"/>
              </a:rPr>
              <a:t>Legal</a:t>
            </a:r>
            <a:endParaRPr lang="en-US" sz="1700" b="1" u="sng" dirty="0">
              <a:cs typeface="Arial" panose="020B0604020202020204" pitchFamily="34" charset="0"/>
            </a:endParaRPr>
          </a:p>
          <a:p>
            <a:r>
              <a:rPr lang="en-ZA" sz="1700" dirty="0">
                <a:cs typeface="Arial" panose="020B0604020202020204" pitchFamily="34" charset="0"/>
              </a:rPr>
              <a:t>The lack of synergy between Supply Chain (specifically) and Finance increases the Municipality to unnecessary litigation, due to unmonitored contracts and service providers that were not paid in time.</a:t>
            </a:r>
            <a:endParaRPr lang="en-US" sz="1700" dirty="0">
              <a:cs typeface="Arial" panose="020B0604020202020204" pitchFamily="34" charset="0"/>
            </a:endParaRPr>
          </a:p>
          <a:p>
            <a:r>
              <a:rPr lang="en-ZA" sz="1700" dirty="0">
                <a:cs typeface="Arial" panose="020B0604020202020204" pitchFamily="34" charset="0"/>
              </a:rPr>
              <a:t>There were about 48 various Litigation matters against the Municipality. </a:t>
            </a:r>
          </a:p>
          <a:p>
            <a:r>
              <a:rPr lang="en-ZA" sz="1700" dirty="0">
                <a:cs typeface="Arial" panose="020B0604020202020204" pitchFamily="34" charset="0"/>
              </a:rPr>
              <a:t>The main litigants are Eskom, Department of Water and Sanitation, Astral, Meadow, Standerton Mills and COFCO. </a:t>
            </a:r>
            <a:endParaRPr lang="en-US" sz="1700" dirty="0">
              <a:cs typeface="Arial" panose="020B0604020202020204" pitchFamily="34" charset="0"/>
            </a:endParaRPr>
          </a:p>
          <a:p>
            <a:r>
              <a:rPr lang="en-ZA" sz="1700" dirty="0">
                <a:cs typeface="Arial" panose="020B0604020202020204" pitchFamily="34" charset="0"/>
              </a:rPr>
              <a:t>The Municipality is also experiencing high number of contractual claims and claims for damages.</a:t>
            </a:r>
            <a:endParaRPr lang="en-US" sz="1700" dirty="0">
              <a:cs typeface="Arial" panose="020B0604020202020204" pitchFamily="34" charset="0"/>
            </a:endParaRPr>
          </a:p>
          <a:p>
            <a:r>
              <a:rPr lang="en-ZA" sz="1700" dirty="0">
                <a:cs typeface="Arial" panose="020B0604020202020204" pitchFamily="34" charset="0"/>
              </a:rPr>
              <a:t>The municipality did not have a litigation strategy which assesses prospects of all legal matters within the municipality, there is also lack of contract management and there is need to review by-laws to ensure compliance with the relevant legislation.</a:t>
            </a:r>
            <a:endParaRPr lang="en-US" sz="1700" dirty="0">
              <a:cs typeface="Arial" panose="020B0604020202020204" pitchFamily="34" charset="0"/>
            </a:endParaRPr>
          </a:p>
          <a:p>
            <a:r>
              <a:rPr lang="en-ZA" sz="1700" dirty="0">
                <a:cs typeface="Arial" panose="020B0604020202020204" pitchFamily="34" charset="0"/>
              </a:rPr>
              <a:t>By-laws which were not promulgated or outdate hamper collection of revenue, which was not limited to fines on business and other related offenses.</a:t>
            </a:r>
            <a:endParaRPr lang="en-US" sz="1700" dirty="0">
              <a:cs typeface="Arial" panose="020B0604020202020204" pitchFamily="34" charset="0"/>
            </a:endParaRPr>
          </a:p>
          <a:p>
            <a:pPr marL="171450" indent="-171450" algn="just">
              <a:buFont typeface="Arial" charset="0"/>
              <a:buChar char="•"/>
            </a:pPr>
            <a:endParaRPr lang="en-ZA" sz="2600" dirty="0">
              <a:ea typeface="Arial" charset="0"/>
              <a:cs typeface="Arial" charset="0"/>
            </a:endParaRPr>
          </a:p>
          <a:p>
            <a:endParaRPr lang="en-ZA" sz="2600" dirty="0">
              <a:ea typeface="Arial" charset="0"/>
              <a:cs typeface="Arial" charset="0"/>
            </a:endParaRPr>
          </a:p>
          <a:p>
            <a:pPr lvl="0"/>
            <a:endParaRPr lang="en-GB" sz="1800" dirty="0">
              <a:latin typeface="Arial" charset="0"/>
              <a:ea typeface="Arial" charset="0"/>
              <a:cs typeface="Arial" charset="0"/>
            </a:endParaRPr>
          </a:p>
          <a:p>
            <a:endParaRPr lang="en-US" sz="2100" dirty="0"/>
          </a:p>
        </p:txBody>
      </p:sp>
      <p:sp>
        <p:nvSpPr>
          <p:cNvPr id="4" name="Slide Number Placeholder 3"/>
          <p:cNvSpPr>
            <a:spLocks noGrp="1"/>
          </p:cNvSpPr>
          <p:nvPr>
            <p:ph type="sldNum" sz="quarter" idx="12"/>
          </p:nvPr>
        </p:nvSpPr>
        <p:spPr/>
        <p:txBody>
          <a:bodyPr/>
          <a:lstStyle/>
          <a:p>
            <a:fld id="{39AC5568-C467-DA4E-A229-6C912B895CA4}" type="slidenum">
              <a:rPr lang="en-US" smtClean="0"/>
              <a:pPr/>
              <a:t>12</a:t>
            </a:fld>
            <a:endParaRPr lang="en-US" dirty="0"/>
          </a:p>
        </p:txBody>
      </p:sp>
    </p:spTree>
    <p:extLst>
      <p:ext uri="{BB962C8B-B14F-4D97-AF65-F5344CB8AC3E}">
        <p14:creationId xmlns:p14="http://schemas.microsoft.com/office/powerpoint/2010/main" xmlns="" val="703711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smtClean="0"/>
              <a:t>BUILDING CAPABLE INSTITUTIONS</a:t>
            </a:r>
            <a:endParaRPr lang="en-US" sz="3200" dirty="0"/>
          </a:p>
        </p:txBody>
      </p:sp>
      <p:sp>
        <p:nvSpPr>
          <p:cNvPr id="3" name="Content Placeholder 2"/>
          <p:cNvSpPr>
            <a:spLocks noGrp="1"/>
          </p:cNvSpPr>
          <p:nvPr>
            <p:ph idx="1"/>
          </p:nvPr>
        </p:nvSpPr>
        <p:spPr>
          <a:xfrm>
            <a:off x="312420" y="1039091"/>
            <a:ext cx="8915400" cy="4931941"/>
          </a:xfrm>
        </p:spPr>
        <p:txBody>
          <a:bodyPr>
            <a:normAutofit/>
          </a:bodyPr>
          <a:lstStyle/>
          <a:p>
            <a:pPr marL="0" lvl="0" indent="0" algn="just">
              <a:buNone/>
            </a:pPr>
            <a:r>
              <a:rPr lang="en-ZA" sz="1600" b="1" u="sng" dirty="0" smtClean="0">
                <a:ea typeface="Arial" charset="0"/>
                <a:cs typeface="Arial" charset="0"/>
              </a:rPr>
              <a:t>Organisational Capacity</a:t>
            </a:r>
          </a:p>
          <a:p>
            <a:pPr marL="285750" indent="-285750" algn="just">
              <a:buFont typeface="Arial" pitchFamily="34" charset="0"/>
              <a:buChar char="•"/>
            </a:pPr>
            <a:r>
              <a:rPr lang="en-ZA" sz="1600" dirty="0">
                <a:cs typeface="Arial" pitchFamily="34" charset="0"/>
              </a:rPr>
              <a:t>The organisational structure was approved on </a:t>
            </a:r>
            <a:r>
              <a:rPr lang="en-ZA" sz="1600" b="1" dirty="0" smtClean="0">
                <a:cs typeface="Arial" pitchFamily="34" charset="0"/>
              </a:rPr>
              <a:t>11 October 2019</a:t>
            </a:r>
            <a:r>
              <a:rPr lang="en-ZA" sz="1600" b="1" dirty="0">
                <a:cs typeface="Arial" pitchFamily="34" charset="0"/>
              </a:rPr>
              <a:t>.</a:t>
            </a:r>
            <a:r>
              <a:rPr lang="en-ZA" sz="1600" dirty="0">
                <a:cs typeface="Arial" pitchFamily="34" charset="0"/>
              </a:rPr>
              <a:t> </a:t>
            </a:r>
          </a:p>
          <a:p>
            <a:pPr marL="285750" indent="-285750" algn="just">
              <a:buFont typeface="Arial" pitchFamily="34" charset="0"/>
              <a:buChar char="•"/>
            </a:pPr>
            <a:r>
              <a:rPr lang="en-ZA" sz="1600" dirty="0">
                <a:cs typeface="Arial" pitchFamily="34" charset="0"/>
              </a:rPr>
              <a:t>There are </a:t>
            </a:r>
            <a:r>
              <a:rPr lang="en-ZA" sz="1600" b="1" dirty="0" smtClean="0">
                <a:cs typeface="Arial" pitchFamily="34" charset="0"/>
              </a:rPr>
              <a:t>1 034</a:t>
            </a:r>
            <a:r>
              <a:rPr lang="en-ZA" sz="1600" dirty="0" smtClean="0">
                <a:cs typeface="Arial" pitchFamily="34" charset="0"/>
              </a:rPr>
              <a:t> </a:t>
            </a:r>
            <a:r>
              <a:rPr lang="en-ZA" sz="1600" dirty="0">
                <a:cs typeface="Arial" pitchFamily="34" charset="0"/>
              </a:rPr>
              <a:t>posts, </a:t>
            </a:r>
            <a:r>
              <a:rPr lang="en-ZA" sz="1600" b="1" dirty="0">
                <a:cs typeface="Arial" pitchFamily="34" charset="0"/>
              </a:rPr>
              <a:t>493</a:t>
            </a:r>
            <a:r>
              <a:rPr lang="en-ZA" sz="1600" dirty="0">
                <a:cs typeface="Arial" pitchFamily="34" charset="0"/>
              </a:rPr>
              <a:t> are filled and </a:t>
            </a:r>
            <a:r>
              <a:rPr lang="en-ZA" sz="1600" b="1" dirty="0">
                <a:cs typeface="Arial" pitchFamily="34" charset="0"/>
              </a:rPr>
              <a:t>541</a:t>
            </a:r>
            <a:r>
              <a:rPr lang="en-ZA" sz="1600" dirty="0">
                <a:cs typeface="Arial" pitchFamily="34" charset="0"/>
              </a:rPr>
              <a:t> are vacant.</a:t>
            </a:r>
            <a:endParaRPr lang="en-ZA" sz="1600" b="1" dirty="0">
              <a:cs typeface="Arial" pitchFamily="34" charset="0"/>
            </a:endParaRPr>
          </a:p>
          <a:p>
            <a:pPr marL="285750" indent="-285750" algn="just">
              <a:buFont typeface="Arial" pitchFamily="34" charset="0"/>
              <a:buChar char="•"/>
            </a:pPr>
            <a:r>
              <a:rPr lang="en-ZA" sz="1600" dirty="0">
                <a:cs typeface="Arial" pitchFamily="34" charset="0"/>
              </a:rPr>
              <a:t>Number of Males: </a:t>
            </a:r>
            <a:r>
              <a:rPr lang="en-ZA" sz="1600" b="1" dirty="0">
                <a:cs typeface="Arial" pitchFamily="34" charset="0"/>
              </a:rPr>
              <a:t>379,</a:t>
            </a:r>
            <a:r>
              <a:rPr lang="en-ZA" sz="1600" dirty="0">
                <a:cs typeface="Arial" pitchFamily="34" charset="0"/>
              </a:rPr>
              <a:t> Females </a:t>
            </a:r>
            <a:r>
              <a:rPr lang="en-ZA" sz="1600" b="1" dirty="0">
                <a:cs typeface="Arial" pitchFamily="34" charset="0"/>
              </a:rPr>
              <a:t>174</a:t>
            </a:r>
            <a:r>
              <a:rPr lang="en-ZA" sz="1600" dirty="0">
                <a:cs typeface="Arial" pitchFamily="34" charset="0"/>
              </a:rPr>
              <a:t>, Youth </a:t>
            </a:r>
            <a:r>
              <a:rPr lang="en-ZA" sz="1600" b="1" dirty="0">
                <a:cs typeface="Arial" pitchFamily="34" charset="0"/>
              </a:rPr>
              <a:t>84</a:t>
            </a:r>
            <a:r>
              <a:rPr lang="en-ZA" sz="1600" dirty="0">
                <a:cs typeface="Arial" pitchFamily="34" charset="0"/>
              </a:rPr>
              <a:t>, Disability </a:t>
            </a:r>
            <a:r>
              <a:rPr lang="en-ZA" sz="1600" b="1" dirty="0">
                <a:cs typeface="Arial" pitchFamily="34" charset="0"/>
              </a:rPr>
              <a:t>3</a:t>
            </a:r>
            <a:r>
              <a:rPr lang="en-ZA" sz="1600" b="1" dirty="0" smtClean="0">
                <a:cs typeface="Arial" pitchFamily="34" charset="0"/>
              </a:rPr>
              <a:t>.</a:t>
            </a:r>
            <a:endParaRPr lang="en-ZA" sz="1600" dirty="0" smtClean="0">
              <a:ea typeface="Arial" charset="0"/>
              <a:cs typeface="Arial" charset="0"/>
            </a:endParaRPr>
          </a:p>
          <a:p>
            <a:pPr lvl="0" algn="just"/>
            <a:r>
              <a:rPr lang="en-ZA" sz="1600" dirty="0" smtClean="0">
                <a:ea typeface="Arial" charset="0"/>
                <a:cs typeface="Arial" charset="0"/>
              </a:rPr>
              <a:t>S56 posts have been vacant for a very long time, which affects the stability of the Administration. </a:t>
            </a:r>
          </a:p>
          <a:p>
            <a:pPr lvl="0" algn="just"/>
            <a:r>
              <a:rPr lang="en-ZA" sz="1600" dirty="0" smtClean="0">
                <a:ea typeface="Arial" charset="0"/>
                <a:cs typeface="Arial" charset="0"/>
              </a:rPr>
              <a:t>The </a:t>
            </a:r>
            <a:r>
              <a:rPr lang="en-ZA" sz="1600" dirty="0">
                <a:ea typeface="Arial" charset="0"/>
                <a:cs typeface="Arial" charset="0"/>
              </a:rPr>
              <a:t>Chief Financial Officer and Director Corporate </a:t>
            </a:r>
            <a:r>
              <a:rPr lang="en-ZA" sz="1600" dirty="0" smtClean="0">
                <a:ea typeface="Arial" charset="0"/>
                <a:cs typeface="Arial" charset="0"/>
              </a:rPr>
              <a:t>Services, Director Technical Services  Senior </a:t>
            </a:r>
            <a:r>
              <a:rPr lang="en-ZA" sz="1600" dirty="0">
                <a:ea typeface="Arial" charset="0"/>
                <a:cs typeface="Arial" charset="0"/>
              </a:rPr>
              <a:t>management positions are </a:t>
            </a:r>
            <a:r>
              <a:rPr lang="en-ZA" sz="1600" dirty="0" smtClean="0">
                <a:ea typeface="Arial" charset="0"/>
                <a:cs typeface="Arial" charset="0"/>
              </a:rPr>
              <a:t>vacant. </a:t>
            </a:r>
          </a:p>
          <a:p>
            <a:pPr lvl="0" algn="just"/>
            <a:r>
              <a:rPr lang="en-ZA" sz="1600" dirty="0" smtClean="0">
                <a:ea typeface="Arial" charset="0"/>
                <a:cs typeface="Arial" charset="0"/>
              </a:rPr>
              <a:t>The </a:t>
            </a:r>
            <a:r>
              <a:rPr lang="en-ZA" sz="1600" dirty="0">
                <a:ea typeface="Arial" charset="0"/>
                <a:cs typeface="Arial" charset="0"/>
              </a:rPr>
              <a:t>Director: Technical Services</a:t>
            </a:r>
            <a:r>
              <a:rPr lang="en-ZA" sz="1600" dirty="0" smtClean="0">
                <a:ea typeface="Arial" charset="0"/>
                <a:cs typeface="Arial" charset="0"/>
              </a:rPr>
              <a:t>, </a:t>
            </a:r>
            <a:r>
              <a:rPr lang="en-ZA" sz="1600" dirty="0">
                <a:ea typeface="Arial" charset="0"/>
                <a:cs typeface="Arial" charset="0"/>
              </a:rPr>
              <a:t>was appointed in October </a:t>
            </a:r>
            <a:r>
              <a:rPr lang="en-ZA" sz="1600" dirty="0" smtClean="0">
                <a:ea typeface="Arial" charset="0"/>
                <a:cs typeface="Arial" charset="0"/>
              </a:rPr>
              <a:t>2019 and resigned at </a:t>
            </a:r>
            <a:r>
              <a:rPr lang="en-ZA" sz="1600" dirty="0">
                <a:ea typeface="Arial" charset="0"/>
                <a:cs typeface="Arial" charset="0"/>
              </a:rPr>
              <a:t>the end of March 2020. </a:t>
            </a:r>
          </a:p>
          <a:p>
            <a:pPr lvl="0" algn="just"/>
            <a:r>
              <a:rPr lang="en-ZA" sz="1600" dirty="0">
                <a:ea typeface="Arial" charset="0"/>
                <a:cs typeface="Arial" charset="0"/>
              </a:rPr>
              <a:t>The Chief Financial Officer post has been vacant </a:t>
            </a:r>
            <a:r>
              <a:rPr lang="en-ZA" sz="1600" b="1" dirty="0">
                <a:ea typeface="Arial" charset="0"/>
                <a:cs typeface="Arial" charset="0"/>
              </a:rPr>
              <a:t>since October 2017 </a:t>
            </a:r>
            <a:r>
              <a:rPr lang="en-ZA" sz="1600" dirty="0">
                <a:ea typeface="Arial" charset="0"/>
                <a:cs typeface="Arial" charset="0"/>
              </a:rPr>
              <a:t>and Director Corporate Services has been vacant </a:t>
            </a:r>
            <a:r>
              <a:rPr lang="en-ZA" sz="1600" b="1" dirty="0">
                <a:ea typeface="Arial" charset="0"/>
                <a:cs typeface="Arial" charset="0"/>
              </a:rPr>
              <a:t>since January 2019. </a:t>
            </a:r>
          </a:p>
          <a:p>
            <a:r>
              <a:rPr lang="en-ZA" sz="1600" dirty="0">
                <a:ea typeface="Arial" charset="0"/>
                <a:cs typeface="Arial" charset="0"/>
              </a:rPr>
              <a:t>Only the Municipal Manager, Director Community Services and Director Development and Planning posts are filled</a:t>
            </a:r>
            <a:r>
              <a:rPr lang="en-ZA" sz="1600" dirty="0" smtClean="0">
                <a:ea typeface="Arial" charset="0"/>
                <a:cs typeface="Arial" charset="0"/>
              </a:rPr>
              <a:t>.</a:t>
            </a:r>
          </a:p>
          <a:p>
            <a:r>
              <a:rPr lang="en-ZA" sz="1600" dirty="0">
                <a:cs typeface="Arial" panose="020B0604020202020204" pitchFamily="34" charset="0"/>
              </a:rPr>
              <a:t>Functions associated with KPA’s are not addressed in the Organisational </a:t>
            </a:r>
            <a:r>
              <a:rPr lang="en-ZA" sz="1600" dirty="0" smtClean="0">
                <a:cs typeface="Arial" panose="020B0604020202020204" pitchFamily="34" charset="0"/>
              </a:rPr>
              <a:t>Structure </a:t>
            </a:r>
            <a:endParaRPr lang="en-ZA" sz="1600" dirty="0">
              <a:cs typeface="Arial" panose="020B0604020202020204" pitchFamily="34" charset="0"/>
            </a:endParaRPr>
          </a:p>
          <a:p>
            <a:pPr marL="171450" indent="-171450" algn="just">
              <a:buFont typeface="Arial" charset="0"/>
              <a:buChar char="•"/>
            </a:pPr>
            <a:endParaRPr lang="en-ZA" sz="1800" dirty="0">
              <a:ea typeface="Arial" charset="0"/>
              <a:cs typeface="Arial" charset="0"/>
            </a:endParaRPr>
          </a:p>
          <a:p>
            <a:endParaRPr lang="en-ZA" sz="1800" dirty="0">
              <a:ea typeface="Arial" charset="0"/>
              <a:cs typeface="Arial" charset="0"/>
            </a:endParaRPr>
          </a:p>
          <a:p>
            <a:pPr lvl="0"/>
            <a:endParaRPr lang="en-GB" sz="1800" dirty="0">
              <a:ea typeface="Arial" charset="0"/>
              <a:cs typeface="Arial" charset="0"/>
            </a:endParaRPr>
          </a:p>
          <a:p>
            <a:endParaRPr lang="en-US" sz="2100" dirty="0"/>
          </a:p>
        </p:txBody>
      </p:sp>
      <p:sp>
        <p:nvSpPr>
          <p:cNvPr id="4" name="Slide Number Placeholder 3"/>
          <p:cNvSpPr>
            <a:spLocks noGrp="1"/>
          </p:cNvSpPr>
          <p:nvPr>
            <p:ph type="sldNum" sz="quarter" idx="12"/>
          </p:nvPr>
        </p:nvSpPr>
        <p:spPr/>
        <p:txBody>
          <a:bodyPr/>
          <a:lstStyle/>
          <a:p>
            <a:fld id="{39AC5568-C467-DA4E-A229-6C912B895CA4}" type="slidenum">
              <a:rPr lang="en-US" smtClean="0"/>
              <a:pPr/>
              <a:t>13</a:t>
            </a:fld>
            <a:endParaRPr lang="en-US" dirty="0"/>
          </a:p>
        </p:txBody>
      </p:sp>
    </p:spTree>
    <p:extLst>
      <p:ext uri="{BB962C8B-B14F-4D97-AF65-F5344CB8AC3E}">
        <p14:creationId xmlns:p14="http://schemas.microsoft.com/office/powerpoint/2010/main" xmlns="" val="1397957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a:t>BUILDING CAPABLE INSTITUTIONS</a:t>
            </a:r>
            <a:endParaRPr lang="en-US" dirty="0"/>
          </a:p>
        </p:txBody>
      </p:sp>
      <p:sp>
        <p:nvSpPr>
          <p:cNvPr id="3" name="Content Placeholder 2"/>
          <p:cNvSpPr>
            <a:spLocks noGrp="1"/>
          </p:cNvSpPr>
          <p:nvPr>
            <p:ph idx="1"/>
          </p:nvPr>
        </p:nvSpPr>
        <p:spPr>
          <a:xfrm>
            <a:off x="312420" y="1039091"/>
            <a:ext cx="8915400" cy="4931941"/>
          </a:xfrm>
        </p:spPr>
        <p:txBody>
          <a:bodyPr>
            <a:normAutofit/>
          </a:bodyPr>
          <a:lstStyle/>
          <a:p>
            <a:pPr marL="0" lvl="0" indent="0" algn="just">
              <a:buNone/>
            </a:pPr>
            <a:r>
              <a:rPr lang="en-ZA" sz="1600" b="1" u="sng" dirty="0">
                <a:ea typeface="Arial" charset="0"/>
                <a:cs typeface="Arial" charset="0"/>
              </a:rPr>
              <a:t>Organisational Capacity</a:t>
            </a:r>
          </a:p>
          <a:p>
            <a:r>
              <a:rPr lang="en-ZA" sz="1600" dirty="0" smtClean="0">
                <a:cs typeface="Arial" panose="020B0604020202020204" pitchFamily="34" charset="0"/>
              </a:rPr>
              <a:t>Functions </a:t>
            </a:r>
            <a:r>
              <a:rPr lang="en-ZA" sz="1600" dirty="0">
                <a:cs typeface="Arial" panose="020B0604020202020204" pitchFamily="34" charset="0"/>
              </a:rPr>
              <a:t>associated with KPA’s are not addressed in the Organisational Structure, </a:t>
            </a:r>
          </a:p>
          <a:p>
            <a:r>
              <a:rPr lang="en-ZA" sz="1600" dirty="0">
                <a:cs typeface="Arial" panose="020B0604020202020204" pitchFamily="34" charset="0"/>
              </a:rPr>
              <a:t>The Structure is Rank base and not base on Departments/Divisions/Sections. </a:t>
            </a:r>
          </a:p>
          <a:p>
            <a:r>
              <a:rPr lang="en-ZA" sz="1600" dirty="0">
                <a:cs typeface="Arial" panose="020B0604020202020204" pitchFamily="34" charset="0"/>
              </a:rPr>
              <a:t>Ranks are not linked to salary levels. </a:t>
            </a:r>
          </a:p>
          <a:p>
            <a:r>
              <a:rPr lang="en-ZA" sz="1600" dirty="0">
                <a:cs typeface="Arial" panose="020B0604020202020204" pitchFamily="34" charset="0"/>
              </a:rPr>
              <a:t>The Organisational Structure was approved by Council, though more than approximately 50 % posts were unfunded. Job descriptions were generic. </a:t>
            </a:r>
          </a:p>
          <a:p>
            <a:r>
              <a:rPr lang="en-ZA" sz="1600" dirty="0">
                <a:cs typeface="Arial" panose="020B0604020202020204" pitchFamily="34" charset="0"/>
              </a:rPr>
              <a:t>Job Descriptions should be reviewed to support the Organisational Structure and not base on the current occupant of a post. </a:t>
            </a:r>
          </a:p>
          <a:p>
            <a:r>
              <a:rPr lang="en-ZA" sz="1600" dirty="0">
                <a:cs typeface="Arial" panose="020B0604020202020204" pitchFamily="34" charset="0"/>
              </a:rPr>
              <a:t>The current organogram which was approved in 2018, makes provision for 1120 positions of which 521 are filled. All the Executive Managers as well as the Risk Management posts are vacant. An estimate of more than 50 per cent of the organisational structure is unfunded. </a:t>
            </a:r>
            <a:endParaRPr lang="en-US" sz="1600" dirty="0">
              <a:cs typeface="Arial" panose="020B0604020202020204" pitchFamily="34" charset="0"/>
            </a:endParaRPr>
          </a:p>
          <a:p>
            <a:r>
              <a:rPr lang="en-ZA" sz="1600" dirty="0" smtClean="0">
                <a:ea typeface="Arial" charset="0"/>
                <a:cs typeface="Arial" charset="0"/>
              </a:rPr>
              <a:t>The Department has seconded an Acting Chief financial Officer and Acting Director Technical Services</a:t>
            </a:r>
            <a:endParaRPr lang="en-ZA" sz="1600" dirty="0">
              <a:ea typeface="Arial" charset="0"/>
              <a:cs typeface="Arial" charset="0"/>
            </a:endParaRPr>
          </a:p>
          <a:p>
            <a:pPr lvl="0"/>
            <a:endParaRPr lang="en-GB" sz="1800" dirty="0">
              <a:latin typeface="Arial" charset="0"/>
              <a:ea typeface="Arial" charset="0"/>
              <a:cs typeface="Arial" charset="0"/>
            </a:endParaRPr>
          </a:p>
          <a:p>
            <a:pPr marL="171450" indent="-171450" algn="just">
              <a:buFont typeface="Arial" charset="0"/>
              <a:buChar char="•"/>
            </a:pPr>
            <a:endParaRPr lang="en-ZA" sz="1800" dirty="0">
              <a:latin typeface="Arial" charset="0"/>
              <a:ea typeface="Arial" charset="0"/>
              <a:cs typeface="Arial" charset="0"/>
            </a:endParaRPr>
          </a:p>
          <a:p>
            <a:pPr marL="171450" indent="-171450" algn="just">
              <a:buFont typeface="Arial" charset="0"/>
              <a:buChar char="•"/>
            </a:pPr>
            <a:endParaRPr lang="en-ZA" sz="1800" dirty="0">
              <a:latin typeface="Arial" charset="0"/>
              <a:ea typeface="Arial" charset="0"/>
              <a:cs typeface="Arial" charset="0"/>
            </a:endParaRPr>
          </a:p>
          <a:p>
            <a:endParaRPr lang="en-ZA" sz="1800" dirty="0">
              <a:latin typeface="Arial" charset="0"/>
              <a:ea typeface="Arial" charset="0"/>
              <a:cs typeface="Arial" charset="0"/>
            </a:endParaRPr>
          </a:p>
          <a:p>
            <a:pPr lvl="0"/>
            <a:endParaRPr lang="en-GB" sz="1800" dirty="0">
              <a:latin typeface="Arial" charset="0"/>
              <a:ea typeface="Arial" charset="0"/>
              <a:cs typeface="Arial" charset="0"/>
            </a:endParaRPr>
          </a:p>
          <a:p>
            <a:endParaRPr lang="en-US" sz="2100" dirty="0"/>
          </a:p>
        </p:txBody>
      </p:sp>
      <p:sp>
        <p:nvSpPr>
          <p:cNvPr id="4" name="Slide Number Placeholder 3"/>
          <p:cNvSpPr>
            <a:spLocks noGrp="1"/>
          </p:cNvSpPr>
          <p:nvPr>
            <p:ph type="sldNum" sz="quarter" idx="12"/>
          </p:nvPr>
        </p:nvSpPr>
        <p:spPr/>
        <p:txBody>
          <a:bodyPr/>
          <a:lstStyle/>
          <a:p>
            <a:fld id="{39AC5568-C467-DA4E-A229-6C912B895CA4}" type="slidenum">
              <a:rPr lang="en-US" smtClean="0"/>
              <a:pPr/>
              <a:t>14</a:t>
            </a:fld>
            <a:endParaRPr lang="en-US" dirty="0"/>
          </a:p>
        </p:txBody>
      </p:sp>
    </p:spTree>
    <p:extLst>
      <p:ext uri="{BB962C8B-B14F-4D97-AF65-F5344CB8AC3E}">
        <p14:creationId xmlns:p14="http://schemas.microsoft.com/office/powerpoint/2010/main" xmlns="" val="1300692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a:t>BUILDING CAPABLE INSTITUTIONS</a:t>
            </a:r>
            <a:endParaRPr lang="en-US" sz="3200" dirty="0"/>
          </a:p>
        </p:txBody>
      </p:sp>
      <p:sp>
        <p:nvSpPr>
          <p:cNvPr id="3" name="Content Placeholder 2"/>
          <p:cNvSpPr>
            <a:spLocks noGrp="1"/>
          </p:cNvSpPr>
          <p:nvPr>
            <p:ph idx="1"/>
          </p:nvPr>
        </p:nvSpPr>
        <p:spPr>
          <a:xfrm>
            <a:off x="312420" y="1039091"/>
            <a:ext cx="8915400" cy="4931941"/>
          </a:xfrm>
        </p:spPr>
        <p:txBody>
          <a:bodyPr>
            <a:normAutofit fontScale="85000" lnSpcReduction="20000"/>
          </a:bodyPr>
          <a:lstStyle/>
          <a:p>
            <a:pPr marL="0" indent="0">
              <a:buNone/>
            </a:pPr>
            <a:r>
              <a:rPr lang="en-ZA" sz="1900" b="1" u="sng" dirty="0">
                <a:cs typeface="Arial" panose="020B0604020202020204" pitchFamily="34" charset="0"/>
              </a:rPr>
              <a:t>Disciplinary Board</a:t>
            </a:r>
            <a:endParaRPr lang="en-US" sz="1900" b="1" u="sng" dirty="0">
              <a:cs typeface="Arial" panose="020B0604020202020204" pitchFamily="34" charset="0"/>
            </a:endParaRPr>
          </a:p>
          <a:p>
            <a:r>
              <a:rPr lang="en-ZA" sz="1900" dirty="0">
                <a:cs typeface="Arial" panose="020B0604020202020204" pitchFamily="34" charset="0"/>
              </a:rPr>
              <a:t>Currently, the board is not functional and there is a need to operationalize it in terms of Municipal Regulations for Financial Misconduct and Offenses.  </a:t>
            </a:r>
          </a:p>
          <a:p>
            <a:r>
              <a:rPr lang="en-ZA" sz="1900" dirty="0">
                <a:cs typeface="Arial" panose="020B0604020202020204" pitchFamily="34" charset="0"/>
              </a:rPr>
              <a:t>Council meeting on 28 Feb 2019 to approve the appointment of Disciplinary Board Members. </a:t>
            </a:r>
          </a:p>
          <a:p>
            <a:pPr marL="0" indent="0">
              <a:buNone/>
            </a:pPr>
            <a:r>
              <a:rPr lang="en-ZA" sz="1900" dirty="0">
                <a:cs typeface="Arial" panose="020B0604020202020204" pitchFamily="34" charset="0"/>
              </a:rPr>
              <a:t> </a:t>
            </a:r>
            <a:endParaRPr lang="en-US" sz="1900" dirty="0">
              <a:cs typeface="Arial" panose="020B0604020202020204" pitchFamily="34" charset="0"/>
            </a:endParaRPr>
          </a:p>
          <a:p>
            <a:pPr marL="0" indent="0">
              <a:buNone/>
            </a:pPr>
            <a:r>
              <a:rPr lang="en-ZA" sz="1900" b="1" u="sng" dirty="0">
                <a:cs typeface="Arial" panose="020B0604020202020204" pitchFamily="34" charset="0"/>
              </a:rPr>
              <a:t>Training and Development</a:t>
            </a:r>
            <a:endParaRPr lang="en-US" sz="1900" b="1" u="sng" dirty="0">
              <a:cs typeface="Arial" panose="020B0604020202020204" pitchFamily="34" charset="0"/>
            </a:endParaRPr>
          </a:p>
          <a:p>
            <a:r>
              <a:rPr lang="en-ZA" sz="1900" dirty="0">
                <a:cs typeface="Arial" panose="020B0604020202020204" pitchFamily="34" charset="0"/>
              </a:rPr>
              <a:t>The municipality needs to conduct a comprehensive skills audit and competency assessment to assess level of skills, knowledge and competency it requires to ensure that it has a financially viable government institution. </a:t>
            </a:r>
          </a:p>
          <a:p>
            <a:r>
              <a:rPr lang="en-ZA" sz="1900" dirty="0">
                <a:cs typeface="Arial" panose="020B0604020202020204" pitchFamily="34" charset="0"/>
              </a:rPr>
              <a:t>No funds available for Training and Development and therefor no recovering of skills levies takes place. </a:t>
            </a:r>
            <a:endParaRPr lang="en-US" sz="1900" dirty="0">
              <a:cs typeface="Arial" panose="020B0604020202020204" pitchFamily="34" charset="0"/>
            </a:endParaRPr>
          </a:p>
          <a:p>
            <a:pPr marL="292794" lvl="1" indent="0">
              <a:lnSpc>
                <a:spcPct val="150000"/>
              </a:lnSpc>
              <a:buNone/>
            </a:pPr>
            <a:endParaRPr lang="en-ZA" sz="1900" dirty="0">
              <a:cs typeface="Arial" panose="020B0604020202020204" pitchFamily="34" charset="0"/>
            </a:endParaRPr>
          </a:p>
          <a:p>
            <a:pPr marL="0" indent="0">
              <a:buNone/>
            </a:pPr>
            <a:r>
              <a:rPr lang="en-ZA" sz="1900" b="1" u="sng" dirty="0">
                <a:cs typeface="Arial" panose="020B0604020202020204" pitchFamily="34" charset="0"/>
              </a:rPr>
              <a:t>Performance Management</a:t>
            </a:r>
            <a:endParaRPr lang="en-US" sz="1900" b="1" u="sng" dirty="0">
              <a:cs typeface="Arial" panose="020B0604020202020204" pitchFamily="34" charset="0"/>
            </a:endParaRPr>
          </a:p>
          <a:p>
            <a:pPr marL="140593" indent="-138014"/>
            <a:r>
              <a:rPr lang="en-ZA" sz="1900" dirty="0">
                <a:cs typeface="Arial" panose="020B0604020202020204" pitchFamily="34" charset="0"/>
              </a:rPr>
              <a:t>There is no Individual Performance Management Policy in place, only a framework for corporate performance. </a:t>
            </a:r>
          </a:p>
          <a:p>
            <a:pPr marL="140593" indent="-138014"/>
            <a:r>
              <a:rPr lang="en-ZA" sz="1900" dirty="0">
                <a:cs typeface="Arial" panose="020B0604020202020204" pitchFamily="34" charset="0"/>
              </a:rPr>
              <a:t>The individual performance management is only in place for Section 56/57 managers, however, adherence thereto is inadequate. </a:t>
            </a:r>
          </a:p>
          <a:p>
            <a:pPr marL="140593" indent="-138014"/>
            <a:r>
              <a:rPr lang="en-ZA" sz="1900" dirty="0">
                <a:cs typeface="Arial" panose="020B0604020202020204" pitchFamily="34" charset="0"/>
              </a:rPr>
              <a:t>There is a need to develop an Individual Performance Management Policy to ensure all section 56/57 comply with the legislative requirements and to ensure that performance management is used as a tool to measure and improve performance of all employees. </a:t>
            </a:r>
          </a:p>
          <a:p>
            <a:pPr marL="2580" indent="0">
              <a:buNone/>
            </a:pPr>
            <a:endParaRPr lang="en-US" sz="1800" dirty="0">
              <a:latin typeface="Arial" panose="020B0604020202020204" pitchFamily="34" charset="0"/>
              <a:cs typeface="Arial" panose="020B0604020202020204" pitchFamily="34" charset="0"/>
            </a:endParaRPr>
          </a:p>
          <a:p>
            <a:pPr lvl="0"/>
            <a:endParaRPr lang="en-GB" sz="1800" dirty="0">
              <a:latin typeface="Arial" charset="0"/>
              <a:ea typeface="Arial" charset="0"/>
              <a:cs typeface="Arial" charset="0"/>
            </a:endParaRPr>
          </a:p>
          <a:p>
            <a:pPr marL="171450" indent="-171450" algn="just">
              <a:buFont typeface="Arial" charset="0"/>
              <a:buChar char="•"/>
            </a:pPr>
            <a:endParaRPr lang="en-ZA" sz="1800" dirty="0">
              <a:latin typeface="Arial" charset="0"/>
              <a:ea typeface="Arial" charset="0"/>
              <a:cs typeface="Arial" charset="0"/>
            </a:endParaRPr>
          </a:p>
          <a:p>
            <a:pPr marL="171450" indent="-171450" algn="just">
              <a:buFont typeface="Arial" charset="0"/>
              <a:buChar char="•"/>
            </a:pPr>
            <a:endParaRPr lang="en-ZA" sz="1800" dirty="0">
              <a:latin typeface="Arial" charset="0"/>
              <a:ea typeface="Arial" charset="0"/>
              <a:cs typeface="Arial" charset="0"/>
            </a:endParaRPr>
          </a:p>
          <a:p>
            <a:endParaRPr lang="en-ZA" sz="1800" dirty="0">
              <a:latin typeface="Arial" charset="0"/>
              <a:ea typeface="Arial" charset="0"/>
              <a:cs typeface="Arial" charset="0"/>
            </a:endParaRPr>
          </a:p>
          <a:p>
            <a:pPr lvl="0"/>
            <a:endParaRPr lang="en-GB" sz="1800" dirty="0">
              <a:latin typeface="Arial" charset="0"/>
              <a:ea typeface="Arial" charset="0"/>
              <a:cs typeface="Arial" charset="0"/>
            </a:endParaRPr>
          </a:p>
          <a:p>
            <a:endParaRPr lang="en-US" sz="2100" dirty="0"/>
          </a:p>
        </p:txBody>
      </p:sp>
      <p:sp>
        <p:nvSpPr>
          <p:cNvPr id="4" name="Slide Number Placeholder 3"/>
          <p:cNvSpPr>
            <a:spLocks noGrp="1"/>
          </p:cNvSpPr>
          <p:nvPr>
            <p:ph type="sldNum" sz="quarter" idx="12"/>
          </p:nvPr>
        </p:nvSpPr>
        <p:spPr/>
        <p:txBody>
          <a:bodyPr/>
          <a:lstStyle/>
          <a:p>
            <a:fld id="{39AC5568-C467-DA4E-A229-6C912B895CA4}" type="slidenum">
              <a:rPr lang="en-US" smtClean="0"/>
              <a:pPr/>
              <a:t>15</a:t>
            </a:fld>
            <a:endParaRPr lang="en-US" dirty="0"/>
          </a:p>
        </p:txBody>
      </p:sp>
    </p:spTree>
    <p:extLst>
      <p:ext uri="{BB962C8B-B14F-4D97-AF65-F5344CB8AC3E}">
        <p14:creationId xmlns:p14="http://schemas.microsoft.com/office/powerpoint/2010/main" xmlns="" val="1828935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a:t>BUILDING CAPABLE INSTITUTIONS</a:t>
            </a:r>
            <a:endParaRPr lang="en-US" sz="3200" dirty="0"/>
          </a:p>
        </p:txBody>
      </p:sp>
      <p:sp>
        <p:nvSpPr>
          <p:cNvPr id="3" name="Content Placeholder 2"/>
          <p:cNvSpPr>
            <a:spLocks noGrp="1"/>
          </p:cNvSpPr>
          <p:nvPr>
            <p:ph idx="1"/>
          </p:nvPr>
        </p:nvSpPr>
        <p:spPr>
          <a:xfrm>
            <a:off x="312420" y="1039091"/>
            <a:ext cx="8915400" cy="4931941"/>
          </a:xfrm>
        </p:spPr>
        <p:txBody>
          <a:bodyPr>
            <a:normAutofit fontScale="77500" lnSpcReduction="20000"/>
          </a:bodyPr>
          <a:lstStyle/>
          <a:p>
            <a:pPr marL="140593" indent="-138014">
              <a:buNone/>
            </a:pPr>
            <a:r>
              <a:rPr lang="en-ZA" sz="1900" b="1" u="sng" dirty="0" smtClean="0">
                <a:cs typeface="Arial" panose="020B0604020202020204" pitchFamily="34" charset="0"/>
              </a:rPr>
              <a:t>Disciplinary </a:t>
            </a:r>
            <a:r>
              <a:rPr lang="en-ZA" sz="1900" b="1" u="sng" dirty="0">
                <a:cs typeface="Arial" panose="020B0604020202020204" pitchFamily="34" charset="0"/>
              </a:rPr>
              <a:t>case management</a:t>
            </a:r>
            <a:endParaRPr lang="en-US" sz="1900" b="1" u="sng" dirty="0">
              <a:cs typeface="Arial" panose="020B0604020202020204" pitchFamily="34" charset="0"/>
            </a:endParaRPr>
          </a:p>
          <a:p>
            <a:pPr marL="140593" indent="-138014"/>
            <a:r>
              <a:rPr lang="en-ZA" sz="1900" dirty="0">
                <a:cs typeface="Arial" panose="020B0604020202020204" pitchFamily="34" charset="0"/>
              </a:rPr>
              <a:t>Unauthorised, irregular and fruitless and wasteful expenditure were not always investigated to determine if any person was liable for the expenditure and therefore no disciplinary processes are initiated.   </a:t>
            </a:r>
          </a:p>
          <a:p>
            <a:pPr marL="140593" indent="-138014"/>
            <a:r>
              <a:rPr lang="en-ZA" sz="1900" dirty="0">
                <a:cs typeface="Arial" panose="020B0604020202020204" pitchFamily="34" charset="0"/>
              </a:rPr>
              <a:t>There is also no system in place to manage poor performance.</a:t>
            </a:r>
          </a:p>
          <a:p>
            <a:pPr marL="140593" indent="-138014"/>
            <a:endParaRPr lang="en-US" sz="1900" dirty="0">
              <a:cs typeface="Arial" panose="020B0604020202020204" pitchFamily="34" charset="0"/>
            </a:endParaRPr>
          </a:p>
          <a:p>
            <a:pPr marL="140593" indent="-138014">
              <a:buNone/>
            </a:pPr>
            <a:r>
              <a:rPr lang="en-ZA" sz="1900" b="1" u="sng" dirty="0">
                <a:cs typeface="Arial" panose="020B0604020202020204" pitchFamily="34" charset="0"/>
              </a:rPr>
              <a:t>Staff Discipline</a:t>
            </a:r>
            <a:endParaRPr lang="en-US" sz="1900" b="1" u="sng" dirty="0">
              <a:cs typeface="Arial" panose="020B0604020202020204" pitchFamily="34" charset="0"/>
            </a:endParaRPr>
          </a:p>
          <a:p>
            <a:r>
              <a:rPr lang="en-ZA" sz="1900" dirty="0">
                <a:cs typeface="Arial" panose="020B0604020202020204" pitchFamily="34" charset="0"/>
              </a:rPr>
              <a:t>There appears to be non- adherence to Legislative Requirements as well as inadequate implementation of policies, administrative processes, contract management and internal controls. </a:t>
            </a:r>
          </a:p>
          <a:p>
            <a:r>
              <a:rPr lang="en-ZA" sz="1900" dirty="0">
                <a:cs typeface="Arial" panose="020B0604020202020204" pitchFamily="34" charset="0"/>
              </a:rPr>
              <a:t>This has implications for the management and enforcement of the municipal policies like overtime, usage and management of assets etc.  </a:t>
            </a:r>
          </a:p>
          <a:p>
            <a:r>
              <a:rPr lang="en-ZA" sz="1900" dirty="0">
                <a:cs typeface="Arial" panose="020B0604020202020204" pitchFamily="34" charset="0"/>
              </a:rPr>
              <a:t>Municipal policies (internal) need to be implemented/updated and enforced in order to create order in the work environment to eliminate abuse of the municipality’s resources to achieve cost savings. </a:t>
            </a:r>
            <a:endParaRPr lang="en-US" sz="1900" dirty="0">
              <a:cs typeface="Arial" panose="020B0604020202020204" pitchFamily="34" charset="0"/>
            </a:endParaRPr>
          </a:p>
          <a:p>
            <a:r>
              <a:rPr lang="en-ZA" sz="1900" dirty="0">
                <a:cs typeface="Arial" panose="020B0604020202020204" pitchFamily="34" charset="0"/>
              </a:rPr>
              <a:t>There is lack of internal control resulting in leave and absenteeism being mismanaged as well as adherence to the Municipal Code of Conduct, hence the importance of the implementation of an individual performance management policy.  </a:t>
            </a:r>
            <a:endParaRPr lang="en-ZA" sz="1900" dirty="0" smtClean="0">
              <a:cs typeface="Arial" panose="020B0604020202020204" pitchFamily="34" charset="0"/>
            </a:endParaRPr>
          </a:p>
          <a:p>
            <a:r>
              <a:rPr lang="en-ZA" sz="1900" b="1" dirty="0">
                <a:ea typeface="Arial" charset="0"/>
                <a:cs typeface="Arial" charset="0"/>
              </a:rPr>
              <a:t>The municipality has been engulfed in labour unrests which have forced the municipal offices to be closed since 03 August 2020, with workers making a number of demands and one of them being the removal of the Municipal manager</a:t>
            </a:r>
          </a:p>
          <a:p>
            <a:endParaRPr lang="en-ZA" sz="1900" dirty="0" smtClean="0">
              <a:cs typeface="Arial" panose="020B0604020202020204" pitchFamily="34" charset="0"/>
            </a:endParaRPr>
          </a:p>
          <a:p>
            <a:pPr marL="0" indent="0">
              <a:buNone/>
            </a:pPr>
            <a:r>
              <a:rPr lang="en-ZA" sz="1900" b="1" u="sng" dirty="0">
                <a:cs typeface="Arial" panose="020B0604020202020204" pitchFamily="34" charset="0"/>
              </a:rPr>
              <a:t>Employee costs</a:t>
            </a:r>
            <a:endParaRPr lang="en-US" sz="1900" b="1" u="sng" dirty="0">
              <a:cs typeface="Arial" panose="020B0604020202020204" pitchFamily="34" charset="0"/>
            </a:endParaRPr>
          </a:p>
          <a:p>
            <a:r>
              <a:rPr lang="en-ZA" sz="1900" dirty="0">
                <a:cs typeface="Arial" panose="020B0604020202020204" pitchFamily="34" charset="0"/>
              </a:rPr>
              <a:t>The municipality is paying an average of 17% (R1 600 000) of operational expenditure per month for overtime, which is extremely high.  </a:t>
            </a:r>
            <a:endParaRPr lang="en-US" sz="1900" dirty="0">
              <a:cs typeface="Arial" panose="020B0604020202020204" pitchFamily="34" charset="0"/>
            </a:endParaRPr>
          </a:p>
          <a:p>
            <a:pPr marL="0" indent="0">
              <a:buNone/>
            </a:pPr>
            <a:endParaRPr lang="en-US" sz="1900" dirty="0">
              <a:cs typeface="Arial" panose="020B0604020202020204" pitchFamily="34" charset="0"/>
            </a:endParaRPr>
          </a:p>
          <a:p>
            <a:pPr marL="140593" indent="-138014"/>
            <a:endParaRPr lang="en-US" sz="1800" dirty="0">
              <a:latin typeface="Arial" panose="020B0604020202020204" pitchFamily="34" charset="0"/>
              <a:cs typeface="Arial" panose="020B0604020202020204" pitchFamily="34" charset="0"/>
            </a:endParaRPr>
          </a:p>
          <a:p>
            <a:pPr lvl="0"/>
            <a:endParaRPr lang="en-GB" sz="1800" dirty="0">
              <a:latin typeface="Arial" charset="0"/>
              <a:ea typeface="Arial" charset="0"/>
              <a:cs typeface="Arial" charset="0"/>
            </a:endParaRPr>
          </a:p>
          <a:p>
            <a:pPr marL="171450" indent="-171450" algn="just">
              <a:buFont typeface="Arial" charset="0"/>
              <a:buChar char="•"/>
            </a:pPr>
            <a:endParaRPr lang="en-ZA" sz="1800" dirty="0">
              <a:latin typeface="Arial" charset="0"/>
              <a:ea typeface="Arial" charset="0"/>
              <a:cs typeface="Arial" charset="0"/>
            </a:endParaRPr>
          </a:p>
          <a:p>
            <a:pPr marL="171450" indent="-171450" algn="just">
              <a:buFont typeface="Arial" charset="0"/>
              <a:buChar char="•"/>
            </a:pPr>
            <a:endParaRPr lang="en-ZA" sz="1800" dirty="0">
              <a:latin typeface="Arial" charset="0"/>
              <a:ea typeface="Arial" charset="0"/>
              <a:cs typeface="Arial" charset="0"/>
            </a:endParaRPr>
          </a:p>
          <a:p>
            <a:endParaRPr lang="en-ZA" sz="1800" dirty="0">
              <a:latin typeface="Arial" charset="0"/>
              <a:ea typeface="Arial" charset="0"/>
              <a:cs typeface="Arial" charset="0"/>
            </a:endParaRPr>
          </a:p>
          <a:p>
            <a:pPr lvl="0"/>
            <a:endParaRPr lang="en-GB" sz="1800" dirty="0">
              <a:latin typeface="Arial" charset="0"/>
              <a:ea typeface="Arial" charset="0"/>
              <a:cs typeface="Arial" charset="0"/>
            </a:endParaRPr>
          </a:p>
          <a:p>
            <a:endParaRPr lang="en-US" sz="2100" dirty="0"/>
          </a:p>
        </p:txBody>
      </p:sp>
      <p:sp>
        <p:nvSpPr>
          <p:cNvPr id="4" name="Slide Number Placeholder 3"/>
          <p:cNvSpPr>
            <a:spLocks noGrp="1"/>
          </p:cNvSpPr>
          <p:nvPr>
            <p:ph type="sldNum" sz="quarter" idx="12"/>
          </p:nvPr>
        </p:nvSpPr>
        <p:spPr/>
        <p:txBody>
          <a:bodyPr/>
          <a:lstStyle/>
          <a:p>
            <a:fld id="{39AC5568-C467-DA4E-A229-6C912B895CA4}" type="slidenum">
              <a:rPr lang="en-US" smtClean="0"/>
              <a:pPr/>
              <a:t>16</a:t>
            </a:fld>
            <a:endParaRPr lang="en-US" dirty="0"/>
          </a:p>
        </p:txBody>
      </p:sp>
    </p:spTree>
    <p:extLst>
      <p:ext uri="{BB962C8B-B14F-4D97-AF65-F5344CB8AC3E}">
        <p14:creationId xmlns:p14="http://schemas.microsoft.com/office/powerpoint/2010/main" xmlns="" val="1373281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smtClean="0"/>
              <a:t>CONCLUSION</a:t>
            </a:r>
            <a:endParaRPr lang="en-ZA" sz="3200" b="1" dirty="0"/>
          </a:p>
        </p:txBody>
      </p:sp>
      <p:sp>
        <p:nvSpPr>
          <p:cNvPr id="3" name="Content Placeholder 2"/>
          <p:cNvSpPr>
            <a:spLocks noGrp="1"/>
          </p:cNvSpPr>
          <p:nvPr>
            <p:ph idx="1"/>
          </p:nvPr>
        </p:nvSpPr>
        <p:spPr>
          <a:xfrm>
            <a:off x="272955" y="914402"/>
            <a:ext cx="9280478" cy="5297712"/>
          </a:xfrm>
        </p:spPr>
        <p:txBody>
          <a:bodyPr>
            <a:noAutofit/>
          </a:bodyPr>
          <a:lstStyle/>
          <a:p>
            <a:pPr marL="627063" lvl="1" indent="-449263" algn="just">
              <a:lnSpc>
                <a:spcPct val="110000"/>
              </a:lnSpc>
              <a:spcBef>
                <a:spcPts val="0"/>
              </a:spcBef>
              <a:buFont typeface="Wingdings" pitchFamily="2" charset="2"/>
              <a:buChar char="Ø"/>
            </a:pPr>
            <a:endParaRPr lang="en-ZA" sz="1800" dirty="0" smtClean="0"/>
          </a:p>
          <a:p>
            <a:pPr lvl="1" algn="just">
              <a:lnSpc>
                <a:spcPct val="110000"/>
              </a:lnSpc>
              <a:spcBef>
                <a:spcPts val="0"/>
              </a:spcBef>
              <a:buFont typeface="Wingdings" pitchFamily="2" charset="2"/>
              <a:buChar char="Ø"/>
            </a:pPr>
            <a:endParaRPr lang="en-ZA" sz="2200" dirty="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smtClean="0"/>
          </a:p>
          <a:p>
            <a:pPr marL="457200" lvl="1" indent="0" algn="just">
              <a:lnSpc>
                <a:spcPct val="110000"/>
              </a:lnSpc>
              <a:spcBef>
                <a:spcPts val="0"/>
              </a:spcBef>
              <a:buNone/>
            </a:pPr>
            <a:endParaRPr lang="en-ZA" sz="2200" dirty="0"/>
          </a:p>
        </p:txBody>
      </p:sp>
      <p:sp>
        <p:nvSpPr>
          <p:cNvPr id="4" name="Slide Number Placeholder 3"/>
          <p:cNvSpPr>
            <a:spLocks noGrp="1"/>
          </p:cNvSpPr>
          <p:nvPr>
            <p:ph type="sldNum" sz="quarter" idx="12"/>
          </p:nvPr>
        </p:nvSpPr>
        <p:spPr/>
        <p:txBody>
          <a:bodyPr/>
          <a:lstStyle/>
          <a:p>
            <a:fld id="{39AC5568-C467-DA4E-A229-6C912B895CA4}" type="slidenum">
              <a:rPr lang="en-US" smtClean="0"/>
              <a:pPr/>
              <a:t>17</a:t>
            </a:fld>
            <a:endParaRPr lang="en-US" dirty="0"/>
          </a:p>
        </p:txBody>
      </p:sp>
      <p:sp>
        <p:nvSpPr>
          <p:cNvPr id="6" name="Rectangle 5"/>
          <p:cNvSpPr/>
          <p:nvPr/>
        </p:nvSpPr>
        <p:spPr>
          <a:xfrm>
            <a:off x="389744" y="914402"/>
            <a:ext cx="9070947" cy="5093702"/>
          </a:xfrm>
          <a:prstGeom prst="rect">
            <a:avLst/>
          </a:prstGeom>
        </p:spPr>
        <p:txBody>
          <a:bodyPr wrap="square">
            <a:spAutoFit/>
          </a:bodyPr>
          <a:lstStyle/>
          <a:p>
            <a:pPr marL="285750" lvl="0" indent="-285750" algn="just">
              <a:buFont typeface="Arial" charset="0"/>
              <a:buChar char="•"/>
            </a:pPr>
            <a:r>
              <a:rPr lang="en-ZA" sz="1600" dirty="0" smtClean="0"/>
              <a:t>The municipality is faced with serious service delivery challenges particularly on the issues of sewer spillages, water and electricity provision.</a:t>
            </a:r>
          </a:p>
          <a:p>
            <a:pPr marL="285750" lvl="0" indent="-285750" algn="just">
              <a:buFont typeface="Arial" charset="0"/>
              <a:buChar char="•"/>
            </a:pPr>
            <a:r>
              <a:rPr lang="en-ZA" sz="1600" dirty="0" smtClean="0"/>
              <a:t>The council of the municipality remains heavily divided, and this has impacted negatively on its functionality.</a:t>
            </a:r>
          </a:p>
          <a:p>
            <a:pPr marL="285750" lvl="0" indent="-285750" algn="just">
              <a:buFont typeface="Arial" charset="0"/>
              <a:buChar char="•"/>
            </a:pPr>
            <a:r>
              <a:rPr lang="en-ZA" sz="1600" dirty="0" smtClean="0"/>
              <a:t>There is poor working relations between the Executive and the Administrative  arms of the municipality. Their working relationship seems to have reached an irreconcilable stage. </a:t>
            </a:r>
          </a:p>
          <a:p>
            <a:pPr marL="285750" lvl="0" indent="-285750" algn="just">
              <a:buFont typeface="Arial" charset="0"/>
              <a:buChar char="•"/>
            </a:pPr>
            <a:r>
              <a:rPr lang="en-ZA" sz="1600" dirty="0" smtClean="0"/>
              <a:t>The municipality is faced with huge debtors such as Eskom and is unable to honour its debts</a:t>
            </a:r>
          </a:p>
          <a:p>
            <a:pPr marL="285750" lvl="0" indent="-285750" algn="just">
              <a:buFont typeface="Arial" charset="0"/>
              <a:buChar char="•"/>
            </a:pPr>
            <a:r>
              <a:rPr lang="en-ZA" sz="1600" dirty="0" smtClean="0"/>
              <a:t>The municipality’s audit outcomes have regressed with it getting a disclaimer in 2018/19.</a:t>
            </a:r>
          </a:p>
          <a:p>
            <a:pPr marL="285750" lvl="0" indent="-285750" algn="just">
              <a:buFont typeface="Arial" charset="0"/>
              <a:buChar char="•"/>
            </a:pPr>
            <a:r>
              <a:rPr lang="en-ZA" sz="1600" dirty="0" smtClean="0"/>
              <a:t>The intervention in terms </a:t>
            </a:r>
            <a:r>
              <a:rPr lang="en-ZA" sz="1600" dirty="0"/>
              <a:t>of </a:t>
            </a:r>
            <a:r>
              <a:rPr lang="en-ZA" sz="1600" dirty="0" smtClean="0"/>
              <a:t>Section </a:t>
            </a:r>
            <a:r>
              <a:rPr lang="en-ZA" sz="1600" dirty="0"/>
              <a:t>139(1)(a) of the Municipal Finance Management Act in the </a:t>
            </a:r>
            <a:r>
              <a:rPr lang="en-ZA" sz="1600" dirty="0" err="1"/>
              <a:t>Lekwa</a:t>
            </a:r>
            <a:r>
              <a:rPr lang="en-ZA" sz="1600" dirty="0"/>
              <a:t> Local Municipality in July </a:t>
            </a:r>
            <a:r>
              <a:rPr lang="en-ZA" sz="1600" dirty="0" smtClean="0"/>
              <a:t>2018</a:t>
            </a:r>
            <a:r>
              <a:rPr lang="en-GB" sz="1600" dirty="0" smtClean="0"/>
              <a:t>, has not yielded the desired results. This is attributed to the poor support by the municipality. </a:t>
            </a:r>
            <a:endParaRPr lang="en-ZA" sz="1500" dirty="0" smtClean="0">
              <a:latin typeface="Arial" charset="0"/>
              <a:ea typeface="Arial" charset="0"/>
              <a:cs typeface="Arial" charset="0"/>
            </a:endParaRPr>
          </a:p>
          <a:p>
            <a:pPr marL="285750" indent="-285750" algn="just">
              <a:buFont typeface="Arial" charset="0"/>
              <a:buChar char="•"/>
            </a:pPr>
            <a:r>
              <a:rPr lang="en-ZA" sz="1500" dirty="0" smtClean="0">
                <a:latin typeface="Arial" charset="0"/>
                <a:ea typeface="Arial" charset="0"/>
                <a:cs typeface="Arial" charset="0"/>
              </a:rPr>
              <a:t>The municipality  continues to be affected </a:t>
            </a:r>
            <a:r>
              <a:rPr lang="en-ZA" sz="1500" dirty="0">
                <a:latin typeface="Arial" charset="0"/>
                <a:ea typeface="Arial" charset="0"/>
                <a:cs typeface="Arial" charset="0"/>
              </a:rPr>
              <a:t>b</a:t>
            </a:r>
            <a:r>
              <a:rPr lang="en-ZA" sz="1500" dirty="0" smtClean="0">
                <a:latin typeface="Arial" charset="0"/>
                <a:ea typeface="Arial" charset="0"/>
                <a:cs typeface="Arial" charset="0"/>
              </a:rPr>
              <a:t>y intermittent community unrests due to the poor provision of services.</a:t>
            </a:r>
          </a:p>
          <a:p>
            <a:pPr marL="285750" indent="-285750" algn="just">
              <a:buFont typeface="Arial" charset="0"/>
              <a:buChar char="•"/>
            </a:pPr>
            <a:r>
              <a:rPr lang="en-ZA" sz="1500" dirty="0" smtClean="0">
                <a:latin typeface="Arial" charset="0"/>
                <a:ea typeface="Arial" charset="0"/>
                <a:cs typeface="Arial" charset="0"/>
              </a:rPr>
              <a:t>Key critical posts remain vacant for a long-time e.g. CFO has been vacant for more than two years. The delay in filling these  vacancies is  largely caused by the divisions in council on the filling of the posts. </a:t>
            </a:r>
          </a:p>
          <a:p>
            <a:pPr marL="285750" indent="-285750" algn="just">
              <a:buFont typeface="Arial" charset="0"/>
              <a:buChar char="•"/>
            </a:pPr>
            <a:r>
              <a:rPr lang="en-ZA" sz="1500" dirty="0" smtClean="0">
                <a:latin typeface="Arial" charset="0"/>
                <a:ea typeface="Arial" charset="0"/>
                <a:cs typeface="Arial" charset="0"/>
              </a:rPr>
              <a:t>The municipality has been engulfed in labour unrests which have forced the municipal offices to be closed since 03 August 2020, with workers making a number of demands and one of them being the removal of the Municipal manager</a:t>
            </a:r>
          </a:p>
          <a:p>
            <a:pPr marL="285750" indent="-285750" algn="just">
              <a:buFont typeface="Arial" charset="0"/>
              <a:buChar char="•"/>
            </a:pPr>
            <a:endParaRPr lang="en-ZA" sz="1500" dirty="0">
              <a:latin typeface="Arial" charset="0"/>
              <a:ea typeface="Arial" charset="0"/>
              <a:cs typeface="Arial" charset="0"/>
            </a:endParaRPr>
          </a:p>
          <a:p>
            <a:pPr algn="just"/>
            <a:endParaRPr lang="en-GB" sz="1400" dirty="0">
              <a:latin typeface="Arial" charset="0"/>
              <a:ea typeface="Arial" charset="0"/>
              <a:cs typeface="Arial" charset="0"/>
            </a:endParaRPr>
          </a:p>
        </p:txBody>
      </p:sp>
    </p:spTree>
    <p:extLst>
      <p:ext uri="{BB962C8B-B14F-4D97-AF65-F5344CB8AC3E}">
        <p14:creationId xmlns:p14="http://schemas.microsoft.com/office/powerpoint/2010/main" xmlns="" val="1236404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smtClean="0"/>
              <a:t>WAY FORWARD</a:t>
            </a:r>
            <a:endParaRPr lang="en-ZA" sz="3200" b="1" dirty="0"/>
          </a:p>
        </p:txBody>
      </p:sp>
      <p:sp>
        <p:nvSpPr>
          <p:cNvPr id="3" name="Content Placeholder 2"/>
          <p:cNvSpPr>
            <a:spLocks noGrp="1"/>
          </p:cNvSpPr>
          <p:nvPr>
            <p:ph idx="1"/>
          </p:nvPr>
        </p:nvSpPr>
        <p:spPr>
          <a:xfrm>
            <a:off x="272955" y="914402"/>
            <a:ext cx="9280478" cy="5297712"/>
          </a:xfrm>
        </p:spPr>
        <p:txBody>
          <a:bodyPr>
            <a:noAutofit/>
          </a:bodyPr>
          <a:lstStyle/>
          <a:p>
            <a:pPr marL="627063" lvl="1" indent="-449263" algn="just">
              <a:lnSpc>
                <a:spcPct val="110000"/>
              </a:lnSpc>
              <a:spcBef>
                <a:spcPts val="0"/>
              </a:spcBef>
              <a:buFont typeface="Wingdings" pitchFamily="2" charset="2"/>
              <a:buChar char="Ø"/>
            </a:pPr>
            <a:endParaRPr lang="en-ZA" sz="1800" dirty="0" smtClean="0"/>
          </a:p>
          <a:p>
            <a:pPr lvl="1" algn="just">
              <a:lnSpc>
                <a:spcPct val="110000"/>
              </a:lnSpc>
              <a:spcBef>
                <a:spcPts val="0"/>
              </a:spcBef>
              <a:buFont typeface="Wingdings" pitchFamily="2" charset="2"/>
              <a:buChar char="Ø"/>
            </a:pPr>
            <a:endParaRPr lang="en-ZA" sz="2200" dirty="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smtClean="0"/>
          </a:p>
          <a:p>
            <a:pPr marL="457200" lvl="1" indent="0" algn="just">
              <a:lnSpc>
                <a:spcPct val="110000"/>
              </a:lnSpc>
              <a:spcBef>
                <a:spcPts val="0"/>
              </a:spcBef>
              <a:buNone/>
            </a:pPr>
            <a:endParaRPr lang="en-ZA" sz="2200" dirty="0"/>
          </a:p>
        </p:txBody>
      </p:sp>
      <p:sp>
        <p:nvSpPr>
          <p:cNvPr id="4" name="Slide Number Placeholder 3"/>
          <p:cNvSpPr>
            <a:spLocks noGrp="1"/>
          </p:cNvSpPr>
          <p:nvPr>
            <p:ph type="sldNum" sz="quarter" idx="12"/>
          </p:nvPr>
        </p:nvSpPr>
        <p:spPr/>
        <p:txBody>
          <a:bodyPr/>
          <a:lstStyle/>
          <a:p>
            <a:fld id="{39AC5568-C467-DA4E-A229-6C912B895CA4}" type="slidenum">
              <a:rPr lang="en-US" smtClean="0"/>
              <a:pPr/>
              <a:t>18</a:t>
            </a:fld>
            <a:endParaRPr lang="en-US" dirty="0"/>
          </a:p>
        </p:txBody>
      </p:sp>
      <p:sp>
        <p:nvSpPr>
          <p:cNvPr id="6" name="Rectangle 5"/>
          <p:cNvSpPr/>
          <p:nvPr/>
        </p:nvSpPr>
        <p:spPr>
          <a:xfrm>
            <a:off x="389744" y="914402"/>
            <a:ext cx="9070947" cy="3046988"/>
          </a:xfrm>
          <a:prstGeom prst="rect">
            <a:avLst/>
          </a:prstGeom>
        </p:spPr>
        <p:txBody>
          <a:bodyPr wrap="square">
            <a:spAutoFit/>
          </a:bodyPr>
          <a:lstStyle/>
          <a:p>
            <a:pPr marL="285750" indent="-285750" algn="just">
              <a:buFont typeface="Arial" charset="0"/>
              <a:buChar char="•"/>
            </a:pPr>
            <a:r>
              <a:rPr lang="en-ZA" sz="1600" dirty="0" smtClean="0">
                <a:ea typeface="Arial" charset="0"/>
                <a:cs typeface="Arial" charset="0"/>
              </a:rPr>
              <a:t>As part of the Provincial Support in terms of Section </a:t>
            </a:r>
            <a:r>
              <a:rPr lang="en-ZA" sz="1600" dirty="0">
                <a:ea typeface="Arial" charset="0"/>
                <a:cs typeface="Arial" charset="0"/>
              </a:rPr>
              <a:t>154(1) </a:t>
            </a:r>
            <a:r>
              <a:rPr lang="en-ZA" sz="1600" dirty="0" smtClean="0">
                <a:ea typeface="Arial" charset="0"/>
                <a:cs typeface="Arial" charset="0"/>
              </a:rPr>
              <a:t>and </a:t>
            </a:r>
            <a:r>
              <a:rPr lang="en-ZA" sz="1600" dirty="0">
                <a:ea typeface="Arial" charset="0"/>
                <a:cs typeface="Arial" charset="0"/>
              </a:rPr>
              <a:t>155(6) </a:t>
            </a:r>
            <a:r>
              <a:rPr lang="en-ZA" sz="1600" dirty="0" smtClean="0">
                <a:ea typeface="Arial" charset="0"/>
                <a:cs typeface="Arial" charset="0"/>
              </a:rPr>
              <a:t>of the Constitution of the Republic Of South Africa, </a:t>
            </a:r>
            <a:r>
              <a:rPr lang="en-ZA" sz="1600" dirty="0">
                <a:ea typeface="Arial" charset="0"/>
                <a:cs typeface="Arial" charset="0"/>
              </a:rPr>
              <a:t>1996 </a:t>
            </a:r>
            <a:r>
              <a:rPr lang="en-ZA" sz="1600" dirty="0" smtClean="0">
                <a:ea typeface="Arial" charset="0"/>
                <a:cs typeface="Arial" charset="0"/>
              </a:rPr>
              <a:t>Read with Section </a:t>
            </a:r>
            <a:r>
              <a:rPr lang="en-ZA" sz="1600" dirty="0">
                <a:ea typeface="Arial" charset="0"/>
                <a:cs typeface="Arial" charset="0"/>
              </a:rPr>
              <a:t>105(1) </a:t>
            </a:r>
            <a:r>
              <a:rPr lang="en-ZA" sz="1600" dirty="0" smtClean="0">
                <a:ea typeface="Arial" charset="0"/>
                <a:cs typeface="Arial" charset="0"/>
              </a:rPr>
              <a:t>of The Local Government: Municipal Systems , </a:t>
            </a:r>
            <a:r>
              <a:rPr lang="en-ZA" sz="1600" dirty="0">
                <a:ea typeface="Arial" charset="0"/>
                <a:cs typeface="Arial" charset="0"/>
              </a:rPr>
              <a:t>2000 (ACT NO. 32 OF </a:t>
            </a:r>
            <a:r>
              <a:rPr lang="en-ZA" sz="1600" dirty="0" smtClean="0">
                <a:ea typeface="Arial" charset="0"/>
                <a:cs typeface="Arial" charset="0"/>
              </a:rPr>
              <a:t>2000, the department has seconded an Acting Chief Financial Officer and a Director Technical Services for a period of 6 months.</a:t>
            </a:r>
            <a:endParaRPr lang="en-GB" sz="1600" dirty="0">
              <a:ea typeface="Arial" charset="0"/>
              <a:cs typeface="Arial" charset="0"/>
            </a:endParaRPr>
          </a:p>
          <a:p>
            <a:pPr marL="285750" lvl="0" indent="-285750" algn="just">
              <a:buFont typeface="Arial" charset="0"/>
              <a:buChar char="•"/>
            </a:pPr>
            <a:r>
              <a:rPr lang="en-ZA" sz="1600" dirty="0" smtClean="0">
                <a:ea typeface="Arial" charset="0"/>
                <a:cs typeface="Arial" charset="0"/>
              </a:rPr>
              <a:t>The department has not proceeded with the intervention in terms S139(1)(</a:t>
            </a:r>
            <a:r>
              <a:rPr lang="en-ZA" sz="1600" dirty="0">
                <a:ea typeface="Arial" charset="0"/>
                <a:cs typeface="Arial" charset="0"/>
              </a:rPr>
              <a:t>b) of the Constitution of the Republic of South Africa in </a:t>
            </a:r>
            <a:r>
              <a:rPr lang="en-ZA" sz="1600" dirty="0" err="1">
                <a:ea typeface="Arial" charset="0"/>
                <a:cs typeface="Arial" charset="0"/>
              </a:rPr>
              <a:t>Lekwa</a:t>
            </a:r>
            <a:r>
              <a:rPr lang="en-ZA" sz="1600" dirty="0">
                <a:ea typeface="Arial" charset="0"/>
                <a:cs typeface="Arial" charset="0"/>
              </a:rPr>
              <a:t> Local </a:t>
            </a:r>
            <a:r>
              <a:rPr lang="en-ZA" sz="1600" dirty="0" smtClean="0">
                <a:ea typeface="Arial" charset="0"/>
                <a:cs typeface="Arial" charset="0"/>
              </a:rPr>
              <a:t>Municipality, due to not receiving concurrence from the Minister of COGTA, the department has not proceeded on this matter. </a:t>
            </a:r>
            <a:endParaRPr lang="en-ZA" sz="1600" dirty="0">
              <a:ea typeface="Arial" charset="0"/>
              <a:cs typeface="Arial" charset="0"/>
            </a:endParaRPr>
          </a:p>
          <a:p>
            <a:pPr marL="342900" lvl="1" indent="-342900" algn="just">
              <a:buFont typeface="Arial"/>
              <a:buChar char="•"/>
            </a:pPr>
            <a:r>
              <a:rPr lang="en-US" sz="1600" dirty="0"/>
              <a:t>As the province did not receive concurrence from the Minister  of COGTA on the intervention in terms of </a:t>
            </a:r>
            <a:r>
              <a:rPr lang="en-ZA" sz="1600" dirty="0">
                <a:ea typeface="Arial" charset="0"/>
                <a:cs typeface="Arial" charset="0"/>
              </a:rPr>
              <a:t>S139(1)(b) of the Constitution of the Republic of South Africa, it resolved to continue with  the </a:t>
            </a:r>
            <a:r>
              <a:rPr lang="en-US" sz="1600" dirty="0"/>
              <a:t>mandatory intervention in terms of Section </a:t>
            </a:r>
            <a:r>
              <a:rPr lang="en-US" sz="1600" dirty="0" smtClean="0"/>
              <a:t>139(1) </a:t>
            </a:r>
            <a:r>
              <a:rPr lang="en-US" sz="1600" dirty="0"/>
              <a:t>of the Local Government: Municipal Finance Management Act, 2003 (Act No. 56 of 2003</a:t>
            </a:r>
            <a:r>
              <a:rPr lang="en-US" sz="1600" dirty="0" smtClean="0"/>
              <a:t>)</a:t>
            </a:r>
            <a:r>
              <a:rPr lang="en-ZA" sz="1600" dirty="0" smtClean="0"/>
              <a:t>.</a:t>
            </a:r>
          </a:p>
          <a:p>
            <a:pPr marL="342900" lvl="1" indent="-342900" algn="just">
              <a:buFont typeface="Arial"/>
              <a:buChar char="•"/>
            </a:pPr>
            <a:r>
              <a:rPr lang="en-ZA" sz="1600" dirty="0" smtClean="0"/>
              <a:t>The department will continue to monitor and provide support to the municipality.</a:t>
            </a:r>
            <a:endParaRPr lang="en-ZA" sz="1600" dirty="0"/>
          </a:p>
        </p:txBody>
      </p:sp>
    </p:spTree>
    <p:extLst>
      <p:ext uri="{BB962C8B-B14F-4D97-AF65-F5344CB8AC3E}">
        <p14:creationId xmlns:p14="http://schemas.microsoft.com/office/powerpoint/2010/main" xmlns="" val="29076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8" name="Object 37"/>
          <p:cNvGraphicFramePr>
            <a:graphicFrameLocks/>
          </p:cNvGraphicFramePr>
          <p:nvPr>
            <p:extLst/>
          </p:nvPr>
        </p:nvGraphicFramePr>
        <p:xfrm>
          <a:off x="1315661" y="2030371"/>
          <a:ext cx="7753198" cy="4175125"/>
        </p:xfrm>
        <a:graphic>
          <a:graphicData uri="http://schemas.openxmlformats.org/presentationml/2006/ole">
            <p:oleObj spid="_x0000_s3119" r:id="rId4" imgW="7735185" imgH="5156790" progId="">
              <p:embed/>
            </p:oleObj>
          </a:graphicData>
        </a:graphic>
      </p:graphicFrame>
      <p:sp>
        <p:nvSpPr>
          <p:cNvPr id="73729" name="TextBox 6"/>
          <p:cNvSpPr txBox="1">
            <a:spLocks noChangeArrowheads="1"/>
          </p:cNvSpPr>
          <p:nvPr/>
        </p:nvSpPr>
        <p:spPr bwMode="auto">
          <a:xfrm>
            <a:off x="961753" y="1450930"/>
            <a:ext cx="815371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0" eaLnBrk="1" fontAlgn="base" hangingPunct="1">
              <a:spcBef>
                <a:spcPct val="0"/>
              </a:spcBef>
              <a:spcAft>
                <a:spcPct val="0"/>
              </a:spcAft>
            </a:pPr>
            <a:endParaRPr lang="en-US" sz="1800" kern="1200" dirty="0" smtClean="0">
              <a:solidFill>
                <a:prstClr val="black"/>
              </a:solidFill>
              <a:latin typeface="Calibri" charset="0"/>
            </a:endParaRPr>
          </a:p>
        </p:txBody>
      </p:sp>
      <p:sp>
        <p:nvSpPr>
          <p:cNvPr id="73730" name="AutoShape 128"/>
          <p:cNvSpPr>
            <a:spLocks noChangeAspect="1" noChangeArrowheads="1" noTextEdit="1"/>
          </p:cNvSpPr>
          <p:nvPr/>
        </p:nvSpPr>
        <p:spPr bwMode="auto">
          <a:xfrm>
            <a:off x="2020028" y="2574880"/>
            <a:ext cx="2567136" cy="256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rtl="0" fontAlgn="base">
              <a:spcBef>
                <a:spcPct val="0"/>
              </a:spcBef>
              <a:spcAft>
                <a:spcPct val="0"/>
              </a:spcAft>
            </a:pPr>
            <a:endParaRPr lang="en-US" kern="1200" dirty="0" smtClean="0">
              <a:solidFill>
                <a:prstClr val="black"/>
              </a:solidFill>
              <a:latin typeface="Arial" charset="0"/>
              <a:ea typeface="ＭＳ Ｐゴシック" charset="0"/>
              <a:cs typeface="ＭＳ Ｐゴシック" charset="0"/>
            </a:endParaRPr>
          </a:p>
        </p:txBody>
      </p:sp>
      <p:sp>
        <p:nvSpPr>
          <p:cNvPr id="73731" name="Ellipse 45"/>
          <p:cNvSpPr>
            <a:spLocks noChangeArrowheads="1"/>
          </p:cNvSpPr>
          <p:nvPr/>
        </p:nvSpPr>
        <p:spPr bwMode="auto">
          <a:xfrm>
            <a:off x="2810711" y="3400380"/>
            <a:ext cx="4069091" cy="175260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rtl="0" fontAlgn="base">
              <a:spcBef>
                <a:spcPct val="0"/>
              </a:spcBef>
              <a:spcAft>
                <a:spcPct val="0"/>
              </a:spcAft>
            </a:pPr>
            <a:r>
              <a:rPr lang="da-DK" sz="3200" b="1" kern="1200" dirty="0" smtClean="0">
                <a:solidFill>
                  <a:prstClr val="black"/>
                </a:solidFill>
                <a:latin typeface="Calibri" charset="0"/>
                <a:ea typeface="ＭＳ Ｐゴシック" charset="0"/>
                <a:cs typeface="ＭＳ Ｐゴシック" charset="0"/>
              </a:rPr>
              <a:t>Thank You</a:t>
            </a:r>
          </a:p>
          <a:p>
            <a:pPr algn="ctr" rtl="0" fontAlgn="base">
              <a:spcBef>
                <a:spcPct val="0"/>
              </a:spcBef>
              <a:spcAft>
                <a:spcPct val="0"/>
              </a:spcAft>
            </a:pPr>
            <a:endParaRPr lang="da-DK" sz="3200" b="1" kern="1200" dirty="0" smtClean="0">
              <a:solidFill>
                <a:prstClr val="black"/>
              </a:solidFill>
              <a:latin typeface="Calibri" charset="0"/>
              <a:ea typeface="ＭＳ Ｐゴシック" charset="0"/>
              <a:cs typeface="ＭＳ Ｐゴシック" charset="0"/>
            </a:endParaRPr>
          </a:p>
        </p:txBody>
      </p:sp>
      <p:sp>
        <p:nvSpPr>
          <p:cNvPr id="37" name="Line 33"/>
          <p:cNvSpPr>
            <a:spLocks noChangeShapeType="1"/>
          </p:cNvSpPr>
          <p:nvPr/>
        </p:nvSpPr>
        <p:spPr bwMode="auto">
          <a:xfrm rot="5400000">
            <a:off x="1599383" y="1982743"/>
            <a:ext cx="447675" cy="0"/>
          </a:xfrm>
          <a:prstGeom prst="line">
            <a:avLst/>
          </a:prstGeom>
          <a:noFill/>
          <a:ln w="19050">
            <a:solidFill>
              <a:srgbClr val="D7D8D9">
                <a:lumMod val="25000"/>
              </a:srgbClr>
            </a:solidFill>
            <a:prstDash val="sysDot"/>
            <a:round/>
            <a:headEnd/>
            <a:tailEnd/>
          </a:ln>
          <a:effectLst/>
        </p:spPr>
        <p:txBody>
          <a:bodyPr/>
          <a:lstStyle/>
          <a:p>
            <a:pPr algn="l" rtl="0">
              <a:defRPr/>
            </a:pPr>
            <a:endParaRPr lang="da-DK">
              <a:ea typeface="ＭＳ Ｐゴシック" pitchFamily="-65" charset="-128"/>
              <a:cs typeface="ＭＳ Ｐゴシック" pitchFamily="-65" charset="-128"/>
            </a:endParaRPr>
          </a:p>
        </p:txBody>
      </p:sp>
      <p:sp>
        <p:nvSpPr>
          <p:cNvPr id="39" name="Line 33"/>
          <p:cNvSpPr>
            <a:spLocks noChangeShapeType="1"/>
          </p:cNvSpPr>
          <p:nvPr/>
        </p:nvSpPr>
        <p:spPr bwMode="auto">
          <a:xfrm rot="5400000">
            <a:off x="3128960" y="1982743"/>
            <a:ext cx="447675" cy="0"/>
          </a:xfrm>
          <a:prstGeom prst="line">
            <a:avLst/>
          </a:prstGeom>
          <a:noFill/>
          <a:ln w="19050">
            <a:solidFill>
              <a:srgbClr val="D7D8D9">
                <a:lumMod val="25000"/>
              </a:srgbClr>
            </a:solidFill>
            <a:prstDash val="sysDot"/>
            <a:round/>
            <a:headEnd/>
            <a:tailEnd/>
          </a:ln>
          <a:effectLst/>
        </p:spPr>
        <p:txBody>
          <a:bodyPr/>
          <a:lstStyle/>
          <a:p>
            <a:pPr algn="l" rtl="0">
              <a:defRPr/>
            </a:pPr>
            <a:endParaRPr lang="da-DK">
              <a:ea typeface="ＭＳ Ｐゴシック" pitchFamily="-65" charset="-128"/>
              <a:cs typeface="ＭＳ Ｐゴシック" pitchFamily="-65" charset="-128"/>
            </a:endParaRPr>
          </a:p>
        </p:txBody>
      </p:sp>
      <p:sp>
        <p:nvSpPr>
          <p:cNvPr id="41" name="Line 33"/>
          <p:cNvSpPr>
            <a:spLocks noChangeShapeType="1"/>
          </p:cNvSpPr>
          <p:nvPr/>
        </p:nvSpPr>
        <p:spPr bwMode="auto">
          <a:xfrm rot="5400000">
            <a:off x="4653359" y="1982743"/>
            <a:ext cx="447675" cy="0"/>
          </a:xfrm>
          <a:prstGeom prst="line">
            <a:avLst/>
          </a:prstGeom>
          <a:noFill/>
          <a:ln w="19050">
            <a:solidFill>
              <a:srgbClr val="D7D8D9">
                <a:lumMod val="25000"/>
              </a:srgbClr>
            </a:solidFill>
            <a:prstDash val="sysDot"/>
            <a:round/>
            <a:headEnd/>
            <a:tailEnd/>
          </a:ln>
          <a:effectLst/>
        </p:spPr>
        <p:txBody>
          <a:bodyPr/>
          <a:lstStyle/>
          <a:p>
            <a:pPr algn="l" rtl="0">
              <a:defRPr/>
            </a:pPr>
            <a:endParaRPr lang="da-DK">
              <a:ea typeface="ＭＳ Ｐゴシック" pitchFamily="-65" charset="-128"/>
              <a:cs typeface="ＭＳ Ｐゴシック" pitchFamily="-65" charset="-128"/>
            </a:endParaRPr>
          </a:p>
        </p:txBody>
      </p:sp>
      <p:sp>
        <p:nvSpPr>
          <p:cNvPr id="43" name="Line 33"/>
          <p:cNvSpPr>
            <a:spLocks noChangeShapeType="1"/>
          </p:cNvSpPr>
          <p:nvPr/>
        </p:nvSpPr>
        <p:spPr bwMode="auto">
          <a:xfrm rot="5400000">
            <a:off x="6253717" y="1982743"/>
            <a:ext cx="447675" cy="0"/>
          </a:xfrm>
          <a:prstGeom prst="line">
            <a:avLst/>
          </a:prstGeom>
          <a:noFill/>
          <a:ln w="19050">
            <a:solidFill>
              <a:srgbClr val="D7D8D9">
                <a:lumMod val="25000"/>
              </a:srgbClr>
            </a:solidFill>
            <a:prstDash val="sysDot"/>
            <a:round/>
            <a:headEnd/>
            <a:tailEnd/>
          </a:ln>
          <a:effectLst/>
        </p:spPr>
        <p:txBody>
          <a:bodyPr/>
          <a:lstStyle/>
          <a:p>
            <a:pPr algn="l" rtl="0">
              <a:defRPr/>
            </a:pPr>
            <a:endParaRPr lang="da-DK">
              <a:ea typeface="ＭＳ Ｐゴシック" pitchFamily="-65" charset="-128"/>
              <a:cs typeface="ＭＳ Ｐゴシック" pitchFamily="-65" charset="-128"/>
            </a:endParaRPr>
          </a:p>
        </p:txBody>
      </p:sp>
      <p:sp>
        <p:nvSpPr>
          <p:cNvPr id="45" name="Line 33"/>
          <p:cNvSpPr>
            <a:spLocks noChangeShapeType="1"/>
          </p:cNvSpPr>
          <p:nvPr/>
        </p:nvSpPr>
        <p:spPr bwMode="auto">
          <a:xfrm rot="5400000">
            <a:off x="7702156" y="1982743"/>
            <a:ext cx="447675" cy="0"/>
          </a:xfrm>
          <a:prstGeom prst="line">
            <a:avLst/>
          </a:prstGeom>
          <a:noFill/>
          <a:ln w="19050">
            <a:solidFill>
              <a:srgbClr val="D7D8D9">
                <a:lumMod val="25000"/>
              </a:srgbClr>
            </a:solidFill>
            <a:prstDash val="sysDot"/>
            <a:round/>
            <a:headEnd/>
            <a:tailEnd/>
          </a:ln>
          <a:effectLst/>
        </p:spPr>
        <p:txBody>
          <a:bodyPr/>
          <a:lstStyle/>
          <a:p>
            <a:pPr algn="l" rtl="0">
              <a:defRPr/>
            </a:pPr>
            <a:endParaRPr lang="da-DK">
              <a:ea typeface="ＭＳ Ｐゴシック" pitchFamily="-65" charset="-128"/>
              <a:cs typeface="ＭＳ Ｐゴシック" pitchFamily="-65" charset="-128"/>
            </a:endParaRPr>
          </a:p>
        </p:txBody>
      </p:sp>
      <p:grpSp>
        <p:nvGrpSpPr>
          <p:cNvPr id="73739" name="Gruppe 199"/>
          <p:cNvGrpSpPr>
            <a:grpSpLocks/>
          </p:cNvGrpSpPr>
          <p:nvPr/>
        </p:nvGrpSpPr>
        <p:grpSpPr bwMode="auto">
          <a:xfrm>
            <a:off x="1307030" y="993734"/>
            <a:ext cx="1049643" cy="727075"/>
            <a:chOff x="2636520" y="2831704"/>
            <a:chExt cx="1919605" cy="1330208"/>
          </a:xfrm>
        </p:grpSpPr>
        <p:sp>
          <p:nvSpPr>
            <p:cNvPr id="12" name="Ellipse 59"/>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grpSp>
          <p:nvGrpSpPr>
            <p:cNvPr id="73792" name="Gruppe 91"/>
            <p:cNvGrpSpPr>
              <a:grpSpLocks/>
            </p:cNvGrpSpPr>
            <p:nvPr/>
          </p:nvGrpSpPr>
          <p:grpSpPr bwMode="auto">
            <a:xfrm>
              <a:off x="2976833" y="2831704"/>
              <a:ext cx="1198924" cy="1187339"/>
              <a:chOff x="1071835" y="2920232"/>
              <a:chExt cx="1427572" cy="1413777"/>
            </a:xfrm>
          </p:grpSpPr>
          <p:sp>
            <p:nvSpPr>
              <p:cNvPr id="14" name="Ellipse 44"/>
              <p:cNvSpPr/>
              <p:nvPr/>
            </p:nvSpPr>
            <p:spPr bwMode="auto">
              <a:xfrm rot="21052097">
                <a:off x="1085755" y="2920232"/>
                <a:ext cx="1413652" cy="1413777"/>
              </a:xfrm>
              <a:prstGeom prst="ellipse">
                <a:avLst/>
              </a:prstGeom>
              <a:gradFill flip="none" rotWithShape="1">
                <a:gsLst>
                  <a:gs pos="0">
                    <a:schemeClr val="bg1"/>
                  </a:gs>
                  <a:gs pos="100000">
                    <a:srgbClr val="4D771F"/>
                  </a:gs>
                </a:gsLst>
                <a:path path="shape">
                  <a:fillToRect l="50000" t="50000" r="50000" b="50000"/>
                </a:path>
                <a:tileRect/>
              </a:gradFill>
              <a:ln w="9525" cap="flat" cmpd="sng" algn="ctr">
                <a:solidFill>
                  <a:srgbClr val="4D771F"/>
                </a:solidFill>
                <a:prstDash val="solid"/>
              </a:ln>
              <a:effectLst>
                <a:innerShdw blurRad="190500" dist="114300" dir="5640000">
                  <a:srgbClr val="000000">
                    <a:alpha val="37000"/>
                  </a:srgbClr>
                </a:innerShdw>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sp>
            <p:nvSpPr>
              <p:cNvPr id="73796" name="Ellipse 45"/>
              <p:cNvSpPr>
                <a:spLocks noChangeArrowheads="1"/>
              </p:cNvSpPr>
              <p:nvPr/>
            </p:nvSpPr>
            <p:spPr bwMode="auto">
              <a:xfrm>
                <a:off x="1286549" y="2951056"/>
                <a:ext cx="1026905" cy="765865"/>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rtl="0" fontAlgn="base">
                  <a:spcBef>
                    <a:spcPct val="0"/>
                  </a:spcBef>
                  <a:spcAft>
                    <a:spcPct val="0"/>
                  </a:spcAft>
                </a:pPr>
                <a:endParaRPr lang="da-DK" kern="1200" smtClean="0">
                  <a:solidFill>
                    <a:srgbClr val="FFFFFF"/>
                  </a:solidFill>
                  <a:latin typeface="Calibri" charset="0"/>
                  <a:ea typeface="ＭＳ Ｐゴシック" charset="0"/>
                  <a:cs typeface="ＭＳ Ｐゴシック" charset="0"/>
                </a:endParaRPr>
              </a:p>
            </p:txBody>
          </p:sp>
          <p:sp>
            <p:nvSpPr>
              <p:cNvPr id="16" name="Måne 63"/>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grpSp>
      </p:grpSp>
      <p:grpSp>
        <p:nvGrpSpPr>
          <p:cNvPr id="73740" name="Group 24"/>
          <p:cNvGrpSpPr>
            <a:grpSpLocks/>
          </p:cNvGrpSpPr>
          <p:nvPr/>
        </p:nvGrpSpPr>
        <p:grpSpPr bwMode="auto">
          <a:xfrm>
            <a:off x="2831429" y="1008022"/>
            <a:ext cx="1051370" cy="727075"/>
            <a:chOff x="2041140" y="2216424"/>
            <a:chExt cx="1950366" cy="1348700"/>
          </a:xfrm>
        </p:grpSpPr>
        <p:sp>
          <p:nvSpPr>
            <p:cNvPr id="18" name="Ellipse 59"/>
            <p:cNvSpPr/>
            <p:nvPr/>
          </p:nvSpPr>
          <p:spPr bwMode="auto">
            <a:xfrm>
              <a:off x="2041140" y="3171846"/>
              <a:ext cx="1950366" cy="39327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sp>
          <p:nvSpPr>
            <p:cNvPr id="19" name="Ellipse 44"/>
            <p:cNvSpPr/>
            <p:nvPr/>
          </p:nvSpPr>
          <p:spPr bwMode="auto">
            <a:xfrm rot="21052097">
              <a:off x="2398784" y="2216424"/>
              <a:ext cx="1206258" cy="1203845"/>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sp>
          <p:nvSpPr>
            <p:cNvPr id="73785" name="Ellipse 45"/>
            <p:cNvSpPr>
              <a:spLocks noChangeArrowheads="1"/>
            </p:cNvSpPr>
            <p:nvPr/>
          </p:nvSpPr>
          <p:spPr bwMode="auto">
            <a:xfrm>
              <a:off x="2570120" y="2242671"/>
              <a:ext cx="876250" cy="652142"/>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rtl="0" fontAlgn="base">
                <a:spcBef>
                  <a:spcPct val="0"/>
                </a:spcBef>
                <a:spcAft>
                  <a:spcPct val="0"/>
                </a:spcAft>
              </a:pPr>
              <a:endParaRPr lang="da-DK" kern="1200" smtClean="0">
                <a:solidFill>
                  <a:srgbClr val="FFFFFF"/>
                </a:solidFill>
                <a:latin typeface="Calibri" charset="0"/>
                <a:ea typeface="ＭＳ Ｐゴシック" charset="0"/>
                <a:cs typeface="ＭＳ Ｐゴシック" charset="0"/>
              </a:endParaRPr>
            </a:p>
          </p:txBody>
        </p:sp>
        <p:sp>
          <p:nvSpPr>
            <p:cNvPr id="21" name="Måne 63"/>
            <p:cNvSpPr/>
            <p:nvPr/>
          </p:nvSpPr>
          <p:spPr bwMode="auto">
            <a:xfrm rot="16552097">
              <a:off x="2707413" y="2545790"/>
              <a:ext cx="529974" cy="117098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grpSp>
      <p:grpSp>
        <p:nvGrpSpPr>
          <p:cNvPr id="73741" name="Group 30"/>
          <p:cNvGrpSpPr>
            <a:grpSpLocks/>
          </p:cNvGrpSpPr>
          <p:nvPr/>
        </p:nvGrpSpPr>
        <p:grpSpPr bwMode="auto">
          <a:xfrm>
            <a:off x="4338564" y="1036597"/>
            <a:ext cx="1051369" cy="725487"/>
            <a:chOff x="3669915" y="2216424"/>
            <a:chExt cx="1950366" cy="1348700"/>
          </a:xfrm>
        </p:grpSpPr>
        <p:sp>
          <p:nvSpPr>
            <p:cNvPr id="23" name="Ellipse 59"/>
            <p:cNvSpPr/>
            <p:nvPr/>
          </p:nvSpPr>
          <p:spPr bwMode="auto">
            <a:xfrm>
              <a:off x="3669915" y="3171846"/>
              <a:ext cx="1950366" cy="39327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sp>
          <p:nvSpPr>
            <p:cNvPr id="24" name="Ellipse 44"/>
            <p:cNvSpPr/>
            <p:nvPr/>
          </p:nvSpPr>
          <p:spPr bwMode="auto">
            <a:xfrm rot="21052097">
              <a:off x="4027559" y="2216424"/>
              <a:ext cx="1206258" cy="1203845"/>
            </a:xfrm>
            <a:prstGeom prst="ellipse">
              <a:avLst/>
            </a:prstGeom>
            <a:gradFill flip="none" rotWithShape="1">
              <a:gsLst>
                <a:gs pos="0">
                  <a:schemeClr val="bg1"/>
                </a:gs>
                <a:gs pos="100000">
                  <a:srgbClr val="FF6600"/>
                </a:gs>
              </a:gsLst>
              <a:path path="shape">
                <a:fillToRect l="50000" t="50000" r="50000" b="50000"/>
              </a:path>
              <a:tileRect/>
            </a:gradFill>
            <a:ln w="9525" cap="flat" cmpd="sng" algn="ctr">
              <a:solidFill>
                <a:srgbClr val="FF6600"/>
              </a:solidFill>
              <a:prstDash val="solid"/>
            </a:ln>
            <a:effectLst>
              <a:innerShdw blurRad="190500" dist="114300" dir="5640000">
                <a:srgbClr val="000000">
                  <a:alpha val="37000"/>
                </a:srgbClr>
              </a:innerShdw>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sp>
          <p:nvSpPr>
            <p:cNvPr id="73775" name="Ellipse 45"/>
            <p:cNvSpPr>
              <a:spLocks noChangeArrowheads="1"/>
            </p:cNvSpPr>
            <p:nvPr/>
          </p:nvSpPr>
          <p:spPr bwMode="auto">
            <a:xfrm>
              <a:off x="4198895" y="2242671"/>
              <a:ext cx="876250" cy="652142"/>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rtl="0" fontAlgn="base">
                <a:spcBef>
                  <a:spcPct val="0"/>
                </a:spcBef>
                <a:spcAft>
                  <a:spcPct val="0"/>
                </a:spcAft>
              </a:pPr>
              <a:endParaRPr lang="da-DK" kern="1200" smtClean="0">
                <a:solidFill>
                  <a:srgbClr val="FFFFFF"/>
                </a:solidFill>
                <a:latin typeface="Calibri" charset="0"/>
                <a:ea typeface="ＭＳ Ｐゴシック" charset="0"/>
                <a:cs typeface="ＭＳ Ｐゴシック" charset="0"/>
              </a:endParaRPr>
            </a:p>
          </p:txBody>
        </p:sp>
        <p:sp>
          <p:nvSpPr>
            <p:cNvPr id="26" name="Måne 63"/>
            <p:cNvSpPr/>
            <p:nvPr/>
          </p:nvSpPr>
          <p:spPr bwMode="auto">
            <a:xfrm rot="16552097">
              <a:off x="4336188" y="2545790"/>
              <a:ext cx="529974" cy="117098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grpSp>
      <p:grpSp>
        <p:nvGrpSpPr>
          <p:cNvPr id="73742" name="Group 53"/>
          <p:cNvGrpSpPr>
            <a:grpSpLocks/>
          </p:cNvGrpSpPr>
          <p:nvPr/>
        </p:nvGrpSpPr>
        <p:grpSpPr bwMode="auto">
          <a:xfrm>
            <a:off x="5909575" y="1038184"/>
            <a:ext cx="1051369" cy="727075"/>
            <a:chOff x="745260" y="884314"/>
            <a:chExt cx="1950366" cy="1348700"/>
          </a:xfrm>
        </p:grpSpPr>
        <p:sp>
          <p:nvSpPr>
            <p:cNvPr id="28" name="Ellipse 59"/>
            <p:cNvSpPr/>
            <p:nvPr/>
          </p:nvSpPr>
          <p:spPr bwMode="auto">
            <a:xfrm>
              <a:off x="745260" y="1839736"/>
              <a:ext cx="1950366" cy="39327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sp>
          <p:nvSpPr>
            <p:cNvPr id="29" name="Ellipse 44"/>
            <p:cNvSpPr/>
            <p:nvPr/>
          </p:nvSpPr>
          <p:spPr bwMode="auto">
            <a:xfrm rot="21052097">
              <a:off x="1102904" y="884314"/>
              <a:ext cx="1206258" cy="1203845"/>
            </a:xfrm>
            <a:prstGeom prst="ellipse">
              <a:avLst/>
            </a:prstGeom>
            <a:gradFill flip="none" rotWithShape="1">
              <a:gsLst>
                <a:gs pos="0">
                  <a:schemeClr val="bg1"/>
                </a:gs>
                <a:gs pos="100000">
                  <a:srgbClr val="FFC000"/>
                </a:gs>
              </a:gsLst>
              <a:path path="shape">
                <a:fillToRect l="50000" t="50000" r="50000" b="50000"/>
              </a:path>
              <a:tileRect/>
            </a:gradFill>
            <a:ln w="9525" cap="flat" cmpd="sng" algn="ctr">
              <a:solidFill>
                <a:srgbClr val="FFC000"/>
              </a:solidFill>
              <a:prstDash val="solid"/>
            </a:ln>
            <a:effectLst>
              <a:innerShdw blurRad="190500" dist="114300" dir="5640000">
                <a:srgbClr val="000000">
                  <a:alpha val="37000"/>
                </a:srgbClr>
              </a:innerShdw>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sp>
          <p:nvSpPr>
            <p:cNvPr id="73765" name="Ellipse 45"/>
            <p:cNvSpPr>
              <a:spLocks noChangeArrowheads="1"/>
            </p:cNvSpPr>
            <p:nvPr/>
          </p:nvSpPr>
          <p:spPr bwMode="auto">
            <a:xfrm>
              <a:off x="1274240" y="910561"/>
              <a:ext cx="876250" cy="652142"/>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rtl="0" fontAlgn="base">
                <a:spcBef>
                  <a:spcPct val="0"/>
                </a:spcBef>
                <a:spcAft>
                  <a:spcPct val="0"/>
                </a:spcAft>
              </a:pPr>
              <a:endParaRPr lang="da-DK" kern="1200" smtClean="0">
                <a:solidFill>
                  <a:srgbClr val="FFFFFF"/>
                </a:solidFill>
                <a:latin typeface="Calibri" charset="0"/>
                <a:ea typeface="ＭＳ Ｐゴシック" charset="0"/>
                <a:cs typeface="ＭＳ Ｐゴシック" charset="0"/>
              </a:endParaRPr>
            </a:p>
          </p:txBody>
        </p:sp>
        <p:sp>
          <p:nvSpPr>
            <p:cNvPr id="31" name="Måne 63"/>
            <p:cNvSpPr/>
            <p:nvPr/>
          </p:nvSpPr>
          <p:spPr bwMode="auto">
            <a:xfrm rot="16552097">
              <a:off x="1411533" y="1213680"/>
              <a:ext cx="529974" cy="117098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grpSp>
      <p:grpSp>
        <p:nvGrpSpPr>
          <p:cNvPr id="73743" name="Group 42"/>
          <p:cNvGrpSpPr>
            <a:grpSpLocks/>
          </p:cNvGrpSpPr>
          <p:nvPr/>
        </p:nvGrpSpPr>
        <p:grpSpPr bwMode="auto">
          <a:xfrm>
            <a:off x="7351105" y="1038184"/>
            <a:ext cx="1053095" cy="727075"/>
            <a:chOff x="6984615" y="2243138"/>
            <a:chExt cx="1950366" cy="1348700"/>
          </a:xfrm>
        </p:grpSpPr>
        <p:sp>
          <p:nvSpPr>
            <p:cNvPr id="33" name="Ellipse 59"/>
            <p:cNvSpPr/>
            <p:nvPr/>
          </p:nvSpPr>
          <p:spPr bwMode="auto">
            <a:xfrm>
              <a:off x="6984615" y="3198560"/>
              <a:ext cx="1950366" cy="39327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sp>
          <p:nvSpPr>
            <p:cNvPr id="34" name="Ellipse 44"/>
            <p:cNvSpPr/>
            <p:nvPr/>
          </p:nvSpPr>
          <p:spPr bwMode="auto">
            <a:xfrm rot="21052097">
              <a:off x="7399409" y="2243138"/>
              <a:ext cx="1206258" cy="1203845"/>
            </a:xfrm>
            <a:prstGeom prst="ellipse">
              <a:avLst/>
            </a:prstGeom>
            <a:gradFill flip="none" rotWithShape="1">
              <a:gsLst>
                <a:gs pos="0">
                  <a:schemeClr val="bg1"/>
                </a:gs>
                <a:gs pos="100000">
                  <a:srgbClr val="CC0000"/>
                </a:gs>
              </a:gsLst>
              <a:path path="shape">
                <a:fillToRect l="50000" t="50000" r="50000" b="50000"/>
              </a:path>
              <a:tileRect/>
            </a:gradFill>
            <a:ln w="9525" cap="flat" cmpd="sng" algn="ctr">
              <a:solidFill>
                <a:srgbClr val="CC0000"/>
              </a:solidFill>
              <a:prstDash val="solid"/>
            </a:ln>
            <a:effectLst>
              <a:innerShdw blurRad="190500" dist="114300" dir="5640000">
                <a:srgbClr val="000000">
                  <a:alpha val="37000"/>
                </a:srgbClr>
              </a:innerShdw>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sp>
          <p:nvSpPr>
            <p:cNvPr id="73755" name="Ellipse 45"/>
            <p:cNvSpPr>
              <a:spLocks noChangeArrowheads="1"/>
            </p:cNvSpPr>
            <p:nvPr/>
          </p:nvSpPr>
          <p:spPr bwMode="auto">
            <a:xfrm>
              <a:off x="7513595" y="2269385"/>
              <a:ext cx="876250" cy="652142"/>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rtl="0" fontAlgn="base">
                <a:spcBef>
                  <a:spcPct val="0"/>
                </a:spcBef>
                <a:spcAft>
                  <a:spcPct val="0"/>
                </a:spcAft>
              </a:pPr>
              <a:endParaRPr lang="da-DK" kern="1200" smtClean="0">
                <a:solidFill>
                  <a:srgbClr val="FFFFFF"/>
                </a:solidFill>
                <a:latin typeface="Calibri" charset="0"/>
                <a:ea typeface="ＭＳ Ｐゴシック" charset="0"/>
                <a:cs typeface="ＭＳ Ｐゴシック" charset="0"/>
              </a:endParaRPr>
            </a:p>
          </p:txBody>
        </p:sp>
        <p:sp>
          <p:nvSpPr>
            <p:cNvPr id="36" name="Måne 63"/>
            <p:cNvSpPr/>
            <p:nvPr/>
          </p:nvSpPr>
          <p:spPr bwMode="auto">
            <a:xfrm rot="16552097">
              <a:off x="7650888" y="2572504"/>
              <a:ext cx="529974" cy="117098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grpSp>
      <p:sp>
        <p:nvSpPr>
          <p:cNvPr id="73744" name="Rektangel 63"/>
          <p:cNvSpPr>
            <a:spLocks noChangeArrowheads="1"/>
          </p:cNvSpPr>
          <p:nvPr/>
        </p:nvSpPr>
        <p:spPr bwMode="auto">
          <a:xfrm>
            <a:off x="1015270" y="2206580"/>
            <a:ext cx="14950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defTabSz="801688" rtl="0" fontAlgn="base">
              <a:spcBef>
                <a:spcPct val="20000"/>
              </a:spcBef>
              <a:spcAft>
                <a:spcPct val="0"/>
              </a:spcAft>
            </a:pPr>
            <a:r>
              <a:rPr sz="1600" b="1" kern="1200" noProof="1" smtClean="0">
                <a:solidFill>
                  <a:srgbClr val="080808"/>
                </a:solidFill>
                <a:latin typeface="Calibri" charset="0"/>
                <a:ea typeface="ＭＳ Ｐゴシック" charset="0"/>
                <a:cs typeface="ＭＳ Ｐゴシック" charset="0"/>
              </a:rPr>
              <a:t>Questions</a:t>
            </a:r>
          </a:p>
        </p:txBody>
      </p:sp>
      <p:sp>
        <p:nvSpPr>
          <p:cNvPr id="73745" name="Rektangel 63"/>
          <p:cNvSpPr>
            <a:spLocks noChangeArrowheads="1"/>
          </p:cNvSpPr>
          <p:nvPr/>
        </p:nvSpPr>
        <p:spPr bwMode="auto">
          <a:xfrm>
            <a:off x="2738203" y="2206580"/>
            <a:ext cx="1299969"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defTabSz="801688" rtl="0" fontAlgn="base">
              <a:spcBef>
                <a:spcPct val="20000"/>
              </a:spcBef>
              <a:spcAft>
                <a:spcPct val="0"/>
              </a:spcAft>
            </a:pPr>
            <a:r>
              <a:rPr sz="1600" b="1" kern="1200" noProof="1" smtClean="0">
                <a:solidFill>
                  <a:srgbClr val="080808"/>
                </a:solidFill>
                <a:latin typeface="Calibri" charset="0"/>
                <a:ea typeface="ＭＳ Ｐゴシック" charset="0"/>
                <a:cs typeface="ＭＳ Ｐゴシック" charset="0"/>
              </a:rPr>
              <a:t>Comments</a:t>
            </a:r>
            <a:endParaRPr sz="1400" kern="1200" noProof="1" smtClean="0">
              <a:solidFill>
                <a:srgbClr val="080808"/>
              </a:solidFill>
              <a:latin typeface="Calibri" charset="0"/>
              <a:ea typeface="ＭＳ Ｐゴシック" charset="0"/>
              <a:cs typeface="ＭＳ Ｐゴシック" charset="0"/>
            </a:endParaRPr>
          </a:p>
        </p:txBody>
      </p:sp>
      <p:sp>
        <p:nvSpPr>
          <p:cNvPr id="73746" name="Rektangel 63"/>
          <p:cNvSpPr>
            <a:spLocks noChangeArrowheads="1"/>
          </p:cNvSpPr>
          <p:nvPr/>
        </p:nvSpPr>
        <p:spPr bwMode="auto">
          <a:xfrm>
            <a:off x="4436968" y="2206580"/>
            <a:ext cx="1299969"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defTabSz="801688" rtl="0" fontAlgn="base">
              <a:spcBef>
                <a:spcPct val="20000"/>
              </a:spcBef>
              <a:spcAft>
                <a:spcPct val="0"/>
              </a:spcAft>
            </a:pPr>
            <a:r>
              <a:rPr sz="1600" b="1" kern="1200" noProof="1" smtClean="0">
                <a:solidFill>
                  <a:srgbClr val="080808"/>
                </a:solidFill>
                <a:latin typeface="Calibri" charset="0"/>
                <a:ea typeface="ＭＳ Ｐゴシック" charset="0"/>
                <a:cs typeface="ＭＳ Ｐゴシック" charset="0"/>
              </a:rPr>
              <a:t>Inputs</a:t>
            </a:r>
            <a:r>
              <a:rPr sz="1400" kern="1200" noProof="1" smtClean="0">
                <a:solidFill>
                  <a:srgbClr val="080808"/>
                </a:solidFill>
                <a:latin typeface="Calibri" charset="0"/>
                <a:ea typeface="ＭＳ Ｐゴシック" charset="0"/>
                <a:cs typeface="ＭＳ Ｐゴシック" charset="0"/>
              </a:rPr>
              <a:t> </a:t>
            </a:r>
          </a:p>
        </p:txBody>
      </p:sp>
      <p:sp>
        <p:nvSpPr>
          <p:cNvPr id="73747" name="Rektangel 63"/>
          <p:cNvSpPr>
            <a:spLocks noChangeArrowheads="1"/>
          </p:cNvSpPr>
          <p:nvPr/>
        </p:nvSpPr>
        <p:spPr bwMode="auto">
          <a:xfrm>
            <a:off x="5880225" y="2206580"/>
            <a:ext cx="129996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defTabSz="801688" rtl="0" fontAlgn="base">
              <a:spcBef>
                <a:spcPct val="20000"/>
              </a:spcBef>
              <a:spcAft>
                <a:spcPct val="0"/>
              </a:spcAft>
            </a:pPr>
            <a:r>
              <a:rPr sz="1600" b="1" kern="1200" noProof="1" smtClean="0">
                <a:solidFill>
                  <a:srgbClr val="080808"/>
                </a:solidFill>
                <a:latin typeface="Calibri" charset="0"/>
                <a:ea typeface="ＭＳ Ｐゴシック" charset="0"/>
                <a:cs typeface="ＭＳ Ｐゴシック" charset="0"/>
              </a:rPr>
              <a:t>Suggestions</a:t>
            </a:r>
            <a:endParaRPr sz="1400" kern="1200" noProof="1" smtClean="0">
              <a:solidFill>
                <a:srgbClr val="080808"/>
              </a:solidFill>
              <a:latin typeface="Calibri" charset="0"/>
              <a:ea typeface="ＭＳ Ｐゴシック" charset="0"/>
              <a:cs typeface="ＭＳ Ｐゴシック" charset="0"/>
            </a:endParaRPr>
          </a:p>
        </p:txBody>
      </p:sp>
      <p:sp>
        <p:nvSpPr>
          <p:cNvPr id="73748" name="Rektangel 63"/>
          <p:cNvSpPr>
            <a:spLocks noChangeArrowheads="1"/>
          </p:cNvSpPr>
          <p:nvPr/>
        </p:nvSpPr>
        <p:spPr bwMode="auto">
          <a:xfrm>
            <a:off x="7532376" y="2206580"/>
            <a:ext cx="129996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defTabSz="801688" rtl="0" fontAlgn="base">
              <a:spcBef>
                <a:spcPct val="20000"/>
              </a:spcBef>
              <a:spcAft>
                <a:spcPct val="0"/>
              </a:spcAft>
            </a:pPr>
            <a:r>
              <a:rPr sz="1600" b="1" kern="1200" noProof="1" smtClean="0">
                <a:solidFill>
                  <a:srgbClr val="080808"/>
                </a:solidFill>
                <a:latin typeface="Calibri" charset="0"/>
                <a:ea typeface="ＭＳ Ｐゴシック" charset="0"/>
                <a:cs typeface="ＭＳ Ｐゴシック" charset="0"/>
              </a:rPr>
              <a:t>Nothing</a:t>
            </a:r>
            <a:r>
              <a:rPr sz="1400" kern="1200" noProof="1" smtClean="0">
                <a:solidFill>
                  <a:srgbClr val="080808"/>
                </a:solidFill>
                <a:latin typeface="Calibri" charset="0"/>
                <a:ea typeface="ＭＳ Ｐゴシック" charset="0"/>
                <a:cs typeface="ＭＳ Ｐゴシック" charset="0"/>
              </a:rPr>
              <a:t> </a:t>
            </a:r>
          </a:p>
        </p:txBody>
      </p:sp>
    </p:spTree>
    <p:extLst>
      <p:ext uri="{BB962C8B-B14F-4D97-AF65-F5344CB8AC3E}">
        <p14:creationId xmlns:p14="http://schemas.microsoft.com/office/powerpoint/2010/main" xmlns="" val="1370792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a:t>PURPOSE</a:t>
            </a:r>
          </a:p>
        </p:txBody>
      </p:sp>
      <p:sp>
        <p:nvSpPr>
          <p:cNvPr id="3" name="Content Placeholder 2"/>
          <p:cNvSpPr>
            <a:spLocks noGrp="1"/>
          </p:cNvSpPr>
          <p:nvPr>
            <p:ph idx="1"/>
          </p:nvPr>
        </p:nvSpPr>
        <p:spPr>
          <a:xfrm>
            <a:off x="327546" y="1092201"/>
            <a:ext cx="9253182" cy="5264150"/>
          </a:xfrm>
        </p:spPr>
        <p:txBody>
          <a:bodyPr>
            <a:noAutofit/>
          </a:bodyPr>
          <a:lstStyle/>
          <a:p>
            <a:pPr marL="457200" lvl="1" indent="0" algn="just">
              <a:buNone/>
            </a:pPr>
            <a:r>
              <a:rPr lang="en-US" sz="1600" dirty="0">
                <a:ea typeface="Arial" charset="0"/>
                <a:cs typeface="Arial" charset="0"/>
              </a:rPr>
              <a:t>To </a:t>
            </a:r>
            <a:r>
              <a:rPr lang="en-US" sz="1600" dirty="0" smtClean="0">
                <a:ea typeface="Arial" charset="0"/>
                <a:cs typeface="Arial" charset="0"/>
              </a:rPr>
              <a:t>brief the Portfolio Committee on Co-operative Governance and Traditional Affairs on </a:t>
            </a:r>
            <a:r>
              <a:rPr lang="en-ZA" sz="1600" dirty="0" smtClean="0">
                <a:ea typeface="Arial" charset="0"/>
                <a:cs typeface="Arial" charset="0"/>
              </a:rPr>
              <a:t>the </a:t>
            </a:r>
            <a:r>
              <a:rPr lang="en-ZA" sz="1600" dirty="0">
                <a:ea typeface="Arial" charset="0"/>
                <a:cs typeface="Arial" charset="0"/>
              </a:rPr>
              <a:t>intervention in </a:t>
            </a:r>
            <a:r>
              <a:rPr lang="en-ZA" sz="1600" dirty="0" err="1" smtClean="0">
                <a:ea typeface="Arial" charset="0"/>
                <a:cs typeface="Arial" charset="0"/>
              </a:rPr>
              <a:t>Lekwa</a:t>
            </a:r>
            <a:r>
              <a:rPr lang="en-ZA" sz="1600" dirty="0" smtClean="0">
                <a:ea typeface="Arial" charset="0"/>
                <a:cs typeface="Arial" charset="0"/>
              </a:rPr>
              <a:t>  </a:t>
            </a:r>
            <a:r>
              <a:rPr lang="en-ZA" sz="1600" dirty="0">
                <a:ea typeface="Arial" charset="0"/>
                <a:cs typeface="Arial" charset="0"/>
              </a:rPr>
              <a:t>Local Municipality in terms of Section 139 (1)(b) of the Constitution of the Republic of South Africa, 1996.</a:t>
            </a:r>
            <a:endParaRPr lang="en-US" sz="1600" dirty="0"/>
          </a:p>
          <a:p>
            <a:pPr marL="342900" lvl="1" indent="-342900" algn="just">
              <a:spcBef>
                <a:spcPts val="0"/>
              </a:spcBef>
              <a:buFont typeface="Wingdings" pitchFamily="2" charset="2"/>
              <a:buChar char="Ø"/>
            </a:pPr>
            <a:endParaRPr lang="en-ZA" sz="2000" i="1" dirty="0"/>
          </a:p>
          <a:p>
            <a:pPr marL="0" lvl="1" indent="0" algn="just">
              <a:spcBef>
                <a:spcPts val="0"/>
              </a:spcBef>
              <a:buNone/>
            </a:pPr>
            <a:endParaRPr lang="en-ZA" sz="2000" i="1" dirty="0">
              <a:latin typeface="Arial" charset="0"/>
              <a:ea typeface="Arial" charset="0"/>
              <a:cs typeface="Arial" charset="0"/>
            </a:endParaRPr>
          </a:p>
          <a:p>
            <a:pPr marL="342900" lvl="1" indent="-342900" algn="just">
              <a:spcBef>
                <a:spcPts val="0"/>
              </a:spcBef>
              <a:buFont typeface="Wingdings" pitchFamily="2" charset="2"/>
              <a:buChar char="Ø"/>
            </a:pPr>
            <a:endParaRPr lang="en-ZA" sz="1600" dirty="0" smtClean="0"/>
          </a:p>
          <a:p>
            <a:pPr marL="0" indent="0" algn="just">
              <a:spcBef>
                <a:spcPts val="0"/>
              </a:spcBef>
              <a:buNone/>
            </a:pPr>
            <a:endParaRPr lang="en-ZA" sz="1600" dirty="0"/>
          </a:p>
        </p:txBody>
      </p:sp>
      <p:sp>
        <p:nvSpPr>
          <p:cNvPr id="4" name="Slide Number Placeholder 3"/>
          <p:cNvSpPr>
            <a:spLocks noGrp="1"/>
          </p:cNvSpPr>
          <p:nvPr>
            <p:ph type="sldNum" sz="quarter" idx="12"/>
          </p:nvPr>
        </p:nvSpPr>
        <p:spPr/>
        <p:txBody>
          <a:bodyPr/>
          <a:lstStyle/>
          <a:p>
            <a:fld id="{39AC5568-C467-DA4E-A229-6C912B895CA4}" type="slidenum">
              <a:rPr lang="en-US" smtClean="0"/>
              <a:pPr/>
              <a:t>2</a:t>
            </a:fld>
            <a:endParaRPr lang="en-US" dirty="0"/>
          </a:p>
        </p:txBody>
      </p:sp>
    </p:spTree>
    <p:extLst>
      <p:ext uri="{BB962C8B-B14F-4D97-AF65-F5344CB8AC3E}">
        <p14:creationId xmlns:p14="http://schemas.microsoft.com/office/powerpoint/2010/main" xmlns="" val="1127765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ZA" sz="3200" b="1" dirty="0"/>
              <a:t>OVERVIEW ON FUNCTIONALITY OF THE LEKWA LM</a:t>
            </a:r>
          </a:p>
        </p:txBody>
      </p:sp>
      <p:sp>
        <p:nvSpPr>
          <p:cNvPr id="3" name="Content Placeholder 2"/>
          <p:cNvSpPr>
            <a:spLocks noGrp="1"/>
          </p:cNvSpPr>
          <p:nvPr>
            <p:ph idx="1"/>
          </p:nvPr>
        </p:nvSpPr>
        <p:spPr>
          <a:xfrm>
            <a:off x="272955" y="914401"/>
            <a:ext cx="9280478" cy="5336497"/>
          </a:xfrm>
          <a:solidFill>
            <a:schemeClr val="bg1"/>
          </a:solidFill>
        </p:spPr>
        <p:txBody>
          <a:bodyPr>
            <a:noAutofit/>
          </a:bodyPr>
          <a:lstStyle/>
          <a:p>
            <a:pPr lvl="0" algn="just"/>
            <a:r>
              <a:rPr lang="en-ZA" sz="1500" dirty="0">
                <a:ea typeface="Arial" charset="0"/>
                <a:cs typeface="Arial" charset="0"/>
              </a:rPr>
              <a:t>Council in its special sitting held on </a:t>
            </a:r>
            <a:r>
              <a:rPr lang="en-ZA" sz="1500" b="1" dirty="0">
                <a:ea typeface="Arial" charset="0"/>
                <a:cs typeface="Arial" charset="0"/>
              </a:rPr>
              <a:t>10  February 2020</a:t>
            </a:r>
            <a:r>
              <a:rPr lang="en-ZA" sz="1500" dirty="0">
                <a:ea typeface="Arial" charset="0"/>
                <a:cs typeface="Arial" charset="0"/>
              </a:rPr>
              <a:t>, resolved to remove the Executive Mayor and the Speaker of the Municipality.  This resolution was subsequently </a:t>
            </a:r>
            <a:r>
              <a:rPr lang="en-ZA" sz="1500" dirty="0" smtClean="0">
                <a:ea typeface="Arial" charset="0"/>
                <a:cs typeface="Arial" charset="0"/>
              </a:rPr>
              <a:t>conducted  </a:t>
            </a:r>
            <a:r>
              <a:rPr lang="en-ZA" sz="1500" dirty="0">
                <a:ea typeface="Arial" charset="0"/>
                <a:cs typeface="Arial" charset="0"/>
              </a:rPr>
              <a:t>through </a:t>
            </a:r>
            <a:r>
              <a:rPr lang="en-ZA" sz="1500" u="sng" dirty="0">
                <a:ea typeface="Arial" charset="0"/>
                <a:cs typeface="Arial" charset="0"/>
              </a:rPr>
              <a:t>a secret ballot voting</a:t>
            </a:r>
            <a:r>
              <a:rPr lang="en-ZA" sz="1500" dirty="0">
                <a:ea typeface="Arial" charset="0"/>
                <a:cs typeface="Arial" charset="0"/>
              </a:rPr>
              <a:t>,  which unfolded as follows:</a:t>
            </a:r>
            <a:endParaRPr lang="en-GB" sz="1500" dirty="0">
              <a:ea typeface="Arial" charset="0"/>
              <a:cs typeface="Arial" charset="0"/>
            </a:endParaRPr>
          </a:p>
          <a:p>
            <a:pPr marL="1071563" lvl="0" indent="-357188" algn="just">
              <a:buFont typeface="+mj-lt"/>
              <a:buAutoNum type="arabicPeriod"/>
            </a:pPr>
            <a:r>
              <a:rPr lang="en-ZA" sz="1500" dirty="0">
                <a:ea typeface="Arial" charset="0"/>
                <a:cs typeface="Arial" charset="0"/>
              </a:rPr>
              <a:t>Total number of Councillors present= </a:t>
            </a:r>
            <a:r>
              <a:rPr lang="en-ZA" sz="1500" b="1" dirty="0">
                <a:ea typeface="Arial" charset="0"/>
                <a:cs typeface="Arial" charset="0"/>
              </a:rPr>
              <a:t>29 </a:t>
            </a:r>
            <a:endParaRPr lang="en-GB" sz="1500" dirty="0">
              <a:ea typeface="Arial" charset="0"/>
              <a:cs typeface="Arial" charset="0"/>
            </a:endParaRPr>
          </a:p>
          <a:p>
            <a:pPr marL="1071563" lvl="0" indent="-357188" algn="just">
              <a:buFont typeface="+mj-lt"/>
              <a:buAutoNum type="arabicPeriod"/>
            </a:pPr>
            <a:r>
              <a:rPr lang="en-ZA" sz="1500" dirty="0">
                <a:ea typeface="Arial" charset="0"/>
                <a:cs typeface="Arial" charset="0"/>
              </a:rPr>
              <a:t>Total number of ballot votes= </a:t>
            </a:r>
            <a:r>
              <a:rPr lang="en-ZA" sz="1500" b="1" dirty="0">
                <a:ea typeface="Arial" charset="0"/>
                <a:cs typeface="Arial" charset="0"/>
              </a:rPr>
              <a:t>27</a:t>
            </a:r>
            <a:endParaRPr lang="en-GB" sz="1500" dirty="0">
              <a:ea typeface="Arial" charset="0"/>
              <a:cs typeface="Arial" charset="0"/>
            </a:endParaRPr>
          </a:p>
          <a:p>
            <a:pPr marL="1071563" lvl="0" indent="-357188" algn="just">
              <a:buFont typeface="+mj-lt"/>
              <a:buAutoNum type="arabicPeriod"/>
            </a:pPr>
            <a:r>
              <a:rPr lang="en-ZA" sz="1500" dirty="0">
                <a:ea typeface="Arial" charset="0"/>
                <a:cs typeface="Arial" charset="0"/>
              </a:rPr>
              <a:t>For the motion=</a:t>
            </a:r>
            <a:r>
              <a:rPr lang="en-ZA" sz="1500" b="1" dirty="0">
                <a:ea typeface="Arial" charset="0"/>
                <a:cs typeface="Arial" charset="0"/>
              </a:rPr>
              <a:t>15</a:t>
            </a:r>
            <a:endParaRPr lang="en-GB" sz="1500" dirty="0">
              <a:ea typeface="Arial" charset="0"/>
              <a:cs typeface="Arial" charset="0"/>
            </a:endParaRPr>
          </a:p>
          <a:p>
            <a:pPr marL="1071563" lvl="0" indent="-357188" algn="just">
              <a:buFont typeface="+mj-lt"/>
              <a:buAutoNum type="arabicPeriod"/>
            </a:pPr>
            <a:r>
              <a:rPr lang="en-ZA" sz="1500" dirty="0">
                <a:ea typeface="Arial" charset="0"/>
                <a:cs typeface="Arial" charset="0"/>
              </a:rPr>
              <a:t>Against the motion=</a:t>
            </a:r>
            <a:r>
              <a:rPr lang="en-ZA" sz="1500" b="1" dirty="0">
                <a:ea typeface="Arial" charset="0"/>
                <a:cs typeface="Arial" charset="0"/>
              </a:rPr>
              <a:t>1</a:t>
            </a:r>
            <a:endParaRPr lang="en-GB" sz="1500" dirty="0">
              <a:ea typeface="Arial" charset="0"/>
              <a:cs typeface="Arial" charset="0"/>
            </a:endParaRPr>
          </a:p>
          <a:p>
            <a:pPr marL="1071563" lvl="0" indent="-357188">
              <a:buFont typeface="+mj-lt"/>
              <a:buAutoNum type="arabicPeriod"/>
            </a:pPr>
            <a:r>
              <a:rPr lang="en-ZA" sz="1500" dirty="0" smtClean="0">
                <a:ea typeface="Arial" charset="0"/>
                <a:cs typeface="Arial" charset="0"/>
              </a:rPr>
              <a:t>Abstain=</a:t>
            </a:r>
            <a:r>
              <a:rPr lang="en-ZA" sz="1500" b="1" dirty="0" smtClean="0">
                <a:ea typeface="Arial" charset="0"/>
                <a:cs typeface="Arial" charset="0"/>
              </a:rPr>
              <a:t>11</a:t>
            </a:r>
          </a:p>
          <a:p>
            <a:pPr marL="1071563" lvl="0" indent="-357188">
              <a:buFont typeface="+mj-lt"/>
              <a:buAutoNum type="arabicPeriod"/>
            </a:pPr>
            <a:r>
              <a:rPr lang="en-ZA" sz="1500" dirty="0" smtClean="0">
                <a:ea typeface="Arial" charset="0"/>
                <a:cs typeface="Arial" charset="0"/>
              </a:rPr>
              <a:t>Councillors who did not vote=</a:t>
            </a:r>
            <a:r>
              <a:rPr lang="en-ZA" sz="1500" b="1" dirty="0" smtClean="0">
                <a:ea typeface="Arial" charset="0"/>
                <a:cs typeface="Arial" charset="0"/>
              </a:rPr>
              <a:t>2</a:t>
            </a:r>
            <a:endParaRPr lang="en-ZA" sz="1500" b="1" dirty="0">
              <a:ea typeface="Arial" charset="0"/>
              <a:cs typeface="Arial" charset="0"/>
            </a:endParaRPr>
          </a:p>
          <a:p>
            <a:pPr algn="just"/>
            <a:r>
              <a:rPr lang="en-ZA" sz="1500" dirty="0" smtClean="0">
                <a:ea typeface="Arial" charset="0"/>
                <a:cs typeface="Arial" charset="0"/>
              </a:rPr>
              <a:t>On 03 </a:t>
            </a:r>
            <a:r>
              <a:rPr lang="en-ZA" sz="1500" dirty="0">
                <a:ea typeface="Arial" charset="0"/>
                <a:cs typeface="Arial" charset="0"/>
              </a:rPr>
              <a:t>March </a:t>
            </a:r>
            <a:r>
              <a:rPr lang="en-ZA" sz="1500" dirty="0" smtClean="0">
                <a:ea typeface="Arial" charset="0"/>
                <a:cs typeface="Arial" charset="0"/>
              </a:rPr>
              <a:t>2020, </a:t>
            </a:r>
            <a:r>
              <a:rPr lang="en-ZA" sz="1500" dirty="0">
                <a:ea typeface="Arial" charset="0"/>
                <a:cs typeface="Arial" charset="0"/>
              </a:rPr>
              <a:t>a Special Council meeting was </a:t>
            </a:r>
            <a:r>
              <a:rPr lang="en-ZA" sz="1500" dirty="0" smtClean="0">
                <a:ea typeface="Arial" charset="0"/>
                <a:cs typeface="Arial" charset="0"/>
              </a:rPr>
              <a:t>scheduled </a:t>
            </a:r>
            <a:r>
              <a:rPr lang="en-ZA" sz="1500" dirty="0">
                <a:ea typeface="Arial" charset="0"/>
                <a:cs typeface="Arial" charset="0"/>
              </a:rPr>
              <a:t>for the filling of the vacancy of the Speaker and the Executive Mayor, amongst other items, however, the meeting did not sit as only 12 Councillors were in attendance, meaning that </a:t>
            </a:r>
            <a:r>
              <a:rPr lang="en-ZA" sz="1500" u="sng" dirty="0">
                <a:ea typeface="Arial" charset="0"/>
                <a:cs typeface="Arial" charset="0"/>
              </a:rPr>
              <a:t>no </a:t>
            </a:r>
            <a:r>
              <a:rPr lang="en-ZA" sz="1500" u="sng" dirty="0" smtClean="0">
                <a:ea typeface="Arial" charset="0"/>
                <a:cs typeface="Arial" charset="0"/>
              </a:rPr>
              <a:t>quorum </a:t>
            </a:r>
            <a:r>
              <a:rPr lang="en-ZA" sz="1500" dirty="0">
                <a:ea typeface="Arial" charset="0"/>
                <a:cs typeface="Arial" charset="0"/>
              </a:rPr>
              <a:t>was formed as the required majority number of Councillors is </a:t>
            </a:r>
            <a:r>
              <a:rPr lang="en-ZA" sz="1500" dirty="0" smtClean="0">
                <a:ea typeface="Arial" charset="0"/>
                <a:cs typeface="Arial" charset="0"/>
              </a:rPr>
              <a:t>16 for Council to form a quorum. </a:t>
            </a:r>
            <a:endParaRPr lang="en-GB" sz="1500" dirty="0">
              <a:ea typeface="Arial" charset="0"/>
              <a:cs typeface="Arial" charset="0"/>
            </a:endParaRPr>
          </a:p>
          <a:p>
            <a:pPr lvl="0" algn="just"/>
            <a:r>
              <a:rPr lang="en-ZA" sz="1500" dirty="0">
                <a:ea typeface="Arial" charset="0"/>
                <a:cs typeface="Arial" charset="0"/>
              </a:rPr>
              <a:t>On </a:t>
            </a:r>
            <a:r>
              <a:rPr lang="en-ZA" sz="1500" dirty="0" smtClean="0">
                <a:ea typeface="Arial" charset="0"/>
                <a:cs typeface="Arial" charset="0"/>
              </a:rPr>
              <a:t>09 </a:t>
            </a:r>
            <a:r>
              <a:rPr lang="en-ZA" sz="1500" dirty="0">
                <a:ea typeface="Arial" charset="0"/>
                <a:cs typeface="Arial" charset="0"/>
              </a:rPr>
              <a:t>March </a:t>
            </a:r>
            <a:r>
              <a:rPr lang="en-ZA" sz="1500" dirty="0" smtClean="0">
                <a:ea typeface="Arial" charset="0"/>
                <a:cs typeface="Arial" charset="0"/>
              </a:rPr>
              <a:t>2020, </a:t>
            </a:r>
            <a:r>
              <a:rPr lang="en-ZA" sz="1500" dirty="0">
                <a:ea typeface="Arial" charset="0"/>
                <a:cs typeface="Arial" charset="0"/>
              </a:rPr>
              <a:t>another Special Council meeting was </a:t>
            </a:r>
            <a:r>
              <a:rPr lang="en-ZA" sz="1500" dirty="0" smtClean="0">
                <a:ea typeface="Arial" charset="0"/>
                <a:cs typeface="Arial" charset="0"/>
              </a:rPr>
              <a:t>convened and </a:t>
            </a:r>
            <a:r>
              <a:rPr lang="en-ZA" sz="1500" dirty="0">
                <a:ea typeface="Arial" charset="0"/>
                <a:cs typeface="Arial" charset="0"/>
              </a:rPr>
              <a:t>same did not proceed due to the same facts outlined above. It is noted that </a:t>
            </a:r>
            <a:r>
              <a:rPr lang="en-ZA" sz="1500" dirty="0" smtClean="0">
                <a:ea typeface="Arial" charset="0"/>
                <a:cs typeface="Arial" charset="0"/>
              </a:rPr>
              <a:t>officials </a:t>
            </a:r>
            <a:r>
              <a:rPr lang="en-ZA" sz="1500" dirty="0">
                <a:ea typeface="Arial" charset="0"/>
                <a:cs typeface="Arial" charset="0"/>
              </a:rPr>
              <a:t>from National and Provincial COGTA were in attendance as observers.  </a:t>
            </a:r>
            <a:endParaRPr lang="en-GB" sz="1500" dirty="0">
              <a:ea typeface="Arial" charset="0"/>
              <a:cs typeface="Arial" charset="0"/>
            </a:endParaRPr>
          </a:p>
          <a:p>
            <a:pPr lvl="0" algn="just"/>
            <a:r>
              <a:rPr lang="en-ZA" sz="1500" dirty="0">
                <a:ea typeface="Arial" charset="0"/>
                <a:cs typeface="Arial" charset="0"/>
              </a:rPr>
              <a:t>Another Special Council meeting was convened further for </a:t>
            </a:r>
            <a:r>
              <a:rPr lang="en-ZA" sz="1500" dirty="0" smtClean="0">
                <a:ea typeface="Arial" charset="0"/>
                <a:cs typeface="Arial" charset="0"/>
              </a:rPr>
              <a:t>11 March </a:t>
            </a:r>
            <a:r>
              <a:rPr lang="en-ZA" sz="1500" dirty="0">
                <a:ea typeface="Arial" charset="0"/>
                <a:cs typeface="Arial" charset="0"/>
              </a:rPr>
              <a:t>2020 at 12h00. This meeting also did not sit because no quorum was </a:t>
            </a:r>
            <a:r>
              <a:rPr lang="en-ZA" sz="1500" dirty="0" smtClean="0">
                <a:ea typeface="Arial" charset="0"/>
                <a:cs typeface="Arial" charset="0"/>
              </a:rPr>
              <a:t>formed.</a:t>
            </a:r>
            <a:endParaRPr lang="en-GB" sz="1500" dirty="0">
              <a:ea typeface="Arial" charset="0"/>
              <a:cs typeface="Arial" charset="0"/>
            </a:endParaRPr>
          </a:p>
          <a:p>
            <a:pPr lvl="0" algn="just"/>
            <a:r>
              <a:rPr lang="en-ZA" sz="1500" dirty="0" smtClean="0">
                <a:ea typeface="Arial" charset="0"/>
                <a:cs typeface="Arial" charset="0"/>
              </a:rPr>
              <a:t>That Council </a:t>
            </a:r>
            <a:r>
              <a:rPr lang="en-ZA" sz="1500" dirty="0">
                <a:ea typeface="Arial" charset="0"/>
                <a:cs typeface="Arial" charset="0"/>
              </a:rPr>
              <a:t>is not able to form a quorum means that </a:t>
            </a:r>
            <a:r>
              <a:rPr lang="en-ZA" sz="1500" dirty="0" err="1" smtClean="0">
                <a:ea typeface="Arial" charset="0"/>
                <a:cs typeface="Arial" charset="0"/>
              </a:rPr>
              <a:t>Lekwa</a:t>
            </a:r>
            <a:r>
              <a:rPr lang="en-ZA" sz="1500" dirty="0" smtClean="0">
                <a:ea typeface="Arial" charset="0"/>
                <a:cs typeface="Arial" charset="0"/>
              </a:rPr>
              <a:t> Council </a:t>
            </a:r>
            <a:r>
              <a:rPr lang="en-ZA" sz="1500" dirty="0">
                <a:ea typeface="Arial" charset="0"/>
                <a:cs typeface="Arial" charset="0"/>
              </a:rPr>
              <a:t>is not able to function effectively and execute its functions. Council and its oversight committees are not able to meet to carry out their functions. </a:t>
            </a:r>
            <a:r>
              <a:rPr lang="en-ZA" sz="1500" dirty="0" smtClean="0">
                <a:ea typeface="Arial" charset="0"/>
                <a:cs typeface="Arial" charset="0"/>
              </a:rPr>
              <a:t> </a:t>
            </a:r>
            <a:endParaRPr lang="en-GB" sz="1500" dirty="0">
              <a:ea typeface="Arial" charset="0"/>
              <a:cs typeface="Arial" charset="0"/>
            </a:endParaRPr>
          </a:p>
          <a:p>
            <a:pPr marL="457200" lvl="1" indent="0" algn="just">
              <a:lnSpc>
                <a:spcPct val="110000"/>
              </a:lnSpc>
              <a:spcBef>
                <a:spcPts val="0"/>
              </a:spcBef>
              <a:buNone/>
            </a:pPr>
            <a:endParaRPr lang="en-ZA" sz="1800" dirty="0" smtClean="0"/>
          </a:p>
          <a:p>
            <a:pPr lvl="1" algn="just">
              <a:lnSpc>
                <a:spcPct val="110000"/>
              </a:lnSpc>
              <a:spcBef>
                <a:spcPts val="0"/>
              </a:spcBef>
              <a:buFont typeface="Wingdings" pitchFamily="2" charset="2"/>
              <a:buChar char="Ø"/>
            </a:pPr>
            <a:endParaRPr lang="en-ZA" sz="1800" dirty="0"/>
          </a:p>
          <a:p>
            <a:pPr lvl="1" algn="just">
              <a:lnSpc>
                <a:spcPct val="110000"/>
              </a:lnSpc>
              <a:spcBef>
                <a:spcPts val="0"/>
              </a:spcBef>
              <a:buFont typeface="Wingdings" pitchFamily="2" charset="2"/>
              <a:buChar char="Ø"/>
            </a:pPr>
            <a:endParaRPr lang="en-ZA" sz="1800" dirty="0" smtClean="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smtClean="0"/>
          </a:p>
          <a:p>
            <a:pPr marL="457200" lvl="1" indent="0" algn="just">
              <a:lnSpc>
                <a:spcPct val="110000"/>
              </a:lnSpc>
              <a:spcBef>
                <a:spcPts val="0"/>
              </a:spcBef>
              <a:buNone/>
            </a:pPr>
            <a:endParaRPr lang="en-ZA" sz="2200" dirty="0"/>
          </a:p>
        </p:txBody>
      </p:sp>
      <p:sp>
        <p:nvSpPr>
          <p:cNvPr id="4" name="Slide Number Placeholder 3"/>
          <p:cNvSpPr>
            <a:spLocks noGrp="1"/>
          </p:cNvSpPr>
          <p:nvPr>
            <p:ph type="sldNum" sz="quarter" idx="12"/>
          </p:nvPr>
        </p:nvSpPr>
        <p:spPr/>
        <p:txBody>
          <a:bodyPr/>
          <a:lstStyle/>
          <a:p>
            <a:fld id="{39AC5568-C467-DA4E-A229-6C912B895CA4}" type="slidenum">
              <a:rPr lang="en-US" smtClean="0"/>
              <a:pPr/>
              <a:t>3</a:t>
            </a:fld>
            <a:endParaRPr lang="en-US" dirty="0"/>
          </a:p>
        </p:txBody>
      </p:sp>
    </p:spTree>
    <p:extLst>
      <p:ext uri="{BB962C8B-B14F-4D97-AF65-F5344CB8AC3E}">
        <p14:creationId xmlns:p14="http://schemas.microsoft.com/office/powerpoint/2010/main" xmlns="" val="2144173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ZA" sz="3200" b="1" dirty="0"/>
              <a:t>OVERVIEW ON FUNCTIONALITY OF THE LEKWA LM</a:t>
            </a:r>
          </a:p>
        </p:txBody>
      </p:sp>
      <p:sp>
        <p:nvSpPr>
          <p:cNvPr id="3" name="Content Placeholder 2"/>
          <p:cNvSpPr>
            <a:spLocks noGrp="1"/>
          </p:cNvSpPr>
          <p:nvPr>
            <p:ph idx="1"/>
          </p:nvPr>
        </p:nvSpPr>
        <p:spPr>
          <a:xfrm>
            <a:off x="272955" y="914401"/>
            <a:ext cx="9280478" cy="5125913"/>
          </a:xfrm>
          <a:solidFill>
            <a:schemeClr val="bg1"/>
          </a:solidFill>
        </p:spPr>
        <p:txBody>
          <a:bodyPr>
            <a:noAutofit/>
          </a:bodyPr>
          <a:lstStyle/>
          <a:p>
            <a:pPr lvl="0"/>
            <a:r>
              <a:rPr lang="en-US" sz="1500" dirty="0"/>
              <a:t>Attention is drawn to the fact that there were 3 (three) conservative failed Council sittings scheduled for 14 January 2020, 17 January 2020 and 31 January 2020 which </a:t>
            </a:r>
            <a:r>
              <a:rPr lang="en-US" sz="1500" dirty="0" smtClean="0"/>
              <a:t>amongst </a:t>
            </a:r>
            <a:r>
              <a:rPr lang="en-US" sz="1500" dirty="0"/>
              <a:t>others compliance reports were to be tabled, namely:</a:t>
            </a:r>
            <a:endParaRPr lang="en-GB" sz="1500" dirty="0"/>
          </a:p>
          <a:p>
            <a:pPr marL="400050" lvl="0" indent="-400050">
              <a:buFont typeface="+mj-lt"/>
              <a:buAutoNum type="romanUcPeriod"/>
            </a:pPr>
            <a:r>
              <a:rPr lang="en-US" sz="1500" dirty="0" smtClean="0"/>
              <a:t>The </a:t>
            </a:r>
            <a:r>
              <a:rPr lang="en-US" sz="1500" dirty="0"/>
              <a:t>AG </a:t>
            </a:r>
            <a:r>
              <a:rPr lang="en-US" sz="1500" dirty="0" smtClean="0"/>
              <a:t>report;</a:t>
            </a:r>
            <a:endParaRPr lang="en-GB" sz="1500" dirty="0"/>
          </a:p>
          <a:p>
            <a:pPr marL="400050" lvl="0" indent="-400050">
              <a:buFont typeface="+mj-lt"/>
              <a:buAutoNum type="romanUcPeriod"/>
            </a:pPr>
            <a:r>
              <a:rPr lang="en-US" sz="1500" dirty="0" smtClean="0"/>
              <a:t>Annual report;</a:t>
            </a:r>
            <a:endParaRPr lang="en-GB" sz="1500" dirty="0"/>
          </a:p>
          <a:p>
            <a:pPr marL="400050" lvl="0" indent="-400050">
              <a:buFont typeface="+mj-lt"/>
              <a:buAutoNum type="romanUcPeriod"/>
            </a:pPr>
            <a:r>
              <a:rPr lang="en-US" sz="1500" dirty="0" smtClean="0"/>
              <a:t>Mid-Year </a:t>
            </a:r>
            <a:r>
              <a:rPr lang="en-US" sz="1500" dirty="0"/>
              <a:t>Budget and </a:t>
            </a:r>
            <a:r>
              <a:rPr lang="en-US" sz="1500" dirty="0" smtClean="0"/>
              <a:t>Performance </a:t>
            </a:r>
            <a:r>
              <a:rPr lang="en-US" sz="1500" dirty="0"/>
              <a:t>Assessment Report (section 72 of the MFMA report</a:t>
            </a:r>
            <a:r>
              <a:rPr lang="en-US" sz="1500" dirty="0" smtClean="0"/>
              <a:t>);</a:t>
            </a:r>
            <a:endParaRPr lang="en-GB" sz="1500" dirty="0"/>
          </a:p>
          <a:p>
            <a:pPr marL="400050" lvl="0" indent="-400050">
              <a:buFont typeface="+mj-lt"/>
              <a:buAutoNum type="romanUcPeriod"/>
            </a:pPr>
            <a:r>
              <a:rPr lang="en-US" sz="1500" dirty="0" smtClean="0"/>
              <a:t>Second </a:t>
            </a:r>
            <a:r>
              <a:rPr lang="en-US" sz="1500" dirty="0"/>
              <a:t>Quarter Report on the implementation of the budget and the financial state of </a:t>
            </a:r>
            <a:r>
              <a:rPr lang="en-US" sz="1500" dirty="0" smtClean="0"/>
              <a:t>affairs </a:t>
            </a:r>
            <a:r>
              <a:rPr lang="en-US" sz="1500" dirty="0"/>
              <a:t>of the </a:t>
            </a:r>
            <a:r>
              <a:rPr lang="en-US" sz="1500" dirty="0" smtClean="0"/>
              <a:t>Municipality </a:t>
            </a:r>
            <a:r>
              <a:rPr lang="en-US" sz="1500" dirty="0"/>
              <a:t>(section 52(d) of the MFMA report</a:t>
            </a:r>
            <a:r>
              <a:rPr lang="en-US" sz="1500" dirty="0" smtClean="0"/>
              <a:t>);</a:t>
            </a:r>
            <a:endParaRPr lang="en-GB" sz="1500" dirty="0"/>
          </a:p>
          <a:p>
            <a:pPr marL="400050" lvl="0" indent="-400050">
              <a:buFont typeface="+mj-lt"/>
              <a:buAutoNum type="romanUcPeriod"/>
            </a:pPr>
            <a:r>
              <a:rPr lang="en-US" sz="1500" dirty="0" smtClean="0"/>
              <a:t>Adjustment </a:t>
            </a:r>
            <a:r>
              <a:rPr lang="en-US" sz="1500" dirty="0"/>
              <a:t>Budget.</a:t>
            </a:r>
            <a:endParaRPr lang="en-GB" sz="1500" dirty="0"/>
          </a:p>
          <a:p>
            <a:pPr lvl="0"/>
            <a:r>
              <a:rPr lang="en-US" sz="1500" dirty="0"/>
              <a:t>It is important to note that this raises non compliance issues against  the </a:t>
            </a:r>
            <a:r>
              <a:rPr lang="en-US" sz="1500" dirty="0" smtClean="0"/>
              <a:t>Municipality</a:t>
            </a:r>
            <a:endParaRPr lang="en-ZA" sz="1500" dirty="0" smtClean="0"/>
          </a:p>
          <a:p>
            <a:pPr lvl="0" algn="just"/>
            <a:r>
              <a:rPr lang="en-ZA" sz="1500" dirty="0">
                <a:ea typeface="Arial" charset="0"/>
                <a:cs typeface="Arial" charset="0"/>
              </a:rPr>
              <a:t>In the aborted Council meeting of 09 March 2020, there were acts of intimidation against councillors at the entrance at the municipal council offices. </a:t>
            </a:r>
          </a:p>
          <a:p>
            <a:pPr lvl="0" algn="just"/>
            <a:r>
              <a:rPr lang="en-ZA" sz="1500" dirty="0">
                <a:ea typeface="Arial" charset="0"/>
                <a:cs typeface="Arial" charset="0"/>
              </a:rPr>
              <a:t>This also created an unsafe environment for both officials and councillors in the municipality, which has continued despite numerous attempts to quell the situation.</a:t>
            </a:r>
          </a:p>
          <a:p>
            <a:pPr lvl="0" algn="just"/>
            <a:r>
              <a:rPr lang="en-ZA" sz="1500" dirty="0">
                <a:ea typeface="Arial" charset="0"/>
                <a:cs typeface="Arial" charset="0"/>
              </a:rPr>
              <a:t>Having considered the above mentioned untenable situation in the municipality the department made a submission to the Executive Council requesting it to invoke S139(1)(b) of the Constitution of the Republic of South Africa in </a:t>
            </a:r>
            <a:r>
              <a:rPr lang="en-ZA" sz="1500" dirty="0" err="1">
                <a:ea typeface="Arial" charset="0"/>
                <a:cs typeface="Arial" charset="0"/>
              </a:rPr>
              <a:t>Lekwa</a:t>
            </a:r>
            <a:r>
              <a:rPr lang="en-ZA" sz="1500" dirty="0">
                <a:ea typeface="Arial" charset="0"/>
                <a:cs typeface="Arial" charset="0"/>
              </a:rPr>
              <a:t> Local Municipality.</a:t>
            </a:r>
          </a:p>
          <a:p>
            <a:pPr lvl="0" algn="just"/>
            <a:r>
              <a:rPr lang="en-ZA" sz="1500" dirty="0">
                <a:ea typeface="Arial" charset="0"/>
                <a:cs typeface="Arial" charset="0"/>
              </a:rPr>
              <a:t>At its sitting on 18 March 2020, the Executive Council resolved to invoke S139(1)(b) of the Constitution of the Republic of South Africa in </a:t>
            </a:r>
            <a:r>
              <a:rPr lang="en-ZA" sz="1500" dirty="0" err="1">
                <a:ea typeface="Arial" charset="0"/>
                <a:cs typeface="Arial" charset="0"/>
              </a:rPr>
              <a:t>Lekwa</a:t>
            </a:r>
            <a:r>
              <a:rPr lang="en-ZA" sz="1500" dirty="0">
                <a:ea typeface="Arial" charset="0"/>
                <a:cs typeface="Arial" charset="0"/>
              </a:rPr>
              <a:t> Local Municipality, however due to not receiving concurrence from the Minister of COGTA, the department has not proceeded on this matter. </a:t>
            </a:r>
          </a:p>
          <a:p>
            <a:pPr algn="just"/>
            <a:endParaRPr lang="en-GB" sz="1800" dirty="0">
              <a:ea typeface="Arial" charset="0"/>
              <a:cs typeface="Arial" charset="0"/>
            </a:endParaRPr>
          </a:p>
          <a:p>
            <a:pPr marL="457200" lvl="1" indent="0" algn="just">
              <a:lnSpc>
                <a:spcPct val="110000"/>
              </a:lnSpc>
              <a:spcBef>
                <a:spcPts val="0"/>
              </a:spcBef>
              <a:buNone/>
            </a:pPr>
            <a:endParaRPr lang="en-ZA" sz="2200" dirty="0"/>
          </a:p>
        </p:txBody>
      </p:sp>
      <p:sp>
        <p:nvSpPr>
          <p:cNvPr id="4" name="Slide Number Placeholder 3"/>
          <p:cNvSpPr>
            <a:spLocks noGrp="1"/>
          </p:cNvSpPr>
          <p:nvPr>
            <p:ph type="sldNum" sz="quarter" idx="12"/>
          </p:nvPr>
        </p:nvSpPr>
        <p:spPr/>
        <p:txBody>
          <a:bodyPr/>
          <a:lstStyle/>
          <a:p>
            <a:fld id="{39AC5568-C467-DA4E-A229-6C912B895CA4}" type="slidenum">
              <a:rPr lang="en-US" smtClean="0"/>
              <a:pPr/>
              <a:t>4</a:t>
            </a:fld>
            <a:endParaRPr lang="en-US" dirty="0"/>
          </a:p>
        </p:txBody>
      </p:sp>
    </p:spTree>
    <p:extLst>
      <p:ext uri="{BB962C8B-B14F-4D97-AF65-F5344CB8AC3E}">
        <p14:creationId xmlns:p14="http://schemas.microsoft.com/office/powerpoint/2010/main" xmlns="" val="919489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PROVINCIAL INTERVENTION</a:t>
            </a:r>
            <a:endParaRPr lang="en-US" sz="3200" b="1" dirty="0"/>
          </a:p>
        </p:txBody>
      </p:sp>
      <p:sp>
        <p:nvSpPr>
          <p:cNvPr id="3" name="Content Placeholder 2"/>
          <p:cNvSpPr>
            <a:spLocks noGrp="1"/>
          </p:cNvSpPr>
          <p:nvPr>
            <p:ph idx="1"/>
          </p:nvPr>
        </p:nvSpPr>
        <p:spPr>
          <a:xfrm>
            <a:off x="269823" y="914403"/>
            <a:ext cx="8957997" cy="5056630"/>
          </a:xfrm>
        </p:spPr>
        <p:txBody>
          <a:bodyPr>
            <a:noAutofit/>
          </a:bodyPr>
          <a:lstStyle/>
          <a:p>
            <a:pPr algn="just"/>
            <a:r>
              <a:rPr lang="en-US" sz="1600" dirty="0" smtClean="0"/>
              <a:t>Lekwa municipality was </a:t>
            </a:r>
            <a:r>
              <a:rPr lang="en-US" sz="1600" dirty="0"/>
              <a:t>placed under mandatory intervention in terms of S</a:t>
            </a:r>
            <a:r>
              <a:rPr lang="en-US" sz="1600" dirty="0" smtClean="0"/>
              <a:t>ection 139(1) </a:t>
            </a:r>
            <a:r>
              <a:rPr lang="en-US" sz="1600" dirty="0"/>
              <a:t>of the Local Government: Municipal Finance Management Act, 2003 (Act No. 56 of 2003</a:t>
            </a:r>
            <a:r>
              <a:rPr lang="en-US" sz="1600" dirty="0" smtClean="0"/>
              <a:t>)</a:t>
            </a:r>
            <a:r>
              <a:rPr lang="en-ZA" sz="1600" dirty="0"/>
              <a:t> in July 2018</a:t>
            </a:r>
            <a:r>
              <a:rPr lang="en-GB" sz="1600" dirty="0" smtClean="0"/>
              <a:t>. </a:t>
            </a:r>
            <a:r>
              <a:rPr lang="en-GB" sz="1600" dirty="0"/>
              <a:t>H</a:t>
            </a:r>
            <a:r>
              <a:rPr lang="en-GB" sz="1600" dirty="0" smtClean="0"/>
              <a:t>owever due to the challenges in the municipality progress on the implementation of this intervention has been slow. </a:t>
            </a:r>
          </a:p>
          <a:p>
            <a:pPr marL="0" lvl="1" indent="0" algn="just">
              <a:buNone/>
            </a:pPr>
            <a:r>
              <a:rPr lang="en-GB" sz="1600" b="1" dirty="0" smtClean="0"/>
              <a:t>S106(1)(b) Investigation into </a:t>
            </a:r>
            <a:r>
              <a:rPr lang="en-GB" sz="1600" b="1" dirty="0" err="1" smtClean="0"/>
              <a:t>Lekwa</a:t>
            </a:r>
            <a:r>
              <a:rPr lang="en-GB" sz="1600" b="1" dirty="0" smtClean="0"/>
              <a:t> Local Municipality</a:t>
            </a:r>
          </a:p>
          <a:p>
            <a:pPr marL="342900" lvl="1" indent="-342900" algn="just">
              <a:buFont typeface="Arial"/>
              <a:buChar char="•"/>
            </a:pPr>
            <a:r>
              <a:rPr lang="en-ZA" sz="1600" dirty="0" smtClean="0"/>
              <a:t>In </a:t>
            </a:r>
            <a:r>
              <a:rPr lang="en-ZA" sz="1600" dirty="0"/>
              <a:t>June 2018, the </a:t>
            </a:r>
            <a:r>
              <a:rPr lang="en-ZA" sz="1600" dirty="0" smtClean="0"/>
              <a:t>Department decided </a:t>
            </a:r>
            <a:r>
              <a:rPr lang="en-ZA" sz="1600" dirty="0"/>
              <a:t>to intervene in </a:t>
            </a:r>
            <a:r>
              <a:rPr lang="en-ZA" sz="1600" dirty="0" err="1"/>
              <a:t>Lekwa</a:t>
            </a:r>
            <a:r>
              <a:rPr lang="en-ZA" sz="1600" dirty="0"/>
              <a:t> Local Municipality in term of S106 (1)(b) </a:t>
            </a:r>
            <a:r>
              <a:rPr lang="en-GB" sz="1600" dirty="0"/>
              <a:t>of the Municipal Systems Act. A service provider was appointed to conduct a forensic investigation on the allegations levelled against the Municipality. The appointment was for a period of 30 days effective from 20 June 2018. The investigation </a:t>
            </a:r>
            <a:r>
              <a:rPr lang="en-GB" sz="1600" dirty="0" smtClean="0"/>
              <a:t>was </a:t>
            </a:r>
            <a:r>
              <a:rPr lang="en-GB" sz="1600" dirty="0"/>
              <a:t>completed and a report </a:t>
            </a:r>
            <a:r>
              <a:rPr lang="en-GB" sz="1600" dirty="0" smtClean="0"/>
              <a:t>was </a:t>
            </a:r>
            <a:r>
              <a:rPr lang="en-GB" sz="1600" dirty="0"/>
              <a:t>submitted to </a:t>
            </a:r>
            <a:r>
              <a:rPr lang="en-ZA" sz="1600" dirty="0"/>
              <a:t>(COGTA)</a:t>
            </a:r>
            <a:r>
              <a:rPr lang="en-GB" sz="1600" dirty="0" smtClean="0"/>
              <a:t>.</a:t>
            </a:r>
            <a:r>
              <a:rPr lang="en-GB" sz="1600" dirty="0"/>
              <a:t> </a:t>
            </a:r>
            <a:endParaRPr lang="en-GB" sz="1600" dirty="0" smtClean="0"/>
          </a:p>
          <a:p>
            <a:pPr marL="342900" lvl="1" indent="-342900" algn="just">
              <a:buFont typeface="Arial"/>
              <a:buChar char="•"/>
            </a:pPr>
            <a:r>
              <a:rPr lang="en-GB" sz="1600" dirty="0"/>
              <a:t>The S106(1)(b)report was presented to the municipal council for implementation of the recommendations on 10 July 2020. </a:t>
            </a:r>
          </a:p>
          <a:p>
            <a:pPr marL="342900" lvl="1" indent="-342900" algn="just">
              <a:buFont typeface="Arial"/>
              <a:buChar char="•"/>
            </a:pPr>
            <a:r>
              <a:rPr lang="en-GB" sz="1600" dirty="0"/>
              <a:t>The department has requested the municipality to develop an action plan to respond to the findings of the S106(1)(b) report. </a:t>
            </a:r>
            <a:endParaRPr lang="en-GB" sz="1600" dirty="0" smtClean="0"/>
          </a:p>
          <a:p>
            <a:pPr marL="342900" lvl="1" indent="-342900" algn="just">
              <a:buFont typeface="Arial"/>
              <a:buChar char="•"/>
            </a:pPr>
            <a:r>
              <a:rPr lang="en-GB" sz="1600" dirty="0" smtClean="0"/>
              <a:t>To date the municipal council has not met to process the report, largely due to the challenges in council</a:t>
            </a:r>
            <a:endParaRPr lang="en-GB" sz="1600" dirty="0"/>
          </a:p>
          <a:p>
            <a:pPr marL="342900" lvl="1" indent="-342900" algn="just">
              <a:buFont typeface="Arial"/>
              <a:buChar char="•"/>
            </a:pPr>
            <a:r>
              <a:rPr lang="en-ZA" sz="1600" dirty="0">
                <a:ea typeface="Arial" charset="0"/>
                <a:cs typeface="Arial" charset="0"/>
              </a:rPr>
              <a:t>As part of the Provincial Support in terms of Section 154(1) and 155(6) of the Constitution of the Republic Of South Africa, 1996 Read with Section 105(1) of The Local Government: Municipal Systems , 2000 (ACT NO. 32 OF 2000, the department has seconded an Acting Chief Financial Officer and a Director technical Services for a period of 6 months.</a:t>
            </a:r>
          </a:p>
          <a:p>
            <a:pPr marL="342900" lvl="1" indent="-342900" algn="just">
              <a:buFont typeface="Arial"/>
              <a:buChar char="•"/>
            </a:pPr>
            <a:endParaRPr lang="en-GB" sz="1600" dirty="0" smtClean="0"/>
          </a:p>
        </p:txBody>
      </p:sp>
      <p:sp>
        <p:nvSpPr>
          <p:cNvPr id="4" name="Slide Number Placeholder 3"/>
          <p:cNvSpPr>
            <a:spLocks noGrp="1"/>
          </p:cNvSpPr>
          <p:nvPr>
            <p:ph type="sldNum" sz="quarter" idx="12"/>
          </p:nvPr>
        </p:nvSpPr>
        <p:spPr/>
        <p:txBody>
          <a:bodyPr/>
          <a:lstStyle/>
          <a:p>
            <a:fld id="{39AC5568-C467-DA4E-A229-6C912B895CA4}" type="slidenum">
              <a:rPr lang="en-US" smtClean="0"/>
              <a:pPr/>
              <a:t>5</a:t>
            </a:fld>
            <a:endParaRPr lang="en-US" dirty="0"/>
          </a:p>
        </p:txBody>
      </p:sp>
    </p:spTree>
    <p:extLst>
      <p:ext uri="{BB962C8B-B14F-4D97-AF65-F5344CB8AC3E}">
        <p14:creationId xmlns:p14="http://schemas.microsoft.com/office/powerpoint/2010/main" xmlns="" val="871309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PROVINCIAL INTERVENTION</a:t>
            </a:r>
            <a:endParaRPr lang="en-US" sz="3200" b="1" dirty="0"/>
          </a:p>
        </p:txBody>
      </p:sp>
      <p:sp>
        <p:nvSpPr>
          <p:cNvPr id="3" name="Content Placeholder 2"/>
          <p:cNvSpPr>
            <a:spLocks noGrp="1"/>
          </p:cNvSpPr>
          <p:nvPr>
            <p:ph idx="1"/>
          </p:nvPr>
        </p:nvSpPr>
        <p:spPr>
          <a:xfrm>
            <a:off x="312420" y="1261873"/>
            <a:ext cx="8915400" cy="5094478"/>
          </a:xfrm>
        </p:spPr>
        <p:txBody>
          <a:bodyPr>
            <a:noAutofit/>
          </a:bodyPr>
          <a:lstStyle/>
          <a:p>
            <a:pPr marL="0" lvl="1" indent="0" algn="just">
              <a:buNone/>
            </a:pPr>
            <a:r>
              <a:rPr lang="en-GB" sz="1600" b="1" dirty="0" smtClean="0"/>
              <a:t>Reconstitution of the Municipal Council</a:t>
            </a:r>
          </a:p>
          <a:p>
            <a:r>
              <a:rPr lang="en-ZA" sz="1600" dirty="0">
                <a:ea typeface="Arial" charset="0"/>
                <a:cs typeface="Arial" charset="0"/>
              </a:rPr>
              <a:t>On 05 June 2020, the </a:t>
            </a:r>
            <a:r>
              <a:rPr lang="en-ZA" sz="1600" dirty="0" smtClean="0">
                <a:ea typeface="Arial" charset="0"/>
                <a:cs typeface="Arial" charset="0"/>
              </a:rPr>
              <a:t>Department </a:t>
            </a:r>
            <a:r>
              <a:rPr lang="en-ZA" sz="1600" dirty="0">
                <a:ea typeface="Arial" charset="0"/>
                <a:cs typeface="Arial" charset="0"/>
              </a:rPr>
              <a:t>convened a special sitting of the </a:t>
            </a:r>
            <a:r>
              <a:rPr lang="en-ZA" sz="1600" dirty="0" err="1">
                <a:ea typeface="Arial" charset="0"/>
                <a:cs typeface="Arial" charset="0"/>
              </a:rPr>
              <a:t>Lekwa</a:t>
            </a:r>
            <a:r>
              <a:rPr lang="en-ZA" sz="1600" dirty="0">
                <a:ea typeface="Arial" charset="0"/>
                <a:cs typeface="Arial" charset="0"/>
              </a:rPr>
              <a:t> Local Municipality to elect a Speaker and Mayor. At this sitting Cllr MH </a:t>
            </a:r>
            <a:r>
              <a:rPr lang="en-ZA" sz="1600" dirty="0" err="1">
                <a:ea typeface="Arial" charset="0"/>
                <a:cs typeface="Arial" charset="0"/>
              </a:rPr>
              <a:t>Khota</a:t>
            </a:r>
            <a:r>
              <a:rPr lang="en-ZA" sz="1600" dirty="0">
                <a:ea typeface="Arial" charset="0"/>
                <a:cs typeface="Arial" charset="0"/>
              </a:rPr>
              <a:t> and CLLR LBR </a:t>
            </a:r>
            <a:r>
              <a:rPr lang="en-ZA" sz="1600" dirty="0" err="1">
                <a:ea typeface="Arial" charset="0"/>
                <a:cs typeface="Arial" charset="0"/>
              </a:rPr>
              <a:t>Dlamini</a:t>
            </a:r>
            <a:r>
              <a:rPr lang="en-ZA" sz="1600" dirty="0">
                <a:ea typeface="Arial" charset="0"/>
                <a:cs typeface="Arial" charset="0"/>
              </a:rPr>
              <a:t> were elected as Speaker and Mayor respectively</a:t>
            </a:r>
            <a:r>
              <a:rPr lang="en-ZA" sz="1600" dirty="0" smtClean="0">
                <a:ea typeface="Arial" charset="0"/>
                <a:cs typeface="Arial" charset="0"/>
              </a:rPr>
              <a:t>.</a:t>
            </a:r>
            <a:endParaRPr lang="en-GB" sz="1600" dirty="0"/>
          </a:p>
          <a:p>
            <a:pPr marL="0" lvl="1" indent="0" algn="just">
              <a:buNone/>
            </a:pPr>
            <a:endParaRPr lang="en-GB" sz="1600" dirty="0" smtClean="0"/>
          </a:p>
          <a:p>
            <a:pPr marL="342900" lvl="1" indent="-342900" algn="just">
              <a:buFont typeface="Arial"/>
              <a:buChar char="•"/>
            </a:pPr>
            <a:r>
              <a:rPr lang="en-GB" sz="1600" dirty="0" smtClean="0"/>
              <a:t>The full functionality of the municipality is presented in the next slides as per the pillars of Back to Basics.</a:t>
            </a:r>
          </a:p>
          <a:p>
            <a:pPr marL="342900" lvl="1" indent="-342900" algn="just">
              <a:buFont typeface="Arial"/>
              <a:buChar char="•"/>
            </a:pPr>
            <a:endParaRPr lang="en-GB" sz="1800" dirty="0" smtClean="0"/>
          </a:p>
        </p:txBody>
      </p:sp>
      <p:sp>
        <p:nvSpPr>
          <p:cNvPr id="4" name="Slide Number Placeholder 3"/>
          <p:cNvSpPr>
            <a:spLocks noGrp="1"/>
          </p:cNvSpPr>
          <p:nvPr>
            <p:ph type="sldNum" sz="quarter" idx="12"/>
          </p:nvPr>
        </p:nvSpPr>
        <p:spPr/>
        <p:txBody>
          <a:bodyPr/>
          <a:lstStyle/>
          <a:p>
            <a:fld id="{39AC5568-C467-DA4E-A229-6C912B895CA4}" type="slidenum">
              <a:rPr lang="en-US" smtClean="0"/>
              <a:pPr/>
              <a:t>6</a:t>
            </a:fld>
            <a:endParaRPr lang="en-US" dirty="0"/>
          </a:p>
        </p:txBody>
      </p:sp>
    </p:spTree>
    <p:extLst>
      <p:ext uri="{BB962C8B-B14F-4D97-AF65-F5344CB8AC3E}">
        <p14:creationId xmlns:p14="http://schemas.microsoft.com/office/powerpoint/2010/main" xmlns="" val="836886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smtClean="0"/>
              <a:t>BASIC SERVICES</a:t>
            </a:r>
            <a:endParaRPr lang="en-US" sz="3200" dirty="0"/>
          </a:p>
        </p:txBody>
      </p:sp>
      <p:sp>
        <p:nvSpPr>
          <p:cNvPr id="3" name="Content Placeholder 2"/>
          <p:cNvSpPr>
            <a:spLocks noGrp="1"/>
          </p:cNvSpPr>
          <p:nvPr>
            <p:ph idx="1"/>
          </p:nvPr>
        </p:nvSpPr>
        <p:spPr>
          <a:xfrm>
            <a:off x="284813" y="914403"/>
            <a:ext cx="8943007" cy="5056630"/>
          </a:xfrm>
        </p:spPr>
        <p:txBody>
          <a:bodyPr>
            <a:noAutofit/>
          </a:bodyPr>
          <a:lstStyle/>
          <a:p>
            <a:pPr marL="0" indent="0">
              <a:buNone/>
            </a:pPr>
            <a:r>
              <a:rPr lang="en-ZA" sz="1600" b="1" u="sng" dirty="0" smtClean="0">
                <a:cs typeface="Arial" panose="020B0604020202020204" pitchFamily="34" charset="0"/>
              </a:rPr>
              <a:t>Basic Services</a:t>
            </a:r>
          </a:p>
          <a:p>
            <a:pPr marL="342900" lvl="1" indent="-342900">
              <a:buFont typeface="Arial"/>
              <a:buChar char="•"/>
            </a:pPr>
            <a:r>
              <a:rPr lang="en-GB" sz="1600" dirty="0" smtClean="0">
                <a:ea typeface="Arial" charset="0"/>
                <a:cs typeface="Arial" charset="0"/>
              </a:rPr>
              <a:t>Lekwa has 93.7% of its households having access to water, 97%</a:t>
            </a:r>
            <a:r>
              <a:rPr lang="en-GB" sz="1600" dirty="0">
                <a:ea typeface="Arial" charset="0"/>
                <a:cs typeface="Arial" charset="0"/>
              </a:rPr>
              <a:t> households</a:t>
            </a:r>
            <a:r>
              <a:rPr lang="en-GB" sz="1600" dirty="0" smtClean="0">
                <a:ea typeface="Arial" charset="0"/>
                <a:cs typeface="Arial" charset="0"/>
              </a:rPr>
              <a:t> have access to sanitation, 69,5 %</a:t>
            </a:r>
            <a:r>
              <a:rPr lang="en-GB" sz="1600" dirty="0">
                <a:ea typeface="Arial" charset="0"/>
                <a:cs typeface="Arial" charset="0"/>
              </a:rPr>
              <a:t> households</a:t>
            </a:r>
            <a:r>
              <a:rPr lang="en-GB" sz="1600" dirty="0" smtClean="0">
                <a:ea typeface="Arial" charset="0"/>
                <a:cs typeface="Arial" charset="0"/>
              </a:rPr>
              <a:t> have access to refuse removal and 92% </a:t>
            </a:r>
            <a:r>
              <a:rPr lang="en-GB" sz="1600" dirty="0">
                <a:ea typeface="Arial" charset="0"/>
                <a:cs typeface="Arial" charset="0"/>
              </a:rPr>
              <a:t>households </a:t>
            </a:r>
            <a:r>
              <a:rPr lang="en-GB" sz="1600" dirty="0" smtClean="0">
                <a:ea typeface="Arial" charset="0"/>
                <a:cs typeface="Arial" charset="0"/>
              </a:rPr>
              <a:t>have access to electricity.</a:t>
            </a:r>
          </a:p>
          <a:p>
            <a:pPr marL="342900" lvl="1" indent="-342900">
              <a:buFont typeface="Arial"/>
              <a:buChar char="•"/>
            </a:pPr>
            <a:r>
              <a:rPr lang="en-GB" sz="1600" dirty="0" smtClean="0">
                <a:ea typeface="Arial" charset="0"/>
                <a:cs typeface="Arial" charset="0"/>
              </a:rPr>
              <a:t>Lekwa </a:t>
            </a:r>
            <a:r>
              <a:rPr lang="en-GB" sz="1600" dirty="0">
                <a:ea typeface="Arial" charset="0"/>
                <a:cs typeface="Arial" charset="0"/>
              </a:rPr>
              <a:t>has </a:t>
            </a:r>
            <a:r>
              <a:rPr lang="en-ZA" sz="1600" dirty="0">
                <a:ea typeface="Arial" charset="0"/>
                <a:cs typeface="Arial" charset="0"/>
              </a:rPr>
              <a:t>non-compliant Waste Water  effluent discharge impacting on water resources. This situation has been prevailing for a number of years. The following interventions have been </a:t>
            </a:r>
            <a:r>
              <a:rPr lang="en-ZA" sz="1600" dirty="0" smtClean="0">
                <a:ea typeface="Arial" charset="0"/>
                <a:cs typeface="Arial" charset="0"/>
              </a:rPr>
              <a:t>introduced </a:t>
            </a:r>
            <a:r>
              <a:rPr lang="en-ZA" sz="1600" dirty="0">
                <a:ea typeface="Arial" charset="0"/>
                <a:cs typeface="Arial" charset="0"/>
              </a:rPr>
              <a:t>by </a:t>
            </a:r>
            <a:r>
              <a:rPr lang="en-ZA" sz="1600" dirty="0" smtClean="0">
                <a:ea typeface="Arial" charset="0"/>
                <a:cs typeface="Arial" charset="0"/>
              </a:rPr>
              <a:t>government </a:t>
            </a:r>
            <a:r>
              <a:rPr lang="en-ZA" sz="1600" dirty="0">
                <a:ea typeface="Arial" charset="0"/>
                <a:cs typeface="Arial" charset="0"/>
              </a:rPr>
              <a:t>to address this </a:t>
            </a:r>
            <a:r>
              <a:rPr lang="en-ZA" sz="1600" dirty="0" smtClean="0">
                <a:ea typeface="Arial" charset="0"/>
                <a:cs typeface="Arial" charset="0"/>
              </a:rPr>
              <a:t>problem:</a:t>
            </a:r>
            <a:endParaRPr lang="en-ZA" sz="1600" dirty="0">
              <a:ea typeface="Arial" charset="0"/>
              <a:cs typeface="Arial" charset="0"/>
            </a:endParaRPr>
          </a:p>
          <a:p>
            <a:pPr marL="1085850" lvl="2" algn="just">
              <a:spcBef>
                <a:spcPts val="0"/>
              </a:spcBef>
              <a:buFont typeface="Wingdings" panose="05000000000000000000" pitchFamily="2" charset="2"/>
              <a:buChar char="ü"/>
              <a:defRPr/>
            </a:pPr>
            <a:r>
              <a:rPr lang="en-ZA" sz="1600" dirty="0">
                <a:ea typeface="Arial" charset="0"/>
                <a:cs typeface="Arial" charset="0"/>
              </a:rPr>
              <a:t>The Standerton WWTW is currently under refurbishment with a progress of 90% and it will be completed by June 2020. The upgrading of the plant is planned for 2020/21 FY.</a:t>
            </a:r>
          </a:p>
          <a:p>
            <a:pPr marL="1085850" lvl="2" algn="just">
              <a:spcBef>
                <a:spcPts val="0"/>
              </a:spcBef>
              <a:buFont typeface="Wingdings" panose="05000000000000000000" pitchFamily="2" charset="2"/>
              <a:buChar char="ü"/>
              <a:defRPr/>
            </a:pPr>
            <a:r>
              <a:rPr lang="en-ZA" sz="1600" dirty="0">
                <a:ea typeface="Arial" charset="0"/>
                <a:cs typeface="Arial" charset="0"/>
              </a:rPr>
              <a:t>An upgrade of the </a:t>
            </a:r>
            <a:r>
              <a:rPr lang="en-ZA" sz="1600" dirty="0" smtClean="0">
                <a:ea typeface="Arial" charset="0"/>
                <a:cs typeface="Arial" charset="0"/>
              </a:rPr>
              <a:t>Pump </a:t>
            </a:r>
            <a:r>
              <a:rPr lang="en-ZA" sz="1600" dirty="0">
                <a:ea typeface="Arial" charset="0"/>
                <a:cs typeface="Arial" charset="0"/>
              </a:rPr>
              <a:t>station at </a:t>
            </a:r>
            <a:r>
              <a:rPr lang="en-ZA" sz="1600" dirty="0" err="1">
                <a:ea typeface="Arial" charset="0"/>
                <a:cs typeface="Arial" charset="0"/>
              </a:rPr>
              <a:t>Rooikopen</a:t>
            </a:r>
            <a:r>
              <a:rPr lang="en-ZA" sz="1600" dirty="0">
                <a:ea typeface="Arial" charset="0"/>
                <a:cs typeface="Arial" charset="0"/>
              </a:rPr>
              <a:t> with a total of 1.7 km main line connecting the pump stations to the booster pump is currently under construction with a physical progress of 90% and will completed by June 2020.</a:t>
            </a:r>
          </a:p>
          <a:p>
            <a:pPr marL="1085850" lvl="2" algn="just">
              <a:spcBef>
                <a:spcPts val="0"/>
              </a:spcBef>
              <a:buFont typeface="Wingdings" panose="05000000000000000000" pitchFamily="2" charset="2"/>
              <a:buChar char="ü"/>
              <a:defRPr/>
            </a:pPr>
            <a:r>
              <a:rPr lang="en-ZA" sz="1600" dirty="0">
                <a:ea typeface="Arial" charset="0"/>
                <a:cs typeface="Arial" charset="0"/>
              </a:rPr>
              <a:t>Designs for the sewer reticulation have been completed and currently at procurement process for the appointment of the </a:t>
            </a:r>
            <a:r>
              <a:rPr lang="en-ZA" sz="1600" dirty="0" smtClean="0">
                <a:ea typeface="Arial" charset="0"/>
                <a:cs typeface="Arial" charset="0"/>
              </a:rPr>
              <a:t>contractor.</a:t>
            </a:r>
          </a:p>
          <a:p>
            <a:pPr algn="just" defTabSz="914400">
              <a:lnSpc>
                <a:spcPct val="110000"/>
              </a:lnSpc>
              <a:spcBef>
                <a:spcPts val="0"/>
              </a:spcBef>
              <a:defRPr/>
            </a:pPr>
            <a:r>
              <a:rPr lang="en-ZA" sz="1600" dirty="0" err="1" smtClean="0">
                <a:ea typeface="Arial" charset="0"/>
                <a:cs typeface="Arial" charset="0"/>
              </a:rPr>
              <a:t>Lekwa</a:t>
            </a:r>
            <a:r>
              <a:rPr lang="en-ZA" sz="1600" dirty="0" smtClean="0">
                <a:ea typeface="Arial" charset="0"/>
                <a:cs typeface="Arial" charset="0"/>
              </a:rPr>
              <a:t> has challenges of Water </a:t>
            </a:r>
            <a:r>
              <a:rPr lang="en-ZA" sz="1600" dirty="0">
                <a:ea typeface="Arial" charset="0"/>
                <a:cs typeface="Arial" charset="0"/>
              </a:rPr>
              <a:t>Treatment Plant infrastructure </a:t>
            </a:r>
            <a:r>
              <a:rPr lang="en-ZA" sz="1600" dirty="0" smtClean="0">
                <a:ea typeface="Arial" charset="0"/>
                <a:cs typeface="Arial" charset="0"/>
              </a:rPr>
              <a:t>that is  </a:t>
            </a:r>
            <a:r>
              <a:rPr lang="en-ZA" sz="1600" dirty="0">
                <a:ea typeface="Arial" charset="0"/>
                <a:cs typeface="Arial" charset="0"/>
              </a:rPr>
              <a:t>not working </a:t>
            </a:r>
            <a:r>
              <a:rPr lang="en-ZA" sz="1600" dirty="0" smtClean="0">
                <a:ea typeface="Arial" charset="0"/>
                <a:cs typeface="Arial" charset="0"/>
              </a:rPr>
              <a:t>optimally (</a:t>
            </a:r>
            <a:r>
              <a:rPr lang="en-ZA" sz="1600" dirty="0" err="1" smtClean="0">
                <a:ea typeface="Arial" charset="0"/>
                <a:cs typeface="Arial" charset="0"/>
              </a:rPr>
              <a:t>i.e</a:t>
            </a:r>
            <a:r>
              <a:rPr lang="en-ZA" sz="1600" dirty="0" smtClean="0">
                <a:ea typeface="Arial" charset="0"/>
                <a:cs typeface="Arial" charset="0"/>
              </a:rPr>
              <a:t> </a:t>
            </a:r>
            <a:r>
              <a:rPr lang="en-ZA" sz="1600" dirty="0">
                <a:ea typeface="Arial" charset="0"/>
                <a:cs typeface="Arial" charset="0"/>
              </a:rPr>
              <a:t>Sand filters, valves, water pipelines, air blowers, clear water pumping units) and design capacity no longer meeting demand.</a:t>
            </a:r>
          </a:p>
          <a:p>
            <a:pPr algn="just" defTabSz="914400">
              <a:lnSpc>
                <a:spcPct val="110000"/>
              </a:lnSpc>
              <a:spcBef>
                <a:spcPts val="0"/>
              </a:spcBef>
              <a:defRPr/>
            </a:pPr>
            <a:r>
              <a:rPr lang="en-ZA" sz="1600" dirty="0">
                <a:ea typeface="Arial" charset="0"/>
                <a:cs typeface="Arial" charset="0"/>
              </a:rPr>
              <a:t>Ageing infrastructure as well as the increase growth within the </a:t>
            </a:r>
            <a:r>
              <a:rPr lang="en-ZA" sz="1600" dirty="0" smtClean="0">
                <a:ea typeface="Arial" charset="0"/>
                <a:cs typeface="Arial" charset="0"/>
              </a:rPr>
              <a:t>municipality has put pressure on the infrastructure of the municipality</a:t>
            </a:r>
            <a:endParaRPr lang="en-US" sz="1600" dirty="0">
              <a:ea typeface="Arial" charset="0"/>
              <a:cs typeface="Arial"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7</a:t>
            </a:fld>
            <a:endParaRPr lang="en-US" dirty="0"/>
          </a:p>
        </p:txBody>
      </p:sp>
    </p:spTree>
    <p:extLst>
      <p:ext uri="{BB962C8B-B14F-4D97-AF65-F5344CB8AC3E}">
        <p14:creationId xmlns:p14="http://schemas.microsoft.com/office/powerpoint/2010/main" xmlns="" val="399525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a:t>BASIC SERVICES</a:t>
            </a:r>
            <a:endParaRPr lang="en-US" sz="3200" dirty="0"/>
          </a:p>
        </p:txBody>
      </p:sp>
      <p:sp>
        <p:nvSpPr>
          <p:cNvPr id="3" name="Content Placeholder 2"/>
          <p:cNvSpPr>
            <a:spLocks noGrp="1"/>
          </p:cNvSpPr>
          <p:nvPr>
            <p:ph idx="1"/>
          </p:nvPr>
        </p:nvSpPr>
        <p:spPr>
          <a:xfrm>
            <a:off x="284813" y="914403"/>
            <a:ext cx="8943007" cy="5056630"/>
          </a:xfrm>
        </p:spPr>
        <p:txBody>
          <a:bodyPr>
            <a:noAutofit/>
          </a:bodyPr>
          <a:lstStyle/>
          <a:p>
            <a:pPr marL="0" indent="0">
              <a:buNone/>
            </a:pPr>
            <a:r>
              <a:rPr lang="en-ZA" sz="1600" b="1" u="sng" dirty="0" smtClean="0">
                <a:cs typeface="Arial" panose="020B0604020202020204" pitchFamily="34" charset="0"/>
              </a:rPr>
              <a:t>Basic Services..</a:t>
            </a:r>
            <a:r>
              <a:rPr lang="en-ZA" sz="1600" b="1" u="sng" dirty="0" err="1" smtClean="0">
                <a:cs typeface="Arial" panose="020B0604020202020204" pitchFamily="34" charset="0"/>
              </a:rPr>
              <a:t>cont</a:t>
            </a:r>
            <a:endParaRPr lang="en-ZA" sz="1600" b="1" u="sng" dirty="0" smtClean="0">
              <a:cs typeface="Arial" panose="020B0604020202020204" pitchFamily="34" charset="0"/>
            </a:endParaRPr>
          </a:p>
          <a:p>
            <a:pPr algn="just"/>
            <a:r>
              <a:rPr lang="en-ZA" sz="1800" dirty="0">
                <a:ea typeface="Arial" charset="0"/>
                <a:cs typeface="Arial" charset="0"/>
              </a:rPr>
              <a:t>The following sewer infrastructure is partially or totally dysfunctional leading to sewer spillages:</a:t>
            </a:r>
          </a:p>
          <a:p>
            <a:pPr marL="285750" indent="-285750" algn="just">
              <a:buFont typeface="Wingdings" pitchFamily="2" charset="2"/>
              <a:buChar char="ü"/>
            </a:pPr>
            <a:r>
              <a:rPr lang="en-ZA" sz="1800" dirty="0">
                <a:ea typeface="Arial" charset="0"/>
                <a:cs typeface="Arial" charset="0"/>
              </a:rPr>
              <a:t>Muller Pump Station</a:t>
            </a:r>
            <a:r>
              <a:rPr lang="en-ZA" sz="1800" dirty="0" smtClean="0">
                <a:ea typeface="Arial" charset="0"/>
                <a:cs typeface="Arial" charset="0"/>
              </a:rPr>
              <a:t>,</a:t>
            </a:r>
            <a:endParaRPr lang="en-ZA" sz="1800" dirty="0">
              <a:ea typeface="Arial" charset="0"/>
              <a:cs typeface="Arial" charset="0"/>
            </a:endParaRPr>
          </a:p>
          <a:p>
            <a:pPr marL="285750" indent="-285750" algn="just">
              <a:buFont typeface="Wingdings" pitchFamily="2" charset="2"/>
              <a:buChar char="ü"/>
            </a:pPr>
            <a:r>
              <a:rPr lang="en-ZA" sz="1800" dirty="0" err="1">
                <a:ea typeface="Arial" charset="0"/>
                <a:cs typeface="Arial" charset="0"/>
              </a:rPr>
              <a:t>Rooikopen</a:t>
            </a:r>
            <a:r>
              <a:rPr lang="en-ZA" sz="1800" dirty="0">
                <a:ea typeface="Arial" charset="0"/>
                <a:cs typeface="Arial" charset="0"/>
              </a:rPr>
              <a:t> 1 and 2 Pump Station;</a:t>
            </a:r>
          </a:p>
          <a:p>
            <a:pPr marL="285750" indent="-285750" algn="just">
              <a:buFont typeface="Wingdings" pitchFamily="2" charset="2"/>
              <a:buChar char="ü"/>
            </a:pPr>
            <a:r>
              <a:rPr lang="en-ZA" sz="1800" dirty="0" err="1">
                <a:ea typeface="Arial" charset="0"/>
                <a:cs typeface="Arial" charset="0"/>
              </a:rPr>
              <a:t>Steijn</a:t>
            </a:r>
            <a:r>
              <a:rPr lang="en-ZA" sz="1800" dirty="0">
                <a:ea typeface="Arial" charset="0"/>
                <a:cs typeface="Arial" charset="0"/>
              </a:rPr>
              <a:t> Pump Station;</a:t>
            </a:r>
          </a:p>
          <a:p>
            <a:pPr marL="285750" indent="-285750" algn="just">
              <a:buFont typeface="Wingdings" pitchFamily="2" charset="2"/>
              <a:buChar char="ü"/>
            </a:pPr>
            <a:r>
              <a:rPr lang="en-ZA" sz="1800" dirty="0">
                <a:ea typeface="Arial" charset="0"/>
                <a:cs typeface="Arial" charset="0"/>
              </a:rPr>
              <a:t>Johan Pump Station;</a:t>
            </a:r>
          </a:p>
          <a:p>
            <a:pPr marL="285750" indent="-285750" algn="just">
              <a:buFont typeface="Wingdings" pitchFamily="2" charset="2"/>
              <a:buChar char="ü"/>
            </a:pPr>
            <a:r>
              <a:rPr lang="en-ZA" sz="1800" dirty="0">
                <a:ea typeface="Arial" charset="0"/>
                <a:cs typeface="Arial" charset="0"/>
              </a:rPr>
              <a:t>Standerton Wastewater Treatment Works;</a:t>
            </a:r>
          </a:p>
          <a:p>
            <a:pPr marL="285750" indent="-285750" algn="just">
              <a:buFont typeface="Wingdings" pitchFamily="2" charset="2"/>
              <a:buChar char="ü"/>
            </a:pPr>
            <a:r>
              <a:rPr lang="en-ZA" sz="1800" dirty="0" err="1">
                <a:ea typeface="Arial" charset="0"/>
                <a:cs typeface="Arial" charset="0"/>
              </a:rPr>
              <a:t>Taljaard</a:t>
            </a:r>
            <a:r>
              <a:rPr lang="en-ZA" sz="1800" dirty="0">
                <a:ea typeface="Arial" charset="0"/>
                <a:cs typeface="Arial" charset="0"/>
              </a:rPr>
              <a:t> Pump Station;</a:t>
            </a:r>
          </a:p>
          <a:p>
            <a:pPr marL="285750" indent="-285750" algn="just">
              <a:buFont typeface="Wingdings" pitchFamily="2" charset="2"/>
              <a:buChar char="ü"/>
            </a:pPr>
            <a:r>
              <a:rPr lang="en-ZA" sz="1800" dirty="0">
                <a:ea typeface="Arial" charset="0"/>
                <a:cs typeface="Arial" charset="0"/>
              </a:rPr>
              <a:t>Muller Pump </a:t>
            </a:r>
            <a:r>
              <a:rPr lang="en-ZA" sz="1800" dirty="0" smtClean="0">
                <a:ea typeface="Arial" charset="0"/>
                <a:cs typeface="Arial" charset="0"/>
              </a:rPr>
              <a:t>Station</a:t>
            </a:r>
            <a:endParaRPr lang="en-US" sz="1800" dirty="0" smtClean="0">
              <a:ea typeface="Arial" charset="0"/>
              <a:cs typeface="Arial" charset="0"/>
            </a:endParaRPr>
          </a:p>
          <a:p>
            <a:r>
              <a:rPr lang="en-US" sz="1800" dirty="0" err="1" smtClean="0">
                <a:ea typeface="Arial" charset="0"/>
                <a:cs typeface="Arial" charset="0"/>
              </a:rPr>
              <a:t>Lekwa’s</a:t>
            </a:r>
            <a:r>
              <a:rPr lang="en-US" sz="1800" dirty="0" smtClean="0">
                <a:ea typeface="Arial" charset="0"/>
                <a:cs typeface="Arial" charset="0"/>
              </a:rPr>
              <a:t> IDP for 2019/2020 had a low credibility rating of 49%</a:t>
            </a:r>
            <a:endParaRPr lang="en-US" sz="1800" dirty="0">
              <a:ea typeface="Arial" charset="0"/>
              <a:cs typeface="Arial" charset="0"/>
            </a:endParaRPr>
          </a:p>
          <a:p>
            <a:r>
              <a:rPr lang="en-US" sz="1800" dirty="0" smtClean="0">
                <a:ea typeface="Arial" charset="0"/>
                <a:cs typeface="Arial" charset="0"/>
              </a:rPr>
              <a:t>A court order was issued against the Municipality by Minister </a:t>
            </a:r>
            <a:r>
              <a:rPr lang="en-US" sz="1800" dirty="0" err="1" smtClean="0">
                <a:ea typeface="Arial" charset="0"/>
                <a:cs typeface="Arial" charset="0"/>
              </a:rPr>
              <a:t>Nkwinti</a:t>
            </a:r>
            <a:r>
              <a:rPr lang="en-US" sz="1800" dirty="0" smtClean="0">
                <a:ea typeface="Arial" charset="0"/>
                <a:cs typeface="Arial" charset="0"/>
              </a:rPr>
              <a:t> to sort out sewer spillages and continued discharge of untreated effluent into the Vaal River.</a:t>
            </a:r>
          </a:p>
          <a:p>
            <a:r>
              <a:rPr lang="en-US" sz="1800" dirty="0" smtClean="0">
                <a:ea typeface="Arial" charset="0"/>
                <a:cs typeface="Arial" charset="0"/>
              </a:rPr>
              <a:t>The SAHRC also investigated the Municipality after a series of complaints were received and there were negative findings on the general state of water services. </a:t>
            </a:r>
            <a:endParaRPr lang="en-US" sz="1800" dirty="0">
              <a:ea typeface="Arial" charset="0"/>
              <a:cs typeface="Arial"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8</a:t>
            </a:fld>
            <a:endParaRPr lang="en-US" dirty="0"/>
          </a:p>
        </p:txBody>
      </p:sp>
    </p:spTree>
    <p:extLst>
      <p:ext uri="{BB962C8B-B14F-4D97-AF65-F5344CB8AC3E}">
        <p14:creationId xmlns:p14="http://schemas.microsoft.com/office/powerpoint/2010/main" xmlns="" val="1789013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FINANCIAL MANAGEMENT</a:t>
            </a:r>
            <a:endParaRPr lang="en-US" sz="3200" b="1" dirty="0"/>
          </a:p>
        </p:txBody>
      </p:sp>
      <p:sp>
        <p:nvSpPr>
          <p:cNvPr id="3" name="Content Placeholder 2"/>
          <p:cNvSpPr>
            <a:spLocks noGrp="1"/>
          </p:cNvSpPr>
          <p:nvPr>
            <p:ph idx="1"/>
          </p:nvPr>
        </p:nvSpPr>
        <p:spPr>
          <a:xfrm>
            <a:off x="314792" y="914403"/>
            <a:ext cx="8913027" cy="5056630"/>
          </a:xfrm>
        </p:spPr>
        <p:txBody>
          <a:bodyPr>
            <a:normAutofit/>
          </a:bodyPr>
          <a:lstStyle/>
          <a:p>
            <a:pPr marL="0" indent="0">
              <a:buNone/>
            </a:pPr>
            <a:r>
              <a:rPr lang="en-ZA" sz="1800" dirty="0" smtClean="0">
                <a:ea typeface="Arial" charset="0"/>
                <a:cs typeface="Arial" charset="0"/>
              </a:rPr>
              <a:t> Please note that Provincial Treasury will report in detail on this pillar.</a:t>
            </a:r>
            <a:endParaRPr lang="en-ZA" sz="1800" dirty="0">
              <a:ea typeface="Arial" charset="0"/>
              <a:cs typeface="Arial" charset="0"/>
            </a:endParaRPr>
          </a:p>
          <a:p>
            <a:pPr lvl="0"/>
            <a:endParaRPr lang="en-GB" sz="1800" dirty="0">
              <a:latin typeface="Arial" charset="0"/>
              <a:ea typeface="Arial" charset="0"/>
              <a:cs typeface="Arial" charset="0"/>
            </a:endParaRPr>
          </a:p>
          <a:p>
            <a:endParaRPr lang="en-US" sz="1800"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9</a:t>
            </a:fld>
            <a:endParaRPr lang="en-US" dirty="0"/>
          </a:p>
        </p:txBody>
      </p:sp>
    </p:spTree>
    <p:extLst>
      <p:ext uri="{BB962C8B-B14F-4D97-AF65-F5344CB8AC3E}">
        <p14:creationId xmlns:p14="http://schemas.microsoft.com/office/powerpoint/2010/main" xmlns="" val="1024092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14943</TotalTime>
  <Words>2889</Words>
  <Application>Microsoft Office PowerPoint</Application>
  <PresentationFormat>A4 Paper (210x297 mm)</PresentationFormat>
  <Paragraphs>222</Paragraphs>
  <Slides>19</Slides>
  <Notes>1</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19</vt:i4>
      </vt:variant>
    </vt:vector>
  </HeadingPairs>
  <TitlesOfParts>
    <vt:vector size="20" baseType="lpstr">
      <vt:lpstr>Office Theme</vt:lpstr>
      <vt:lpstr>Slide 1</vt:lpstr>
      <vt:lpstr>PURPOSE</vt:lpstr>
      <vt:lpstr>OVERVIEW ON FUNCTIONALITY OF THE LEKWA LM</vt:lpstr>
      <vt:lpstr>OVERVIEW ON FUNCTIONALITY OF THE LEKWA LM</vt:lpstr>
      <vt:lpstr>PROVINCIAL INTERVENTION</vt:lpstr>
      <vt:lpstr>PROVINCIAL INTERVENTION</vt:lpstr>
      <vt:lpstr>BASIC SERVICES</vt:lpstr>
      <vt:lpstr>BASIC SERVICES</vt:lpstr>
      <vt:lpstr>FINANCIAL MANAGEMENT</vt:lpstr>
      <vt:lpstr>GOOD GOVERNANCE</vt:lpstr>
      <vt:lpstr>GOOD GOVERNANCE</vt:lpstr>
      <vt:lpstr>GOOD GOVERNANCE</vt:lpstr>
      <vt:lpstr>BUILDING CAPABLE INSTITUTIONS</vt:lpstr>
      <vt:lpstr>BUILDING CAPABLE INSTITUTIONS</vt:lpstr>
      <vt:lpstr>BUILDING CAPABLE INSTITUTIONS</vt:lpstr>
      <vt:lpstr>BUILDING CAPABLE INSTITUTIONS</vt:lpstr>
      <vt:lpstr>CONCLUSION</vt:lpstr>
      <vt:lpstr>WAY FORWARD</vt:lpstr>
      <vt:lpstr>Slide 19</vt:lpstr>
    </vt:vector>
  </TitlesOfParts>
  <Company>Private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634</cp:revision>
  <cp:lastPrinted>2020-05-25T08:33:58Z</cp:lastPrinted>
  <dcterms:created xsi:type="dcterms:W3CDTF">2014-11-18T07:45:06Z</dcterms:created>
  <dcterms:modified xsi:type="dcterms:W3CDTF">2020-09-03T19:21:14Z</dcterms:modified>
</cp:coreProperties>
</file>