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9"/>
  </p:notesMasterIdLst>
  <p:handoutMasterIdLst>
    <p:handoutMasterId r:id="rId10"/>
  </p:handoutMasterIdLst>
  <p:sldIdLst>
    <p:sldId id="333" r:id="rId2"/>
    <p:sldId id="522" r:id="rId3"/>
    <p:sldId id="555" r:id="rId4"/>
    <p:sldId id="558" r:id="rId5"/>
    <p:sldId id="557" r:id="rId6"/>
    <p:sldId id="556" r:id="rId7"/>
    <p:sldId id="38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0009" initials="H" lastIdx="1" clrIdx="0"/>
  <p:cmAuthor id="1" name="David De Bruin" initials="DDB" lastIdx="1" clrIdx="1">
    <p:extLst>
      <p:ext uri="{19B8F6BF-5375-455C-9EA6-DF929625EA0E}">
        <p15:presenceInfo xmlns:p15="http://schemas.microsoft.com/office/powerpoint/2012/main" xmlns="" userId="S-1-5-21-1681161448-3964267008-1736121466-18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40" autoAdjust="0"/>
    <p:restoredTop sz="90838" autoAdjust="0"/>
  </p:normalViewPr>
  <p:slideViewPr>
    <p:cSldViewPr>
      <p:cViewPr varScale="1">
        <p:scale>
          <a:sx n="79" d="100"/>
          <a:sy n="7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4404B-B2EF-4C6C-9C96-74F657CF4D56}" type="datetimeFigureOut">
              <a:rPr lang="en-GB" smtClean="0"/>
              <a:pPr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58681-4A8D-462D-8BB8-825C2EE0E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923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D4098-317D-4F6F-9924-A9B19B8C2538}" type="datetimeFigureOut">
              <a:rPr lang="en-ZA" smtClean="0"/>
              <a:pPr/>
              <a:t>2020/09/03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C5702-AF9A-4FD8-91EC-939E454710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342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8372" name="Rectangle 4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fld id="{006DF604-6F52-49AC-BA86-7552064A694E}" type="slidenum">
              <a:rPr lang="en-US" smtClean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Contoso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1371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white"/>
                </a:solidFill>
              </a:rPr>
              <a:t>Strategic Plan 2012/17 and Annual Performance Plan 2012/13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1008888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l">
              <a:buNone/>
              <a:defRPr sz="1200" b="1" baseline="0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 sz="2400">
                <a:solidFill>
                  <a:schemeClr val="accent4"/>
                </a:solidFill>
              </a:defRPr>
            </a:lvl1pPr>
            <a:extLst/>
          </a:lstStyle>
          <a:p>
            <a:pPr>
              <a:defRPr/>
            </a:pPr>
            <a:fld id="{AD9FCFBA-F384-45E6-859D-251A0EA71C27}" type="slidenum">
              <a:rPr lang="en-US">
                <a:solidFill>
                  <a:srgbClr val="4E854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8542"/>
              </a:solidFill>
            </a:endParaRPr>
          </a:p>
        </p:txBody>
      </p:sp>
      <p:sp>
        <p:nvSpPr>
          <p:cNvPr id="9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srgbClr val="4E8542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 sz="1400" b="1">
                <a:solidFill>
                  <a:schemeClr val="accent4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srgbClr val="4E8542"/>
                </a:solidFill>
              </a:rPr>
              <a:t>10 February 2012</a:t>
            </a:r>
            <a:endParaRPr lang="en-US" dirty="0">
              <a:solidFill>
                <a:srgbClr val="4E85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8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BC47-7330-46FB-B364-1781CB18AFC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74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FB724-7735-45B1-82D7-2F402F064A0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513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6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012B-BAD7-4181-A478-29673E54E1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551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70F5-6597-4129-8725-1FFC3FE77C4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106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4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4" name="Rectangle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B1C1-6D5D-4192-B5D4-E35A773BBD8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8535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4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7" name="Rectangle 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C2ABE-57D3-4818-9F1D-C60BF359BB0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2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3124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/>
          </p:nvPr>
        </p:nvSpPr>
        <p:spPr>
          <a:xfrm>
            <a:off x="1524000" y="16002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/>
          </p:nvPr>
        </p:nvSpPr>
        <p:spPr>
          <a:xfrm>
            <a:off x="1524000" y="40386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/>
          </p:nvPr>
        </p:nvSpPr>
        <p:spPr>
          <a:xfrm>
            <a:off x="3657600" y="16002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/>
          </p:nvPr>
        </p:nvSpPr>
        <p:spPr>
          <a:xfrm>
            <a:off x="3657600" y="40386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/>
          </p:nvPr>
        </p:nvSpPr>
        <p:spPr>
          <a:xfrm>
            <a:off x="5791200" y="16002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/>
          </p:nvPr>
        </p:nvSpPr>
        <p:spPr>
          <a:xfrm>
            <a:off x="5791200" y="40386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46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3C3561-B179-4D28-A581-796A210022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7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980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6464A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10 February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6464A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6464A"/>
                </a:solidFill>
              </a:defRPr>
            </a:lvl1pPr>
          </a:lstStyle>
          <a:p>
            <a:pPr>
              <a:defRPr/>
            </a:pPr>
            <a:fld id="{97487EE7-81FD-4AFA-9155-6A85D7386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28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F158FA-91FD-4BF3-8C97-EAD933ECEFB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193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Rectangl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0950" y="6238875"/>
            <a:ext cx="838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10 February 2012</a:t>
            </a:r>
            <a:endParaRPr lang="en-US" dirty="0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7BAC09-3AAC-42F5-8AB1-4CBA495F0E9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08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5ED4-F980-46A4-966A-2D2F73AE7BC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529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711-5F1F-47ED-9CB4-E104F65623C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072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FED1D-48CA-4617-B664-B0F7D44FCC9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4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269F-6262-43C4-9097-B1C8F009B5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18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FCE3-39F9-4C83-ACE6-339D67888B2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52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47DC-B2D6-404E-B6BD-697F42DB301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072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1000"/>
            <a:ext cx="8077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6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65000"/>
                  </a:prstClr>
                </a:solidFill>
              </a:rPr>
              <a:t>10 February 2012</a:t>
            </a:r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B192D08-C622-4F5E-8C2A-A5B5019A596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pic>
        <p:nvPicPr>
          <p:cNvPr id="1033" name="ContosoLogo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0950" y="6238875"/>
            <a:ext cx="838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097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Independent Police Investigative Directorate (IPID)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DATE: 4 SEPTEMBER 2020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Ms. DJ NTLATSENG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EXECUTIVE DIRECTOR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107504" y="332656"/>
            <a:ext cx="8910638" cy="3044825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IPID PRESENTATION TO PORTFOLIO COMMITTEE ON POLICE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AD9FCFBA-F384-45E6-859D-251A0EA71C27}" type="slidenum">
              <a:rPr lang="en-US" sz="1600" smtClean="0">
                <a:solidFill>
                  <a:srgbClr val="4E8542"/>
                </a:solidFill>
              </a:rPr>
              <a:pPr algn="l">
                <a:defRPr/>
              </a:pPr>
              <a:t>1</a:t>
            </a:fld>
            <a:endParaRPr lang="en-US" sz="1600" dirty="0">
              <a:solidFill>
                <a:srgbClr val="4E8542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2638" y="5772912"/>
            <a:ext cx="3601362" cy="110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550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83624" cy="527720"/>
          </a:xfrm>
        </p:spPr>
        <p:txBody>
          <a:bodyPr/>
          <a:lstStyle/>
          <a:p>
            <a:pPr algn="ctr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>
              <a:defRPr/>
            </a:pPr>
            <a:fld id="{0F135ED4-F980-46A4-966A-2D2F73AE7BC7}" type="slidenum">
              <a:rPr lang="en-US" sz="1400" smtClean="0">
                <a:solidFill>
                  <a:prstClr val="black"/>
                </a:solidFill>
              </a:rPr>
              <a:pPr algn="l">
                <a:defRPr/>
              </a:pPr>
              <a:t>2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052736"/>
            <a:ext cx="7992887" cy="5057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en-GB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400" dirty="0" smtClean="0"/>
              <a:t>INTRODUCTION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400" dirty="0" smtClean="0"/>
              <a:t>LEGISLATIVE MANDATE				          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ESTABLISHMENT OF LAW ENFORCEMENT			            </a:t>
            </a:r>
            <a:r>
              <a:rPr lang="en-ZA" sz="2400" dirty="0" smtClean="0"/>
              <a:t>  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400" dirty="0" smtClean="0"/>
              <a:t>REMEDIAL ACTION 			</a:t>
            </a:r>
            <a:r>
              <a:rPr lang="en-US" sz="2400" dirty="0" smtClean="0"/>
              <a:t>		                                </a:t>
            </a:r>
            <a:r>
              <a:rPr lang="en-ZA" sz="2400" dirty="0" smtClean="0"/>
              <a:t>     </a:t>
            </a:r>
            <a:r>
              <a:rPr lang="en-ZA" sz="2000" dirty="0" smtClean="0"/>
              <a:t>	</a:t>
            </a:r>
            <a:r>
              <a:rPr lang="en-ZA" sz="1600" dirty="0" smtClean="0"/>
              <a:t>				            </a:t>
            </a:r>
            <a:endParaRPr lang="en-ZA" sz="1600" dirty="0"/>
          </a:p>
          <a:p>
            <a:pPr>
              <a:lnSpc>
                <a:spcPct val="150000"/>
              </a:lnSpc>
            </a:pPr>
            <a:endParaRPr lang="en-ZA" sz="1600" dirty="0"/>
          </a:p>
          <a:p>
            <a:pPr marL="4763" lvl="0" indent="-9525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GB" dirty="0" smtClean="0">
              <a:solidFill>
                <a:prstClr val="black"/>
              </a:solidFill>
              <a:ea typeface="PMingLiU"/>
              <a:cs typeface="Arial"/>
            </a:endParaRPr>
          </a:p>
          <a:p>
            <a:pPr marL="4763" lvl="0" indent="-9525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GB" dirty="0">
              <a:solidFill>
                <a:prstClr val="black"/>
              </a:solidFill>
              <a:ea typeface="PMingLiU"/>
              <a:cs typeface="Arial"/>
            </a:endParaRPr>
          </a:p>
          <a:p>
            <a:pPr marL="4763" lvl="0" indent="-9525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ZA" dirty="0">
              <a:solidFill>
                <a:srgbClr val="564B3C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8827" y="6185026"/>
            <a:ext cx="2265173" cy="69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098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83624" cy="527720"/>
          </a:xfrm>
        </p:spPr>
        <p:txBody>
          <a:bodyPr/>
          <a:lstStyle/>
          <a:p>
            <a:pPr marL="0" indent="0" algn="ctr"/>
            <a:r>
              <a:rPr lang="en-ZA" sz="2400" dirty="0" smtClean="0"/>
              <a:t>INTRODUCTION </a:t>
            </a:r>
            <a:endParaRPr lang="en-ZA" sz="2400" dirty="0"/>
          </a:p>
          <a:p>
            <a:pPr marL="0" indent="0"/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>
              <a:defRPr/>
            </a:pPr>
            <a:fld id="{0F135ED4-F980-46A4-966A-2D2F73AE7BC7}" type="slidenum">
              <a:rPr lang="en-US" sz="1400" smtClean="0">
                <a:solidFill>
                  <a:prstClr val="black"/>
                </a:solidFill>
              </a:rPr>
              <a:pPr algn="l">
                <a:defRPr/>
              </a:pPr>
              <a:t>3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124744"/>
            <a:ext cx="808362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 smtClean="0"/>
              <a:t>To brief the Committee on the process undertaken against the Cape Town Law Enforcement members involved on the incident of the 1</a:t>
            </a:r>
            <a:r>
              <a:rPr lang="en-ZA" sz="2400" baseline="30000" dirty="0" smtClean="0"/>
              <a:t>st</a:t>
            </a:r>
            <a:r>
              <a:rPr lang="en-ZA" sz="2400" dirty="0" smtClean="0"/>
              <a:t> July 2020 in </a:t>
            </a:r>
            <a:r>
              <a:rPr lang="en-ZA" sz="2400" dirty="0" err="1" smtClean="0"/>
              <a:t>Khayelitsha</a:t>
            </a:r>
            <a:r>
              <a:rPr lang="en-ZA" sz="2400" dirty="0" smtClean="0"/>
              <a:t>.</a:t>
            </a:r>
          </a:p>
          <a:p>
            <a:pPr algn="just" hangingPunct="0">
              <a:lnSpc>
                <a:spcPct val="150000"/>
              </a:lnSpc>
            </a:pPr>
            <a:endParaRPr lang="en-ZA" sz="2400" dirty="0" smtClean="0"/>
          </a:p>
          <a:p>
            <a:pPr marL="342900" indent="-34290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 smtClean="0"/>
              <a:t>IPID is an independent body established to investigate any alleged misconduct of, or offence committed by, a member of the police services. </a:t>
            </a:r>
          </a:p>
          <a:p>
            <a:pPr algn="just" hangingPunct="0"/>
            <a:endParaRPr lang="en-ZA" sz="2400" dirty="0"/>
          </a:p>
          <a:p>
            <a:pPr algn="just" hangingPunct="0"/>
            <a:r>
              <a:rPr lang="en-ZA" sz="2400" dirty="0" smtClean="0"/>
              <a:t> </a:t>
            </a:r>
          </a:p>
          <a:p>
            <a:endParaRPr lang="en-US" sz="1600" dirty="0"/>
          </a:p>
          <a:p>
            <a:endParaRPr lang="en-US" sz="1600" dirty="0" smtClean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8827" y="6181725"/>
            <a:ext cx="2265173" cy="69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866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83624" cy="527720"/>
          </a:xfrm>
        </p:spPr>
        <p:txBody>
          <a:bodyPr/>
          <a:lstStyle/>
          <a:p>
            <a:pPr marL="0" indent="0" algn="ctr"/>
            <a:r>
              <a:rPr lang="en-ZA" sz="2400" dirty="0"/>
              <a:t>LEGISLATIVE MANDATE </a:t>
            </a:r>
          </a:p>
          <a:p>
            <a:pPr marL="0" indent="0" algn="ctr"/>
            <a:r>
              <a:rPr lang="en-ZA" sz="2400" dirty="0" smtClean="0">
                <a:solidFill>
                  <a:schemeClr val="tx1"/>
                </a:solidFill>
              </a:rPr>
              <a:t> 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>
              <a:defRPr/>
            </a:pPr>
            <a:fld id="{0F135ED4-F980-46A4-966A-2D2F73AE7BC7}" type="slidenum">
              <a:rPr lang="en-US" sz="1400" smtClean="0">
                <a:solidFill>
                  <a:prstClr val="black"/>
                </a:solidFill>
              </a:rPr>
              <a:pPr algn="l">
                <a:defRPr/>
              </a:pPr>
              <a:t>4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124744"/>
            <a:ext cx="829964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hangingPunct="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ea typeface="PMingLiU"/>
                <a:cs typeface="Arial"/>
              </a:rPr>
              <a:t>IPID as oversight body established in terms of the IPID Act, Act 1 of 2011 continued </a:t>
            </a:r>
            <a:r>
              <a:rPr lang="en-US" dirty="0">
                <a:solidFill>
                  <a:prstClr val="black"/>
                </a:solidFill>
                <a:ea typeface="PMingLiU"/>
                <a:cs typeface="Arial"/>
              </a:rPr>
              <a:t>t</a:t>
            </a:r>
            <a:r>
              <a:rPr lang="en-US" dirty="0" smtClean="0">
                <a:solidFill>
                  <a:prstClr val="black"/>
                </a:solidFill>
                <a:ea typeface="PMingLiU"/>
                <a:cs typeface="Arial"/>
              </a:rPr>
              <a:t>o perform its legislative mandate to investigate cases involving the police (SAPS and MPS) as per Section 28 of the IPID Act.</a:t>
            </a:r>
          </a:p>
          <a:p>
            <a:pPr marL="342900" indent="-342900" algn="just" hangingPunct="0">
              <a:buFont typeface="+mj-lt"/>
              <a:buAutoNum type="arabicPeriod"/>
            </a:pPr>
            <a:endParaRPr lang="en-ZA" dirty="0" smtClean="0"/>
          </a:p>
          <a:p>
            <a:pPr marL="342900" indent="-342900" algn="just" hangingPunct="0">
              <a:buFont typeface="+mj-lt"/>
              <a:buAutoNum type="arabicPeriod"/>
            </a:pPr>
            <a:r>
              <a:rPr lang="en-ZA" dirty="0" smtClean="0"/>
              <a:t>IPID’s </a:t>
            </a:r>
            <a:r>
              <a:rPr lang="en-ZA" dirty="0"/>
              <a:t>mandate as per </a:t>
            </a:r>
            <a:r>
              <a:rPr lang="en-ZA" dirty="0" smtClean="0"/>
              <a:t>Section </a:t>
            </a:r>
            <a:r>
              <a:rPr lang="en-ZA" dirty="0"/>
              <a:t>28 of the IPID Act obligates IPID to investigate the following cases involving the SAPS and </a:t>
            </a:r>
            <a:r>
              <a:rPr lang="en-ZA" dirty="0" smtClean="0"/>
              <a:t>MPS:</a:t>
            </a:r>
          </a:p>
          <a:p>
            <a:pPr algn="just" hangingPunct="0"/>
            <a:endParaRPr lang="en-ZA" i="1" dirty="0" smtClean="0"/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deaths in police custody;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deaths as a result of police actions;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any complaint relating to the discharge of an official firearm by any police </a:t>
            </a:r>
            <a:r>
              <a:rPr lang="en-ZA" dirty="0"/>
              <a:t>officer;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rape by a police officer, whether the police officer is on or off duty;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rape of any person while that person is in police custody;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any complaint of torture or assault against a police officer in the execution of his or her duties;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corruption matters within the police initiated by the Executive Director on his or her own, or after the receipt of a complaint from a member of the public, or referred to the Directorate by the Minister, an MEC or the Secretary, as the </a:t>
            </a:r>
            <a:r>
              <a:rPr lang="en-ZA" dirty="0"/>
              <a:t>case may be; and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any other matter referred to it as a result of a decision by the Executive Director, or if so requested by the Minister, an MEC or the Secretary as the </a:t>
            </a:r>
            <a:r>
              <a:rPr lang="en-ZA" dirty="0"/>
              <a:t>case may be, in the prescribed manner.</a:t>
            </a:r>
          </a:p>
          <a:p>
            <a:pPr hangingPunct="0"/>
            <a:endParaRPr lang="en-US" dirty="0" smtClean="0">
              <a:solidFill>
                <a:prstClr val="black"/>
              </a:solidFill>
              <a:ea typeface="PMingLiU"/>
              <a:cs typeface="Arial"/>
            </a:endParaRPr>
          </a:p>
          <a:p>
            <a:pPr hangingPunct="0"/>
            <a:endParaRPr lang="en-ZA" sz="1600" b="1" dirty="0" smtClean="0"/>
          </a:p>
          <a:p>
            <a:pPr marL="342900" lvl="0" indent="-342900" hangingPunct="0">
              <a:buAutoNum type="arabicParenR" startAt="2"/>
            </a:pPr>
            <a:endParaRPr lang="en-ZA" sz="1600" b="1" dirty="0" smtClean="0"/>
          </a:p>
          <a:p>
            <a:pPr lvl="0" hangingPunct="0"/>
            <a:endParaRPr lang="en-ZA" sz="1600" dirty="0" smtClean="0"/>
          </a:p>
          <a:p>
            <a:pPr lvl="0" hangingPunct="0"/>
            <a:endParaRPr lang="en-ZA" sz="1600" dirty="0"/>
          </a:p>
          <a:p>
            <a:pPr lvl="0" hangingPunct="0"/>
            <a:endParaRPr lang="en-ZA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8827" y="6181725"/>
            <a:ext cx="2265173" cy="69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63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83624" cy="743744"/>
          </a:xfrm>
        </p:spPr>
        <p:txBody>
          <a:bodyPr/>
          <a:lstStyle/>
          <a:p>
            <a:pPr marL="0" indent="0" algn="ctr"/>
            <a:r>
              <a:rPr lang="en-ZA" sz="2400" dirty="0" smtClean="0"/>
              <a:t>ESTABLISHMENT OF LAW ENFORCEMENT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>
              <a:defRPr/>
            </a:pPr>
            <a:fld id="{0F135ED4-F980-46A4-966A-2D2F73AE7BC7}" type="slidenum">
              <a:rPr lang="en-US" sz="1400" smtClean="0">
                <a:solidFill>
                  <a:prstClr val="black"/>
                </a:solidFill>
              </a:rPr>
              <a:pPr algn="l">
                <a:defRPr/>
              </a:pPr>
              <a:t>5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124744"/>
            <a:ext cx="829964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endParaRPr lang="en-US" sz="2000" dirty="0" smtClean="0">
              <a:solidFill>
                <a:prstClr val="black"/>
              </a:solidFill>
              <a:ea typeface="PMingLiU"/>
              <a:cs typeface="Arial"/>
            </a:endParaRP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PMingLiU"/>
                <a:cs typeface="Arial"/>
              </a:rPr>
              <a:t>The City of Cape Town Law Enforcement officers were appointed in terms of section 334(1) (a) of the Criminal Procedure Act, 1977 (Act No.51 of 1977)</a:t>
            </a:r>
          </a:p>
          <a:p>
            <a:pPr algn="just" hangingPunct="0"/>
            <a:endParaRPr lang="en-US" sz="2000" dirty="0" smtClean="0">
              <a:solidFill>
                <a:prstClr val="black"/>
              </a:solidFill>
              <a:ea typeface="PMingLiU"/>
              <a:cs typeface="Arial"/>
            </a:endParaRP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PMingLiU"/>
                <a:cs typeface="Arial"/>
              </a:rPr>
              <a:t>In term of the IPID Act, the Directorate is limited to Municipal police services established under section 64A of the South African Police Services Act</a:t>
            </a:r>
          </a:p>
          <a:p>
            <a:pPr algn="just" hangingPunct="0"/>
            <a:endParaRPr lang="en-US" sz="2000" dirty="0" smtClean="0">
              <a:solidFill>
                <a:prstClr val="black"/>
              </a:solidFill>
              <a:ea typeface="PMingLiU"/>
              <a:cs typeface="Arial"/>
            </a:endParaRPr>
          </a:p>
          <a:p>
            <a:pPr marL="342900" indent="-34290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PMingLiU"/>
                <a:cs typeface="Arial"/>
              </a:rPr>
              <a:t>The investigation powers are currently limited to the Municipal services as defined  by the IPID Act 1 of 2011.</a:t>
            </a:r>
          </a:p>
          <a:p>
            <a:pPr hangingPunct="0"/>
            <a:endParaRPr lang="en-US" sz="1600" dirty="0">
              <a:solidFill>
                <a:prstClr val="black"/>
              </a:solidFill>
              <a:cs typeface="Arial"/>
            </a:endParaRPr>
          </a:p>
          <a:p>
            <a:pPr hangingPunct="0"/>
            <a:endParaRPr lang="en-US" dirty="0" smtClean="0">
              <a:solidFill>
                <a:prstClr val="black"/>
              </a:solidFill>
              <a:ea typeface="PMingLiU"/>
              <a:cs typeface="Arial"/>
            </a:endParaRPr>
          </a:p>
          <a:p>
            <a:pPr hangingPunct="0"/>
            <a:endParaRPr lang="en-ZA" sz="1600" b="1" dirty="0" smtClean="0"/>
          </a:p>
          <a:p>
            <a:pPr marL="342900" lvl="0" indent="-342900" hangingPunct="0">
              <a:buAutoNum type="arabicParenR" startAt="2"/>
            </a:pPr>
            <a:endParaRPr lang="en-ZA" sz="1600" b="1" dirty="0" smtClean="0"/>
          </a:p>
          <a:p>
            <a:pPr lvl="0" hangingPunct="0"/>
            <a:endParaRPr lang="en-ZA" sz="1600" dirty="0" smtClean="0"/>
          </a:p>
          <a:p>
            <a:pPr lvl="0" hangingPunct="0"/>
            <a:endParaRPr lang="en-ZA" sz="1600" dirty="0"/>
          </a:p>
          <a:p>
            <a:pPr lvl="0" hangingPunct="0"/>
            <a:endParaRPr lang="en-ZA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4205" y="6198656"/>
            <a:ext cx="2265173" cy="69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949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83624" cy="527720"/>
          </a:xfrm>
        </p:spPr>
        <p:txBody>
          <a:bodyPr/>
          <a:lstStyle/>
          <a:p>
            <a:pPr marL="0" indent="0" algn="ctr"/>
            <a:r>
              <a:rPr lang="en-ZA" sz="2400" dirty="0" smtClean="0"/>
              <a:t>REMEDIAL ACTION </a:t>
            </a:r>
            <a:endParaRPr lang="en-ZA" sz="2400" dirty="0"/>
          </a:p>
          <a:p>
            <a:pPr marL="0" indent="0"/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>
              <a:defRPr/>
            </a:pPr>
            <a:fld id="{0F135ED4-F980-46A4-966A-2D2F73AE7BC7}" type="slidenum">
              <a:rPr lang="en-US" sz="1400" smtClean="0">
                <a:solidFill>
                  <a:prstClr val="black"/>
                </a:solidFill>
              </a:rPr>
              <a:pPr algn="l">
                <a:defRPr/>
              </a:pPr>
              <a:t>6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124744"/>
            <a:ext cx="80836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ZA" sz="2400" dirty="0" smtClean="0"/>
              <a:t>IPID is currently in the process of reviewing its legislative mandate to include amongst others the investigation of all Law </a:t>
            </a:r>
            <a:r>
              <a:rPr lang="en-ZA" sz="2400" dirty="0"/>
              <a:t>E</a:t>
            </a:r>
            <a:r>
              <a:rPr lang="en-ZA" sz="2400" dirty="0" smtClean="0"/>
              <a:t>nforcement </a:t>
            </a:r>
            <a:r>
              <a:rPr lang="en-ZA" sz="2400" dirty="0"/>
              <a:t>A</a:t>
            </a:r>
            <a:r>
              <a:rPr lang="en-ZA" sz="2400" dirty="0" smtClean="0"/>
              <a:t>gencies (National, Provincial and Municipal):</a:t>
            </a:r>
          </a:p>
          <a:p>
            <a:pPr algn="just" hangingPunct="0"/>
            <a:endParaRPr lang="en-ZA" sz="2400" dirty="0" smtClean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en-ZA" sz="2400" dirty="0" smtClean="0"/>
              <a:t>Provincial Traffic Police </a:t>
            </a: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en-ZA" sz="2400" dirty="0" smtClean="0"/>
              <a:t>Road Traffic Management Corporation </a:t>
            </a: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en-ZA" sz="2400" dirty="0" smtClean="0"/>
              <a:t>City of Cape Town Law Enforcement </a:t>
            </a: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en-ZA" sz="2400" dirty="0" smtClean="0"/>
              <a:t>District Municipal Police </a:t>
            </a:r>
          </a:p>
          <a:p>
            <a:pPr algn="just" hangingPunct="0"/>
            <a:r>
              <a:rPr lang="en-ZA" sz="2400" dirty="0" smtClean="0"/>
              <a:t> </a:t>
            </a:r>
          </a:p>
          <a:p>
            <a:pPr algn="just"/>
            <a:r>
              <a:rPr lang="en-US" sz="2400" dirty="0" smtClean="0"/>
              <a:t>The implementation of IPID amendment Bill will empower the Directorate to play an oversight role in all Law enforcement Agencies. </a:t>
            </a:r>
            <a:endParaRPr lang="en-US" sz="2400" dirty="0"/>
          </a:p>
          <a:p>
            <a:endParaRPr lang="en-US" sz="1600" dirty="0" smtClean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8827" y="6181725"/>
            <a:ext cx="2265173" cy="69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19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23950"/>
            <a:ext cx="8077200" cy="5057775"/>
          </a:xfrm>
        </p:spPr>
        <p:txBody>
          <a:bodyPr/>
          <a:lstStyle/>
          <a:p>
            <a:pPr marL="0" indent="0" algn="just">
              <a:defRPr/>
            </a:pPr>
            <a:endParaRPr lang="en-ZA" sz="1600" u="sng" kern="1200" dirty="0" smtClean="0">
              <a:solidFill>
                <a:srgbClr val="564B3C"/>
              </a:solidFill>
              <a:latin typeface="Arial Narrow"/>
              <a:ea typeface="Times New Roman"/>
            </a:endParaRPr>
          </a:p>
          <a:p>
            <a:pPr marL="4763" lvl="0" indent="-9525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GB" sz="6000" dirty="0" smtClean="0">
              <a:solidFill>
                <a:prstClr val="black"/>
              </a:solidFill>
              <a:latin typeface="Arial Narrow" pitchFamily="34" charset="0"/>
              <a:ea typeface="PMingLiU"/>
              <a:cs typeface="Arial"/>
            </a:endParaRPr>
          </a:p>
          <a:p>
            <a:pPr marL="4763" lvl="0" indent="-9525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6000" dirty="0" smtClean="0">
                <a:solidFill>
                  <a:prstClr val="black"/>
                </a:solidFill>
                <a:latin typeface="Arial Narrow" pitchFamily="34" charset="0"/>
                <a:ea typeface="PMingLiU"/>
                <a:cs typeface="Arial"/>
              </a:rPr>
              <a:t>THANK YOU</a:t>
            </a:r>
            <a:endParaRPr lang="en-ZA" sz="6000" kern="1200" dirty="0" smtClean="0">
              <a:solidFill>
                <a:srgbClr val="564B3C"/>
              </a:solidFill>
              <a:latin typeface="Arial Narrow" pitchFamily="34" charset="0"/>
            </a:endParaRPr>
          </a:p>
          <a:p>
            <a:pPr marL="0" lvl="0" indent="0" algn="just">
              <a:defRPr/>
            </a:pP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  <a:p>
            <a:pPr marL="4763" marR="0" indent="-952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GB" sz="1600" dirty="0" smtClean="0">
              <a:effectLst/>
              <a:latin typeface="Arial Narrow"/>
              <a:ea typeface="PMingLiU"/>
              <a:cs typeface="Arial"/>
            </a:endParaRPr>
          </a:p>
          <a:p>
            <a:pPr marL="4763" marR="0" indent="-952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ZA" altLang="en-US" sz="1600" dirty="0" smtClean="0"/>
          </a:p>
          <a:p>
            <a:pPr marL="0" indent="0" algn="just">
              <a:defRPr/>
            </a:pPr>
            <a:endParaRPr lang="en-ZA" altLang="en-US" sz="1600" dirty="0" smtClean="0"/>
          </a:p>
          <a:p>
            <a:pPr marL="0" indent="0" algn="just">
              <a:defRPr/>
            </a:pPr>
            <a:endParaRPr lang="en-ZA" altLang="en-US" sz="1600" dirty="0" smtClean="0"/>
          </a:p>
          <a:p>
            <a:pPr marL="0" indent="0">
              <a:defRPr/>
            </a:pPr>
            <a:endParaRPr lang="en-ZA" alt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>
              <a:defRPr/>
            </a:pPr>
            <a:fld id="{327B0E21-6C64-4DDA-828B-BDA52B6BDB8B}" type="slidenum">
              <a:rPr lang="en-US" sz="1400" smtClean="0">
                <a:solidFill>
                  <a:prstClr val="black"/>
                </a:solidFill>
              </a:rPr>
              <a:pPr algn="l">
                <a:defRPr/>
              </a:pPr>
              <a:t>7</a:t>
            </a:fld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8827" y="6181725"/>
            <a:ext cx="2265173" cy="69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49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29616</TotalTime>
  <Words>482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Pitchbook</vt:lpstr>
      <vt:lpstr>Independent Police Investigative Directorate (IPID)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POLICE INVESTIGATIVE DIRECTORATE</dc:title>
  <dc:creator>FS0032</dc:creator>
  <cp:lastModifiedBy>USER</cp:lastModifiedBy>
  <cp:revision>1166</cp:revision>
  <cp:lastPrinted>2020-05-05T13:25:03Z</cp:lastPrinted>
  <dcterms:created xsi:type="dcterms:W3CDTF">2017-09-06T12:18:16Z</dcterms:created>
  <dcterms:modified xsi:type="dcterms:W3CDTF">2020-09-03T11:50:55Z</dcterms:modified>
</cp:coreProperties>
</file>