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305" r:id="rId4"/>
    <p:sldId id="306" r:id="rId5"/>
    <p:sldId id="308" r:id="rId6"/>
    <p:sldId id="310" r:id="rId7"/>
    <p:sldId id="312" r:id="rId8"/>
    <p:sldId id="314" r:id="rId9"/>
    <p:sldId id="323" r:id="rId10"/>
    <p:sldId id="315" r:id="rId11"/>
    <p:sldId id="318" r:id="rId12"/>
    <p:sldId id="321" r:id="rId13"/>
    <p:sldId id="322"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343" autoAdjust="0"/>
  </p:normalViewPr>
  <p:slideViewPr>
    <p:cSldViewPr snapToGrid="0">
      <p:cViewPr varScale="1">
        <p:scale>
          <a:sx n="79" d="100"/>
          <a:sy n="79" d="100"/>
        </p:scale>
        <p:origin x="-22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A9D057F-641A-4705-9608-FCAB53F19D3E}" type="datetimeFigureOut">
              <a:rPr lang="en-ZA" smtClean="0"/>
              <a:pPr/>
              <a:t>2020/09/03</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A7A0136-A600-43E2-BB93-B37D80509893}" type="slidenum">
              <a:rPr lang="en-ZA" smtClean="0"/>
              <a:pPr/>
              <a:t>‹#›</a:t>
            </a:fld>
            <a:endParaRPr lang="en-ZA"/>
          </a:p>
        </p:txBody>
      </p:sp>
    </p:spTree>
    <p:extLst>
      <p:ext uri="{BB962C8B-B14F-4D97-AF65-F5344CB8AC3E}">
        <p14:creationId xmlns:p14="http://schemas.microsoft.com/office/powerpoint/2010/main" xmlns="" val="375627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A7A0136-A600-43E2-BB93-B37D80509893}" type="slidenum">
              <a:rPr lang="en-ZA" smtClean="0"/>
              <a:pPr/>
              <a:t>1</a:t>
            </a:fld>
            <a:endParaRPr lang="en-ZA"/>
          </a:p>
        </p:txBody>
      </p:sp>
    </p:spTree>
    <p:extLst>
      <p:ext uri="{BB962C8B-B14F-4D97-AF65-F5344CB8AC3E}">
        <p14:creationId xmlns:p14="http://schemas.microsoft.com/office/powerpoint/2010/main" xmlns="" val="97673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C635651-5610-4085-AA3C-7713E4F46CE1}" type="datetime1">
              <a:rPr lang="en-ZA" smtClean="0"/>
              <a:pPr/>
              <a:t>2020/09/03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3310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A7DC988-4B79-4D25-8854-25662CE8B257}" type="datetime1">
              <a:rPr lang="en-ZA" smtClean="0"/>
              <a:pPr/>
              <a:t>2020/09/03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29399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D05BDE4-1036-4869-B7F0-B0B722052638}" type="datetime1">
              <a:rPr lang="en-ZA" smtClean="0"/>
              <a:pPr/>
              <a:t>2020/09/03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1975146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9124B9-EC28-4F48-AADC-D38497163E3D}"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0319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7C6EDD-0567-4F77-ABFC-51F12252A4A3}"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90690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40448-4215-420D-B98A-B3E447217A92}"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22486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A69F9F-46D0-4361-A255-7EBA94ED45D3}" type="datetime1">
              <a:rPr lang="en-US" smtClean="0">
                <a:solidFill>
                  <a:prstClr val="black">
                    <a:tint val="75000"/>
                  </a:prstClr>
                </a:solidFill>
              </a:rPr>
              <a:pPr/>
              <a:t>9/3/2020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9403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D666B7-82FD-4157-893F-FE50B475B4E8}" type="datetime1">
              <a:rPr lang="en-US" smtClean="0">
                <a:solidFill>
                  <a:prstClr val="black">
                    <a:tint val="75000"/>
                  </a:prstClr>
                </a:solidFill>
              </a:rPr>
              <a:pPr/>
              <a:t>9/3/2020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24920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B9830D-AE2D-4FC3-B9A0-F0A0338345C4}" type="datetime1">
              <a:rPr lang="en-US" smtClean="0">
                <a:solidFill>
                  <a:prstClr val="black">
                    <a:tint val="75000"/>
                  </a:prstClr>
                </a:solidFill>
              </a:rPr>
              <a:pPr/>
              <a:t>9/3/2020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10701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EE811-C6BE-4877-A2F2-740C9A06FEBA}" type="datetime1">
              <a:rPr lang="en-US" smtClean="0">
                <a:solidFill>
                  <a:prstClr val="black">
                    <a:tint val="75000"/>
                  </a:prstClr>
                </a:solidFill>
              </a:rPr>
              <a:pPr/>
              <a:t>9/3/2020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36059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64BB09-39C7-4704-8702-12377CA8FB4A}" type="datetime1">
              <a:rPr lang="en-US" smtClean="0">
                <a:solidFill>
                  <a:prstClr val="black">
                    <a:tint val="75000"/>
                  </a:prstClr>
                </a:solidFill>
              </a:rPr>
              <a:pPr/>
              <a:t>9/3/2020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6456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83C1484-6EF4-48FE-B16C-77AC66AB8A26}" type="datetime1">
              <a:rPr lang="en-ZA" smtClean="0"/>
              <a:pPr/>
              <a:t>2020/09/03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4167054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1717D5-6174-4DE0-8D8C-0011E1FD2F0D}" type="datetime1">
              <a:rPr lang="en-US" smtClean="0">
                <a:solidFill>
                  <a:prstClr val="black">
                    <a:tint val="75000"/>
                  </a:prstClr>
                </a:solidFill>
              </a:rPr>
              <a:pPr/>
              <a:t>9/3/2020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6336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E44DD-3AFD-4F89-A709-A8E74D03F4E5}"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78393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F9427-1E1B-427B-8A8D-972557A41F07}"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5675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4C23B-F00E-4D31-BA7A-4BDC7E327E3E}" type="datetime1">
              <a:rPr lang="en-ZA" smtClean="0"/>
              <a:pPr/>
              <a:t>2020/09/03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8298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BCE5B23-26F4-4AB4-9ED8-2D0CC028D408}" type="datetime1">
              <a:rPr lang="en-ZA" smtClean="0"/>
              <a:pPr/>
              <a:t>2020/09/03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228973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02819C1-E2E5-43AF-90DE-AAA2CBD078EF}" type="datetime1">
              <a:rPr lang="en-ZA" smtClean="0"/>
              <a:pPr/>
              <a:t>2020/09/03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3036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024D1C0-6777-43F9-852D-27F04F1E2070}" type="datetime1">
              <a:rPr lang="en-ZA" smtClean="0"/>
              <a:pPr/>
              <a:t>2020/09/03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1201846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DDA1E-B634-461C-90F3-9CAF3283F093}" type="datetime1">
              <a:rPr lang="en-ZA" smtClean="0"/>
              <a:pPr/>
              <a:t>2020/09/03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3216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73675-4C6F-4DAC-BB4A-8711066F7BF6}" type="datetime1">
              <a:rPr lang="en-ZA" smtClean="0"/>
              <a:pPr/>
              <a:t>2020/09/03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223779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6C8B4-BB57-465B-8C91-D661AD5D9F6B}" type="datetime1">
              <a:rPr lang="en-ZA" smtClean="0"/>
              <a:pPr/>
              <a:t>2020/09/03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334054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C18B2-D8DD-4958-B91B-0E12DDF57A57}" type="datetime1">
              <a:rPr lang="en-ZA" smtClean="0"/>
              <a:pPr/>
              <a:t>2020/09/03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81263-E3CA-49E3-B548-9AD38A1F2B54}" type="slidenum">
              <a:rPr lang="en-ZA" smtClean="0"/>
              <a:pPr/>
              <a:t>‹#›</a:t>
            </a:fld>
            <a:endParaRPr lang="en-ZA"/>
          </a:p>
        </p:txBody>
      </p:sp>
    </p:spTree>
    <p:extLst>
      <p:ext uri="{BB962C8B-B14F-4D97-AF65-F5344CB8AC3E}">
        <p14:creationId xmlns:p14="http://schemas.microsoft.com/office/powerpoint/2010/main" xmlns="" val="142679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782BC-574B-4BB1-94A4-40B22F59622A}" type="datetime1">
              <a:rPr lang="en-US" smtClean="0">
                <a:solidFill>
                  <a:prstClr val="black">
                    <a:tint val="75000"/>
                  </a:prstClr>
                </a:solidFill>
              </a:rPr>
              <a:pPr/>
              <a:t>9/3/2020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C4172-C4EA-492B-A003-0F4E5579BB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0373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67435"/>
            <a:ext cx="9144000" cy="4814047"/>
          </a:xfrm>
        </p:spPr>
        <p:txBody>
          <a:bodyPr/>
          <a:lstStyle/>
          <a:p>
            <a:endParaRPr lang="en-ZA" dirty="0"/>
          </a:p>
        </p:txBody>
      </p:sp>
      <p:pic>
        <p:nvPicPr>
          <p:cNvPr id="7" name="Picture 6" descr="K:\201819\Production and Publication\Fourth\february 2019\Register.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ln>
            <a:noFill/>
          </a:ln>
        </p:spPr>
      </p:pic>
      <p:sp>
        <p:nvSpPr>
          <p:cNvPr id="8" name="TextBox 7"/>
          <p:cNvSpPr txBox="1"/>
          <p:nvPr/>
        </p:nvSpPr>
        <p:spPr>
          <a:xfrm>
            <a:off x="508166" y="1956216"/>
            <a:ext cx="11032761" cy="2616101"/>
          </a:xfrm>
          <a:prstGeom prst="rect">
            <a:avLst/>
          </a:prstGeom>
          <a:noFill/>
        </p:spPr>
        <p:txBody>
          <a:bodyPr wrap="square" rtlCol="0">
            <a:spAutoFit/>
          </a:bodyPr>
          <a:lstStyle/>
          <a:p>
            <a:pPr algn="ctr"/>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MFMA Compliance- </a:t>
            </a:r>
            <a:r>
              <a:rPr lang="en-US" sz="2000" b="1" dirty="0" err="1" smtClean="0">
                <a:latin typeface="Arial" panose="020B0604020202020204" pitchFamily="34" charset="0"/>
                <a:cs typeface="Arial" panose="020B0604020202020204" pitchFamily="34" charset="0"/>
              </a:rPr>
              <a:t>Dr</a:t>
            </a:r>
            <a:r>
              <a:rPr lang="en-US" sz="2000" b="1" dirty="0" smtClean="0">
                <a:latin typeface="Arial" panose="020B0604020202020204" pitchFamily="34" charset="0"/>
                <a:cs typeface="Arial" panose="020B0604020202020204" pitchFamily="34" charset="0"/>
              </a:rPr>
              <a:t> JS </a:t>
            </a:r>
            <a:r>
              <a:rPr lang="en-US" sz="2000" b="1" dirty="0" err="1" smtClean="0">
                <a:latin typeface="Arial" panose="020B0604020202020204" pitchFamily="34" charset="0"/>
                <a:cs typeface="Arial" panose="020B0604020202020204" pitchFamily="34" charset="0"/>
              </a:rPr>
              <a:t>Moroka</a:t>
            </a:r>
            <a:r>
              <a:rPr lang="en-US" sz="2000" b="1" dirty="0" smtClean="0">
                <a:latin typeface="Arial" panose="020B0604020202020204" pitchFamily="34" charset="0"/>
                <a:cs typeface="Arial" panose="020B0604020202020204" pitchFamily="34" charset="0"/>
              </a:rPr>
              <a:t> Local </a:t>
            </a:r>
            <a:r>
              <a:rPr lang="en-US" sz="2000" b="1" dirty="0">
                <a:latin typeface="Arial" panose="020B0604020202020204" pitchFamily="34" charset="0"/>
                <a:cs typeface="Arial" panose="020B0604020202020204" pitchFamily="34" charset="0"/>
              </a:rPr>
              <a:t>Municipality</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Portfolio Committee on Co-operate Governance and Traditional Affairs</a:t>
            </a:r>
          </a:p>
          <a:p>
            <a:pPr algn="ctr"/>
            <a:r>
              <a:rPr lang="en-US" sz="2000" b="1" dirty="0">
                <a:latin typeface="Arial" panose="020B0604020202020204" pitchFamily="34" charset="0"/>
                <a:cs typeface="Arial" panose="020B0604020202020204" pitchFamily="34" charset="0"/>
              </a:rPr>
              <a:t>04 August 2020</a:t>
            </a:r>
            <a:r>
              <a:rPr lang="en-US" sz="2800" dirty="0">
                <a:latin typeface="Century Gothic" panose="020B0502020202020204" pitchFamily="34" charset="0"/>
              </a:rPr>
              <a:t/>
            </a:r>
            <a:br>
              <a:rPr lang="en-US" sz="2800" dirty="0">
                <a:latin typeface="Century Gothic" panose="020B0502020202020204" pitchFamily="34" charset="0"/>
              </a:rPr>
            </a:b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69933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2192000" cy="615950"/>
          </a:xfrm>
          <a:solidFill>
            <a:srgbClr val="FFC000"/>
          </a:solidFill>
        </p:spPr>
        <p:txBody>
          <a:bodyPr>
            <a:normAutofit/>
          </a:bodyPr>
          <a:lstStyle/>
          <a:p>
            <a:pPr algn="ctr"/>
            <a:r>
              <a:rPr lang="en-ZA" altLang="en-US" sz="2800" b="1" dirty="0">
                <a:latin typeface="Arial Black" panose="020B0A04020102020204" pitchFamily="34" charset="0"/>
                <a:cs typeface="Arial" panose="020B0604020202020204" pitchFamily="34" charset="0"/>
              </a:rPr>
              <a:t>Challenges</a:t>
            </a:r>
          </a:p>
        </p:txBody>
      </p:sp>
      <p:sp>
        <p:nvSpPr>
          <p:cNvPr id="22531" name="Content Placeholder 2"/>
          <p:cNvSpPr>
            <a:spLocks noGrp="1"/>
          </p:cNvSpPr>
          <p:nvPr>
            <p:ph idx="1"/>
          </p:nvPr>
        </p:nvSpPr>
        <p:spPr>
          <a:xfrm>
            <a:off x="0" y="858648"/>
            <a:ext cx="12006071" cy="4424363"/>
          </a:xfrm>
          <a:solidFill>
            <a:schemeClr val="bg1"/>
          </a:solidFill>
        </p:spPr>
        <p:txBody>
          <a:bodyPr>
            <a:noAutofit/>
          </a:bodyPr>
          <a:lstStyle/>
          <a:p>
            <a:pPr lvl="1" algn="just">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Late and non-submission of  data strings in terms of m SCOA </a:t>
            </a:r>
            <a:r>
              <a:rPr lang="en-ZA" sz="1600" dirty="0" smtClean="0">
                <a:latin typeface="Arial" panose="020B0604020202020204" pitchFamily="34" charset="0"/>
                <a:cs typeface="Arial" panose="020B0604020202020204" pitchFamily="34" charset="0"/>
              </a:rPr>
              <a:t>regulations</a:t>
            </a:r>
          </a:p>
          <a:p>
            <a:pPr lvl="1" algn="just">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Late verification of quarterly section 71 </a:t>
            </a:r>
            <a:r>
              <a:rPr lang="en-ZA" sz="1600" dirty="0" smtClean="0">
                <a:latin typeface="Arial" panose="020B0604020202020204" pitchFamily="34" charset="0"/>
                <a:cs typeface="Arial" panose="020B0604020202020204" pitchFamily="34" charset="0"/>
              </a:rPr>
              <a:t>publications</a:t>
            </a:r>
          </a:p>
          <a:p>
            <a:pPr lvl="1" algn="just">
              <a:lnSpc>
                <a:spcPct val="150000"/>
              </a:lnSpc>
              <a:buFont typeface="Arial" panose="020B0604020202020204" pitchFamily="34" charset="0"/>
              <a:buChar char="•"/>
            </a:pPr>
            <a:r>
              <a:rPr lang="en-ZA" sz="1600" dirty="0" smtClean="0">
                <a:latin typeface="Arial" panose="020B0604020202020204" pitchFamily="34" charset="0"/>
                <a:cs typeface="Arial" panose="020B0604020202020204" pitchFamily="34" charset="0"/>
              </a:rPr>
              <a:t>Lack of implementation of credit control and debt collection policy recover the cost of municipal services provided</a:t>
            </a:r>
          </a:p>
          <a:p>
            <a:pPr lvl="1" algn="just">
              <a:lnSpc>
                <a:spcPct val="150000"/>
              </a:lnSpc>
              <a:buFont typeface="Arial" panose="020B0604020202020204" pitchFamily="34" charset="0"/>
              <a:buChar char="•"/>
            </a:pPr>
            <a:r>
              <a:rPr lang="en-ZA" sz="1600" dirty="0" smtClean="0">
                <a:latin typeface="Arial" panose="020B0604020202020204" pitchFamily="34" charset="0"/>
                <a:cs typeface="Arial" panose="020B0604020202020204" pitchFamily="34" charset="0"/>
              </a:rPr>
              <a:t>Instability within the budget </a:t>
            </a:r>
            <a:r>
              <a:rPr lang="en-ZA" sz="1600" dirty="0" err="1" smtClean="0">
                <a:latin typeface="Arial" panose="020B0604020202020204" pitchFamily="34" charset="0"/>
                <a:cs typeface="Arial" panose="020B0604020202020204" pitchFamily="34" charset="0"/>
              </a:rPr>
              <a:t>Budget</a:t>
            </a:r>
            <a:r>
              <a:rPr lang="en-ZA" sz="1600" dirty="0" smtClean="0">
                <a:latin typeface="Arial" panose="020B0604020202020204" pitchFamily="34" charset="0"/>
                <a:cs typeface="Arial" panose="020B0604020202020204" pitchFamily="34" charset="0"/>
              </a:rPr>
              <a:t> and Treasury office as result of political interference and the appointed CFO has been on suspension since November 2018</a:t>
            </a:r>
          </a:p>
          <a:p>
            <a:pPr lvl="1" algn="just">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2018/19 audit was not concluded due to lack of safety and security controls for AG office</a:t>
            </a:r>
            <a:endParaRPr lang="en-ZA" altLang="en-US" sz="1600" dirty="0" smtClean="0">
              <a:latin typeface="Arial" panose="020B0604020202020204" pitchFamily="34" charset="0"/>
              <a:cs typeface="Arial" panose="020B0604020202020204" pitchFamily="34" charset="0"/>
            </a:endParaRPr>
          </a:p>
          <a:p>
            <a:pPr lvl="1" algn="just">
              <a:lnSpc>
                <a:spcPct val="150000"/>
              </a:lnSpc>
              <a:buFont typeface="Arial" panose="020B0604020202020204" pitchFamily="34" charset="0"/>
              <a:buChar char="•"/>
            </a:pPr>
            <a:r>
              <a:rPr lang="en-ZA" altLang="en-US" sz="1600" dirty="0" smtClean="0">
                <a:latin typeface="Arial" panose="020B0604020202020204" pitchFamily="34" charset="0"/>
                <a:cs typeface="Arial" panose="020B0604020202020204" pitchFamily="34" charset="0"/>
              </a:rPr>
              <a:t>System </a:t>
            </a:r>
            <a:r>
              <a:rPr lang="en-ZA" altLang="en-US" sz="1600" dirty="0">
                <a:latin typeface="Arial" panose="020B0604020202020204" pitchFamily="34" charset="0"/>
                <a:cs typeface="Arial" panose="020B0604020202020204" pitchFamily="34" charset="0"/>
              </a:rPr>
              <a:t>challenges result in the municipality being unable to budget, transact and report accurately directly from the core system.</a:t>
            </a:r>
          </a:p>
          <a:p>
            <a:pPr lvl="1" algn="just">
              <a:lnSpc>
                <a:spcPct val="150000"/>
              </a:lnSpc>
              <a:buFont typeface="Arial" panose="020B0604020202020204" pitchFamily="34" charset="0"/>
              <a:buChar char="•"/>
            </a:pPr>
            <a:r>
              <a:rPr lang="en-ZA" altLang="en-US" sz="1600" dirty="0">
                <a:latin typeface="Arial" panose="020B0604020202020204" pitchFamily="34" charset="0"/>
                <a:cs typeface="Arial" panose="020B0604020202020204" pitchFamily="34" charset="0"/>
              </a:rPr>
              <a:t>Not complying with reporting timelines due to delays in verifying accuracy of information from the system.</a:t>
            </a:r>
          </a:p>
          <a:p>
            <a:pPr lvl="1" algn="just">
              <a:lnSpc>
                <a:spcPct val="150000"/>
              </a:lnSpc>
              <a:buFont typeface="Arial" panose="020B0604020202020204" pitchFamily="34" charset="0"/>
              <a:buChar char="•"/>
            </a:pPr>
            <a:r>
              <a:rPr lang="en-ZA" altLang="en-US" sz="1600" dirty="0">
                <a:latin typeface="Arial" panose="020B0604020202020204" pitchFamily="34" charset="0"/>
                <a:cs typeface="Arial" panose="020B0604020202020204" pitchFamily="34" charset="0"/>
              </a:rPr>
              <a:t>Discrepancies between municipal budget information and information published by the National  Treasury.</a:t>
            </a:r>
          </a:p>
          <a:p>
            <a:pPr lvl="1" algn="just">
              <a:lnSpc>
                <a:spcPct val="150000"/>
              </a:lnSpc>
              <a:buFont typeface="Arial" panose="020B0604020202020204" pitchFamily="34" charset="0"/>
              <a:buChar char="•"/>
            </a:pPr>
            <a:r>
              <a:rPr lang="en-ZA" altLang="en-US" sz="1600" dirty="0">
                <a:latin typeface="Arial" panose="020B0604020202020204" pitchFamily="34" charset="0"/>
                <a:cs typeface="Arial" panose="020B0604020202020204" pitchFamily="34" charset="0"/>
              </a:rPr>
              <a:t>Over-reliance on system vendors for municipal information. </a:t>
            </a:r>
          </a:p>
          <a:p>
            <a:pPr lvl="1" algn="just">
              <a:lnSpc>
                <a:spcPct val="150000"/>
              </a:lnSpc>
              <a:buFont typeface="Arial" panose="020B0604020202020204" pitchFamily="34" charset="0"/>
              <a:buChar char="•"/>
            </a:pPr>
            <a:r>
              <a:rPr lang="en-ZA" altLang="en-US" sz="1600" dirty="0">
                <a:latin typeface="Arial" panose="020B0604020202020204" pitchFamily="34" charset="0"/>
                <a:cs typeface="Arial" panose="020B0604020202020204" pitchFamily="34" charset="0"/>
              </a:rPr>
              <a:t>Inability to achieve a fully funded budget due </a:t>
            </a:r>
            <a:r>
              <a:rPr lang="en-ZA" altLang="en-US" sz="1600" dirty="0" smtClean="0">
                <a:latin typeface="Arial" panose="020B0604020202020204" pitchFamily="34" charset="0"/>
                <a:cs typeface="Arial" panose="020B0604020202020204" pitchFamily="34" charset="0"/>
              </a:rPr>
              <a:t>to low revenue base as the municipality’s jurisdiction is vastly rural. </a:t>
            </a:r>
            <a:endParaRPr lang="en-ZA" altLang="en-US" sz="16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D6340467-FD5D-43BA-A226-BC33A8B121F2}" type="slidenum">
              <a:rPr lang="en-US" altLang="en-US" smtClean="0"/>
              <a:pPr>
                <a:defRPr/>
              </a:pPr>
              <a:t>10</a:t>
            </a:fld>
            <a:endParaRPr lang="en-US" altLang="en-US"/>
          </a:p>
        </p:txBody>
      </p:sp>
    </p:spTree>
    <p:extLst>
      <p:ext uri="{BB962C8B-B14F-4D97-AF65-F5344CB8AC3E}">
        <p14:creationId xmlns:p14="http://schemas.microsoft.com/office/powerpoint/2010/main" xmlns="" val="35414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12192000" cy="530034"/>
          </a:xfrm>
          <a:solidFill>
            <a:srgbClr val="FFC000"/>
          </a:solidFill>
        </p:spPr>
        <p:txBody>
          <a:bodyPr>
            <a:normAutofit/>
          </a:bodyPr>
          <a:lstStyle/>
          <a:p>
            <a:pPr algn="ctr"/>
            <a:r>
              <a:rPr lang="en-ZA" altLang="en-US" sz="2800" b="1" dirty="0" smtClean="0">
                <a:latin typeface="Arial Black" panose="020B0A04020102020204" pitchFamily="34" charset="0"/>
                <a:cs typeface="Arial" panose="020B0604020202020204" pitchFamily="34" charset="0"/>
              </a:rPr>
              <a:t>Conclusion</a:t>
            </a:r>
          </a:p>
        </p:txBody>
      </p:sp>
      <p:sp>
        <p:nvSpPr>
          <p:cNvPr id="3" name="TextBox 2"/>
          <p:cNvSpPr txBox="1"/>
          <p:nvPr/>
        </p:nvSpPr>
        <p:spPr>
          <a:xfrm>
            <a:off x="352424" y="1238188"/>
            <a:ext cx="9807576" cy="4247317"/>
          </a:xfrm>
          <a:prstGeom prst="rect">
            <a:avLst/>
          </a:prstGeom>
          <a:noFill/>
        </p:spPr>
        <p:txBody>
          <a:bodyPr wrap="square">
            <a:spAutoFit/>
          </a:bodyPr>
          <a:lstStyle/>
          <a:p>
            <a:pPr marL="342900" indent="-342900">
              <a:buFont typeface="Arial" panose="020B0604020202020204" pitchFamily="34" charset="0"/>
              <a:buChar char="•"/>
              <a:defRPr/>
            </a:pPr>
            <a:r>
              <a:rPr lang="en-ZA" dirty="0"/>
              <a:t>The Portfolio Committee to note the contents of the presentation.</a:t>
            </a:r>
          </a:p>
          <a:p>
            <a:pPr marL="285750" indent="-285750">
              <a:buFont typeface="Wingdings" panose="05000000000000000000" pitchFamily="2" charset="2"/>
              <a:buChar char="q"/>
              <a:defRPr/>
            </a:pPr>
            <a:endParaRPr lang="en-ZA" dirty="0"/>
          </a:p>
          <a:p>
            <a:pPr>
              <a:defRPr/>
            </a:pPr>
            <a:endParaRPr lang="en-ZA" dirty="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smtClean="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smtClean="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smtClean="0"/>
          </a:p>
          <a:p>
            <a:pPr marL="285750" indent="-285750">
              <a:buFont typeface="Wingdings" panose="05000000000000000000" pitchFamily="2" charset="2"/>
              <a:buChar char="q"/>
              <a:defRPr/>
            </a:pPr>
            <a:endParaRPr lang="en-ZA" dirty="0"/>
          </a:p>
          <a:p>
            <a:pPr marL="285750" indent="-285750">
              <a:buFont typeface="Wingdings" panose="05000000000000000000" pitchFamily="2" charset="2"/>
              <a:buChar char="q"/>
              <a:defRPr/>
            </a:pPr>
            <a:endParaRPr lang="en-ZA" dirty="0" smtClean="0"/>
          </a:p>
          <a:p>
            <a:pPr>
              <a:defRPr/>
            </a:pPr>
            <a:endParaRPr lang="en-ZA" dirty="0"/>
          </a:p>
          <a:p>
            <a:pPr marL="285750" indent="-285750">
              <a:buFont typeface="Wingdings" panose="05000000000000000000" pitchFamily="2" charset="2"/>
              <a:buChar char="q"/>
              <a:defRPr/>
            </a:pPr>
            <a:endParaRPr lang="en-ZA" dirty="0"/>
          </a:p>
        </p:txBody>
      </p:sp>
      <p:sp>
        <p:nvSpPr>
          <p:cNvPr id="2" name="Slide Number Placeholder 1"/>
          <p:cNvSpPr>
            <a:spLocks noGrp="1"/>
          </p:cNvSpPr>
          <p:nvPr>
            <p:ph type="sldNum" sz="quarter" idx="12"/>
          </p:nvPr>
        </p:nvSpPr>
        <p:spPr/>
        <p:txBody>
          <a:bodyPr/>
          <a:lstStyle/>
          <a:p>
            <a:pPr>
              <a:defRPr/>
            </a:pPr>
            <a:fld id="{35C5D544-216C-431F-913D-D9C87F68F0C4}" type="slidenum">
              <a:rPr lang="en-US" altLang="en-US" smtClean="0"/>
              <a:pPr>
                <a:defRPr/>
              </a:pPr>
              <a:t>11</a:t>
            </a:fld>
            <a:endParaRPr lang="en-US" altLang="en-US"/>
          </a:p>
        </p:txBody>
      </p:sp>
    </p:spTree>
    <p:extLst>
      <p:ext uri="{BB962C8B-B14F-4D97-AF65-F5344CB8AC3E}">
        <p14:creationId xmlns:p14="http://schemas.microsoft.com/office/powerpoint/2010/main" xmlns="" val="1383878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870200" y="620713"/>
            <a:ext cx="7831138" cy="4895850"/>
          </a:xfrm>
        </p:spPr>
        <p:txBody>
          <a:bodyPr/>
          <a:lstStyle/>
          <a:p>
            <a:pPr algn="ctr"/>
            <a:r>
              <a:rPr lang="en-ZA" altLang="en-US" sz="5400" b="1">
                <a:latin typeface="Arial" panose="020B0604020202020204" pitchFamily="34" charset="0"/>
                <a:cs typeface="Arial" panose="020B0604020202020204" pitchFamily="34" charset="0"/>
              </a:rPr>
              <a:t>THANK YOU</a:t>
            </a:r>
          </a:p>
        </p:txBody>
      </p:sp>
      <p:sp>
        <p:nvSpPr>
          <p:cNvPr id="2" name="Slide Number Placeholder 1"/>
          <p:cNvSpPr>
            <a:spLocks noGrp="1"/>
          </p:cNvSpPr>
          <p:nvPr>
            <p:ph type="sldNum" sz="quarter" idx="12"/>
          </p:nvPr>
        </p:nvSpPr>
        <p:spPr/>
        <p:txBody>
          <a:bodyPr/>
          <a:lstStyle/>
          <a:p>
            <a:pPr>
              <a:defRPr/>
            </a:pPr>
            <a:fld id="{AADA4E13-26E2-41AB-A84D-59911758ABB6}" type="slidenum">
              <a:rPr lang="en-US" altLang="en-US" smtClean="0"/>
              <a:pPr>
                <a:defRPr/>
              </a:pPr>
              <a:t>12</a:t>
            </a:fld>
            <a:endParaRPr lang="en-US" altLang="en-US"/>
          </a:p>
        </p:txBody>
      </p:sp>
    </p:spTree>
    <p:extLst>
      <p:ext uri="{BB962C8B-B14F-4D97-AF65-F5344CB8AC3E}">
        <p14:creationId xmlns:p14="http://schemas.microsoft.com/office/powerpoint/2010/main" xmlns="" val="3753302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15065" y="22226"/>
            <a:ext cx="9105038" cy="958850"/>
          </a:xfrm>
        </p:spPr>
        <p:txBody>
          <a:bodyPr/>
          <a:lstStyle/>
          <a:p>
            <a:pPr algn="ctr"/>
            <a:r>
              <a:rPr lang="en-ZA" altLang="en-US" sz="3000" b="1" dirty="0">
                <a:latin typeface="Arial" panose="020B0604020202020204" pitchFamily="34" charset="0"/>
                <a:cs typeface="Arial" panose="020B0604020202020204" pitchFamily="34" charset="0"/>
              </a:rPr>
              <a:t>PURPOSE</a:t>
            </a:r>
            <a:endParaRPr lang="en-ZA" altLang="en-US" sz="3000" dirty="0"/>
          </a:p>
        </p:txBody>
      </p:sp>
      <p:sp>
        <p:nvSpPr>
          <p:cNvPr id="9219" name="Content Placeholder 2"/>
          <p:cNvSpPr>
            <a:spLocks noGrp="1"/>
          </p:cNvSpPr>
          <p:nvPr>
            <p:ph idx="1"/>
          </p:nvPr>
        </p:nvSpPr>
        <p:spPr>
          <a:xfrm>
            <a:off x="522514" y="981075"/>
            <a:ext cx="11059886" cy="4783138"/>
          </a:xfrm>
        </p:spPr>
        <p:txBody>
          <a:bodyPr/>
          <a:lstStyle/>
          <a:p>
            <a:pPr algn="just">
              <a:lnSpc>
                <a:spcPct val="150000"/>
              </a:lnSpc>
            </a:pPr>
            <a:r>
              <a:rPr lang="en-ZA" altLang="en-US" sz="1800" dirty="0">
                <a:latin typeface="Arial" panose="020B0604020202020204" pitchFamily="34" charset="0"/>
                <a:cs typeface="Arial" panose="020B0604020202020204" pitchFamily="34" charset="0"/>
              </a:rPr>
              <a:t>To provide a high level synopsis of the municipality’s level of compliance to the Municipal Financial Management Act.</a:t>
            </a:r>
          </a:p>
          <a:p>
            <a:pPr algn="just">
              <a:lnSpc>
                <a:spcPct val="150000"/>
              </a:lnSpc>
            </a:pPr>
            <a:r>
              <a:rPr lang="en-ZA" altLang="en-US" sz="1800" dirty="0">
                <a:latin typeface="Arial" panose="020B0604020202020204" pitchFamily="34" charset="0"/>
                <a:cs typeface="Arial" panose="020B0604020202020204" pitchFamily="34" charset="0"/>
              </a:rPr>
              <a:t>To guide the municipal decision-making processes on areas of improvement in ensuring that the prescripts of the Act are adhered to.</a:t>
            </a:r>
          </a:p>
        </p:txBody>
      </p:sp>
      <p:sp>
        <p:nvSpPr>
          <p:cNvPr id="2" name="Slide Number Placeholder 1"/>
          <p:cNvSpPr>
            <a:spLocks noGrp="1"/>
          </p:cNvSpPr>
          <p:nvPr>
            <p:ph type="sldNum" sz="quarter" idx="12"/>
          </p:nvPr>
        </p:nvSpPr>
        <p:spPr/>
        <p:txBody>
          <a:bodyPr/>
          <a:lstStyle/>
          <a:p>
            <a:pPr>
              <a:defRPr/>
            </a:pPr>
            <a:fld id="{705D340A-EC34-4BE0-8FA4-4C9BF81DC483}" type="slidenum">
              <a:rPr lang="en-US" altLang="en-US" smtClean="0"/>
              <a:pPr>
                <a:defRPr/>
              </a:pPr>
              <a:t>2</a:t>
            </a:fld>
            <a:endParaRPr lang="en-US" altLang="en-US"/>
          </a:p>
        </p:txBody>
      </p:sp>
    </p:spTree>
    <p:extLst>
      <p:ext uri="{BB962C8B-B14F-4D97-AF65-F5344CB8AC3E}">
        <p14:creationId xmlns:p14="http://schemas.microsoft.com/office/powerpoint/2010/main" xmlns="" val="3055213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12192000" cy="394087"/>
          </a:xfrm>
          <a:solidFill>
            <a:srgbClr val="FFC000"/>
          </a:solidFill>
        </p:spPr>
        <p:txBody>
          <a:bodyPr>
            <a:normAutofit fontScale="90000"/>
          </a:bodyPr>
          <a:lstStyle/>
          <a:p>
            <a:pPr algn="ctr"/>
            <a:r>
              <a:rPr lang="en-ZA" altLang="en-US" sz="2800" b="1" dirty="0">
                <a:latin typeface="Arial Black" panose="020B0A04020102020204" pitchFamily="34" charset="0"/>
                <a:cs typeface="Arial" panose="020B0604020202020204" pitchFamily="34" charset="0"/>
              </a:rPr>
              <a:t>COMPLIANCE STATUS</a:t>
            </a:r>
          </a:p>
        </p:txBody>
      </p:sp>
      <p:sp>
        <p:nvSpPr>
          <p:cNvPr id="10243" name="Content Placeholder 2"/>
          <p:cNvSpPr>
            <a:spLocks noGrp="1"/>
          </p:cNvSpPr>
          <p:nvPr>
            <p:ph idx="1"/>
          </p:nvPr>
        </p:nvSpPr>
        <p:spPr>
          <a:xfrm>
            <a:off x="2855914" y="1052514"/>
            <a:ext cx="8301037" cy="4783137"/>
          </a:xfrm>
        </p:spPr>
        <p:txBody>
          <a:bodyPr/>
          <a:lstStyle/>
          <a:p>
            <a:pPr marL="342900" lvl="1" indent="0">
              <a:lnSpc>
                <a:spcPct val="150000"/>
              </a:lnSpc>
              <a:buNone/>
            </a:pPr>
            <a:endParaRPr lang="en-ZA" altLang="en-US"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490369345"/>
              </p:ext>
            </p:extLst>
          </p:nvPr>
        </p:nvGraphicFramePr>
        <p:xfrm>
          <a:off x="143256" y="513447"/>
          <a:ext cx="11905488" cy="5564313"/>
        </p:xfrm>
        <a:graphic>
          <a:graphicData uri="http://schemas.openxmlformats.org/drawingml/2006/table">
            <a:tbl>
              <a:tblPr firstRow="1" bandRow="1">
                <a:tableStyleId>{5C22544A-7EE6-4342-B048-85BDC9FD1C3A}</a:tableStyleId>
              </a:tblPr>
              <a:tblGrid>
                <a:gridCol w="5004816">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5254752">
                  <a:extLst>
                    <a:ext uri="{9D8B030D-6E8A-4147-A177-3AD203B41FA5}">
                      <a16:colId xmlns:a16="http://schemas.microsoft.com/office/drawing/2014/main" xmlns="" val="20002"/>
                    </a:ext>
                  </a:extLst>
                </a:gridCol>
              </a:tblGrid>
              <a:tr h="517478">
                <a:tc>
                  <a:txBody>
                    <a:bodyPr/>
                    <a:lstStyle/>
                    <a:p>
                      <a:r>
                        <a:rPr lang="en-ZA" sz="1200" dirty="0" smtClean="0">
                          <a:solidFill>
                            <a:schemeClr val="tx1"/>
                          </a:solidFill>
                          <a:latin typeface="Arial" panose="020B0604020202020204" pitchFamily="34" charset="0"/>
                          <a:cs typeface="Arial" panose="020B0604020202020204" pitchFamily="34" charset="0"/>
                        </a:rPr>
                        <a:t>LEGISLATIVE REQUIREMENT</a:t>
                      </a:r>
                      <a:endParaRPr lang="en-ZA" sz="1200" dirty="0">
                        <a:solidFill>
                          <a:schemeClr val="tx1"/>
                        </a:solidFill>
                        <a:latin typeface="Arial" panose="020B0604020202020204" pitchFamily="34" charset="0"/>
                        <a:cs typeface="Arial" panose="020B0604020202020204" pitchFamily="34" charset="0"/>
                      </a:endParaRPr>
                    </a:p>
                  </a:txBody>
                  <a:tcPr marL="91438" marR="91438">
                    <a:lnB w="12700" cap="flat" cmpd="sng" algn="ctr">
                      <a:solidFill>
                        <a:schemeClr val="tx1"/>
                      </a:solidFill>
                      <a:prstDash val="solid"/>
                      <a:round/>
                      <a:headEnd type="none" w="med" len="med"/>
                      <a:tailEnd type="none" w="med" len="med"/>
                    </a:lnB>
                    <a:solidFill>
                      <a:srgbClr val="FFC000"/>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LEVEL</a:t>
                      </a:r>
                      <a:r>
                        <a:rPr lang="en-ZA" sz="1200" baseline="0" dirty="0" smtClean="0">
                          <a:solidFill>
                            <a:schemeClr val="tx1"/>
                          </a:solidFill>
                          <a:latin typeface="Arial" panose="020B0604020202020204" pitchFamily="34" charset="0"/>
                          <a:cs typeface="Arial" panose="020B0604020202020204" pitchFamily="34" charset="0"/>
                        </a:rPr>
                        <a:t> OF COMPLIANCE</a:t>
                      </a:r>
                      <a:endParaRPr lang="en-ZA" sz="1200" dirty="0">
                        <a:solidFill>
                          <a:schemeClr val="tx1"/>
                        </a:solidFill>
                        <a:latin typeface="Arial" panose="020B0604020202020204" pitchFamily="34" charset="0"/>
                        <a:cs typeface="Arial" panose="020B0604020202020204" pitchFamily="34" charset="0"/>
                      </a:endParaRPr>
                    </a:p>
                  </a:txBody>
                  <a:tcPr marL="91438" marR="91438">
                    <a:lnB w="12700" cap="flat" cmpd="sng" algn="ctr">
                      <a:solidFill>
                        <a:schemeClr val="tx1"/>
                      </a:solidFill>
                      <a:prstDash val="solid"/>
                      <a:round/>
                      <a:headEnd type="none" w="med" len="med"/>
                      <a:tailEnd type="none" w="med" len="med"/>
                    </a:lnB>
                    <a:solidFill>
                      <a:srgbClr val="FFC000"/>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COMMENTS</a:t>
                      </a:r>
                      <a:endParaRPr lang="en-ZA" sz="1200" dirty="0">
                        <a:solidFill>
                          <a:schemeClr val="tx1"/>
                        </a:solidFill>
                        <a:latin typeface="Arial" panose="020B0604020202020204" pitchFamily="34" charset="0"/>
                        <a:cs typeface="Arial" panose="020B0604020202020204" pitchFamily="34" charset="0"/>
                      </a:endParaRPr>
                    </a:p>
                  </a:txBody>
                  <a:tcPr marL="91438" marR="91438">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1282507">
                <a:tc>
                  <a:txBody>
                    <a:bodyPr/>
                    <a:lstStyle/>
                    <a:p>
                      <a:pPr algn="just"/>
                      <a:r>
                        <a:rPr lang="en-ZA" sz="1200" b="1" dirty="0" smtClean="0">
                          <a:solidFill>
                            <a:schemeClr val="tx1"/>
                          </a:solidFill>
                          <a:latin typeface="Arial" panose="020B0604020202020204" pitchFamily="34" charset="0"/>
                          <a:cs typeface="Arial" panose="020B0604020202020204" pitchFamily="34" charset="0"/>
                        </a:rPr>
                        <a:t>Section</a:t>
                      </a:r>
                      <a:r>
                        <a:rPr lang="en-ZA" sz="1200" b="1" baseline="0" dirty="0" smtClean="0">
                          <a:solidFill>
                            <a:schemeClr val="tx1"/>
                          </a:solidFill>
                          <a:latin typeface="Arial" panose="020B0604020202020204" pitchFamily="34" charset="0"/>
                          <a:cs typeface="Arial" panose="020B0604020202020204" pitchFamily="34" charset="0"/>
                        </a:rPr>
                        <a:t> 18 of MFMA </a:t>
                      </a:r>
                      <a:r>
                        <a:rPr lang="en-ZA" sz="1200" baseline="0" dirty="0" smtClean="0">
                          <a:solidFill>
                            <a:schemeClr val="tx1"/>
                          </a:solidFill>
                          <a:latin typeface="Arial" panose="020B0604020202020204" pitchFamily="34" charset="0"/>
                          <a:cs typeface="Arial" panose="020B0604020202020204" pitchFamily="34" charset="0"/>
                        </a:rPr>
                        <a:t>– A municipality must be funded from realistically anticipated revenue.</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Requirement met.</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just">
                        <a:buFont typeface="Arial" panose="020B0604020202020204" pitchFamily="34" charset="0"/>
                        <a:buChar char="•"/>
                      </a:pPr>
                      <a:r>
                        <a:rPr lang="en-ZA" sz="1200" baseline="0" dirty="0" smtClean="0">
                          <a:solidFill>
                            <a:schemeClr val="tx1"/>
                          </a:solidFill>
                          <a:latin typeface="Arial" panose="020B0604020202020204" pitchFamily="34" charset="0"/>
                          <a:cs typeface="Arial" panose="020B0604020202020204" pitchFamily="34" charset="0"/>
                        </a:rPr>
                        <a:t>Unpaid creditors from previous years</a:t>
                      </a:r>
                    </a:p>
                    <a:p>
                      <a:pPr marL="285750" indent="-285750" algn="just">
                        <a:buFont typeface="Arial" panose="020B0604020202020204" pitchFamily="34" charset="0"/>
                        <a:buChar char="•"/>
                      </a:pPr>
                      <a:r>
                        <a:rPr lang="en-ZA" sz="1200" baseline="0" dirty="0" smtClean="0">
                          <a:solidFill>
                            <a:schemeClr val="tx1"/>
                          </a:solidFill>
                          <a:latin typeface="Arial" panose="020B0604020202020204" pitchFamily="34" charset="0"/>
                          <a:cs typeface="Arial" panose="020B0604020202020204" pitchFamily="34" charset="0"/>
                        </a:rPr>
                        <a:t>Limited revenue sources </a:t>
                      </a:r>
                    </a:p>
                    <a:p>
                      <a:pPr marL="285750" indent="-285750" algn="just">
                        <a:buFont typeface="Arial" panose="020B0604020202020204" pitchFamily="34" charset="0"/>
                        <a:buChar char="•"/>
                      </a:pPr>
                      <a:r>
                        <a:rPr lang="en-ZA" sz="1200" baseline="0" dirty="0" smtClean="0">
                          <a:solidFill>
                            <a:schemeClr val="tx1"/>
                          </a:solidFill>
                          <a:latin typeface="Arial" panose="020B0604020202020204" pitchFamily="34" charset="0"/>
                          <a:cs typeface="Arial" panose="020B0604020202020204" pitchFamily="34" charset="0"/>
                        </a:rPr>
                        <a:t>Perpetual culture of not paying for municipal services </a:t>
                      </a:r>
                    </a:p>
                    <a:p>
                      <a:pPr marL="285750" indent="-285750" algn="just">
                        <a:buFont typeface="Arial" panose="020B0604020202020204" pitchFamily="34" charset="0"/>
                        <a:buChar char="•"/>
                      </a:pPr>
                      <a:r>
                        <a:rPr lang="en-ZA" sz="1200" baseline="0" dirty="0" smtClean="0">
                          <a:solidFill>
                            <a:schemeClr val="tx1"/>
                          </a:solidFill>
                          <a:latin typeface="Arial" panose="020B0604020202020204" pitchFamily="34" charset="0"/>
                          <a:cs typeface="Arial" panose="020B0604020202020204" pitchFamily="34" charset="0"/>
                        </a:rPr>
                        <a:t>Trading services are not cost reflective which result to revenue losses</a:t>
                      </a:r>
                    </a:p>
                    <a:p>
                      <a:pPr marL="285750" indent="-285750" algn="just">
                        <a:buFont typeface="Arial" panose="020B0604020202020204" pitchFamily="34" charset="0"/>
                        <a:buChar char="•"/>
                      </a:pPr>
                      <a:r>
                        <a:rPr lang="en-ZA" sz="1200" baseline="0" dirty="0" smtClean="0">
                          <a:solidFill>
                            <a:schemeClr val="tx1"/>
                          </a:solidFill>
                          <a:latin typeface="Arial" panose="020B0604020202020204" pitchFamily="34" charset="0"/>
                          <a:cs typeface="Arial" panose="020B0604020202020204" pitchFamily="34" charset="0"/>
                        </a:rPr>
                        <a:t>Lack of implementation of credit control and debt collection policy to enforce payment of services</a:t>
                      </a: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4632">
                <a:tc>
                  <a:txBody>
                    <a:bodyPr/>
                    <a:lstStyle/>
                    <a:p>
                      <a:pPr algn="just"/>
                      <a:r>
                        <a:rPr lang="en-ZA" sz="1200" b="1" dirty="0" smtClean="0">
                          <a:solidFill>
                            <a:schemeClr val="tx1"/>
                          </a:solidFill>
                          <a:latin typeface="Arial" panose="020B0604020202020204" pitchFamily="34" charset="0"/>
                          <a:cs typeface="Arial" panose="020B0604020202020204" pitchFamily="34" charset="0"/>
                        </a:rPr>
                        <a:t>Section 75 of MFMA </a:t>
                      </a:r>
                      <a:r>
                        <a:rPr lang="en-ZA" sz="1200" dirty="0" smtClean="0">
                          <a:solidFill>
                            <a:schemeClr val="tx1"/>
                          </a:solidFill>
                          <a:latin typeface="Arial" panose="020B0604020202020204" pitchFamily="34" charset="0"/>
                          <a:cs typeface="Arial" panose="020B0604020202020204" pitchFamily="34" charset="0"/>
                        </a:rPr>
                        <a:t>– Key documents and information to be placed on the municipal website.</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Requirement not</a:t>
                      </a:r>
                      <a:r>
                        <a:rPr lang="en-ZA" sz="1200" baseline="0" dirty="0" smtClean="0">
                          <a:solidFill>
                            <a:schemeClr val="tx1"/>
                          </a:solidFill>
                          <a:latin typeface="Arial" panose="020B0604020202020204" pitchFamily="34" charset="0"/>
                          <a:cs typeface="Arial" panose="020B0604020202020204" pitchFamily="34" charset="0"/>
                        </a:rPr>
                        <a:t> </a:t>
                      </a:r>
                      <a:r>
                        <a:rPr lang="en-ZA" sz="1200" dirty="0" smtClean="0">
                          <a:solidFill>
                            <a:schemeClr val="tx1"/>
                          </a:solidFill>
                          <a:latin typeface="Arial" panose="020B0604020202020204" pitchFamily="34" charset="0"/>
                          <a:cs typeface="Arial" panose="020B0604020202020204" pitchFamily="34" charset="0"/>
                        </a:rPr>
                        <a:t>met.</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FontTx/>
                        <a:buNone/>
                      </a:pPr>
                      <a:r>
                        <a:rPr lang="en-ZA" sz="1200" dirty="0" smtClean="0">
                          <a:solidFill>
                            <a:schemeClr val="tx1"/>
                          </a:solidFill>
                          <a:latin typeface="Arial" panose="020B0604020202020204" pitchFamily="34" charset="0"/>
                          <a:cs typeface="Arial" panose="020B0604020202020204" pitchFamily="34" charset="0"/>
                        </a:rPr>
                        <a:t>- The website of the</a:t>
                      </a:r>
                      <a:r>
                        <a:rPr lang="en-ZA" sz="1200" baseline="0" dirty="0" smtClean="0">
                          <a:solidFill>
                            <a:schemeClr val="tx1"/>
                          </a:solidFill>
                          <a:latin typeface="Arial" panose="020B0604020202020204" pitchFamily="34" charset="0"/>
                          <a:cs typeface="Arial" panose="020B0604020202020204" pitchFamily="34" charset="0"/>
                        </a:rPr>
                        <a:t> Municipality is active, however the key documents and information placed on the website are not updated.</a:t>
                      </a: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719328">
                <a:tc>
                  <a:txBody>
                    <a:bodyPr/>
                    <a:lstStyle/>
                    <a:p>
                      <a:pPr algn="just"/>
                      <a:r>
                        <a:rPr lang="en-ZA" sz="1200" b="1" dirty="0" smtClean="0">
                          <a:solidFill>
                            <a:schemeClr val="tx1"/>
                          </a:solidFill>
                          <a:latin typeface="Arial" panose="020B0604020202020204" pitchFamily="34" charset="0"/>
                          <a:cs typeface="Arial" panose="020B0604020202020204" pitchFamily="34" charset="0"/>
                        </a:rPr>
                        <a:t>Section 71 (1) of MFMA </a:t>
                      </a:r>
                      <a:r>
                        <a:rPr lang="en-ZA" sz="1200" dirty="0" smtClean="0">
                          <a:solidFill>
                            <a:schemeClr val="tx1"/>
                          </a:solidFill>
                          <a:latin typeface="Arial" panose="020B0604020202020204" pitchFamily="34" charset="0"/>
                          <a:cs typeface="Arial" panose="020B0604020202020204" pitchFamily="34" charset="0"/>
                        </a:rPr>
                        <a:t>– The AO</a:t>
                      </a:r>
                      <a:r>
                        <a:rPr lang="en-ZA" sz="1200" baseline="0" dirty="0" smtClean="0">
                          <a:solidFill>
                            <a:schemeClr val="tx1"/>
                          </a:solidFill>
                          <a:latin typeface="Arial" panose="020B0604020202020204" pitchFamily="34" charset="0"/>
                          <a:cs typeface="Arial" panose="020B0604020202020204" pitchFamily="34" charset="0"/>
                        </a:rPr>
                        <a:t> must within 10 working after the end of the month submit to the PT the budget actuals of that month.</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Requirement not fully met.</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just">
                        <a:buFontTx/>
                        <a:buChar char="-"/>
                      </a:pPr>
                      <a:r>
                        <a:rPr lang="en-ZA" sz="1200" dirty="0" smtClean="0">
                          <a:solidFill>
                            <a:schemeClr val="tx1"/>
                          </a:solidFill>
                          <a:latin typeface="Arial" panose="020B0604020202020204" pitchFamily="34" charset="0"/>
                          <a:cs typeface="Arial" panose="020B0604020202020204" pitchFamily="34" charset="0"/>
                        </a:rPr>
                        <a:t>Month 3,6 and 12 actuals</a:t>
                      </a:r>
                      <a:r>
                        <a:rPr lang="en-ZA" sz="1200" baseline="0" dirty="0" smtClean="0">
                          <a:solidFill>
                            <a:schemeClr val="tx1"/>
                          </a:solidFill>
                          <a:latin typeface="Arial" panose="020B0604020202020204" pitchFamily="34" charset="0"/>
                          <a:cs typeface="Arial" panose="020B0604020202020204" pitchFamily="34" charset="0"/>
                        </a:rPr>
                        <a:t> for 2019/20 not submitted on time.</a:t>
                      </a:r>
                    </a:p>
                    <a:p>
                      <a:pPr marL="285750" indent="-285750" algn="just">
                        <a:buFontTx/>
                        <a:buChar char="-"/>
                      </a:pPr>
                      <a:r>
                        <a:rPr lang="en-US" sz="1200" dirty="0" smtClean="0">
                          <a:solidFill>
                            <a:schemeClr val="tx1"/>
                          </a:solidFill>
                          <a:latin typeface="Arial" panose="020B0604020202020204" pitchFamily="34" charset="0"/>
                          <a:cs typeface="Arial" panose="020B0604020202020204" pitchFamily="34" charset="0"/>
                        </a:rPr>
                        <a:t>The Municipality is under provincial</a:t>
                      </a:r>
                      <a:r>
                        <a:rPr lang="en-US" sz="1200" baseline="0" dirty="0" smtClean="0">
                          <a:solidFill>
                            <a:schemeClr val="tx1"/>
                          </a:solidFill>
                          <a:latin typeface="Arial" panose="020B0604020202020204" pitchFamily="34" charset="0"/>
                          <a:cs typeface="Arial" panose="020B0604020202020204" pitchFamily="34" charset="0"/>
                        </a:rPr>
                        <a:t> administration due to political unrest which contributed to the non-submission of data strings.</a:t>
                      </a:r>
                      <a:endParaRPr lang="en-US" sz="1200" dirty="0" smtClean="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28600">
                <a:tc>
                  <a:txBody>
                    <a:bodyPr/>
                    <a:lstStyle/>
                    <a:p>
                      <a:pPr algn="just"/>
                      <a:r>
                        <a:rPr lang="en-ZA" sz="1200" b="1" baseline="0" dirty="0" smtClean="0">
                          <a:solidFill>
                            <a:schemeClr val="tx1"/>
                          </a:solidFill>
                          <a:latin typeface="Arial" panose="020B0604020202020204" pitchFamily="34" charset="0"/>
                          <a:cs typeface="Arial" panose="020B0604020202020204" pitchFamily="34" charset="0"/>
                        </a:rPr>
                        <a:t>Municipal Budgeting &amp; Reporting Regulations (MBRR) Regulation 7 &amp; 8 </a:t>
                      </a:r>
                      <a:r>
                        <a:rPr lang="en-ZA" sz="1200" baseline="0" dirty="0" smtClean="0">
                          <a:solidFill>
                            <a:schemeClr val="tx1"/>
                          </a:solidFill>
                          <a:latin typeface="Arial" panose="020B0604020202020204" pitchFamily="34" charset="0"/>
                          <a:cs typeface="Arial" panose="020B0604020202020204" pitchFamily="34" charset="0"/>
                        </a:rPr>
                        <a:t>-  Preparation of Budget related policies </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Requirement</a:t>
                      </a:r>
                      <a:r>
                        <a:rPr lang="en-ZA" sz="1200" baseline="0" dirty="0" smtClean="0">
                          <a:solidFill>
                            <a:schemeClr val="tx1"/>
                          </a:solidFill>
                          <a:latin typeface="Arial" panose="020B0604020202020204" pitchFamily="34" charset="0"/>
                          <a:cs typeface="Arial" panose="020B0604020202020204" pitchFamily="34" charset="0"/>
                        </a:rPr>
                        <a:t> met.</a:t>
                      </a: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Tx/>
                        <a:buChar char="-"/>
                      </a:pPr>
                      <a:endParaRPr lang="en-ZA" sz="1200" dirty="0">
                        <a:solidFill>
                          <a:schemeClr val="tx1"/>
                        </a:solidFill>
                        <a:latin typeface="Arial" panose="020B0604020202020204" pitchFamily="34" charset="0"/>
                        <a:cs typeface="Arial" panose="020B0604020202020204" pitchFamily="34" charset="0"/>
                      </a:endParaRPr>
                    </a:p>
                  </a:txBody>
                  <a:tcPr marL="91438" marR="91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57200">
                <a:tc>
                  <a:txBody>
                    <a:bodyPr/>
                    <a:lstStyle/>
                    <a:p>
                      <a:r>
                        <a:rPr lang="en-ZA" sz="1200" b="1" baseline="0" dirty="0" smtClean="0">
                          <a:solidFill>
                            <a:schemeClr val="tx1"/>
                          </a:solidFill>
                          <a:latin typeface="Arial" panose="020B0604020202020204" pitchFamily="34" charset="0"/>
                          <a:cs typeface="Arial" panose="020B0604020202020204" pitchFamily="34" charset="0"/>
                        </a:rPr>
                        <a:t>Circular 71 of MFMA </a:t>
                      </a:r>
                      <a:r>
                        <a:rPr lang="en-ZA" sz="1200" baseline="0" dirty="0" smtClean="0">
                          <a:solidFill>
                            <a:schemeClr val="tx1"/>
                          </a:solidFill>
                          <a:latin typeface="Arial" panose="020B0604020202020204" pitchFamily="34" charset="0"/>
                          <a:cs typeface="Arial" panose="020B0604020202020204" pitchFamily="34" charset="0"/>
                        </a:rPr>
                        <a:t>– Contracted Services Norm.</a:t>
                      </a:r>
                      <a:r>
                        <a:rPr lang="en-US" sz="1200" baseline="0" dirty="0" smtClean="0">
                          <a:solidFill>
                            <a:schemeClr val="tx1"/>
                          </a:solidFill>
                          <a:latin typeface="Arial" panose="020B0604020202020204" pitchFamily="34" charset="0"/>
                          <a:cs typeface="Arial" panose="020B0604020202020204" pitchFamily="34" charset="0"/>
                        </a:rPr>
                        <a:t> The norm range between 2% and 5%.</a:t>
                      </a:r>
                    </a:p>
                    <a:p>
                      <a:r>
                        <a:rPr lang="en-US" sz="1200" baseline="0" dirty="0" smtClean="0">
                          <a:solidFill>
                            <a:schemeClr val="tx1"/>
                          </a:solidFill>
                          <a:latin typeface="Arial" panose="020B0604020202020204" pitchFamily="34" charset="0"/>
                          <a:cs typeface="Arial" panose="020B0604020202020204" pitchFamily="34" charset="0"/>
                        </a:rPr>
                        <a:t>A ratio in excess of the Norm could indicate that many functions are being outsourced to Consultants, or that Contracted Services are not effectively </a:t>
                      </a:r>
                      <a:r>
                        <a:rPr lang="en-US" sz="1200" baseline="0" dirty="0" err="1" smtClean="0">
                          <a:solidFill>
                            <a:schemeClr val="tx1"/>
                          </a:solidFill>
                          <a:latin typeface="Arial" panose="020B0604020202020204" pitchFamily="34" charset="0"/>
                          <a:cs typeface="Arial" panose="020B0604020202020204" pitchFamily="34" charset="0"/>
                        </a:rPr>
                        <a:t>utilised</a:t>
                      </a:r>
                      <a:r>
                        <a:rPr lang="en-US" sz="1200" baseline="0" dirty="0" smtClean="0">
                          <a:solidFill>
                            <a:schemeClr val="tx1"/>
                          </a:solidFill>
                          <a:latin typeface="Arial" panose="020B0604020202020204" pitchFamily="34" charset="0"/>
                          <a:cs typeface="Arial" panose="020B0604020202020204" pitchFamily="34" charset="0"/>
                        </a:rPr>
                        <a:t>.</a:t>
                      </a:r>
                      <a:endParaRPr lang="en-ZA" sz="12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Requirement not met.</a:t>
                      </a:r>
                      <a:endParaRPr lang="en-ZA" sz="14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Tx/>
                        <a:buChar char="-"/>
                      </a:pPr>
                      <a:r>
                        <a:rPr lang="en-ZA" sz="1400" dirty="0" smtClean="0">
                          <a:solidFill>
                            <a:schemeClr val="tx1"/>
                          </a:solidFill>
                          <a:latin typeface="Arial" panose="020B0604020202020204" pitchFamily="34" charset="0"/>
                          <a:cs typeface="Arial" panose="020B0604020202020204" pitchFamily="34" charset="0"/>
                        </a:rPr>
                        <a:t>The actual is at 22%</a:t>
                      </a:r>
                      <a:r>
                        <a:rPr lang="en-ZA" sz="1400" baseline="0" dirty="0" smtClean="0">
                          <a:solidFill>
                            <a:schemeClr val="tx1"/>
                          </a:solidFill>
                          <a:latin typeface="Arial" panose="020B0604020202020204" pitchFamily="34" charset="0"/>
                          <a:cs typeface="Arial" panose="020B0604020202020204" pitchFamily="34" charset="0"/>
                        </a:rPr>
                        <a:t> which is high above the norm.</a:t>
                      </a: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64399062"/>
                  </a:ext>
                </a:extLst>
              </a:tr>
              <a:tr h="144780">
                <a:tc>
                  <a:txBody>
                    <a:bodyPr/>
                    <a:lstStyle/>
                    <a:p>
                      <a:r>
                        <a:rPr lang="en-US" sz="1200" b="1" dirty="0" smtClean="0">
                          <a:effectLst/>
                          <a:latin typeface="Arial" panose="020B0604020202020204" pitchFamily="34" charset="0"/>
                          <a:ea typeface="Calibri" panose="020F0502020204030204" pitchFamily="34" charset="0"/>
                        </a:rPr>
                        <a:t>Section</a:t>
                      </a:r>
                      <a:r>
                        <a:rPr lang="en-US" sz="1200" b="1" baseline="0" dirty="0" smtClean="0">
                          <a:effectLst/>
                          <a:latin typeface="Arial" panose="020B0604020202020204" pitchFamily="34" charset="0"/>
                          <a:ea typeface="Calibri" panose="020F0502020204030204" pitchFamily="34" charset="0"/>
                        </a:rPr>
                        <a:t> 9 (a)</a:t>
                      </a:r>
                      <a:r>
                        <a:rPr lang="en-US" sz="1200" b="1" dirty="0" smtClean="0">
                          <a:effectLst/>
                          <a:latin typeface="Arial" panose="020B0604020202020204" pitchFamily="34" charset="0"/>
                          <a:ea typeface="Calibri" panose="020F0502020204030204" pitchFamily="34" charset="0"/>
                        </a:rPr>
                        <a:t> of the MFMA </a:t>
                      </a:r>
                      <a:r>
                        <a:rPr lang="en-US" sz="1200" dirty="0" smtClean="0">
                          <a:effectLst/>
                          <a:latin typeface="Arial" panose="020B0604020202020204" pitchFamily="34" charset="0"/>
                          <a:ea typeface="Calibri" panose="020F0502020204030204" pitchFamily="34" charset="0"/>
                        </a:rPr>
                        <a:t>– The AO must submit to PT and</a:t>
                      </a:r>
                      <a:r>
                        <a:rPr lang="en-US" sz="1200" baseline="0" dirty="0" smtClean="0">
                          <a:effectLst/>
                          <a:latin typeface="Arial" panose="020B0604020202020204" pitchFamily="34" charset="0"/>
                          <a:ea typeface="Calibri" panose="020F0502020204030204" pitchFamily="34" charset="0"/>
                        </a:rPr>
                        <a:t> AG within 90 days of opening: the bank name, account number and account type.</a:t>
                      </a:r>
                      <a:endParaRPr lang="en-ZA" sz="12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ZA" sz="1400" dirty="0" smtClean="0">
                          <a:solidFill>
                            <a:schemeClr val="tx1"/>
                          </a:solidFill>
                          <a:latin typeface="Arial" panose="020B0604020202020204" pitchFamily="34" charset="0"/>
                          <a:cs typeface="Arial" panose="020B0604020202020204" pitchFamily="34" charset="0"/>
                        </a:rPr>
                        <a:t>Requirement partially met</a:t>
                      </a:r>
                      <a:endParaRPr lang="en-ZA" sz="14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ZA" sz="1400" dirty="0" smtClean="0">
                          <a:solidFill>
                            <a:schemeClr val="tx1"/>
                          </a:solidFill>
                          <a:latin typeface="Arial" panose="020B0604020202020204" pitchFamily="34" charset="0"/>
                          <a:cs typeface="Arial" panose="020B0604020202020204" pitchFamily="34" charset="0"/>
                        </a:rPr>
                        <a:t>The municipality</a:t>
                      </a:r>
                      <a:r>
                        <a:rPr lang="en-ZA" sz="1400" baseline="0" dirty="0" smtClean="0">
                          <a:solidFill>
                            <a:schemeClr val="tx1"/>
                          </a:solidFill>
                          <a:latin typeface="Arial" panose="020B0604020202020204" pitchFamily="34" charset="0"/>
                          <a:cs typeface="Arial" panose="020B0604020202020204" pitchFamily="34" charset="0"/>
                        </a:rPr>
                        <a:t> had sent to NT and PT but had not yet forwarded to AGSA.</a:t>
                      </a:r>
                      <a:endParaRPr lang="en-ZA" sz="14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15241535"/>
                  </a:ext>
                </a:extLst>
              </a:tr>
              <a:tr h="144780">
                <a:tc>
                  <a:txBody>
                    <a:bodyPr/>
                    <a:lstStyle/>
                    <a:p>
                      <a:r>
                        <a:rPr lang="en-ZA" sz="1200" b="1" dirty="0" smtClean="0">
                          <a:solidFill>
                            <a:schemeClr val="tx1"/>
                          </a:solidFill>
                          <a:latin typeface="Arial" panose="020B0604020202020204" pitchFamily="34" charset="0"/>
                          <a:cs typeface="Arial" panose="020B0604020202020204" pitchFamily="34" charset="0"/>
                        </a:rPr>
                        <a:t>Section 9 (b)</a:t>
                      </a:r>
                      <a:r>
                        <a:rPr lang="en-ZA" sz="1200" b="1" baseline="0" dirty="0" smtClean="0">
                          <a:solidFill>
                            <a:schemeClr val="tx1"/>
                          </a:solidFill>
                          <a:latin typeface="Arial" panose="020B0604020202020204" pitchFamily="34" charset="0"/>
                          <a:cs typeface="Arial" panose="020B0604020202020204" pitchFamily="34" charset="0"/>
                        </a:rPr>
                        <a:t> of the MFMA </a:t>
                      </a:r>
                      <a:r>
                        <a:rPr lang="en-ZA" sz="1200" baseline="0" dirty="0" smtClean="0">
                          <a:solidFill>
                            <a:schemeClr val="tx1"/>
                          </a:solidFill>
                          <a:latin typeface="Arial" panose="020B0604020202020204" pitchFamily="34" charset="0"/>
                          <a:cs typeface="Arial" panose="020B0604020202020204" pitchFamily="34" charset="0"/>
                        </a:rPr>
                        <a:t>-  </a:t>
                      </a:r>
                      <a:r>
                        <a:rPr lang="en-US" sz="1200" baseline="0" dirty="0" smtClean="0">
                          <a:solidFill>
                            <a:schemeClr val="tx1"/>
                          </a:solidFill>
                          <a:latin typeface="Arial" panose="020B0604020202020204" pitchFamily="34" charset="0"/>
                          <a:cs typeface="Arial" panose="020B0604020202020204" pitchFamily="34" charset="0"/>
                        </a:rPr>
                        <a:t>Annually before the start of the financial year, the name of each bank where the municipality holds a bank account, and the type and number of each account.</a:t>
                      </a:r>
                      <a:endParaRPr lang="en-ZA" sz="1200" dirty="0">
                        <a:solidFill>
                          <a:schemeClr val="tx1"/>
                        </a:solidFill>
                        <a:latin typeface="Arial" panose="020B0604020202020204" pitchFamily="34" charset="0"/>
                        <a:cs typeface="Arial" panose="020B0604020202020204" pitchFamily="34" charset="0"/>
                      </a:endParaRPr>
                    </a:p>
                  </a:txBody>
                  <a:tcPr marL="91435" marR="91435"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285750" indent="-285750">
                        <a:buFontTx/>
                        <a:buChar char="-"/>
                      </a:pPr>
                      <a:endParaRPr lang="en-ZA"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8333268"/>
                  </a:ext>
                </a:extLst>
              </a:tr>
            </a:tbl>
          </a:graphicData>
        </a:graphic>
      </p:graphicFrame>
      <p:sp>
        <p:nvSpPr>
          <p:cNvPr id="3" name="Slide Number Placeholder 2"/>
          <p:cNvSpPr>
            <a:spLocks noGrp="1"/>
          </p:cNvSpPr>
          <p:nvPr>
            <p:ph type="sldNum" sz="quarter" idx="12"/>
          </p:nvPr>
        </p:nvSpPr>
        <p:spPr/>
        <p:txBody>
          <a:bodyPr/>
          <a:lstStyle/>
          <a:p>
            <a:pPr>
              <a:defRPr/>
            </a:pPr>
            <a:fld id="{1B02BF27-03BD-4FCE-A704-C1878DB7A056}" type="slidenum">
              <a:rPr lang="en-US" altLang="en-US" smtClean="0"/>
              <a:pPr>
                <a:defRPr/>
              </a:pPr>
              <a:t>3</a:t>
            </a:fld>
            <a:endParaRPr lang="en-US" altLang="en-US"/>
          </a:p>
        </p:txBody>
      </p:sp>
    </p:spTree>
    <p:extLst>
      <p:ext uri="{BB962C8B-B14F-4D97-AF65-F5344CB8AC3E}">
        <p14:creationId xmlns:p14="http://schemas.microsoft.com/office/powerpoint/2010/main" xmlns="" val="285630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855914" y="1052514"/>
            <a:ext cx="8301037" cy="4783137"/>
          </a:xfrm>
        </p:spPr>
        <p:txBody>
          <a:bodyPr/>
          <a:lstStyle/>
          <a:p>
            <a:pPr marL="342900" lvl="1" indent="0">
              <a:lnSpc>
                <a:spcPct val="150000"/>
              </a:lnSpc>
              <a:buNone/>
            </a:pPr>
            <a:endParaRPr lang="en-ZA" altLang="en-US"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467972346"/>
              </p:ext>
            </p:extLst>
          </p:nvPr>
        </p:nvGraphicFramePr>
        <p:xfrm>
          <a:off x="109728" y="714375"/>
          <a:ext cx="11969496" cy="5404101"/>
        </p:xfrm>
        <a:graphic>
          <a:graphicData uri="http://schemas.openxmlformats.org/drawingml/2006/table">
            <a:tbl>
              <a:tblPr firstRow="1" bandRow="1">
                <a:tableStyleId>{5C22544A-7EE6-4342-B048-85BDC9FD1C3A}</a:tableStyleId>
              </a:tblPr>
              <a:tblGrid>
                <a:gridCol w="5345160">
                  <a:extLst>
                    <a:ext uri="{9D8B030D-6E8A-4147-A177-3AD203B41FA5}">
                      <a16:colId xmlns:a16="http://schemas.microsoft.com/office/drawing/2014/main" xmlns="" val="20000"/>
                    </a:ext>
                  </a:extLst>
                </a:gridCol>
                <a:gridCol w="2324173">
                  <a:extLst>
                    <a:ext uri="{9D8B030D-6E8A-4147-A177-3AD203B41FA5}">
                      <a16:colId xmlns:a16="http://schemas.microsoft.com/office/drawing/2014/main" xmlns="" val="20001"/>
                    </a:ext>
                  </a:extLst>
                </a:gridCol>
                <a:gridCol w="4300163">
                  <a:extLst>
                    <a:ext uri="{9D8B030D-6E8A-4147-A177-3AD203B41FA5}">
                      <a16:colId xmlns:a16="http://schemas.microsoft.com/office/drawing/2014/main" xmlns="" val="20002"/>
                    </a:ext>
                  </a:extLst>
                </a:gridCol>
              </a:tblGrid>
              <a:tr h="557617">
                <a:tc>
                  <a:txBody>
                    <a:bodyPr/>
                    <a:lstStyle/>
                    <a:p>
                      <a:r>
                        <a:rPr lang="en-ZA" sz="1400" dirty="0" smtClean="0">
                          <a:solidFill>
                            <a:schemeClr val="tx1"/>
                          </a:solidFill>
                          <a:latin typeface="Arial" panose="020B0604020202020204" pitchFamily="34" charset="0"/>
                          <a:cs typeface="Arial" panose="020B0604020202020204" pitchFamily="34" charset="0"/>
                        </a:rPr>
                        <a:t>LEGISLATIVE REQUIREMENT</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B w="12700" cap="flat" cmpd="sng" algn="ctr">
                      <a:solidFill>
                        <a:schemeClr val="tx1"/>
                      </a:solidFill>
                      <a:prstDash val="solid"/>
                      <a:round/>
                      <a:headEnd type="none" w="med" len="med"/>
                      <a:tailEnd type="none" w="med" len="med"/>
                    </a:lnB>
                    <a:solidFill>
                      <a:srgbClr val="FFC000"/>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LEVEL</a:t>
                      </a:r>
                      <a:r>
                        <a:rPr lang="en-ZA" sz="1400" baseline="0" dirty="0" smtClean="0">
                          <a:solidFill>
                            <a:schemeClr val="tx1"/>
                          </a:solidFill>
                          <a:latin typeface="Arial" panose="020B0604020202020204" pitchFamily="34" charset="0"/>
                          <a:cs typeface="Arial" panose="020B0604020202020204" pitchFamily="34" charset="0"/>
                        </a:rPr>
                        <a:t> OF COMPLIANCE</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B w="12700" cap="flat" cmpd="sng" algn="ctr">
                      <a:solidFill>
                        <a:schemeClr val="tx1"/>
                      </a:solidFill>
                      <a:prstDash val="solid"/>
                      <a:round/>
                      <a:headEnd type="none" w="med" len="med"/>
                      <a:tailEnd type="none" w="med" len="med"/>
                    </a:lnB>
                    <a:solidFill>
                      <a:srgbClr val="FFC000"/>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COMMENTS</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471468">
                <a:tc>
                  <a:txBody>
                    <a:bodyPr/>
                    <a:lstStyle/>
                    <a:p>
                      <a:pPr algn="just"/>
                      <a:r>
                        <a:rPr lang="en-ZA" sz="1400" b="1" dirty="0" smtClean="0">
                          <a:solidFill>
                            <a:schemeClr val="tx1"/>
                          </a:solidFill>
                          <a:latin typeface="Arial" panose="020B0604020202020204" pitchFamily="34" charset="0"/>
                          <a:cs typeface="Arial" panose="020B0604020202020204" pitchFamily="34" charset="0"/>
                        </a:rPr>
                        <a:t>Section</a:t>
                      </a:r>
                      <a:r>
                        <a:rPr lang="en-ZA" sz="1400" b="1" baseline="0" dirty="0" smtClean="0">
                          <a:solidFill>
                            <a:schemeClr val="tx1"/>
                          </a:solidFill>
                          <a:latin typeface="Arial" panose="020B0604020202020204" pitchFamily="34" charset="0"/>
                          <a:cs typeface="Arial" panose="020B0604020202020204" pitchFamily="34" charset="0"/>
                        </a:rPr>
                        <a:t> 166 (a –d) of the MFMA </a:t>
                      </a:r>
                      <a:r>
                        <a:rPr lang="en-ZA" sz="1400" baseline="0" dirty="0" smtClean="0">
                          <a:solidFill>
                            <a:schemeClr val="tx1"/>
                          </a:solidFill>
                          <a:latin typeface="Arial" panose="020B0604020202020204" pitchFamily="34" charset="0"/>
                          <a:cs typeface="Arial" panose="020B0604020202020204" pitchFamily="34" charset="0"/>
                        </a:rPr>
                        <a:t>– Each municipality and municipal entity must have an audit committee.</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Requirement met.</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dirty="0" smtClean="0">
                          <a:solidFill>
                            <a:schemeClr val="tx1"/>
                          </a:solidFill>
                          <a:latin typeface="Arial" panose="020B0604020202020204" pitchFamily="34" charset="0"/>
                          <a:cs typeface="Arial" panose="020B0604020202020204" pitchFamily="34" charset="0"/>
                        </a:rPr>
                        <a:t>The municipality has</a:t>
                      </a:r>
                      <a:r>
                        <a:rPr lang="en-US" sz="1400" baseline="0" dirty="0" smtClean="0">
                          <a:solidFill>
                            <a:schemeClr val="tx1"/>
                          </a:solidFill>
                          <a:latin typeface="Arial" panose="020B0604020202020204" pitchFamily="34" charset="0"/>
                          <a:cs typeface="Arial" panose="020B0604020202020204" pitchFamily="34" charset="0"/>
                        </a:rPr>
                        <a:t> a functional Audit Committee.</a:t>
                      </a:r>
                      <a:endParaRPr lang="en-US" sz="1400" dirty="0" smtClean="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700342">
                <a:tc>
                  <a:txBody>
                    <a:bodyPr/>
                    <a:lstStyle/>
                    <a:p>
                      <a:pPr algn="just"/>
                      <a:r>
                        <a:rPr lang="en-ZA" sz="1400" b="1" dirty="0" smtClean="0">
                          <a:solidFill>
                            <a:schemeClr val="tx1"/>
                          </a:solidFill>
                          <a:latin typeface="Arial" panose="020B0604020202020204" pitchFamily="34" charset="0"/>
                          <a:cs typeface="Arial" panose="020B0604020202020204" pitchFamily="34" charset="0"/>
                        </a:rPr>
                        <a:t>Section 21 (1) (b) of the MFMA </a:t>
                      </a:r>
                      <a:r>
                        <a:rPr lang="en-ZA" sz="1400" dirty="0" smtClean="0">
                          <a:solidFill>
                            <a:schemeClr val="tx1"/>
                          </a:solidFill>
                          <a:latin typeface="Arial" panose="020B0604020202020204" pitchFamily="34" charset="0"/>
                          <a:cs typeface="Arial" panose="020B0604020202020204" pitchFamily="34" charset="0"/>
                        </a:rPr>
                        <a:t>– The Mayor of a municipality must at least 10 months</a:t>
                      </a:r>
                      <a:r>
                        <a:rPr lang="en-ZA" sz="1400" baseline="0" dirty="0" smtClean="0">
                          <a:solidFill>
                            <a:schemeClr val="tx1"/>
                          </a:solidFill>
                          <a:latin typeface="Arial" panose="020B0604020202020204" pitchFamily="34" charset="0"/>
                          <a:cs typeface="Arial" panose="020B0604020202020204" pitchFamily="34" charset="0"/>
                        </a:rPr>
                        <a:t> before the start of the budget year, table in the municipal council a time schedule outlining key deadlines.</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Requirement</a:t>
                      </a:r>
                      <a:r>
                        <a:rPr lang="en-ZA" sz="1400" baseline="0" dirty="0" smtClean="0">
                          <a:solidFill>
                            <a:schemeClr val="tx1"/>
                          </a:solidFill>
                          <a:latin typeface="Arial" panose="020B0604020202020204" pitchFamily="34" charset="0"/>
                          <a:cs typeface="Arial" panose="020B0604020202020204" pitchFamily="34" charset="0"/>
                        </a:rPr>
                        <a:t> not met.</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dirty="0" smtClean="0">
                          <a:solidFill>
                            <a:schemeClr val="tx1"/>
                          </a:solidFill>
                          <a:latin typeface="Arial" panose="020B0604020202020204" pitchFamily="34" charset="0"/>
                          <a:cs typeface="Arial" panose="020B0604020202020204" pitchFamily="34" charset="0"/>
                        </a:rPr>
                        <a:t>The municipality developed</a:t>
                      </a:r>
                      <a:r>
                        <a:rPr lang="en-US" sz="1400" baseline="0" dirty="0" smtClean="0">
                          <a:solidFill>
                            <a:schemeClr val="tx1"/>
                          </a:solidFill>
                          <a:latin typeface="Arial" panose="020B0604020202020204" pitchFamily="34" charset="0"/>
                          <a:cs typeface="Arial" panose="020B0604020202020204" pitchFamily="34" charset="0"/>
                        </a:rPr>
                        <a:t> and submitted the IDP process plan with an assistance of MP </a:t>
                      </a:r>
                      <a:r>
                        <a:rPr lang="en-US" sz="1400" baseline="0" dirty="0" err="1" smtClean="0">
                          <a:solidFill>
                            <a:schemeClr val="tx1"/>
                          </a:solidFill>
                          <a:latin typeface="Arial" panose="020B0604020202020204" pitchFamily="34" charset="0"/>
                          <a:cs typeface="Arial" panose="020B0604020202020204" pitchFamily="34" charset="0"/>
                        </a:rPr>
                        <a:t>CoGTA</a:t>
                      </a:r>
                      <a:endParaRPr lang="en-US" sz="1400" dirty="0" smtClean="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082388">
                <a:tc>
                  <a:txBody>
                    <a:bodyPr/>
                    <a:lstStyle/>
                    <a:p>
                      <a:pPr algn="just"/>
                      <a:r>
                        <a:rPr lang="en-ZA" sz="1400" b="1" dirty="0" smtClean="0">
                          <a:solidFill>
                            <a:schemeClr val="tx1"/>
                          </a:solidFill>
                          <a:latin typeface="Arial" panose="020B0604020202020204" pitchFamily="34" charset="0"/>
                          <a:cs typeface="Arial" panose="020B0604020202020204" pitchFamily="34" charset="0"/>
                        </a:rPr>
                        <a:t>Section 23 (1) (b) of the MFMA </a:t>
                      </a:r>
                      <a:r>
                        <a:rPr lang="en-ZA" sz="1400" dirty="0" smtClean="0">
                          <a:solidFill>
                            <a:schemeClr val="tx1"/>
                          </a:solidFill>
                          <a:latin typeface="Arial" panose="020B0604020202020204" pitchFamily="34" charset="0"/>
                          <a:cs typeface="Arial" panose="020B0604020202020204" pitchFamily="34" charset="0"/>
                        </a:rPr>
                        <a:t>– When the annual budget has been tabled, the municipal council must consider any views</a:t>
                      </a:r>
                      <a:r>
                        <a:rPr lang="en-ZA" sz="1400" baseline="0" dirty="0" smtClean="0">
                          <a:solidFill>
                            <a:schemeClr val="tx1"/>
                          </a:solidFill>
                          <a:latin typeface="Arial" panose="020B0604020202020204" pitchFamily="34" charset="0"/>
                          <a:cs typeface="Arial" panose="020B0604020202020204" pitchFamily="34" charset="0"/>
                        </a:rPr>
                        <a:t> of the National and relevant provincial treasury.</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Requirement not</a:t>
                      </a:r>
                      <a:r>
                        <a:rPr lang="en-ZA" sz="1400" baseline="0" dirty="0" smtClean="0">
                          <a:solidFill>
                            <a:schemeClr val="tx1"/>
                          </a:solidFill>
                          <a:latin typeface="Arial" panose="020B0604020202020204" pitchFamily="34" charset="0"/>
                          <a:cs typeface="Arial" panose="020B0604020202020204" pitchFamily="34" charset="0"/>
                        </a:rPr>
                        <a:t> met</a:t>
                      </a:r>
                      <a:endParaRPr lang="en-ZA" sz="1400" dirty="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just">
                        <a:buFontTx/>
                        <a:buChar char="-"/>
                      </a:pPr>
                      <a:r>
                        <a:rPr lang="en-US" sz="1400" dirty="0" smtClean="0">
                          <a:solidFill>
                            <a:schemeClr val="tx1"/>
                          </a:solidFill>
                          <a:latin typeface="Arial" panose="020B0604020202020204" pitchFamily="34" charset="0"/>
                          <a:cs typeface="Arial" panose="020B0604020202020204" pitchFamily="34" charset="0"/>
                        </a:rPr>
                        <a:t>The Municipality</a:t>
                      </a:r>
                      <a:r>
                        <a:rPr lang="en-US" sz="1400" baseline="0" dirty="0" smtClean="0">
                          <a:solidFill>
                            <a:schemeClr val="tx1"/>
                          </a:solidFill>
                          <a:latin typeface="Arial" panose="020B0604020202020204" pitchFamily="34" charset="0"/>
                          <a:cs typeface="Arial" panose="020B0604020202020204" pitchFamily="34" charset="0"/>
                        </a:rPr>
                        <a:t> did not table the 2020/21 budget on time due community unrest that caused instability within the municipal offices. The budget was eventually tabled in May 2020. Furthermore, the Municipality requested condonement from NT and PT to approve the 2020/21 budget beyond the legislative timeline, which was to approve the budget on or before 30 June 2020  </a:t>
                      </a:r>
                      <a:endParaRPr lang="en-US" sz="1400" dirty="0" smtClean="0">
                        <a:solidFill>
                          <a:schemeClr val="tx1"/>
                        </a:solidFill>
                        <a:latin typeface="Arial" panose="020B0604020202020204" pitchFamily="34" charset="0"/>
                        <a:cs typeface="Arial" panose="020B0604020202020204" pitchFamily="34" charset="0"/>
                      </a:endParaRPr>
                    </a:p>
                  </a:txBody>
                  <a:tcPr marL="91437" marR="91437"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082388">
                <a:tc>
                  <a:txBody>
                    <a:bodyPr/>
                    <a:lstStyle/>
                    <a:p>
                      <a:r>
                        <a:rPr lang="en-ZA" sz="1400" b="1" baseline="0" dirty="0" smtClean="0">
                          <a:solidFill>
                            <a:schemeClr val="tx1"/>
                          </a:solidFill>
                          <a:latin typeface="Arial" panose="020B0604020202020204" pitchFamily="34" charset="0"/>
                          <a:cs typeface="Arial" panose="020B0604020202020204" pitchFamily="34" charset="0"/>
                        </a:rPr>
                        <a:t>Section 24 (2) (a) – </a:t>
                      </a:r>
                      <a:r>
                        <a:rPr lang="en-ZA" sz="1400" b="0" baseline="0" dirty="0" smtClean="0">
                          <a:solidFill>
                            <a:schemeClr val="tx1"/>
                          </a:solidFill>
                          <a:latin typeface="Arial" panose="020B0604020202020204" pitchFamily="34" charset="0"/>
                          <a:cs typeface="Arial" panose="020B0604020202020204" pitchFamily="34" charset="0"/>
                        </a:rPr>
                        <a:t>An annual budget must be approved before the start of the budget year.</a:t>
                      </a:r>
                      <a:endParaRPr lang="en-ZA" sz="1400" dirty="0">
                        <a:solidFill>
                          <a:schemeClr val="tx1"/>
                        </a:solidFill>
                        <a:latin typeface="Arial" panose="020B0604020202020204" pitchFamily="34" charset="0"/>
                        <a:cs typeface="Arial" panose="020B0604020202020204" pitchFamily="34" charset="0"/>
                      </a:endParaRPr>
                    </a:p>
                  </a:txBody>
                  <a:tcPr marL="91435" marR="91435" marT="45757" marB="45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Requirement partial</a:t>
                      </a:r>
                      <a:r>
                        <a:rPr lang="en-ZA" sz="1400" baseline="0" dirty="0" smtClean="0">
                          <a:solidFill>
                            <a:schemeClr val="tx1"/>
                          </a:solidFill>
                          <a:latin typeface="Arial" panose="020B0604020202020204" pitchFamily="34" charset="0"/>
                          <a:cs typeface="Arial" panose="020B0604020202020204" pitchFamily="34" charset="0"/>
                        </a:rPr>
                        <a:t>ly </a:t>
                      </a:r>
                      <a:r>
                        <a:rPr lang="en-ZA" sz="1400" dirty="0" smtClean="0">
                          <a:solidFill>
                            <a:schemeClr val="tx1"/>
                          </a:solidFill>
                          <a:latin typeface="Arial" panose="020B0604020202020204" pitchFamily="34" charset="0"/>
                          <a:cs typeface="Arial" panose="020B0604020202020204" pitchFamily="34" charset="0"/>
                        </a:rPr>
                        <a:t>met.</a:t>
                      </a:r>
                      <a:endParaRPr lang="en-ZA" sz="1400" dirty="0">
                        <a:solidFill>
                          <a:schemeClr val="tx1"/>
                        </a:solidFill>
                        <a:latin typeface="Arial" panose="020B0604020202020204" pitchFamily="34" charset="0"/>
                        <a:cs typeface="Arial" panose="020B0604020202020204" pitchFamily="34" charset="0"/>
                      </a:endParaRPr>
                    </a:p>
                  </a:txBody>
                  <a:tcPr marL="91435" marR="91435" marT="45757" marB="45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dirty="0" smtClean="0">
                          <a:solidFill>
                            <a:schemeClr val="tx1"/>
                          </a:solidFill>
                          <a:latin typeface="Arial" panose="020B0604020202020204" pitchFamily="34" charset="0"/>
                          <a:cs typeface="Arial" panose="020B0604020202020204" pitchFamily="34" charset="0"/>
                        </a:rPr>
                        <a:t>Although</a:t>
                      </a:r>
                      <a:r>
                        <a:rPr lang="en-US" sz="1400" baseline="0" dirty="0" smtClean="0">
                          <a:solidFill>
                            <a:schemeClr val="tx1"/>
                          </a:solidFill>
                          <a:latin typeface="Arial" panose="020B0604020202020204" pitchFamily="34" charset="0"/>
                          <a:cs typeface="Arial" panose="020B0604020202020204" pitchFamily="34" charset="0"/>
                        </a:rPr>
                        <a:t> the Municipality approved the budget before the start of the budget year, but the budget was not approved at least 30 days before the start of the budget year in terms od section 24(1) of the MFMA. Hence the municipality requested condonement from NT and PT to approve the budget on or before 30 June 2020</a:t>
                      </a:r>
                      <a:endParaRPr lang="en-US" sz="1400" dirty="0" smtClean="0">
                        <a:solidFill>
                          <a:schemeClr val="tx1"/>
                        </a:solidFill>
                        <a:latin typeface="Arial" panose="020B0604020202020204" pitchFamily="34" charset="0"/>
                        <a:cs typeface="Arial" panose="020B0604020202020204" pitchFamily="34" charset="0"/>
                      </a:endParaRPr>
                    </a:p>
                  </a:txBody>
                  <a:tcPr marL="91435" marR="91435" marT="45757" marB="45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9940345"/>
                  </a:ext>
                </a:extLst>
              </a:tr>
            </a:tbl>
          </a:graphicData>
        </a:graphic>
      </p:graphicFrame>
      <p:sp>
        <p:nvSpPr>
          <p:cNvPr id="12317" name="Title 1"/>
          <p:cNvSpPr>
            <a:spLocks noGrp="1"/>
          </p:cNvSpPr>
          <p:nvPr>
            <p:ph type="title"/>
          </p:nvPr>
        </p:nvSpPr>
        <p:spPr>
          <a:xfrm>
            <a:off x="0" y="0"/>
            <a:ext cx="12192000" cy="531814"/>
          </a:xfrm>
          <a:solidFill>
            <a:srgbClr val="FFC000"/>
          </a:solidFill>
        </p:spPr>
        <p:txBody>
          <a:bodyPr>
            <a:noAutofit/>
          </a:bodyPr>
          <a:lstStyle/>
          <a:p>
            <a:pPr algn="ctr"/>
            <a:r>
              <a:rPr lang="en-ZA" altLang="en-US" sz="2800" b="1" dirty="0">
                <a:latin typeface="Arial Black" panose="020B0A04020102020204" pitchFamily="34" charset="0"/>
                <a:cs typeface="Arial" panose="020B0604020202020204" pitchFamily="34" charset="0"/>
              </a:rPr>
              <a:t>COMPLIANCE STATUS</a:t>
            </a:r>
          </a:p>
        </p:txBody>
      </p:sp>
      <p:sp>
        <p:nvSpPr>
          <p:cNvPr id="3" name="Slide Number Placeholder 2"/>
          <p:cNvSpPr>
            <a:spLocks noGrp="1"/>
          </p:cNvSpPr>
          <p:nvPr>
            <p:ph type="sldNum" sz="quarter" idx="12"/>
          </p:nvPr>
        </p:nvSpPr>
        <p:spPr/>
        <p:txBody>
          <a:bodyPr/>
          <a:lstStyle/>
          <a:p>
            <a:pPr>
              <a:defRPr/>
            </a:pPr>
            <a:fld id="{8C762EA4-AA11-461A-8C89-51AA2F902E33}" type="slidenum">
              <a:rPr lang="en-US" altLang="en-US" smtClean="0"/>
              <a:pPr>
                <a:defRPr/>
              </a:pPr>
              <a:t>4</a:t>
            </a:fld>
            <a:endParaRPr lang="en-US" altLang="en-US"/>
          </a:p>
        </p:txBody>
      </p:sp>
    </p:spTree>
    <p:extLst>
      <p:ext uri="{BB962C8B-B14F-4D97-AF65-F5344CB8AC3E}">
        <p14:creationId xmlns:p14="http://schemas.microsoft.com/office/powerpoint/2010/main" xmlns="" val="2076110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82880" y="914401"/>
            <a:ext cx="11585447" cy="4602163"/>
          </a:xfrm>
          <a:solidFill>
            <a:schemeClr val="bg1"/>
          </a:solidFill>
        </p:spPr>
        <p:txBody>
          <a:bodyPr/>
          <a:lstStyle/>
          <a:p>
            <a:pPr marL="0" indent="0" algn="just">
              <a:buNone/>
            </a:pPr>
            <a:endParaRPr lang="en-ZA" altLang="en-US" sz="1600" dirty="0">
              <a:cs typeface="Arial" panose="020B0604020202020204" pitchFamily="34" charset="0"/>
            </a:endParaRPr>
          </a:p>
          <a:p>
            <a:pPr marL="0" indent="0" algn="just">
              <a:buNone/>
            </a:pPr>
            <a:r>
              <a:rPr lang="en-ZA" altLang="en-US" sz="1600" b="1" dirty="0">
                <a:latin typeface="Arial" panose="020B0604020202020204" pitchFamily="34" charset="0"/>
                <a:cs typeface="Arial" panose="020B0604020202020204" pitchFamily="34" charset="0"/>
              </a:rPr>
              <a:t>Compliance with the Regulation on Minimum Competency Levels</a:t>
            </a:r>
          </a:p>
          <a:p>
            <a:pPr marL="0" indent="0" algn="just">
              <a:buNone/>
            </a:pPr>
            <a:r>
              <a:rPr lang="en-ZA" altLang="en-US" sz="1400" dirty="0">
                <a:latin typeface="Arial" panose="020B0604020202020204" pitchFamily="34" charset="0"/>
                <a:cs typeface="Arial" panose="020B0604020202020204" pitchFamily="34" charset="0"/>
              </a:rPr>
              <a:t>The table below depict the compliance with Competency Level status as at </a:t>
            </a:r>
            <a:r>
              <a:rPr lang="en-ZA" altLang="en-US" sz="1400" dirty="0" smtClean="0">
                <a:latin typeface="Arial" panose="020B0604020202020204" pitchFamily="34" charset="0"/>
                <a:cs typeface="Arial" panose="020B0604020202020204" pitchFamily="34" charset="0"/>
              </a:rPr>
              <a:t>31 </a:t>
            </a:r>
            <a:r>
              <a:rPr lang="en-ZA" altLang="en-US" sz="1400" dirty="0">
                <a:latin typeface="Arial" panose="020B0604020202020204" pitchFamily="34" charset="0"/>
                <a:cs typeface="Arial" panose="020B0604020202020204" pitchFamily="34" charset="0"/>
              </a:rPr>
              <a:t>August 2020.  </a:t>
            </a:r>
          </a:p>
        </p:txBody>
      </p:sp>
      <p:sp>
        <p:nvSpPr>
          <p:cNvPr id="14340" name="Title 1"/>
          <p:cNvSpPr>
            <a:spLocks noGrp="1"/>
          </p:cNvSpPr>
          <p:nvPr>
            <p:ph type="title"/>
          </p:nvPr>
        </p:nvSpPr>
        <p:spPr>
          <a:xfrm>
            <a:off x="-545" y="0"/>
            <a:ext cx="12192000" cy="487272"/>
          </a:xfrm>
          <a:solidFill>
            <a:srgbClr val="FFC000"/>
          </a:solidFill>
        </p:spPr>
        <p:txBody>
          <a:bodyPr>
            <a:noAutofit/>
          </a:bodyPr>
          <a:lstStyle/>
          <a:p>
            <a:pPr algn="ctr"/>
            <a:r>
              <a:rPr lang="en-ZA" altLang="en-US" sz="2800" b="1" dirty="0">
                <a:latin typeface="Arial Black" panose="020B0A04020102020204" pitchFamily="34" charset="0"/>
                <a:cs typeface="Arial" panose="020B0604020202020204" pitchFamily="34" charset="0"/>
              </a:rPr>
              <a:t>Compliance Status</a:t>
            </a:r>
          </a:p>
        </p:txBody>
      </p:sp>
      <p:sp>
        <p:nvSpPr>
          <p:cNvPr id="2" name="Slide Number Placeholder 1"/>
          <p:cNvSpPr>
            <a:spLocks noGrp="1"/>
          </p:cNvSpPr>
          <p:nvPr>
            <p:ph type="sldNum" sz="quarter" idx="12"/>
          </p:nvPr>
        </p:nvSpPr>
        <p:spPr/>
        <p:txBody>
          <a:bodyPr/>
          <a:lstStyle/>
          <a:p>
            <a:pPr>
              <a:defRPr/>
            </a:pPr>
            <a:fld id="{D148F4A2-6B99-40D5-BE8D-4D0EB0C93C73}" type="slidenum">
              <a:rPr lang="en-US" altLang="en-US" smtClean="0"/>
              <a:pPr>
                <a:defRPr/>
              </a:pPr>
              <a:t>5</a:t>
            </a:fld>
            <a:endParaRPr lang="en-US" altLang="en-US"/>
          </a:p>
        </p:txBody>
      </p:sp>
      <p:graphicFrame>
        <p:nvGraphicFramePr>
          <p:cNvPr id="6" name="Object 5"/>
          <p:cNvGraphicFramePr>
            <a:graphicFrameLocks noChangeAspect="1"/>
          </p:cNvGraphicFramePr>
          <p:nvPr>
            <p:extLst>
              <p:ext uri="{D42A27DB-BD31-4B8C-83A1-F6EECF244321}">
                <p14:modId xmlns:p14="http://schemas.microsoft.com/office/powerpoint/2010/main" xmlns="" val="2035646038"/>
              </p:ext>
            </p:extLst>
          </p:nvPr>
        </p:nvGraphicFramePr>
        <p:xfrm>
          <a:off x="182880" y="2053863"/>
          <a:ext cx="11823191" cy="2676525"/>
        </p:xfrm>
        <a:graphic>
          <a:graphicData uri="http://schemas.openxmlformats.org/presentationml/2006/ole">
            <p:oleObj spid="_x0000_s4110" name="Worksheet" r:id="rId3" imgW="10858637" imgH="2676681" progId="Excel.Sheet.8">
              <p:embed/>
            </p:oleObj>
          </a:graphicData>
        </a:graphic>
      </p:graphicFrame>
    </p:spTree>
    <p:extLst>
      <p:ext uri="{BB962C8B-B14F-4D97-AF65-F5344CB8AC3E}">
        <p14:creationId xmlns:p14="http://schemas.microsoft.com/office/powerpoint/2010/main" xmlns="" val="18778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half" idx="2"/>
          </p:nvPr>
        </p:nvSpPr>
        <p:spPr>
          <a:xfrm>
            <a:off x="137160" y="1136107"/>
            <a:ext cx="11914632" cy="4424363"/>
          </a:xfrm>
        </p:spPr>
        <p:txBody>
          <a:bodyPr>
            <a:normAutofit/>
          </a:bodyPr>
          <a:lstStyle/>
          <a:p>
            <a:pPr marL="0" indent="0">
              <a:lnSpc>
                <a:spcPct val="150000"/>
              </a:lnSpc>
              <a:buNone/>
            </a:pPr>
            <a:r>
              <a:rPr lang="en-US" altLang="en-US" sz="1600" dirty="0" smtClean="0">
                <a:latin typeface="Arial" panose="020B0604020202020204" pitchFamily="34" charset="0"/>
                <a:cs typeface="Arial" panose="020B0604020202020204" pitchFamily="34" charset="0"/>
              </a:rPr>
              <a:t>DRJSMM </a:t>
            </a:r>
            <a:r>
              <a:rPr lang="en-US" altLang="en-US" sz="1600" dirty="0">
                <a:latin typeface="Arial" panose="020B0604020202020204" pitchFamily="34" charset="0"/>
                <a:cs typeface="Arial" panose="020B0604020202020204" pitchFamily="34" charset="0"/>
              </a:rPr>
              <a:t>has the following Governance structures in place</a:t>
            </a:r>
            <a:r>
              <a:rPr lang="en-US" altLang="en-US" sz="2000" dirty="0">
                <a:latin typeface="Arial" panose="020B0604020202020204" pitchFamily="34" charset="0"/>
                <a:cs typeface="Arial" panose="020B0604020202020204" pitchFamily="34" charset="0"/>
              </a:rPr>
              <a:t>:- </a:t>
            </a:r>
          </a:p>
          <a:p>
            <a:pPr>
              <a:lnSpc>
                <a:spcPct val="150000"/>
              </a:lnSpc>
            </a:pPr>
            <a:endParaRPr lang="en-US" altLang="en-US" sz="1600" dirty="0">
              <a:latin typeface="Arial" panose="020B0604020202020204" pitchFamily="34" charset="0"/>
              <a:cs typeface="Arial" panose="020B0604020202020204" pitchFamily="34" charset="0"/>
            </a:endParaRPr>
          </a:p>
          <a:p>
            <a:pPr>
              <a:lnSpc>
                <a:spcPct val="150000"/>
              </a:lnSpc>
            </a:pPr>
            <a:endParaRPr lang="en-US" altLang="en-US" sz="1600" dirty="0" smtClean="0">
              <a:latin typeface="Arial" panose="020B0604020202020204" pitchFamily="34" charset="0"/>
              <a:cs typeface="Arial" panose="020B0604020202020204" pitchFamily="34" charset="0"/>
            </a:endParaRPr>
          </a:p>
          <a:p>
            <a:pPr>
              <a:lnSpc>
                <a:spcPct val="150000"/>
              </a:lnSpc>
            </a:pPr>
            <a:endParaRPr lang="en-US" altLang="en-US" sz="1600" dirty="0">
              <a:latin typeface="Arial" panose="020B0604020202020204" pitchFamily="34" charset="0"/>
              <a:cs typeface="Arial" panose="020B0604020202020204" pitchFamily="34" charset="0"/>
            </a:endParaRPr>
          </a:p>
          <a:p>
            <a:pPr>
              <a:lnSpc>
                <a:spcPct val="150000"/>
              </a:lnSpc>
            </a:pPr>
            <a:endParaRPr lang="en-US" altLang="en-US" sz="1600" dirty="0" smtClean="0">
              <a:latin typeface="Arial" panose="020B0604020202020204" pitchFamily="34" charset="0"/>
              <a:cs typeface="Arial" panose="020B0604020202020204" pitchFamily="34" charset="0"/>
            </a:endParaRPr>
          </a:p>
          <a:p>
            <a:pPr>
              <a:lnSpc>
                <a:spcPct val="150000"/>
              </a:lnSpc>
            </a:pPr>
            <a:endParaRPr lang="en-US" altLang="en-US" sz="1600" dirty="0" smtClean="0">
              <a:latin typeface="Arial" panose="020B0604020202020204" pitchFamily="34" charset="0"/>
              <a:cs typeface="Arial" panose="020B0604020202020204" pitchFamily="34" charset="0"/>
            </a:endParaRPr>
          </a:p>
          <a:p>
            <a:pPr>
              <a:lnSpc>
                <a:spcPct val="150000"/>
              </a:lnSpc>
            </a:pPr>
            <a:endParaRPr lang="en-US" altLang="en-US" sz="1600" dirty="0" smtClean="0">
              <a:latin typeface="Arial" panose="020B0604020202020204" pitchFamily="34" charset="0"/>
              <a:cs typeface="Arial" panose="020B0604020202020204" pitchFamily="34" charset="0"/>
            </a:endParaRPr>
          </a:p>
          <a:p>
            <a:pPr>
              <a:lnSpc>
                <a:spcPct val="150000"/>
              </a:lnSpc>
            </a:pPr>
            <a:r>
              <a:rPr lang="en-US" altLang="en-US" sz="1600" dirty="0" smtClean="0">
                <a:latin typeface="Arial" panose="020B0604020202020204" pitchFamily="34" charset="0"/>
                <a:cs typeface="Arial" panose="020B0604020202020204" pitchFamily="34" charset="0"/>
              </a:rPr>
              <a:t>The municipality Council has approved the establishment of Disciplinary Board in order to implement Municipal Financial Misconduct and Criminal Proceeding Regulations, however, the municipality has not appointed any individuals to serve on the Board.</a:t>
            </a:r>
            <a:endParaRPr lang="en-US" altLang="en-US" sz="1600" dirty="0">
              <a:latin typeface="Arial" panose="020B0604020202020204" pitchFamily="34" charset="0"/>
              <a:cs typeface="Arial" panose="020B0604020202020204" pitchFamily="34" charset="0"/>
            </a:endParaRPr>
          </a:p>
          <a:p>
            <a:endParaRPr lang="en-US" altLang="en-US" sz="1800" dirty="0"/>
          </a:p>
          <a:p>
            <a:endParaRPr lang="en-US" alt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628044430"/>
              </p:ext>
            </p:extLst>
          </p:nvPr>
        </p:nvGraphicFramePr>
        <p:xfrm>
          <a:off x="950976" y="2133601"/>
          <a:ext cx="10131552" cy="1854200"/>
        </p:xfrm>
        <a:graphic>
          <a:graphicData uri="http://schemas.openxmlformats.org/drawingml/2006/table">
            <a:tbl>
              <a:tblPr firstRow="1" bandRow="1">
                <a:tableStyleId>{5940675A-B579-460E-94D1-54222C63F5DA}</a:tableStyleId>
              </a:tblPr>
              <a:tblGrid>
                <a:gridCol w="7946316">
                  <a:extLst>
                    <a:ext uri="{9D8B030D-6E8A-4147-A177-3AD203B41FA5}">
                      <a16:colId xmlns:a16="http://schemas.microsoft.com/office/drawing/2014/main" xmlns="" val="20000"/>
                    </a:ext>
                  </a:extLst>
                </a:gridCol>
                <a:gridCol w="2185236">
                  <a:extLst>
                    <a:ext uri="{9D8B030D-6E8A-4147-A177-3AD203B41FA5}">
                      <a16:colId xmlns:a16="http://schemas.microsoft.com/office/drawing/2014/main" xmlns="" val="20001"/>
                    </a:ext>
                  </a:extLst>
                </a:gridCol>
              </a:tblGrid>
              <a:tr h="370840">
                <a:tc>
                  <a:txBody>
                    <a:bodyPr/>
                    <a:lstStyle/>
                    <a:p>
                      <a:r>
                        <a:rPr lang="en-ZA" dirty="0" smtClean="0"/>
                        <a:t>Internal audit unit </a:t>
                      </a:r>
                      <a:endParaRPr lang="en-ZA" dirty="0"/>
                    </a:p>
                  </a:txBody>
                  <a:tcPr/>
                </a:tc>
                <a:tc>
                  <a:txBody>
                    <a:bodyPr/>
                    <a:lstStyle/>
                    <a:p>
                      <a:pPr marL="285750" indent="-285750">
                        <a:buFont typeface="Wingdings" panose="05000000000000000000" pitchFamily="2" charset="2"/>
                        <a:buChar char="ü"/>
                      </a:pPr>
                      <a:r>
                        <a:rPr lang="en-ZA" dirty="0" smtClean="0"/>
                        <a:t> </a:t>
                      </a:r>
                      <a:endParaRPr lang="en-ZA" dirty="0"/>
                    </a:p>
                  </a:txBody>
                  <a:tcPr/>
                </a:tc>
                <a:extLst>
                  <a:ext uri="{0D108BD9-81ED-4DB2-BD59-A6C34878D82A}">
                    <a16:rowId xmlns:a16="http://schemas.microsoft.com/office/drawing/2014/main" xmlns="" val="10000"/>
                  </a:ext>
                </a:extLst>
              </a:tr>
              <a:tr h="370840">
                <a:tc>
                  <a:txBody>
                    <a:bodyPr/>
                    <a:lstStyle/>
                    <a:p>
                      <a:r>
                        <a:rPr lang="en-ZA" dirty="0" smtClean="0"/>
                        <a:t>Risk management</a:t>
                      </a:r>
                      <a:r>
                        <a:rPr lang="en-ZA" baseline="0" dirty="0" smtClean="0"/>
                        <a:t> unit </a:t>
                      </a:r>
                      <a:endParaRPr lang="en-ZA" dirty="0"/>
                    </a:p>
                  </a:txBody>
                  <a:tcPr/>
                </a:tc>
                <a:tc>
                  <a:txBody>
                    <a:bodyPr/>
                    <a:lstStyle/>
                    <a:p>
                      <a:pPr marL="285750" indent="-285750">
                        <a:buFont typeface="Wingdings" panose="05000000000000000000" pitchFamily="2" charset="2"/>
                        <a:buChar char="ü"/>
                      </a:pPr>
                      <a:r>
                        <a:rPr lang="en-ZA" dirty="0" smtClean="0"/>
                        <a:t> </a:t>
                      </a:r>
                      <a:endParaRPr lang="en-ZA" dirty="0"/>
                    </a:p>
                  </a:txBody>
                  <a:tcPr/>
                </a:tc>
                <a:extLst>
                  <a:ext uri="{0D108BD9-81ED-4DB2-BD59-A6C34878D82A}">
                    <a16:rowId xmlns:a16="http://schemas.microsoft.com/office/drawing/2014/main" xmlns="" val="10001"/>
                  </a:ext>
                </a:extLst>
              </a:tr>
              <a:tr h="370840">
                <a:tc>
                  <a:txBody>
                    <a:bodyPr/>
                    <a:lstStyle/>
                    <a:p>
                      <a:r>
                        <a:rPr lang="en-ZA" dirty="0" smtClean="0"/>
                        <a:t>Audit committee</a:t>
                      </a:r>
                      <a:endParaRPr lang="en-ZA" dirty="0"/>
                    </a:p>
                  </a:txBody>
                  <a:tcPr/>
                </a:tc>
                <a:tc>
                  <a:txBody>
                    <a:bodyPr/>
                    <a:lstStyle/>
                    <a:p>
                      <a:pPr marL="285750" indent="-285750">
                        <a:buFont typeface="Wingdings" panose="05000000000000000000" pitchFamily="2" charset="2"/>
                        <a:buChar char="ü"/>
                      </a:pPr>
                      <a:r>
                        <a:rPr lang="en-ZA" dirty="0" smtClean="0"/>
                        <a:t> </a:t>
                      </a:r>
                      <a:endParaRPr lang="en-ZA" dirty="0"/>
                    </a:p>
                  </a:txBody>
                  <a:tcPr/>
                </a:tc>
                <a:extLst>
                  <a:ext uri="{0D108BD9-81ED-4DB2-BD59-A6C34878D82A}">
                    <a16:rowId xmlns:a16="http://schemas.microsoft.com/office/drawing/2014/main" xmlns="" val="10002"/>
                  </a:ext>
                </a:extLst>
              </a:tr>
              <a:tr h="370840">
                <a:tc>
                  <a:txBody>
                    <a:bodyPr/>
                    <a:lstStyle/>
                    <a:p>
                      <a:r>
                        <a:rPr lang="en-ZA" dirty="0" smtClean="0"/>
                        <a:t>Risk Committee </a:t>
                      </a:r>
                      <a:endParaRPr lang="en-ZA" dirty="0"/>
                    </a:p>
                  </a:txBody>
                  <a:tcPr/>
                </a:tc>
                <a:tc>
                  <a:txBody>
                    <a:bodyPr/>
                    <a:lstStyle/>
                    <a:p>
                      <a:pPr marL="285750" indent="-285750">
                        <a:buFont typeface="Wingdings" panose="05000000000000000000" pitchFamily="2" charset="2"/>
                        <a:buChar char="ü"/>
                      </a:pPr>
                      <a:r>
                        <a:rPr lang="en-ZA" dirty="0" smtClean="0"/>
                        <a:t> </a:t>
                      </a:r>
                      <a:endParaRPr lang="en-ZA" dirty="0"/>
                    </a:p>
                  </a:txBody>
                  <a:tcPr/>
                </a:tc>
                <a:extLst>
                  <a:ext uri="{0D108BD9-81ED-4DB2-BD59-A6C34878D82A}">
                    <a16:rowId xmlns:a16="http://schemas.microsoft.com/office/drawing/2014/main" xmlns="" val="10003"/>
                  </a:ext>
                </a:extLst>
              </a:tr>
              <a:tr h="370840">
                <a:tc>
                  <a:txBody>
                    <a:bodyPr/>
                    <a:lstStyle/>
                    <a:p>
                      <a:r>
                        <a:rPr lang="en-ZA" dirty="0" smtClean="0"/>
                        <a:t>MPAC</a:t>
                      </a:r>
                      <a:endParaRPr lang="en-ZA" dirty="0"/>
                    </a:p>
                  </a:txBody>
                  <a:tcPr/>
                </a:tc>
                <a:tc>
                  <a:txBody>
                    <a:bodyPr/>
                    <a:lstStyle/>
                    <a:p>
                      <a:pPr marL="285750" indent="-285750">
                        <a:buFont typeface="Wingdings" panose="05000000000000000000" pitchFamily="2" charset="2"/>
                        <a:buChar char="ü"/>
                      </a:pPr>
                      <a:r>
                        <a:rPr lang="en-ZA" dirty="0" smtClean="0"/>
                        <a:t> </a:t>
                      </a:r>
                      <a:endParaRPr lang="en-ZA" dirty="0"/>
                    </a:p>
                  </a:txBody>
                  <a:tcPr/>
                </a:tc>
                <a:extLst>
                  <a:ext uri="{0D108BD9-81ED-4DB2-BD59-A6C34878D82A}">
                    <a16:rowId xmlns:a16="http://schemas.microsoft.com/office/drawing/2014/main" xmlns="" val="10004"/>
                  </a:ext>
                </a:extLst>
              </a:tr>
            </a:tbl>
          </a:graphicData>
        </a:graphic>
      </p:graphicFrame>
      <p:sp>
        <p:nvSpPr>
          <p:cNvPr id="16409" name="Title 1"/>
          <p:cNvSpPr>
            <a:spLocks noGrp="1"/>
          </p:cNvSpPr>
          <p:nvPr>
            <p:ph type="title"/>
          </p:nvPr>
        </p:nvSpPr>
        <p:spPr>
          <a:xfrm>
            <a:off x="0" y="0"/>
            <a:ext cx="12192000" cy="576263"/>
          </a:xfrm>
          <a:solidFill>
            <a:srgbClr val="FFC000"/>
          </a:solidFill>
        </p:spPr>
        <p:txBody>
          <a:bodyPr/>
          <a:lstStyle/>
          <a:p>
            <a:pPr algn="ctr"/>
            <a:r>
              <a:rPr lang="en-ZA" altLang="en-US" sz="2800" b="1" dirty="0">
                <a:latin typeface="Arial Black" panose="020B0A04020102020204" pitchFamily="34" charset="0"/>
                <a:cs typeface="Arial" panose="020B0604020202020204" pitchFamily="34" charset="0"/>
              </a:rPr>
              <a:t>Compliance Status</a:t>
            </a:r>
          </a:p>
        </p:txBody>
      </p:sp>
      <p:sp>
        <p:nvSpPr>
          <p:cNvPr id="2" name="Slide Number Placeholder 1"/>
          <p:cNvSpPr>
            <a:spLocks noGrp="1"/>
          </p:cNvSpPr>
          <p:nvPr>
            <p:ph type="sldNum" sz="quarter" idx="12"/>
          </p:nvPr>
        </p:nvSpPr>
        <p:spPr/>
        <p:txBody>
          <a:bodyPr/>
          <a:lstStyle/>
          <a:p>
            <a:pPr>
              <a:defRPr/>
            </a:pPr>
            <a:fld id="{425D8CFB-2C3B-428D-AA97-1FADD2740594}" type="slidenum">
              <a:rPr lang="en-US" altLang="en-US" smtClean="0"/>
              <a:pPr>
                <a:defRPr/>
              </a:pPr>
              <a:t>6</a:t>
            </a:fld>
            <a:endParaRPr lang="en-US" altLang="en-US"/>
          </a:p>
        </p:txBody>
      </p:sp>
    </p:spTree>
    <p:extLst>
      <p:ext uri="{BB962C8B-B14F-4D97-AF65-F5344CB8AC3E}">
        <p14:creationId xmlns:p14="http://schemas.microsoft.com/office/powerpoint/2010/main" xmlns="" val="241223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12192000" cy="414275"/>
          </a:xfrm>
          <a:solidFill>
            <a:srgbClr val="FFC000"/>
          </a:solidFill>
        </p:spPr>
        <p:txBody>
          <a:bodyPr>
            <a:normAutofit fontScale="90000"/>
          </a:bodyPr>
          <a:lstStyle/>
          <a:p>
            <a:pPr algn="ctr" eaLnBrk="1" hangingPunct="1"/>
            <a:r>
              <a:rPr lang="en-US" altLang="en-US" sz="2800" b="1" dirty="0" smtClean="0">
                <a:latin typeface="Arial Black" panose="020B0A04020102020204" pitchFamily="34" charset="0"/>
                <a:cs typeface="Arial" panose="020B0604020202020204" pitchFamily="34" charset="0"/>
              </a:rPr>
              <a:t>Financial Health</a:t>
            </a:r>
            <a:endParaRPr lang="en-ZA" altLang="en-US" sz="2800" b="1" dirty="0">
              <a:latin typeface="Arial Black" panose="020B0A04020102020204" pitchFamily="34" charset="0"/>
            </a:endParaRPr>
          </a:p>
        </p:txBody>
      </p:sp>
      <p:sp>
        <p:nvSpPr>
          <p:cNvPr id="18435"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4888F8-D7A3-425B-8F01-7F8A1BEF7D9E}" type="slidenum">
              <a:rPr lang="en-US" altLang="en-US" sz="1100">
                <a:solidFill>
                  <a:schemeClr val="tx2"/>
                </a:solidFill>
              </a:rPr>
              <a:pPr/>
              <a:t>7</a:t>
            </a:fld>
            <a:endParaRPr lang="en-US" altLang="en-US" sz="110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371381659"/>
              </p:ext>
            </p:extLst>
          </p:nvPr>
        </p:nvGraphicFramePr>
        <p:xfrm>
          <a:off x="190735" y="773766"/>
          <a:ext cx="11810530" cy="951811"/>
        </p:xfrm>
        <a:graphic>
          <a:graphicData uri="http://schemas.openxmlformats.org/drawingml/2006/table">
            <a:tbl>
              <a:tblPr/>
              <a:tblGrid>
                <a:gridCol w="2627397">
                  <a:extLst>
                    <a:ext uri="{9D8B030D-6E8A-4147-A177-3AD203B41FA5}">
                      <a16:colId xmlns:a16="http://schemas.microsoft.com/office/drawing/2014/main" xmlns="" val="380810472"/>
                    </a:ext>
                  </a:extLst>
                </a:gridCol>
                <a:gridCol w="1561132">
                  <a:extLst>
                    <a:ext uri="{9D8B030D-6E8A-4147-A177-3AD203B41FA5}">
                      <a16:colId xmlns:a16="http://schemas.microsoft.com/office/drawing/2014/main" xmlns="" val="249043777"/>
                    </a:ext>
                  </a:extLst>
                </a:gridCol>
                <a:gridCol w="1374919">
                  <a:extLst>
                    <a:ext uri="{9D8B030D-6E8A-4147-A177-3AD203B41FA5}">
                      <a16:colId xmlns:a16="http://schemas.microsoft.com/office/drawing/2014/main" xmlns="" val="2829488405"/>
                    </a:ext>
                  </a:extLst>
                </a:gridCol>
                <a:gridCol w="1374919">
                  <a:extLst>
                    <a:ext uri="{9D8B030D-6E8A-4147-A177-3AD203B41FA5}">
                      <a16:colId xmlns:a16="http://schemas.microsoft.com/office/drawing/2014/main" xmlns="" val="3982732875"/>
                    </a:ext>
                  </a:extLst>
                </a:gridCol>
                <a:gridCol w="1599396">
                  <a:extLst>
                    <a:ext uri="{9D8B030D-6E8A-4147-A177-3AD203B41FA5}">
                      <a16:colId xmlns:a16="http://schemas.microsoft.com/office/drawing/2014/main" xmlns="" val="4063144861"/>
                    </a:ext>
                  </a:extLst>
                </a:gridCol>
                <a:gridCol w="1780508">
                  <a:extLst>
                    <a:ext uri="{9D8B030D-6E8A-4147-A177-3AD203B41FA5}">
                      <a16:colId xmlns:a16="http://schemas.microsoft.com/office/drawing/2014/main" xmlns="" val="1118482524"/>
                    </a:ext>
                  </a:extLst>
                </a:gridCol>
                <a:gridCol w="1492259">
                  <a:extLst>
                    <a:ext uri="{9D8B030D-6E8A-4147-A177-3AD203B41FA5}">
                      <a16:colId xmlns:a16="http://schemas.microsoft.com/office/drawing/2014/main" xmlns="" val="652935558"/>
                    </a:ext>
                  </a:extLst>
                </a:gridCol>
              </a:tblGrid>
              <a:tr h="483511">
                <a:tc>
                  <a:txBody>
                    <a:bodyPr/>
                    <a:lstStyle/>
                    <a:p>
                      <a:pPr marL="0" marR="0" algn="just">
                        <a:lnSpc>
                          <a:spcPct val="115000"/>
                        </a:lnSpc>
                        <a:spcBef>
                          <a:spcPts val="0"/>
                        </a:spcBef>
                        <a:spcAft>
                          <a:spcPts val="1000"/>
                        </a:spcAft>
                      </a:pPr>
                      <a:r>
                        <a:rPr lang="en-US" sz="1400" b="1">
                          <a:effectLst/>
                          <a:latin typeface="Arial" panose="020B0604020202020204" pitchFamily="34" charset="0"/>
                          <a:ea typeface="Calibri" panose="020F0502020204030204" pitchFamily="34" charset="0"/>
                          <a:cs typeface="Arial" panose="020B0604020202020204" pitchFamily="34" charset="0"/>
                        </a:rPr>
                        <a:t>Name</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dirty="0">
                          <a:effectLst/>
                          <a:latin typeface="Arial" panose="020B0604020202020204" pitchFamily="34" charset="0"/>
                          <a:ea typeface="Calibri" panose="020F0502020204030204" pitchFamily="34" charset="0"/>
                          <a:cs typeface="Arial" panose="020B0604020202020204" pitchFamily="34" charset="0"/>
                        </a:rPr>
                        <a:t>Cash Coverage 2016/17</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dirty="0">
                          <a:effectLst/>
                          <a:latin typeface="Arial" panose="020B0604020202020204" pitchFamily="34" charset="0"/>
                          <a:ea typeface="Calibri" panose="020F0502020204030204" pitchFamily="34" charset="0"/>
                          <a:cs typeface="Arial" panose="020B0604020202020204" pitchFamily="34" charset="0"/>
                        </a:rPr>
                        <a:t>Cash Coverage 2017/18</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dirty="0">
                          <a:effectLst/>
                          <a:latin typeface="Arial" panose="020B0604020202020204" pitchFamily="34" charset="0"/>
                          <a:ea typeface="Calibri" panose="020F0502020204030204" pitchFamily="34" charset="0"/>
                          <a:cs typeface="Arial" panose="020B0604020202020204" pitchFamily="34" charset="0"/>
                        </a:rPr>
                        <a:t>Cash Coverage 2018/19</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a:effectLst/>
                          <a:latin typeface="Arial" panose="020B0604020202020204" pitchFamily="34" charset="0"/>
                          <a:ea typeface="Calibri" panose="020F0502020204030204" pitchFamily="34" charset="0"/>
                          <a:cs typeface="Arial" panose="020B0604020202020204" pitchFamily="34" charset="0"/>
                        </a:rPr>
                        <a:t>Cash Balances 2016/17</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a:effectLst/>
                          <a:latin typeface="Arial" panose="020B0604020202020204" pitchFamily="34" charset="0"/>
                          <a:ea typeface="Calibri" panose="020F0502020204030204" pitchFamily="34" charset="0"/>
                          <a:cs typeface="Arial" panose="020B0604020202020204" pitchFamily="34" charset="0"/>
                        </a:rPr>
                        <a:t>Cash Balances '2017/18</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15000"/>
                        </a:lnSpc>
                        <a:spcBef>
                          <a:spcPts val="0"/>
                        </a:spcBef>
                        <a:spcAft>
                          <a:spcPts val="1000"/>
                        </a:spcAft>
                      </a:pPr>
                      <a:r>
                        <a:rPr lang="en-US" sz="1400" b="1">
                          <a:effectLst/>
                          <a:latin typeface="Arial" panose="020B0604020202020204" pitchFamily="34" charset="0"/>
                          <a:ea typeface="Calibri" panose="020F0502020204030204" pitchFamily="34" charset="0"/>
                          <a:cs typeface="Arial" panose="020B0604020202020204" pitchFamily="34" charset="0"/>
                        </a:rPr>
                        <a:t>Cash Balances '2018/19</a:t>
                      </a:r>
                      <a:endParaRPr lang="en-US" sz="14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2399359906"/>
                  </a:ext>
                </a:extLst>
              </a:tr>
              <a:tr h="451558">
                <a:tc>
                  <a:txBody>
                    <a:bodyPr/>
                    <a:lstStyle/>
                    <a:p>
                      <a:pPr marL="0" marR="0" algn="just">
                        <a:lnSpc>
                          <a:spcPct val="115000"/>
                        </a:lnSpc>
                        <a:spcBef>
                          <a:spcPts val="0"/>
                        </a:spcBef>
                        <a:spcAft>
                          <a:spcPts val="1000"/>
                        </a:spcAft>
                      </a:pPr>
                      <a:r>
                        <a:rPr lang="en-US" sz="1400" dirty="0" err="1" smtClean="0">
                          <a:effectLst/>
                          <a:latin typeface="Arial" panose="020B0604020202020204" pitchFamily="34" charset="0"/>
                          <a:ea typeface="Calibri" panose="020F0502020204030204" pitchFamily="34" charset="0"/>
                          <a:cs typeface="Arial" panose="020B0604020202020204" pitchFamily="34" charset="0"/>
                        </a:rPr>
                        <a:t>Dr</a:t>
                      </a:r>
                      <a:r>
                        <a:rPr lang="en-US" sz="1400" baseline="0" dirty="0" smtClean="0">
                          <a:effectLst/>
                          <a:latin typeface="Arial" panose="020B0604020202020204" pitchFamily="34" charset="0"/>
                          <a:ea typeface="Calibri" panose="020F0502020204030204" pitchFamily="34" charset="0"/>
                          <a:cs typeface="Arial" panose="020B0604020202020204" pitchFamily="34" charset="0"/>
                        </a:rPr>
                        <a:t> JS </a:t>
                      </a:r>
                      <a:r>
                        <a:rPr lang="en-US" sz="1400" baseline="0" dirty="0" err="1" smtClean="0">
                          <a:effectLst/>
                          <a:latin typeface="Arial" panose="020B0604020202020204" pitchFamily="34" charset="0"/>
                          <a:ea typeface="Calibri" panose="020F0502020204030204" pitchFamily="34" charset="0"/>
                          <a:cs typeface="Arial" panose="020B0604020202020204" pitchFamily="34" charset="0"/>
                        </a:rPr>
                        <a:t>Moroka</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0</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defTabSz="914400" rtl="0" eaLnBrk="1" fontAlgn="b" latinLnBrk="0" hangingPunct="1">
                        <a:lnSpc>
                          <a:spcPct val="115000"/>
                        </a:lnSpc>
                        <a:spcBef>
                          <a:spcPts val="0"/>
                        </a:spcBef>
                        <a:spcAft>
                          <a:spcPts val="1000"/>
                        </a:spcAft>
                      </a:pPr>
                      <a:r>
                        <a:rPr lang="en-ZA" sz="1400" b="1" kern="1200" dirty="0">
                          <a:solidFill>
                            <a:schemeClr val="tx1"/>
                          </a:solidFill>
                          <a:effectLst/>
                          <a:latin typeface="Arial" panose="020B0604020202020204" pitchFamily="34" charset="0"/>
                          <a:cs typeface="Arial" panose="020B0604020202020204" pitchFamily="34" charset="0"/>
                        </a:rPr>
                        <a:t>2 506 658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15000"/>
                        </a:lnSpc>
                        <a:spcBef>
                          <a:spcPts val="0"/>
                        </a:spcBef>
                        <a:spcAft>
                          <a:spcPts val="1000"/>
                        </a:spcAft>
                      </a:pPr>
                      <a:r>
                        <a:rPr lang="en-ZA" sz="1400" b="1" kern="1200" dirty="0">
                          <a:solidFill>
                            <a:schemeClr val="tx1"/>
                          </a:solidFill>
                          <a:effectLst/>
                          <a:latin typeface="Arial" panose="020B0604020202020204" pitchFamily="34" charset="0"/>
                          <a:cs typeface="Arial" panose="020B0604020202020204" pitchFamily="34" charset="0"/>
                        </a:rPr>
                        <a:t>1 009 906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15000"/>
                        </a:lnSpc>
                        <a:spcBef>
                          <a:spcPts val="0"/>
                        </a:spcBef>
                        <a:spcAft>
                          <a:spcPts val="1000"/>
                        </a:spcAft>
                      </a:pPr>
                      <a:r>
                        <a:rPr lang="en-ZA" sz="1400" b="1" kern="1200" dirty="0">
                          <a:solidFill>
                            <a:schemeClr val="tx1"/>
                          </a:solidFill>
                          <a:effectLst/>
                          <a:latin typeface="Arial" panose="020B0604020202020204" pitchFamily="34" charset="0"/>
                          <a:cs typeface="Arial" panose="020B0604020202020204" pitchFamily="34" charset="0"/>
                        </a:rPr>
                        <a:t>5 792 282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23365880"/>
                  </a:ext>
                </a:extLst>
              </a:tr>
            </a:tbl>
          </a:graphicData>
        </a:graphic>
      </p:graphicFrame>
      <p:sp>
        <p:nvSpPr>
          <p:cNvPr id="6" name="Rectangle 3"/>
          <p:cNvSpPr>
            <a:spLocks noChangeArrowheads="1"/>
          </p:cNvSpPr>
          <p:nvPr/>
        </p:nvSpPr>
        <p:spPr bwMode="auto">
          <a:xfrm>
            <a:off x="112776" y="2111732"/>
            <a:ext cx="4034822"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Creditors’ Cash </a:t>
            </a:r>
            <a:r>
              <a:rPr lang="en-US" altLang="en-US" sz="1400" b="1" dirty="0">
                <a:latin typeface="Arial" panose="020B0604020202020204" pitchFamily="34" charset="0"/>
                <a:ea typeface="Calibri" panose="020F0502020204030204" pitchFamily="34" charset="0"/>
                <a:cs typeface="Arial" panose="020B0604020202020204" pitchFamily="34" charset="0"/>
              </a:rPr>
              <a:t>C</a:t>
            </a: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overage for the three years.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7" name="Object 6">
            <a:extLst>
              <a:ext uri="{FF2B5EF4-FFF2-40B4-BE49-F238E27FC236}">
                <a16:creationId xmlns:a16="http://schemas.microsoft.com/office/drawing/2014/main" xmlns="" id="{420C8BB3-C8EE-4AEB-BBAD-46C6E85FBEEE}"/>
              </a:ext>
            </a:extLst>
          </p:cNvPr>
          <p:cNvGraphicFramePr>
            <a:graphicFrameLocks noChangeAspect="1"/>
          </p:cNvGraphicFramePr>
          <p:nvPr>
            <p:extLst>
              <p:ext uri="{D42A27DB-BD31-4B8C-83A1-F6EECF244321}">
                <p14:modId xmlns:p14="http://schemas.microsoft.com/office/powerpoint/2010/main" xmlns="" val="2196443194"/>
              </p:ext>
            </p:extLst>
          </p:nvPr>
        </p:nvGraphicFramePr>
        <p:xfrm>
          <a:off x="190735" y="2849031"/>
          <a:ext cx="7261625" cy="677863"/>
        </p:xfrm>
        <a:graphic>
          <a:graphicData uri="http://schemas.openxmlformats.org/presentationml/2006/ole">
            <p:oleObj spid="_x0000_s5139" name="Worksheet" r:id="rId3" imgW="6301705" imgH="678306" progId="Excel.Sheet.12">
              <p:embed/>
            </p:oleObj>
          </a:graphicData>
        </a:graphic>
      </p:graphicFrame>
      <p:sp>
        <p:nvSpPr>
          <p:cNvPr id="8" name="Content Placeholder 2"/>
          <p:cNvSpPr txBox="1">
            <a:spLocks/>
          </p:cNvSpPr>
          <p:nvPr/>
        </p:nvSpPr>
        <p:spPr>
          <a:xfrm>
            <a:off x="0" y="3740973"/>
            <a:ext cx="12192000" cy="599982"/>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ZA" sz="1400" dirty="0" smtClean="0">
                <a:latin typeface="Arial" panose="020B0604020202020204" pitchFamily="34" charset="0"/>
                <a:cs typeface="Arial" panose="020B0604020202020204" pitchFamily="34" charset="0"/>
              </a:rPr>
              <a:t>The available cash is unable to </a:t>
            </a:r>
            <a:r>
              <a:rPr lang="en-ZA" sz="1400" i="1" dirty="0" smtClean="0">
                <a:latin typeface="Arial" panose="020B0604020202020204" pitchFamily="34" charset="0"/>
                <a:cs typeface="Arial" panose="020B0604020202020204" pitchFamily="34" charset="0"/>
              </a:rPr>
              <a:t>meet</a:t>
            </a:r>
            <a:r>
              <a:rPr lang="en-ZA" sz="1400" dirty="0" smtClean="0">
                <a:latin typeface="Arial" panose="020B0604020202020204" pitchFamily="34" charset="0"/>
                <a:cs typeface="Arial" panose="020B0604020202020204" pitchFamily="34" charset="0"/>
              </a:rPr>
              <a:t> the creditors due and payable. In 2016/17 Financial year, cash and cash equivalent has to grow by 4825% to meet the creditors obligation as at 30 June 2017, with a greater improvement in 2018/19 financial year projection of 526%.  The tables below shows the cash balances , debtors and Creditors.</a:t>
            </a:r>
          </a:p>
          <a:p>
            <a:pPr marL="0" indent="0" algn="just">
              <a:buFont typeface="Arial" panose="020B0604020202020204" pitchFamily="34" charset="0"/>
              <a:buNone/>
            </a:pPr>
            <a:endParaRPr lang="en-ZA" sz="18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ZA" sz="18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smtClean="0">
              <a:latin typeface="Arial" panose="020B0604020202020204" pitchFamily="34" charset="0"/>
              <a:cs typeface="Arial" panose="020B0604020202020204" pitchFamily="34" charset="0"/>
            </a:endParaRPr>
          </a:p>
          <a:p>
            <a:endParaRPr lang="en-ZA"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ZA" sz="2000" dirty="0">
              <a:latin typeface="Arial" panose="020B0604020202020204" pitchFamily="34" charset="0"/>
              <a:cs typeface="Arial" panose="020B0604020202020204" pitchFamily="34" charset="0"/>
            </a:endParaRPr>
          </a:p>
        </p:txBody>
      </p:sp>
      <p:graphicFrame>
        <p:nvGraphicFramePr>
          <p:cNvPr id="9" name="Object 8">
            <a:extLst>
              <a:ext uri="{FF2B5EF4-FFF2-40B4-BE49-F238E27FC236}">
                <a16:creationId xmlns:a16="http://schemas.microsoft.com/office/drawing/2014/main" xmlns="" id="{66E908D6-2286-4016-9946-3BC600FD3484}"/>
              </a:ext>
            </a:extLst>
          </p:cNvPr>
          <p:cNvGraphicFramePr>
            <a:graphicFrameLocks noChangeAspect="1"/>
          </p:cNvGraphicFramePr>
          <p:nvPr>
            <p:extLst>
              <p:ext uri="{D42A27DB-BD31-4B8C-83A1-F6EECF244321}">
                <p14:modId xmlns:p14="http://schemas.microsoft.com/office/powerpoint/2010/main" xmlns="" val="4101866251"/>
              </p:ext>
            </p:extLst>
          </p:nvPr>
        </p:nvGraphicFramePr>
        <p:xfrm>
          <a:off x="190734" y="4340955"/>
          <a:ext cx="11391665" cy="1518108"/>
        </p:xfrm>
        <a:graphic>
          <a:graphicData uri="http://schemas.openxmlformats.org/presentationml/2006/ole">
            <p:oleObj spid="_x0000_s5140" name="Worksheet" r:id="rId4" imgW="5402615" imgH="1135176" progId="Excel.Sheet.12">
              <p:embed/>
            </p:oleObj>
          </a:graphicData>
        </a:graphic>
      </p:graphicFrame>
    </p:spTree>
    <p:extLst>
      <p:ext uri="{BB962C8B-B14F-4D97-AF65-F5344CB8AC3E}">
        <p14:creationId xmlns:p14="http://schemas.microsoft.com/office/powerpoint/2010/main" xmlns="" val="400308325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
            <a:ext cx="12192000" cy="548640"/>
          </a:xfrm>
          <a:solidFill>
            <a:srgbClr val="FFC000"/>
          </a:solidFill>
        </p:spPr>
        <p:txBody>
          <a:bodyPr>
            <a:normAutofit/>
          </a:bodyPr>
          <a:lstStyle/>
          <a:p>
            <a:pPr algn="ctr" eaLnBrk="1" hangingPunct="1"/>
            <a:r>
              <a:rPr lang="en-US" altLang="en-US" sz="2800" b="1" dirty="0">
                <a:latin typeface="Arial Black" panose="020B0A04020102020204" pitchFamily="34" charset="0"/>
                <a:cs typeface="Arial" panose="020B0604020202020204" pitchFamily="34" charset="0"/>
              </a:rPr>
              <a:t>Support provided</a:t>
            </a:r>
            <a:endParaRPr lang="en-ZA" altLang="en-US" sz="2800" b="1" dirty="0">
              <a:latin typeface="Arial Black" panose="020B0A04020102020204" pitchFamily="34" charset="0"/>
            </a:endParaRPr>
          </a:p>
        </p:txBody>
      </p:sp>
      <p:sp>
        <p:nvSpPr>
          <p:cNvPr id="18435"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4888F8-D7A3-425B-8F01-7F8A1BEF7D9E}" type="slidenum">
              <a:rPr lang="en-US" altLang="en-US" sz="1100">
                <a:solidFill>
                  <a:schemeClr val="tx2"/>
                </a:solidFill>
              </a:rPr>
              <a:pPr/>
              <a:t>8</a:t>
            </a:fld>
            <a:endParaRPr lang="en-US" altLang="en-US" sz="1100">
              <a:solidFill>
                <a:schemeClr val="tx2"/>
              </a:solidFill>
            </a:endParaRPr>
          </a:p>
        </p:txBody>
      </p:sp>
      <p:sp>
        <p:nvSpPr>
          <p:cNvPr id="18436" name="Content Placeholder 1"/>
          <p:cNvSpPr>
            <a:spLocks noGrp="1"/>
          </p:cNvSpPr>
          <p:nvPr>
            <p:ph idx="1"/>
          </p:nvPr>
        </p:nvSpPr>
        <p:spPr>
          <a:xfrm>
            <a:off x="192024" y="1143001"/>
            <a:ext cx="11795759" cy="4983163"/>
          </a:xfrm>
          <a:solidFill>
            <a:schemeClr val="bg1"/>
          </a:solidFill>
        </p:spPr>
        <p:txBody>
          <a:bodyPr>
            <a:normAutofit/>
          </a:bodyPr>
          <a:lstStyle/>
          <a:p>
            <a:pPr algn="just"/>
            <a:r>
              <a:rPr lang="en-ZA" sz="1700" dirty="0" smtClean="0">
                <a:latin typeface="Arial" panose="020B0604020202020204" pitchFamily="34" charset="0"/>
                <a:cs typeface="Arial" panose="020B0604020202020204" pitchFamily="34" charset="0"/>
              </a:rPr>
              <a:t>MP PT </a:t>
            </a:r>
            <a:r>
              <a:rPr lang="en-ZA" sz="1700" dirty="0">
                <a:latin typeface="Arial" panose="020B0604020202020204" pitchFamily="34" charset="0"/>
                <a:cs typeface="Arial" panose="020B0604020202020204" pitchFamily="34" charset="0"/>
              </a:rPr>
              <a:t>and </a:t>
            </a:r>
            <a:r>
              <a:rPr lang="en-ZA" sz="1700" dirty="0" smtClean="0">
                <a:latin typeface="Arial" panose="020B0604020202020204" pitchFamily="34" charset="0"/>
                <a:cs typeface="Arial" panose="020B0604020202020204" pitchFamily="34" charset="0"/>
              </a:rPr>
              <a:t>MP </a:t>
            </a:r>
            <a:r>
              <a:rPr lang="en-ZA" sz="1700" dirty="0" err="1" smtClean="0">
                <a:latin typeface="Arial" panose="020B0604020202020204" pitchFamily="34" charset="0"/>
                <a:cs typeface="Arial" panose="020B0604020202020204" pitchFamily="34" charset="0"/>
              </a:rPr>
              <a:t>CoGTA</a:t>
            </a:r>
            <a:r>
              <a:rPr lang="en-ZA" sz="1700" dirty="0" smtClean="0">
                <a:latin typeface="Arial" panose="020B0604020202020204" pitchFamily="34" charset="0"/>
                <a:cs typeface="Arial" panose="020B0604020202020204" pitchFamily="34" charset="0"/>
              </a:rPr>
              <a:t> </a:t>
            </a:r>
            <a:r>
              <a:rPr lang="en-ZA" sz="1700" dirty="0">
                <a:latin typeface="Arial" panose="020B0604020202020204" pitchFamily="34" charset="0"/>
                <a:cs typeface="Arial" panose="020B0604020202020204" pitchFamily="34" charset="0"/>
              </a:rPr>
              <a:t>intervened to assist the Municipality to conclude compilation of the 2019-20 Adjustment </a:t>
            </a:r>
            <a:r>
              <a:rPr lang="en-ZA" sz="1700" dirty="0" smtClean="0">
                <a:latin typeface="Arial" panose="020B0604020202020204" pitchFamily="34" charset="0"/>
                <a:cs typeface="Arial" panose="020B0604020202020204" pitchFamily="34" charset="0"/>
              </a:rPr>
              <a:t>Budget</a:t>
            </a:r>
            <a:endParaRPr lang="en-ZA" sz="1700" dirty="0">
              <a:latin typeface="Arial" panose="020B0604020202020204" pitchFamily="34" charset="0"/>
              <a:cs typeface="Arial" panose="020B0604020202020204" pitchFamily="34" charset="0"/>
            </a:endParaRPr>
          </a:p>
          <a:p>
            <a:pPr algn="just"/>
            <a:r>
              <a:rPr lang="en-ZA" sz="1700" dirty="0" smtClean="0">
                <a:latin typeface="Arial" panose="020B0604020202020204" pitchFamily="34" charset="0"/>
                <a:cs typeface="Arial" panose="020B0604020202020204" pitchFamily="34" charset="0"/>
              </a:rPr>
              <a:t>MP PT </a:t>
            </a:r>
            <a:r>
              <a:rPr lang="en-ZA" sz="1700" dirty="0">
                <a:latin typeface="Arial" panose="020B0604020202020204" pitchFamily="34" charset="0"/>
                <a:cs typeface="Arial" panose="020B0604020202020204" pitchFamily="34" charset="0"/>
              </a:rPr>
              <a:t>and </a:t>
            </a:r>
            <a:r>
              <a:rPr lang="en-ZA" sz="1700" dirty="0" smtClean="0">
                <a:latin typeface="Arial" panose="020B0604020202020204" pitchFamily="34" charset="0"/>
                <a:cs typeface="Arial" panose="020B0604020202020204" pitchFamily="34" charset="0"/>
              </a:rPr>
              <a:t>MP </a:t>
            </a:r>
            <a:r>
              <a:rPr lang="en-ZA" sz="1700" dirty="0" err="1" smtClean="0">
                <a:latin typeface="Arial" panose="020B0604020202020204" pitchFamily="34" charset="0"/>
                <a:cs typeface="Arial" panose="020B0604020202020204" pitchFamily="34" charset="0"/>
              </a:rPr>
              <a:t>CoGTA</a:t>
            </a:r>
            <a:r>
              <a:rPr lang="en-ZA" sz="1700" dirty="0" smtClean="0">
                <a:latin typeface="Arial" panose="020B0604020202020204" pitchFamily="34" charset="0"/>
                <a:cs typeface="Arial" panose="020B0604020202020204" pitchFamily="34" charset="0"/>
              </a:rPr>
              <a:t> </a:t>
            </a:r>
            <a:r>
              <a:rPr lang="en-ZA" sz="1700" dirty="0">
                <a:latin typeface="Arial" panose="020B0604020202020204" pitchFamily="34" charset="0"/>
                <a:cs typeface="Arial" panose="020B0604020202020204" pitchFamily="34" charset="0"/>
              </a:rPr>
              <a:t>intervened to assist the Municipality to conclude compilation of </a:t>
            </a:r>
            <a:r>
              <a:rPr lang="en-ZA" sz="1700" dirty="0" smtClean="0">
                <a:latin typeface="Arial" panose="020B0604020202020204" pitchFamily="34" charset="0"/>
                <a:cs typeface="Arial" panose="020B0604020202020204" pitchFamily="34" charset="0"/>
              </a:rPr>
              <a:t>the budget </a:t>
            </a:r>
            <a:r>
              <a:rPr lang="en-ZA" sz="1700" dirty="0">
                <a:latin typeface="Arial" panose="020B0604020202020204" pitchFamily="34" charset="0"/>
                <a:cs typeface="Arial" panose="020B0604020202020204" pitchFamily="34" charset="0"/>
              </a:rPr>
              <a:t>by providing inputs on the compilation of the 2020-21 tabled budget to ensure that the municipality approves the  funded budget</a:t>
            </a:r>
            <a:r>
              <a:rPr lang="en-ZA" sz="1700" dirty="0" smtClean="0">
                <a:latin typeface="Arial" panose="020B0604020202020204" pitchFamily="34" charset="0"/>
                <a:cs typeface="Arial" panose="020B0604020202020204" pitchFamily="34" charset="0"/>
              </a:rPr>
              <a:t>.</a:t>
            </a:r>
            <a:endParaRPr lang="en-ZA" sz="1700" dirty="0">
              <a:latin typeface="Arial" panose="020B0604020202020204" pitchFamily="34" charset="0"/>
              <a:cs typeface="Arial" panose="020B0604020202020204" pitchFamily="34" charset="0"/>
            </a:endParaRPr>
          </a:p>
          <a:p>
            <a:pPr algn="just"/>
            <a:r>
              <a:rPr lang="en-ZA" sz="1700" dirty="0" smtClean="0">
                <a:latin typeface="Arial" panose="020B0604020202020204" pitchFamily="34" charset="0"/>
                <a:cs typeface="Arial" panose="020B0604020202020204" pitchFamily="34" charset="0"/>
              </a:rPr>
              <a:t>MP PT </a:t>
            </a:r>
            <a:r>
              <a:rPr lang="en-ZA" sz="1700" dirty="0">
                <a:latin typeface="Arial" panose="020B0604020202020204" pitchFamily="34" charset="0"/>
                <a:cs typeface="Arial" panose="020B0604020202020204" pitchFamily="34" charset="0"/>
              </a:rPr>
              <a:t>granted the municipality a condonation to approve the budget outside the prescribed timelines</a:t>
            </a:r>
            <a:r>
              <a:rPr lang="en-ZA" sz="1700" dirty="0" smtClean="0">
                <a:latin typeface="Arial" panose="020B0604020202020204" pitchFamily="34" charset="0"/>
                <a:cs typeface="Arial" panose="020B0604020202020204" pitchFamily="34" charset="0"/>
              </a:rPr>
              <a:t>.</a:t>
            </a:r>
          </a:p>
          <a:p>
            <a:pPr algn="just"/>
            <a:r>
              <a:rPr lang="en-US" sz="1700" dirty="0" smtClean="0">
                <a:latin typeface="Arial" panose="020B0604020202020204" pitchFamily="34" charset="0"/>
                <a:cs typeface="Arial" panose="020B0604020202020204" pitchFamily="34" charset="0"/>
              </a:rPr>
              <a:t>MP PT </a:t>
            </a:r>
            <a:r>
              <a:rPr lang="en-US" sz="1700" dirty="0">
                <a:latin typeface="Arial" panose="020B0604020202020204" pitchFamily="34" charset="0"/>
                <a:cs typeface="Arial" panose="020B0604020202020204" pitchFamily="34" charset="0"/>
              </a:rPr>
              <a:t>engaged the municipality and the financial system provider to ensure that data strings are submitted to Treasury as part of the MSCOA compliance and to ensure budget data strings are submitted correctly and that the final budget is fully funded</a:t>
            </a:r>
            <a:r>
              <a:rPr lang="en-US" sz="1700" dirty="0" smtClean="0">
                <a:latin typeface="Arial" panose="020B0604020202020204" pitchFamily="34" charset="0"/>
                <a:cs typeface="Arial" panose="020B0604020202020204" pitchFamily="34" charset="0"/>
              </a:rPr>
              <a:t>.</a:t>
            </a:r>
            <a:endParaRPr lang="en-ZA" sz="1700" dirty="0">
              <a:latin typeface="Arial" panose="020B0604020202020204" pitchFamily="34" charset="0"/>
              <a:cs typeface="Arial" panose="020B0604020202020204" pitchFamily="34" charset="0"/>
            </a:endParaRPr>
          </a:p>
          <a:p>
            <a:pPr algn="just"/>
            <a:r>
              <a:rPr lang="en-ZA" sz="1700" dirty="0" smtClean="0">
                <a:latin typeface="Arial" panose="020B0604020202020204" pitchFamily="34" charset="0"/>
                <a:cs typeface="Arial" panose="020B0604020202020204" pitchFamily="34" charset="0"/>
              </a:rPr>
              <a:t>MP PT </a:t>
            </a:r>
            <a:r>
              <a:rPr lang="en-ZA" sz="1700" dirty="0">
                <a:latin typeface="Arial" panose="020B0604020202020204" pitchFamily="34" charset="0"/>
                <a:cs typeface="Arial" panose="020B0604020202020204" pitchFamily="34" charset="0"/>
              </a:rPr>
              <a:t>intervened to ensure that the municipality submits signed verification of the quarterly section 71 publications </a:t>
            </a:r>
          </a:p>
          <a:p>
            <a:pPr algn="just"/>
            <a:r>
              <a:rPr lang="en-ZA" sz="1700" dirty="0" smtClean="0">
                <a:latin typeface="Arial" panose="020B0604020202020204" pitchFamily="34" charset="0"/>
                <a:cs typeface="Arial" panose="020B0604020202020204" pitchFamily="34" charset="0"/>
              </a:rPr>
              <a:t>MP PT</a:t>
            </a:r>
            <a:r>
              <a:rPr lang="en-ZA" sz="1700" dirty="0">
                <a:latin typeface="Arial" panose="020B0604020202020204" pitchFamily="34" charset="0"/>
                <a:cs typeface="Arial" panose="020B0604020202020204" pitchFamily="34" charset="0"/>
              </a:rPr>
              <a:t>, </a:t>
            </a:r>
            <a:r>
              <a:rPr lang="en-ZA" sz="1700" dirty="0" smtClean="0">
                <a:latin typeface="Arial" panose="020B0604020202020204" pitchFamily="34" charset="0"/>
                <a:cs typeface="Arial" panose="020B0604020202020204" pitchFamily="34" charset="0"/>
              </a:rPr>
              <a:t>MP </a:t>
            </a:r>
            <a:r>
              <a:rPr lang="en-ZA" sz="1700" dirty="0" err="1" smtClean="0">
                <a:latin typeface="Arial" panose="020B0604020202020204" pitchFamily="34" charset="0"/>
                <a:cs typeface="Arial" panose="020B0604020202020204" pitchFamily="34" charset="0"/>
              </a:rPr>
              <a:t>CoGTA</a:t>
            </a:r>
            <a:r>
              <a:rPr lang="en-ZA" sz="1700" dirty="0" smtClean="0">
                <a:latin typeface="Arial" panose="020B0604020202020204" pitchFamily="34" charset="0"/>
                <a:cs typeface="Arial" panose="020B0604020202020204" pitchFamily="34" charset="0"/>
              </a:rPr>
              <a:t> </a:t>
            </a:r>
            <a:r>
              <a:rPr lang="en-ZA" sz="1700" dirty="0">
                <a:latin typeface="Arial" panose="020B0604020202020204" pitchFamily="34" charset="0"/>
                <a:cs typeface="Arial" panose="020B0604020202020204" pitchFamily="34" charset="0"/>
              </a:rPr>
              <a:t>and Administration T</a:t>
            </a:r>
            <a:r>
              <a:rPr lang="en-ZA" sz="1700" dirty="0" smtClean="0">
                <a:latin typeface="Arial" panose="020B0604020202020204" pitchFamily="34" charset="0"/>
                <a:cs typeface="Arial" panose="020B0604020202020204" pitchFamily="34" charset="0"/>
              </a:rPr>
              <a:t>eam </a:t>
            </a:r>
            <a:r>
              <a:rPr lang="en-ZA" sz="1700" dirty="0">
                <a:latin typeface="Arial" panose="020B0604020202020204" pitchFamily="34" charset="0"/>
                <a:cs typeface="Arial" panose="020B0604020202020204" pitchFamily="34" charset="0"/>
              </a:rPr>
              <a:t>intervened to request AG to resume audit but the intervention was not successful </a:t>
            </a:r>
            <a:r>
              <a:rPr lang="en-ZA" sz="1700" dirty="0" smtClean="0">
                <a:latin typeface="Arial" panose="020B0604020202020204" pitchFamily="34" charset="0"/>
                <a:cs typeface="Arial" panose="020B0604020202020204" pitchFamily="34" charset="0"/>
              </a:rPr>
              <a:t>due to </a:t>
            </a:r>
            <a:r>
              <a:rPr lang="en-ZA" sz="1700" dirty="0">
                <a:latin typeface="Arial" panose="020B0604020202020204" pitchFamily="34" charset="0"/>
                <a:cs typeface="Arial" panose="020B0604020202020204" pitchFamily="34" charset="0"/>
              </a:rPr>
              <a:t>continuous unrests within the municipality</a:t>
            </a:r>
            <a:r>
              <a:rPr lang="en-ZA" sz="1700" dirty="0" smtClean="0">
                <a:latin typeface="Arial" panose="020B0604020202020204" pitchFamily="34" charset="0"/>
                <a:cs typeface="Arial" panose="020B0604020202020204" pitchFamily="34" charset="0"/>
              </a:rPr>
              <a:t>.</a:t>
            </a:r>
            <a:endParaRPr lang="en-ZA" sz="1700" dirty="0">
              <a:latin typeface="Arial" panose="020B0604020202020204" pitchFamily="34" charset="0"/>
              <a:cs typeface="Arial" panose="020B0604020202020204" pitchFamily="34" charset="0"/>
            </a:endParaRPr>
          </a:p>
          <a:p>
            <a:pPr algn="just"/>
            <a:r>
              <a:rPr lang="en-ZA" sz="1700" dirty="0" smtClean="0">
                <a:latin typeface="Arial" panose="020B0604020202020204" pitchFamily="34" charset="0"/>
                <a:cs typeface="Arial" panose="020B0604020202020204" pitchFamily="34" charset="0"/>
              </a:rPr>
              <a:t>MP PT </a:t>
            </a:r>
            <a:r>
              <a:rPr lang="en-ZA" sz="1700" dirty="0">
                <a:latin typeface="Arial" panose="020B0604020202020204" pitchFamily="34" charset="0"/>
                <a:cs typeface="Arial" panose="020B0604020202020204" pitchFamily="34" charset="0"/>
              </a:rPr>
              <a:t>provided support to the municipality by reviewing the activities contained in the 2018/19 audit action plan to ensure that they are responsive to respective findings.</a:t>
            </a:r>
          </a:p>
          <a:p>
            <a:endParaRPr lang="en-ZA" sz="1600" dirty="0"/>
          </a:p>
        </p:txBody>
      </p:sp>
    </p:spTree>
    <p:extLst>
      <p:ext uri="{BB962C8B-B14F-4D97-AF65-F5344CB8AC3E}">
        <p14:creationId xmlns:p14="http://schemas.microsoft.com/office/powerpoint/2010/main" xmlns="" val="217812429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0" y="0"/>
            <a:ext cx="12192000" cy="472440"/>
          </a:xfrm>
          <a:solidFill>
            <a:srgbClr val="FFC000"/>
          </a:solidFill>
        </p:spPr>
        <p:txBody>
          <a:bodyPr>
            <a:normAutofit fontScale="90000"/>
          </a:bodyPr>
          <a:lstStyle/>
          <a:p>
            <a:r>
              <a:rPr lang="en-US" altLang="en-US" sz="3200" b="1" dirty="0">
                <a:latin typeface="Arial Black" panose="020B0A04020102020204" pitchFamily="34" charset="0"/>
                <a:cs typeface="Arial" panose="020B0604020202020204" pitchFamily="34" charset="0"/>
              </a:rPr>
              <a:t>Support provided</a:t>
            </a:r>
            <a:endParaRPr lang="en-ZA" altLang="en-US" sz="3000" b="1" dirty="0">
              <a:latin typeface="Arial Black" panose="020B0A04020102020204" pitchFamily="34" charset="0"/>
              <a:cs typeface="Arial" panose="020B0604020202020204" pitchFamily="34" charset="0"/>
            </a:endParaRPr>
          </a:p>
        </p:txBody>
      </p:sp>
      <p:sp>
        <p:nvSpPr>
          <p:cNvPr id="2" name="Subtitle 1"/>
          <p:cNvSpPr>
            <a:spLocks noGrp="1"/>
          </p:cNvSpPr>
          <p:nvPr>
            <p:ph type="subTitle" idx="1"/>
          </p:nvPr>
        </p:nvSpPr>
        <p:spPr>
          <a:xfrm>
            <a:off x="237745" y="1268414"/>
            <a:ext cx="10254044" cy="4100420"/>
          </a:xfrm>
          <a:solidFill>
            <a:schemeClr val="bg1"/>
          </a:solidFill>
        </p:spPr>
        <p:txBody>
          <a:bodyPr>
            <a:normAutofit/>
          </a:bodyPr>
          <a:lstStyle/>
          <a:p>
            <a:pPr algn="l" fontAlgn="t">
              <a:lnSpc>
                <a:spcPct val="150000"/>
              </a:lnSpc>
              <a:spcBef>
                <a:spcPts val="0"/>
              </a:spcBef>
              <a:defRPr/>
            </a:pPr>
            <a:r>
              <a:rPr lang="en-ZA" sz="1600" dirty="0" smtClean="0">
                <a:solidFill>
                  <a:srgbClr val="000000"/>
                </a:solidFill>
                <a:latin typeface="Arial" panose="020B0604020202020204" pitchFamily="34" charset="0"/>
                <a:cs typeface="Arial" panose="020B0604020202020204" pitchFamily="34" charset="0"/>
              </a:rPr>
              <a:t>Provincial </a:t>
            </a:r>
            <a:r>
              <a:rPr lang="en-ZA" sz="1600" dirty="0" err="1">
                <a:solidFill>
                  <a:srgbClr val="000000"/>
                </a:solidFill>
                <a:latin typeface="Arial" panose="020B0604020202020204" pitchFamily="34" charset="0"/>
                <a:cs typeface="Arial" panose="020B0604020202020204" pitchFamily="34" charset="0"/>
              </a:rPr>
              <a:t>mSCOA</a:t>
            </a:r>
            <a:r>
              <a:rPr lang="en-ZA" sz="1600" dirty="0">
                <a:solidFill>
                  <a:srgbClr val="000000"/>
                </a:solidFill>
                <a:latin typeface="Arial" panose="020B0604020202020204" pitchFamily="34" charset="0"/>
                <a:cs typeface="Arial" panose="020B0604020202020204" pitchFamily="34" charset="0"/>
              </a:rPr>
              <a:t> forum </a:t>
            </a:r>
            <a:r>
              <a:rPr lang="en-US" sz="1600" dirty="0">
                <a:solidFill>
                  <a:schemeClr val="tx1"/>
                </a:solidFill>
                <a:latin typeface="Arial" panose="020B0604020202020204" pitchFamily="34" charset="0"/>
                <a:cs typeface="Arial" panose="020B0604020202020204" pitchFamily="34" charset="0"/>
              </a:rPr>
              <a:t>MP PT has established the following support structures for all municipalities in Mpumalanga</a:t>
            </a:r>
            <a:r>
              <a:rPr lang="en-US" sz="1600" dirty="0" smtClean="0">
                <a:solidFill>
                  <a:schemeClr val="tx1"/>
                </a:solidFill>
                <a:latin typeface="Arial" panose="020B0604020202020204" pitchFamily="34" charset="0"/>
                <a:cs typeface="Arial" panose="020B0604020202020204" pitchFamily="34" charset="0"/>
              </a:rPr>
              <a:t>:</a:t>
            </a:r>
          </a:p>
          <a:p>
            <a:pPr algn="l" fontAlgn="t">
              <a:lnSpc>
                <a:spcPct val="150000"/>
              </a:lnSpc>
              <a:spcBef>
                <a:spcPts val="0"/>
              </a:spcBef>
              <a:defRPr/>
            </a:pPr>
            <a:endParaRPr lang="en-US" sz="1600" dirty="0">
              <a:solidFill>
                <a:schemeClr val="tx1"/>
              </a:solidFill>
              <a:latin typeface="Arial" panose="020B0604020202020204" pitchFamily="34" charset="0"/>
              <a:cs typeface="Arial" panose="020B0604020202020204" pitchFamily="34" charset="0"/>
            </a:endParaRPr>
          </a:p>
          <a:p>
            <a:pPr marL="285750" indent="-285750" algn="l" fontAlgn="t">
              <a:lnSpc>
                <a:spcPct val="150000"/>
              </a:lnSpc>
              <a:spcBef>
                <a:spcPts val="0"/>
              </a:spcBef>
              <a:buFont typeface="Arial" panose="020B0604020202020204" pitchFamily="34" charset="0"/>
              <a:buChar char="•"/>
              <a:defRPr/>
            </a:pPr>
            <a:r>
              <a:rPr lang="en-ZA" sz="1600" dirty="0" smtClean="0">
                <a:solidFill>
                  <a:srgbClr val="000000"/>
                </a:solidFill>
                <a:latin typeface="Arial" panose="020B0604020202020204" pitchFamily="34" charset="0"/>
                <a:cs typeface="Arial" panose="020B0604020202020204" pitchFamily="34" charset="0"/>
              </a:rPr>
              <a:t>Provincial </a:t>
            </a:r>
            <a:r>
              <a:rPr lang="en-ZA" sz="1600" dirty="0">
                <a:solidFill>
                  <a:srgbClr val="000000"/>
                </a:solidFill>
                <a:latin typeface="Arial" panose="020B0604020202020204" pitchFamily="34" charset="0"/>
                <a:cs typeface="Arial" panose="020B0604020202020204" pitchFamily="34" charset="0"/>
              </a:rPr>
              <a:t>CFO </a:t>
            </a:r>
            <a:r>
              <a:rPr lang="en-ZA" sz="1600" dirty="0" smtClean="0">
                <a:solidFill>
                  <a:srgbClr val="000000"/>
                </a:solidFill>
                <a:latin typeface="Arial" panose="020B0604020202020204" pitchFamily="34" charset="0"/>
                <a:cs typeface="Arial" panose="020B0604020202020204" pitchFamily="34" charset="0"/>
              </a:rPr>
              <a:t>forum</a:t>
            </a:r>
            <a:endParaRPr lang="en-US" sz="1600" dirty="0">
              <a:latin typeface="Arial" panose="020B0604020202020204" pitchFamily="34" charset="0"/>
              <a:cs typeface="Arial" panose="020B0604020202020204" pitchFamily="34" charset="0"/>
            </a:endParaRPr>
          </a:p>
          <a:p>
            <a:pPr marL="285750" indent="-285750" algn="l" fontAlgn="t">
              <a:lnSpc>
                <a:spcPct val="150000"/>
              </a:lnSpc>
              <a:spcBef>
                <a:spcPts val="0"/>
              </a:spcBef>
              <a:buFont typeface="Arial" panose="020B0604020202020204" pitchFamily="34" charset="0"/>
              <a:buChar char="•"/>
              <a:defRPr/>
            </a:pPr>
            <a:r>
              <a:rPr lang="en-ZA" sz="1600" dirty="0">
                <a:solidFill>
                  <a:srgbClr val="000000"/>
                </a:solidFill>
                <a:latin typeface="Arial" panose="020B0604020202020204" pitchFamily="34" charset="0"/>
                <a:cs typeface="Arial" panose="020B0604020202020204" pitchFamily="34" charset="0"/>
              </a:rPr>
              <a:t>Provincial CAE &amp; CRO </a:t>
            </a:r>
            <a:r>
              <a:rPr lang="en-ZA" sz="1600" dirty="0" smtClean="0">
                <a:solidFill>
                  <a:srgbClr val="000000"/>
                </a:solidFill>
                <a:latin typeface="Arial" panose="020B0604020202020204" pitchFamily="34" charset="0"/>
                <a:cs typeface="Arial" panose="020B0604020202020204" pitchFamily="34" charset="0"/>
              </a:rPr>
              <a:t>forum</a:t>
            </a:r>
          </a:p>
          <a:p>
            <a:pPr marL="285750" indent="-285750" algn="just" fontAlgn="t">
              <a:lnSpc>
                <a:spcPct val="150000"/>
              </a:lnSpc>
              <a:spcBef>
                <a:spcPts val="0"/>
              </a:spcBef>
              <a:buFont typeface="Arial" panose="020B0604020202020204" pitchFamily="34" charset="0"/>
              <a:buChar char="•"/>
              <a:defRPr/>
            </a:pPr>
            <a:r>
              <a:rPr lang="en-ZA" sz="1600" dirty="0" smtClean="0">
                <a:solidFill>
                  <a:srgbClr val="000000"/>
                </a:solidFill>
                <a:latin typeface="Arial" panose="020B0604020202020204" pitchFamily="34" charset="0"/>
                <a:cs typeface="Arial" panose="020B0604020202020204" pitchFamily="34" charset="0"/>
              </a:rPr>
              <a:t>Provincial MFMA Steering Committee comprising MP PT, MP </a:t>
            </a:r>
            <a:r>
              <a:rPr lang="en-ZA" sz="1600" dirty="0" err="1" smtClean="0">
                <a:solidFill>
                  <a:srgbClr val="000000"/>
                </a:solidFill>
                <a:latin typeface="Arial" panose="020B0604020202020204" pitchFamily="34" charset="0"/>
                <a:cs typeface="Arial" panose="020B0604020202020204" pitchFamily="34" charset="0"/>
              </a:rPr>
              <a:t>CoGTA</a:t>
            </a:r>
            <a:r>
              <a:rPr lang="en-ZA" sz="1600" dirty="0" smtClean="0">
                <a:solidFill>
                  <a:srgbClr val="000000"/>
                </a:solidFill>
                <a:latin typeface="Arial" panose="020B0604020202020204" pitchFamily="34" charset="0"/>
                <a:cs typeface="Arial" panose="020B0604020202020204" pitchFamily="34" charset="0"/>
              </a:rPr>
              <a:t>, MP SALGA and 3 District Municipalities (Ehlanzeni District Municipality, Gert Sibande District Municipality and Nkangala District Municipality) </a:t>
            </a:r>
            <a:endParaRPr lang="en-US" sz="1600" dirty="0">
              <a:latin typeface="Arial" panose="020B0604020202020204" pitchFamily="34" charset="0"/>
              <a:cs typeface="Arial" panose="020B0604020202020204" pitchFamily="34" charset="0"/>
            </a:endParaRPr>
          </a:p>
          <a:p>
            <a:pPr marL="285750" indent="-285750" algn="l" fontAlgn="t">
              <a:lnSpc>
                <a:spcPct val="150000"/>
              </a:lnSpc>
              <a:spcBef>
                <a:spcPts val="0"/>
              </a:spcBef>
              <a:buFont typeface="Arial" panose="020B0604020202020204" pitchFamily="34" charset="0"/>
              <a:buChar char="•"/>
              <a:defRPr/>
            </a:pPr>
            <a:r>
              <a:rPr lang="en-ZA" sz="1600" dirty="0" smtClean="0">
                <a:solidFill>
                  <a:srgbClr val="000000"/>
                </a:solidFill>
                <a:latin typeface="Arial" panose="020B0604020202020204" pitchFamily="34" charset="0"/>
                <a:cs typeface="Arial" panose="020B0604020202020204" pitchFamily="34" charset="0"/>
              </a:rPr>
              <a:t>Provincial Government Debt Forum </a:t>
            </a:r>
            <a:endParaRPr lang="en-US" sz="1600" dirty="0">
              <a:latin typeface="Arial" panose="020B0604020202020204" pitchFamily="34" charset="0"/>
              <a:cs typeface="Arial" panose="020B0604020202020204" pitchFamily="34" charset="0"/>
            </a:endParaRPr>
          </a:p>
          <a:p>
            <a:pPr marL="285750" indent="-285750" algn="l">
              <a:lnSpc>
                <a:spcPct val="150000"/>
              </a:lnSpc>
              <a:spcBef>
                <a:spcPts val="0"/>
              </a:spcBef>
              <a:buFont typeface="Arial" panose="020B0604020202020204" pitchFamily="34" charset="0"/>
              <a:buChar char="•"/>
              <a:defRPr/>
            </a:pPr>
            <a:r>
              <a:rPr lang="en-ZA" sz="1600" dirty="0" err="1" smtClean="0">
                <a:solidFill>
                  <a:srgbClr val="000000"/>
                </a:solidFill>
                <a:latin typeface="Arial" panose="020B0604020202020204" pitchFamily="34" charset="0"/>
                <a:cs typeface="Arial" panose="020B0604020202020204" pitchFamily="34" charset="0"/>
              </a:rPr>
              <a:t>m</a:t>
            </a:r>
            <a:r>
              <a:rPr lang="en-ZA" sz="1600" i="1" dirty="0" err="1" smtClean="0">
                <a:solidFill>
                  <a:srgbClr val="000000"/>
                </a:solidFill>
                <a:latin typeface="Arial" panose="020B0604020202020204" pitchFamily="34" charset="0"/>
                <a:cs typeface="Arial" panose="020B0604020202020204" pitchFamily="34" charset="0"/>
              </a:rPr>
              <a:t>SCOA</a:t>
            </a:r>
            <a:r>
              <a:rPr lang="en-ZA" sz="1600" dirty="0" smtClean="0">
                <a:solidFill>
                  <a:srgbClr val="000000"/>
                </a:solidFill>
                <a:latin typeface="Arial" panose="020B0604020202020204" pitchFamily="34" charset="0"/>
                <a:cs typeface="Arial" panose="020B0604020202020204" pitchFamily="34" charset="0"/>
              </a:rPr>
              <a:t> ICF forum</a:t>
            </a:r>
            <a:endParaRPr lang="en-US" sz="1600" dirty="0">
              <a:latin typeface="Arial" panose="020B0604020202020204" pitchFamily="34" charset="0"/>
              <a:cs typeface="Arial" panose="020B0604020202020204" pitchFamily="34" charset="0"/>
            </a:endParaRPr>
          </a:p>
          <a:p>
            <a:pPr marL="285750" indent="-285750" algn="l" fontAlgn="t">
              <a:lnSpc>
                <a:spcPct val="150000"/>
              </a:lnSpc>
              <a:spcBef>
                <a:spcPts val="0"/>
              </a:spcBef>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E4EE017B-B5C7-486C-A1D6-6720FB0B0010}" type="slidenum">
              <a:rPr lang="en-US" altLang="en-US" smtClean="0"/>
              <a:pPr>
                <a:defRPr/>
              </a:pPr>
              <a:t>9</a:t>
            </a:fld>
            <a:endParaRPr lang="en-US" altLang="en-US"/>
          </a:p>
        </p:txBody>
      </p:sp>
    </p:spTree>
    <p:extLst>
      <p:ext uri="{BB962C8B-B14F-4D97-AF65-F5344CB8AC3E}">
        <p14:creationId xmlns:p14="http://schemas.microsoft.com/office/powerpoint/2010/main" xmlns="" val="3379055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7553</TotalTime>
  <Words>1320</Words>
  <Application>Microsoft Office PowerPoint</Application>
  <PresentationFormat>Custom</PresentationFormat>
  <Paragraphs>151</Paragraphs>
  <Slides>12</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Office Theme</vt:lpstr>
      <vt:lpstr>1_Office Theme</vt:lpstr>
      <vt:lpstr>Worksheet</vt:lpstr>
      <vt:lpstr>Slide 1</vt:lpstr>
      <vt:lpstr>PURPOSE</vt:lpstr>
      <vt:lpstr>COMPLIANCE STATUS</vt:lpstr>
      <vt:lpstr>COMPLIANCE STATUS</vt:lpstr>
      <vt:lpstr>Compliance Status</vt:lpstr>
      <vt:lpstr>Compliance Status</vt:lpstr>
      <vt:lpstr>Financial Health</vt:lpstr>
      <vt:lpstr>Support provided</vt:lpstr>
      <vt:lpstr>Support provided</vt:lpstr>
      <vt:lpstr>Challenges</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Fanie Robberts</dc:creator>
  <cp:lastModifiedBy>USER</cp:lastModifiedBy>
  <cp:revision>291</cp:revision>
  <cp:lastPrinted>2020-07-22T13:41:32Z</cp:lastPrinted>
  <dcterms:created xsi:type="dcterms:W3CDTF">2019-07-19T07:53:35Z</dcterms:created>
  <dcterms:modified xsi:type="dcterms:W3CDTF">2020-09-03T19:33:18Z</dcterms:modified>
</cp:coreProperties>
</file>