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0" r:id="rId3"/>
  </p:sldMasterIdLst>
  <p:notesMasterIdLst>
    <p:notesMasterId r:id="rId24"/>
  </p:notesMasterIdLst>
  <p:handoutMasterIdLst>
    <p:handoutMasterId r:id="rId25"/>
  </p:handoutMasterIdLst>
  <p:sldIdLst>
    <p:sldId id="1124" r:id="rId4"/>
    <p:sldId id="1152" r:id="rId5"/>
    <p:sldId id="1176" r:id="rId6"/>
    <p:sldId id="1215" r:id="rId7"/>
    <p:sldId id="1217" r:id="rId8"/>
    <p:sldId id="1198" r:id="rId9"/>
    <p:sldId id="1187" r:id="rId10"/>
    <p:sldId id="1221" r:id="rId11"/>
    <p:sldId id="1216" r:id="rId12"/>
    <p:sldId id="1222" r:id="rId13"/>
    <p:sldId id="1223" r:id="rId14"/>
    <p:sldId id="1224" r:id="rId15"/>
    <p:sldId id="1225" r:id="rId16"/>
    <p:sldId id="1226" r:id="rId17"/>
    <p:sldId id="1227" r:id="rId18"/>
    <p:sldId id="1228" r:id="rId19"/>
    <p:sldId id="1183" r:id="rId20"/>
    <p:sldId id="1212" r:id="rId21"/>
    <p:sldId id="1172" r:id="rId22"/>
    <p:sldId id="1173" r:id="rId23"/>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ukani Mthintso" initials="VM" lastIdx="2" clrIdx="0">
    <p:extLst>
      <p:ext uri="{19B8F6BF-5375-455C-9EA6-DF929625EA0E}">
        <p15:presenceInfo xmlns:p15="http://schemas.microsoft.com/office/powerpoint/2012/main" xmlns="" userId="Vukani Mthints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5D28"/>
    <a:srgbClr val="EF4718"/>
    <a:srgbClr val="F9671C"/>
    <a:srgbClr val="3C8C40"/>
    <a:srgbClr val="D15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734" autoAdjust="0"/>
    <p:restoredTop sz="94343" autoAdjust="0"/>
  </p:normalViewPr>
  <p:slideViewPr>
    <p:cSldViewPr snapToObjects="1">
      <p:cViewPr varScale="1">
        <p:scale>
          <a:sx n="79" d="100"/>
          <a:sy n="79" d="100"/>
        </p:scale>
        <p:origin x="-99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ommentAuthors" Target="commentAuthor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ZA" altLang="en-US" dirty="0"/>
          </a:p>
        </p:txBody>
      </p:sp>
      <p:sp>
        <p:nvSpPr>
          <p:cNvPr id="3" name="Date Placeholder 2"/>
          <p:cNvSpPr>
            <a:spLocks noGrp="1"/>
          </p:cNvSpPr>
          <p:nvPr>
            <p:ph type="dt" sz="quarter" idx="1"/>
          </p:nvPr>
        </p:nvSpPr>
        <p:spPr>
          <a:xfrm>
            <a:off x="3970159" y="0"/>
            <a:ext cx="3038604" cy="465341"/>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A95F1E8F-4337-4EEA-ADE0-1816A0B15578}" type="datetimeFigureOut">
              <a:rPr lang="en-ZA" altLang="en-US"/>
              <a:pPr>
                <a:defRPr/>
              </a:pPr>
              <a:t>2020/09/03</a:t>
            </a:fld>
            <a:endParaRPr lang="en-ZA" altLang="en-US" dirty="0"/>
          </a:p>
        </p:txBody>
      </p:sp>
      <p:sp>
        <p:nvSpPr>
          <p:cNvPr id="4" name="Footer Placeholder 3"/>
          <p:cNvSpPr>
            <a:spLocks noGrp="1"/>
          </p:cNvSpPr>
          <p:nvPr>
            <p:ph type="ftr" sz="quarter" idx="2"/>
          </p:nvPr>
        </p:nvSpPr>
        <p:spPr>
          <a:xfrm>
            <a:off x="0" y="8829573"/>
            <a:ext cx="3038604" cy="46534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ZA" altLang="en-US" dirty="0"/>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D877F5E-48A0-4D35-8E8F-FB17EE24D763}" type="slidenum">
              <a:rPr lang="en-ZA" altLang="en-US"/>
              <a:pPr>
                <a:defRPr/>
              </a:pPr>
              <a:t>‹#›</a:t>
            </a:fld>
            <a:endParaRPr lang="en-ZA" altLang="en-US" dirty="0"/>
          </a:p>
        </p:txBody>
      </p:sp>
    </p:spTree>
    <p:extLst>
      <p:ext uri="{BB962C8B-B14F-4D97-AF65-F5344CB8AC3E}">
        <p14:creationId xmlns:p14="http://schemas.microsoft.com/office/powerpoint/2010/main" xmlns="" val="48547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ZA" altLang="en-US" dirty="0"/>
          </a:p>
        </p:txBody>
      </p:sp>
      <p:sp>
        <p:nvSpPr>
          <p:cNvPr id="3" name="Date Placeholder 2"/>
          <p:cNvSpPr>
            <a:spLocks noGrp="1"/>
          </p:cNvSpPr>
          <p:nvPr>
            <p:ph type="dt" idx="1"/>
          </p:nvPr>
        </p:nvSpPr>
        <p:spPr>
          <a:xfrm>
            <a:off x="3970159" y="0"/>
            <a:ext cx="3038604" cy="465341"/>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8EE57824-2140-44FD-9E28-D8DE1A0246F8}" type="datetimeFigureOut">
              <a:rPr lang="en-ZA" altLang="en-US"/>
              <a:pPr>
                <a:defRPr/>
              </a:pPr>
              <a:t>2020/09/03</a:t>
            </a:fld>
            <a:endParaRPr lang="en-ZA" alt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ZA" noProof="0" dirty="0"/>
          </a:p>
        </p:txBody>
      </p:sp>
      <p:sp>
        <p:nvSpPr>
          <p:cNvPr id="5" name="Notes Placeholder 4"/>
          <p:cNvSpPr>
            <a:spLocks noGrp="1"/>
          </p:cNvSpPr>
          <p:nvPr>
            <p:ph type="body" sz="quarter" idx="3"/>
          </p:nvPr>
        </p:nvSpPr>
        <p:spPr>
          <a:xfrm>
            <a:off x="700713" y="4473512"/>
            <a:ext cx="5608975" cy="3660281"/>
          </a:xfrm>
          <a:prstGeom prst="rect">
            <a:avLst/>
          </a:prstGeom>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ZA" altLang="en-US" noProof="0"/>
          </a:p>
        </p:txBody>
      </p:sp>
      <p:sp>
        <p:nvSpPr>
          <p:cNvPr id="6" name="Footer Placeholder 5"/>
          <p:cNvSpPr>
            <a:spLocks noGrp="1"/>
          </p:cNvSpPr>
          <p:nvPr>
            <p:ph type="ftr" sz="quarter" idx="4"/>
          </p:nvPr>
        </p:nvSpPr>
        <p:spPr>
          <a:xfrm>
            <a:off x="0" y="8831059"/>
            <a:ext cx="3038604" cy="465341"/>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ZA" altLang="en-US" dirty="0"/>
          </a:p>
        </p:txBody>
      </p:sp>
      <p:sp>
        <p:nvSpPr>
          <p:cNvPr id="7" name="Slide Number Placeholder 6"/>
          <p:cNvSpPr>
            <a:spLocks noGrp="1"/>
          </p:cNvSpPr>
          <p:nvPr>
            <p:ph type="sldNum" sz="quarter" idx="5"/>
          </p:nvPr>
        </p:nvSpPr>
        <p:spPr>
          <a:xfrm>
            <a:off x="3970159" y="8831059"/>
            <a:ext cx="3038604" cy="465341"/>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807BF63-E7EA-48FD-A890-33BD889E66D7}" type="slidenum">
              <a:rPr lang="en-ZA" altLang="en-US"/>
              <a:pPr>
                <a:defRPr/>
              </a:pPr>
              <a:t>‹#›</a:t>
            </a:fld>
            <a:endParaRPr lang="en-ZA" altLang="en-US" dirty="0"/>
          </a:p>
        </p:txBody>
      </p:sp>
    </p:spTree>
    <p:extLst>
      <p:ext uri="{BB962C8B-B14F-4D97-AF65-F5344CB8AC3E}">
        <p14:creationId xmlns:p14="http://schemas.microsoft.com/office/powerpoint/2010/main" xmlns="" val="1755040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0" y="836712"/>
            <a:ext cx="4352156" cy="2088232"/>
          </a:xfrm>
          <a:ln>
            <a:noFill/>
          </a:ln>
        </p:spPr>
        <p:txBody>
          <a:bodyPr anchor="ctr"/>
          <a:lstStyle>
            <a:lvl1pPr algn="ctr" defTabSz="685800" rtl="0" eaLnBrk="0" fontAlgn="base" hangingPunct="0">
              <a:lnSpc>
                <a:spcPct val="90000"/>
              </a:lnSpc>
              <a:spcBef>
                <a:spcPct val="0"/>
              </a:spcBef>
              <a:spcAft>
                <a:spcPct val="0"/>
              </a:spcAft>
              <a:defRPr lang="en-US"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PRESENTATION TITLE</a:t>
            </a:r>
          </a:p>
        </p:txBody>
      </p:sp>
      <p:sp>
        <p:nvSpPr>
          <p:cNvPr id="3" name="Subtitle 2"/>
          <p:cNvSpPr>
            <a:spLocks noGrp="1"/>
          </p:cNvSpPr>
          <p:nvPr>
            <p:ph type="subTitle" idx="1" hasCustomPrompt="1"/>
          </p:nvPr>
        </p:nvSpPr>
        <p:spPr>
          <a:xfrm>
            <a:off x="12921" y="3072669"/>
            <a:ext cx="4368800" cy="1368152"/>
          </a:xfrm>
          <a:ln>
            <a:noFill/>
          </a:ln>
        </p:spPr>
        <p:style>
          <a:lnRef idx="2">
            <a:schemeClr val="accent3"/>
          </a:lnRef>
          <a:fillRef idx="1">
            <a:schemeClr val="lt1"/>
          </a:fillRef>
          <a:effectRef idx="0">
            <a:schemeClr val="accent3"/>
          </a:effectRef>
          <a:fontRef idx="none"/>
        </p:style>
        <p:txBody>
          <a:bodyPr anchor="ctr"/>
          <a:lstStyle>
            <a:lvl1pPr marL="0" indent="0" algn="ctr">
              <a:buNone/>
              <a:defRPr sz="2000" b="1">
                <a:solidFill>
                  <a:srgbClr val="F9671C"/>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Enter Meeting and Presenter</a:t>
            </a:r>
          </a:p>
        </p:txBody>
      </p:sp>
      <p:sp>
        <p:nvSpPr>
          <p:cNvPr id="4" name="Date Placeholder 3"/>
          <p:cNvSpPr>
            <a:spLocks noGrp="1"/>
          </p:cNvSpPr>
          <p:nvPr>
            <p:ph type="dt" sz="half" idx="10"/>
          </p:nvPr>
        </p:nvSpPr>
        <p:spPr>
          <a:xfrm>
            <a:off x="344339" y="6205536"/>
            <a:ext cx="2057400" cy="365125"/>
          </a:xfrm>
        </p:spPr>
        <p:txBody>
          <a:bodyPr/>
          <a:lstStyle>
            <a:lvl1pPr>
              <a:defRPr/>
            </a:lvl1pPr>
          </a:lstStyle>
          <a:p>
            <a:pPr>
              <a:defRPr/>
            </a:pPr>
            <a:fld id="{7CAC68EB-0DFE-4EAD-9AB0-6892D02DC9CC}" type="datetime1">
              <a:rPr lang="en-US" altLang="en-US" smtClean="0"/>
              <a:pPr>
                <a:defRPr/>
              </a:pPr>
              <a:t>9/3/2020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sz="1200"/>
            </a:lvl1pPr>
          </a:lstStyle>
          <a:p>
            <a:pPr>
              <a:defRPr/>
            </a:pPr>
            <a:fld id="{0771AC7C-942F-450F-AE9F-48ABDBD49A1A}" type="slidenum">
              <a:rPr lang="en-US" altLang="en-US"/>
              <a:pPr>
                <a:defRPr/>
              </a:pPr>
              <a:t>‹#›</a:t>
            </a:fld>
            <a:endParaRPr lang="en-US" altLang="en-US" dirty="0"/>
          </a:p>
        </p:txBody>
      </p:sp>
      <p:sp>
        <p:nvSpPr>
          <p:cNvPr id="7" name="Text Placeholder 8"/>
          <p:cNvSpPr txBox="1">
            <a:spLocks/>
          </p:cNvSpPr>
          <p:nvPr userDrawn="1"/>
        </p:nvSpPr>
        <p:spPr>
          <a:xfrm>
            <a:off x="74464" y="4747395"/>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rgbClr val="005D28"/>
              </a:solidFill>
              <a:effectLst/>
              <a:uLnTx/>
              <a:uFillTx/>
              <a:latin typeface="Arial" panose="020B0604020202020204" pitchFamily="34" charset="0"/>
              <a:cs typeface="Arial" panose="020B0604020202020204" pitchFamily="34" charset="0"/>
            </a:endParaRPr>
          </a:p>
        </p:txBody>
      </p:sp>
      <p:sp>
        <p:nvSpPr>
          <p:cNvPr id="8" name="Text Placeholder 8"/>
          <p:cNvSpPr txBox="1">
            <a:spLocks/>
          </p:cNvSpPr>
          <p:nvPr userDrawn="1"/>
        </p:nvSpPr>
        <p:spPr>
          <a:xfrm>
            <a:off x="-12824" y="4581128"/>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10" name="Content Placeholder 9"/>
          <p:cNvSpPr>
            <a:spLocks noGrp="1"/>
          </p:cNvSpPr>
          <p:nvPr>
            <p:ph sz="quarter" idx="13" hasCustomPrompt="1"/>
          </p:nvPr>
        </p:nvSpPr>
        <p:spPr>
          <a:xfrm>
            <a:off x="6896" y="4717119"/>
            <a:ext cx="3412976" cy="448816"/>
          </a:xfrm>
        </p:spPr>
        <p:txBody>
          <a:bodyPr anchor="ctr"/>
          <a:lstStyle>
            <a:lvl1pPr marL="0" indent="0" algn="ctr">
              <a:buNone/>
              <a:defRPr sz="1400" b="1">
                <a:solidFill>
                  <a:srgbClr val="005D28"/>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enter Date</a:t>
            </a:r>
            <a:endParaRPr lang="en-ZA" dirty="0"/>
          </a:p>
        </p:txBody>
      </p:sp>
    </p:spTree>
    <p:extLst>
      <p:ext uri="{BB962C8B-B14F-4D97-AF65-F5344CB8AC3E}">
        <p14:creationId xmlns:p14="http://schemas.microsoft.com/office/powerpoint/2010/main" xmlns="" val="424567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9/3/2020</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17" name="TextBox 16"/>
          <p:cNvSpPr txBox="1"/>
          <p:nvPr userDrawn="1"/>
        </p:nvSpPr>
        <p:spPr>
          <a:xfrm>
            <a:off x="469218" y="3089284"/>
            <a:ext cx="3814750" cy="646331"/>
          </a:xfrm>
          <a:prstGeom prst="rect">
            <a:avLst/>
          </a:prstGeom>
          <a:noFill/>
        </p:spPr>
        <p:txBody>
          <a:bodyPr wrap="square" rtlCol="0" anchor="ctr">
            <a:spAutoFit/>
          </a:bodyPr>
          <a:lstStyle/>
          <a:p>
            <a:pPr algn="ctr" defTabSz="685800" rtl="0" eaLnBrk="0" fontAlgn="base" hangingPunct="0">
              <a:lnSpc>
                <a:spcPct val="90000"/>
              </a:lnSpc>
              <a:spcBef>
                <a:spcPct val="0"/>
              </a:spcBef>
              <a:spcAft>
                <a:spcPct val="0"/>
              </a:spcAft>
            </a:pPr>
            <a:r>
              <a: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rPr>
              <a:t>Thank You!</a:t>
            </a:r>
          </a:p>
        </p:txBody>
      </p:sp>
    </p:spTree>
    <p:extLst>
      <p:ext uri="{BB962C8B-B14F-4D97-AF65-F5344CB8AC3E}">
        <p14:creationId xmlns:p14="http://schemas.microsoft.com/office/powerpoint/2010/main" xmlns="" val="411517104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C370E3F-A316-4D5F-A2EC-C579BE8BC39E}" type="datetime1">
              <a:rPr lang="en-US" altLang="en-US" smtClean="0"/>
              <a:pPr>
                <a:defRPr/>
              </a:pPr>
              <a:t>9/3/2020</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4F7EF6C3-2C39-41F3-8068-C91AF6575724}" type="slidenum">
              <a:rPr lang="en-US" altLang="en-US"/>
              <a:pPr>
                <a:defRPr/>
              </a:pPr>
              <a:t>‹#›</a:t>
            </a:fld>
            <a:endParaRPr lang="en-US" altLang="en-US" dirty="0"/>
          </a:p>
        </p:txBody>
      </p:sp>
    </p:spTree>
    <p:extLst>
      <p:ext uri="{BB962C8B-B14F-4D97-AF65-F5344CB8AC3E}">
        <p14:creationId xmlns:p14="http://schemas.microsoft.com/office/powerpoint/2010/main" xmlns="" val="684619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BA9CD10-9ECF-436F-A9CC-62457A327D42}" type="datetime1">
              <a:rPr lang="en-US" altLang="en-US" smtClean="0"/>
              <a:pPr>
                <a:defRPr/>
              </a:pPr>
              <a:t>9/3/2020</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63F881F1-635A-4234-BF8B-81467AA297AF}" type="slidenum">
              <a:rPr lang="en-US" altLang="en-US"/>
              <a:pPr>
                <a:defRPr/>
              </a:pPr>
              <a:t>‹#›</a:t>
            </a:fld>
            <a:endParaRPr lang="en-US" altLang="en-US" dirty="0"/>
          </a:p>
        </p:txBody>
      </p:sp>
    </p:spTree>
    <p:extLst>
      <p:ext uri="{BB962C8B-B14F-4D97-AF65-F5344CB8AC3E}">
        <p14:creationId xmlns:p14="http://schemas.microsoft.com/office/powerpoint/2010/main" xmlns="" val="652527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C70B76B-7061-4AB6-962F-5EDD7338745E}" type="datetime1">
              <a:rPr lang="en-US" altLang="en-US" smtClean="0"/>
              <a:pPr>
                <a:defRPr/>
              </a:pPr>
              <a:t>9/3/2020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4B49F2DA-B8B7-4757-899C-B833A2E55C42}" type="slidenum">
              <a:rPr lang="en-US" altLang="en-US"/>
              <a:pPr>
                <a:defRPr/>
              </a:pPr>
              <a:t>‹#›</a:t>
            </a:fld>
            <a:endParaRPr lang="en-US" altLang="en-US" dirty="0"/>
          </a:p>
        </p:txBody>
      </p:sp>
    </p:spTree>
    <p:extLst>
      <p:ext uri="{BB962C8B-B14F-4D97-AF65-F5344CB8AC3E}">
        <p14:creationId xmlns:p14="http://schemas.microsoft.com/office/powerpoint/2010/main" xmlns="" val="710240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393A45B-7C88-4C98-83B8-B7FA17EC9730}" type="datetime1">
              <a:rPr lang="en-US" altLang="en-US" smtClean="0"/>
              <a:pPr>
                <a:defRPr/>
              </a:pPr>
              <a:t>9/3/2020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6DDDBA89-0625-4A0B-9E8E-0C6AA6EC87BE}" type="slidenum">
              <a:rPr lang="en-US" altLang="en-US"/>
              <a:pPr>
                <a:defRPr/>
              </a:pPr>
              <a:t>‹#›</a:t>
            </a:fld>
            <a:endParaRPr lang="en-US" altLang="en-US" dirty="0"/>
          </a:p>
        </p:txBody>
      </p:sp>
    </p:spTree>
    <p:extLst>
      <p:ext uri="{BB962C8B-B14F-4D97-AF65-F5344CB8AC3E}">
        <p14:creationId xmlns:p14="http://schemas.microsoft.com/office/powerpoint/2010/main" xmlns="" val="2529230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defTabSz="685800" rtl="0" eaLnBrk="0" fontAlgn="base" hangingPunct="0">
              <a:lnSpc>
                <a:spcPct val="90000"/>
              </a:lnSpc>
              <a:spcBef>
                <a:spcPct val="0"/>
              </a:spcBef>
              <a:spcAft>
                <a:spcPct val="0"/>
              </a:spcAft>
              <a:defRPr lang="en-US"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p>
        </p:txBody>
      </p:sp>
      <p:sp>
        <p:nvSpPr>
          <p:cNvPr id="3" name="Content Placeholder 2"/>
          <p:cNvSpPr>
            <a:spLocks noGrp="1"/>
          </p:cNvSpPr>
          <p:nvPr>
            <p:ph idx="1"/>
          </p:nvPr>
        </p:nvSpPr>
        <p:spPr>
          <a:xfrm>
            <a:off x="628650" y="2060847"/>
            <a:ext cx="7886700" cy="411611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67673147-4C6F-411C-A9BE-6B969405037A}" type="datetime1">
              <a:rPr lang="en-US" altLang="en-US" smtClean="0"/>
              <a:pPr>
                <a:defRPr/>
              </a:pPr>
              <a:t>9/3/2020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483674" y="6356350"/>
            <a:ext cx="486966" cy="365125"/>
          </a:xfrm>
        </p:spPr>
        <p:txBody>
          <a:bodyPr/>
          <a:lstStyle>
            <a:lvl1pPr>
              <a:defRPr sz="1050" b="1">
                <a:solidFill>
                  <a:schemeClr val="tx1"/>
                </a:solidFill>
              </a:defRPr>
            </a:lvl1pPr>
          </a:lstStyle>
          <a:p>
            <a:pPr>
              <a:defRPr/>
            </a:pPr>
            <a:fld id="{7773200B-CD01-40FD-9F7E-DB68DF9A3C84}" type="slidenum">
              <a:rPr lang="en-US" altLang="en-US" smtClean="0"/>
              <a:pPr>
                <a:defRPr/>
              </a:pPr>
              <a:t>‹#›</a:t>
            </a:fld>
            <a:endParaRPr lang="en-US" altLang="en-US" dirty="0"/>
          </a:p>
        </p:txBody>
      </p:sp>
    </p:spTree>
    <p:extLst>
      <p:ext uri="{BB962C8B-B14F-4D97-AF65-F5344CB8AC3E}">
        <p14:creationId xmlns:p14="http://schemas.microsoft.com/office/powerpoint/2010/main" xmlns="" val="130085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ation Ou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9/3/2020</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515350" y="6375400"/>
            <a:ext cx="486966"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6" name="TextBox 5"/>
          <p:cNvSpPr txBox="1"/>
          <p:nvPr userDrawn="1"/>
        </p:nvSpPr>
        <p:spPr>
          <a:xfrm>
            <a:off x="628650" y="24880"/>
            <a:ext cx="7886700" cy="1815882"/>
          </a:xfrm>
          <a:prstGeom prst="rect">
            <a:avLst/>
          </a:prstGeom>
          <a:noFill/>
        </p:spPr>
        <p:txBody>
          <a:bodyPr wrap="square" rtlCol="0" anchor="ctr">
            <a:spAutoFit/>
          </a:bodyPr>
          <a:lstStyle/>
          <a:p>
            <a:pPr algn="ctr"/>
            <a:endParaRPr lang="en-ZA" sz="2400" b="1" dirty="0">
              <a:solidFill>
                <a:srgbClr val="F9671C"/>
              </a:solidFill>
            </a:endParaRPr>
          </a:p>
          <a:p>
            <a:pPr algn="ctr" defTabSz="685800" rtl="0" eaLnBrk="0" fontAlgn="base" hangingPunct="0">
              <a:lnSpc>
                <a:spcPct val="90000"/>
              </a:lnSpc>
              <a:spcBef>
                <a:spcPct val="0"/>
              </a:spcBef>
              <a:spcAft>
                <a:spcPct val="0"/>
              </a:spcAft>
            </a:pPr>
            <a:r>
              <a: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rPr>
              <a:t>Presentation Outline</a:t>
            </a:r>
          </a:p>
          <a:p>
            <a:pPr algn="ctr"/>
            <a:endParaRPr lang="en-ZA" sz="2400" b="1" dirty="0">
              <a:solidFill>
                <a:srgbClr val="F9671C"/>
              </a:solidFill>
            </a:endParaRPr>
          </a:p>
          <a:p>
            <a:pPr algn="ctr"/>
            <a:endParaRPr lang="en-ZA" sz="2400" b="1" dirty="0">
              <a:solidFill>
                <a:srgbClr val="F9671C"/>
              </a:solidFill>
            </a:endParaRPr>
          </a:p>
        </p:txBody>
      </p:sp>
      <p:sp>
        <p:nvSpPr>
          <p:cNvPr id="10" name="Text Placeholder 9"/>
          <p:cNvSpPr>
            <a:spLocks noGrp="1"/>
          </p:cNvSpPr>
          <p:nvPr>
            <p:ph type="body" sz="quarter" idx="13"/>
          </p:nvPr>
        </p:nvSpPr>
        <p:spPr>
          <a:xfrm>
            <a:off x="692113" y="1412776"/>
            <a:ext cx="7759774" cy="437564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Tree>
    <p:extLst>
      <p:ext uri="{BB962C8B-B14F-4D97-AF65-F5344CB8AC3E}">
        <p14:creationId xmlns:p14="http://schemas.microsoft.com/office/powerpoint/2010/main" xmlns="" val="264752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defTabSz="685800" rtl="0" eaLnBrk="0" fontAlgn="base" hangingPunct="0">
              <a:lnSpc>
                <a:spcPct val="90000"/>
              </a:lnSpc>
              <a:spcBef>
                <a:spcPct val="0"/>
              </a:spcBef>
              <a:spcAft>
                <a:spcPct val="0"/>
              </a:spcAft>
              <a:def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endParaRPr lang="en-ZA" dirty="0"/>
          </a:p>
        </p:txBody>
      </p:sp>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9/3/2020</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360965" y="6356349"/>
            <a:ext cx="630982"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7" name="Content Placeholder 6"/>
          <p:cNvSpPr>
            <a:spLocks noGrp="1"/>
          </p:cNvSpPr>
          <p:nvPr>
            <p:ph sz="quarter" idx="13"/>
          </p:nvPr>
        </p:nvSpPr>
        <p:spPr>
          <a:xfrm>
            <a:off x="628650" y="2060848"/>
            <a:ext cx="8047806" cy="4104456"/>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296483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9448" y="1052737"/>
            <a:ext cx="7886700" cy="1728192"/>
          </a:xfrm>
        </p:spPr>
        <p:txBody>
          <a:bodyPr anchor="ctr"/>
          <a:lstStyle>
            <a:lvl1pPr algn="ctr" defTabSz="685800" rtl="0" eaLnBrk="0" fontAlgn="base" hangingPunct="0">
              <a:lnSpc>
                <a:spcPct val="90000"/>
              </a:lnSpc>
              <a:spcBef>
                <a:spcPct val="0"/>
              </a:spcBef>
              <a:spcAft>
                <a:spcPct val="0"/>
              </a:spcAft>
              <a:defRPr lang="en-US" sz="4000" b="1" kern="120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3284984"/>
            <a:ext cx="7886700" cy="2592288"/>
          </a:xfrm>
        </p:spPr>
        <p:txBody>
          <a:bodyPr/>
          <a:lstStyle>
            <a:lvl1pPr marL="342900" indent="-3429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7FDB954-5FC1-4E57-BE9D-6F3CA8B59496}" type="datetime1">
              <a:rPr lang="en-US" altLang="en-US" smtClean="0"/>
              <a:pPr>
                <a:defRPr/>
              </a:pPr>
              <a:t>9/3/2020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316416" y="6350000"/>
            <a:ext cx="702990" cy="365125"/>
          </a:xfrm>
        </p:spPr>
        <p:txBody>
          <a:bodyPr/>
          <a:lstStyle>
            <a:lvl1pPr>
              <a:defRPr sz="1050" b="1">
                <a:solidFill>
                  <a:schemeClr val="tx1"/>
                </a:solidFill>
              </a:defRPr>
            </a:lvl1pPr>
          </a:lstStyle>
          <a:p>
            <a:pPr>
              <a:defRPr/>
            </a:pPr>
            <a:fld id="{BC9634C8-74A5-40CB-934A-CD2A3BFAA19A}" type="slidenum">
              <a:rPr lang="en-US" altLang="en-US" smtClean="0"/>
              <a:pPr>
                <a:defRPr/>
              </a:pPr>
              <a:t>‹#›</a:t>
            </a:fld>
            <a:endParaRPr lang="en-US" altLang="en-US" dirty="0"/>
          </a:p>
        </p:txBody>
      </p:sp>
    </p:spTree>
    <p:extLst>
      <p:ext uri="{BB962C8B-B14F-4D97-AF65-F5344CB8AC3E}">
        <p14:creationId xmlns:p14="http://schemas.microsoft.com/office/powerpoint/2010/main" xmlns="" val="40875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defTabSz="685800" rtl="0" eaLnBrk="0" fontAlgn="base" hangingPunct="0">
              <a:lnSpc>
                <a:spcPct val="90000"/>
              </a:lnSpc>
              <a:spcBef>
                <a:spcPct val="0"/>
              </a:spcBef>
              <a:spcAft>
                <a:spcPct val="0"/>
              </a:spcAft>
              <a:defRPr lang="en-US" sz="4000" b="1" kern="120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F200377-9DA1-4FD9-BFAF-7F0ACE404FF3}" type="datetime1">
              <a:rPr lang="en-US" altLang="en-US" smtClean="0"/>
              <a:pPr>
                <a:defRPr/>
              </a:pPr>
              <a:t>9/3/2020</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a:xfrm>
            <a:off x="8500566" y="6362700"/>
            <a:ext cx="486966" cy="365125"/>
          </a:xfrm>
        </p:spPr>
        <p:txBody>
          <a:bodyPr/>
          <a:lstStyle>
            <a:lvl1pPr>
              <a:defRPr sz="1050" b="1">
                <a:solidFill>
                  <a:schemeClr val="tx1"/>
                </a:solidFill>
              </a:defRPr>
            </a:lvl1pPr>
          </a:lstStyle>
          <a:p>
            <a:pPr>
              <a:defRPr/>
            </a:pPr>
            <a:fld id="{7D1B44E7-E1DC-4BA0-A8D3-21BCA9610FFD}" type="slidenum">
              <a:rPr lang="en-US" altLang="en-US" smtClean="0"/>
              <a:pPr>
                <a:defRPr/>
              </a:pPr>
              <a:t>‹#›</a:t>
            </a:fld>
            <a:endParaRPr lang="en-US" altLang="en-US" dirty="0"/>
          </a:p>
        </p:txBody>
      </p:sp>
    </p:spTree>
    <p:extLst>
      <p:ext uri="{BB962C8B-B14F-4D97-AF65-F5344CB8AC3E}">
        <p14:creationId xmlns:p14="http://schemas.microsoft.com/office/powerpoint/2010/main" xmlns="" val="198393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65126"/>
            <a:ext cx="7886700" cy="1325563"/>
          </a:xfrm>
        </p:spPr>
        <p:txBody>
          <a:bodyPr/>
          <a:lstStyle>
            <a:lvl1pPr algn="ctr" defTabSz="685800" rtl="0" eaLnBrk="0" fontAlgn="base" hangingPunct="0">
              <a:lnSpc>
                <a:spcPct val="90000"/>
              </a:lnSpc>
              <a:spcBef>
                <a:spcPct val="0"/>
              </a:spcBef>
              <a:spcAft>
                <a:spcPct val="0"/>
              </a:spcAft>
              <a:defRPr lang="en-US"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enter sub-heading 1</a:t>
            </a:r>
          </a:p>
        </p:txBody>
      </p:sp>
      <p:sp>
        <p:nvSpPr>
          <p:cNvPr id="4" name="Content Placeholder 3"/>
          <p:cNvSpPr>
            <a:spLocks noGrp="1"/>
          </p:cNvSpPr>
          <p:nvPr>
            <p:ph sz="half" idx="2"/>
          </p:nvPr>
        </p:nvSpPr>
        <p:spPr>
          <a:xfrm>
            <a:off x="629842" y="2505075"/>
            <a:ext cx="3868340"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enter sub-heading 2</a:t>
            </a:r>
          </a:p>
        </p:txBody>
      </p:sp>
      <p:sp>
        <p:nvSpPr>
          <p:cNvPr id="6" name="Content Placeholder 5"/>
          <p:cNvSpPr>
            <a:spLocks noGrp="1"/>
          </p:cNvSpPr>
          <p:nvPr>
            <p:ph sz="quarter" idx="4"/>
          </p:nvPr>
        </p:nvSpPr>
        <p:spPr>
          <a:xfrm>
            <a:off x="4629150" y="2505075"/>
            <a:ext cx="3887391"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vl1pPr>
          </a:lstStyle>
          <a:p>
            <a:pPr>
              <a:defRPr/>
            </a:pPr>
            <a:fld id="{27842548-84F6-42CB-9865-ED31DA31A4AC}" type="datetime1">
              <a:rPr lang="en-US" altLang="en-US" smtClean="0"/>
              <a:pPr>
                <a:defRPr/>
              </a:pPr>
              <a:t>9/3/2020</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a:xfrm>
            <a:off x="8676456" y="6356350"/>
            <a:ext cx="342950" cy="365125"/>
          </a:xfrm>
        </p:spPr>
        <p:txBody>
          <a:bodyPr/>
          <a:lstStyle>
            <a:lvl1pPr>
              <a:defRPr sz="1050" b="1"/>
            </a:lvl1pPr>
          </a:lstStyle>
          <a:p>
            <a:pPr>
              <a:defRPr/>
            </a:pPr>
            <a:fld id="{806F8076-3A8E-4B46-B4F5-C8C360422376}" type="slidenum">
              <a:rPr lang="en-US" altLang="en-US" smtClean="0"/>
              <a:pPr>
                <a:defRPr/>
              </a:pPr>
              <a:t>‹#›</a:t>
            </a:fld>
            <a:endParaRPr lang="en-US" altLang="en-US" dirty="0"/>
          </a:p>
        </p:txBody>
      </p:sp>
    </p:spTree>
    <p:extLst>
      <p:ext uri="{BB962C8B-B14F-4D97-AF65-F5344CB8AC3E}">
        <p14:creationId xmlns:p14="http://schemas.microsoft.com/office/powerpoint/2010/main" xmlns="" val="139840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520" y="-33104"/>
            <a:ext cx="9252520" cy="1325563"/>
          </a:xfrm>
        </p:spPr>
        <p:txBody>
          <a:bodyPr/>
          <a:lstStyle>
            <a:lvl1pPr algn="ctr">
              <a:defRPr sz="4000" b="1">
                <a:solidFill>
                  <a:srgbClr val="D15900"/>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defRPr>
            </a:lvl1pPr>
          </a:lstStyle>
          <a:p>
            <a:r>
              <a:rPr lang="en-US" dirty="0"/>
              <a:t>Click to enter Heading</a:t>
            </a:r>
          </a:p>
        </p:txBody>
      </p:sp>
      <p:sp>
        <p:nvSpPr>
          <p:cNvPr id="3" name="Date Placeholder 3"/>
          <p:cNvSpPr>
            <a:spLocks noGrp="1"/>
          </p:cNvSpPr>
          <p:nvPr>
            <p:ph type="dt" sz="half" idx="10"/>
          </p:nvPr>
        </p:nvSpPr>
        <p:spPr/>
        <p:txBody>
          <a:bodyPr/>
          <a:lstStyle>
            <a:lvl1pPr>
              <a:defRPr/>
            </a:lvl1pPr>
          </a:lstStyle>
          <a:p>
            <a:pPr>
              <a:defRPr/>
            </a:pPr>
            <a:fld id="{D909C6D0-C4B2-4B79-8281-4B0BBDC0C753}" type="datetime1">
              <a:rPr lang="en-US" altLang="en-US" smtClean="0"/>
              <a:pPr>
                <a:defRPr/>
              </a:pPr>
              <a:t>9/3/2020</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a:xfrm>
            <a:off x="8547174" y="6356350"/>
            <a:ext cx="414958" cy="365125"/>
          </a:xfrm>
        </p:spPr>
        <p:txBody>
          <a:bodyPr/>
          <a:lstStyle>
            <a:lvl1pPr>
              <a:defRPr sz="1050" b="1">
                <a:solidFill>
                  <a:schemeClr val="tx1"/>
                </a:solidFill>
              </a:defRPr>
            </a:lvl1pPr>
          </a:lstStyle>
          <a:p>
            <a:pPr>
              <a:defRPr/>
            </a:pPr>
            <a:fld id="{A366BFC1-2C5E-46C1-BDEF-7A7A2330CF33}" type="slidenum">
              <a:rPr lang="en-US" altLang="en-US" smtClean="0"/>
              <a:pPr>
                <a:defRPr/>
              </a:pPr>
              <a:t>‹#›</a:t>
            </a:fld>
            <a:endParaRPr lang="en-US" altLang="en-US" dirty="0"/>
          </a:p>
        </p:txBody>
      </p:sp>
    </p:spTree>
    <p:extLst>
      <p:ext uri="{BB962C8B-B14F-4D97-AF65-F5344CB8AC3E}">
        <p14:creationId xmlns:p14="http://schemas.microsoft.com/office/powerpoint/2010/main" xmlns="" val="123772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5CF3B9-10B1-49C4-A767-82CE7696D4A1}" type="datetime1">
              <a:rPr lang="en-US" altLang="en-US" smtClean="0"/>
              <a:pPr>
                <a:defRPr/>
              </a:pPr>
              <a:t>9/3/2020</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altLang="en-US" dirty="0"/>
          </a:p>
        </p:txBody>
      </p:sp>
      <p:sp>
        <p:nvSpPr>
          <p:cNvPr id="4" name="Slide Number Placeholder 5"/>
          <p:cNvSpPr>
            <a:spLocks noGrp="1"/>
          </p:cNvSpPr>
          <p:nvPr>
            <p:ph type="sldNum" sz="quarter" idx="12"/>
          </p:nvPr>
        </p:nvSpPr>
        <p:spPr>
          <a:xfrm>
            <a:off x="8515350" y="6375400"/>
            <a:ext cx="414958" cy="365125"/>
          </a:xfrm>
        </p:spPr>
        <p:txBody>
          <a:bodyPr/>
          <a:lstStyle>
            <a:lvl1pPr>
              <a:defRPr sz="1050" b="1">
                <a:solidFill>
                  <a:schemeClr val="tx1"/>
                </a:solidFill>
              </a:defRPr>
            </a:lvl1pPr>
          </a:lstStyle>
          <a:p>
            <a:pPr>
              <a:defRPr/>
            </a:pPr>
            <a:fld id="{8DAE5F84-E312-425D-9DEB-2BEEBC90EA2A}" type="slidenum">
              <a:rPr lang="en-US" altLang="en-US" smtClean="0"/>
              <a:pPr>
                <a:defRPr/>
              </a:pPr>
              <a:t>‹#›</a:t>
            </a:fld>
            <a:endParaRPr lang="en-US" altLang="en-US" dirty="0"/>
          </a:p>
        </p:txBody>
      </p:sp>
    </p:spTree>
    <p:extLst>
      <p:ext uri="{BB962C8B-B14F-4D97-AF65-F5344CB8AC3E}">
        <p14:creationId xmlns:p14="http://schemas.microsoft.com/office/powerpoint/2010/main" xmlns="" val="404457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79E219C6-9DCD-4B25-8045-661A28C93840}" type="datetime1">
              <a:rPr lang="en-US" altLang="en-US" smtClean="0"/>
              <a:pPr>
                <a:defRPr/>
              </a:pPr>
              <a:t>9/3/2020</a:t>
            </a:fld>
            <a:endParaRPr lang="en-US" alt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DFFE2B6-938D-47C6-8A9B-DD6FD95CA4F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55" r:id="rId1"/>
    <p:sldLayoutId id="2147483745" r:id="rId2"/>
    <p:sldLayoutId id="2147483757" r:id="rId3"/>
    <p:sldLayoutId id="2147483756" r:id="rId4"/>
    <p:sldLayoutId id="2147483746" r:id="rId5"/>
    <p:sldLayoutId id="2147483747" r:id="rId6"/>
    <p:sldLayoutId id="2147483748" r:id="rId7"/>
    <p:sldLayoutId id="2147483749" r:id="rId8"/>
    <p:sldLayoutId id="2147483750" r:id="rId9"/>
    <p:sldLayoutId id="2147483758" r:id="rId10"/>
    <p:sldLayoutId id="2147483751" r:id="rId11"/>
    <p:sldLayoutId id="2147483752" r:id="rId12"/>
    <p:sldLayoutId id="2147483753" r:id="rId13"/>
    <p:sldLayoutId id="2147483754" r:id="rId14"/>
  </p:sldLayoutIdLst>
  <p:hf hdr="0" ftr="0" dt="0"/>
  <p:txStyles>
    <p:titleStyle>
      <a:lvl1pPr algn="ctr" defTabSz="685800" rtl="0" eaLnBrk="0" fontAlgn="base" hangingPunct="0">
        <a:lnSpc>
          <a:spcPct val="90000"/>
        </a:lnSpc>
        <a:spcBef>
          <a:spcPct val="0"/>
        </a:spcBef>
        <a:spcAft>
          <a:spcPct val="0"/>
        </a:spcAft>
        <a:defRPr lang="en-US" sz="4000" b="1" kern="1200" smtClean="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412776"/>
            <a:ext cx="5648300" cy="1800200"/>
          </a:xfrm>
        </p:spPr>
        <p:txBody>
          <a:bodyPr/>
          <a:lstStyle/>
          <a:p>
            <a:r>
              <a:rPr lang="en-US" sz="2800" dirty="0"/>
              <a:t>STATE OF </a:t>
            </a:r>
            <a:br>
              <a:rPr lang="en-US" sz="2800" dirty="0"/>
            </a:br>
            <a:r>
              <a:rPr lang="en-US" sz="2800" dirty="0" smtClean="0"/>
              <a:t>UMSUNDUZI LOCAL MUNICIPALITY</a:t>
            </a:r>
            <a:endParaRPr lang="en-US" sz="2800" dirty="0"/>
          </a:p>
        </p:txBody>
      </p:sp>
      <p:sp>
        <p:nvSpPr>
          <p:cNvPr id="3" name="Subtitle 2"/>
          <p:cNvSpPr>
            <a:spLocks noGrp="1"/>
          </p:cNvSpPr>
          <p:nvPr>
            <p:ph type="subTitle" idx="1"/>
          </p:nvPr>
        </p:nvSpPr>
        <p:spPr>
          <a:xfrm>
            <a:off x="683568" y="3212976"/>
            <a:ext cx="5403038" cy="720080"/>
          </a:xfrm>
          <a:ln>
            <a:solidFill>
              <a:schemeClr val="tx1"/>
            </a:solidFill>
          </a:ln>
        </p:spPr>
        <p:txBody>
          <a:bodyPr/>
          <a:lstStyle/>
          <a:p>
            <a:r>
              <a:rPr lang="en-US" sz="2400" dirty="0"/>
              <a:t>Presentation to the </a:t>
            </a:r>
            <a:r>
              <a:rPr lang="en-US" sz="2400" dirty="0" err="1"/>
              <a:t>CoGTA</a:t>
            </a:r>
            <a:r>
              <a:rPr lang="en-US" sz="2400" dirty="0"/>
              <a:t> Portfolio Committee</a:t>
            </a:r>
          </a:p>
        </p:txBody>
      </p:sp>
      <p:sp>
        <p:nvSpPr>
          <p:cNvPr id="4" name="Content Placeholder 3"/>
          <p:cNvSpPr>
            <a:spLocks noGrp="1"/>
          </p:cNvSpPr>
          <p:nvPr>
            <p:ph sz="quarter" idx="13"/>
          </p:nvPr>
        </p:nvSpPr>
        <p:spPr>
          <a:xfrm>
            <a:off x="667328" y="4077072"/>
            <a:ext cx="6264696" cy="1512168"/>
          </a:xfrm>
        </p:spPr>
        <p:txBody>
          <a:bodyPr/>
          <a:lstStyle/>
          <a:p>
            <a:r>
              <a:rPr lang="en-US" sz="1600" dirty="0"/>
              <a:t>Presenter: </a:t>
            </a:r>
            <a:r>
              <a:rPr lang="en-US" sz="1600" dirty="0" err="1"/>
              <a:t>Ms</a:t>
            </a:r>
            <a:r>
              <a:rPr lang="en-US" sz="1600" dirty="0"/>
              <a:t> </a:t>
            </a:r>
            <a:r>
              <a:rPr lang="en-US" sz="1600" dirty="0" smtClean="0"/>
              <a:t>N Njokweni</a:t>
            </a:r>
            <a:endParaRPr lang="en-US" sz="1600" dirty="0"/>
          </a:p>
          <a:p>
            <a:r>
              <a:rPr lang="en-US" sz="1600" dirty="0"/>
              <a:t>Time: </a:t>
            </a:r>
            <a:r>
              <a:rPr lang="en-US" sz="1600" dirty="0" smtClean="0"/>
              <a:t>19:00 – 22:00</a:t>
            </a:r>
          </a:p>
          <a:p>
            <a:r>
              <a:rPr lang="en-US" sz="1600" dirty="0" smtClean="0"/>
              <a:t>Date</a:t>
            </a:r>
            <a:r>
              <a:rPr lang="en-US" sz="1600" dirty="0"/>
              <a:t>: </a:t>
            </a:r>
            <a:r>
              <a:rPr lang="en-US" sz="1600" dirty="0" smtClean="0"/>
              <a:t>03 September 2020</a:t>
            </a:r>
            <a:endParaRPr lang="en-US" sz="1600" dirty="0"/>
          </a:p>
          <a:p>
            <a:r>
              <a:rPr lang="en-US" sz="1600" dirty="0"/>
              <a:t>Virtual Meeting</a:t>
            </a:r>
          </a:p>
        </p:txBody>
      </p:sp>
    </p:spTree>
    <p:extLst>
      <p:ext uri="{BB962C8B-B14F-4D97-AF65-F5344CB8AC3E}">
        <p14:creationId xmlns:p14="http://schemas.microsoft.com/office/powerpoint/2010/main" xmlns="" val="993177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DEBTORS</a:t>
            </a:r>
            <a:endParaRPr lang="en-ZA" dirty="0"/>
          </a:p>
        </p:txBody>
      </p:sp>
      <p:sp>
        <p:nvSpPr>
          <p:cNvPr id="3" name="Slide Number Placeholder 2"/>
          <p:cNvSpPr>
            <a:spLocks noGrp="1"/>
          </p:cNvSpPr>
          <p:nvPr>
            <p:ph type="sldNum" sz="quarter" idx="12"/>
          </p:nvPr>
        </p:nvSpPr>
        <p:spPr/>
        <p:txBody>
          <a:bodyPr/>
          <a:lstStyle/>
          <a:p>
            <a:pPr defTabSz="342900">
              <a:defRPr/>
            </a:pPr>
            <a:fld id="{A366BFC1-2C5E-46C1-BDEF-7A7A2330CF33}" type="slidenum">
              <a:rPr lang="en-US" altLang="en-US" smtClean="0">
                <a:solidFill>
                  <a:prstClr val="black"/>
                </a:solidFill>
              </a:rPr>
              <a:pPr defTabSz="342900">
                <a:defRPr/>
              </a:pPr>
              <a:t>10</a:t>
            </a:fld>
            <a:endParaRPr lang="en-US" altLang="en-US"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1755542602"/>
              </p:ext>
            </p:extLst>
          </p:nvPr>
        </p:nvGraphicFramePr>
        <p:xfrm>
          <a:off x="734306" y="3356992"/>
          <a:ext cx="7560839" cy="2492142"/>
        </p:xfrm>
        <a:graphic>
          <a:graphicData uri="http://schemas.openxmlformats.org/drawingml/2006/table">
            <a:tbl>
              <a:tblPr firstRow="1" firstCol="1" bandRow="1">
                <a:tableStyleId>{5C22544A-7EE6-4342-B048-85BDC9FD1C3A}</a:tableStyleId>
              </a:tblPr>
              <a:tblGrid>
                <a:gridCol w="2986531">
                  <a:extLst>
                    <a:ext uri="{9D8B030D-6E8A-4147-A177-3AD203B41FA5}">
                      <a16:colId xmlns:a16="http://schemas.microsoft.com/office/drawing/2014/main" xmlns="" val="20000"/>
                    </a:ext>
                  </a:extLst>
                </a:gridCol>
                <a:gridCol w="2358982">
                  <a:extLst>
                    <a:ext uri="{9D8B030D-6E8A-4147-A177-3AD203B41FA5}">
                      <a16:colId xmlns:a16="http://schemas.microsoft.com/office/drawing/2014/main" xmlns="" val="20001"/>
                    </a:ext>
                  </a:extLst>
                </a:gridCol>
                <a:gridCol w="2215326">
                  <a:extLst>
                    <a:ext uri="{9D8B030D-6E8A-4147-A177-3AD203B41FA5}">
                      <a16:colId xmlns:a16="http://schemas.microsoft.com/office/drawing/2014/main" xmlns="" val="20002"/>
                    </a:ext>
                  </a:extLst>
                </a:gridCol>
              </a:tblGrid>
              <a:tr h="415357">
                <a:tc>
                  <a:txBody>
                    <a:bodyPr/>
                    <a:lstStyle/>
                    <a:p>
                      <a:pPr>
                        <a:lnSpc>
                          <a:spcPct val="115000"/>
                        </a:lnSpc>
                      </a:pPr>
                      <a:r>
                        <a:rPr lang="en-ZA" sz="1600" dirty="0">
                          <a:effectLst/>
                        </a:rPr>
                        <a:t>Debt per category</a:t>
                      </a:r>
                      <a:endParaRPr lang="en-ZA" sz="16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pPr>
                      <a:r>
                        <a:rPr lang="en-ZA" sz="1600">
                          <a:effectLst/>
                        </a:rPr>
                        <a:t>April 2020</a:t>
                      </a:r>
                      <a:endParaRPr lang="en-ZA" sz="160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pPr>
                      <a:r>
                        <a:rPr lang="en-ZA" sz="1600">
                          <a:effectLst/>
                        </a:rPr>
                        <a:t>June 2020</a:t>
                      </a:r>
                      <a:endParaRPr lang="en-ZA" sz="16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415357">
                <a:tc>
                  <a:txBody>
                    <a:bodyPr/>
                    <a:lstStyle/>
                    <a:p>
                      <a:pPr>
                        <a:lnSpc>
                          <a:spcPct val="115000"/>
                        </a:lnSpc>
                      </a:pPr>
                      <a:r>
                        <a:rPr lang="en-ZA" sz="1600">
                          <a:effectLst/>
                        </a:rPr>
                        <a:t>Government  debt</a:t>
                      </a:r>
                      <a:endParaRPr lang="en-ZA" sz="1600">
                        <a:effectLst/>
                        <a:latin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pPr>
                      <a:r>
                        <a:rPr lang="en-ZA" sz="1600">
                          <a:effectLst/>
                        </a:rPr>
                        <a:t>195,049,739</a:t>
                      </a:r>
                      <a:endParaRPr lang="en-ZA" sz="1600">
                        <a:effectLst/>
                        <a:latin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pPr>
                      <a:r>
                        <a:rPr lang="en-ZA" sz="1600">
                          <a:effectLst/>
                        </a:rPr>
                        <a:t>207,410,708</a:t>
                      </a:r>
                      <a:endParaRPr lang="en-ZA" sz="16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415357">
                <a:tc>
                  <a:txBody>
                    <a:bodyPr/>
                    <a:lstStyle/>
                    <a:p>
                      <a:pPr>
                        <a:lnSpc>
                          <a:spcPct val="115000"/>
                        </a:lnSpc>
                      </a:pPr>
                      <a:r>
                        <a:rPr lang="en-ZA" sz="1600">
                          <a:effectLst/>
                        </a:rPr>
                        <a:t>Commercial debt</a:t>
                      </a:r>
                      <a:endParaRPr lang="en-ZA" sz="1600">
                        <a:effectLst/>
                        <a:latin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pPr>
                      <a:r>
                        <a:rPr lang="en-ZA" sz="1600">
                          <a:effectLst/>
                        </a:rPr>
                        <a:t>640,020,148</a:t>
                      </a:r>
                      <a:endParaRPr lang="en-ZA" sz="1600">
                        <a:effectLst/>
                        <a:latin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pPr>
                      <a:r>
                        <a:rPr lang="en-ZA" sz="1600">
                          <a:effectLst/>
                        </a:rPr>
                        <a:t>681,643,864</a:t>
                      </a:r>
                      <a:endParaRPr lang="en-ZA" sz="16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415357">
                <a:tc>
                  <a:txBody>
                    <a:bodyPr/>
                    <a:lstStyle/>
                    <a:p>
                      <a:pPr>
                        <a:lnSpc>
                          <a:spcPct val="115000"/>
                        </a:lnSpc>
                      </a:pPr>
                      <a:r>
                        <a:rPr lang="en-ZA" sz="1600">
                          <a:effectLst/>
                        </a:rPr>
                        <a:t>Household debt</a:t>
                      </a:r>
                      <a:endParaRPr lang="en-ZA" sz="1600">
                        <a:effectLst/>
                        <a:latin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pPr>
                      <a:r>
                        <a:rPr lang="en-ZA" sz="1600" dirty="0">
                          <a:effectLst/>
                        </a:rPr>
                        <a:t>3,171,470,817</a:t>
                      </a:r>
                      <a:endParaRPr lang="en-ZA" sz="1600" dirty="0">
                        <a:effectLst/>
                        <a:latin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pPr>
                      <a:r>
                        <a:rPr lang="en-ZA" sz="1600">
                          <a:effectLst/>
                        </a:rPr>
                        <a:t>3,289,712,052</a:t>
                      </a:r>
                      <a:endParaRPr lang="en-ZA" sz="16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415357">
                <a:tc>
                  <a:txBody>
                    <a:bodyPr/>
                    <a:lstStyle/>
                    <a:p>
                      <a:pPr>
                        <a:lnSpc>
                          <a:spcPct val="115000"/>
                        </a:lnSpc>
                      </a:pPr>
                      <a:r>
                        <a:rPr lang="en-ZA" sz="1600">
                          <a:effectLst/>
                        </a:rPr>
                        <a:t>Other debt</a:t>
                      </a:r>
                      <a:endParaRPr lang="en-ZA" sz="1600">
                        <a:effectLst/>
                        <a:latin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pPr>
                      <a:r>
                        <a:rPr lang="en-ZA" sz="1600">
                          <a:effectLst/>
                        </a:rPr>
                        <a:t>282,336,009</a:t>
                      </a:r>
                      <a:endParaRPr lang="en-ZA" sz="1600">
                        <a:effectLst/>
                        <a:latin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pPr>
                      <a:r>
                        <a:rPr lang="en-ZA" sz="1600">
                          <a:effectLst/>
                        </a:rPr>
                        <a:t>293,421,797</a:t>
                      </a:r>
                      <a:endParaRPr lang="en-ZA" sz="16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415357">
                <a:tc>
                  <a:txBody>
                    <a:bodyPr/>
                    <a:lstStyle/>
                    <a:p>
                      <a:pPr>
                        <a:lnSpc>
                          <a:spcPct val="115000"/>
                        </a:lnSpc>
                      </a:pPr>
                      <a:r>
                        <a:rPr lang="en-ZA" sz="1600" dirty="0">
                          <a:effectLst/>
                        </a:rPr>
                        <a:t>Total debt</a:t>
                      </a:r>
                      <a:endParaRPr lang="en-ZA" sz="1600" dirty="0">
                        <a:effectLst/>
                        <a:latin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pPr>
                      <a:r>
                        <a:rPr lang="en-ZA" sz="1600" dirty="0">
                          <a:effectLst/>
                        </a:rPr>
                        <a:t>4,288,876,713</a:t>
                      </a:r>
                      <a:endParaRPr lang="en-ZA" sz="1600" dirty="0">
                        <a:effectLst/>
                        <a:latin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pPr>
                      <a:r>
                        <a:rPr lang="en-ZA" sz="1600" dirty="0">
                          <a:effectLst/>
                        </a:rPr>
                        <a:t>4,472,188,421</a:t>
                      </a:r>
                      <a:endParaRPr lang="en-ZA" sz="16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bl>
          </a:graphicData>
        </a:graphic>
      </p:graphicFrame>
      <p:sp>
        <p:nvSpPr>
          <p:cNvPr id="5" name="Rectangle 1"/>
          <p:cNvSpPr>
            <a:spLocks noChangeArrowheads="1"/>
          </p:cNvSpPr>
          <p:nvPr/>
        </p:nvSpPr>
        <p:spPr bwMode="auto">
          <a:xfrm>
            <a:off x="482278" y="873007"/>
            <a:ext cx="8064896" cy="23083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ZA" sz="1600" b="0" i="0" u="none" strike="noStrike" cap="none" normalizeH="0" baseline="0" dirty="0" smtClean="0">
                <a:ln>
                  <a:noFill/>
                </a:ln>
                <a:solidFill>
                  <a:schemeClr val="tx1"/>
                </a:solidFill>
                <a:effectLst/>
                <a:cs typeface="Arial" panose="020B0604020202020204" pitchFamily="34" charset="0"/>
              </a:rPr>
              <a:t>The debtors’ collection rate as at 30 June 2020 was 85%, based on billing and collections which does not account for old debt. </a:t>
            </a:r>
            <a:endParaRPr kumimoji="0" lang="en-ZA" sz="1600" b="0" i="0" u="none" strike="noStrike" cap="none" normalizeH="0" baseline="0" dirty="0" smtClean="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ZA"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The bulk of the debtors R3,2m (74%) of the total debt owed to the municipality comprises household debt. R3,5m (79%) is in the over 120 days’ category, with 63% of total debt being over 365 days</a:t>
            </a:r>
            <a:r>
              <a:rPr kumimoji="0" lang="en-US" sz="16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  </a:t>
            </a:r>
            <a:endParaRPr kumimoji="0" lang="en-ZA" sz="1600" b="0" i="0" u="none" strike="noStrike" cap="none" normalizeH="0" baseline="0" dirty="0" smtClean="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ZA" sz="1600" b="0" i="0" u="none" strike="noStrike" cap="none" normalizeH="0" baseline="0" dirty="0" smtClean="0">
                <a:ln>
                  <a:noFill/>
                </a:ln>
                <a:solidFill>
                  <a:schemeClr val="tx1"/>
                </a:solidFill>
                <a:effectLst/>
                <a:cs typeface="Arial" panose="020B0604020202020204" pitchFamily="34" charset="0"/>
              </a:rPr>
              <a:t>In respect of the Eskom the municipality is in arrears and as at 31 July 2020 the municipality owed Eskom R203,6</a:t>
            </a:r>
            <a:r>
              <a:rPr lang="en-ZA" sz="1600" dirty="0">
                <a:cs typeface="Arial" panose="020B0604020202020204" pitchFamily="34" charset="0"/>
              </a:rPr>
              <a:t>m</a:t>
            </a:r>
            <a:r>
              <a:rPr kumimoji="0" lang="en-ZA" sz="1600" b="0" i="0" u="none" strike="noStrike" cap="none" normalizeH="0" baseline="0" dirty="0" smtClean="0">
                <a:ln>
                  <a:noFill/>
                </a:ln>
                <a:solidFill>
                  <a:schemeClr val="tx1"/>
                </a:solidFill>
                <a:effectLst/>
                <a:cs typeface="Arial" panose="020B0604020202020204" pitchFamily="34" charset="0"/>
              </a:rPr>
              <a:t>. A payment arrangement has been facilitated by CoGTA for current accounts and payment of the arrears by February 2021. The agreement also addresses the reversal of interest of R4,4m.  </a:t>
            </a:r>
            <a:endParaRPr kumimoji="0" lang="en-ZA" sz="16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xmlns="" val="1618594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33103"/>
            <a:ext cx="9252520" cy="708246"/>
          </a:xfrm>
        </p:spPr>
        <p:txBody>
          <a:bodyPr/>
          <a:lstStyle/>
          <a:p>
            <a:r>
              <a:rPr lang="en-ZA" dirty="0" smtClean="0"/>
              <a:t>Government Debt</a:t>
            </a:r>
            <a:endParaRPr lang="en-ZA" dirty="0"/>
          </a:p>
        </p:txBody>
      </p:sp>
      <p:sp>
        <p:nvSpPr>
          <p:cNvPr id="3" name="Slide Number Placeholder 2"/>
          <p:cNvSpPr>
            <a:spLocks noGrp="1"/>
          </p:cNvSpPr>
          <p:nvPr>
            <p:ph type="sldNum" sz="quarter" idx="12"/>
          </p:nvPr>
        </p:nvSpPr>
        <p:spPr/>
        <p:txBody>
          <a:bodyPr/>
          <a:lstStyle/>
          <a:p>
            <a:pPr defTabSz="342900">
              <a:defRPr/>
            </a:pPr>
            <a:fld id="{A366BFC1-2C5E-46C1-BDEF-7A7A2330CF33}" type="slidenum">
              <a:rPr lang="en-US" altLang="en-US" smtClean="0">
                <a:solidFill>
                  <a:prstClr val="black"/>
                </a:solidFill>
              </a:rPr>
              <a:pPr defTabSz="342900">
                <a:defRPr/>
              </a:pPr>
              <a:t>11</a:t>
            </a:fld>
            <a:endParaRPr lang="en-US" altLang="en-US"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3078100421"/>
              </p:ext>
            </p:extLst>
          </p:nvPr>
        </p:nvGraphicFramePr>
        <p:xfrm>
          <a:off x="4602962" y="645947"/>
          <a:ext cx="4359170" cy="5358062"/>
        </p:xfrm>
        <a:graphic>
          <a:graphicData uri="http://schemas.openxmlformats.org/drawingml/2006/table">
            <a:tbl>
              <a:tblPr firstRow="1" firstCol="1" bandRow="1">
                <a:tableStyleId>{5C22544A-7EE6-4342-B048-85BDC9FD1C3A}</a:tableStyleId>
              </a:tblPr>
              <a:tblGrid>
                <a:gridCol w="331297">
                  <a:extLst>
                    <a:ext uri="{9D8B030D-6E8A-4147-A177-3AD203B41FA5}">
                      <a16:colId xmlns:a16="http://schemas.microsoft.com/office/drawing/2014/main" xmlns="" val="20000"/>
                    </a:ext>
                  </a:extLst>
                </a:gridCol>
                <a:gridCol w="2950109">
                  <a:extLst>
                    <a:ext uri="{9D8B030D-6E8A-4147-A177-3AD203B41FA5}">
                      <a16:colId xmlns:a16="http://schemas.microsoft.com/office/drawing/2014/main" xmlns="" val="20001"/>
                    </a:ext>
                  </a:extLst>
                </a:gridCol>
                <a:gridCol w="1077764">
                  <a:extLst>
                    <a:ext uri="{9D8B030D-6E8A-4147-A177-3AD203B41FA5}">
                      <a16:colId xmlns:a16="http://schemas.microsoft.com/office/drawing/2014/main" xmlns="" val="20002"/>
                    </a:ext>
                  </a:extLst>
                </a:gridCol>
              </a:tblGrid>
              <a:tr h="466858">
                <a:tc>
                  <a:txBody>
                    <a:bodyPr/>
                    <a:lstStyle/>
                    <a:p>
                      <a:pPr algn="just">
                        <a:spcAft>
                          <a:spcPts val="0"/>
                        </a:spcAft>
                      </a:pPr>
                      <a:r>
                        <a:rPr lang="en-ZA" sz="1400" dirty="0">
                          <a:effectLst/>
                        </a:rPr>
                        <a:t>No.</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ZA" sz="1400" dirty="0">
                          <a:effectLst/>
                        </a:rPr>
                        <a:t>Government Departments</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400">
                          <a:effectLst/>
                        </a:rPr>
                        <a:t>June 2020</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245797">
                <a:tc>
                  <a:txBody>
                    <a:bodyPr/>
                    <a:lstStyle/>
                    <a:p>
                      <a:pPr algn="ctr">
                        <a:spcAft>
                          <a:spcPts val="0"/>
                        </a:spcAft>
                      </a:pPr>
                      <a:r>
                        <a:rPr lang="en-ZA" sz="1400">
                          <a:effectLst/>
                        </a:rPr>
                        <a:t>1</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ZA" sz="1400" dirty="0" err="1">
                          <a:effectLst/>
                        </a:rPr>
                        <a:t>Dept</a:t>
                      </a:r>
                      <a:r>
                        <a:rPr lang="en-ZA" sz="1400" dirty="0">
                          <a:effectLst/>
                        </a:rPr>
                        <a:t> of Agriculture</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ZA" sz="1400">
                          <a:effectLst/>
                        </a:rPr>
                        <a:t>318 299</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245797">
                <a:tc>
                  <a:txBody>
                    <a:bodyPr/>
                    <a:lstStyle/>
                    <a:p>
                      <a:pPr algn="ctr">
                        <a:spcAft>
                          <a:spcPts val="0"/>
                        </a:spcAft>
                      </a:pPr>
                      <a:r>
                        <a:rPr lang="en-ZA" sz="1400">
                          <a:effectLst/>
                        </a:rPr>
                        <a:t>2</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ZA" sz="1400">
                          <a:effectLst/>
                        </a:rPr>
                        <a:t>Dept of Arts and Culture</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ZA" sz="1400">
                          <a:effectLst/>
                        </a:rPr>
                        <a:t>157 456</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245797">
                <a:tc>
                  <a:txBody>
                    <a:bodyPr/>
                    <a:lstStyle/>
                    <a:p>
                      <a:pPr algn="ctr">
                        <a:spcAft>
                          <a:spcPts val="0"/>
                        </a:spcAft>
                      </a:pPr>
                      <a:r>
                        <a:rPr lang="en-ZA" sz="1400">
                          <a:effectLst/>
                        </a:rPr>
                        <a:t>3</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ZA" sz="1400" dirty="0">
                          <a:effectLst/>
                        </a:rPr>
                        <a:t>Community Safety and Liaison</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ZA" sz="1400">
                          <a:effectLst/>
                        </a:rPr>
                        <a:t>89 015</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466858">
                <a:tc>
                  <a:txBody>
                    <a:bodyPr/>
                    <a:lstStyle/>
                    <a:p>
                      <a:pPr algn="ctr">
                        <a:spcAft>
                          <a:spcPts val="0"/>
                        </a:spcAft>
                      </a:pPr>
                      <a:r>
                        <a:rPr lang="en-ZA" sz="1400">
                          <a:effectLst/>
                        </a:rPr>
                        <a:t>4</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ZA" sz="1400" dirty="0">
                          <a:effectLst/>
                        </a:rPr>
                        <a:t>Economic Development, Environmental, Tourism</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ZA" sz="1400">
                          <a:effectLst/>
                        </a:rPr>
                        <a:t>46 320</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245797">
                <a:tc>
                  <a:txBody>
                    <a:bodyPr/>
                    <a:lstStyle/>
                    <a:p>
                      <a:pPr algn="ctr">
                        <a:spcAft>
                          <a:spcPts val="0"/>
                        </a:spcAft>
                      </a:pPr>
                      <a:r>
                        <a:rPr lang="en-ZA" sz="1400">
                          <a:effectLst/>
                        </a:rPr>
                        <a:t>5</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ZA" sz="1400">
                          <a:effectLst/>
                        </a:rPr>
                        <a:t>Dept of Education</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ZA" sz="1400">
                          <a:effectLst/>
                        </a:rPr>
                        <a:t>79 895</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245797">
                <a:tc>
                  <a:txBody>
                    <a:bodyPr/>
                    <a:lstStyle/>
                    <a:p>
                      <a:pPr algn="ctr">
                        <a:spcAft>
                          <a:spcPts val="0"/>
                        </a:spcAft>
                      </a:pPr>
                      <a:r>
                        <a:rPr lang="en-ZA" sz="1400">
                          <a:effectLst/>
                        </a:rPr>
                        <a:t>6</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ZA" sz="1400" dirty="0" err="1">
                          <a:effectLst/>
                        </a:rPr>
                        <a:t>Dept</a:t>
                      </a:r>
                      <a:r>
                        <a:rPr lang="en-ZA" sz="1400" dirty="0">
                          <a:effectLst/>
                        </a:rPr>
                        <a:t> of Health</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ZA" sz="1400">
                          <a:effectLst/>
                        </a:rPr>
                        <a:t>9 220 557</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245797">
                <a:tc>
                  <a:txBody>
                    <a:bodyPr/>
                    <a:lstStyle/>
                    <a:p>
                      <a:pPr algn="ctr">
                        <a:spcAft>
                          <a:spcPts val="0"/>
                        </a:spcAft>
                      </a:pPr>
                      <a:r>
                        <a:rPr lang="en-ZA" sz="1400">
                          <a:effectLst/>
                        </a:rPr>
                        <a:t>7</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ZA" sz="1400" dirty="0" err="1">
                          <a:effectLst/>
                        </a:rPr>
                        <a:t>Dept</a:t>
                      </a:r>
                      <a:r>
                        <a:rPr lang="en-ZA" sz="1400" dirty="0">
                          <a:effectLst/>
                        </a:rPr>
                        <a:t> of Human Settlement</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ZA" sz="1400">
                          <a:effectLst/>
                        </a:rPr>
                        <a:t>59 136 260</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r h="245797">
                <a:tc>
                  <a:txBody>
                    <a:bodyPr/>
                    <a:lstStyle/>
                    <a:p>
                      <a:pPr algn="ctr">
                        <a:spcAft>
                          <a:spcPts val="0"/>
                        </a:spcAft>
                      </a:pPr>
                      <a:r>
                        <a:rPr lang="en-ZA" sz="1400">
                          <a:effectLst/>
                        </a:rPr>
                        <a:t>8</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ZA" sz="1400" dirty="0">
                          <a:effectLst/>
                        </a:rPr>
                        <a:t>Office of Premier</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ZA" sz="1400">
                          <a:effectLst/>
                        </a:rPr>
                        <a:t>262 316</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r h="245797">
                <a:tc>
                  <a:txBody>
                    <a:bodyPr/>
                    <a:lstStyle/>
                    <a:p>
                      <a:pPr algn="ctr">
                        <a:spcAft>
                          <a:spcPts val="0"/>
                        </a:spcAft>
                      </a:pPr>
                      <a:r>
                        <a:rPr lang="en-ZA" sz="1400">
                          <a:effectLst/>
                        </a:rPr>
                        <a:t>9</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ZA" sz="1400" dirty="0" err="1">
                          <a:effectLst/>
                        </a:rPr>
                        <a:t>Dept</a:t>
                      </a:r>
                      <a:r>
                        <a:rPr lang="en-ZA" sz="1400" dirty="0">
                          <a:effectLst/>
                        </a:rPr>
                        <a:t> of Sports and Recreation</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ZA" sz="1400">
                          <a:effectLst/>
                        </a:rPr>
                        <a:t>41 648</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9"/>
                  </a:ext>
                </a:extLst>
              </a:tr>
              <a:tr h="245797">
                <a:tc>
                  <a:txBody>
                    <a:bodyPr/>
                    <a:lstStyle/>
                    <a:p>
                      <a:pPr algn="ctr">
                        <a:spcAft>
                          <a:spcPts val="0"/>
                        </a:spcAft>
                      </a:pPr>
                      <a:r>
                        <a:rPr lang="en-ZA" sz="1400">
                          <a:effectLst/>
                        </a:rPr>
                        <a:t>10</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ZA" sz="1400">
                          <a:effectLst/>
                        </a:rPr>
                        <a:t>Dept of Social Development </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ZA" sz="1400">
                          <a:effectLst/>
                        </a:rPr>
                        <a:t>164 872</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10"/>
                  </a:ext>
                </a:extLst>
              </a:tr>
              <a:tr h="245797">
                <a:tc>
                  <a:txBody>
                    <a:bodyPr/>
                    <a:lstStyle/>
                    <a:p>
                      <a:pPr algn="ctr">
                        <a:spcAft>
                          <a:spcPts val="0"/>
                        </a:spcAft>
                      </a:pPr>
                      <a:r>
                        <a:rPr lang="en-ZA" sz="1400">
                          <a:effectLst/>
                        </a:rPr>
                        <a:t>11</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ZA" sz="1400" dirty="0" smtClean="0">
                          <a:effectLst/>
                        </a:rPr>
                        <a:t>Provincial </a:t>
                      </a:r>
                      <a:r>
                        <a:rPr lang="en-ZA" sz="1400" dirty="0" err="1" smtClean="0">
                          <a:effectLst/>
                        </a:rPr>
                        <a:t>CoGTA</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ZA" sz="1400">
                          <a:effectLst/>
                        </a:rPr>
                        <a:t>165 390</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11"/>
                  </a:ext>
                </a:extLst>
              </a:tr>
              <a:tr h="245797">
                <a:tc>
                  <a:txBody>
                    <a:bodyPr/>
                    <a:lstStyle/>
                    <a:p>
                      <a:pPr algn="ctr">
                        <a:spcAft>
                          <a:spcPts val="0"/>
                        </a:spcAft>
                      </a:pPr>
                      <a:r>
                        <a:rPr lang="en-ZA" sz="1400">
                          <a:effectLst/>
                        </a:rPr>
                        <a:t>12</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ZA" sz="1400" dirty="0" err="1">
                          <a:effectLst/>
                        </a:rPr>
                        <a:t>Dept</a:t>
                      </a:r>
                      <a:r>
                        <a:rPr lang="en-ZA" sz="1400" dirty="0">
                          <a:effectLst/>
                        </a:rPr>
                        <a:t> of Transport</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ZA" sz="1400">
                          <a:effectLst/>
                        </a:rPr>
                        <a:t>1 435 363</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12"/>
                  </a:ext>
                </a:extLst>
              </a:tr>
              <a:tr h="245797">
                <a:tc>
                  <a:txBody>
                    <a:bodyPr/>
                    <a:lstStyle/>
                    <a:p>
                      <a:pPr algn="ctr">
                        <a:spcAft>
                          <a:spcPts val="0"/>
                        </a:spcAft>
                      </a:pPr>
                      <a:r>
                        <a:rPr lang="en-ZA" sz="1400">
                          <a:effectLst/>
                        </a:rPr>
                        <a:t>13</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ZA" sz="1400">
                          <a:effectLst/>
                        </a:rPr>
                        <a:t>Dept of Provincial Works</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ZA" sz="1400">
                          <a:effectLst/>
                        </a:rPr>
                        <a:t>111 842 774</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13"/>
                  </a:ext>
                </a:extLst>
              </a:tr>
              <a:tr h="245797">
                <a:tc>
                  <a:txBody>
                    <a:bodyPr/>
                    <a:lstStyle/>
                    <a:p>
                      <a:pPr algn="ctr">
                        <a:spcAft>
                          <a:spcPts val="0"/>
                        </a:spcAft>
                      </a:pPr>
                      <a:r>
                        <a:rPr lang="en-ZA" sz="1400">
                          <a:effectLst/>
                        </a:rPr>
                        <a:t>14</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ZA" sz="1400" dirty="0" err="1">
                          <a:effectLst/>
                        </a:rPr>
                        <a:t>Dept</a:t>
                      </a:r>
                      <a:r>
                        <a:rPr lang="en-ZA" sz="1400" dirty="0">
                          <a:effectLst/>
                        </a:rPr>
                        <a:t> of National Works</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ZA" sz="1400">
                          <a:effectLst/>
                        </a:rPr>
                        <a:t>41 876 110</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14"/>
                  </a:ext>
                </a:extLst>
              </a:tr>
              <a:tr h="245797">
                <a:tc>
                  <a:txBody>
                    <a:bodyPr/>
                    <a:lstStyle/>
                    <a:p>
                      <a:pPr algn="ctr">
                        <a:spcAft>
                          <a:spcPts val="0"/>
                        </a:spcAft>
                      </a:pPr>
                      <a:r>
                        <a:rPr lang="en-ZA" sz="1400">
                          <a:effectLst/>
                        </a:rPr>
                        <a:t>15</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ZA" sz="1400">
                          <a:effectLst/>
                        </a:rPr>
                        <a:t>Rural Development</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ZA" sz="1400">
                          <a:effectLst/>
                        </a:rPr>
                        <a:t>7 266 631</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15"/>
                  </a:ext>
                </a:extLst>
              </a:tr>
              <a:tr h="245797">
                <a:tc>
                  <a:txBody>
                    <a:bodyPr/>
                    <a:lstStyle/>
                    <a:p>
                      <a:pPr algn="ctr">
                        <a:spcAft>
                          <a:spcPts val="0"/>
                        </a:spcAft>
                      </a:pPr>
                      <a:r>
                        <a:rPr lang="en-ZA" sz="1400">
                          <a:effectLst/>
                        </a:rPr>
                        <a:t>16</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ZA" sz="1400" dirty="0">
                          <a:effectLst/>
                        </a:rPr>
                        <a:t>Section 21 schools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ZA" sz="1400">
                          <a:effectLst/>
                        </a:rPr>
                        <a:t>48 467 731</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16"/>
                  </a:ext>
                </a:extLst>
              </a:tr>
              <a:tr h="245797">
                <a:tc>
                  <a:txBody>
                    <a:bodyPr/>
                    <a:lstStyle/>
                    <a:p>
                      <a:pPr algn="ctr">
                        <a:spcAft>
                          <a:spcPts val="0"/>
                        </a:spcAft>
                      </a:pPr>
                      <a:r>
                        <a:rPr lang="en-ZA" sz="1400">
                          <a:effectLst/>
                        </a:rPr>
                        <a:t>18</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ZA" sz="1400" dirty="0" err="1">
                          <a:effectLst/>
                        </a:rPr>
                        <a:t>Ingonyama</a:t>
                      </a:r>
                      <a:r>
                        <a:rPr lang="en-ZA" sz="1400" dirty="0">
                          <a:effectLst/>
                        </a:rPr>
                        <a:t> Trust Board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ZA" sz="1400">
                          <a:effectLst/>
                        </a:rPr>
                        <a:t>7 304 403</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17"/>
                  </a:ext>
                </a:extLst>
              </a:tr>
              <a:tr h="245797">
                <a:tc>
                  <a:txBody>
                    <a:bodyPr/>
                    <a:lstStyle/>
                    <a:p>
                      <a:pPr algn="ctr">
                        <a:spcAft>
                          <a:spcPts val="0"/>
                        </a:spcAft>
                      </a:pPr>
                      <a:r>
                        <a:rPr lang="en-ZA" sz="1400">
                          <a:effectLst/>
                        </a:rPr>
                        <a:t>19</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ZA" sz="1400">
                          <a:effectLst/>
                        </a:rPr>
                        <a:t>Transnet</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ZA" sz="1400" dirty="0">
                          <a:effectLst/>
                        </a:rPr>
                        <a:t>22 470 325</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18"/>
                  </a:ext>
                </a:extLst>
              </a:tr>
              <a:tr h="245797">
                <a:tc>
                  <a:txBody>
                    <a:bodyPr/>
                    <a:lstStyle/>
                    <a:p>
                      <a:endParaRPr lang="en-ZA" sz="140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ZA" sz="1400" dirty="0">
                          <a:effectLst/>
                        </a:rPr>
                        <a:t> Total</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ZA" sz="1400" dirty="0">
                          <a:effectLst/>
                        </a:rPr>
                        <a:t>310 345 364</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19"/>
                  </a:ext>
                </a:extLst>
              </a:tr>
            </a:tbl>
          </a:graphicData>
        </a:graphic>
      </p:graphicFrame>
      <p:sp>
        <p:nvSpPr>
          <p:cNvPr id="5" name="Rectangle 1"/>
          <p:cNvSpPr>
            <a:spLocks noChangeArrowheads="1"/>
          </p:cNvSpPr>
          <p:nvPr/>
        </p:nvSpPr>
        <p:spPr bwMode="auto">
          <a:xfrm>
            <a:off x="124634" y="548680"/>
            <a:ext cx="4478328" cy="54784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ZA" sz="1400" b="0" i="0" u="none" strike="noStrike" cap="none" normalizeH="0" baseline="0" dirty="0" smtClean="0">
                <a:ln>
                  <a:noFill/>
                </a:ln>
                <a:solidFill>
                  <a:schemeClr val="tx1"/>
                </a:solidFill>
                <a:effectLst/>
                <a:cs typeface="Arial" panose="020B0604020202020204" pitchFamily="34" charset="0"/>
              </a:rPr>
              <a:t>The government debt owed to the municipality is </a:t>
            </a:r>
            <a:r>
              <a:rPr kumimoji="0" lang="en-ZA" sz="1400" b="0" i="0" u="none" strike="noStrike" cap="none" normalizeH="0" baseline="0" dirty="0" err="1" smtClean="0">
                <a:ln>
                  <a:noFill/>
                </a:ln>
                <a:solidFill>
                  <a:schemeClr val="tx1"/>
                </a:solidFill>
                <a:effectLst/>
                <a:cs typeface="Arial" panose="020B0604020202020204" pitchFamily="34" charset="0"/>
              </a:rPr>
              <a:t>R310</a:t>
            </a:r>
            <a:r>
              <a:rPr kumimoji="0" lang="en-ZA" sz="1400" b="0" i="0" u="none" strike="noStrike" cap="none" normalizeH="0" baseline="0" dirty="0" smtClean="0">
                <a:ln>
                  <a:noFill/>
                </a:ln>
                <a:solidFill>
                  <a:schemeClr val="tx1"/>
                </a:solidFill>
                <a:effectLst/>
                <a:cs typeface="Arial" panose="020B0604020202020204" pitchFamily="34" charset="0"/>
              </a:rPr>
              <a:t> </a:t>
            </a:r>
            <a:r>
              <a:rPr kumimoji="0" lang="en-ZA" sz="1400" b="0" i="0" u="none" strike="noStrike" cap="none" normalizeH="0" baseline="0" dirty="0" err="1" smtClean="0">
                <a:ln>
                  <a:noFill/>
                </a:ln>
                <a:solidFill>
                  <a:schemeClr val="tx1"/>
                </a:solidFill>
                <a:effectLst/>
                <a:cs typeface="Arial" panose="020B0604020202020204" pitchFamily="34" charset="0"/>
              </a:rPr>
              <a:t>mln</a:t>
            </a:r>
            <a:r>
              <a:rPr kumimoji="0" lang="en-ZA" sz="1400" b="0" i="0" u="none" strike="noStrike" cap="none" normalizeH="0" baseline="0" dirty="0" smtClean="0">
                <a:ln>
                  <a:noFill/>
                </a:ln>
                <a:solidFill>
                  <a:schemeClr val="tx1"/>
                </a:solidFill>
                <a:effectLst/>
                <a:cs typeface="Arial" panose="020B0604020202020204" pitchFamily="34" charset="0"/>
              </a:rPr>
              <a:t>. It has been noted that the government debt reported in the C schedule differed from the standard reporting schedule by </a:t>
            </a:r>
            <a:r>
              <a:rPr kumimoji="0" lang="en-ZA" sz="1400" b="0" i="0" u="none" strike="noStrike" cap="none" normalizeH="0" baseline="0" dirty="0" err="1" smtClean="0">
                <a:ln>
                  <a:noFill/>
                </a:ln>
                <a:solidFill>
                  <a:schemeClr val="tx1"/>
                </a:solidFill>
                <a:effectLst/>
                <a:cs typeface="Arial" panose="020B0604020202020204" pitchFamily="34" charset="0"/>
              </a:rPr>
              <a:t>R103</a:t>
            </a:r>
            <a:r>
              <a:rPr kumimoji="0" lang="en-ZA" sz="1400" b="0" i="0" u="none" strike="noStrike" cap="none" normalizeH="0" baseline="0" dirty="0" smtClean="0">
                <a:ln>
                  <a:noFill/>
                </a:ln>
                <a:solidFill>
                  <a:schemeClr val="tx1"/>
                </a:solidFill>
                <a:effectLst/>
                <a:cs typeface="Arial" panose="020B0604020202020204" pitchFamily="34" charset="0"/>
              </a:rPr>
              <a:t> </a:t>
            </a:r>
            <a:r>
              <a:rPr kumimoji="0" lang="en-ZA" sz="1400" b="0" i="0" u="none" strike="noStrike" cap="none" normalizeH="0" baseline="0" dirty="0" err="1" smtClean="0">
                <a:ln>
                  <a:noFill/>
                </a:ln>
                <a:solidFill>
                  <a:schemeClr val="tx1"/>
                </a:solidFill>
                <a:effectLst/>
                <a:cs typeface="Arial" panose="020B0604020202020204" pitchFamily="34" charset="0"/>
              </a:rPr>
              <a:t>mln</a:t>
            </a:r>
            <a:r>
              <a:rPr kumimoji="0" lang="en-ZA" sz="1400" b="0" i="0" u="none" strike="noStrike" cap="none" normalizeH="0" baseline="0" dirty="0" smtClean="0">
                <a:ln>
                  <a:noFill/>
                </a:ln>
                <a:solidFill>
                  <a:schemeClr val="tx1"/>
                </a:solidFill>
                <a:effectLst/>
                <a:cs typeface="Arial" panose="020B0604020202020204" pitchFamily="34" charset="0"/>
              </a:rPr>
              <a:t>. This has been referred back to the municipality for review.</a:t>
            </a:r>
            <a:endParaRPr kumimoji="0" lang="en-ZA"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ZA"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Provincial Treasury has provided support pre-</a:t>
            </a:r>
            <a:r>
              <a:rPr kumimoji="0" lang="en-ZA" sz="14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Covid</a:t>
            </a:r>
            <a:r>
              <a:rPr kumimoji="0" lang="en-ZA"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and had a team dealing with Government debt. They were based in Revenue and were verifying the debt and liaising with the Government Department. The project was interrupted by </a:t>
            </a:r>
            <a:r>
              <a:rPr kumimoji="0" lang="en-ZA" sz="14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Covid</a:t>
            </a:r>
            <a:r>
              <a:rPr kumimoji="0" lang="en-ZA"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19 and the team has since not returned.  An engagement was held with the municipality on 22 July 2020 on government debt. The standard reporting schedule for May 2020 has been reviewed and feedback was provided to the municipality.  The Provincial </a:t>
            </a:r>
            <a:r>
              <a:rPr kumimoji="0" lang="en-ZA" sz="14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Cogta</a:t>
            </a:r>
            <a:r>
              <a:rPr kumimoji="0" lang="en-ZA"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account has been sent to our Cogta CFO requesting a letter applying for prescription. Awaiting response from Cogta CFO.</a:t>
            </a:r>
            <a:endParaRPr kumimoji="0" lang="en-ZA"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ZA"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Cogta has engaged Department of Rural Development and Transnet on outstanding debt. Msunduzi has provided further information for both accounts. This matter is in progress.  A meeting with National Public Works has been arranged for 7 August 2020 with 5 municipalities in the district including Mpofana.</a:t>
            </a:r>
            <a:endParaRPr kumimoji="0" lang="en-ZA"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ZA"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 District session has been arranged for 12 August 2020 with other government departments.</a:t>
            </a:r>
            <a:endParaRPr kumimoji="0" lang="en-ZA" sz="1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xmlns="" val="3469509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Creditors</a:t>
            </a:r>
            <a:endParaRPr lang="en-ZA" dirty="0"/>
          </a:p>
        </p:txBody>
      </p:sp>
      <p:sp>
        <p:nvSpPr>
          <p:cNvPr id="3" name="Slide Number Placeholder 2"/>
          <p:cNvSpPr>
            <a:spLocks noGrp="1"/>
          </p:cNvSpPr>
          <p:nvPr>
            <p:ph type="sldNum" sz="quarter" idx="12"/>
          </p:nvPr>
        </p:nvSpPr>
        <p:spPr/>
        <p:txBody>
          <a:bodyPr/>
          <a:lstStyle/>
          <a:p>
            <a:pPr defTabSz="342900">
              <a:defRPr/>
            </a:pPr>
            <a:fld id="{A366BFC1-2C5E-46C1-BDEF-7A7A2330CF33}" type="slidenum">
              <a:rPr lang="en-US" altLang="en-US" smtClean="0">
                <a:solidFill>
                  <a:prstClr val="black"/>
                </a:solidFill>
              </a:rPr>
              <a:pPr defTabSz="342900">
                <a:defRPr/>
              </a:pPr>
              <a:t>12</a:t>
            </a:fld>
            <a:endParaRPr lang="en-US" altLang="en-US" dirty="0">
              <a:solidFill>
                <a:prstClr val="black"/>
              </a:solidFill>
            </a:endParaRPr>
          </a:p>
        </p:txBody>
      </p:sp>
      <p:graphicFrame>
        <p:nvGraphicFramePr>
          <p:cNvPr id="4" name="Table 3"/>
          <p:cNvGraphicFramePr>
            <a:graphicFrameLocks noGrp="1"/>
          </p:cNvGraphicFramePr>
          <p:nvPr>
            <p:extLst/>
          </p:nvPr>
        </p:nvGraphicFramePr>
        <p:xfrm>
          <a:off x="539552" y="2520538"/>
          <a:ext cx="7200800" cy="3371505"/>
        </p:xfrm>
        <a:graphic>
          <a:graphicData uri="http://schemas.openxmlformats.org/drawingml/2006/table">
            <a:tbl>
              <a:tblPr firstRow="1" firstCol="1" bandRow="1">
                <a:tableStyleId>{5C22544A-7EE6-4342-B048-85BDC9FD1C3A}</a:tableStyleId>
              </a:tblPr>
              <a:tblGrid>
                <a:gridCol w="2174642">
                  <a:extLst>
                    <a:ext uri="{9D8B030D-6E8A-4147-A177-3AD203B41FA5}">
                      <a16:colId xmlns:a16="http://schemas.microsoft.com/office/drawing/2014/main" xmlns="" val="20000"/>
                    </a:ext>
                  </a:extLst>
                </a:gridCol>
                <a:gridCol w="2616771">
                  <a:extLst>
                    <a:ext uri="{9D8B030D-6E8A-4147-A177-3AD203B41FA5}">
                      <a16:colId xmlns:a16="http://schemas.microsoft.com/office/drawing/2014/main" xmlns="" val="20001"/>
                    </a:ext>
                  </a:extLst>
                </a:gridCol>
                <a:gridCol w="2409387">
                  <a:extLst>
                    <a:ext uri="{9D8B030D-6E8A-4147-A177-3AD203B41FA5}">
                      <a16:colId xmlns:a16="http://schemas.microsoft.com/office/drawing/2014/main" xmlns="" val="20002"/>
                    </a:ext>
                  </a:extLst>
                </a:gridCol>
              </a:tblGrid>
              <a:tr h="543768">
                <a:tc>
                  <a:txBody>
                    <a:bodyPr/>
                    <a:lstStyle/>
                    <a:p>
                      <a:pPr>
                        <a:lnSpc>
                          <a:spcPct val="115000"/>
                        </a:lnSpc>
                      </a:pPr>
                      <a:r>
                        <a:rPr lang="en-ZA" sz="2000">
                          <a:effectLst/>
                        </a:rPr>
                        <a:t>Creditors </a:t>
                      </a:r>
                      <a:endParaRPr lang="en-ZA" sz="200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pPr>
                      <a:r>
                        <a:rPr lang="en-ZA" sz="2000">
                          <a:effectLst/>
                        </a:rPr>
                        <a:t>31 March 2020</a:t>
                      </a:r>
                      <a:endParaRPr lang="en-ZA" sz="200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pPr>
                      <a:r>
                        <a:rPr lang="en-ZA" sz="2000">
                          <a:effectLst/>
                        </a:rPr>
                        <a:t>30 June 2020</a:t>
                      </a:r>
                      <a:endParaRPr lang="en-ZA" sz="20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612545">
                <a:tc>
                  <a:txBody>
                    <a:bodyPr/>
                    <a:lstStyle/>
                    <a:p>
                      <a:pPr>
                        <a:lnSpc>
                          <a:spcPct val="115000"/>
                        </a:lnSpc>
                      </a:pPr>
                      <a:r>
                        <a:rPr lang="en-ZA" sz="2000">
                          <a:effectLst/>
                        </a:rPr>
                        <a:t>0-30 days</a:t>
                      </a:r>
                      <a:endParaRPr lang="en-ZA" sz="2000">
                        <a:effectLst/>
                        <a:latin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pPr>
                      <a:r>
                        <a:rPr lang="en-ZA" sz="2000">
                          <a:effectLst/>
                        </a:rPr>
                        <a:t> 237,383,815.24</a:t>
                      </a:r>
                      <a:endParaRPr lang="en-ZA" sz="2000">
                        <a:effectLst/>
                        <a:latin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pPr>
                      <a:r>
                        <a:rPr lang="en-ZA" sz="2000">
                          <a:effectLst/>
                        </a:rPr>
                        <a:t>1267995000</a:t>
                      </a:r>
                      <a:endParaRPr lang="en-ZA" sz="20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543768">
                <a:tc>
                  <a:txBody>
                    <a:bodyPr/>
                    <a:lstStyle/>
                    <a:p>
                      <a:pPr>
                        <a:lnSpc>
                          <a:spcPct val="115000"/>
                        </a:lnSpc>
                      </a:pPr>
                      <a:r>
                        <a:rPr lang="en-ZA" sz="2000">
                          <a:effectLst/>
                        </a:rPr>
                        <a:t>31-60 days</a:t>
                      </a:r>
                      <a:endParaRPr lang="en-ZA" sz="2000">
                        <a:effectLst/>
                        <a:latin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pPr>
                      <a:r>
                        <a:rPr lang="en-ZA" sz="2000">
                          <a:effectLst/>
                        </a:rPr>
                        <a:t>30,726,393.59</a:t>
                      </a:r>
                      <a:endParaRPr lang="en-ZA" sz="2000">
                        <a:effectLst/>
                        <a:latin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pPr>
                      <a:r>
                        <a:rPr lang="en-ZA" sz="2000">
                          <a:effectLst/>
                        </a:rPr>
                        <a:t>105783000</a:t>
                      </a:r>
                      <a:endParaRPr lang="en-ZA" sz="20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543768">
                <a:tc>
                  <a:txBody>
                    <a:bodyPr/>
                    <a:lstStyle/>
                    <a:p>
                      <a:pPr>
                        <a:lnSpc>
                          <a:spcPct val="115000"/>
                        </a:lnSpc>
                      </a:pPr>
                      <a:r>
                        <a:rPr lang="en-ZA" sz="2000">
                          <a:effectLst/>
                        </a:rPr>
                        <a:t>61-90 days</a:t>
                      </a:r>
                      <a:endParaRPr lang="en-ZA" sz="2000">
                        <a:effectLst/>
                        <a:latin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ZA" sz="2000">
                          <a:effectLst/>
                        </a:rPr>
                        <a:t>382,281.75</a:t>
                      </a:r>
                      <a:endParaRPr lang="en-ZA"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ZA" sz="2000">
                          <a:effectLst/>
                        </a:rPr>
                        <a:t>12458000</a:t>
                      </a:r>
                      <a:endParaRPr lang="en-ZA"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583888">
                <a:tc>
                  <a:txBody>
                    <a:bodyPr/>
                    <a:lstStyle/>
                    <a:p>
                      <a:pPr>
                        <a:lnSpc>
                          <a:spcPct val="115000"/>
                        </a:lnSpc>
                      </a:pPr>
                      <a:r>
                        <a:rPr lang="en-ZA" sz="2000">
                          <a:effectLst/>
                        </a:rPr>
                        <a:t>&gt;90 days</a:t>
                      </a:r>
                      <a:endParaRPr lang="en-ZA" sz="2000">
                        <a:effectLst/>
                        <a:latin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ZA" sz="2000">
                          <a:effectLst/>
                        </a:rPr>
                        <a:t>20,497,028.47</a:t>
                      </a:r>
                      <a:endParaRPr lang="en-ZA"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ZA" sz="2000">
                          <a:effectLst/>
                        </a:rPr>
                        <a:t>2993000</a:t>
                      </a:r>
                      <a:endParaRPr lang="en-ZA"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543768">
                <a:tc>
                  <a:txBody>
                    <a:bodyPr/>
                    <a:lstStyle/>
                    <a:p>
                      <a:pPr>
                        <a:lnSpc>
                          <a:spcPct val="115000"/>
                        </a:lnSpc>
                      </a:pPr>
                      <a:r>
                        <a:rPr lang="en-ZA" sz="2000">
                          <a:effectLst/>
                        </a:rPr>
                        <a:t>Total</a:t>
                      </a:r>
                      <a:endParaRPr lang="en-ZA" sz="2000">
                        <a:effectLst/>
                        <a:latin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pPr>
                      <a:r>
                        <a:rPr lang="en-ZA" sz="2000">
                          <a:effectLst/>
                        </a:rPr>
                        <a:t>288,989,519.05</a:t>
                      </a:r>
                      <a:endParaRPr lang="en-ZA" sz="2000">
                        <a:effectLst/>
                        <a:latin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pPr>
                      <a:r>
                        <a:rPr lang="en-ZA" sz="2000" dirty="0">
                          <a:effectLst/>
                        </a:rPr>
                        <a:t>1 389 229 000</a:t>
                      </a:r>
                      <a:endParaRPr lang="en-ZA" sz="20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bl>
          </a:graphicData>
        </a:graphic>
      </p:graphicFrame>
      <p:sp>
        <p:nvSpPr>
          <p:cNvPr id="5" name="Rectangle 1"/>
          <p:cNvSpPr>
            <a:spLocks noChangeArrowheads="1"/>
          </p:cNvSpPr>
          <p:nvPr/>
        </p:nvSpPr>
        <p:spPr bwMode="auto">
          <a:xfrm>
            <a:off x="395536" y="1211605"/>
            <a:ext cx="8080078" cy="13234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a:r>
              <a:rPr lang="en-US" sz="1400" dirty="0">
                <a:ea typeface="Calibri" panose="020F0502020204030204" pitchFamily="34" charset="0"/>
                <a:cs typeface="Arial" panose="020B0604020202020204" pitchFamily="34" charset="0"/>
              </a:rPr>
              <a:t>9</a:t>
            </a:r>
            <a:r>
              <a:rPr lang="en-US" sz="1600" dirty="0">
                <a:ea typeface="Calibri" panose="020F0502020204030204" pitchFamily="34" charset="0"/>
                <a:cs typeface="Arial" panose="020B0604020202020204" pitchFamily="34" charset="0"/>
              </a:rPr>
              <a:t>% of the municipalities creditors were more than 30 days as at 30 June 2020. There has been a huge increase in creditors from March to June 2020.</a:t>
            </a:r>
            <a:endParaRPr lang="en-US" sz="16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sz="16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sz="1600" b="0" i="0" u="none" strike="noStrike" cap="none" normalizeH="0" baseline="0" dirty="0" smtClean="0">
                <a:ln>
                  <a:noFill/>
                </a:ln>
                <a:solidFill>
                  <a:schemeClr val="tx1"/>
                </a:solidFill>
                <a:effectLst/>
                <a:cs typeface="Arial" panose="020B0604020202020204" pitchFamily="34" charset="0"/>
              </a:rPr>
              <a:t>The creditors as at 31 March and 30 June 2020, was as follows: - </a:t>
            </a:r>
            <a:endParaRPr kumimoji="0" lang="en-US" sz="16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4204673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SERVICE DELIVERY</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13</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044892"/>
            <a:ext cx="8208912" cy="5693866"/>
          </a:xfrm>
          <a:prstGeom prst="rect">
            <a:avLst/>
          </a:prstGeom>
          <a:noFill/>
          <a:ln>
            <a:solidFill>
              <a:schemeClr val="tx1"/>
            </a:solidFill>
          </a:ln>
        </p:spPr>
        <p:txBody>
          <a:bodyPr wrap="square" rtlCol="0">
            <a:spAutoFit/>
          </a:bodyPr>
          <a:lstStyle/>
          <a:p>
            <a:pPr marL="285750" indent="-285750" algn="just">
              <a:buFont typeface="Wingdings" panose="05000000000000000000" pitchFamily="2" charset="2"/>
              <a:buChar char="v"/>
            </a:pPr>
            <a:r>
              <a:rPr lang="en-ZA" dirty="0" err="1"/>
              <a:t>Msunduzi</a:t>
            </a:r>
            <a:r>
              <a:rPr lang="en-ZA" dirty="0"/>
              <a:t> municipality has been experiencing intermittent unplanned outages over the past few years affecting its customers including business </a:t>
            </a:r>
            <a:r>
              <a:rPr lang="en-ZA" dirty="0" smtClean="0"/>
              <a:t>communities</a:t>
            </a:r>
          </a:p>
          <a:p>
            <a:pPr marL="285750" indent="-285750" algn="just">
              <a:buFont typeface="Wingdings" panose="05000000000000000000" pitchFamily="2" charset="2"/>
              <a:buChar char="v"/>
            </a:pPr>
            <a:r>
              <a:rPr lang="en-ZA" dirty="0"/>
              <a:t>Residents were also losing hope in the capabilities of the </a:t>
            </a:r>
            <a:r>
              <a:rPr lang="en-ZA" dirty="0" smtClean="0"/>
              <a:t>municipality </a:t>
            </a:r>
            <a:r>
              <a:rPr lang="en-ZA" dirty="0"/>
              <a:t>to supply reliable and stable power. A study on the state of the electricity network was conducted and a Network Development Plan (NDP) was developed as a result. The electricity supply has largely stabilized although there are areas such as Hilton that still experience electricity supply challenges outside of the recent load </a:t>
            </a:r>
            <a:r>
              <a:rPr lang="en-ZA" dirty="0" smtClean="0"/>
              <a:t>shedding</a:t>
            </a:r>
          </a:p>
          <a:p>
            <a:pPr marL="285750" indent="-285750" algn="just">
              <a:buFont typeface="Wingdings" panose="05000000000000000000" pitchFamily="2" charset="2"/>
              <a:buChar char="v"/>
            </a:pPr>
            <a:r>
              <a:rPr lang="en-ZA" dirty="0"/>
              <a:t>Poor coordination and poor planning – </a:t>
            </a:r>
            <a:r>
              <a:rPr lang="en-ZA" dirty="0" err="1"/>
              <a:t>Msunduzi</a:t>
            </a:r>
            <a:r>
              <a:rPr lang="en-ZA" dirty="0"/>
              <a:t> municipality is one of a few local municipalities that have not received funding from the Integrated National Electricity Programme despite the need.</a:t>
            </a:r>
            <a:endParaRPr lang="en-US" dirty="0"/>
          </a:p>
          <a:p>
            <a:pPr marL="285750" indent="-285750" algn="just">
              <a:buFont typeface="Wingdings" panose="05000000000000000000" pitchFamily="2" charset="2"/>
              <a:buChar char="v"/>
            </a:pPr>
            <a:r>
              <a:rPr lang="en-ZA" dirty="0" smtClean="0"/>
              <a:t>There are numerous </a:t>
            </a:r>
            <a:r>
              <a:rPr lang="en-ZA" dirty="0"/>
              <a:t>reports regarding the failure of the Waste Management </a:t>
            </a:r>
            <a:r>
              <a:rPr lang="en-ZA" dirty="0" smtClean="0"/>
              <a:t>by the </a:t>
            </a:r>
            <a:r>
              <a:rPr lang="en-ZA" dirty="0"/>
              <a:t>municipality. This has been characterised by labour strikes, failing Waste Disposal including several environmentally damaging fires at the Waste Disposal site in </a:t>
            </a:r>
            <a:r>
              <a:rPr lang="en-ZA" dirty="0" err="1" smtClean="0"/>
              <a:t>Willowton</a:t>
            </a:r>
            <a:r>
              <a:rPr lang="en-ZA" dirty="0" smtClean="0"/>
              <a:t>,</a:t>
            </a:r>
          </a:p>
          <a:p>
            <a:pPr marL="285750" indent="-285750">
              <a:buFont typeface="Wingdings" panose="05000000000000000000" pitchFamily="2" charset="2"/>
              <a:buChar char="v"/>
            </a:pPr>
            <a:r>
              <a:rPr lang="en-ZA" dirty="0"/>
              <a:t>The city and peripheral nodal areas are visibly dirty and full of grime. The situation is repulsive to both visitors and potential investors</a:t>
            </a:r>
            <a:r>
              <a:rPr lang="en-ZA" dirty="0" smtClean="0"/>
              <a:t>. Despite </a:t>
            </a:r>
            <a:r>
              <a:rPr lang="en-ZA" dirty="0"/>
              <a:t>several attempts by the city and the provincial government to kick start clean-up programmes these have had very little or no impact. </a:t>
            </a:r>
            <a:endParaRPr lang="en-ZA" sz="2200" dirty="0"/>
          </a:p>
        </p:txBody>
      </p:sp>
    </p:spTree>
    <p:extLst>
      <p:ext uri="{BB962C8B-B14F-4D97-AF65-F5344CB8AC3E}">
        <p14:creationId xmlns:p14="http://schemas.microsoft.com/office/powerpoint/2010/main" xmlns="" val="839670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SERVICE DELIVERY</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14</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044892"/>
            <a:ext cx="8208912" cy="5509200"/>
          </a:xfrm>
          <a:prstGeom prst="rect">
            <a:avLst/>
          </a:prstGeom>
          <a:noFill/>
          <a:ln>
            <a:solidFill>
              <a:schemeClr val="tx1"/>
            </a:solidFill>
          </a:ln>
        </p:spPr>
        <p:txBody>
          <a:bodyPr wrap="square" rtlCol="0">
            <a:spAutoFit/>
          </a:bodyPr>
          <a:lstStyle/>
          <a:p>
            <a:pPr marL="342900" lvl="0" indent="-342900" algn="just">
              <a:buFont typeface="Wingdings" panose="05000000000000000000" pitchFamily="2" charset="2"/>
              <a:buChar char="v"/>
            </a:pPr>
            <a:endParaRPr lang="en-ZA" sz="2200" dirty="0" smtClean="0">
              <a:solidFill>
                <a:prstClr val="black"/>
              </a:solidFill>
            </a:endParaRPr>
          </a:p>
          <a:p>
            <a:pPr marL="342900" lvl="0" indent="-342900" algn="just">
              <a:buFont typeface="Arial" panose="020B0604020202020204" pitchFamily="34" charset="0"/>
              <a:buChar char="•"/>
            </a:pPr>
            <a:endParaRPr lang="en-ZA" sz="2200" dirty="0">
              <a:solidFill>
                <a:prstClr val="black"/>
              </a:solidFill>
            </a:endParaRPr>
          </a:p>
          <a:p>
            <a:pPr marL="342900" lvl="0" indent="-342900" algn="just">
              <a:buFont typeface="Arial" panose="020B0604020202020204" pitchFamily="34" charset="0"/>
              <a:buChar char="•"/>
            </a:pPr>
            <a:r>
              <a:rPr lang="en-ZA" sz="2200" dirty="0" smtClean="0">
                <a:solidFill>
                  <a:prstClr val="black"/>
                </a:solidFill>
              </a:rPr>
              <a:t>State </a:t>
            </a:r>
            <a:r>
              <a:rPr lang="en-ZA" sz="2200" dirty="0">
                <a:solidFill>
                  <a:prstClr val="black"/>
                </a:solidFill>
              </a:rPr>
              <a:t>of municipal infrastructure:</a:t>
            </a:r>
          </a:p>
          <a:p>
            <a:pPr marL="714375" lvl="1" indent="-357188" algn="just">
              <a:buFont typeface="Wingdings" panose="05000000000000000000" pitchFamily="2" charset="2"/>
              <a:buChar char="ü"/>
            </a:pPr>
            <a:r>
              <a:rPr lang="en-ZA" sz="2200" dirty="0">
                <a:solidFill>
                  <a:prstClr val="black"/>
                </a:solidFill>
              </a:rPr>
              <a:t>State of municipal roads- some are being upgraded and some have challenges and this is caused by </a:t>
            </a:r>
            <a:r>
              <a:rPr lang="en-ZA" sz="2200" dirty="0" smtClean="0">
                <a:solidFill>
                  <a:prstClr val="black"/>
                </a:solidFill>
              </a:rPr>
              <a:t>insufficient funds </a:t>
            </a:r>
            <a:r>
              <a:rPr lang="en-ZA" sz="2200" dirty="0">
                <a:solidFill>
                  <a:prstClr val="black"/>
                </a:solidFill>
              </a:rPr>
              <a:t>and </a:t>
            </a:r>
            <a:r>
              <a:rPr lang="en-ZA" sz="2200" dirty="0" smtClean="0">
                <a:solidFill>
                  <a:prstClr val="black"/>
                </a:solidFill>
              </a:rPr>
              <a:t>lack of yellow </a:t>
            </a:r>
            <a:r>
              <a:rPr lang="en-ZA" sz="2200" dirty="0">
                <a:solidFill>
                  <a:prstClr val="black"/>
                </a:solidFill>
              </a:rPr>
              <a:t>plant equipment</a:t>
            </a:r>
          </a:p>
          <a:p>
            <a:pPr marL="714375" lvl="1" indent="-357188" algn="just">
              <a:buFont typeface="Wingdings" panose="05000000000000000000" pitchFamily="2" charset="2"/>
              <a:buChar char="ü"/>
            </a:pPr>
            <a:r>
              <a:rPr lang="en-ZA" sz="2200" dirty="0">
                <a:solidFill>
                  <a:prstClr val="black"/>
                </a:solidFill>
              </a:rPr>
              <a:t>State of water and sanitation services- In terms of water there is drought challenges, and in high areas are affected by water interruptions. In some cases water is cut, other areas water rations are implemented  </a:t>
            </a:r>
          </a:p>
          <a:p>
            <a:pPr marL="714375" lvl="1" indent="-357188" algn="just">
              <a:buFont typeface="Wingdings" panose="05000000000000000000" pitchFamily="2" charset="2"/>
              <a:buChar char="ü"/>
            </a:pPr>
            <a:r>
              <a:rPr lang="en-ZA" sz="2200" dirty="0">
                <a:solidFill>
                  <a:prstClr val="black"/>
                </a:solidFill>
              </a:rPr>
              <a:t>Sanitation – challenges with sewer pump stations an vandalisation</a:t>
            </a:r>
          </a:p>
          <a:p>
            <a:pPr marL="342900" indent="-342900" algn="just">
              <a:buFont typeface="Arial" panose="020B0604020202020204" pitchFamily="34" charset="0"/>
              <a:buChar char="•"/>
            </a:pPr>
            <a:r>
              <a:rPr lang="en-ZA" sz="2200" dirty="0"/>
              <a:t>Capacity to operate and maintain infrastructure- municipality has capacity to maintain and there are challenges on funding of operation.</a:t>
            </a:r>
          </a:p>
          <a:p>
            <a:pPr marL="342900" indent="-342900" algn="just">
              <a:buFont typeface="Arial" panose="020B0604020202020204" pitchFamily="34" charset="0"/>
              <a:buChar char="•"/>
            </a:pPr>
            <a:endParaRPr lang="en-ZA" sz="2200" dirty="0"/>
          </a:p>
        </p:txBody>
      </p:sp>
    </p:spTree>
    <p:extLst>
      <p:ext uri="{BB962C8B-B14F-4D97-AF65-F5344CB8AC3E}">
        <p14:creationId xmlns:p14="http://schemas.microsoft.com/office/powerpoint/2010/main" xmlns="" val="2828629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MIG FUNDING </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15</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044892"/>
            <a:ext cx="8208912" cy="4832092"/>
          </a:xfrm>
          <a:prstGeom prst="rect">
            <a:avLst/>
          </a:prstGeom>
          <a:noFill/>
          <a:ln>
            <a:solidFill>
              <a:schemeClr val="tx1"/>
            </a:solidFill>
          </a:ln>
        </p:spPr>
        <p:txBody>
          <a:bodyPr wrap="square" rtlCol="0">
            <a:spAutoFit/>
          </a:bodyPr>
          <a:lstStyle/>
          <a:p>
            <a:pPr marL="342900" indent="-342900" algn="just">
              <a:buFont typeface="Wingdings" panose="05000000000000000000" pitchFamily="2" charset="2"/>
              <a:buChar char="v"/>
            </a:pPr>
            <a:r>
              <a:rPr lang="en-ZA" sz="2400" dirty="0"/>
              <a:t>The municipality received an amount of </a:t>
            </a:r>
            <a:r>
              <a:rPr lang="en-ZA" sz="2400" dirty="0" smtClean="0"/>
              <a:t>for </a:t>
            </a:r>
            <a:r>
              <a:rPr lang="en-ZA" sz="2400" dirty="0"/>
              <a:t>MIG R197, </a:t>
            </a:r>
            <a:r>
              <a:rPr lang="en-ZA" sz="2400" dirty="0" smtClean="0"/>
              <a:t>516,000.00 during </a:t>
            </a:r>
            <a:r>
              <a:rPr lang="en-ZA" sz="2400" dirty="0"/>
              <a:t>the 2019/2020 financial </a:t>
            </a:r>
            <a:r>
              <a:rPr lang="en-ZA" sz="2400" dirty="0" smtClean="0"/>
              <a:t>year;</a:t>
            </a:r>
          </a:p>
          <a:p>
            <a:pPr algn="just"/>
            <a:endParaRPr lang="en-ZA" sz="2400" dirty="0" smtClean="0"/>
          </a:p>
          <a:p>
            <a:pPr marL="342900" indent="-342900" algn="jus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As end of June 2020 the municipality spent </a:t>
            </a:r>
            <a:r>
              <a:rPr lang="en-US" sz="2400" dirty="0" smtClean="0">
                <a:latin typeface="Calibri" panose="020F0502020204030204" pitchFamily="34" charset="0"/>
                <a:ea typeface="Calibri" panose="020F0502020204030204" pitchFamily="34" charset="0"/>
                <a:cs typeface="Times New Roman" panose="02020603050405020304" pitchFamily="18" charset="0"/>
              </a:rPr>
              <a:t>59.38</a:t>
            </a:r>
            <a:r>
              <a:rPr lang="en-ZA" sz="2400" dirty="0" smtClean="0"/>
              <a:t>% </a:t>
            </a:r>
            <a:r>
              <a:rPr lang="en-ZA" sz="2400" dirty="0"/>
              <a:t>and they have applied for a rollover</a:t>
            </a:r>
            <a:r>
              <a:rPr lang="en-GB" sz="2400" dirty="0"/>
              <a:t> </a:t>
            </a:r>
            <a:r>
              <a:rPr lang="en-GB" sz="2400" dirty="0" smtClean="0"/>
              <a:t>which has been submitted to National Treasury by 15 August 2020; and </a:t>
            </a:r>
          </a:p>
          <a:p>
            <a:pPr algn="just"/>
            <a:r>
              <a:rPr lang="en-GB" sz="2400" dirty="0" smtClean="0"/>
              <a:t>  </a:t>
            </a:r>
            <a:endParaRPr lang="en-US" sz="2400" dirty="0"/>
          </a:p>
          <a:p>
            <a:pPr marL="342900" indent="-342900" algn="just">
              <a:buFont typeface="Wingdings" panose="05000000000000000000" pitchFamily="2" charset="2"/>
              <a:buChar char="v"/>
            </a:pPr>
            <a:r>
              <a:rPr lang="en-ZA" sz="2400" dirty="0" smtClean="0">
                <a:ea typeface="Times New Roman" panose="02020603050405020304" pitchFamily="18" charset="0"/>
                <a:cs typeface="Arial" panose="020B0604020202020204" pitchFamily="34" charset="0"/>
              </a:rPr>
              <a:t>Throughout </a:t>
            </a:r>
            <a:r>
              <a:rPr lang="en-ZA" sz="2400" dirty="0">
                <a:ea typeface="Times New Roman" panose="02020603050405020304" pitchFamily="18" charset="0"/>
                <a:cs typeface="Arial" panose="020B0604020202020204" pitchFamily="34" charset="0"/>
              </a:rPr>
              <a:t>the year, the municipality has been slow with implementation of projects and failed to report expenditure regularly as required by Division of Revenue Act (</a:t>
            </a:r>
            <a:r>
              <a:rPr lang="en-ZA" sz="2400" dirty="0" err="1">
                <a:ea typeface="Times New Roman" panose="02020603050405020304" pitchFamily="18" charset="0"/>
                <a:cs typeface="Arial" panose="020B0604020202020204" pitchFamily="34" charset="0"/>
              </a:rPr>
              <a:t>DoRA</a:t>
            </a:r>
            <a:r>
              <a:rPr lang="en-ZA" sz="2400" dirty="0">
                <a:ea typeface="Times New Roman" panose="02020603050405020304" pitchFamily="18" charset="0"/>
                <a:cs typeface="Arial" panose="020B0604020202020204" pitchFamily="34" charset="0"/>
              </a:rPr>
              <a:t>).</a:t>
            </a:r>
          </a:p>
          <a:p>
            <a:pPr marL="342900" indent="-342900" algn="just">
              <a:buFont typeface="Arial" panose="020B0604020202020204" pitchFamily="34" charset="0"/>
              <a:buChar char="•"/>
            </a:pPr>
            <a:endParaRPr lang="en-US" sz="2000" dirty="0">
              <a:ea typeface="Times New Roman" panose="02020603050405020304" pitchFamily="18" charset="0"/>
              <a:cs typeface="Arial" panose="020B0604020202020204" pitchFamily="34" charset="0"/>
            </a:endParaRPr>
          </a:p>
          <a:p>
            <a:pPr marL="342900" indent="-342900" algn="just">
              <a:buFont typeface="Arial" panose="020B0604020202020204" pitchFamily="34" charset="0"/>
              <a:buChar char="•"/>
            </a:pPr>
            <a:endParaRPr lang="en-ZA" sz="2400" dirty="0">
              <a:cs typeface="Arial" panose="020B0604020202020204" pitchFamily="34" charset="0"/>
            </a:endParaRPr>
          </a:p>
        </p:txBody>
      </p:sp>
    </p:spTree>
    <p:extLst>
      <p:ext uri="{BB962C8B-B14F-4D97-AF65-F5344CB8AC3E}">
        <p14:creationId xmlns:p14="http://schemas.microsoft.com/office/powerpoint/2010/main" xmlns="" val="2068166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1"/>
            <a:ext cx="8280920" cy="608194"/>
          </a:xfrm>
          <a:ln>
            <a:solidFill>
              <a:schemeClr val="tx1"/>
            </a:solidFill>
          </a:ln>
        </p:spPr>
        <p:txBody>
          <a:bodyPr/>
          <a:lstStyle/>
          <a:p>
            <a:r>
              <a:rPr lang="en-US" sz="2600" dirty="0"/>
              <a:t>MIG FUNDING : CHALLENGES OR SUPPORT  </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16</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107504" y="836887"/>
            <a:ext cx="8884443" cy="5522024"/>
          </a:xfrm>
          <a:prstGeom prst="rect">
            <a:avLst/>
          </a:prstGeom>
          <a:noFill/>
          <a:ln>
            <a:solidFill>
              <a:schemeClr val="tx1"/>
            </a:solidFill>
          </a:ln>
        </p:spPr>
        <p:txBody>
          <a:bodyPr wrap="square" rtlCol="0">
            <a:spAutoFit/>
          </a:bodyPr>
          <a:lstStyle/>
          <a:p>
            <a:pPr marL="0" marR="0" algn="just">
              <a:lnSpc>
                <a:spcPct val="115000"/>
              </a:lnSpc>
              <a:spcBef>
                <a:spcPts val="0"/>
              </a:spcBef>
              <a:spcAft>
                <a:spcPts val="0"/>
              </a:spcAft>
            </a:pPr>
            <a:r>
              <a:rPr lang="en-ZA" sz="1500" b="1" dirty="0">
                <a:ea typeface="Times New Roman" panose="02020603050405020304" pitchFamily="18" charset="0"/>
                <a:cs typeface="Arial" panose="020B0604020202020204" pitchFamily="34" charset="0"/>
              </a:rPr>
              <a:t>Challenges identified at the municipality</a:t>
            </a:r>
            <a:r>
              <a:rPr lang="en-ZA" sz="1500" b="1" dirty="0" smtClean="0">
                <a:ea typeface="Times New Roman" panose="02020603050405020304" pitchFamily="18" charset="0"/>
                <a:cs typeface="Arial" panose="020B0604020202020204" pitchFamily="34" charset="0"/>
              </a:rPr>
              <a:t>:</a:t>
            </a:r>
          </a:p>
          <a:p>
            <a:pPr marL="342900" indent="-342900" algn="just">
              <a:buFont typeface="Wingdings" panose="05000000000000000000" pitchFamily="2" charset="2"/>
              <a:buChar char="ü"/>
            </a:pPr>
            <a:r>
              <a:rPr lang="en-GB" sz="1500" dirty="0"/>
              <a:t>Suspension of PMU Manager, failure of the Municipality to create (MIG MIS) profile to release MIG forms in time and delayed payments </a:t>
            </a:r>
            <a:r>
              <a:rPr lang="en-GB" sz="1500" dirty="0" smtClean="0"/>
              <a:t>processing. </a:t>
            </a:r>
            <a:r>
              <a:rPr lang="en-ZA" sz="1500" dirty="0"/>
              <a:t>Municipality has capacity challenges under PMU, poor planning which led to delays in the implementation of projects, delays in MIG MIS reporting system</a:t>
            </a:r>
            <a:endParaRPr lang="en-ZA" sz="1500" dirty="0">
              <a:solidFill>
                <a:srgbClr val="FF0000"/>
              </a:solidFill>
              <a:ea typeface="Times New Roman" panose="02020603050405020304" pitchFamily="18" charset="0"/>
              <a:cs typeface="Arial" panose="020B0604020202020204" pitchFamily="34" charset="0"/>
            </a:endParaRPr>
          </a:p>
          <a:p>
            <a:pPr marL="285750" lvl="0" indent="-285750">
              <a:buFont typeface="Wingdings" panose="05000000000000000000" pitchFamily="2" charset="2"/>
              <a:buChar char="ü"/>
            </a:pPr>
            <a:r>
              <a:rPr lang="en-ZA" sz="1500" dirty="0" smtClean="0"/>
              <a:t>Lockdown </a:t>
            </a:r>
            <a:r>
              <a:rPr lang="en-ZA" sz="1500" dirty="0"/>
              <a:t>impacted on the stopping of construction on the ground which delays planned projects.</a:t>
            </a:r>
            <a:endParaRPr lang="en-US" sz="1500" dirty="0"/>
          </a:p>
          <a:p>
            <a:pPr marL="285750" indent="-285750">
              <a:buFont typeface="Wingdings" panose="05000000000000000000" pitchFamily="2" charset="2"/>
              <a:buChar char="ü"/>
            </a:pPr>
            <a:r>
              <a:rPr lang="en-ZA" sz="1500" dirty="0"/>
              <a:t> </a:t>
            </a:r>
            <a:r>
              <a:rPr lang="en-ZA" sz="1500" dirty="0" smtClean="0"/>
              <a:t>Sub-contracting </a:t>
            </a:r>
            <a:r>
              <a:rPr lang="en-ZA" sz="1500" dirty="0"/>
              <a:t>challenges</a:t>
            </a:r>
            <a:endParaRPr lang="en-ZA" sz="1500" dirty="0" smtClean="0"/>
          </a:p>
          <a:p>
            <a:pPr marL="342900" indent="-342900" algn="just">
              <a:buFont typeface="Wingdings" panose="05000000000000000000" pitchFamily="2" charset="2"/>
              <a:buChar char="ü"/>
            </a:pPr>
            <a:r>
              <a:rPr lang="en-ZA" sz="1500" dirty="0" smtClean="0"/>
              <a:t>Challenges </a:t>
            </a:r>
            <a:r>
              <a:rPr lang="en-ZA" sz="1500" dirty="0"/>
              <a:t>includes the lockdown which impacted on the delays of the projects which were expected to start in April 2020 some projects planned to be completed this financial year end of June 2020 were further delayed and rollover to the next financial year 20/21</a:t>
            </a:r>
          </a:p>
          <a:p>
            <a:pPr algn="just">
              <a:lnSpc>
                <a:spcPct val="115000"/>
              </a:lnSpc>
              <a:spcBef>
                <a:spcPts val="0"/>
              </a:spcBef>
              <a:spcAft>
                <a:spcPts val="0"/>
              </a:spcAft>
            </a:pPr>
            <a:endParaRPr lang="en-ZA" sz="1500" dirty="0"/>
          </a:p>
          <a:p>
            <a:pPr lvl="0" algn="just">
              <a:spcBef>
                <a:spcPts val="0"/>
              </a:spcBef>
              <a:spcAft>
                <a:spcPts val="1000"/>
              </a:spcAft>
            </a:pPr>
            <a:r>
              <a:rPr lang="en-ZA" sz="1500" b="1" dirty="0" smtClean="0">
                <a:solidFill>
                  <a:prstClr val="black"/>
                </a:solidFill>
                <a:ea typeface="Times New Roman" panose="02020603050405020304" pitchFamily="18" charset="0"/>
                <a:cs typeface="Arial" panose="020B0604020202020204" pitchFamily="34" charset="0"/>
              </a:rPr>
              <a:t>Support </a:t>
            </a:r>
            <a:r>
              <a:rPr lang="en-ZA" sz="1500" b="1" dirty="0">
                <a:solidFill>
                  <a:prstClr val="black"/>
                </a:solidFill>
                <a:ea typeface="Times New Roman" panose="02020603050405020304" pitchFamily="18" charset="0"/>
                <a:cs typeface="Arial" panose="020B0604020202020204" pitchFamily="34" charset="0"/>
              </a:rPr>
              <a:t>Provided to the municipality </a:t>
            </a:r>
            <a:endParaRPr lang="en-US" sz="1500" dirty="0">
              <a:solidFill>
                <a:prstClr val="black"/>
              </a:solidFill>
              <a:ea typeface="Times New Roman" panose="02020603050405020304" pitchFamily="18" charset="0"/>
              <a:cs typeface="Arial" panose="020B0604020202020204" pitchFamily="34" charset="0"/>
            </a:endParaRPr>
          </a:p>
          <a:p>
            <a:pPr marL="452438" lvl="1" indent="-452438" algn="just">
              <a:spcBef>
                <a:spcPts val="0"/>
              </a:spcBef>
              <a:spcAft>
                <a:spcPts val="1000"/>
              </a:spcAft>
              <a:buFont typeface="Wingdings" panose="05000000000000000000" pitchFamily="2" charset="2"/>
              <a:buChar char="ü"/>
            </a:pPr>
            <a:r>
              <a:rPr lang="en-ZA" sz="1500" dirty="0" smtClean="0"/>
              <a:t>MISA supported </a:t>
            </a:r>
            <a:r>
              <a:rPr lang="en-ZA" sz="1500" dirty="0"/>
              <a:t>in the MIG Slow spending sessions in meeting held with </a:t>
            </a:r>
            <a:r>
              <a:rPr lang="en-ZA" sz="1500" dirty="0" smtClean="0"/>
              <a:t>the municipality </a:t>
            </a:r>
            <a:r>
              <a:rPr lang="en-ZA" sz="1500" dirty="0"/>
              <a:t>on the weekly basis in May and June 2020 and recovery/ acceleration plan with realistic projections were prepared</a:t>
            </a:r>
            <a:endParaRPr lang="en-ZA" sz="1500" dirty="0" smtClean="0">
              <a:solidFill>
                <a:prstClr val="black"/>
              </a:solidFill>
              <a:ea typeface="Times New Roman" panose="02020603050405020304" pitchFamily="18" charset="0"/>
              <a:cs typeface="Arial" panose="020B0604020202020204" pitchFamily="34" charset="0"/>
            </a:endParaRPr>
          </a:p>
          <a:p>
            <a:pPr marL="452438" lvl="1" indent="-452438" algn="just">
              <a:spcBef>
                <a:spcPts val="0"/>
              </a:spcBef>
              <a:spcAft>
                <a:spcPts val="1000"/>
              </a:spcAft>
              <a:buFont typeface="Wingdings" panose="05000000000000000000" pitchFamily="2" charset="2"/>
              <a:buChar char="ü"/>
            </a:pPr>
            <a:r>
              <a:rPr lang="en-ZA" sz="1500" dirty="0" smtClean="0">
                <a:solidFill>
                  <a:prstClr val="black"/>
                </a:solidFill>
                <a:ea typeface="Times New Roman" panose="02020603050405020304" pitchFamily="18" charset="0"/>
                <a:cs typeface="Arial" panose="020B0604020202020204" pitchFamily="34" charset="0"/>
              </a:rPr>
              <a:t>MISA is supporting the municipality through remotely by District Leader/Project Manager of </a:t>
            </a:r>
            <a:r>
              <a:rPr lang="en-ZA" sz="1500" dirty="0" err="1" smtClean="0">
                <a:solidFill>
                  <a:prstClr val="black"/>
                </a:solidFill>
                <a:ea typeface="Times New Roman" panose="02020603050405020304" pitchFamily="18" charset="0"/>
                <a:cs typeface="Arial" panose="020B0604020202020204" pitchFamily="34" charset="0"/>
              </a:rPr>
              <a:t>Umgungundlovu</a:t>
            </a:r>
            <a:r>
              <a:rPr lang="en-ZA" sz="1500" dirty="0" smtClean="0">
                <a:solidFill>
                  <a:prstClr val="black"/>
                </a:solidFill>
                <a:ea typeface="Times New Roman" panose="02020603050405020304" pitchFamily="18" charset="0"/>
                <a:cs typeface="Arial" panose="020B0604020202020204" pitchFamily="34" charset="0"/>
              </a:rPr>
              <a:t> DM and support includes technical advices and monitoring of MIG Programme.</a:t>
            </a:r>
            <a:endParaRPr lang="en-US" sz="1500" dirty="0">
              <a:solidFill>
                <a:prstClr val="black"/>
              </a:solidFill>
              <a:ea typeface="Times New Roman" panose="02020603050405020304" pitchFamily="18" charset="0"/>
              <a:cs typeface="Arial" panose="020B0604020202020204" pitchFamily="34" charset="0"/>
            </a:endParaRPr>
          </a:p>
          <a:p>
            <a:pPr marL="452438" lvl="1" indent="-452438" algn="just">
              <a:spcBef>
                <a:spcPts val="0"/>
              </a:spcBef>
              <a:spcAft>
                <a:spcPts val="1000"/>
              </a:spcAft>
              <a:buFont typeface="Wingdings" panose="05000000000000000000" pitchFamily="2" charset="2"/>
              <a:buChar char="ü"/>
            </a:pPr>
            <a:r>
              <a:rPr lang="en-ZA" sz="1500" dirty="0">
                <a:solidFill>
                  <a:prstClr val="black"/>
                </a:solidFill>
                <a:ea typeface="Times New Roman" panose="02020603050405020304" pitchFamily="18" charset="0"/>
                <a:cs typeface="Arial" panose="020B0604020202020204" pitchFamily="34" charset="0"/>
              </a:rPr>
              <a:t>DCOG, Provincial CoGTA coordinates MIG appraisal processes to ensure delivery of funded projects. </a:t>
            </a:r>
            <a:endParaRPr lang="en-ZA" sz="1500" dirty="0" smtClean="0">
              <a:solidFill>
                <a:prstClr val="black"/>
              </a:solidFill>
              <a:ea typeface="Times New Roman" panose="02020603050405020304" pitchFamily="18" charset="0"/>
              <a:cs typeface="Arial" panose="020B0604020202020204" pitchFamily="34" charset="0"/>
            </a:endParaRPr>
          </a:p>
          <a:p>
            <a:pPr marL="452438" lvl="1" indent="-452438" algn="just">
              <a:spcBef>
                <a:spcPts val="0"/>
              </a:spcBef>
              <a:spcAft>
                <a:spcPts val="1000"/>
              </a:spcAft>
              <a:buFont typeface="Wingdings" panose="05000000000000000000" pitchFamily="2" charset="2"/>
              <a:buChar char="ü"/>
            </a:pPr>
            <a:r>
              <a:rPr lang="en-ZA" sz="1500" dirty="0"/>
              <a:t>MISA supported the District municipalities during the lockdown with appraising of projects and monitoring of supplied </a:t>
            </a:r>
            <a:r>
              <a:rPr lang="en-ZA" sz="1500" dirty="0" err="1"/>
              <a:t>jojo</a:t>
            </a:r>
            <a:r>
              <a:rPr lang="en-ZA" sz="1500" dirty="0"/>
              <a:t> tanks in the various areas. </a:t>
            </a:r>
            <a:endParaRPr lang="en-ZA" sz="1500" b="1" dirty="0">
              <a:solidFill>
                <a:prstClr val="black"/>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2881387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613" y="146510"/>
            <a:ext cx="8280920" cy="608194"/>
          </a:xfrm>
          <a:ln>
            <a:solidFill>
              <a:schemeClr val="tx1"/>
            </a:solidFill>
          </a:ln>
        </p:spPr>
        <p:txBody>
          <a:bodyPr/>
          <a:lstStyle/>
          <a:p>
            <a:r>
              <a:rPr lang="en-US" sz="2600" dirty="0"/>
              <a:t>MIG FUNDING : CHALLENGES OR SUPPORT  </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17</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354347" y="850226"/>
            <a:ext cx="8596411" cy="5506123"/>
          </a:xfrm>
          <a:prstGeom prst="rect">
            <a:avLst/>
          </a:prstGeom>
          <a:noFill/>
          <a:ln>
            <a:solidFill>
              <a:schemeClr val="tx1"/>
            </a:solidFill>
          </a:ln>
        </p:spPr>
        <p:txBody>
          <a:bodyPr wrap="square" rtlCol="0">
            <a:spAutoFit/>
          </a:bodyPr>
          <a:lstStyle/>
          <a:p>
            <a:pPr marL="0" marR="0" algn="just">
              <a:lnSpc>
                <a:spcPct val="115000"/>
              </a:lnSpc>
              <a:spcBef>
                <a:spcPts val="0"/>
              </a:spcBef>
              <a:spcAft>
                <a:spcPts val="0"/>
              </a:spcAft>
            </a:pPr>
            <a:r>
              <a:rPr lang="en-ZA" sz="1600" b="1" dirty="0">
                <a:ea typeface="Times New Roman" panose="02020603050405020304" pitchFamily="18" charset="0"/>
                <a:cs typeface="Arial" panose="020B0604020202020204" pitchFamily="34" charset="0"/>
              </a:rPr>
              <a:t>Challenges identified at the municipality</a:t>
            </a:r>
            <a:r>
              <a:rPr lang="en-ZA" sz="1600" b="1" dirty="0" smtClean="0">
                <a:ea typeface="Times New Roman" panose="02020603050405020304" pitchFamily="18" charset="0"/>
                <a:cs typeface="Arial" panose="020B0604020202020204" pitchFamily="34" charset="0"/>
              </a:rPr>
              <a:t>:</a:t>
            </a:r>
          </a:p>
          <a:p>
            <a:pPr marL="342900" indent="-342900" algn="just">
              <a:buFont typeface="Wingdings" panose="05000000000000000000" pitchFamily="2" charset="2"/>
              <a:buChar char="ü"/>
            </a:pPr>
            <a:r>
              <a:rPr lang="en-GB" sz="1600" dirty="0"/>
              <a:t>Suspension of PMU Manager, failure of the Municipality to create (MIG MIS) profile to release MIG forms in time and delayed payments </a:t>
            </a:r>
            <a:r>
              <a:rPr lang="en-GB" sz="1600" dirty="0" smtClean="0"/>
              <a:t>processing. </a:t>
            </a:r>
            <a:r>
              <a:rPr lang="en-ZA" sz="1600" dirty="0"/>
              <a:t>Municipality has capacity challenges under PMU, poor planning which led to delays in the implementation of projects, delays in MIG MIS reporting system</a:t>
            </a:r>
            <a:endParaRPr lang="en-ZA" sz="1600" dirty="0">
              <a:solidFill>
                <a:srgbClr val="FF0000"/>
              </a:solidFill>
              <a:ea typeface="Times New Roman" panose="02020603050405020304" pitchFamily="18" charset="0"/>
              <a:cs typeface="Arial" panose="020B0604020202020204" pitchFamily="34" charset="0"/>
            </a:endParaRPr>
          </a:p>
          <a:p>
            <a:pPr marL="285750" lvl="0" indent="-285750">
              <a:buFont typeface="Wingdings" panose="05000000000000000000" pitchFamily="2" charset="2"/>
              <a:buChar char="ü"/>
            </a:pPr>
            <a:r>
              <a:rPr lang="en-ZA" sz="1600" dirty="0" smtClean="0"/>
              <a:t>Lockdown </a:t>
            </a:r>
            <a:r>
              <a:rPr lang="en-ZA" sz="1600" dirty="0"/>
              <a:t>impacted on the stopping of construction on the ground which delays planned projects.</a:t>
            </a:r>
            <a:endParaRPr lang="en-US" sz="1600" dirty="0"/>
          </a:p>
          <a:p>
            <a:pPr marL="285750" indent="-285750">
              <a:buFont typeface="Wingdings" panose="05000000000000000000" pitchFamily="2" charset="2"/>
              <a:buChar char="ü"/>
            </a:pPr>
            <a:r>
              <a:rPr lang="en-ZA" sz="1600" dirty="0"/>
              <a:t> </a:t>
            </a:r>
            <a:r>
              <a:rPr lang="en-ZA" sz="1600" dirty="0" smtClean="0"/>
              <a:t>Sub-contracting </a:t>
            </a:r>
            <a:r>
              <a:rPr lang="en-ZA" sz="1600" dirty="0"/>
              <a:t>challenges</a:t>
            </a:r>
            <a:endParaRPr lang="en-ZA" sz="1600" dirty="0" smtClean="0"/>
          </a:p>
          <a:p>
            <a:pPr marL="342900" indent="-342900" algn="just">
              <a:buFont typeface="Wingdings" panose="05000000000000000000" pitchFamily="2" charset="2"/>
              <a:buChar char="ü"/>
            </a:pPr>
            <a:r>
              <a:rPr lang="en-ZA" sz="1600" dirty="0" smtClean="0"/>
              <a:t>Challenges </a:t>
            </a:r>
            <a:r>
              <a:rPr lang="en-ZA" sz="1600" dirty="0"/>
              <a:t>includes the lockdown which impacted on the delays of the projects which were expected to start in April 2020 some projects planned to be completed this financial year end of June 2020 were further delayed and rollover to the next financial year 20/21</a:t>
            </a:r>
          </a:p>
          <a:p>
            <a:pPr algn="just">
              <a:lnSpc>
                <a:spcPct val="115000"/>
              </a:lnSpc>
              <a:spcBef>
                <a:spcPts val="0"/>
              </a:spcBef>
              <a:spcAft>
                <a:spcPts val="0"/>
              </a:spcAft>
            </a:pPr>
            <a:endParaRPr lang="en-ZA" sz="1600" dirty="0"/>
          </a:p>
          <a:p>
            <a:pPr lvl="0" algn="just">
              <a:spcBef>
                <a:spcPts val="0"/>
              </a:spcBef>
              <a:spcAft>
                <a:spcPts val="1000"/>
              </a:spcAft>
            </a:pPr>
            <a:r>
              <a:rPr lang="en-ZA" sz="1600" b="1" dirty="0" smtClean="0">
                <a:solidFill>
                  <a:prstClr val="black"/>
                </a:solidFill>
                <a:ea typeface="Times New Roman" panose="02020603050405020304" pitchFamily="18" charset="0"/>
                <a:cs typeface="Arial" panose="020B0604020202020204" pitchFamily="34" charset="0"/>
              </a:rPr>
              <a:t>Support </a:t>
            </a:r>
            <a:r>
              <a:rPr lang="en-ZA" sz="1600" b="1" dirty="0">
                <a:solidFill>
                  <a:prstClr val="black"/>
                </a:solidFill>
                <a:ea typeface="Times New Roman" panose="02020603050405020304" pitchFamily="18" charset="0"/>
                <a:cs typeface="Arial" panose="020B0604020202020204" pitchFamily="34" charset="0"/>
              </a:rPr>
              <a:t>Provided to the municipality </a:t>
            </a:r>
            <a:endParaRPr lang="en-US" sz="1600" dirty="0">
              <a:solidFill>
                <a:prstClr val="black"/>
              </a:solidFill>
              <a:ea typeface="Times New Roman" panose="02020603050405020304" pitchFamily="18" charset="0"/>
              <a:cs typeface="Arial" panose="020B0604020202020204" pitchFamily="34" charset="0"/>
            </a:endParaRPr>
          </a:p>
          <a:p>
            <a:pPr marL="452438" lvl="1" indent="-452438" algn="just">
              <a:spcBef>
                <a:spcPts val="0"/>
              </a:spcBef>
              <a:spcAft>
                <a:spcPts val="1000"/>
              </a:spcAft>
              <a:buFont typeface="Wingdings" panose="05000000000000000000" pitchFamily="2" charset="2"/>
              <a:buChar char="ü"/>
            </a:pPr>
            <a:r>
              <a:rPr lang="en-ZA" sz="1600" dirty="0" smtClean="0"/>
              <a:t>MISA supported </a:t>
            </a:r>
            <a:r>
              <a:rPr lang="en-ZA" sz="1600" dirty="0"/>
              <a:t>in the MIG Slow spending sessions in meeting held with </a:t>
            </a:r>
            <a:r>
              <a:rPr lang="en-ZA" sz="1600" dirty="0" smtClean="0"/>
              <a:t>the municipality </a:t>
            </a:r>
            <a:r>
              <a:rPr lang="en-ZA" sz="1600" dirty="0"/>
              <a:t>on the weekly basis in May and June 2020 and recovery/ acceleration plan with realistic projections were </a:t>
            </a:r>
            <a:r>
              <a:rPr lang="en-ZA" sz="1600" dirty="0" smtClean="0"/>
              <a:t>prepared</a:t>
            </a:r>
            <a:r>
              <a:rPr lang="en-ZA" sz="1600" dirty="0">
                <a:solidFill>
                  <a:prstClr val="black"/>
                </a:solidFill>
                <a:cs typeface="Arial" panose="020B0604020202020204" pitchFamily="34" charset="0"/>
              </a:rPr>
              <a:t>.</a:t>
            </a:r>
            <a:endParaRPr lang="en-US" sz="1600" dirty="0">
              <a:solidFill>
                <a:prstClr val="black"/>
              </a:solidFill>
              <a:ea typeface="Times New Roman" panose="02020603050405020304" pitchFamily="18" charset="0"/>
              <a:cs typeface="Arial" panose="020B0604020202020204" pitchFamily="34" charset="0"/>
            </a:endParaRPr>
          </a:p>
          <a:p>
            <a:pPr marL="452438" lvl="1" indent="-452438" algn="just">
              <a:spcBef>
                <a:spcPts val="0"/>
              </a:spcBef>
              <a:spcAft>
                <a:spcPts val="1000"/>
              </a:spcAft>
              <a:buFont typeface="Wingdings" panose="05000000000000000000" pitchFamily="2" charset="2"/>
              <a:buChar char="ü"/>
            </a:pPr>
            <a:r>
              <a:rPr lang="en-ZA" sz="1600" dirty="0">
                <a:solidFill>
                  <a:prstClr val="black"/>
                </a:solidFill>
                <a:ea typeface="Times New Roman" panose="02020603050405020304" pitchFamily="18" charset="0"/>
                <a:cs typeface="Arial" panose="020B0604020202020204" pitchFamily="34" charset="0"/>
              </a:rPr>
              <a:t>DCOG, Provincial CoGTA coordinates MIG appraisal processes to ensure delivery of funded projects. </a:t>
            </a:r>
            <a:endParaRPr lang="en-ZA" sz="1600" dirty="0" smtClean="0">
              <a:solidFill>
                <a:prstClr val="black"/>
              </a:solidFill>
              <a:ea typeface="Times New Roman" panose="02020603050405020304" pitchFamily="18" charset="0"/>
              <a:cs typeface="Arial" panose="020B0604020202020204" pitchFamily="34" charset="0"/>
            </a:endParaRPr>
          </a:p>
          <a:p>
            <a:pPr marL="452438" lvl="1" indent="-452438" algn="just">
              <a:spcBef>
                <a:spcPts val="0"/>
              </a:spcBef>
              <a:spcAft>
                <a:spcPts val="1000"/>
              </a:spcAft>
              <a:buFont typeface="Wingdings" panose="05000000000000000000" pitchFamily="2" charset="2"/>
              <a:buChar char="ü"/>
            </a:pPr>
            <a:r>
              <a:rPr lang="en-ZA" sz="1600" dirty="0"/>
              <a:t>MISA supported the District municipalities during the lockdown with appraising of projects and monitoring of supplied </a:t>
            </a:r>
            <a:r>
              <a:rPr lang="en-ZA" sz="1600" dirty="0" err="1"/>
              <a:t>jojo</a:t>
            </a:r>
            <a:r>
              <a:rPr lang="en-ZA" sz="1600" dirty="0"/>
              <a:t> tanks in the various areas</a:t>
            </a:r>
            <a:r>
              <a:rPr lang="en-ZA" dirty="0"/>
              <a:t>. </a:t>
            </a:r>
            <a:endParaRPr lang="en-ZA" b="1" dirty="0">
              <a:solidFill>
                <a:prstClr val="black"/>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335211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9451"/>
            <a:ext cx="8208912" cy="687611"/>
          </a:xfrm>
          <a:ln>
            <a:solidFill>
              <a:schemeClr val="tx1"/>
            </a:solidFill>
          </a:ln>
        </p:spPr>
        <p:txBody>
          <a:bodyPr/>
          <a:lstStyle/>
          <a:p>
            <a:r>
              <a:rPr lang="en-US" sz="2600" dirty="0"/>
              <a:t>COVID-19 INTERVENTIONS</a:t>
            </a:r>
          </a:p>
        </p:txBody>
      </p:sp>
      <p:sp>
        <p:nvSpPr>
          <p:cNvPr id="3" name="Slide Number Placeholder 2"/>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7DFFE2B6-938D-47C6-8A9B-DD6FD95CA4F9}"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18</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10204" y="1556792"/>
            <a:ext cx="8424936" cy="2092881"/>
          </a:xfrm>
          <a:prstGeom prst="rect">
            <a:avLst/>
          </a:prstGeom>
          <a:noFill/>
          <a:ln>
            <a:solidFill>
              <a:schemeClr val="tx1"/>
            </a:solidFill>
          </a:ln>
        </p:spPr>
        <p:txBody>
          <a:bodyPr wrap="square" rtlCol="0">
            <a:spAutoFit/>
          </a:bodyPr>
          <a:lstStyle/>
          <a:p>
            <a:pPr marL="342900" lvl="0" indent="-342900" algn="just">
              <a:buFont typeface="Arial" panose="020B0604020202020204" pitchFamily="34" charset="0"/>
              <a:buChar char="•"/>
              <a:defRPr/>
            </a:pPr>
            <a:r>
              <a:rPr lang="en-ZA" dirty="0" smtClean="0"/>
              <a:t>The municipality spent R24 426 522 between 23 March and 06 August for procurement in relation to COVID-19 response.</a:t>
            </a:r>
          </a:p>
          <a:p>
            <a:pPr marL="342900" lvl="0" indent="-342900" algn="just">
              <a:buFont typeface="Arial" panose="020B0604020202020204" pitchFamily="34" charset="0"/>
              <a:buChar char="•"/>
              <a:defRPr/>
            </a:pPr>
            <a:r>
              <a:rPr lang="en-ZA" dirty="0" smtClean="0"/>
              <a:t>Weekly report on expenditure are being submitted to Provincial and National Treasury.</a:t>
            </a:r>
          </a:p>
          <a:p>
            <a:pPr marL="342900" lvl="0" indent="-342900" algn="just">
              <a:buFont typeface="Arial" panose="020B0604020202020204" pitchFamily="34" charset="0"/>
              <a:buChar char="•"/>
              <a:defRPr/>
            </a:pPr>
            <a:r>
              <a:rPr lang="en-ZA" dirty="0" smtClean="0"/>
              <a:t>Municipality </a:t>
            </a:r>
            <a:r>
              <a:rPr lang="en-ZA" dirty="0"/>
              <a:t>to closely monitor projects on site and ensure that COVID 19 OHSA regulations are met at all times to improve production in the implementing the projects delayed</a:t>
            </a:r>
            <a:r>
              <a:rPr lang="en-ZA" dirty="0" smtClean="0"/>
              <a:t>.</a:t>
            </a:r>
            <a:endParaRPr kumimoji="0" lang="en-ZA" sz="2200" b="0" i="0" u="none" strike="noStrike" kern="1200" cap="none" spc="0" normalizeH="0" baseline="0" noProof="0" dirty="0" smtClean="0">
              <a:ln>
                <a:noFill/>
              </a:ln>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964747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RECOMMENDATIONS</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19</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556792"/>
            <a:ext cx="8208912" cy="3416320"/>
          </a:xfrm>
          <a:prstGeom prst="rect">
            <a:avLst/>
          </a:prstGeom>
          <a:noFill/>
          <a:ln>
            <a:solidFill>
              <a:schemeClr val="tx1"/>
            </a:solidFill>
          </a:ln>
        </p:spPr>
        <p:txBody>
          <a:bodyPr wrap="square" rtlCol="0">
            <a:spAutoFit/>
          </a:bodyPr>
          <a:lstStyle/>
          <a:p>
            <a:pPr algn="just"/>
            <a:endParaRPr lang="en-ZA" sz="2400" dirty="0"/>
          </a:p>
          <a:p>
            <a:pPr algn="just"/>
            <a:endParaRPr lang="en-ZA" sz="2400" dirty="0"/>
          </a:p>
          <a:p>
            <a:pPr algn="just"/>
            <a:r>
              <a:rPr lang="en-ZA" sz="2400" dirty="0"/>
              <a:t>The Portfolio Committee to note the state of </a:t>
            </a:r>
            <a:r>
              <a:rPr lang="en-ZA" sz="2400" b="1" dirty="0" err="1" smtClean="0"/>
              <a:t>Msunduzi</a:t>
            </a:r>
            <a:r>
              <a:rPr lang="en-ZA" sz="2400" b="1" dirty="0" smtClean="0"/>
              <a:t> </a:t>
            </a:r>
            <a:r>
              <a:rPr lang="en-ZA" sz="2400" b="1" dirty="0"/>
              <a:t>Local Municipality.</a:t>
            </a:r>
            <a:endParaRPr lang="en-ZA" sz="2400" dirty="0"/>
          </a:p>
          <a:p>
            <a:pPr algn="just"/>
            <a:endParaRPr lang="en-ZA" sz="2400" dirty="0"/>
          </a:p>
          <a:p>
            <a:pPr algn="just"/>
            <a:endParaRPr lang="en-ZA" sz="2400" dirty="0"/>
          </a:p>
          <a:p>
            <a:pPr algn="just"/>
            <a:endParaRPr lang="en-ZA" sz="2400" dirty="0"/>
          </a:p>
          <a:p>
            <a:pPr algn="just"/>
            <a:endParaRPr lang="en-ZA" sz="2400" dirty="0"/>
          </a:p>
          <a:p>
            <a:pPr algn="just"/>
            <a:endParaRPr lang="en-ZA" sz="2400" dirty="0"/>
          </a:p>
        </p:txBody>
      </p:sp>
    </p:spTree>
    <p:extLst>
      <p:ext uri="{BB962C8B-B14F-4D97-AF65-F5344CB8AC3E}">
        <p14:creationId xmlns:p14="http://schemas.microsoft.com/office/powerpoint/2010/main" xmlns="" val="569135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03921" cy="615603"/>
          </a:xfrm>
          <a:ln>
            <a:solidFill>
              <a:schemeClr val="tx1"/>
            </a:solidFill>
          </a:ln>
        </p:spPr>
        <p:txBody>
          <a:bodyPr/>
          <a:lstStyle/>
          <a:p>
            <a:r>
              <a:rPr lang="en-US" sz="2600" dirty="0"/>
              <a:t>PRESENTATION LAYOUT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a:t>
            </a:fld>
            <a:endParaRPr lang="en-US" altLang="en-US" dirty="0"/>
          </a:p>
        </p:txBody>
      </p:sp>
      <p:sp>
        <p:nvSpPr>
          <p:cNvPr id="4" name="Content Placeholder 3"/>
          <p:cNvSpPr>
            <a:spLocks noGrp="1"/>
          </p:cNvSpPr>
          <p:nvPr>
            <p:ph sz="quarter" idx="13"/>
          </p:nvPr>
        </p:nvSpPr>
        <p:spPr>
          <a:xfrm>
            <a:off x="467544" y="1124744"/>
            <a:ext cx="8203921" cy="4608512"/>
          </a:xfrm>
          <a:ln>
            <a:solidFill>
              <a:schemeClr val="tx1"/>
            </a:solidFill>
          </a:ln>
        </p:spPr>
        <p:txBody>
          <a:bodyPr/>
          <a:lstStyle/>
          <a:p>
            <a:pPr>
              <a:buFont typeface="Wingdings" panose="05000000000000000000" pitchFamily="2" charset="2"/>
              <a:buChar char="§"/>
            </a:pPr>
            <a:r>
              <a:rPr lang="en-US" sz="2400" dirty="0"/>
              <a:t>Purpose</a:t>
            </a:r>
          </a:p>
          <a:p>
            <a:pPr>
              <a:buFont typeface="Wingdings" panose="05000000000000000000" pitchFamily="2" charset="2"/>
              <a:buChar char="§"/>
            </a:pPr>
            <a:r>
              <a:rPr lang="en-US" sz="2400" dirty="0"/>
              <a:t>Introduction</a:t>
            </a:r>
          </a:p>
          <a:p>
            <a:pPr>
              <a:buFont typeface="Wingdings" panose="05000000000000000000" pitchFamily="2" charset="2"/>
              <a:buChar char="§"/>
            </a:pPr>
            <a:r>
              <a:rPr lang="en-US" sz="2400" dirty="0"/>
              <a:t>Governance</a:t>
            </a:r>
          </a:p>
          <a:p>
            <a:pPr>
              <a:buFont typeface="Wingdings" panose="05000000000000000000" pitchFamily="2" charset="2"/>
              <a:buChar char="§"/>
            </a:pPr>
            <a:r>
              <a:rPr lang="en-US" sz="2400" dirty="0"/>
              <a:t>Municipal Administration</a:t>
            </a:r>
          </a:p>
          <a:p>
            <a:pPr>
              <a:buFont typeface="Wingdings" panose="05000000000000000000" pitchFamily="2" charset="2"/>
              <a:buChar char="§"/>
            </a:pPr>
            <a:r>
              <a:rPr lang="en-US" sz="2400" dirty="0"/>
              <a:t>Financial Management</a:t>
            </a:r>
          </a:p>
          <a:p>
            <a:pPr>
              <a:buFont typeface="Wingdings" panose="05000000000000000000" pitchFamily="2" charset="2"/>
              <a:buChar char="§"/>
            </a:pPr>
            <a:r>
              <a:rPr lang="en-US" sz="2400" dirty="0"/>
              <a:t>Service Delivery</a:t>
            </a:r>
          </a:p>
          <a:p>
            <a:pPr>
              <a:buFont typeface="Wingdings" panose="05000000000000000000" pitchFamily="2" charset="2"/>
              <a:buChar char="§"/>
            </a:pPr>
            <a:r>
              <a:rPr lang="en-US" sz="2400" dirty="0"/>
              <a:t>COVID-19 Interventions</a:t>
            </a:r>
          </a:p>
          <a:p>
            <a:pPr>
              <a:buFont typeface="Wingdings" panose="05000000000000000000" pitchFamily="2" charset="2"/>
              <a:buChar char="§"/>
            </a:pPr>
            <a:r>
              <a:rPr lang="en-US" sz="2400" dirty="0"/>
              <a:t>Recommendations </a:t>
            </a:r>
          </a:p>
          <a:p>
            <a:endParaRPr lang="en-US" dirty="0"/>
          </a:p>
          <a:p>
            <a:endParaRPr lang="en-US" dirty="0"/>
          </a:p>
        </p:txBody>
      </p:sp>
    </p:spTree>
    <p:extLst>
      <p:ext uri="{BB962C8B-B14F-4D97-AF65-F5344CB8AC3E}">
        <p14:creationId xmlns:p14="http://schemas.microsoft.com/office/powerpoint/2010/main" xmlns="" val="624044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20</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556792"/>
            <a:ext cx="8208912" cy="4708981"/>
          </a:xfrm>
          <a:prstGeom prst="rect">
            <a:avLst/>
          </a:prstGeom>
          <a:noFill/>
          <a:ln>
            <a:solidFill>
              <a:schemeClr val="tx1"/>
            </a:solidFill>
          </a:ln>
        </p:spPr>
        <p:txBody>
          <a:bodyPr wrap="square" rtlCol="0">
            <a:spAutoFit/>
          </a:bodyPr>
          <a:lstStyle/>
          <a:p>
            <a:pPr algn="ctr"/>
            <a:endParaRPr lang="en-ZA" sz="2400" dirty="0"/>
          </a:p>
          <a:p>
            <a:pPr algn="ctr"/>
            <a:endParaRPr lang="en-ZA" sz="2400" dirty="0"/>
          </a:p>
          <a:p>
            <a:pPr algn="ctr"/>
            <a:endParaRPr lang="en-ZA" sz="2400" dirty="0"/>
          </a:p>
          <a:p>
            <a:pPr algn="ctr"/>
            <a:endParaRPr lang="en-ZA" sz="2400" dirty="0"/>
          </a:p>
          <a:p>
            <a:pPr algn="ctr"/>
            <a:endParaRPr lang="en-ZA" sz="2400" dirty="0"/>
          </a:p>
          <a:p>
            <a:pPr algn="ctr"/>
            <a:endParaRPr lang="en-ZA" sz="2400" dirty="0"/>
          </a:p>
          <a:p>
            <a:pPr algn="ctr"/>
            <a:r>
              <a:rPr lang="en-ZA" sz="3600" b="1" dirty="0"/>
              <a:t>Thank You </a:t>
            </a:r>
          </a:p>
          <a:p>
            <a:pPr algn="just"/>
            <a:endParaRPr lang="en-ZA" sz="2400" dirty="0"/>
          </a:p>
          <a:p>
            <a:pPr algn="just"/>
            <a:endParaRPr lang="en-ZA" sz="2400" dirty="0"/>
          </a:p>
          <a:p>
            <a:pPr algn="just"/>
            <a:endParaRPr lang="en-ZA" sz="2400" dirty="0"/>
          </a:p>
          <a:p>
            <a:pPr algn="just"/>
            <a:endParaRPr lang="en-ZA" sz="2400" dirty="0"/>
          </a:p>
          <a:p>
            <a:pPr algn="just"/>
            <a:endParaRPr lang="en-ZA" sz="2400" dirty="0"/>
          </a:p>
        </p:txBody>
      </p:sp>
    </p:spTree>
    <p:extLst>
      <p:ext uri="{BB962C8B-B14F-4D97-AF65-F5344CB8AC3E}">
        <p14:creationId xmlns:p14="http://schemas.microsoft.com/office/powerpoint/2010/main" xmlns="" val="2235903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PURPOSE</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3</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556792"/>
            <a:ext cx="8208912" cy="2677656"/>
          </a:xfrm>
          <a:prstGeom prst="rect">
            <a:avLst/>
          </a:prstGeom>
          <a:noFill/>
          <a:ln>
            <a:solidFill>
              <a:schemeClr val="tx1"/>
            </a:solidFill>
          </a:ln>
        </p:spPr>
        <p:txBody>
          <a:bodyPr wrap="square" rtlCol="0">
            <a:spAutoFit/>
          </a:bodyPr>
          <a:lstStyle/>
          <a:p>
            <a:pPr algn="just"/>
            <a:r>
              <a:rPr lang="en-ZA" sz="2400" dirty="0"/>
              <a:t>To brief the Portfolio Committee on Cooperative Governance and Traditional Affairs (CoGTA) on the status of </a:t>
            </a:r>
            <a:r>
              <a:rPr lang="en-ZA" sz="2400" b="1" dirty="0" err="1" smtClean="0"/>
              <a:t>uMsunduzi</a:t>
            </a:r>
            <a:r>
              <a:rPr lang="en-ZA" sz="2400" b="1" dirty="0" smtClean="0"/>
              <a:t> Local Municipality.</a:t>
            </a:r>
            <a:endParaRPr lang="en-ZA" sz="2400" dirty="0"/>
          </a:p>
          <a:p>
            <a:pPr algn="just"/>
            <a:endParaRPr lang="en-ZA" sz="2400" dirty="0"/>
          </a:p>
          <a:p>
            <a:pPr algn="just"/>
            <a:endParaRPr lang="en-ZA" sz="2400" dirty="0"/>
          </a:p>
          <a:p>
            <a:pPr algn="just"/>
            <a:endParaRPr lang="en-ZA" sz="2400" dirty="0"/>
          </a:p>
          <a:p>
            <a:pPr algn="just"/>
            <a:endParaRPr lang="en-ZA" sz="2400" dirty="0"/>
          </a:p>
        </p:txBody>
      </p:sp>
    </p:spTree>
    <p:extLst>
      <p:ext uri="{BB962C8B-B14F-4D97-AF65-F5344CB8AC3E}">
        <p14:creationId xmlns:p14="http://schemas.microsoft.com/office/powerpoint/2010/main" xmlns="" val="137303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BD4953AF-2856-4378-9099-E24715CDA83A}"/>
              </a:ext>
            </a:extLst>
          </p:cNvPr>
          <p:cNvSpPr>
            <a:spLocks noGrp="1"/>
          </p:cNvSpPr>
          <p:nvPr>
            <p:ph type="title"/>
          </p:nvPr>
        </p:nvSpPr>
        <p:spPr>
          <a:xfrm>
            <a:off x="251520" y="0"/>
            <a:ext cx="8424936" cy="476672"/>
          </a:xfrm>
          <a:ln w="38100">
            <a:solidFill>
              <a:schemeClr val="accent6">
                <a:lumMod val="75000"/>
              </a:schemeClr>
            </a:solidFill>
          </a:ln>
        </p:spPr>
        <p:txBody>
          <a:bodyPr/>
          <a:lstStyle/>
          <a:p>
            <a:r>
              <a:rPr lang="en-ZA" dirty="0"/>
              <a:t>Introduction</a:t>
            </a:r>
            <a:endParaRPr lang="en-GB" dirty="0"/>
          </a:p>
        </p:txBody>
      </p:sp>
      <p:sp>
        <p:nvSpPr>
          <p:cNvPr id="3" name="Slide Number Placeholder 2">
            <a:extLst>
              <a:ext uri="{FF2B5EF4-FFF2-40B4-BE49-F238E27FC236}">
                <a16:creationId xmlns:a16="http://schemas.microsoft.com/office/drawing/2014/main" xmlns="" id="{BD716512-06AB-4619-A02C-B5FA10B7602B}"/>
              </a:ext>
            </a:extLst>
          </p:cNvPr>
          <p:cNvSpPr>
            <a:spLocks noGrp="1"/>
          </p:cNvSpPr>
          <p:nvPr>
            <p:ph type="sldNum" sz="quarter" idx="12"/>
          </p:nvPr>
        </p:nvSpPr>
        <p:spPr/>
        <p:txBody>
          <a:bodyPr/>
          <a:lstStyle/>
          <a:p>
            <a:pPr>
              <a:defRPr/>
            </a:pPr>
            <a:fld id="{7DFFE2B6-938D-47C6-8A9B-DD6FD95CA4F9}" type="slidenum">
              <a:rPr lang="en-US" altLang="en-US" smtClean="0"/>
              <a:pPr>
                <a:defRPr/>
              </a:pPr>
              <a:t>4</a:t>
            </a:fld>
            <a:endParaRPr lang="en-US" altLang="en-US" dirty="0"/>
          </a:p>
        </p:txBody>
      </p:sp>
      <p:sp>
        <p:nvSpPr>
          <p:cNvPr id="9" name="TextBox 8">
            <a:extLst>
              <a:ext uri="{FF2B5EF4-FFF2-40B4-BE49-F238E27FC236}">
                <a16:creationId xmlns:a16="http://schemas.microsoft.com/office/drawing/2014/main" xmlns="" id="{10A5FAB7-B612-4693-8C9C-E066A64A63B8}"/>
              </a:ext>
            </a:extLst>
          </p:cNvPr>
          <p:cNvSpPr txBox="1"/>
          <p:nvPr/>
        </p:nvSpPr>
        <p:spPr>
          <a:xfrm>
            <a:off x="251520" y="548680"/>
            <a:ext cx="8985986" cy="6463308"/>
          </a:xfrm>
          <a:prstGeom prst="rect">
            <a:avLst/>
          </a:prstGeom>
          <a:noFill/>
        </p:spPr>
        <p:txBody>
          <a:bodyPr wrap="square" rtlCol="0">
            <a:spAutoFit/>
          </a:bodyPr>
          <a:lstStyle/>
          <a:p>
            <a:pPr marL="285750" indent="-285750">
              <a:buFont typeface="Wingdings" panose="05000000000000000000" pitchFamily="2" charset="2"/>
              <a:buChar char="v"/>
            </a:pPr>
            <a:r>
              <a:rPr lang="en-ZA" dirty="0" err="1" smtClean="0"/>
              <a:t>Msunduzi</a:t>
            </a:r>
            <a:r>
              <a:rPr lang="en-ZA" dirty="0" smtClean="0"/>
              <a:t> </a:t>
            </a:r>
            <a:r>
              <a:rPr lang="en-ZA" dirty="0"/>
              <a:t>LM is in the </a:t>
            </a:r>
            <a:r>
              <a:rPr lang="en-ZA" dirty="0" err="1"/>
              <a:t>Umgungundlovu</a:t>
            </a:r>
            <a:r>
              <a:rPr lang="en-ZA" dirty="0"/>
              <a:t> District Municipality area </a:t>
            </a:r>
            <a:r>
              <a:rPr lang="en-US" dirty="0" smtClean="0"/>
              <a:t>it </a:t>
            </a:r>
            <a:r>
              <a:rPr lang="en-US" dirty="0"/>
              <a:t>is boarded by </a:t>
            </a:r>
            <a:r>
              <a:rPr lang="en-US" dirty="0" err="1"/>
              <a:t>Mshwathi</a:t>
            </a:r>
            <a:r>
              <a:rPr lang="en-US" dirty="0"/>
              <a:t> municipality on the northern boundary, </a:t>
            </a:r>
            <a:r>
              <a:rPr lang="en-US" dirty="0" err="1"/>
              <a:t>Mkhambathini</a:t>
            </a:r>
            <a:r>
              <a:rPr lang="en-US" dirty="0"/>
              <a:t> on the eastern boundary, Richmond municipality on the southern boundary and </a:t>
            </a:r>
            <a:r>
              <a:rPr lang="en-US" dirty="0" err="1"/>
              <a:t>Impendle</a:t>
            </a:r>
            <a:r>
              <a:rPr lang="en-US" dirty="0"/>
              <a:t> and Umgeni on the western </a:t>
            </a:r>
            <a:r>
              <a:rPr lang="en-US" dirty="0" smtClean="0"/>
              <a:t>boundaries.</a:t>
            </a:r>
          </a:p>
          <a:p>
            <a:pPr marL="285750" indent="-285750">
              <a:buFont typeface="Wingdings" panose="05000000000000000000" pitchFamily="2" charset="2"/>
              <a:buChar char="v"/>
            </a:pPr>
            <a:r>
              <a:rPr lang="en-ZA" dirty="0" err="1" smtClean="0"/>
              <a:t>Msunduzi</a:t>
            </a:r>
            <a:r>
              <a:rPr lang="en-ZA" dirty="0" smtClean="0"/>
              <a:t> consists </a:t>
            </a:r>
            <a:r>
              <a:rPr lang="en-ZA" dirty="0"/>
              <a:t>of 78 Councillors of which are proportionally elected councillors and 39 are ward councillors. </a:t>
            </a:r>
            <a:endParaRPr lang="en-ZA" dirty="0" smtClean="0"/>
          </a:p>
          <a:p>
            <a:pPr marL="285750" indent="-285750">
              <a:buFont typeface="Wingdings" panose="05000000000000000000" pitchFamily="2" charset="2"/>
              <a:buChar char="v"/>
            </a:pPr>
            <a:r>
              <a:rPr lang="en-ZA" dirty="0" smtClean="0"/>
              <a:t>The </a:t>
            </a:r>
            <a:r>
              <a:rPr lang="en-ZA" dirty="0"/>
              <a:t>Council is made up of 53 ANC councillors, 14 DA councillors, 5 IFP councillors, 3 EFF councillors, 1 ACDP councillor, 1 AIC councillor and lastly 1 AL JAMA-AH </a:t>
            </a:r>
            <a:r>
              <a:rPr lang="en-ZA" dirty="0" smtClean="0"/>
              <a:t>councillor</a:t>
            </a:r>
            <a:r>
              <a:rPr lang="en-ZA" dirty="0"/>
              <a:t>.</a:t>
            </a:r>
            <a:endParaRPr lang="en-ZA" dirty="0" smtClean="0"/>
          </a:p>
          <a:p>
            <a:pPr marL="285750" indent="-285750">
              <a:buFont typeface="Wingdings" panose="05000000000000000000" pitchFamily="2" charset="2"/>
              <a:buChar char="v"/>
            </a:pPr>
            <a:r>
              <a:rPr lang="en-ZA" dirty="0" smtClean="0"/>
              <a:t>Since </a:t>
            </a:r>
            <a:r>
              <a:rPr lang="en-ZA" dirty="0"/>
              <a:t>April 2018, the municipality has been engulfed with the following challenges that created </a:t>
            </a:r>
            <a:r>
              <a:rPr lang="en-ZA" dirty="0" smtClean="0"/>
              <a:t>instability:</a:t>
            </a:r>
          </a:p>
          <a:p>
            <a:pPr marL="742950" lvl="1" indent="-285750">
              <a:buFont typeface="Wingdings" panose="05000000000000000000" pitchFamily="2" charset="2"/>
              <a:buChar char="§"/>
            </a:pPr>
            <a:r>
              <a:rPr lang="en-ZA" dirty="0"/>
              <a:t>Public Protector Matters</a:t>
            </a:r>
            <a:r>
              <a:rPr lang="en-ZA" dirty="0" smtClean="0"/>
              <a:t>,</a:t>
            </a:r>
          </a:p>
          <a:p>
            <a:pPr marL="742950" lvl="1" indent="-285750">
              <a:buFont typeface="Wingdings" panose="05000000000000000000" pitchFamily="2" charset="2"/>
              <a:buChar char="§"/>
            </a:pPr>
            <a:r>
              <a:rPr lang="en-ZA" dirty="0" smtClean="0"/>
              <a:t>Tensions </a:t>
            </a:r>
            <a:r>
              <a:rPr lang="en-ZA" dirty="0"/>
              <a:t>with the staff of the Auditor General,  </a:t>
            </a:r>
            <a:endParaRPr lang="en-ZA" dirty="0" smtClean="0"/>
          </a:p>
          <a:p>
            <a:pPr marL="742950" lvl="1" indent="-285750">
              <a:buFont typeface="Wingdings" panose="05000000000000000000" pitchFamily="2" charset="2"/>
              <a:buChar char="§"/>
            </a:pPr>
            <a:r>
              <a:rPr lang="en-ZA" dirty="0" smtClean="0"/>
              <a:t>the </a:t>
            </a:r>
            <a:r>
              <a:rPr lang="en-ZA" dirty="0"/>
              <a:t>situation around the Municipal Manager and other senior managers, </a:t>
            </a:r>
            <a:endParaRPr lang="en-US" dirty="0"/>
          </a:p>
          <a:p>
            <a:pPr marL="742950" lvl="1" indent="-285750">
              <a:buFont typeface="Wingdings" panose="05000000000000000000" pitchFamily="2" charset="2"/>
              <a:buChar char="§"/>
            </a:pPr>
            <a:r>
              <a:rPr lang="en-ZA" dirty="0"/>
              <a:t>S</a:t>
            </a:r>
            <a:r>
              <a:rPr lang="en-ZA" dirty="0" smtClean="0"/>
              <a:t>ervice </a:t>
            </a:r>
            <a:r>
              <a:rPr lang="en-ZA" dirty="0"/>
              <a:t>delivery failures including electricity and waste management challenges, </a:t>
            </a:r>
            <a:endParaRPr lang="en-ZA" dirty="0" smtClean="0"/>
          </a:p>
          <a:p>
            <a:pPr marL="742950" lvl="1" indent="-285750">
              <a:buFont typeface="Wingdings" panose="05000000000000000000" pitchFamily="2" charset="2"/>
              <a:buChar char="§"/>
            </a:pPr>
            <a:r>
              <a:rPr lang="en-ZA" dirty="0" smtClean="0"/>
              <a:t>financial </a:t>
            </a:r>
            <a:r>
              <a:rPr lang="en-ZA" dirty="0"/>
              <a:t>management challenges including under spending on grants, failure to pay creditors on time, alleged collapse of the billing system. </a:t>
            </a:r>
            <a:endParaRPr lang="en-ZA" dirty="0" smtClean="0"/>
          </a:p>
          <a:p>
            <a:pPr marL="742950" lvl="1" indent="-285750">
              <a:buFont typeface="Wingdings" panose="05000000000000000000" pitchFamily="2" charset="2"/>
              <a:buChar char="§"/>
            </a:pPr>
            <a:r>
              <a:rPr lang="en-ZA" dirty="0" smtClean="0"/>
              <a:t>Ongoing </a:t>
            </a:r>
            <a:r>
              <a:rPr lang="en-ZA" dirty="0"/>
              <a:t>or pending investigations as well as labour strikes have been prominently reported on as </a:t>
            </a:r>
            <a:r>
              <a:rPr lang="en-ZA" dirty="0" smtClean="0"/>
              <a:t>well</a:t>
            </a:r>
          </a:p>
          <a:p>
            <a:pPr marL="742950" lvl="1" indent="-285750">
              <a:buFont typeface="Wingdings" panose="05000000000000000000" pitchFamily="2" charset="2"/>
              <a:buChar char="§"/>
            </a:pPr>
            <a:r>
              <a:rPr lang="en-ZA" dirty="0" smtClean="0"/>
              <a:t>Councillors </a:t>
            </a:r>
            <a:r>
              <a:rPr lang="en-ZA" dirty="0"/>
              <a:t>boycotting meetings and deliberately collapsing the quorum for reasons that were reportedly political</a:t>
            </a:r>
            <a:endParaRPr lang="en-ZA" dirty="0" smtClean="0"/>
          </a:p>
          <a:p>
            <a:pPr marL="742950" lvl="1" indent="-285750">
              <a:buFont typeface="Wingdings" panose="05000000000000000000" pitchFamily="2" charset="2"/>
              <a:buChar char="ü"/>
            </a:pPr>
            <a:endParaRPr lang="en-US" dirty="0"/>
          </a:p>
        </p:txBody>
      </p:sp>
    </p:spTree>
    <p:extLst>
      <p:ext uri="{BB962C8B-B14F-4D97-AF65-F5344CB8AC3E}">
        <p14:creationId xmlns:p14="http://schemas.microsoft.com/office/powerpoint/2010/main" xmlns="" val="871057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BD4953AF-2856-4378-9099-E24715CDA83A}"/>
              </a:ext>
            </a:extLst>
          </p:cNvPr>
          <p:cNvSpPr>
            <a:spLocks noGrp="1"/>
          </p:cNvSpPr>
          <p:nvPr>
            <p:ph type="title"/>
          </p:nvPr>
        </p:nvSpPr>
        <p:spPr>
          <a:xfrm>
            <a:off x="251520" y="0"/>
            <a:ext cx="8424936" cy="476672"/>
          </a:xfrm>
          <a:ln w="38100">
            <a:solidFill>
              <a:schemeClr val="accent6">
                <a:lumMod val="75000"/>
              </a:schemeClr>
            </a:solidFill>
          </a:ln>
        </p:spPr>
        <p:txBody>
          <a:bodyPr/>
          <a:lstStyle/>
          <a:p>
            <a:r>
              <a:rPr lang="en-ZA" dirty="0"/>
              <a:t>Introduction</a:t>
            </a:r>
            <a:endParaRPr lang="en-GB" dirty="0"/>
          </a:p>
        </p:txBody>
      </p:sp>
      <p:sp>
        <p:nvSpPr>
          <p:cNvPr id="3" name="Slide Number Placeholder 2">
            <a:extLst>
              <a:ext uri="{FF2B5EF4-FFF2-40B4-BE49-F238E27FC236}">
                <a16:creationId xmlns:a16="http://schemas.microsoft.com/office/drawing/2014/main" xmlns="" id="{BD716512-06AB-4619-A02C-B5FA10B7602B}"/>
              </a:ext>
            </a:extLst>
          </p:cNvPr>
          <p:cNvSpPr>
            <a:spLocks noGrp="1"/>
          </p:cNvSpPr>
          <p:nvPr>
            <p:ph type="sldNum" sz="quarter" idx="12"/>
          </p:nvPr>
        </p:nvSpPr>
        <p:spPr/>
        <p:txBody>
          <a:bodyPr/>
          <a:lstStyle/>
          <a:p>
            <a:pPr>
              <a:defRPr/>
            </a:pPr>
            <a:fld id="{7DFFE2B6-938D-47C6-8A9B-DD6FD95CA4F9}" type="slidenum">
              <a:rPr lang="en-US" altLang="en-US" smtClean="0"/>
              <a:pPr>
                <a:defRPr/>
              </a:pPr>
              <a:t>5</a:t>
            </a:fld>
            <a:endParaRPr lang="en-US" altLang="en-US" dirty="0"/>
          </a:p>
        </p:txBody>
      </p:sp>
      <p:sp>
        <p:nvSpPr>
          <p:cNvPr id="9" name="TextBox 8">
            <a:extLst>
              <a:ext uri="{FF2B5EF4-FFF2-40B4-BE49-F238E27FC236}">
                <a16:creationId xmlns:a16="http://schemas.microsoft.com/office/drawing/2014/main" xmlns="" id="{10A5FAB7-B612-4693-8C9C-E066A64A63B8}"/>
              </a:ext>
            </a:extLst>
          </p:cNvPr>
          <p:cNvSpPr txBox="1"/>
          <p:nvPr/>
        </p:nvSpPr>
        <p:spPr>
          <a:xfrm>
            <a:off x="251520" y="1196752"/>
            <a:ext cx="8985986" cy="2585323"/>
          </a:xfrm>
          <a:prstGeom prst="rect">
            <a:avLst/>
          </a:prstGeom>
          <a:noFill/>
        </p:spPr>
        <p:txBody>
          <a:bodyPr wrap="square" rtlCol="0">
            <a:spAutoFit/>
          </a:bodyPr>
          <a:lstStyle/>
          <a:p>
            <a:pPr marL="285750" indent="-285750">
              <a:buFont typeface="Wingdings" panose="05000000000000000000" pitchFamily="2" charset="2"/>
              <a:buChar char="v"/>
            </a:pPr>
            <a:r>
              <a:rPr lang="en-ZA" dirty="0"/>
              <a:t>The Provincial Executive Council (the Executive Council) </a:t>
            </a:r>
            <a:r>
              <a:rPr lang="en-ZA" dirty="0" smtClean="0"/>
              <a:t>invoked </a:t>
            </a:r>
            <a:r>
              <a:rPr lang="en-ZA" dirty="0"/>
              <a:t>the provisions of section 139(1)(b) of the Constitution in order to stabilize the municipality as the support provided proved in effective in ensuring stability within the </a:t>
            </a:r>
            <a:r>
              <a:rPr lang="en-ZA" dirty="0" smtClean="0"/>
              <a:t>municipality,</a:t>
            </a:r>
          </a:p>
          <a:p>
            <a:pPr marL="285750" indent="-285750">
              <a:buFont typeface="Wingdings" panose="05000000000000000000" pitchFamily="2" charset="2"/>
              <a:buChar char="v"/>
            </a:pPr>
            <a:endParaRPr lang="en-ZA" dirty="0" smtClean="0"/>
          </a:p>
          <a:p>
            <a:pPr marL="285750" indent="-285750">
              <a:buFont typeface="Wingdings" panose="05000000000000000000" pitchFamily="2" charset="2"/>
              <a:buChar char="v"/>
            </a:pPr>
            <a:r>
              <a:rPr lang="en-ZA" dirty="0" smtClean="0"/>
              <a:t>The </a:t>
            </a:r>
            <a:r>
              <a:rPr lang="en-ZA" dirty="0"/>
              <a:t>municipality previously experienced serious financial, governance and service delivery challenges, resulting in the Executive Council resolving, in March 2010, to invoke the provisions of Section 139(1)(b) of the </a:t>
            </a:r>
            <a:r>
              <a:rPr lang="en-ZA" dirty="0" smtClean="0"/>
              <a:t>Constitution. </a:t>
            </a:r>
            <a:r>
              <a:rPr lang="en-ZA" dirty="0"/>
              <a:t>This intervention was terminated in December 2011, following the stabilization of the municipality through the implementation of the recovery plan</a:t>
            </a:r>
            <a:endParaRPr lang="en-US" dirty="0"/>
          </a:p>
        </p:txBody>
      </p:sp>
    </p:spTree>
    <p:extLst>
      <p:ext uri="{BB962C8B-B14F-4D97-AF65-F5344CB8AC3E}">
        <p14:creationId xmlns:p14="http://schemas.microsoft.com/office/powerpoint/2010/main" xmlns="" val="795454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1"/>
            <a:ext cx="8352928" cy="576064"/>
          </a:xfrm>
          <a:ln>
            <a:solidFill>
              <a:schemeClr val="tx1"/>
            </a:solidFill>
          </a:ln>
        </p:spPr>
        <p:txBody>
          <a:bodyPr/>
          <a:lstStyle/>
          <a:p>
            <a:r>
              <a:rPr lang="en-US" sz="2600" dirty="0"/>
              <a:t>GOVERNANCE</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6</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395536" y="836712"/>
            <a:ext cx="8352928" cy="5904693"/>
          </a:xfrm>
          <a:prstGeom prst="rect">
            <a:avLst/>
          </a:prstGeom>
          <a:noFill/>
          <a:ln>
            <a:solidFill>
              <a:schemeClr val="tx1"/>
            </a:solidFill>
          </a:ln>
        </p:spPr>
        <p:txBody>
          <a:bodyPr wrap="square" rtlCol="0">
            <a:spAutoFit/>
          </a:bodyPr>
          <a:lstStyle/>
          <a:p>
            <a:pPr marL="342900" indent="-342900" algn="just">
              <a:buFont typeface="Arial" panose="020B0604020202020204" pitchFamily="34" charset="0"/>
              <a:buChar char="•"/>
            </a:pPr>
            <a:r>
              <a:rPr lang="en-US" sz="2000" dirty="0"/>
              <a:t>A Council meeting on the 2</a:t>
            </a:r>
            <a:r>
              <a:rPr lang="en-US" sz="2000" baseline="30000" dirty="0"/>
              <a:t>nd</a:t>
            </a:r>
            <a:r>
              <a:rPr lang="en-US" sz="2000" dirty="0"/>
              <a:t> of July 2019 collapsed because of the failure to comply with the Rules and Orders of the Municipality. </a:t>
            </a:r>
            <a:endParaRPr lang="en-US" sz="2000" dirty="0" smtClean="0"/>
          </a:p>
          <a:p>
            <a:pPr marL="342900" indent="-342900" algn="just">
              <a:buFont typeface="Arial" panose="020B0604020202020204" pitchFamily="34" charset="0"/>
              <a:buChar char="•"/>
            </a:pPr>
            <a:r>
              <a:rPr lang="en-US" sz="2000" dirty="0"/>
              <a:t>Several Council meetings collapsed in 2018 because of alleged deliberate boycotting of Council meetings by some </a:t>
            </a:r>
            <a:r>
              <a:rPr lang="en-US" sz="2000" dirty="0" err="1"/>
              <a:t>councillors</a:t>
            </a:r>
            <a:r>
              <a:rPr lang="en-US" sz="2000" dirty="0"/>
              <a:t>. The Speaker has not taken steps against truant </a:t>
            </a:r>
            <a:r>
              <a:rPr lang="en-US" sz="2000" dirty="0" err="1"/>
              <a:t>councillors</a:t>
            </a:r>
            <a:r>
              <a:rPr lang="en-US" sz="2000" dirty="0"/>
              <a:t> as provided for </a:t>
            </a:r>
            <a:r>
              <a:rPr lang="en-US" sz="2000" dirty="0" err="1"/>
              <a:t>ito</a:t>
            </a:r>
            <a:r>
              <a:rPr lang="en-US" sz="2000" dirty="0"/>
              <a:t> the Code of Conduct for </a:t>
            </a:r>
            <a:r>
              <a:rPr lang="en-US" sz="2000" dirty="0" err="1"/>
              <a:t>Councillors</a:t>
            </a:r>
            <a:r>
              <a:rPr lang="en-US" sz="2000" dirty="0"/>
              <a:t> and the Rules and Orders of the Municipality.</a:t>
            </a:r>
            <a:endParaRPr lang="en-US" sz="2000" dirty="0">
              <a:latin typeface="Calibri"/>
              <a:ea typeface="Calibri"/>
              <a:cs typeface="Calibri"/>
              <a:sym typeface="Calibri"/>
            </a:endParaRPr>
          </a:p>
          <a:p>
            <a:pPr marL="342900" indent="-342900" algn="just">
              <a:buFont typeface="Arial" panose="020B0604020202020204" pitchFamily="34" charset="0"/>
              <a:buChar char="•"/>
            </a:pPr>
            <a:r>
              <a:rPr lang="en-US" sz="2000" dirty="0"/>
              <a:t>The Municipal Manager has been on suspension since August 2018. The Council has not demonstrated urgency in having this matter resolved.</a:t>
            </a:r>
            <a:endParaRPr lang="en-US" sz="2000" dirty="0">
              <a:latin typeface="Calibri"/>
              <a:ea typeface="Calibri"/>
              <a:cs typeface="Calibri"/>
              <a:sym typeface="Calibri"/>
            </a:endParaRPr>
          </a:p>
          <a:p>
            <a:pPr marL="342900" indent="-342900" algn="just">
              <a:buFont typeface="Arial" panose="020B0604020202020204" pitchFamily="34" charset="0"/>
              <a:buChar char="•"/>
            </a:pPr>
            <a:r>
              <a:rPr lang="en-US" sz="2000" dirty="0"/>
              <a:t>MEC </a:t>
            </a:r>
            <a:r>
              <a:rPr lang="en-US" sz="2000" dirty="0" err="1"/>
              <a:t>authorised</a:t>
            </a:r>
            <a:r>
              <a:rPr lang="en-US" sz="2000" dirty="0"/>
              <a:t> an investigation in terms of section 106 and process to appoint investigators is under way</a:t>
            </a:r>
            <a:r>
              <a:rPr lang="en-US" sz="2000" dirty="0" smtClean="0"/>
              <a:t>.</a:t>
            </a:r>
          </a:p>
          <a:p>
            <a:pPr marL="342900" indent="-342900" algn="just">
              <a:buFont typeface="Arial" panose="020B0604020202020204" pitchFamily="34" charset="0"/>
              <a:buChar char="•"/>
            </a:pPr>
            <a:r>
              <a:rPr lang="en-ZA" dirty="0"/>
              <a:t>There have been wide ranging public protests by various communities surrounding service delivery and labour related challenges</a:t>
            </a:r>
            <a:endParaRPr lang="en-US" sz="2000" dirty="0"/>
          </a:p>
          <a:p>
            <a:pPr marL="342900" indent="-342900" algn="just">
              <a:buFont typeface="Arial" panose="020B0604020202020204" pitchFamily="34" charset="0"/>
              <a:buChar char="•"/>
            </a:pPr>
            <a:r>
              <a:rPr lang="en-US" sz="2000" dirty="0" smtClean="0">
                <a:latin typeface="Calibri"/>
                <a:ea typeface="Calibri"/>
                <a:cs typeface="Calibri"/>
                <a:sym typeface="Calibri"/>
              </a:rPr>
              <a:t>Project </a:t>
            </a:r>
            <a:r>
              <a:rPr lang="en-US" sz="2000" dirty="0">
                <a:latin typeface="Calibri"/>
                <a:ea typeface="Calibri"/>
                <a:cs typeface="Calibri"/>
                <a:sym typeface="Calibri"/>
              </a:rPr>
              <a:t>commencement is delayed due to the late/non-sitting of </a:t>
            </a:r>
            <a:r>
              <a:rPr lang="en-US" sz="2000" dirty="0" smtClean="0">
                <a:latin typeface="Calibri"/>
                <a:ea typeface="Calibri"/>
                <a:cs typeface="Calibri"/>
                <a:sym typeface="Calibri"/>
              </a:rPr>
              <a:t>BSC/BACs.</a:t>
            </a:r>
          </a:p>
          <a:p>
            <a:pPr marL="342900" indent="-342900" algn="just">
              <a:buFont typeface="Arial" panose="020B0604020202020204" pitchFamily="34" charset="0"/>
              <a:buChar char="•"/>
            </a:pPr>
            <a:r>
              <a:rPr lang="en-US" sz="2000" dirty="0" err="1" smtClean="0">
                <a:latin typeface="Calibri"/>
                <a:ea typeface="Calibri"/>
                <a:cs typeface="Calibri"/>
                <a:sym typeface="Calibri"/>
              </a:rPr>
              <a:t>Msunduzi</a:t>
            </a:r>
            <a:r>
              <a:rPr lang="en-US" sz="2000" dirty="0" smtClean="0">
                <a:latin typeface="Calibri"/>
                <a:ea typeface="Calibri"/>
                <a:cs typeface="Calibri"/>
                <a:sym typeface="Calibri"/>
              </a:rPr>
              <a:t> </a:t>
            </a:r>
            <a:r>
              <a:rPr lang="en-US" sz="2000" dirty="0">
                <a:latin typeface="Calibri"/>
                <a:ea typeface="Calibri"/>
                <a:cs typeface="Calibri"/>
                <a:sym typeface="Calibri"/>
              </a:rPr>
              <a:t>has allocated 8% of their budget to O&amp;M. However aged infrastructure remains a concern.</a:t>
            </a:r>
            <a:endParaRPr lang="en-US" sz="2000" dirty="0"/>
          </a:p>
          <a:p>
            <a:pPr marL="342900" lvl="0" indent="-342900" algn="just">
              <a:buFont typeface="Arial" panose="020B0604020202020204" pitchFamily="34" charset="0"/>
              <a:buChar char="•"/>
            </a:pPr>
            <a:endParaRPr lang="en-ZA" sz="1900" dirty="0" smtClean="0">
              <a:solidFill>
                <a:prstClr val="black"/>
              </a:solidFill>
            </a:endParaRPr>
          </a:p>
          <a:p>
            <a:pPr lvl="1">
              <a:lnSpc>
                <a:spcPct val="115000"/>
              </a:lnSpc>
              <a:spcBef>
                <a:spcPts val="0"/>
              </a:spcBef>
              <a:spcAft>
                <a:spcPts val="0"/>
              </a:spcAft>
            </a:pPr>
            <a:endParaRPr lang="en-US"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226313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352928" cy="481649"/>
          </a:xfrm>
          <a:ln>
            <a:solidFill>
              <a:schemeClr val="tx1"/>
            </a:solidFill>
          </a:ln>
        </p:spPr>
        <p:txBody>
          <a:bodyPr/>
          <a:lstStyle/>
          <a:p>
            <a:r>
              <a:rPr lang="en-US" sz="2600" dirty="0"/>
              <a:t>GOVERNANCE</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7</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395536" y="1093370"/>
            <a:ext cx="8119814" cy="3139321"/>
          </a:xfrm>
          <a:prstGeom prst="rect">
            <a:avLst/>
          </a:prstGeom>
          <a:noFill/>
          <a:ln>
            <a:solidFill>
              <a:schemeClr val="tx1"/>
            </a:solidFill>
          </a:ln>
        </p:spPr>
        <p:txBody>
          <a:bodyPr wrap="square" rtlCol="0">
            <a:spAutoFit/>
          </a:bodyPr>
          <a:lstStyle/>
          <a:p>
            <a:pPr marL="285750" indent="-285750" algn="just">
              <a:buFont typeface="Wingdings" panose="05000000000000000000" pitchFamily="2" charset="2"/>
              <a:buChar char="v"/>
            </a:pPr>
            <a:r>
              <a:rPr lang="en-ZA" dirty="0"/>
              <a:t>There have been wide ranging public protests by various communities surrounding service delivery and labour related </a:t>
            </a:r>
            <a:r>
              <a:rPr lang="en-ZA" dirty="0" smtClean="0"/>
              <a:t>challenges;</a:t>
            </a:r>
          </a:p>
          <a:p>
            <a:pPr algn="just"/>
            <a:endParaRPr lang="en-ZA" dirty="0" smtClean="0"/>
          </a:p>
          <a:p>
            <a:pPr marL="285750" indent="-285750" algn="just">
              <a:buFont typeface="Wingdings" panose="05000000000000000000" pitchFamily="2" charset="2"/>
              <a:buChar char="v"/>
            </a:pPr>
            <a:r>
              <a:rPr lang="en-ZA" dirty="0" smtClean="0"/>
              <a:t>Ward Committees are not functional due to some Ward Councillors reportedly not attending or chairing ward committee meetings; </a:t>
            </a:r>
          </a:p>
          <a:p>
            <a:pPr algn="just"/>
            <a:endParaRPr lang="en-ZA" dirty="0" smtClean="0"/>
          </a:p>
          <a:p>
            <a:pPr marL="285750" indent="-285750" algn="just">
              <a:buFont typeface="Wingdings" panose="05000000000000000000" pitchFamily="2" charset="2"/>
              <a:buChar char="v"/>
            </a:pPr>
            <a:r>
              <a:rPr lang="en-ZA" dirty="0"/>
              <a:t>Numerous allegations of improper practices occurring at the municipality were received over the past twenty four months from at least eight (8) different sources, being the Municipal and Allied Trade Union of South Africa (MATUSA), a number of whistle-blowers who chose to remain anonymous and Senior Managers within the </a:t>
            </a:r>
            <a:r>
              <a:rPr lang="en-ZA" dirty="0" smtClean="0"/>
              <a:t>Municipality,</a:t>
            </a:r>
            <a:endParaRPr lang="en-ZA" dirty="0"/>
          </a:p>
        </p:txBody>
      </p:sp>
    </p:spTree>
    <p:extLst>
      <p:ext uri="{BB962C8B-B14F-4D97-AF65-F5344CB8AC3E}">
        <p14:creationId xmlns:p14="http://schemas.microsoft.com/office/powerpoint/2010/main" xmlns="" val="4010866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942" y="338731"/>
            <a:ext cx="8496944" cy="515708"/>
          </a:xfrm>
          <a:ln>
            <a:solidFill>
              <a:schemeClr val="tx1"/>
            </a:solidFill>
          </a:ln>
        </p:spPr>
        <p:txBody>
          <a:bodyPr/>
          <a:lstStyle/>
          <a:p>
            <a:r>
              <a:rPr lang="en-US" sz="2400" dirty="0"/>
              <a:t>GOVERNANCE</a:t>
            </a:r>
          </a:p>
        </p:txBody>
      </p:sp>
      <p:sp>
        <p:nvSpPr>
          <p:cNvPr id="3" name="Slide Number Placeholder 2"/>
          <p:cNvSpPr>
            <a:spLocks noGrp="1"/>
          </p:cNvSpPr>
          <p:nvPr>
            <p:ph type="sldNum" sz="quarter" idx="12"/>
          </p:nvPr>
        </p:nvSpPr>
        <p:spPr/>
        <p:txBody>
          <a:bodyPr/>
          <a:lstStyle/>
          <a:p>
            <a:pPr marL="0" marR="0" lvl="0" indent="0" algn="r" defTabSz="342900" rtl="0" eaLnBrk="0" fontAlgn="base" latinLnBrk="0" hangingPunct="0">
              <a:lnSpc>
                <a:spcPct val="100000"/>
              </a:lnSpc>
              <a:spcBef>
                <a:spcPct val="0"/>
              </a:spcBef>
              <a:spcAft>
                <a:spcPct val="0"/>
              </a:spcAft>
              <a:buClrTx/>
              <a:buSzTx/>
              <a:buFontTx/>
              <a:buNone/>
              <a:tabLst/>
              <a:defRPr/>
            </a:pPr>
            <a:fld id="{7DFFE2B6-938D-47C6-8A9B-DD6FD95CA4F9}" type="slidenum">
              <a:rPr kumimoji="0" lang="en-US" altLang="en-US" sz="788" b="1" i="0" u="none" strike="noStrike" kern="1200" cap="none" spc="0" normalizeH="0" baseline="0" noProof="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342900" rtl="0" eaLnBrk="0" fontAlgn="base" latinLnBrk="0" hangingPunct="0">
                <a:lnSpc>
                  <a:spcPct val="100000"/>
                </a:lnSpc>
                <a:spcBef>
                  <a:spcPct val="0"/>
                </a:spcBef>
                <a:spcAft>
                  <a:spcPct val="0"/>
                </a:spcAft>
                <a:buClrTx/>
                <a:buSzTx/>
                <a:buFontTx/>
                <a:buNone/>
                <a:tabLst/>
                <a:defRPr/>
              </a:pPr>
              <a:t>8</a:t>
            </a:fld>
            <a:endParaRPr kumimoji="0" lang="en-US" altLang="en-US" sz="788"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
        <p:nvSpPr>
          <p:cNvPr id="4" name="Content Placeholder 3"/>
          <p:cNvSpPr>
            <a:spLocks noGrp="1"/>
          </p:cNvSpPr>
          <p:nvPr>
            <p:ph sz="quarter" idx="13"/>
          </p:nvPr>
        </p:nvSpPr>
        <p:spPr>
          <a:xfrm>
            <a:off x="1614487" y="2024844"/>
            <a:ext cx="6035855" cy="3456384"/>
          </a:xfrm>
        </p:spPr>
        <p:txBody>
          <a:bodyPr/>
          <a:lstStyle/>
          <a:p>
            <a:endParaRPr lang="en-US" dirty="0"/>
          </a:p>
          <a:p>
            <a:endParaRPr lang="en-US" dirty="0"/>
          </a:p>
        </p:txBody>
      </p:sp>
      <p:sp>
        <p:nvSpPr>
          <p:cNvPr id="5" name="TextBox 4"/>
          <p:cNvSpPr txBox="1"/>
          <p:nvPr/>
        </p:nvSpPr>
        <p:spPr>
          <a:xfrm>
            <a:off x="322539" y="990848"/>
            <a:ext cx="8496944" cy="2862322"/>
          </a:xfrm>
          <a:prstGeom prst="rect">
            <a:avLst/>
          </a:prstGeom>
          <a:noFill/>
          <a:ln>
            <a:solidFill>
              <a:schemeClr val="tx1"/>
            </a:solidFill>
          </a:ln>
        </p:spPr>
        <p:txBody>
          <a:bodyPr wrap="square" rtlCol="0">
            <a:spAutoFit/>
          </a:bodyPr>
          <a:lstStyle/>
          <a:p>
            <a:pPr marL="0" marR="0" lvl="0" indent="0" algn="just" defTabSz="342900" rtl="0" eaLnBrk="0" fontAlgn="base" latinLnBrk="0" hangingPunct="0">
              <a:lnSpc>
                <a:spcPct val="100000"/>
              </a:lnSpc>
              <a:spcBef>
                <a:spcPct val="0"/>
              </a:spcBef>
              <a:spcAft>
                <a:spcPct val="0"/>
              </a:spcAft>
              <a:buClrTx/>
              <a:buSzTx/>
              <a:buFontTx/>
              <a:buNone/>
              <a:tabLst/>
              <a:defRPr/>
            </a:pPr>
            <a:r>
              <a:rPr kumimoji="0" lang="en-ZA" sz="2000" b="0" i="0" u="none" strike="noStrike" kern="1200" cap="none" spc="0" normalizeH="0" baseline="0" noProof="0" dirty="0">
                <a:ln>
                  <a:noFill/>
                </a:ln>
                <a:solidFill>
                  <a:srgbClr val="FF0000"/>
                </a:solidFill>
                <a:effectLst/>
                <a:uLnTx/>
                <a:uFillTx/>
                <a:latin typeface="Arial" panose="020B0604020202020204" pitchFamily="34" charset="0"/>
                <a:ea typeface="ＭＳ Ｐゴシック" pitchFamily="34" charset="-128"/>
                <a:cs typeface="+mn-cs"/>
              </a:rPr>
              <a:t>The AG report for </a:t>
            </a:r>
            <a:r>
              <a:rPr kumimoji="0" lang="en-ZA" sz="2000" b="0" i="0"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itchFamily="34" charset="-128"/>
                <a:cs typeface="+mn-cs"/>
              </a:rPr>
              <a:t>2018/19</a:t>
            </a:r>
          </a:p>
          <a:p>
            <a:pPr marL="0" marR="0" lvl="0" indent="0" algn="just" defTabSz="342900" rtl="0" eaLnBrk="0" fontAlgn="base" latinLnBrk="0" hangingPunct="0">
              <a:lnSpc>
                <a:spcPct val="100000"/>
              </a:lnSpc>
              <a:spcBef>
                <a:spcPct val="0"/>
              </a:spcBef>
              <a:spcAft>
                <a:spcPct val="0"/>
              </a:spcAft>
              <a:buClrTx/>
              <a:buSzTx/>
              <a:buFontTx/>
              <a:buNone/>
              <a:tabLst/>
              <a:defRPr/>
            </a:pPr>
            <a:endParaRPr lang="en-ZA" sz="2000" dirty="0">
              <a:solidFill>
                <a:srgbClr val="FF0000"/>
              </a:solidFill>
            </a:endParaRPr>
          </a:p>
          <a:p>
            <a:pPr lvl="0" defTabSz="914400"/>
            <a:r>
              <a:rPr lang="en-GB" sz="2000" dirty="0" err="1">
                <a:ea typeface="Cambria" panose="02040503050406030204" pitchFamily="18" charset="0"/>
                <a:cs typeface="Arial" panose="020B0604020202020204" pitchFamily="34" charset="0"/>
              </a:rPr>
              <a:t>Msunduzi</a:t>
            </a:r>
            <a:r>
              <a:rPr lang="en-GB" sz="2000" dirty="0">
                <a:ea typeface="Cambria" panose="02040503050406030204" pitchFamily="18" charset="0"/>
                <a:cs typeface="Arial" panose="020B0604020202020204" pitchFamily="34" charset="0"/>
              </a:rPr>
              <a:t> Municipality received a QUALIFIED audit opinion for 2018/19 financial year.  The basis of the opinion was as a result of property, plant and equipment not being appropriately accounted for in accordance with </a:t>
            </a:r>
            <a:r>
              <a:rPr lang="en-GB" sz="2000" dirty="0" err="1">
                <a:ea typeface="Cambria" panose="02040503050406030204" pitchFamily="18" charset="0"/>
                <a:cs typeface="Arial" panose="020B0604020202020204" pitchFamily="34" charset="0"/>
              </a:rPr>
              <a:t>GRAP</a:t>
            </a:r>
            <a:r>
              <a:rPr lang="en-GB" sz="2000" dirty="0">
                <a:ea typeface="Cambria" panose="02040503050406030204" pitchFamily="18" charset="0"/>
                <a:cs typeface="Arial" panose="020B0604020202020204" pitchFamily="34" charset="0"/>
              </a:rPr>
              <a:t> 17, consumer debtors, compliance, interest from consumer debtors and receivables, service charges and Property rates.  </a:t>
            </a:r>
            <a:endParaRPr lang="en-ZA" sz="800" dirty="0"/>
          </a:p>
          <a:p>
            <a:pPr lvl="0" defTabSz="914400"/>
            <a:r>
              <a:rPr lang="en-GB" sz="2000" dirty="0">
                <a:ea typeface="Cambria" panose="02040503050406030204" pitchFamily="18" charset="0"/>
                <a:cs typeface="Arial" panose="020B0604020202020204" pitchFamily="34" charset="0"/>
              </a:rPr>
              <a:t>The following is summary of the findings and status as at 13 August 2020: </a:t>
            </a:r>
            <a:r>
              <a:rPr lang="en-GB" sz="2000" dirty="0" smtClean="0">
                <a:ea typeface="Cambria" panose="02040503050406030204" pitchFamily="18" charset="0"/>
                <a:cs typeface="Arial" panose="020B0604020202020204" pitchFamily="34" charset="0"/>
              </a:rPr>
              <a:t>-</a:t>
            </a:r>
            <a:endParaRPr kumimoji="0" lang="en-ZA" sz="2000" b="0" i="0" u="none" strike="noStrike" kern="1200" cap="none" spc="0" normalizeH="0" baseline="0" noProof="0" dirty="0">
              <a:ln>
                <a:noFill/>
              </a:ln>
              <a:solidFill>
                <a:srgbClr val="FF0000"/>
              </a:solidFill>
              <a:effectLst/>
              <a:uLnTx/>
              <a:uFillTx/>
              <a:latin typeface="Arial" panose="020B0604020202020204" pitchFamily="34" charset="0"/>
              <a:ea typeface="ＭＳ Ｐゴシック" pitchFamily="34" charset="-128"/>
              <a:cs typeface="+mn-cs"/>
            </a:endParaRPr>
          </a:p>
        </p:txBody>
      </p:sp>
      <p:graphicFrame>
        <p:nvGraphicFramePr>
          <p:cNvPr id="6" name="Table 5"/>
          <p:cNvGraphicFramePr>
            <a:graphicFrameLocks noGrp="1"/>
          </p:cNvGraphicFramePr>
          <p:nvPr>
            <p:extLst/>
          </p:nvPr>
        </p:nvGraphicFramePr>
        <p:xfrm>
          <a:off x="755576" y="3874995"/>
          <a:ext cx="7272806" cy="2255520"/>
        </p:xfrm>
        <a:graphic>
          <a:graphicData uri="http://schemas.openxmlformats.org/drawingml/2006/table">
            <a:tbl>
              <a:tblPr firstRow="1" firstCol="1" bandRow="1">
                <a:tableStyleId>{5C22544A-7EE6-4342-B048-85BDC9FD1C3A}</a:tableStyleId>
              </a:tblPr>
              <a:tblGrid>
                <a:gridCol w="2599552">
                  <a:extLst>
                    <a:ext uri="{9D8B030D-6E8A-4147-A177-3AD203B41FA5}">
                      <a16:colId xmlns:a16="http://schemas.microsoft.com/office/drawing/2014/main" xmlns="" val="20000"/>
                    </a:ext>
                  </a:extLst>
                </a:gridCol>
                <a:gridCol w="1231642">
                  <a:extLst>
                    <a:ext uri="{9D8B030D-6E8A-4147-A177-3AD203B41FA5}">
                      <a16:colId xmlns:a16="http://schemas.microsoft.com/office/drawing/2014/main" xmlns="" val="20001"/>
                    </a:ext>
                  </a:extLst>
                </a:gridCol>
                <a:gridCol w="1470110">
                  <a:extLst>
                    <a:ext uri="{9D8B030D-6E8A-4147-A177-3AD203B41FA5}">
                      <a16:colId xmlns:a16="http://schemas.microsoft.com/office/drawing/2014/main" xmlns="" val="20002"/>
                    </a:ext>
                  </a:extLst>
                </a:gridCol>
                <a:gridCol w="1143419">
                  <a:extLst>
                    <a:ext uri="{9D8B030D-6E8A-4147-A177-3AD203B41FA5}">
                      <a16:colId xmlns:a16="http://schemas.microsoft.com/office/drawing/2014/main" xmlns="" val="20003"/>
                    </a:ext>
                  </a:extLst>
                </a:gridCol>
                <a:gridCol w="828083">
                  <a:extLst>
                    <a:ext uri="{9D8B030D-6E8A-4147-A177-3AD203B41FA5}">
                      <a16:colId xmlns:a16="http://schemas.microsoft.com/office/drawing/2014/main" xmlns="" val="20004"/>
                    </a:ext>
                  </a:extLst>
                </a:gridCol>
              </a:tblGrid>
              <a:tr h="792480">
                <a:tc>
                  <a:txBody>
                    <a:bodyPr/>
                    <a:lstStyle/>
                    <a:p>
                      <a:endParaRPr lang="en-ZA" sz="16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ZA" sz="1600" dirty="0">
                          <a:effectLst/>
                        </a:rPr>
                        <a:t>Annexure A- Audit Report items</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Annexure B-Management Report items</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ICT</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Total</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198120">
                <a:tc>
                  <a:txBody>
                    <a:bodyPr/>
                    <a:lstStyle/>
                    <a:p>
                      <a:pPr algn="l">
                        <a:spcAft>
                          <a:spcPts val="0"/>
                        </a:spcAft>
                      </a:pPr>
                      <a:r>
                        <a:rPr lang="en-ZA" sz="1600">
                          <a:effectLst/>
                        </a:rPr>
                        <a:t>Total Number of findings</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34</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24</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88</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146</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198120">
                <a:tc>
                  <a:txBody>
                    <a:bodyPr/>
                    <a:lstStyle/>
                    <a:p>
                      <a:pPr algn="l">
                        <a:spcAft>
                          <a:spcPts val="0"/>
                        </a:spcAft>
                      </a:pPr>
                      <a:r>
                        <a:rPr lang="en-ZA" sz="1600">
                          <a:effectLst/>
                        </a:rPr>
                        <a:t>Resolved</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24</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12</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55</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91</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198120">
                <a:tc>
                  <a:txBody>
                    <a:bodyPr/>
                    <a:lstStyle/>
                    <a:p>
                      <a:pPr algn="l">
                        <a:spcAft>
                          <a:spcPts val="0"/>
                        </a:spcAft>
                      </a:pPr>
                      <a:r>
                        <a:rPr lang="en-ZA" sz="1600">
                          <a:effectLst/>
                        </a:rPr>
                        <a:t>In progress</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10</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12</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33</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55</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198120">
                <a:tc>
                  <a:txBody>
                    <a:bodyPr/>
                    <a:lstStyle/>
                    <a:p>
                      <a:pPr algn="l">
                        <a:spcAft>
                          <a:spcPts val="0"/>
                        </a:spcAft>
                      </a:pPr>
                      <a:r>
                        <a:rPr lang="en-ZA" sz="1600">
                          <a:effectLst/>
                        </a:rPr>
                        <a:t>Not started</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0</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0</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0</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0</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198120">
                <a:tc>
                  <a:txBody>
                    <a:bodyPr/>
                    <a:lstStyle/>
                    <a:p>
                      <a:pPr algn="l">
                        <a:spcAft>
                          <a:spcPts val="0"/>
                        </a:spcAft>
                      </a:pPr>
                      <a:r>
                        <a:rPr lang="en-ZA" sz="1600" dirty="0">
                          <a:effectLst/>
                        </a:rPr>
                        <a:t>Resolved</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dirty="0">
                          <a:effectLst/>
                        </a:rPr>
                        <a:t>71%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dirty="0">
                          <a:effectLst/>
                        </a:rPr>
                        <a:t>50%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dirty="0">
                          <a:effectLst/>
                        </a:rPr>
                        <a:t>63%</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62%</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198120">
                <a:tc>
                  <a:txBody>
                    <a:bodyPr/>
                    <a:lstStyle/>
                    <a:p>
                      <a:pPr algn="l">
                        <a:spcAft>
                          <a:spcPts val="0"/>
                        </a:spcAft>
                      </a:pPr>
                      <a:r>
                        <a:rPr lang="en-ZA" sz="1600">
                          <a:effectLst/>
                        </a:rPr>
                        <a:t>In progress</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29%</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50%</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a:effectLst/>
                        </a:rPr>
                        <a:t>38%</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ZA" sz="1600" dirty="0">
                          <a:effectLst/>
                        </a:rPr>
                        <a:t>38%</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2330397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B1BA20CE-44E5-4C7D-A49A-D2EC5E49D645}"/>
              </a:ext>
            </a:extLst>
          </p:cNvPr>
          <p:cNvSpPr>
            <a:spLocks noGrp="1"/>
          </p:cNvSpPr>
          <p:nvPr>
            <p:ph type="title"/>
          </p:nvPr>
        </p:nvSpPr>
        <p:spPr>
          <a:xfrm>
            <a:off x="251520" y="136525"/>
            <a:ext cx="8568952" cy="700187"/>
          </a:xfrm>
          <a:ln w="28575">
            <a:solidFill>
              <a:schemeClr val="accent4">
                <a:lumMod val="75000"/>
              </a:schemeClr>
            </a:solidFill>
          </a:ln>
        </p:spPr>
        <p:txBody>
          <a:bodyPr/>
          <a:lstStyle/>
          <a:p>
            <a:r>
              <a:rPr lang="en-ZA" dirty="0"/>
              <a:t>FINANCIAL MANAGEMENT</a:t>
            </a:r>
            <a:endParaRPr lang="en-GB" dirty="0"/>
          </a:p>
        </p:txBody>
      </p:sp>
      <p:sp>
        <p:nvSpPr>
          <p:cNvPr id="5" name="Slide Number Placeholder 4">
            <a:extLst>
              <a:ext uri="{FF2B5EF4-FFF2-40B4-BE49-F238E27FC236}">
                <a16:creationId xmlns:a16="http://schemas.microsoft.com/office/drawing/2014/main" xmlns="" id="{6B8C4979-7CEE-4C06-8CB3-992FE4764ACF}"/>
              </a:ext>
            </a:extLst>
          </p:cNvPr>
          <p:cNvSpPr>
            <a:spLocks noGrp="1"/>
          </p:cNvSpPr>
          <p:nvPr>
            <p:ph type="sldNum" sz="quarter" idx="12"/>
          </p:nvPr>
        </p:nvSpPr>
        <p:spPr/>
        <p:txBody>
          <a:bodyPr/>
          <a:lstStyle/>
          <a:p>
            <a:pPr>
              <a:defRPr/>
            </a:pPr>
            <a:fld id="{7D1B44E7-E1DC-4BA0-A8D3-21BCA9610FFD}" type="slidenum">
              <a:rPr lang="en-US" altLang="en-US" smtClean="0"/>
              <a:pPr>
                <a:defRPr/>
              </a:pPr>
              <a:t>9</a:t>
            </a:fld>
            <a:endParaRPr lang="en-US" altLang="en-US" dirty="0"/>
          </a:p>
        </p:txBody>
      </p:sp>
      <p:sp>
        <p:nvSpPr>
          <p:cNvPr id="2" name="Rectangle 1"/>
          <p:cNvSpPr/>
          <p:nvPr/>
        </p:nvSpPr>
        <p:spPr>
          <a:xfrm>
            <a:off x="395536" y="1072763"/>
            <a:ext cx="8424936" cy="5047536"/>
          </a:xfrm>
          <a:prstGeom prst="rect">
            <a:avLst/>
          </a:prstGeom>
        </p:spPr>
        <p:txBody>
          <a:bodyPr wrap="square">
            <a:spAutoFit/>
          </a:bodyPr>
          <a:lstStyle/>
          <a:p>
            <a:pPr marL="463550" marR="0" indent="-463550" algn="just">
              <a:lnSpc>
                <a:spcPct val="150000"/>
              </a:lnSpc>
              <a:spcBef>
                <a:spcPts val="0"/>
              </a:spcBef>
              <a:spcAft>
                <a:spcPts val="1000"/>
              </a:spcAft>
              <a:buFont typeface="Wingdings" panose="05000000000000000000" pitchFamily="2" charset="2"/>
              <a:buChar char="v"/>
            </a:pPr>
            <a:r>
              <a:rPr lang="en-ZA" dirty="0">
                <a:ea typeface="Calibri" panose="020F0502020204030204" pitchFamily="34" charset="0"/>
                <a:cs typeface="Times New Roman" panose="02020603050405020304" pitchFamily="18" charset="0"/>
              </a:rPr>
              <a:t>In July 2018 the National Treasury drafted a recovery plan to turnaround the unfavourable governance, finance and service delivery position of the municipality. </a:t>
            </a:r>
            <a:r>
              <a:rPr lang="en-ZA" dirty="0" err="1">
                <a:ea typeface="Calibri" panose="020F0502020204030204" pitchFamily="34" charset="0"/>
                <a:cs typeface="Times New Roman" panose="02020603050405020304" pitchFamily="18" charset="0"/>
              </a:rPr>
              <a:t>CoGTA</a:t>
            </a:r>
            <a:r>
              <a:rPr lang="en-ZA" dirty="0">
                <a:ea typeface="Calibri" panose="020F0502020204030204" pitchFamily="34" charset="0"/>
                <a:cs typeface="Times New Roman" panose="02020603050405020304" pitchFamily="18" charset="0"/>
              </a:rPr>
              <a:t> and Provincial Treasury provided consolidated input into the recovery plan. </a:t>
            </a:r>
            <a:endParaRPr lang="en-ZA" dirty="0" smtClean="0">
              <a:ea typeface="Calibri" panose="020F0502020204030204" pitchFamily="34" charset="0"/>
              <a:cs typeface="Times New Roman" panose="02020603050405020304" pitchFamily="18" charset="0"/>
            </a:endParaRPr>
          </a:p>
          <a:p>
            <a:pPr marL="463550" marR="0" indent="-463550" algn="just">
              <a:lnSpc>
                <a:spcPct val="150000"/>
              </a:lnSpc>
              <a:spcBef>
                <a:spcPts val="0"/>
              </a:spcBef>
              <a:spcAft>
                <a:spcPts val="1000"/>
              </a:spcAft>
              <a:buFont typeface="Wingdings" panose="05000000000000000000" pitchFamily="2" charset="2"/>
              <a:buChar char="v"/>
            </a:pPr>
            <a:r>
              <a:rPr lang="en-ZA" dirty="0" smtClean="0">
                <a:ea typeface="Calibri" panose="020F0502020204030204" pitchFamily="34" charset="0"/>
                <a:cs typeface="Times New Roman" panose="02020603050405020304" pitchFamily="18" charset="0"/>
              </a:rPr>
              <a:t>During 2019 </a:t>
            </a:r>
            <a:r>
              <a:rPr lang="en-ZA" dirty="0">
                <a:ea typeface="Calibri" panose="020F0502020204030204" pitchFamily="34" charset="0"/>
                <a:cs typeface="Times New Roman" panose="02020603050405020304" pitchFamily="18" charset="0"/>
              </a:rPr>
              <a:t>the National Treasury conducted a mid-year performance </a:t>
            </a:r>
            <a:r>
              <a:rPr lang="en-ZA" dirty="0" smtClean="0">
                <a:ea typeface="Calibri" panose="020F0502020204030204" pitchFamily="34" charset="0"/>
                <a:cs typeface="Times New Roman" panose="02020603050405020304" pitchFamily="18" charset="0"/>
              </a:rPr>
              <a:t>assessments. </a:t>
            </a:r>
            <a:r>
              <a:rPr lang="en-ZA" dirty="0">
                <a:ea typeface="Calibri" panose="020F0502020204030204" pitchFamily="34" charset="0"/>
                <a:cs typeface="Times New Roman" panose="02020603050405020304" pitchFamily="18" charset="0"/>
              </a:rPr>
              <a:t>The report painted an unfavourable picture which suggests that the Recovery Plan has not as effective in turning around the </a:t>
            </a:r>
            <a:r>
              <a:rPr lang="en-ZA" dirty="0" smtClean="0">
                <a:ea typeface="Calibri" panose="020F0502020204030204" pitchFamily="34" charset="0"/>
                <a:cs typeface="Times New Roman" panose="02020603050405020304" pitchFamily="18" charset="0"/>
              </a:rPr>
              <a:t>municipality</a:t>
            </a:r>
          </a:p>
          <a:p>
            <a:pPr marL="463550" marR="0" indent="-463550" algn="just">
              <a:lnSpc>
                <a:spcPct val="150000"/>
              </a:lnSpc>
              <a:spcBef>
                <a:spcPts val="0"/>
              </a:spcBef>
              <a:spcAft>
                <a:spcPts val="1000"/>
              </a:spcAft>
              <a:buFont typeface="Wingdings" panose="05000000000000000000" pitchFamily="2" charset="2"/>
              <a:buChar char="v"/>
            </a:pPr>
            <a:r>
              <a:rPr lang="en-US" dirty="0" err="1" smtClean="0"/>
              <a:t>Msunduzi</a:t>
            </a:r>
            <a:r>
              <a:rPr lang="en-US" dirty="0" smtClean="0"/>
              <a:t> debtors figure for third quarter 2019/20 were understated </a:t>
            </a:r>
            <a:r>
              <a:rPr lang="en-US" dirty="0"/>
              <a:t>due to the fact that the </a:t>
            </a:r>
            <a:r>
              <a:rPr lang="en-US" dirty="0" smtClean="0"/>
              <a:t>municipality did </a:t>
            </a:r>
            <a:r>
              <a:rPr lang="en-US" dirty="0"/>
              <a:t>not report any Debtors for the period under review. </a:t>
            </a:r>
            <a:endParaRPr lang="en-US" dirty="0" smtClean="0"/>
          </a:p>
          <a:p>
            <a:pPr marL="463550" indent="-463550" algn="just">
              <a:lnSpc>
                <a:spcPct val="150000"/>
              </a:lnSpc>
              <a:spcBef>
                <a:spcPts val="0"/>
              </a:spcBef>
              <a:spcAft>
                <a:spcPts val="1000"/>
              </a:spcAft>
              <a:buFont typeface="Wingdings" panose="05000000000000000000" pitchFamily="2" charset="2"/>
              <a:buChar char="v"/>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050803278"/>
      </p:ext>
    </p:extLst>
  </p:cSld>
  <p:clrMapOvr>
    <a:masterClrMapping/>
  </p:clrMapOvr>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60F5EF8F474C247BD9D7329AB4A6B75" ma:contentTypeVersion="0" ma:contentTypeDescription="Create a new document." ma:contentTypeScope="" ma:versionID="1fd02bf320a7e14157a18691c299b34f">
  <xsd:schema xmlns:xsd="http://www.w3.org/2001/XMLSchema" xmlns:xs="http://www.w3.org/2001/XMLSchema" xmlns:p="http://schemas.microsoft.com/office/2006/metadata/properties" targetNamespace="http://schemas.microsoft.com/office/2006/metadata/properties" ma:root="true" ma:fieldsID="b0f8e7e6d3b19e1f1282e283569f99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ask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0B14EE-EA88-46B3-B4E3-AC1B9AC0A912}">
  <ds:schemaRefs>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http://purl.org/dc/dcmitype/"/>
    <ds:schemaRef ds:uri="http://schemas.microsoft.com/office/2006/metadata/properties"/>
    <ds:schemaRef ds:uri="http://purl.org/dc/terms/"/>
    <ds:schemaRef ds:uri="http://www.w3.org/XML/1998/namespace"/>
  </ds:schemaRefs>
</ds:datastoreItem>
</file>

<file path=customXml/itemProps2.xml><?xml version="1.0" encoding="utf-8"?>
<ds:datastoreItem xmlns:ds="http://schemas.openxmlformats.org/officeDocument/2006/customXml" ds:itemID="{E8B709C1-31E1-441B-A40D-72F7E2E83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307</TotalTime>
  <Words>2068</Words>
  <Application>Microsoft Office PowerPoint</Application>
  <PresentationFormat>On-screen Show (4:3)</PresentationFormat>
  <Paragraphs>283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STATE OF  UMSUNDUZI LOCAL MUNICIPALITY</vt:lpstr>
      <vt:lpstr>PRESENTATION LAYOUT</vt:lpstr>
      <vt:lpstr>PURPOSE</vt:lpstr>
      <vt:lpstr>Introduction</vt:lpstr>
      <vt:lpstr>Introduction</vt:lpstr>
      <vt:lpstr>GOVERNANCE</vt:lpstr>
      <vt:lpstr>GOVERNANCE</vt:lpstr>
      <vt:lpstr>GOVERNANCE</vt:lpstr>
      <vt:lpstr>FINANCIAL MANAGEMENT</vt:lpstr>
      <vt:lpstr>DEBTORS</vt:lpstr>
      <vt:lpstr>Government Debt</vt:lpstr>
      <vt:lpstr>Creditors</vt:lpstr>
      <vt:lpstr>SERVICE DELIVERY</vt:lpstr>
      <vt:lpstr>SERVICE DELIVERY</vt:lpstr>
      <vt:lpstr>MIG FUNDING </vt:lpstr>
      <vt:lpstr>MIG FUNDING : CHALLENGES OR SUPPORT  </vt:lpstr>
      <vt:lpstr>MIG FUNDING : CHALLENGES OR SUPPORT  </vt:lpstr>
      <vt:lpstr>COVID-19 INTERVENTIONS</vt:lpstr>
      <vt:lpstr>RECOMMENDATIONS</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LOCAL MUNICIPALITY DR BEYERS NAUDE LM</dc:title>
  <dc:creator>Marietjie Kruger</dc:creator>
  <cp:lastModifiedBy>USER</cp:lastModifiedBy>
  <cp:revision>41</cp:revision>
  <dcterms:created xsi:type="dcterms:W3CDTF">2020-08-18T08:51:44Z</dcterms:created>
  <dcterms:modified xsi:type="dcterms:W3CDTF">2020-09-03T03:38:35Z</dcterms:modified>
</cp:coreProperties>
</file>