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charts/style2.xml" ContentType="application/vnd.ms-office.chart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charts/chart3.xml" ContentType="application/vnd.openxmlformats-officedocument.drawingml.char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notesSlides/notesSlide5.xml" ContentType="application/vnd.openxmlformats-officedocument.presentationml.notesSlide+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36"/>
  </p:notesMasterIdLst>
  <p:sldIdLst>
    <p:sldId id="256" r:id="rId3"/>
    <p:sldId id="294" r:id="rId4"/>
    <p:sldId id="272" r:id="rId5"/>
    <p:sldId id="298" r:id="rId6"/>
    <p:sldId id="299" r:id="rId7"/>
    <p:sldId id="300" r:id="rId8"/>
    <p:sldId id="301" r:id="rId9"/>
    <p:sldId id="302" r:id="rId10"/>
    <p:sldId id="288" r:id="rId11"/>
    <p:sldId id="271" r:id="rId12"/>
    <p:sldId id="297" r:id="rId13"/>
    <p:sldId id="303" r:id="rId14"/>
    <p:sldId id="304" r:id="rId15"/>
    <p:sldId id="260" r:id="rId16"/>
    <p:sldId id="261" r:id="rId17"/>
    <p:sldId id="262" r:id="rId18"/>
    <p:sldId id="263" r:id="rId19"/>
    <p:sldId id="264" r:id="rId20"/>
    <p:sldId id="265" r:id="rId21"/>
    <p:sldId id="267" r:id="rId22"/>
    <p:sldId id="266" r:id="rId23"/>
    <p:sldId id="268" r:id="rId24"/>
    <p:sldId id="270" r:id="rId25"/>
    <p:sldId id="269" r:id="rId26"/>
    <p:sldId id="295" r:id="rId27"/>
    <p:sldId id="296" r:id="rId28"/>
    <p:sldId id="305" r:id="rId29"/>
    <p:sldId id="273" r:id="rId30"/>
    <p:sldId id="275" r:id="rId31"/>
    <p:sldId id="279" r:id="rId32"/>
    <p:sldId id="281" r:id="rId33"/>
    <p:sldId id="283" r:id="rId34"/>
    <p:sldId id="289" r:id="rId35"/>
  </p:sldIdLst>
  <p:sldSz cx="9144000" cy="6858000" type="screen4x3"/>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73" d="100"/>
          <a:sy n="73" d="100"/>
        </p:scale>
        <p:origin x="-113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sgwala\AppData\Local\Microsoft\Windows\INetCache\Content.Outlook\249EYLFI\GRAPH%20ARB%20SALGBC%201%20JULY%202018%20TO%2030%20JUNE%202019%20(00000002).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sgwala\AppData\Local\Microsoft\Windows\INetCache\Content.Outlook\249EYLFI\GRAPH%20CONC%20SALGBC%201%20JULY%202018%20TO%2030%20JUNE%202019%20(00000002).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sgwala\AppData\Local\Microsoft\Windows\INetCache\Content.Outlook\249EYLFI\SALGA%20KZN%20CAPACITY%20BUILDING%20ANALYSIS%20-%202014-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lang="en-US" sz="1600" b="1" i="0" u="none" strike="noStrike" kern="1200" cap="all" spc="120" normalizeH="0" baseline="0">
                <a:solidFill>
                  <a:schemeClr val="accent6"/>
                </a:solidFill>
                <a:latin typeface="+mn-lt"/>
                <a:ea typeface="+mn-ea"/>
                <a:cs typeface="+mn-cs"/>
              </a:defRPr>
            </a:pPr>
            <a:r>
              <a:rPr lang="en-US"/>
              <a:t>Arbitrations for the Period 1 July 2018 to 30 June 2019</a:t>
            </a:r>
          </a:p>
        </c:rich>
      </c:tx>
      <c:spPr>
        <a:noFill/>
        <a:ln>
          <a:noFill/>
        </a:ln>
        <a:effectLst/>
      </c:spPr>
    </c:title>
    <c:plotArea>
      <c:layout/>
      <c:barChart>
        <c:barDir val="col"/>
        <c:grouping val="stacked"/>
        <c:ser>
          <c:idx val="0"/>
          <c:order val="0"/>
          <c:tx>
            <c:strRef>
              <c:f>Sheet1!$C$3</c:f>
              <c:strCache>
                <c:ptCount val="1"/>
                <c:pt idx="0">
                  <c:v>UNFAIR DISMISSAL</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lang="en-US" sz="900" b="0" i="0" u="none" strike="noStrike" kern="1200" baseline="0">
                    <a:solidFill>
                      <a:schemeClr val="accent6"/>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Sheet1!$B$4:$B$13</c:f>
              <c:strCache>
                <c:ptCount val="10"/>
                <c:pt idx="0">
                  <c:v>UMKHANYAKUDE</c:v>
                </c:pt>
                <c:pt idx="1">
                  <c:v>ILEMBE </c:v>
                </c:pt>
                <c:pt idx="2">
                  <c:v>UMGUNGUNDLOVU</c:v>
                </c:pt>
                <c:pt idx="3">
                  <c:v>UGU</c:v>
                </c:pt>
                <c:pt idx="4">
                  <c:v>KING CETSHWAYO</c:v>
                </c:pt>
                <c:pt idx="5">
                  <c:v>AMAJUBA</c:v>
                </c:pt>
                <c:pt idx="6">
                  <c:v>UTHUKELA</c:v>
                </c:pt>
                <c:pt idx="7">
                  <c:v>HARRY GWALA</c:v>
                </c:pt>
                <c:pt idx="8">
                  <c:v>UMZINYATHI</c:v>
                </c:pt>
                <c:pt idx="9">
                  <c:v>ZULULAND</c:v>
                </c:pt>
              </c:strCache>
            </c:strRef>
          </c:cat>
          <c:val>
            <c:numRef>
              <c:f>Sheet1!$C$4:$C$13</c:f>
              <c:numCache>
                <c:formatCode>General</c:formatCode>
                <c:ptCount val="10"/>
                <c:pt idx="0">
                  <c:v>6</c:v>
                </c:pt>
                <c:pt idx="1">
                  <c:v>7</c:v>
                </c:pt>
                <c:pt idx="2">
                  <c:v>8</c:v>
                </c:pt>
                <c:pt idx="3">
                  <c:v>10</c:v>
                </c:pt>
                <c:pt idx="4">
                  <c:v>9</c:v>
                </c:pt>
                <c:pt idx="5">
                  <c:v>6</c:v>
                </c:pt>
                <c:pt idx="6">
                  <c:v>6</c:v>
                </c:pt>
                <c:pt idx="7">
                  <c:v>7</c:v>
                </c:pt>
                <c:pt idx="8">
                  <c:v>6</c:v>
                </c:pt>
                <c:pt idx="9">
                  <c:v>6</c:v>
                </c:pt>
              </c:numCache>
            </c:numRef>
          </c:val>
          <c:extLst xmlns:c16r2="http://schemas.microsoft.com/office/drawing/2015/06/chart">
            <c:ext xmlns:c16="http://schemas.microsoft.com/office/drawing/2014/chart" uri="{C3380CC4-5D6E-409C-BE32-E72D297353CC}">
              <c16:uniqueId val="{00000000-AAF9-4CA3-A8EC-9E0C39604A7E}"/>
            </c:ext>
          </c:extLst>
        </c:ser>
        <c:ser>
          <c:idx val="1"/>
          <c:order val="1"/>
          <c:tx>
            <c:strRef>
              <c:f>Sheet1!$D$3</c:f>
              <c:strCache>
                <c:ptCount val="1"/>
                <c:pt idx="0">
                  <c:v>UNFAIR LABOUR PRACTICE</c:v>
                </c:pt>
              </c:strCache>
            </c:strRef>
          </c:tx>
          <c:spPr>
            <a:solidFill>
              <a:schemeClr val="accent3"/>
            </a:solidFill>
            <a:ln>
              <a:noFill/>
            </a:ln>
            <a:effectLst/>
          </c:spPr>
          <c:dLbls>
            <c:spPr>
              <a:noFill/>
              <a:ln>
                <a:noFill/>
              </a:ln>
              <a:effectLst/>
            </c:spPr>
            <c:txPr>
              <a:bodyPr rot="0" spcFirstLastPara="1" vertOverflow="ellipsis" vert="horz" wrap="square" anchor="ctr" anchorCtr="1"/>
              <a:lstStyle/>
              <a:p>
                <a:pPr>
                  <a:defRPr lang="en-US" sz="900" b="0" i="0" u="none" strike="noStrike" kern="1200" baseline="0">
                    <a:solidFill>
                      <a:schemeClr val="accent6"/>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Sheet1!$B$4:$B$13</c:f>
              <c:strCache>
                <c:ptCount val="10"/>
                <c:pt idx="0">
                  <c:v>UMKHANYAKUDE</c:v>
                </c:pt>
                <c:pt idx="1">
                  <c:v>ILEMBE </c:v>
                </c:pt>
                <c:pt idx="2">
                  <c:v>UMGUNGUNDLOVU</c:v>
                </c:pt>
                <c:pt idx="3">
                  <c:v>UGU</c:v>
                </c:pt>
                <c:pt idx="4">
                  <c:v>KING CETSHWAYO</c:v>
                </c:pt>
                <c:pt idx="5">
                  <c:v>AMAJUBA</c:v>
                </c:pt>
                <c:pt idx="6">
                  <c:v>UTHUKELA</c:v>
                </c:pt>
                <c:pt idx="7">
                  <c:v>HARRY GWALA</c:v>
                </c:pt>
                <c:pt idx="8">
                  <c:v>UMZINYATHI</c:v>
                </c:pt>
                <c:pt idx="9">
                  <c:v>ZULULAND</c:v>
                </c:pt>
              </c:strCache>
            </c:strRef>
          </c:cat>
          <c:val>
            <c:numRef>
              <c:f>Sheet1!$D$4:$D$13</c:f>
              <c:numCache>
                <c:formatCode>General</c:formatCode>
                <c:ptCount val="10"/>
                <c:pt idx="0">
                  <c:v>13</c:v>
                </c:pt>
                <c:pt idx="1">
                  <c:v>6</c:v>
                </c:pt>
                <c:pt idx="2">
                  <c:v>13</c:v>
                </c:pt>
                <c:pt idx="3">
                  <c:v>2</c:v>
                </c:pt>
                <c:pt idx="4">
                  <c:v>5</c:v>
                </c:pt>
                <c:pt idx="5">
                  <c:v>9</c:v>
                </c:pt>
                <c:pt idx="6">
                  <c:v>6</c:v>
                </c:pt>
                <c:pt idx="7">
                  <c:v>6</c:v>
                </c:pt>
                <c:pt idx="8">
                  <c:v>5</c:v>
                </c:pt>
                <c:pt idx="9">
                  <c:v>4</c:v>
                </c:pt>
              </c:numCache>
            </c:numRef>
          </c:val>
          <c:extLst xmlns:c16r2="http://schemas.microsoft.com/office/drawing/2015/06/chart">
            <c:ext xmlns:c16="http://schemas.microsoft.com/office/drawing/2014/chart" uri="{C3380CC4-5D6E-409C-BE32-E72D297353CC}">
              <c16:uniqueId val="{00000001-AAF9-4CA3-A8EC-9E0C39604A7E}"/>
            </c:ext>
          </c:extLst>
        </c:ser>
        <c:ser>
          <c:idx val="2"/>
          <c:order val="2"/>
          <c:tx>
            <c:strRef>
              <c:f>Sheet1!$E$3</c:f>
              <c:strCache>
                <c:ptCount val="1"/>
                <c:pt idx="0">
                  <c:v>OTHER</c:v>
                </c:pt>
              </c:strCache>
            </c:strRef>
          </c:tx>
          <c:spPr>
            <a:solidFill>
              <a:schemeClr val="accent5"/>
            </a:solidFill>
            <a:ln>
              <a:noFill/>
            </a:ln>
            <a:effectLst/>
          </c:spPr>
          <c:dLbls>
            <c:spPr>
              <a:noFill/>
              <a:ln>
                <a:noFill/>
              </a:ln>
              <a:effectLst/>
            </c:spPr>
            <c:txPr>
              <a:bodyPr rot="0" spcFirstLastPara="1" vertOverflow="ellipsis" vert="horz" wrap="square" anchor="ctr" anchorCtr="1"/>
              <a:lstStyle/>
              <a:p>
                <a:pPr>
                  <a:defRPr lang="en-US" sz="900" b="0" i="0" u="none" strike="noStrike" kern="1200" baseline="0">
                    <a:solidFill>
                      <a:schemeClr val="accent6"/>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Sheet1!$B$4:$B$13</c:f>
              <c:strCache>
                <c:ptCount val="10"/>
                <c:pt idx="0">
                  <c:v>UMKHANYAKUDE</c:v>
                </c:pt>
                <c:pt idx="1">
                  <c:v>ILEMBE </c:v>
                </c:pt>
                <c:pt idx="2">
                  <c:v>UMGUNGUNDLOVU</c:v>
                </c:pt>
                <c:pt idx="3">
                  <c:v>UGU</c:v>
                </c:pt>
                <c:pt idx="4">
                  <c:v>KING CETSHWAYO</c:v>
                </c:pt>
                <c:pt idx="5">
                  <c:v>AMAJUBA</c:v>
                </c:pt>
                <c:pt idx="6">
                  <c:v>UTHUKELA</c:v>
                </c:pt>
                <c:pt idx="7">
                  <c:v>HARRY GWALA</c:v>
                </c:pt>
                <c:pt idx="8">
                  <c:v>UMZINYATHI</c:v>
                </c:pt>
                <c:pt idx="9">
                  <c:v>ZULULAND</c:v>
                </c:pt>
              </c:strCache>
            </c:strRef>
          </c:cat>
          <c:val>
            <c:numRef>
              <c:f>Sheet1!$E$4:$E$13</c:f>
              <c:numCache>
                <c:formatCode>General</c:formatCode>
                <c:ptCount val="10"/>
                <c:pt idx="0">
                  <c:v>5</c:v>
                </c:pt>
                <c:pt idx="1">
                  <c:v>11</c:v>
                </c:pt>
                <c:pt idx="2">
                  <c:v>2</c:v>
                </c:pt>
                <c:pt idx="3">
                  <c:v>7</c:v>
                </c:pt>
                <c:pt idx="4">
                  <c:v>4</c:v>
                </c:pt>
                <c:pt idx="5">
                  <c:v>1</c:v>
                </c:pt>
                <c:pt idx="6">
                  <c:v>2</c:v>
                </c:pt>
                <c:pt idx="7">
                  <c:v>1</c:v>
                </c:pt>
                <c:pt idx="8">
                  <c:v>2</c:v>
                </c:pt>
                <c:pt idx="9">
                  <c:v>0</c:v>
                </c:pt>
              </c:numCache>
            </c:numRef>
          </c:val>
          <c:extLst xmlns:c16r2="http://schemas.microsoft.com/office/drawing/2015/06/chart">
            <c:ext xmlns:c16="http://schemas.microsoft.com/office/drawing/2014/chart" uri="{C3380CC4-5D6E-409C-BE32-E72D297353CC}">
              <c16:uniqueId val="{00000002-AAF9-4CA3-A8EC-9E0C39604A7E}"/>
            </c:ext>
          </c:extLst>
        </c:ser>
        <c:dLbls>
          <c:showVal val="1"/>
        </c:dLbls>
        <c:gapWidth val="79"/>
        <c:overlap val="100"/>
        <c:axId val="59885056"/>
        <c:axId val="59886592"/>
      </c:barChart>
      <c:catAx>
        <c:axId val="598850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cap="all" spc="120" normalizeH="0" baseline="0">
                <a:solidFill>
                  <a:schemeClr val="accent6"/>
                </a:solidFill>
                <a:latin typeface="+mn-lt"/>
                <a:ea typeface="+mn-ea"/>
                <a:cs typeface="+mn-cs"/>
              </a:defRPr>
            </a:pPr>
            <a:endParaRPr lang="en-US"/>
          </a:p>
        </c:txPr>
        <c:crossAx val="59886592"/>
        <c:crosses val="autoZero"/>
        <c:auto val="1"/>
        <c:lblAlgn val="ctr"/>
        <c:lblOffset val="100"/>
      </c:catAx>
      <c:valAx>
        <c:axId val="59886592"/>
        <c:scaling>
          <c:orientation val="minMax"/>
        </c:scaling>
        <c:delete val="1"/>
        <c:axPos val="l"/>
        <c:numFmt formatCode="General" sourceLinked="1"/>
        <c:majorTickMark val="none"/>
        <c:tickLblPos val="nextTo"/>
        <c:crossAx val="59885056"/>
        <c:crosses val="autoZero"/>
        <c:crossBetween val="between"/>
      </c:valAx>
      <c:spPr>
        <a:noFill/>
        <a:ln>
          <a:noFill/>
        </a:ln>
        <a:effectLst/>
      </c:spPr>
    </c:plotArea>
    <c:legend>
      <c:legendPos val="t"/>
      <c:spPr>
        <a:noFill/>
        <a:ln>
          <a:noFill/>
        </a:ln>
        <a:effectLst/>
      </c:spPr>
      <c:txPr>
        <a:bodyPr rot="0" spcFirstLastPara="1" vertOverflow="ellipsis" vert="horz" wrap="square" anchor="ctr" anchorCtr="1"/>
        <a:lstStyle/>
        <a:p>
          <a:pPr>
            <a:defRPr lang="en-US" sz="900" b="0" i="0" u="none" strike="noStrike" kern="1200" baseline="0">
              <a:solidFill>
                <a:schemeClr val="accent6"/>
              </a:solidFill>
              <a:latin typeface="+mn-lt"/>
              <a:ea typeface="+mn-ea"/>
              <a:cs typeface="+mn-cs"/>
            </a:defRPr>
          </a:pPr>
          <a:endParaRPr lang="en-US"/>
        </a:p>
      </c:txPr>
    </c:legend>
    <c:plotVisOnly val="1"/>
    <c:dispBlanksAs val="gap"/>
  </c:chart>
  <c:spPr>
    <a:solidFill>
      <a:schemeClr val="lt1"/>
    </a:solidFill>
    <a:ln w="9525" cap="flat" cmpd="sng" algn="ctr">
      <a:solidFill>
        <a:schemeClr val="bg1"/>
      </a:solidFill>
      <a:round/>
    </a:ln>
    <a:effectLst/>
  </c:spPr>
  <c:txPr>
    <a:bodyPr/>
    <a:lstStyle/>
    <a:p>
      <a:pPr>
        <a:defRPr>
          <a:solidFill>
            <a:schemeClr val="accent6"/>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lang="en-US" sz="1600" b="1" i="0" u="none" strike="noStrike" kern="1200" cap="all" spc="120" normalizeH="0" baseline="0">
                <a:solidFill>
                  <a:schemeClr val="accent6"/>
                </a:solidFill>
                <a:latin typeface="+mn-lt"/>
                <a:ea typeface="+mn-ea"/>
                <a:cs typeface="+mn-cs"/>
              </a:defRPr>
            </a:pPr>
            <a:r>
              <a:rPr lang="en-ZA"/>
              <a:t>Conciliations for the Period 1 July 2018 to 30 June 2019</a:t>
            </a:r>
          </a:p>
        </c:rich>
      </c:tx>
      <c:layout>
        <c:manualLayout>
          <c:xMode val="edge"/>
          <c:yMode val="edge"/>
          <c:x val="9.677192365203624E-2"/>
          <c:y val="4.3059003124744394E-2"/>
        </c:manualLayout>
      </c:layout>
      <c:spPr>
        <a:noFill/>
        <a:ln>
          <a:noFill/>
        </a:ln>
        <a:effectLst/>
      </c:spPr>
    </c:title>
    <c:plotArea>
      <c:layout>
        <c:manualLayout>
          <c:layoutTarget val="inner"/>
          <c:xMode val="edge"/>
          <c:yMode val="edge"/>
          <c:x val="8.2963555668214783E-2"/>
          <c:y val="0.3223123164195047"/>
          <c:w val="0.91703644433178522"/>
          <c:h val="0.34631894648404687"/>
        </c:manualLayout>
      </c:layout>
      <c:barChart>
        <c:barDir val="col"/>
        <c:grouping val="stacked"/>
        <c:ser>
          <c:idx val="0"/>
          <c:order val="0"/>
          <c:tx>
            <c:strRef>
              <c:f>Sheet1!$C$3</c:f>
              <c:strCache>
                <c:ptCount val="1"/>
                <c:pt idx="0">
                  <c:v>UNFAIR DISMISSAL</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lang="en-US" sz="900" b="0" i="0" u="none" strike="noStrike" kern="1200" baseline="0">
                    <a:solidFill>
                      <a:schemeClr val="accent6"/>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Sheet1!$B$4:$B$14</c:f>
              <c:strCache>
                <c:ptCount val="10"/>
                <c:pt idx="0">
                  <c:v>UMGUNGUNDLOVU</c:v>
                </c:pt>
                <c:pt idx="1">
                  <c:v>UMKHANYAKUDE</c:v>
                </c:pt>
                <c:pt idx="2">
                  <c:v>ILEMBE </c:v>
                </c:pt>
                <c:pt idx="3">
                  <c:v>KING CETSHWAYO</c:v>
                </c:pt>
                <c:pt idx="4">
                  <c:v>UGU</c:v>
                </c:pt>
                <c:pt idx="5">
                  <c:v>ZULULAND</c:v>
                </c:pt>
                <c:pt idx="6">
                  <c:v>HARRY GWALA</c:v>
                </c:pt>
                <c:pt idx="7">
                  <c:v>UTHUKELA</c:v>
                </c:pt>
                <c:pt idx="8">
                  <c:v>AMAJUBA</c:v>
                </c:pt>
                <c:pt idx="9">
                  <c:v>UMZINYATHI</c:v>
                </c:pt>
              </c:strCache>
            </c:strRef>
          </c:cat>
          <c:val>
            <c:numRef>
              <c:f>Sheet1!$C$4:$C$14</c:f>
              <c:numCache>
                <c:formatCode>General</c:formatCode>
                <c:ptCount val="11"/>
                <c:pt idx="0">
                  <c:v>12</c:v>
                </c:pt>
                <c:pt idx="1">
                  <c:v>9</c:v>
                </c:pt>
                <c:pt idx="2">
                  <c:v>8</c:v>
                </c:pt>
                <c:pt idx="3">
                  <c:v>11</c:v>
                </c:pt>
                <c:pt idx="4">
                  <c:v>15</c:v>
                </c:pt>
                <c:pt idx="5">
                  <c:v>10</c:v>
                </c:pt>
                <c:pt idx="6">
                  <c:v>7</c:v>
                </c:pt>
                <c:pt idx="7">
                  <c:v>6</c:v>
                </c:pt>
                <c:pt idx="8">
                  <c:v>5</c:v>
                </c:pt>
                <c:pt idx="9">
                  <c:v>6</c:v>
                </c:pt>
              </c:numCache>
            </c:numRef>
          </c:val>
          <c:extLst xmlns:c16r2="http://schemas.microsoft.com/office/drawing/2015/06/chart">
            <c:ext xmlns:c16="http://schemas.microsoft.com/office/drawing/2014/chart" uri="{C3380CC4-5D6E-409C-BE32-E72D297353CC}">
              <c16:uniqueId val="{00000000-CA1B-4D63-9345-B60B8FD77C4E}"/>
            </c:ext>
          </c:extLst>
        </c:ser>
        <c:ser>
          <c:idx val="1"/>
          <c:order val="1"/>
          <c:tx>
            <c:strRef>
              <c:f>Sheet1!$D$3</c:f>
              <c:strCache>
                <c:ptCount val="1"/>
                <c:pt idx="0">
                  <c:v>UNFAIR LABOUR PRACTICE</c:v>
                </c:pt>
              </c:strCache>
            </c:strRef>
          </c:tx>
          <c:spPr>
            <a:solidFill>
              <a:schemeClr val="accent3"/>
            </a:solidFill>
            <a:ln>
              <a:noFill/>
            </a:ln>
            <a:effectLst/>
          </c:spPr>
          <c:dLbls>
            <c:spPr>
              <a:noFill/>
              <a:ln>
                <a:noFill/>
              </a:ln>
              <a:effectLst/>
            </c:spPr>
            <c:txPr>
              <a:bodyPr rot="0" spcFirstLastPara="1" vertOverflow="ellipsis" vert="horz" wrap="square" anchor="ctr" anchorCtr="1"/>
              <a:lstStyle/>
              <a:p>
                <a:pPr>
                  <a:defRPr lang="en-US" sz="900" b="0" i="0" u="none" strike="noStrike" kern="1200" baseline="0">
                    <a:solidFill>
                      <a:schemeClr val="accent6"/>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Sheet1!$B$4:$B$14</c:f>
              <c:strCache>
                <c:ptCount val="10"/>
                <c:pt idx="0">
                  <c:v>UMGUNGUNDLOVU</c:v>
                </c:pt>
                <c:pt idx="1">
                  <c:v>UMKHANYAKUDE</c:v>
                </c:pt>
                <c:pt idx="2">
                  <c:v>ILEMBE </c:v>
                </c:pt>
                <c:pt idx="3">
                  <c:v>KING CETSHWAYO</c:v>
                </c:pt>
                <c:pt idx="4">
                  <c:v>UGU</c:v>
                </c:pt>
                <c:pt idx="5">
                  <c:v>ZULULAND</c:v>
                </c:pt>
                <c:pt idx="6">
                  <c:v>HARRY GWALA</c:v>
                </c:pt>
                <c:pt idx="7">
                  <c:v>UTHUKELA</c:v>
                </c:pt>
                <c:pt idx="8">
                  <c:v>AMAJUBA</c:v>
                </c:pt>
                <c:pt idx="9">
                  <c:v>UMZINYATHI</c:v>
                </c:pt>
              </c:strCache>
            </c:strRef>
          </c:cat>
          <c:val>
            <c:numRef>
              <c:f>Sheet1!$D$4:$D$14</c:f>
              <c:numCache>
                <c:formatCode>General</c:formatCode>
                <c:ptCount val="11"/>
                <c:pt idx="0">
                  <c:v>16</c:v>
                </c:pt>
                <c:pt idx="1">
                  <c:v>16</c:v>
                </c:pt>
                <c:pt idx="2">
                  <c:v>10</c:v>
                </c:pt>
                <c:pt idx="3">
                  <c:v>11</c:v>
                </c:pt>
                <c:pt idx="4">
                  <c:v>5</c:v>
                </c:pt>
                <c:pt idx="5">
                  <c:v>10</c:v>
                </c:pt>
                <c:pt idx="6">
                  <c:v>12</c:v>
                </c:pt>
                <c:pt idx="7">
                  <c:v>7</c:v>
                </c:pt>
                <c:pt idx="8">
                  <c:v>11</c:v>
                </c:pt>
                <c:pt idx="9">
                  <c:v>6</c:v>
                </c:pt>
              </c:numCache>
            </c:numRef>
          </c:val>
          <c:extLst xmlns:c16r2="http://schemas.microsoft.com/office/drawing/2015/06/chart">
            <c:ext xmlns:c16="http://schemas.microsoft.com/office/drawing/2014/chart" uri="{C3380CC4-5D6E-409C-BE32-E72D297353CC}">
              <c16:uniqueId val="{00000001-CA1B-4D63-9345-B60B8FD77C4E}"/>
            </c:ext>
          </c:extLst>
        </c:ser>
        <c:ser>
          <c:idx val="2"/>
          <c:order val="2"/>
          <c:tx>
            <c:strRef>
              <c:f>Sheet1!$E$3</c:f>
              <c:strCache>
                <c:ptCount val="1"/>
                <c:pt idx="0">
                  <c:v>OTHER</c:v>
                </c:pt>
              </c:strCache>
            </c:strRef>
          </c:tx>
          <c:spPr>
            <a:solidFill>
              <a:schemeClr val="accent5"/>
            </a:solidFill>
            <a:ln>
              <a:noFill/>
            </a:ln>
            <a:effectLst/>
          </c:spPr>
          <c:dLbls>
            <c:spPr>
              <a:noFill/>
              <a:ln>
                <a:noFill/>
              </a:ln>
              <a:effectLst/>
            </c:spPr>
            <c:txPr>
              <a:bodyPr rot="0" spcFirstLastPara="1" vertOverflow="ellipsis" vert="horz" wrap="square" anchor="ctr" anchorCtr="1"/>
              <a:lstStyle/>
              <a:p>
                <a:pPr>
                  <a:defRPr lang="en-US" sz="900" b="0" i="0" u="none" strike="noStrike" kern="1200" baseline="0">
                    <a:solidFill>
                      <a:schemeClr val="accent6"/>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Sheet1!$B$4:$B$14</c:f>
              <c:strCache>
                <c:ptCount val="10"/>
                <c:pt idx="0">
                  <c:v>UMGUNGUNDLOVU</c:v>
                </c:pt>
                <c:pt idx="1">
                  <c:v>UMKHANYAKUDE</c:v>
                </c:pt>
                <c:pt idx="2">
                  <c:v>ILEMBE </c:v>
                </c:pt>
                <c:pt idx="3">
                  <c:v>KING CETSHWAYO</c:v>
                </c:pt>
                <c:pt idx="4">
                  <c:v>UGU</c:v>
                </c:pt>
                <c:pt idx="5">
                  <c:v>ZULULAND</c:v>
                </c:pt>
                <c:pt idx="6">
                  <c:v>HARRY GWALA</c:v>
                </c:pt>
                <c:pt idx="7">
                  <c:v>UTHUKELA</c:v>
                </c:pt>
                <c:pt idx="8">
                  <c:v>AMAJUBA</c:v>
                </c:pt>
                <c:pt idx="9">
                  <c:v>UMZINYATHI</c:v>
                </c:pt>
              </c:strCache>
            </c:strRef>
          </c:cat>
          <c:val>
            <c:numRef>
              <c:f>Sheet1!$E$4:$E$14</c:f>
              <c:numCache>
                <c:formatCode>General</c:formatCode>
                <c:ptCount val="11"/>
                <c:pt idx="0">
                  <c:v>7</c:v>
                </c:pt>
                <c:pt idx="1">
                  <c:v>9</c:v>
                </c:pt>
                <c:pt idx="2">
                  <c:v>13</c:v>
                </c:pt>
                <c:pt idx="3">
                  <c:v>7</c:v>
                </c:pt>
                <c:pt idx="4">
                  <c:v>4</c:v>
                </c:pt>
                <c:pt idx="5">
                  <c:v>4</c:v>
                </c:pt>
                <c:pt idx="6">
                  <c:v>3</c:v>
                </c:pt>
                <c:pt idx="7">
                  <c:v>6</c:v>
                </c:pt>
                <c:pt idx="8">
                  <c:v>3</c:v>
                </c:pt>
                <c:pt idx="9">
                  <c:v>3</c:v>
                </c:pt>
              </c:numCache>
            </c:numRef>
          </c:val>
          <c:extLst xmlns:c16r2="http://schemas.microsoft.com/office/drawing/2015/06/chart">
            <c:ext xmlns:c16="http://schemas.microsoft.com/office/drawing/2014/chart" uri="{C3380CC4-5D6E-409C-BE32-E72D297353CC}">
              <c16:uniqueId val="{00000002-CA1B-4D63-9345-B60B8FD77C4E}"/>
            </c:ext>
          </c:extLst>
        </c:ser>
        <c:dLbls>
          <c:showVal val="1"/>
        </c:dLbls>
        <c:gapWidth val="79"/>
        <c:overlap val="100"/>
        <c:axId val="60147968"/>
        <c:axId val="59899904"/>
      </c:barChart>
      <c:catAx>
        <c:axId val="601479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cap="all" spc="120" normalizeH="0" baseline="0">
                <a:solidFill>
                  <a:schemeClr val="accent6"/>
                </a:solidFill>
                <a:latin typeface="+mn-lt"/>
                <a:ea typeface="+mn-ea"/>
                <a:cs typeface="+mn-cs"/>
              </a:defRPr>
            </a:pPr>
            <a:endParaRPr lang="en-US"/>
          </a:p>
        </c:txPr>
        <c:crossAx val="59899904"/>
        <c:crosses val="autoZero"/>
        <c:auto val="1"/>
        <c:lblAlgn val="ctr"/>
        <c:lblOffset val="100"/>
      </c:catAx>
      <c:valAx>
        <c:axId val="59899904"/>
        <c:scaling>
          <c:orientation val="minMax"/>
        </c:scaling>
        <c:delete val="1"/>
        <c:axPos val="l"/>
        <c:numFmt formatCode="General" sourceLinked="1"/>
        <c:majorTickMark val="none"/>
        <c:tickLblPos val="nextTo"/>
        <c:crossAx val="60147968"/>
        <c:crosses val="autoZero"/>
        <c:crossBetween val="between"/>
      </c:valAx>
      <c:spPr>
        <a:noFill/>
        <a:ln>
          <a:noFill/>
        </a:ln>
        <a:effectLst/>
      </c:spPr>
    </c:plotArea>
    <c:legend>
      <c:legendPos val="t"/>
      <c:spPr>
        <a:noFill/>
        <a:ln>
          <a:noFill/>
        </a:ln>
        <a:effectLst/>
      </c:spPr>
      <c:txPr>
        <a:bodyPr rot="0" spcFirstLastPara="1" vertOverflow="ellipsis" vert="horz" wrap="square" anchor="ctr" anchorCtr="1"/>
        <a:lstStyle/>
        <a:p>
          <a:pPr>
            <a:defRPr lang="en-US" sz="900" b="0" i="0" u="none" strike="noStrike" kern="1200" baseline="0">
              <a:solidFill>
                <a:schemeClr val="accent6"/>
              </a:solidFill>
              <a:latin typeface="+mn-lt"/>
              <a:ea typeface="+mn-ea"/>
              <a:cs typeface="+mn-cs"/>
            </a:defRPr>
          </a:pPr>
          <a:endParaRPr lang="en-US"/>
        </a:p>
      </c:txPr>
    </c:legend>
    <c:plotVisOnly val="1"/>
    <c:dispBlanksAs val="gap"/>
  </c:chart>
  <c:spPr>
    <a:solidFill>
      <a:schemeClr val="lt1"/>
    </a:solidFill>
    <a:ln w="9525" cap="flat" cmpd="sng" algn="ctr">
      <a:solidFill>
        <a:schemeClr val="bg1"/>
      </a:solidFill>
      <a:round/>
    </a:ln>
    <a:effectLst/>
  </c:spPr>
  <c:txPr>
    <a:bodyPr/>
    <a:lstStyle/>
    <a:p>
      <a:pPr>
        <a:defRPr>
          <a:solidFill>
            <a:schemeClr val="accent6"/>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lang="en-US" sz="1400" b="0" i="0" u="none" strike="noStrike" kern="1200" spc="0" baseline="0">
                <a:solidFill>
                  <a:schemeClr val="bg1"/>
                </a:solidFill>
                <a:latin typeface="+mn-lt"/>
                <a:ea typeface="+mn-ea"/>
                <a:cs typeface="+mn-cs"/>
              </a:defRPr>
            </a:pPr>
            <a:r>
              <a:rPr lang="en-ZA"/>
              <a:t> SALGA KZN CAPACITY BUILDING ANALYSIS : 2014 - 2019</a:t>
            </a:r>
          </a:p>
        </c:rich>
      </c:tx>
      <c:spPr>
        <a:noFill/>
        <a:ln>
          <a:noFill/>
        </a:ln>
        <a:effectLst/>
      </c:spPr>
    </c:title>
    <c:plotArea>
      <c:layout/>
      <c:barChart>
        <c:barDir val="col"/>
        <c:grouping val="stacked"/>
        <c:ser>
          <c:idx val="0"/>
          <c:order val="0"/>
          <c:tx>
            <c:strRef>
              <c:f>'Capacity Building Analysis '!$B$4</c:f>
              <c:strCache>
                <c:ptCount val="1"/>
                <c:pt idx="0">
                  <c:v>Councillors</c:v>
                </c:pt>
              </c:strCache>
            </c:strRef>
          </c:tx>
          <c:spPr>
            <a:solidFill>
              <a:srgbClr val="00B050"/>
            </a:solidFill>
            <a:ln>
              <a:noFill/>
            </a:ln>
            <a:effectLst/>
          </c:spPr>
          <c:dLbls>
            <c:spPr>
              <a:noFill/>
              <a:ln>
                <a:noFill/>
              </a:ln>
              <a:effectLst/>
            </c:spPr>
            <c:txPr>
              <a:bodyPr rot="0" spcFirstLastPara="1" vertOverflow="ellipsis" vert="horz" wrap="square" anchor="ctr" anchorCtr="1"/>
              <a:lstStyle/>
              <a:p>
                <a:pPr>
                  <a:defRPr lang="en-US" sz="900" b="0" i="0" u="none" strike="noStrike" kern="1200" baseline="0">
                    <a:solidFill>
                      <a:schemeClr val="accent6"/>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'Capacity Building Analysis '!$C$3:$G$3</c:f>
              <c:strCache>
                <c:ptCount val="5"/>
                <c:pt idx="0">
                  <c:v>2014-2015</c:v>
                </c:pt>
                <c:pt idx="1">
                  <c:v>2015-2016</c:v>
                </c:pt>
                <c:pt idx="2">
                  <c:v>2016-2017</c:v>
                </c:pt>
                <c:pt idx="3">
                  <c:v>2017-2018</c:v>
                </c:pt>
                <c:pt idx="4">
                  <c:v>2018-2019</c:v>
                </c:pt>
              </c:strCache>
            </c:strRef>
          </c:cat>
          <c:val>
            <c:numRef>
              <c:f>'Capacity Building Analysis '!$C$4:$G$4</c:f>
              <c:numCache>
                <c:formatCode>General</c:formatCode>
                <c:ptCount val="5"/>
                <c:pt idx="0">
                  <c:v>1071</c:v>
                </c:pt>
                <c:pt idx="1">
                  <c:v>1138</c:v>
                </c:pt>
                <c:pt idx="2">
                  <c:v>3159</c:v>
                </c:pt>
                <c:pt idx="3">
                  <c:v>1602</c:v>
                </c:pt>
                <c:pt idx="4">
                  <c:v>618</c:v>
                </c:pt>
              </c:numCache>
            </c:numRef>
          </c:val>
          <c:extLst xmlns:c16r2="http://schemas.microsoft.com/office/drawing/2015/06/chart">
            <c:ext xmlns:c16="http://schemas.microsoft.com/office/drawing/2014/chart" uri="{C3380CC4-5D6E-409C-BE32-E72D297353CC}">
              <c16:uniqueId val="{00000000-05D8-42CA-9505-6DFB3C0A0949}"/>
            </c:ext>
          </c:extLst>
        </c:ser>
        <c:ser>
          <c:idx val="1"/>
          <c:order val="1"/>
          <c:tx>
            <c:strRef>
              <c:f>'Capacity Building Analysis '!$B$5</c:f>
              <c:strCache>
                <c:ptCount val="1"/>
                <c:pt idx="0">
                  <c:v>Officials</c:v>
                </c:pt>
              </c:strCache>
            </c:strRef>
          </c:tx>
          <c:spPr>
            <a:solidFill>
              <a:schemeClr val="bg2"/>
            </a:solidFill>
            <a:ln>
              <a:noFill/>
            </a:ln>
            <a:effectLst/>
          </c:spPr>
          <c:dLbls>
            <c:spPr>
              <a:noFill/>
              <a:ln>
                <a:noFill/>
              </a:ln>
              <a:effectLst/>
            </c:spPr>
            <c:txPr>
              <a:bodyPr rot="0" spcFirstLastPara="1" vertOverflow="ellipsis" vert="horz" wrap="square" anchor="ctr" anchorCtr="1"/>
              <a:lstStyle/>
              <a:p>
                <a:pPr>
                  <a:defRPr lang="en-US" sz="900" b="0" i="0" u="none" strike="noStrike" kern="1200" baseline="0">
                    <a:solidFill>
                      <a:schemeClr val="accent6"/>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'Capacity Building Analysis '!$C$3:$G$3</c:f>
              <c:strCache>
                <c:ptCount val="5"/>
                <c:pt idx="0">
                  <c:v>2014-2015</c:v>
                </c:pt>
                <c:pt idx="1">
                  <c:v>2015-2016</c:v>
                </c:pt>
                <c:pt idx="2">
                  <c:v>2016-2017</c:v>
                </c:pt>
                <c:pt idx="3">
                  <c:v>2017-2018</c:v>
                </c:pt>
                <c:pt idx="4">
                  <c:v>2018-2019</c:v>
                </c:pt>
              </c:strCache>
            </c:strRef>
          </c:cat>
          <c:val>
            <c:numRef>
              <c:f>'Capacity Building Analysis '!$C$5:$G$5</c:f>
              <c:numCache>
                <c:formatCode>General</c:formatCode>
                <c:ptCount val="5"/>
                <c:pt idx="0">
                  <c:v>769</c:v>
                </c:pt>
                <c:pt idx="1">
                  <c:v>1554</c:v>
                </c:pt>
                <c:pt idx="2">
                  <c:v>2286</c:v>
                </c:pt>
                <c:pt idx="3">
                  <c:v>1699</c:v>
                </c:pt>
                <c:pt idx="4">
                  <c:v>2658</c:v>
                </c:pt>
              </c:numCache>
            </c:numRef>
          </c:val>
          <c:extLst xmlns:c16r2="http://schemas.microsoft.com/office/drawing/2015/06/chart">
            <c:ext xmlns:c16="http://schemas.microsoft.com/office/drawing/2014/chart" uri="{C3380CC4-5D6E-409C-BE32-E72D297353CC}">
              <c16:uniqueId val="{00000001-05D8-42CA-9505-6DFB3C0A0949}"/>
            </c:ext>
          </c:extLst>
        </c:ser>
        <c:dLbls>
          <c:showVal val="1"/>
        </c:dLbls>
        <c:overlap val="100"/>
        <c:axId val="59937152"/>
        <c:axId val="59938688"/>
      </c:barChart>
      <c:catAx>
        <c:axId val="599371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bg1"/>
                </a:solidFill>
                <a:latin typeface="+mn-lt"/>
                <a:ea typeface="+mn-ea"/>
                <a:cs typeface="+mn-cs"/>
              </a:defRPr>
            </a:pPr>
            <a:endParaRPr lang="en-US"/>
          </a:p>
        </c:txPr>
        <c:crossAx val="59938688"/>
        <c:crosses val="autoZero"/>
        <c:auto val="1"/>
        <c:lblAlgn val="ctr"/>
        <c:lblOffset val="100"/>
      </c:catAx>
      <c:valAx>
        <c:axId val="59938688"/>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bg1"/>
                </a:solidFill>
                <a:latin typeface="+mn-lt"/>
                <a:ea typeface="+mn-ea"/>
                <a:cs typeface="+mn-cs"/>
              </a:defRPr>
            </a:pPr>
            <a:endParaRPr lang="en-US"/>
          </a:p>
        </c:txPr>
        <c:crossAx val="59937152"/>
        <c:crosses val="autoZero"/>
        <c:crossBetween val="between"/>
      </c:valAx>
      <c:spPr>
        <a:noFill/>
        <a:ln>
          <a:noFill/>
        </a:ln>
        <a:effectLst/>
      </c:spPr>
    </c:plotArea>
    <c:legend>
      <c:legendPos val="b"/>
      <c:layout>
        <c:manualLayout>
          <c:xMode val="edge"/>
          <c:yMode val="edge"/>
          <c:x val="0.18533138230258098"/>
          <c:y val="0.89164049052614835"/>
          <c:w val="0.64839887014152675"/>
          <c:h val="8.1362939868736883E-2"/>
        </c:manualLayout>
      </c:layout>
      <c:spPr>
        <a:noFill/>
        <a:ln>
          <a:noFill/>
        </a:ln>
        <a:effectLst/>
      </c:spPr>
      <c:txPr>
        <a:bodyPr rot="0" spcFirstLastPara="1" vertOverflow="ellipsis" vert="horz" wrap="square" anchor="ctr" anchorCtr="1"/>
        <a:lstStyle/>
        <a:p>
          <a:pPr>
            <a:defRPr lang="en-US" sz="2400" b="0" i="0" u="none" strike="noStrike" kern="1200" baseline="0">
              <a:solidFill>
                <a:schemeClr val="accent6"/>
              </a:solidFill>
              <a:latin typeface="+mn-lt"/>
              <a:ea typeface="+mn-ea"/>
              <a:cs typeface="+mn-cs"/>
            </a:defRPr>
          </a:pPr>
          <a:endParaRPr lang="en-US"/>
        </a:p>
      </c:txPr>
    </c:legend>
    <c:plotVisOnly val="1"/>
    <c:dispBlanksAs val="gap"/>
  </c:chart>
  <c:spPr>
    <a:solidFill>
      <a:schemeClr val="bg1"/>
    </a:solidFill>
    <a:ln w="9525" cap="flat" cmpd="sng" algn="ctr">
      <a:solidFill>
        <a:schemeClr val="bg1"/>
      </a:solidFill>
      <a:round/>
    </a:ln>
    <a:effectLst/>
  </c:spPr>
  <c:txPr>
    <a:bodyPr/>
    <a:lstStyle/>
    <a:p>
      <a:pPr>
        <a:defRPr>
          <a:solidFill>
            <a:schemeClr val="bg1"/>
          </a:solidFill>
        </a:defRPr>
      </a:pPr>
      <a:endParaRPr lang="en-US"/>
    </a:p>
  </c:txPr>
  <c:externalData r:id="rId1"/>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AA32A2-2951-48F6-8A02-99F26C48BA86}" type="doc">
      <dgm:prSet loTypeId="urn:microsoft.com/office/officeart/2005/8/layout/chevron2" loCatId="list" qsTypeId="urn:microsoft.com/office/officeart/2005/8/quickstyle/simple2" qsCatId="simple" csTypeId="urn:microsoft.com/office/officeart/2005/8/colors/colorful2" csCatId="colorful" phldr="1"/>
      <dgm:spPr/>
      <dgm:t>
        <a:bodyPr/>
        <a:lstStyle/>
        <a:p>
          <a:endParaRPr lang="en-US"/>
        </a:p>
      </dgm:t>
    </dgm:pt>
    <dgm:pt modelId="{BED19445-7725-4122-BECD-4567F70C0EB3}">
      <dgm:prSet phldrT="[Text]"/>
      <dgm:spPr/>
      <dgm:t>
        <a:bodyPr/>
        <a:lstStyle/>
        <a:p>
          <a:r>
            <a:rPr lang="en-US" dirty="0" smtClean="0">
              <a:solidFill>
                <a:schemeClr val="accent6"/>
              </a:solidFill>
            </a:rPr>
            <a:t>S</a:t>
          </a:r>
          <a:endParaRPr lang="en-US" dirty="0">
            <a:solidFill>
              <a:schemeClr val="accent6"/>
            </a:solidFill>
          </a:endParaRPr>
        </a:p>
      </dgm:t>
    </dgm:pt>
    <dgm:pt modelId="{EA40343F-9D04-4CFF-9CE8-A7DBCDC036BD}" type="parTrans" cxnId="{BA42979F-17C5-4FEC-9B8C-A426E0DA9470}">
      <dgm:prSet/>
      <dgm:spPr/>
      <dgm:t>
        <a:bodyPr/>
        <a:lstStyle/>
        <a:p>
          <a:endParaRPr lang="en-US"/>
        </a:p>
      </dgm:t>
    </dgm:pt>
    <dgm:pt modelId="{9DE2A8B5-2797-4569-8CDF-2C521808036C}" type="sibTrans" cxnId="{BA42979F-17C5-4FEC-9B8C-A426E0DA9470}">
      <dgm:prSet/>
      <dgm:spPr/>
      <dgm:t>
        <a:bodyPr/>
        <a:lstStyle/>
        <a:p>
          <a:endParaRPr lang="en-US"/>
        </a:p>
      </dgm:t>
    </dgm:pt>
    <dgm:pt modelId="{6CAED1D5-19CC-4016-AF0C-EBD436C9F6F1}">
      <dgm:prSet phldrT="[Text]" custT="1"/>
      <dgm:spPr/>
      <dgm:t>
        <a:bodyPr/>
        <a:lstStyle/>
        <a:p>
          <a:r>
            <a:rPr lang="en-US" sz="1400" dirty="0" smtClean="0">
              <a:solidFill>
                <a:schemeClr val="accent6"/>
              </a:solidFill>
            </a:rPr>
            <a:t>Each portfolio has set up a </a:t>
          </a:r>
          <a:r>
            <a:rPr lang="en-US" sz="1800" b="1" u="sng" dirty="0" smtClean="0">
              <a:solidFill>
                <a:schemeClr val="accent6"/>
              </a:solidFill>
              <a:effectLst>
                <a:outerShdw blurRad="38100" dist="38100" dir="2700000" algn="tl">
                  <a:srgbClr val="000000">
                    <a:alpha val="43137"/>
                  </a:srgbClr>
                </a:outerShdw>
              </a:effectLst>
            </a:rPr>
            <a:t>Technical Committee </a:t>
          </a:r>
          <a:r>
            <a:rPr lang="en-US" sz="1400" dirty="0" smtClean="0">
              <a:solidFill>
                <a:schemeClr val="accent6"/>
              </a:solidFill>
            </a:rPr>
            <a:t>made up of municipal experts. These experts have are deployed by SALGA KZN to solve practical problems in line with Support Plan</a:t>
          </a:r>
          <a:endParaRPr lang="en-US" sz="1400" dirty="0">
            <a:solidFill>
              <a:schemeClr val="accent6"/>
            </a:solidFill>
          </a:endParaRPr>
        </a:p>
      </dgm:t>
    </dgm:pt>
    <dgm:pt modelId="{0B17E97C-19E5-45A7-A454-BDA8F2139C15}" type="parTrans" cxnId="{71930BB1-C403-4001-9478-B4A5FD19FBC3}">
      <dgm:prSet/>
      <dgm:spPr/>
      <dgm:t>
        <a:bodyPr/>
        <a:lstStyle/>
        <a:p>
          <a:endParaRPr lang="en-US"/>
        </a:p>
      </dgm:t>
    </dgm:pt>
    <dgm:pt modelId="{5485CC19-F47F-4B0E-8D5F-94ABB4AD9D02}" type="sibTrans" cxnId="{71930BB1-C403-4001-9478-B4A5FD19FBC3}">
      <dgm:prSet/>
      <dgm:spPr/>
      <dgm:t>
        <a:bodyPr/>
        <a:lstStyle/>
        <a:p>
          <a:endParaRPr lang="en-US"/>
        </a:p>
      </dgm:t>
    </dgm:pt>
    <dgm:pt modelId="{9C78A173-E05D-49BF-BA09-ABBAC4D88BC1}">
      <dgm:prSet phldrT="[Text]"/>
      <dgm:spPr/>
      <dgm:t>
        <a:bodyPr/>
        <a:lstStyle/>
        <a:p>
          <a:r>
            <a:rPr lang="en-US" sz="1500" dirty="0" smtClean="0">
              <a:solidFill>
                <a:schemeClr val="accent6"/>
              </a:solidFill>
            </a:rPr>
            <a:t>Direct support provided by SALGA staff,</a:t>
          </a:r>
          <a:endParaRPr lang="en-US" sz="1500" dirty="0">
            <a:solidFill>
              <a:schemeClr val="accent6"/>
            </a:solidFill>
          </a:endParaRPr>
        </a:p>
      </dgm:t>
    </dgm:pt>
    <dgm:pt modelId="{F4DA3C4E-9185-4543-A119-9E1C267AF4AF}" type="parTrans" cxnId="{4C93E819-62A2-4CC4-B54E-5955D493A739}">
      <dgm:prSet/>
      <dgm:spPr/>
      <dgm:t>
        <a:bodyPr/>
        <a:lstStyle/>
        <a:p>
          <a:endParaRPr lang="en-US"/>
        </a:p>
      </dgm:t>
    </dgm:pt>
    <dgm:pt modelId="{3C8D8C83-58EA-4186-B86C-8BBD73BE2830}" type="sibTrans" cxnId="{4C93E819-62A2-4CC4-B54E-5955D493A739}">
      <dgm:prSet/>
      <dgm:spPr/>
      <dgm:t>
        <a:bodyPr/>
        <a:lstStyle/>
        <a:p>
          <a:endParaRPr lang="en-US"/>
        </a:p>
      </dgm:t>
    </dgm:pt>
    <dgm:pt modelId="{F27930EB-AA68-4F50-B5A5-80CEBC1C3D95}">
      <dgm:prSet phldrT="[Text]"/>
      <dgm:spPr/>
      <dgm:t>
        <a:bodyPr/>
        <a:lstStyle/>
        <a:p>
          <a:r>
            <a:rPr lang="en-US" dirty="0" smtClean="0">
              <a:solidFill>
                <a:schemeClr val="accent6"/>
              </a:solidFill>
            </a:rPr>
            <a:t>A</a:t>
          </a:r>
          <a:endParaRPr lang="en-US" dirty="0">
            <a:solidFill>
              <a:schemeClr val="accent6"/>
            </a:solidFill>
          </a:endParaRPr>
        </a:p>
      </dgm:t>
    </dgm:pt>
    <dgm:pt modelId="{91CC6D9E-BD32-4F58-B8A4-C489A7958A1C}" type="parTrans" cxnId="{B692DE85-DC91-4A2E-B37A-A9AAF5FD5393}">
      <dgm:prSet/>
      <dgm:spPr/>
      <dgm:t>
        <a:bodyPr/>
        <a:lstStyle/>
        <a:p>
          <a:endParaRPr lang="en-US"/>
        </a:p>
      </dgm:t>
    </dgm:pt>
    <dgm:pt modelId="{E0DD8B27-7BF6-4FB9-8250-6DFBA9EF48F3}" type="sibTrans" cxnId="{B692DE85-DC91-4A2E-B37A-A9AAF5FD5393}">
      <dgm:prSet/>
      <dgm:spPr/>
      <dgm:t>
        <a:bodyPr/>
        <a:lstStyle/>
        <a:p>
          <a:endParaRPr lang="en-US"/>
        </a:p>
      </dgm:t>
    </dgm:pt>
    <dgm:pt modelId="{1125FD20-D13E-4CCF-95A7-91E24B6C481B}">
      <dgm:prSet phldrT="[Text]" custT="1"/>
      <dgm:spPr/>
      <dgm:t>
        <a:bodyPr/>
        <a:lstStyle/>
        <a:p>
          <a:r>
            <a:rPr lang="en-US" sz="1400" u="none" dirty="0" smtClean="0">
              <a:solidFill>
                <a:schemeClr val="accent6"/>
              </a:solidFill>
            </a:rPr>
            <a:t>SALGA KZN advises </a:t>
          </a:r>
          <a:r>
            <a:rPr lang="en-US" sz="1400" dirty="0" smtClean="0">
              <a:solidFill>
                <a:schemeClr val="accent6"/>
              </a:solidFill>
            </a:rPr>
            <a:t>members via a </a:t>
          </a:r>
          <a:r>
            <a:rPr lang="en-US" sz="1800" b="1" u="sng" dirty="0" smtClean="0">
              <a:solidFill>
                <a:schemeClr val="accent6"/>
              </a:solidFill>
              <a:effectLst>
                <a:outerShdw blurRad="38100" dist="38100" dir="2700000" algn="tl">
                  <a:srgbClr val="000000">
                    <a:alpha val="43137"/>
                  </a:srgbClr>
                </a:outerShdw>
              </a:effectLst>
            </a:rPr>
            <a:t>Monthly SALGA Circular </a:t>
          </a:r>
          <a:r>
            <a:rPr lang="en-US" sz="1400" dirty="0" smtClean="0">
              <a:solidFill>
                <a:schemeClr val="accent6"/>
              </a:solidFill>
            </a:rPr>
            <a:t>that is a standing item on all council meetings the municipalities to be support and the nature of the support, as well as quarterly Municipal Briefs, issue specific Booklets, Memos, and biannual newsletter.</a:t>
          </a:r>
          <a:endParaRPr lang="en-US" sz="1400" dirty="0">
            <a:solidFill>
              <a:schemeClr val="accent6"/>
            </a:solidFill>
          </a:endParaRPr>
        </a:p>
      </dgm:t>
    </dgm:pt>
    <dgm:pt modelId="{BBD99A4E-4420-4C4C-A538-656953EBB75E}" type="parTrans" cxnId="{7F010938-3C16-41EB-A811-9EE9EA622644}">
      <dgm:prSet/>
      <dgm:spPr/>
      <dgm:t>
        <a:bodyPr/>
        <a:lstStyle/>
        <a:p>
          <a:endParaRPr lang="en-US"/>
        </a:p>
      </dgm:t>
    </dgm:pt>
    <dgm:pt modelId="{E4074985-B6F4-4909-B437-CA0994574C41}" type="sibTrans" cxnId="{7F010938-3C16-41EB-A811-9EE9EA622644}">
      <dgm:prSet/>
      <dgm:spPr/>
      <dgm:t>
        <a:bodyPr/>
        <a:lstStyle/>
        <a:p>
          <a:endParaRPr lang="en-US"/>
        </a:p>
      </dgm:t>
    </dgm:pt>
    <dgm:pt modelId="{4E1192ED-6A08-4305-8D2D-5EB2C05DD064}">
      <dgm:prSet phldrT="[Text]" custT="1"/>
      <dgm:spPr/>
      <dgm:t>
        <a:bodyPr/>
        <a:lstStyle/>
        <a:p>
          <a:r>
            <a:rPr lang="en-US" sz="1400" dirty="0" smtClean="0">
              <a:solidFill>
                <a:schemeClr val="accent6"/>
              </a:solidFill>
            </a:rPr>
            <a:t>SALGA KZN advises members using forum meetings, symposiums and conferences. </a:t>
          </a:r>
          <a:endParaRPr lang="en-US" sz="1400" dirty="0">
            <a:solidFill>
              <a:schemeClr val="accent6"/>
            </a:solidFill>
          </a:endParaRPr>
        </a:p>
      </dgm:t>
    </dgm:pt>
    <dgm:pt modelId="{35BFD285-94B5-4277-8657-D80A5168DCDB}" type="parTrans" cxnId="{CC06A7D6-6B42-45FF-8C8F-B48341C7BF39}">
      <dgm:prSet/>
      <dgm:spPr/>
      <dgm:t>
        <a:bodyPr/>
        <a:lstStyle/>
        <a:p>
          <a:endParaRPr lang="en-US"/>
        </a:p>
      </dgm:t>
    </dgm:pt>
    <dgm:pt modelId="{2FF3C4EB-2193-4607-9205-23B5BC325E28}" type="sibTrans" cxnId="{CC06A7D6-6B42-45FF-8C8F-B48341C7BF39}">
      <dgm:prSet/>
      <dgm:spPr/>
      <dgm:t>
        <a:bodyPr/>
        <a:lstStyle/>
        <a:p>
          <a:endParaRPr lang="en-US"/>
        </a:p>
      </dgm:t>
    </dgm:pt>
    <dgm:pt modelId="{3D2530C0-7D68-485C-8859-98F86B31DEA5}">
      <dgm:prSet phldrT="[Text]"/>
      <dgm:spPr/>
      <dgm:t>
        <a:bodyPr/>
        <a:lstStyle/>
        <a:p>
          <a:r>
            <a:rPr lang="en-US" dirty="0" smtClean="0">
              <a:solidFill>
                <a:schemeClr val="accent6"/>
              </a:solidFill>
            </a:rPr>
            <a:t>L</a:t>
          </a:r>
          <a:endParaRPr lang="en-US" dirty="0">
            <a:solidFill>
              <a:schemeClr val="accent6"/>
            </a:solidFill>
          </a:endParaRPr>
        </a:p>
      </dgm:t>
    </dgm:pt>
    <dgm:pt modelId="{61F17442-F797-452C-ACA3-BF891E92324C}" type="parTrans" cxnId="{71E5C741-157E-496E-9D86-D3F59A4404FE}">
      <dgm:prSet/>
      <dgm:spPr/>
      <dgm:t>
        <a:bodyPr/>
        <a:lstStyle/>
        <a:p>
          <a:endParaRPr lang="en-US"/>
        </a:p>
      </dgm:t>
    </dgm:pt>
    <dgm:pt modelId="{10A0B54B-D55E-4420-B01A-F6CC15C407D2}" type="sibTrans" cxnId="{71E5C741-157E-496E-9D86-D3F59A4404FE}">
      <dgm:prSet/>
      <dgm:spPr/>
      <dgm:t>
        <a:bodyPr/>
        <a:lstStyle/>
        <a:p>
          <a:endParaRPr lang="en-US"/>
        </a:p>
      </dgm:t>
    </dgm:pt>
    <dgm:pt modelId="{E389BE5A-06DA-4BDE-B744-A065EC13D60A}">
      <dgm:prSet phldrT="[Text]" custT="1"/>
      <dgm:spPr/>
      <dgm:t>
        <a:bodyPr/>
        <a:lstStyle/>
        <a:p>
          <a:r>
            <a:rPr lang="en-US" sz="1800" u="none" dirty="0" smtClean="0">
              <a:solidFill>
                <a:schemeClr val="accent6"/>
              </a:solidFill>
            </a:rPr>
            <a:t>SALGA KZN </a:t>
          </a:r>
          <a:r>
            <a:rPr lang="en-US" sz="1800" b="1" u="sng" dirty="0" smtClean="0">
              <a:solidFill>
                <a:schemeClr val="accent6"/>
              </a:solidFill>
              <a:effectLst>
                <a:outerShdw blurRad="38100" dist="38100" dir="2700000" algn="tl">
                  <a:srgbClr val="000000">
                    <a:alpha val="43137"/>
                  </a:srgbClr>
                </a:outerShdw>
              </a:effectLst>
            </a:rPr>
            <a:t>Lobbying Strategy</a:t>
          </a:r>
          <a:r>
            <a:rPr lang="en-US" sz="1800" b="1" dirty="0" smtClean="0">
              <a:solidFill>
                <a:schemeClr val="accent6"/>
              </a:solidFill>
              <a:effectLst>
                <a:outerShdw blurRad="38100" dist="38100" dir="2700000" algn="tl">
                  <a:srgbClr val="000000">
                    <a:alpha val="43137"/>
                  </a:srgbClr>
                </a:outerShdw>
              </a:effectLst>
            </a:rPr>
            <a:t> </a:t>
          </a:r>
          <a:r>
            <a:rPr lang="en-US" sz="1800" dirty="0" smtClean="0">
              <a:solidFill>
                <a:schemeClr val="accent6"/>
              </a:solidFill>
            </a:rPr>
            <a:t>lists the positions adopted at PMA, PEC and other structures which SALGA lobbies and updates quarterly.</a:t>
          </a:r>
          <a:endParaRPr lang="en-US" sz="1800" dirty="0">
            <a:solidFill>
              <a:schemeClr val="accent6"/>
            </a:solidFill>
          </a:endParaRPr>
        </a:p>
      </dgm:t>
    </dgm:pt>
    <dgm:pt modelId="{B8F8D4F2-1F46-49DA-81BA-C9F8066CCAAD}" type="parTrans" cxnId="{670793EA-1BFC-4FED-BA37-3ADA65D82B4A}">
      <dgm:prSet/>
      <dgm:spPr/>
      <dgm:t>
        <a:bodyPr/>
        <a:lstStyle/>
        <a:p>
          <a:endParaRPr lang="en-US"/>
        </a:p>
      </dgm:t>
    </dgm:pt>
    <dgm:pt modelId="{B8414774-FA35-433C-81B4-F5BE38E4C440}" type="sibTrans" cxnId="{670793EA-1BFC-4FED-BA37-3ADA65D82B4A}">
      <dgm:prSet/>
      <dgm:spPr/>
      <dgm:t>
        <a:bodyPr/>
        <a:lstStyle/>
        <a:p>
          <a:endParaRPr lang="en-US"/>
        </a:p>
      </dgm:t>
    </dgm:pt>
    <dgm:pt modelId="{AC27111A-B5C5-4CA2-879B-6DD728BF4631}">
      <dgm:prSet phldrT="[Text]"/>
      <dgm:spPr/>
      <dgm:t>
        <a:bodyPr/>
        <a:lstStyle/>
        <a:p>
          <a:r>
            <a:rPr lang="en-US" dirty="0" smtClean="0">
              <a:solidFill>
                <a:schemeClr val="accent6"/>
              </a:solidFill>
            </a:rPr>
            <a:t>T</a:t>
          </a:r>
          <a:endParaRPr lang="en-US" dirty="0">
            <a:solidFill>
              <a:schemeClr val="accent6"/>
            </a:solidFill>
          </a:endParaRPr>
        </a:p>
      </dgm:t>
    </dgm:pt>
    <dgm:pt modelId="{C2FCEF68-343D-4972-BBE9-2F5118C48CB9}" type="parTrans" cxnId="{2BBA7EF0-8826-42D7-9078-CB6F78F3D010}">
      <dgm:prSet/>
      <dgm:spPr/>
      <dgm:t>
        <a:bodyPr/>
        <a:lstStyle/>
        <a:p>
          <a:endParaRPr lang="en-US"/>
        </a:p>
      </dgm:t>
    </dgm:pt>
    <dgm:pt modelId="{DAC4918A-6175-42FE-BA49-7F3536ACE0CE}" type="sibTrans" cxnId="{2BBA7EF0-8826-42D7-9078-CB6F78F3D010}">
      <dgm:prSet/>
      <dgm:spPr/>
      <dgm:t>
        <a:bodyPr/>
        <a:lstStyle/>
        <a:p>
          <a:endParaRPr lang="en-US"/>
        </a:p>
      </dgm:t>
    </dgm:pt>
    <dgm:pt modelId="{1EE08B8C-EF9B-46DC-BF9C-31B8BA21F41F}">
      <dgm:prSet phldrT="[Text]" custT="1"/>
      <dgm:spPr/>
      <dgm:t>
        <a:bodyPr/>
        <a:lstStyle/>
        <a:p>
          <a:r>
            <a:rPr lang="en-US" sz="1400" u="none" dirty="0" smtClean="0">
              <a:solidFill>
                <a:schemeClr val="accent6"/>
              </a:solidFill>
              <a:effectLst>
                <a:outerShdw blurRad="38100" dist="38100" dir="2700000" algn="tl">
                  <a:srgbClr val="000000">
                    <a:alpha val="43137"/>
                  </a:srgbClr>
                </a:outerShdw>
              </a:effectLst>
            </a:rPr>
            <a:t>SALGA KZN </a:t>
          </a:r>
          <a:r>
            <a:rPr lang="en-US" sz="1800" b="1" u="sng" dirty="0" smtClean="0">
              <a:solidFill>
                <a:schemeClr val="accent6"/>
              </a:solidFill>
              <a:effectLst>
                <a:outerShdw blurRad="38100" dist="38100" dir="2700000" algn="tl">
                  <a:srgbClr val="000000">
                    <a:alpha val="43137"/>
                  </a:srgbClr>
                </a:outerShdw>
              </a:effectLst>
            </a:rPr>
            <a:t>Support Plan </a:t>
          </a:r>
          <a:r>
            <a:rPr lang="en-US" sz="1400" dirty="0" smtClean="0">
              <a:solidFill>
                <a:schemeClr val="accent6"/>
              </a:solidFill>
            </a:rPr>
            <a:t>lists the municipalities to be support and the nature of the support</a:t>
          </a:r>
          <a:endParaRPr lang="en-US" sz="1400" dirty="0">
            <a:solidFill>
              <a:schemeClr val="accent6"/>
            </a:solidFill>
          </a:endParaRPr>
        </a:p>
      </dgm:t>
    </dgm:pt>
    <dgm:pt modelId="{42CB6958-EDFC-400C-AFBC-526DF2186C20}" type="parTrans" cxnId="{000AC15B-4108-47A9-BB8A-3570E2839855}">
      <dgm:prSet/>
      <dgm:spPr/>
      <dgm:t>
        <a:bodyPr/>
        <a:lstStyle/>
        <a:p>
          <a:endParaRPr lang="en-US"/>
        </a:p>
      </dgm:t>
    </dgm:pt>
    <dgm:pt modelId="{62FD1CEA-9492-4A04-8948-8CCF77337990}" type="sibTrans" cxnId="{000AC15B-4108-47A9-BB8A-3570E2839855}">
      <dgm:prSet/>
      <dgm:spPr/>
      <dgm:t>
        <a:bodyPr/>
        <a:lstStyle/>
        <a:p>
          <a:endParaRPr lang="en-US"/>
        </a:p>
      </dgm:t>
    </dgm:pt>
    <dgm:pt modelId="{3920832F-105C-4E44-86DA-47897C069F19}">
      <dgm:prSet custT="1"/>
      <dgm:spPr/>
      <dgm:t>
        <a:bodyPr/>
        <a:lstStyle/>
        <a:p>
          <a:r>
            <a:rPr lang="en-US" sz="1500" dirty="0" smtClean="0">
              <a:solidFill>
                <a:schemeClr val="accent6"/>
              </a:solidFill>
            </a:rPr>
            <a:t>The SALGA KZN </a:t>
          </a:r>
          <a:r>
            <a:rPr lang="en-US" sz="2000" b="1" u="sng" dirty="0" smtClean="0">
              <a:solidFill>
                <a:schemeClr val="accent6"/>
              </a:solidFill>
              <a:effectLst>
                <a:outerShdw blurRad="38100" dist="38100" dir="2700000" algn="tl">
                  <a:srgbClr val="000000">
                    <a:alpha val="43137"/>
                  </a:srgbClr>
                </a:outerShdw>
              </a:effectLst>
            </a:rPr>
            <a:t>Capacity Building prospectus </a:t>
          </a:r>
          <a:r>
            <a:rPr lang="en-US" sz="1500" dirty="0" smtClean="0">
              <a:solidFill>
                <a:schemeClr val="accent6"/>
              </a:solidFill>
            </a:rPr>
            <a:t>is updated annually and lists all training opportunities offered by the province. </a:t>
          </a:r>
          <a:endParaRPr lang="en-US" sz="1500" dirty="0">
            <a:solidFill>
              <a:schemeClr val="accent6"/>
            </a:solidFill>
          </a:endParaRPr>
        </a:p>
      </dgm:t>
    </dgm:pt>
    <dgm:pt modelId="{4D543B1D-0479-48D1-850B-46C05C304D91}" type="parTrans" cxnId="{A699E0AE-6082-410B-BC0B-948BC808B524}">
      <dgm:prSet/>
      <dgm:spPr/>
      <dgm:t>
        <a:bodyPr/>
        <a:lstStyle/>
        <a:p>
          <a:endParaRPr lang="en-US"/>
        </a:p>
      </dgm:t>
    </dgm:pt>
    <dgm:pt modelId="{C81E486B-AD57-444A-A0E2-923677AC00BD}" type="sibTrans" cxnId="{A699E0AE-6082-410B-BC0B-948BC808B524}">
      <dgm:prSet/>
      <dgm:spPr/>
      <dgm:t>
        <a:bodyPr/>
        <a:lstStyle/>
        <a:p>
          <a:endParaRPr lang="en-US"/>
        </a:p>
      </dgm:t>
    </dgm:pt>
    <dgm:pt modelId="{382BD71F-3CE7-4E4D-AFE9-FE6D662B7977}" type="pres">
      <dgm:prSet presAssocID="{8DAA32A2-2951-48F6-8A02-99F26C48BA86}" presName="linearFlow" presStyleCnt="0">
        <dgm:presLayoutVars>
          <dgm:dir/>
          <dgm:animLvl val="lvl"/>
          <dgm:resizeHandles val="exact"/>
        </dgm:presLayoutVars>
      </dgm:prSet>
      <dgm:spPr/>
      <dgm:t>
        <a:bodyPr/>
        <a:lstStyle/>
        <a:p>
          <a:endParaRPr lang="en-US"/>
        </a:p>
      </dgm:t>
    </dgm:pt>
    <dgm:pt modelId="{C9773F77-E6EF-44CA-A4BA-87366E3664CD}" type="pres">
      <dgm:prSet presAssocID="{BED19445-7725-4122-BECD-4567F70C0EB3}" presName="composite" presStyleCnt="0"/>
      <dgm:spPr/>
    </dgm:pt>
    <dgm:pt modelId="{25D8B23F-7393-4153-8184-2CEDC5A65F7E}" type="pres">
      <dgm:prSet presAssocID="{BED19445-7725-4122-BECD-4567F70C0EB3}" presName="parentText" presStyleLbl="alignNode1" presStyleIdx="0" presStyleCnt="4">
        <dgm:presLayoutVars>
          <dgm:chMax val="1"/>
          <dgm:bulletEnabled val="1"/>
        </dgm:presLayoutVars>
      </dgm:prSet>
      <dgm:spPr/>
      <dgm:t>
        <a:bodyPr/>
        <a:lstStyle/>
        <a:p>
          <a:endParaRPr lang="en-US"/>
        </a:p>
      </dgm:t>
    </dgm:pt>
    <dgm:pt modelId="{4B8D8EE8-2445-4C03-8E60-232586E605E3}" type="pres">
      <dgm:prSet presAssocID="{BED19445-7725-4122-BECD-4567F70C0EB3}" presName="descendantText" presStyleLbl="alignAcc1" presStyleIdx="0" presStyleCnt="4">
        <dgm:presLayoutVars>
          <dgm:bulletEnabled val="1"/>
        </dgm:presLayoutVars>
      </dgm:prSet>
      <dgm:spPr/>
      <dgm:t>
        <a:bodyPr/>
        <a:lstStyle/>
        <a:p>
          <a:endParaRPr lang="en-US"/>
        </a:p>
      </dgm:t>
    </dgm:pt>
    <dgm:pt modelId="{E3A64EFC-49A8-4E28-89BF-A7B1AE429E69}" type="pres">
      <dgm:prSet presAssocID="{9DE2A8B5-2797-4569-8CDF-2C521808036C}" presName="sp" presStyleCnt="0"/>
      <dgm:spPr/>
    </dgm:pt>
    <dgm:pt modelId="{30537A8D-71B4-4144-985C-85A602A0FD8A}" type="pres">
      <dgm:prSet presAssocID="{F27930EB-AA68-4F50-B5A5-80CEBC1C3D95}" presName="composite" presStyleCnt="0"/>
      <dgm:spPr/>
    </dgm:pt>
    <dgm:pt modelId="{3E8B9D34-698D-4A85-9847-9428A5C755C2}" type="pres">
      <dgm:prSet presAssocID="{F27930EB-AA68-4F50-B5A5-80CEBC1C3D95}" presName="parentText" presStyleLbl="alignNode1" presStyleIdx="1" presStyleCnt="4">
        <dgm:presLayoutVars>
          <dgm:chMax val="1"/>
          <dgm:bulletEnabled val="1"/>
        </dgm:presLayoutVars>
      </dgm:prSet>
      <dgm:spPr/>
      <dgm:t>
        <a:bodyPr/>
        <a:lstStyle/>
        <a:p>
          <a:endParaRPr lang="en-US"/>
        </a:p>
      </dgm:t>
    </dgm:pt>
    <dgm:pt modelId="{F7CB18F1-E12A-43CD-ADDA-F1E9CEB9830D}" type="pres">
      <dgm:prSet presAssocID="{F27930EB-AA68-4F50-B5A5-80CEBC1C3D95}" presName="descendantText" presStyleLbl="alignAcc1" presStyleIdx="1" presStyleCnt="4">
        <dgm:presLayoutVars>
          <dgm:bulletEnabled val="1"/>
        </dgm:presLayoutVars>
      </dgm:prSet>
      <dgm:spPr/>
      <dgm:t>
        <a:bodyPr/>
        <a:lstStyle/>
        <a:p>
          <a:endParaRPr lang="en-US"/>
        </a:p>
      </dgm:t>
    </dgm:pt>
    <dgm:pt modelId="{47D7F69E-BAFC-4932-A548-7467927DB04C}" type="pres">
      <dgm:prSet presAssocID="{E0DD8B27-7BF6-4FB9-8250-6DFBA9EF48F3}" presName="sp" presStyleCnt="0"/>
      <dgm:spPr/>
    </dgm:pt>
    <dgm:pt modelId="{B28C4F40-B266-45DA-8DB9-9ADC4219B30D}" type="pres">
      <dgm:prSet presAssocID="{3D2530C0-7D68-485C-8859-98F86B31DEA5}" presName="composite" presStyleCnt="0"/>
      <dgm:spPr/>
    </dgm:pt>
    <dgm:pt modelId="{B8D454BA-1942-4058-A24D-8C3773A6BBA0}" type="pres">
      <dgm:prSet presAssocID="{3D2530C0-7D68-485C-8859-98F86B31DEA5}" presName="parentText" presStyleLbl="alignNode1" presStyleIdx="2" presStyleCnt="4">
        <dgm:presLayoutVars>
          <dgm:chMax val="1"/>
          <dgm:bulletEnabled val="1"/>
        </dgm:presLayoutVars>
      </dgm:prSet>
      <dgm:spPr/>
      <dgm:t>
        <a:bodyPr/>
        <a:lstStyle/>
        <a:p>
          <a:endParaRPr lang="en-US"/>
        </a:p>
      </dgm:t>
    </dgm:pt>
    <dgm:pt modelId="{47CC76A5-096C-436F-BE9F-CB425FED8E2E}" type="pres">
      <dgm:prSet presAssocID="{3D2530C0-7D68-485C-8859-98F86B31DEA5}" presName="descendantText" presStyleLbl="alignAcc1" presStyleIdx="2" presStyleCnt="4">
        <dgm:presLayoutVars>
          <dgm:bulletEnabled val="1"/>
        </dgm:presLayoutVars>
      </dgm:prSet>
      <dgm:spPr/>
      <dgm:t>
        <a:bodyPr/>
        <a:lstStyle/>
        <a:p>
          <a:endParaRPr lang="en-US"/>
        </a:p>
      </dgm:t>
    </dgm:pt>
    <dgm:pt modelId="{36B2FC64-0DA9-456C-AE82-4DD1D0D4F5D9}" type="pres">
      <dgm:prSet presAssocID="{10A0B54B-D55E-4420-B01A-F6CC15C407D2}" presName="sp" presStyleCnt="0"/>
      <dgm:spPr/>
    </dgm:pt>
    <dgm:pt modelId="{68615670-5555-42AE-9E59-86298919B897}" type="pres">
      <dgm:prSet presAssocID="{AC27111A-B5C5-4CA2-879B-6DD728BF4631}" presName="composite" presStyleCnt="0"/>
      <dgm:spPr/>
    </dgm:pt>
    <dgm:pt modelId="{CB4830EB-E8D7-4A12-A1EB-63E6A1E84E66}" type="pres">
      <dgm:prSet presAssocID="{AC27111A-B5C5-4CA2-879B-6DD728BF4631}" presName="parentText" presStyleLbl="alignNode1" presStyleIdx="3" presStyleCnt="4">
        <dgm:presLayoutVars>
          <dgm:chMax val="1"/>
          <dgm:bulletEnabled val="1"/>
        </dgm:presLayoutVars>
      </dgm:prSet>
      <dgm:spPr/>
      <dgm:t>
        <a:bodyPr/>
        <a:lstStyle/>
        <a:p>
          <a:endParaRPr lang="en-US"/>
        </a:p>
      </dgm:t>
    </dgm:pt>
    <dgm:pt modelId="{E32A7BC9-155E-49F4-8539-9B7D14FCD11D}" type="pres">
      <dgm:prSet presAssocID="{AC27111A-B5C5-4CA2-879B-6DD728BF4631}" presName="descendantText" presStyleLbl="alignAcc1" presStyleIdx="3" presStyleCnt="4" custLinFactNeighborY="0">
        <dgm:presLayoutVars>
          <dgm:bulletEnabled val="1"/>
        </dgm:presLayoutVars>
      </dgm:prSet>
      <dgm:spPr/>
      <dgm:t>
        <a:bodyPr/>
        <a:lstStyle/>
        <a:p>
          <a:endParaRPr lang="en-US"/>
        </a:p>
      </dgm:t>
    </dgm:pt>
  </dgm:ptLst>
  <dgm:cxnLst>
    <dgm:cxn modelId="{2BBA7EF0-8826-42D7-9078-CB6F78F3D010}" srcId="{8DAA32A2-2951-48F6-8A02-99F26C48BA86}" destId="{AC27111A-B5C5-4CA2-879B-6DD728BF4631}" srcOrd="3" destOrd="0" parTransId="{C2FCEF68-343D-4972-BBE9-2F5118C48CB9}" sibTransId="{DAC4918A-6175-42FE-BA49-7F3536ACE0CE}"/>
    <dgm:cxn modelId="{1BF970F1-C649-4324-B0D2-F874A350C068}" type="presOf" srcId="{1125FD20-D13E-4CCF-95A7-91E24B6C481B}" destId="{F7CB18F1-E12A-43CD-ADDA-F1E9CEB9830D}" srcOrd="0" destOrd="0" presId="urn:microsoft.com/office/officeart/2005/8/layout/chevron2"/>
    <dgm:cxn modelId="{ACE9423F-CE38-42AC-8BEC-A785F715115A}" type="presOf" srcId="{F27930EB-AA68-4F50-B5A5-80CEBC1C3D95}" destId="{3E8B9D34-698D-4A85-9847-9428A5C755C2}" srcOrd="0" destOrd="0" presId="urn:microsoft.com/office/officeart/2005/8/layout/chevron2"/>
    <dgm:cxn modelId="{D963E83B-1930-4649-8E27-53417B2FFA2A}" type="presOf" srcId="{6CAED1D5-19CC-4016-AF0C-EBD436C9F6F1}" destId="{4B8D8EE8-2445-4C03-8E60-232586E605E3}" srcOrd="0" destOrd="1" presId="urn:microsoft.com/office/officeart/2005/8/layout/chevron2"/>
    <dgm:cxn modelId="{CC06A7D6-6B42-45FF-8C8F-B48341C7BF39}" srcId="{F27930EB-AA68-4F50-B5A5-80CEBC1C3D95}" destId="{4E1192ED-6A08-4305-8D2D-5EB2C05DD064}" srcOrd="1" destOrd="0" parTransId="{35BFD285-94B5-4277-8657-D80A5168DCDB}" sibTransId="{2FF3C4EB-2193-4607-9205-23B5BC325E28}"/>
    <dgm:cxn modelId="{BA42979F-17C5-4FEC-9B8C-A426E0DA9470}" srcId="{8DAA32A2-2951-48F6-8A02-99F26C48BA86}" destId="{BED19445-7725-4122-BECD-4567F70C0EB3}" srcOrd="0" destOrd="0" parTransId="{EA40343F-9D04-4CFF-9CE8-A7DBCDC036BD}" sibTransId="{9DE2A8B5-2797-4569-8CDF-2C521808036C}"/>
    <dgm:cxn modelId="{8E6C9D82-46A8-4076-BD4B-B2B0CD56193B}" type="presOf" srcId="{3920832F-105C-4E44-86DA-47897C069F19}" destId="{E32A7BC9-155E-49F4-8539-9B7D14FCD11D}" srcOrd="0" destOrd="0" presId="urn:microsoft.com/office/officeart/2005/8/layout/chevron2"/>
    <dgm:cxn modelId="{237A7F2D-A154-429F-910E-C2D831B6EE09}" type="presOf" srcId="{1EE08B8C-EF9B-46DC-BF9C-31B8BA21F41F}" destId="{4B8D8EE8-2445-4C03-8E60-232586E605E3}" srcOrd="0" destOrd="0" presId="urn:microsoft.com/office/officeart/2005/8/layout/chevron2"/>
    <dgm:cxn modelId="{73483EEA-B39D-4FCA-9B09-58D93F1438D3}" type="presOf" srcId="{8DAA32A2-2951-48F6-8A02-99F26C48BA86}" destId="{382BD71F-3CE7-4E4D-AFE9-FE6D662B7977}" srcOrd="0" destOrd="0" presId="urn:microsoft.com/office/officeart/2005/8/layout/chevron2"/>
    <dgm:cxn modelId="{90109C2B-286F-4EAD-849E-512F0EEE1B43}" type="presOf" srcId="{3D2530C0-7D68-485C-8859-98F86B31DEA5}" destId="{B8D454BA-1942-4058-A24D-8C3773A6BBA0}" srcOrd="0" destOrd="0" presId="urn:microsoft.com/office/officeart/2005/8/layout/chevron2"/>
    <dgm:cxn modelId="{50BCC77E-22DF-435A-8FD4-D5B1095FA47E}" type="presOf" srcId="{4E1192ED-6A08-4305-8D2D-5EB2C05DD064}" destId="{F7CB18F1-E12A-43CD-ADDA-F1E9CEB9830D}" srcOrd="0" destOrd="1" presId="urn:microsoft.com/office/officeart/2005/8/layout/chevron2"/>
    <dgm:cxn modelId="{4C93E819-62A2-4CC4-B54E-5955D493A739}" srcId="{BED19445-7725-4122-BECD-4567F70C0EB3}" destId="{9C78A173-E05D-49BF-BA09-ABBAC4D88BC1}" srcOrd="2" destOrd="0" parTransId="{F4DA3C4E-9185-4543-A119-9E1C267AF4AF}" sibTransId="{3C8D8C83-58EA-4186-B86C-8BBD73BE2830}"/>
    <dgm:cxn modelId="{B692DE85-DC91-4A2E-B37A-A9AAF5FD5393}" srcId="{8DAA32A2-2951-48F6-8A02-99F26C48BA86}" destId="{F27930EB-AA68-4F50-B5A5-80CEBC1C3D95}" srcOrd="1" destOrd="0" parTransId="{91CC6D9E-BD32-4F58-B8A4-C489A7958A1C}" sibTransId="{E0DD8B27-7BF6-4FB9-8250-6DFBA9EF48F3}"/>
    <dgm:cxn modelId="{9A9E6377-805D-4C59-9C49-50918D2C9C1B}" type="presOf" srcId="{9C78A173-E05D-49BF-BA09-ABBAC4D88BC1}" destId="{4B8D8EE8-2445-4C03-8E60-232586E605E3}" srcOrd="0" destOrd="2" presId="urn:microsoft.com/office/officeart/2005/8/layout/chevron2"/>
    <dgm:cxn modelId="{7F010938-3C16-41EB-A811-9EE9EA622644}" srcId="{F27930EB-AA68-4F50-B5A5-80CEBC1C3D95}" destId="{1125FD20-D13E-4CCF-95A7-91E24B6C481B}" srcOrd="0" destOrd="0" parTransId="{BBD99A4E-4420-4C4C-A538-656953EBB75E}" sibTransId="{E4074985-B6F4-4909-B437-CA0994574C41}"/>
    <dgm:cxn modelId="{71930BB1-C403-4001-9478-B4A5FD19FBC3}" srcId="{BED19445-7725-4122-BECD-4567F70C0EB3}" destId="{6CAED1D5-19CC-4016-AF0C-EBD436C9F6F1}" srcOrd="1" destOrd="0" parTransId="{0B17E97C-19E5-45A7-A454-BDA8F2139C15}" sibTransId="{5485CC19-F47F-4B0E-8D5F-94ABB4AD9D02}"/>
    <dgm:cxn modelId="{000AC15B-4108-47A9-BB8A-3570E2839855}" srcId="{BED19445-7725-4122-BECD-4567F70C0EB3}" destId="{1EE08B8C-EF9B-46DC-BF9C-31B8BA21F41F}" srcOrd="0" destOrd="0" parTransId="{42CB6958-EDFC-400C-AFBC-526DF2186C20}" sibTransId="{62FD1CEA-9492-4A04-8948-8CCF77337990}"/>
    <dgm:cxn modelId="{50470221-32CD-4F4F-ABE3-08B33CDAF269}" type="presOf" srcId="{BED19445-7725-4122-BECD-4567F70C0EB3}" destId="{25D8B23F-7393-4153-8184-2CEDC5A65F7E}" srcOrd="0" destOrd="0" presId="urn:microsoft.com/office/officeart/2005/8/layout/chevron2"/>
    <dgm:cxn modelId="{71E5C741-157E-496E-9D86-D3F59A4404FE}" srcId="{8DAA32A2-2951-48F6-8A02-99F26C48BA86}" destId="{3D2530C0-7D68-485C-8859-98F86B31DEA5}" srcOrd="2" destOrd="0" parTransId="{61F17442-F797-452C-ACA3-BF891E92324C}" sibTransId="{10A0B54B-D55E-4420-B01A-F6CC15C407D2}"/>
    <dgm:cxn modelId="{670793EA-1BFC-4FED-BA37-3ADA65D82B4A}" srcId="{3D2530C0-7D68-485C-8859-98F86B31DEA5}" destId="{E389BE5A-06DA-4BDE-B744-A065EC13D60A}" srcOrd="0" destOrd="0" parTransId="{B8F8D4F2-1F46-49DA-81BA-C9F8066CCAAD}" sibTransId="{B8414774-FA35-433C-81B4-F5BE38E4C440}"/>
    <dgm:cxn modelId="{A699E0AE-6082-410B-BC0B-948BC808B524}" srcId="{AC27111A-B5C5-4CA2-879B-6DD728BF4631}" destId="{3920832F-105C-4E44-86DA-47897C069F19}" srcOrd="0" destOrd="0" parTransId="{4D543B1D-0479-48D1-850B-46C05C304D91}" sibTransId="{C81E486B-AD57-444A-A0E2-923677AC00BD}"/>
    <dgm:cxn modelId="{85EA3BC9-5AE0-4444-8EF6-840EB042F459}" type="presOf" srcId="{AC27111A-B5C5-4CA2-879B-6DD728BF4631}" destId="{CB4830EB-E8D7-4A12-A1EB-63E6A1E84E66}" srcOrd="0" destOrd="0" presId="urn:microsoft.com/office/officeart/2005/8/layout/chevron2"/>
    <dgm:cxn modelId="{B6BE2CEE-4DD4-4E52-BDD5-14F2E455646A}" type="presOf" srcId="{E389BE5A-06DA-4BDE-B744-A065EC13D60A}" destId="{47CC76A5-096C-436F-BE9F-CB425FED8E2E}" srcOrd="0" destOrd="0" presId="urn:microsoft.com/office/officeart/2005/8/layout/chevron2"/>
    <dgm:cxn modelId="{8FF8BF5C-ABA5-4D70-A2C5-651C20093B86}" type="presParOf" srcId="{382BD71F-3CE7-4E4D-AFE9-FE6D662B7977}" destId="{C9773F77-E6EF-44CA-A4BA-87366E3664CD}" srcOrd="0" destOrd="0" presId="urn:microsoft.com/office/officeart/2005/8/layout/chevron2"/>
    <dgm:cxn modelId="{CF07ABE9-FD47-4805-93E4-FF7C9474E1D4}" type="presParOf" srcId="{C9773F77-E6EF-44CA-A4BA-87366E3664CD}" destId="{25D8B23F-7393-4153-8184-2CEDC5A65F7E}" srcOrd="0" destOrd="0" presId="urn:microsoft.com/office/officeart/2005/8/layout/chevron2"/>
    <dgm:cxn modelId="{F02AD378-754A-446B-8B86-E0D9F23C99D2}" type="presParOf" srcId="{C9773F77-E6EF-44CA-A4BA-87366E3664CD}" destId="{4B8D8EE8-2445-4C03-8E60-232586E605E3}" srcOrd="1" destOrd="0" presId="urn:microsoft.com/office/officeart/2005/8/layout/chevron2"/>
    <dgm:cxn modelId="{62A4D2DC-DB06-46DF-B582-9A7E13667321}" type="presParOf" srcId="{382BD71F-3CE7-4E4D-AFE9-FE6D662B7977}" destId="{E3A64EFC-49A8-4E28-89BF-A7B1AE429E69}" srcOrd="1" destOrd="0" presId="urn:microsoft.com/office/officeart/2005/8/layout/chevron2"/>
    <dgm:cxn modelId="{CFAC7F60-C02A-48C0-B0FC-C6BE973493D0}" type="presParOf" srcId="{382BD71F-3CE7-4E4D-AFE9-FE6D662B7977}" destId="{30537A8D-71B4-4144-985C-85A602A0FD8A}" srcOrd="2" destOrd="0" presId="urn:microsoft.com/office/officeart/2005/8/layout/chevron2"/>
    <dgm:cxn modelId="{E98EC586-0DC5-40BC-8EFC-0068BE05A2D8}" type="presParOf" srcId="{30537A8D-71B4-4144-985C-85A602A0FD8A}" destId="{3E8B9D34-698D-4A85-9847-9428A5C755C2}" srcOrd="0" destOrd="0" presId="urn:microsoft.com/office/officeart/2005/8/layout/chevron2"/>
    <dgm:cxn modelId="{F485732D-9BDF-4755-9BBC-4D81AE839AAF}" type="presParOf" srcId="{30537A8D-71B4-4144-985C-85A602A0FD8A}" destId="{F7CB18F1-E12A-43CD-ADDA-F1E9CEB9830D}" srcOrd="1" destOrd="0" presId="urn:microsoft.com/office/officeart/2005/8/layout/chevron2"/>
    <dgm:cxn modelId="{2DE37792-EEBA-47E0-AE06-C03C520CF949}" type="presParOf" srcId="{382BD71F-3CE7-4E4D-AFE9-FE6D662B7977}" destId="{47D7F69E-BAFC-4932-A548-7467927DB04C}" srcOrd="3" destOrd="0" presId="urn:microsoft.com/office/officeart/2005/8/layout/chevron2"/>
    <dgm:cxn modelId="{C71A7CDD-28CE-49EF-804F-3E6F60DE92C7}" type="presParOf" srcId="{382BD71F-3CE7-4E4D-AFE9-FE6D662B7977}" destId="{B28C4F40-B266-45DA-8DB9-9ADC4219B30D}" srcOrd="4" destOrd="0" presId="urn:microsoft.com/office/officeart/2005/8/layout/chevron2"/>
    <dgm:cxn modelId="{3CCF713C-C3D2-466F-AA4D-CEA1C4D90386}" type="presParOf" srcId="{B28C4F40-B266-45DA-8DB9-9ADC4219B30D}" destId="{B8D454BA-1942-4058-A24D-8C3773A6BBA0}" srcOrd="0" destOrd="0" presId="urn:microsoft.com/office/officeart/2005/8/layout/chevron2"/>
    <dgm:cxn modelId="{01B96D58-7A1D-4DE3-9B5F-264E7245A8B3}" type="presParOf" srcId="{B28C4F40-B266-45DA-8DB9-9ADC4219B30D}" destId="{47CC76A5-096C-436F-BE9F-CB425FED8E2E}" srcOrd="1" destOrd="0" presId="urn:microsoft.com/office/officeart/2005/8/layout/chevron2"/>
    <dgm:cxn modelId="{70528A4D-D5C2-4E9E-92C0-539A98E52F49}" type="presParOf" srcId="{382BD71F-3CE7-4E4D-AFE9-FE6D662B7977}" destId="{36B2FC64-0DA9-456C-AE82-4DD1D0D4F5D9}" srcOrd="5" destOrd="0" presId="urn:microsoft.com/office/officeart/2005/8/layout/chevron2"/>
    <dgm:cxn modelId="{4EDE7295-3D47-40FB-9544-1EB0BF1243FA}" type="presParOf" srcId="{382BD71F-3CE7-4E4D-AFE9-FE6D662B7977}" destId="{68615670-5555-42AE-9E59-86298919B897}" srcOrd="6" destOrd="0" presId="urn:microsoft.com/office/officeart/2005/8/layout/chevron2"/>
    <dgm:cxn modelId="{29560776-54A4-4F60-8ADF-650128499887}" type="presParOf" srcId="{68615670-5555-42AE-9E59-86298919B897}" destId="{CB4830EB-E8D7-4A12-A1EB-63E6A1E84E66}" srcOrd="0" destOrd="0" presId="urn:microsoft.com/office/officeart/2005/8/layout/chevron2"/>
    <dgm:cxn modelId="{6F130EF6-98EB-4878-87D9-FC912717D2C2}" type="presParOf" srcId="{68615670-5555-42AE-9E59-86298919B897}" destId="{E32A7BC9-155E-49F4-8539-9B7D14FCD11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A0D192-7343-446C-AC59-A15E31231E14}" type="doc">
      <dgm:prSet loTypeId="urn:microsoft.com/office/officeart/2005/8/layout/process4" loCatId="list" qsTypeId="urn:microsoft.com/office/officeart/2005/8/quickstyle/simple1" qsCatId="simple" csTypeId="urn:microsoft.com/office/officeart/2005/8/colors/colorful1#1" csCatId="colorful" phldr="1"/>
      <dgm:spPr/>
      <dgm:t>
        <a:bodyPr/>
        <a:lstStyle/>
        <a:p>
          <a:endParaRPr lang="en-ZA"/>
        </a:p>
      </dgm:t>
    </dgm:pt>
    <dgm:pt modelId="{344E3DD0-1E8A-4C96-AD2B-CE8571AC8108}">
      <dgm:prSet phldrT="[Text]" custT="1"/>
      <dgm:spPr/>
      <dgm:t>
        <a:bodyPr/>
        <a:lstStyle/>
        <a:p>
          <a:pPr algn="ctr"/>
          <a:r>
            <a:rPr lang="en-ZA" sz="1200" b="1" dirty="0" smtClean="0">
              <a:solidFill>
                <a:schemeClr val="accent6"/>
              </a:solidFill>
              <a:effectLst>
                <a:outerShdw blurRad="38100" dist="38100" dir="2700000" algn="tl">
                  <a:srgbClr val="000000">
                    <a:alpha val="43137"/>
                  </a:srgbClr>
                </a:outerShdw>
              </a:effectLst>
            </a:rPr>
            <a:t>Lack of skills in HR &amp; LR can lead to disputes if employees are not capacitated.</a:t>
          </a:r>
          <a:endParaRPr lang="en-ZA" sz="1200" b="1" dirty="0">
            <a:solidFill>
              <a:schemeClr val="accent6"/>
            </a:solidFill>
            <a:effectLst>
              <a:outerShdw blurRad="38100" dist="38100" dir="2700000" algn="tl">
                <a:srgbClr val="000000">
                  <a:alpha val="43137"/>
                </a:srgbClr>
              </a:outerShdw>
            </a:effectLst>
          </a:endParaRPr>
        </a:p>
      </dgm:t>
    </dgm:pt>
    <dgm:pt modelId="{8EC8AF18-A58F-49BF-82A8-12DE31E2256A}" type="parTrans" cxnId="{9879A349-AF99-45C4-A63D-D21F9E62D6EE}">
      <dgm:prSet/>
      <dgm:spPr/>
      <dgm:t>
        <a:bodyPr/>
        <a:lstStyle/>
        <a:p>
          <a:pPr algn="ctr"/>
          <a:endParaRPr lang="en-ZA" sz="1200">
            <a:solidFill>
              <a:schemeClr val="accent6"/>
            </a:solidFill>
          </a:endParaRPr>
        </a:p>
      </dgm:t>
    </dgm:pt>
    <dgm:pt modelId="{C7DD650C-F110-4B01-8E9E-EEA745B258CA}" type="sibTrans" cxnId="{9879A349-AF99-45C4-A63D-D21F9E62D6EE}">
      <dgm:prSet/>
      <dgm:spPr/>
      <dgm:t>
        <a:bodyPr/>
        <a:lstStyle/>
        <a:p>
          <a:pPr algn="ctr"/>
          <a:endParaRPr lang="en-ZA" sz="1200">
            <a:solidFill>
              <a:schemeClr val="accent6"/>
            </a:solidFill>
          </a:endParaRPr>
        </a:p>
      </dgm:t>
    </dgm:pt>
    <dgm:pt modelId="{115CA4CC-6339-4975-B5B7-819CFB2F49D6}">
      <dgm:prSet phldrT="[Text]" custT="1"/>
      <dgm:spPr>
        <a:solidFill>
          <a:schemeClr val="accent5">
            <a:lumMod val="50000"/>
            <a:alpha val="90000"/>
          </a:schemeClr>
        </a:solidFill>
      </dgm:spPr>
      <dgm:t>
        <a:bodyPr/>
        <a:lstStyle/>
        <a:p>
          <a:pPr algn="ctr"/>
          <a:r>
            <a:rPr lang="en-GB" sz="1200" b="0" dirty="0" smtClean="0">
              <a:solidFill>
                <a:schemeClr val="accent6"/>
              </a:solidFill>
              <a:effectLst>
                <a:outerShdw blurRad="38100" dist="38100" dir="2700000" algn="tl">
                  <a:srgbClr val="000000">
                    <a:alpha val="43137"/>
                  </a:srgbClr>
                </a:outerShdw>
              </a:effectLst>
            </a:rPr>
            <a:t>TRAINED officials on Chairing &amp; Prosecuting Disciplinary Hearings, </a:t>
          </a:r>
          <a:r>
            <a:rPr lang="en-US" sz="1200" b="0" dirty="0" smtClean="0">
              <a:solidFill>
                <a:schemeClr val="accent6"/>
              </a:solidFill>
              <a:effectLst>
                <a:outerShdw blurRad="38100" dist="38100" dir="2700000" algn="tl">
                  <a:srgbClr val="000000">
                    <a:alpha val="43137"/>
                  </a:srgbClr>
                </a:outerShdw>
              </a:effectLst>
            </a:rPr>
            <a:t>Interpretation &amp; Application of Collective Agreements, Powers &amp; Function of the Local </a:t>
          </a:r>
          <a:r>
            <a:rPr lang="en-US" sz="1200" b="0" dirty="0" err="1" smtClean="0">
              <a:solidFill>
                <a:schemeClr val="accent6"/>
              </a:solidFill>
              <a:effectLst>
                <a:outerShdw blurRad="38100" dist="38100" dir="2700000" algn="tl">
                  <a:srgbClr val="000000">
                    <a:alpha val="43137"/>
                  </a:srgbClr>
                </a:outerShdw>
              </a:effectLst>
            </a:rPr>
            <a:t>Labour</a:t>
          </a:r>
          <a:r>
            <a:rPr lang="en-US" sz="1200" b="0" dirty="0" smtClean="0">
              <a:solidFill>
                <a:schemeClr val="accent6"/>
              </a:solidFill>
              <a:effectLst>
                <a:outerShdw blurRad="38100" dist="38100" dir="2700000" algn="tl">
                  <a:srgbClr val="000000">
                    <a:alpha val="43137"/>
                  </a:srgbClr>
                </a:outerShdw>
              </a:effectLst>
            </a:rPr>
            <a:t> Forum, </a:t>
          </a:r>
          <a:r>
            <a:rPr lang="en-GB" sz="1200" b="0" dirty="0" smtClean="0">
              <a:solidFill>
                <a:schemeClr val="accent6"/>
              </a:solidFill>
              <a:effectLst>
                <a:outerShdw blurRad="38100" dist="38100" dir="2700000" algn="tl">
                  <a:srgbClr val="000000">
                    <a:alpha val="43137"/>
                  </a:srgbClr>
                </a:outerShdw>
              </a:effectLst>
            </a:rPr>
            <a:t>Strike Management Training, Performance Management Training</a:t>
          </a:r>
          <a:endParaRPr lang="en-ZA" sz="1200" b="0" dirty="0">
            <a:solidFill>
              <a:schemeClr val="accent6"/>
            </a:solidFill>
            <a:effectLst>
              <a:outerShdw blurRad="38100" dist="38100" dir="2700000" algn="tl">
                <a:srgbClr val="000000">
                  <a:alpha val="43137"/>
                </a:srgbClr>
              </a:outerShdw>
            </a:effectLst>
          </a:endParaRPr>
        </a:p>
      </dgm:t>
    </dgm:pt>
    <dgm:pt modelId="{BA5FFFD4-1769-4DA5-BE72-DEB007416FB0}" type="parTrans" cxnId="{975DE94A-2D58-4A5F-A172-C7F866AB517E}">
      <dgm:prSet/>
      <dgm:spPr/>
      <dgm:t>
        <a:bodyPr/>
        <a:lstStyle/>
        <a:p>
          <a:pPr algn="ctr"/>
          <a:endParaRPr lang="en-US" sz="1200">
            <a:solidFill>
              <a:schemeClr val="accent6"/>
            </a:solidFill>
          </a:endParaRPr>
        </a:p>
      </dgm:t>
    </dgm:pt>
    <dgm:pt modelId="{B7263376-A407-47E9-A4A2-62BF674DFA98}" type="sibTrans" cxnId="{975DE94A-2D58-4A5F-A172-C7F866AB517E}">
      <dgm:prSet/>
      <dgm:spPr/>
      <dgm:t>
        <a:bodyPr/>
        <a:lstStyle/>
        <a:p>
          <a:pPr algn="ctr"/>
          <a:endParaRPr lang="en-US" sz="1200">
            <a:solidFill>
              <a:schemeClr val="accent6"/>
            </a:solidFill>
          </a:endParaRPr>
        </a:p>
      </dgm:t>
    </dgm:pt>
    <dgm:pt modelId="{D6EDF3CD-8A98-4762-8629-337FBE69E007}">
      <dgm:prSet phldrT="[Text]" custT="1"/>
      <dgm:spPr/>
      <dgm:t>
        <a:bodyPr/>
        <a:lstStyle/>
        <a:p>
          <a:pPr algn="ctr"/>
          <a:r>
            <a:rPr lang="en-US" sz="1400" b="1" dirty="0" smtClean="0">
              <a:solidFill>
                <a:schemeClr val="accent6"/>
              </a:solidFill>
              <a:effectLst>
                <a:outerShdw blurRad="38100" dist="38100" dir="2700000" algn="tl">
                  <a:srgbClr val="000000">
                    <a:alpha val="43137"/>
                  </a:srgbClr>
                </a:outerShdw>
              </a:effectLst>
            </a:rPr>
            <a:t>Negative audit outcomes on HR &amp; PMS/non implementation of IDP</a:t>
          </a:r>
          <a:endParaRPr lang="en-ZA" sz="1400" b="1" dirty="0">
            <a:solidFill>
              <a:schemeClr val="accent6"/>
            </a:solidFill>
            <a:effectLst>
              <a:outerShdw blurRad="38100" dist="38100" dir="2700000" algn="tl">
                <a:srgbClr val="000000">
                  <a:alpha val="43137"/>
                </a:srgbClr>
              </a:outerShdw>
            </a:effectLst>
          </a:endParaRPr>
        </a:p>
      </dgm:t>
    </dgm:pt>
    <dgm:pt modelId="{DD4D3265-2CC6-4073-A4CB-15A4A2200F7A}" type="parTrans" cxnId="{4B3D9D9C-A6F2-4AA0-88D8-F32C278ACDDB}">
      <dgm:prSet/>
      <dgm:spPr/>
      <dgm:t>
        <a:bodyPr/>
        <a:lstStyle/>
        <a:p>
          <a:pPr algn="ctr"/>
          <a:endParaRPr lang="en-US" sz="1200">
            <a:solidFill>
              <a:schemeClr val="accent6"/>
            </a:solidFill>
          </a:endParaRPr>
        </a:p>
      </dgm:t>
    </dgm:pt>
    <dgm:pt modelId="{C687E08B-9EB3-4444-BA29-F863BFBF373B}" type="sibTrans" cxnId="{4B3D9D9C-A6F2-4AA0-88D8-F32C278ACDDB}">
      <dgm:prSet/>
      <dgm:spPr/>
      <dgm:t>
        <a:bodyPr/>
        <a:lstStyle/>
        <a:p>
          <a:pPr algn="ctr"/>
          <a:endParaRPr lang="en-US" sz="1200">
            <a:solidFill>
              <a:schemeClr val="accent6"/>
            </a:solidFill>
          </a:endParaRPr>
        </a:p>
      </dgm:t>
    </dgm:pt>
    <dgm:pt modelId="{96062D33-D966-437A-8C7E-F2DBA84545F2}">
      <dgm:prSet phldrT="[Text]" custT="1"/>
      <dgm:spPr/>
      <dgm:t>
        <a:bodyPr/>
        <a:lstStyle/>
        <a:p>
          <a:pPr algn="ctr"/>
          <a:r>
            <a:rPr lang="en-GB" sz="1100" b="0" dirty="0" smtClean="0">
              <a:solidFill>
                <a:schemeClr val="accent6"/>
              </a:solidFill>
              <a:effectLst>
                <a:outerShdw blurRad="38100" dist="38100" dir="2700000" algn="tl">
                  <a:srgbClr val="000000">
                    <a:alpha val="43137"/>
                  </a:srgbClr>
                </a:outerShdw>
              </a:effectLst>
            </a:rPr>
            <a:t>SUPPORTED municipalities with representation in arbitrations &amp; conciliations</a:t>
          </a:r>
          <a:endParaRPr lang="en-ZA" sz="1100" b="0" dirty="0">
            <a:solidFill>
              <a:schemeClr val="accent6"/>
            </a:solidFill>
            <a:effectLst>
              <a:outerShdw blurRad="38100" dist="38100" dir="2700000" algn="tl">
                <a:srgbClr val="000000">
                  <a:alpha val="43137"/>
                </a:srgbClr>
              </a:outerShdw>
            </a:effectLst>
          </a:endParaRPr>
        </a:p>
      </dgm:t>
    </dgm:pt>
    <dgm:pt modelId="{1584D502-0C82-4E11-9CF6-9B7B6F71A349}" type="parTrans" cxnId="{A1D62349-AEE0-4784-9F61-FD486E6698C9}">
      <dgm:prSet/>
      <dgm:spPr/>
      <dgm:t>
        <a:bodyPr/>
        <a:lstStyle/>
        <a:p>
          <a:pPr algn="ctr"/>
          <a:endParaRPr lang="en-US" sz="1200">
            <a:solidFill>
              <a:schemeClr val="accent6"/>
            </a:solidFill>
          </a:endParaRPr>
        </a:p>
      </dgm:t>
    </dgm:pt>
    <dgm:pt modelId="{AA83F2A7-846A-4743-A8D0-570417F68344}" type="sibTrans" cxnId="{A1D62349-AEE0-4784-9F61-FD486E6698C9}">
      <dgm:prSet/>
      <dgm:spPr/>
      <dgm:t>
        <a:bodyPr/>
        <a:lstStyle/>
        <a:p>
          <a:pPr algn="ctr"/>
          <a:endParaRPr lang="en-US" sz="1200">
            <a:solidFill>
              <a:schemeClr val="accent6"/>
            </a:solidFill>
          </a:endParaRPr>
        </a:p>
      </dgm:t>
    </dgm:pt>
    <dgm:pt modelId="{C5235994-5685-43B3-AA76-9E4F81822343}">
      <dgm:prSet phldrT="[Text]" custT="1"/>
      <dgm:spPr/>
      <dgm:t>
        <a:bodyPr/>
        <a:lstStyle/>
        <a:p>
          <a:pPr algn="ctr"/>
          <a:r>
            <a:rPr lang="en-GB" sz="1100" b="0" dirty="0" smtClean="0">
              <a:solidFill>
                <a:schemeClr val="accent6"/>
              </a:solidFill>
              <a:effectLst>
                <a:outerShdw blurRad="38100" dist="38100" dir="2700000" algn="tl">
                  <a:srgbClr val="000000">
                    <a:alpha val="43137"/>
                  </a:srgbClr>
                </a:outerShdw>
              </a:effectLst>
            </a:rPr>
            <a:t>LOBBIED on behalf of member in SALGBC bargaining structures</a:t>
          </a:r>
          <a:endParaRPr lang="en-ZA" sz="1100" b="0" dirty="0">
            <a:solidFill>
              <a:schemeClr val="accent6"/>
            </a:solidFill>
            <a:effectLst>
              <a:outerShdw blurRad="38100" dist="38100" dir="2700000" algn="tl">
                <a:srgbClr val="000000">
                  <a:alpha val="43137"/>
                </a:srgbClr>
              </a:outerShdw>
            </a:effectLst>
          </a:endParaRPr>
        </a:p>
      </dgm:t>
    </dgm:pt>
    <dgm:pt modelId="{7B583FBF-B3A0-4756-B331-ECA7E324836F}" type="parTrans" cxnId="{610022BB-D354-4434-9488-859BACBB3555}">
      <dgm:prSet/>
      <dgm:spPr/>
      <dgm:t>
        <a:bodyPr/>
        <a:lstStyle/>
        <a:p>
          <a:pPr algn="ctr"/>
          <a:endParaRPr lang="en-US" sz="1200">
            <a:solidFill>
              <a:schemeClr val="accent6"/>
            </a:solidFill>
          </a:endParaRPr>
        </a:p>
      </dgm:t>
    </dgm:pt>
    <dgm:pt modelId="{65E3C8AA-7F0F-4C34-B828-41473FA5A3FD}" type="sibTrans" cxnId="{610022BB-D354-4434-9488-859BACBB3555}">
      <dgm:prSet/>
      <dgm:spPr/>
      <dgm:t>
        <a:bodyPr/>
        <a:lstStyle/>
        <a:p>
          <a:pPr algn="ctr"/>
          <a:endParaRPr lang="en-US" sz="1200">
            <a:solidFill>
              <a:schemeClr val="accent6"/>
            </a:solidFill>
          </a:endParaRPr>
        </a:p>
      </dgm:t>
    </dgm:pt>
    <dgm:pt modelId="{8CAE15C8-7F9F-40C4-9160-79D84DC3B68E}">
      <dgm:prSet phldrT="[Text]" custT="1"/>
      <dgm:spPr/>
      <dgm:t>
        <a:bodyPr/>
        <a:lstStyle/>
        <a:p>
          <a:pPr algn="ctr"/>
          <a:r>
            <a:rPr lang="en-GB" sz="1400" b="1" dirty="0" smtClean="0">
              <a:solidFill>
                <a:schemeClr val="accent6"/>
              </a:solidFill>
              <a:effectLst>
                <a:outerShdw blurRad="38100" dist="38100" dir="2700000" algn="tl">
                  <a:srgbClr val="000000">
                    <a:alpha val="43137"/>
                  </a:srgbClr>
                </a:outerShdw>
              </a:effectLst>
            </a:rPr>
            <a:t>Lack of improvement in service delivery and Equitable implementation of salary increases &amp; salary scales and exemption applications.</a:t>
          </a:r>
          <a:endParaRPr lang="en-ZA" sz="1400" b="1" dirty="0">
            <a:solidFill>
              <a:schemeClr val="accent6"/>
            </a:solidFill>
            <a:effectLst>
              <a:outerShdw blurRad="38100" dist="38100" dir="2700000" algn="tl">
                <a:srgbClr val="000000">
                  <a:alpha val="43137"/>
                </a:srgbClr>
              </a:outerShdw>
            </a:effectLst>
          </a:endParaRPr>
        </a:p>
      </dgm:t>
    </dgm:pt>
    <dgm:pt modelId="{3F918E6F-6FEF-4B59-BC51-B976B22731B4}" type="parTrans" cxnId="{87CC1FFB-72E6-47B4-AD59-76B66B89175D}">
      <dgm:prSet/>
      <dgm:spPr/>
      <dgm:t>
        <a:bodyPr/>
        <a:lstStyle/>
        <a:p>
          <a:pPr algn="ctr"/>
          <a:endParaRPr lang="en-US" sz="1200">
            <a:solidFill>
              <a:schemeClr val="accent6"/>
            </a:solidFill>
          </a:endParaRPr>
        </a:p>
      </dgm:t>
    </dgm:pt>
    <dgm:pt modelId="{74CE8743-9C4C-4B1B-9C40-77BE47AA22DC}" type="sibTrans" cxnId="{87CC1FFB-72E6-47B4-AD59-76B66B89175D}">
      <dgm:prSet/>
      <dgm:spPr/>
      <dgm:t>
        <a:bodyPr/>
        <a:lstStyle/>
        <a:p>
          <a:pPr algn="ctr"/>
          <a:endParaRPr lang="en-US" sz="1200">
            <a:solidFill>
              <a:schemeClr val="accent6"/>
            </a:solidFill>
          </a:endParaRPr>
        </a:p>
      </dgm:t>
    </dgm:pt>
    <dgm:pt modelId="{F0808B33-41C7-4283-9AA4-6612EFA8CD43}">
      <dgm:prSet phldrT="[Text]" custT="1"/>
      <dgm:spPr/>
      <dgm:t>
        <a:bodyPr/>
        <a:lstStyle/>
        <a:p>
          <a:pPr algn="ctr"/>
          <a:r>
            <a:rPr lang="en-GB" sz="1100" b="0" dirty="0" smtClean="0">
              <a:solidFill>
                <a:schemeClr val="accent6"/>
              </a:solidFill>
              <a:effectLst>
                <a:outerShdw blurRad="38100" dist="38100" dir="2700000" algn="tl">
                  <a:srgbClr val="000000">
                    <a:alpha val="43137"/>
                  </a:srgbClr>
                </a:outerShdw>
              </a:effectLst>
            </a:rPr>
            <a:t>SUPPORTED the ongoing cascading of Performance Management to levels below Section 54 (a) and 56 Managers.</a:t>
          </a:r>
          <a:endParaRPr lang="en-ZA" sz="1100" b="0" dirty="0">
            <a:solidFill>
              <a:schemeClr val="accent6"/>
            </a:solidFill>
            <a:effectLst>
              <a:outerShdw blurRad="38100" dist="38100" dir="2700000" algn="tl">
                <a:srgbClr val="000000">
                  <a:alpha val="43137"/>
                </a:srgbClr>
              </a:outerShdw>
            </a:effectLst>
          </a:endParaRPr>
        </a:p>
      </dgm:t>
    </dgm:pt>
    <dgm:pt modelId="{52FD2024-6A4A-4B6F-AE39-C2F2D1ED8D86}" type="parTrans" cxnId="{4E0DBA31-B73C-41A6-8FCC-00D82C18123A}">
      <dgm:prSet/>
      <dgm:spPr/>
      <dgm:t>
        <a:bodyPr/>
        <a:lstStyle/>
        <a:p>
          <a:pPr algn="ctr"/>
          <a:endParaRPr lang="en-US" sz="1200">
            <a:solidFill>
              <a:schemeClr val="accent6"/>
            </a:solidFill>
          </a:endParaRPr>
        </a:p>
      </dgm:t>
    </dgm:pt>
    <dgm:pt modelId="{2DD048E7-5090-4535-8C62-789689D0EE05}" type="sibTrans" cxnId="{4E0DBA31-B73C-41A6-8FCC-00D82C18123A}">
      <dgm:prSet/>
      <dgm:spPr/>
      <dgm:t>
        <a:bodyPr/>
        <a:lstStyle/>
        <a:p>
          <a:pPr algn="ctr"/>
          <a:endParaRPr lang="en-US" sz="1200">
            <a:solidFill>
              <a:schemeClr val="accent6"/>
            </a:solidFill>
          </a:endParaRPr>
        </a:p>
      </dgm:t>
    </dgm:pt>
    <dgm:pt modelId="{CF8E83BF-382F-4897-9991-B4BA3A333A74}">
      <dgm:prSet phldrT="[Text]" custT="1"/>
      <dgm:spPr/>
      <dgm:t>
        <a:bodyPr/>
        <a:lstStyle/>
        <a:p>
          <a:pPr algn="ctr"/>
          <a:r>
            <a:rPr lang="en-GB" sz="1100" b="0" dirty="0" smtClean="0">
              <a:solidFill>
                <a:schemeClr val="accent6"/>
              </a:solidFill>
              <a:effectLst>
                <a:outerShdw blurRad="38100" dist="38100" dir="2700000" algn="tl">
                  <a:srgbClr val="000000">
                    <a:alpha val="43137"/>
                  </a:srgbClr>
                </a:outerShdw>
              </a:effectLst>
            </a:rPr>
            <a:t>SUPPORT municipalities with HR value chain to improve the HR maturity outcomes. </a:t>
          </a:r>
          <a:endParaRPr lang="en-ZA" sz="1100" b="0" dirty="0">
            <a:solidFill>
              <a:schemeClr val="accent6"/>
            </a:solidFill>
            <a:effectLst>
              <a:outerShdw blurRad="38100" dist="38100" dir="2700000" algn="tl">
                <a:srgbClr val="000000">
                  <a:alpha val="43137"/>
                </a:srgbClr>
              </a:outerShdw>
            </a:effectLst>
          </a:endParaRPr>
        </a:p>
      </dgm:t>
    </dgm:pt>
    <dgm:pt modelId="{DA31C3EF-F44F-4A24-9B2F-842F4AD6C9A9}" type="parTrans" cxnId="{58C17681-9C97-4D7C-878E-9E3D998BC86B}">
      <dgm:prSet/>
      <dgm:spPr/>
      <dgm:t>
        <a:bodyPr/>
        <a:lstStyle/>
        <a:p>
          <a:pPr algn="ctr"/>
          <a:endParaRPr lang="en-US" sz="1200">
            <a:solidFill>
              <a:schemeClr val="accent6"/>
            </a:solidFill>
          </a:endParaRPr>
        </a:p>
      </dgm:t>
    </dgm:pt>
    <dgm:pt modelId="{39AFBCC6-EA8E-4F6A-85D0-00C87921C256}" type="sibTrans" cxnId="{58C17681-9C97-4D7C-878E-9E3D998BC86B}">
      <dgm:prSet/>
      <dgm:spPr/>
      <dgm:t>
        <a:bodyPr/>
        <a:lstStyle/>
        <a:p>
          <a:pPr algn="ctr"/>
          <a:endParaRPr lang="en-US" sz="1200">
            <a:solidFill>
              <a:schemeClr val="accent6"/>
            </a:solidFill>
          </a:endParaRPr>
        </a:p>
      </dgm:t>
    </dgm:pt>
    <dgm:pt modelId="{24814238-1735-4421-B2DC-2492D750F036}">
      <dgm:prSet phldrT="[Text]" custT="1"/>
      <dgm:spPr/>
      <dgm:t>
        <a:bodyPr/>
        <a:lstStyle/>
        <a:p>
          <a:pPr algn="ctr"/>
          <a:r>
            <a:rPr lang="en-GB" sz="1050" b="0" dirty="0" smtClean="0">
              <a:solidFill>
                <a:schemeClr val="accent6"/>
              </a:solidFill>
              <a:effectLst>
                <a:outerShdw blurRad="38100" dist="38100" dir="2700000" algn="tl">
                  <a:srgbClr val="000000">
                    <a:alpha val="43137"/>
                  </a:srgbClr>
                </a:outerShdw>
              </a:effectLst>
            </a:rPr>
            <a:t>SUPPORTED implementation of the salary and wage increases &amp; exemption applications</a:t>
          </a:r>
          <a:endParaRPr lang="en-ZA" sz="1050" b="0" dirty="0">
            <a:solidFill>
              <a:schemeClr val="accent6"/>
            </a:solidFill>
            <a:effectLst>
              <a:outerShdw blurRad="38100" dist="38100" dir="2700000" algn="tl">
                <a:srgbClr val="000000">
                  <a:alpha val="43137"/>
                </a:srgbClr>
              </a:outerShdw>
            </a:effectLst>
          </a:endParaRPr>
        </a:p>
      </dgm:t>
    </dgm:pt>
    <dgm:pt modelId="{3E3BD954-89FA-4527-BD29-13689114F897}" type="parTrans" cxnId="{9FA5EB9B-A4E3-47D1-816E-773291CE9BEC}">
      <dgm:prSet/>
      <dgm:spPr/>
      <dgm:t>
        <a:bodyPr/>
        <a:lstStyle/>
        <a:p>
          <a:pPr algn="ctr"/>
          <a:endParaRPr lang="en-US" sz="1200">
            <a:solidFill>
              <a:schemeClr val="accent6"/>
            </a:solidFill>
          </a:endParaRPr>
        </a:p>
      </dgm:t>
    </dgm:pt>
    <dgm:pt modelId="{36B05A41-D440-4FDD-99DF-D1E78E24417C}" type="sibTrans" cxnId="{9FA5EB9B-A4E3-47D1-816E-773291CE9BEC}">
      <dgm:prSet/>
      <dgm:spPr/>
      <dgm:t>
        <a:bodyPr/>
        <a:lstStyle/>
        <a:p>
          <a:pPr algn="ctr"/>
          <a:endParaRPr lang="en-US" sz="1200">
            <a:solidFill>
              <a:schemeClr val="accent6"/>
            </a:solidFill>
          </a:endParaRPr>
        </a:p>
      </dgm:t>
    </dgm:pt>
    <dgm:pt modelId="{DC329885-0152-4850-929B-78096C4DAA37}">
      <dgm:prSet phldrT="[Text]" custT="1"/>
      <dgm:spPr/>
      <dgm:t>
        <a:bodyPr/>
        <a:lstStyle/>
        <a:p>
          <a:pPr algn="ctr" rtl="0"/>
          <a:r>
            <a:rPr lang="en-GB" sz="1100" b="0" dirty="0" smtClean="0">
              <a:solidFill>
                <a:schemeClr val="accent6"/>
              </a:solidFill>
              <a:effectLst>
                <a:outerShdw blurRad="38100" dist="38100" dir="2700000" algn="tl">
                  <a:srgbClr val="000000">
                    <a:alpha val="43137"/>
                  </a:srgbClr>
                </a:outerShdw>
              </a:effectLst>
            </a:rPr>
            <a:t>TRAINED MPAC members to undertake their roles and responsibilities</a:t>
          </a:r>
          <a:endParaRPr lang="en-ZA" sz="1100" b="0" dirty="0">
            <a:solidFill>
              <a:schemeClr val="accent6"/>
            </a:solidFill>
            <a:effectLst>
              <a:outerShdw blurRad="38100" dist="38100" dir="2700000" algn="tl">
                <a:srgbClr val="000000">
                  <a:alpha val="43137"/>
                </a:srgbClr>
              </a:outerShdw>
            </a:effectLst>
          </a:endParaRPr>
        </a:p>
      </dgm:t>
    </dgm:pt>
    <dgm:pt modelId="{F6456DF9-9B77-4D6A-A105-427F901FEF32}" type="parTrans" cxnId="{20218205-2940-4564-9553-A1D0F5DD3909}">
      <dgm:prSet/>
      <dgm:spPr/>
      <dgm:t>
        <a:bodyPr/>
        <a:lstStyle/>
        <a:p>
          <a:endParaRPr lang="en-US"/>
        </a:p>
      </dgm:t>
    </dgm:pt>
    <dgm:pt modelId="{23E9B83F-BB3F-4295-BC72-83A1A0722715}" type="sibTrans" cxnId="{20218205-2940-4564-9553-A1D0F5DD3909}">
      <dgm:prSet/>
      <dgm:spPr/>
      <dgm:t>
        <a:bodyPr/>
        <a:lstStyle/>
        <a:p>
          <a:endParaRPr lang="en-US"/>
        </a:p>
      </dgm:t>
    </dgm:pt>
    <dgm:pt modelId="{197E6A91-9BDE-4D33-A580-1172FA635A30}">
      <dgm:prSet phldrT="[Text]" custT="1"/>
      <dgm:spPr/>
      <dgm:t>
        <a:bodyPr/>
        <a:lstStyle/>
        <a:p>
          <a:pPr algn="ctr" rtl="0"/>
          <a:r>
            <a:rPr lang="en-GB" sz="1100" b="0" smtClean="0">
              <a:solidFill>
                <a:schemeClr val="accent6"/>
              </a:solidFill>
              <a:effectLst>
                <a:outerShdw blurRad="38100" dist="38100" dir="2700000" algn="tl">
                  <a:srgbClr val="000000">
                    <a:alpha val="43137"/>
                  </a:srgbClr>
                </a:outerShdw>
              </a:effectLst>
            </a:rPr>
            <a:t>SUPPORTED the implementation of job evaluation</a:t>
          </a:r>
          <a:endParaRPr lang="en-ZA" sz="1100" b="0" dirty="0">
            <a:solidFill>
              <a:schemeClr val="accent6"/>
            </a:solidFill>
            <a:effectLst>
              <a:outerShdw blurRad="38100" dist="38100" dir="2700000" algn="tl">
                <a:srgbClr val="000000">
                  <a:alpha val="43137"/>
                </a:srgbClr>
              </a:outerShdw>
            </a:effectLst>
          </a:endParaRPr>
        </a:p>
      </dgm:t>
    </dgm:pt>
    <dgm:pt modelId="{4E1311B0-EE4C-47D4-B01A-96CC4E2C7853}" type="parTrans" cxnId="{0D9DA746-F976-49E7-BAED-2927631D4491}">
      <dgm:prSet/>
      <dgm:spPr/>
      <dgm:t>
        <a:bodyPr/>
        <a:lstStyle/>
        <a:p>
          <a:endParaRPr lang="en-US"/>
        </a:p>
      </dgm:t>
    </dgm:pt>
    <dgm:pt modelId="{713EEDDA-15DD-4AEC-B24C-CAB03E791307}" type="sibTrans" cxnId="{0D9DA746-F976-49E7-BAED-2927631D4491}">
      <dgm:prSet/>
      <dgm:spPr/>
      <dgm:t>
        <a:bodyPr/>
        <a:lstStyle/>
        <a:p>
          <a:endParaRPr lang="en-US"/>
        </a:p>
      </dgm:t>
    </dgm:pt>
    <dgm:pt modelId="{0B3F8A50-2360-4838-88F5-A6B8C34C5D12}">
      <dgm:prSet phldrT="[Text]" custT="1"/>
      <dgm:spPr/>
      <dgm:t>
        <a:bodyPr/>
        <a:lstStyle/>
        <a:p>
          <a:pPr algn="ctr" rtl="0"/>
          <a:r>
            <a:rPr lang="en-ZA" sz="1100" dirty="0" smtClean="0">
              <a:solidFill>
                <a:schemeClr val="accent6"/>
              </a:solidFill>
              <a:effectLst>
                <a:outerShdw blurRad="38100" dist="38100" dir="2700000" algn="tl">
                  <a:srgbClr val="000000">
                    <a:alpha val="43137"/>
                  </a:srgbClr>
                </a:outerShdw>
              </a:effectLst>
            </a:rPr>
            <a:t>Accredited PMS Training</a:t>
          </a:r>
          <a:endParaRPr lang="en-ZA" sz="1100" b="0" dirty="0">
            <a:solidFill>
              <a:schemeClr val="accent6"/>
            </a:solidFill>
            <a:effectLst>
              <a:outerShdw blurRad="38100" dist="38100" dir="2700000" algn="tl">
                <a:srgbClr val="000000">
                  <a:alpha val="43137"/>
                </a:srgbClr>
              </a:outerShdw>
            </a:effectLst>
          </a:endParaRPr>
        </a:p>
      </dgm:t>
    </dgm:pt>
    <dgm:pt modelId="{3B9CD553-EF9A-4F14-9F48-FCC511EB7BFE}" type="parTrans" cxnId="{7756B05E-7907-4C26-BF10-43F742EFFA13}">
      <dgm:prSet/>
      <dgm:spPr/>
      <dgm:t>
        <a:bodyPr/>
        <a:lstStyle/>
        <a:p>
          <a:endParaRPr lang="en-US"/>
        </a:p>
      </dgm:t>
    </dgm:pt>
    <dgm:pt modelId="{F50E3B63-D4E6-4FF1-B2CA-52D9048B2332}" type="sibTrans" cxnId="{7756B05E-7907-4C26-BF10-43F742EFFA13}">
      <dgm:prSet/>
      <dgm:spPr/>
      <dgm:t>
        <a:bodyPr/>
        <a:lstStyle/>
        <a:p>
          <a:endParaRPr lang="en-US"/>
        </a:p>
      </dgm:t>
    </dgm:pt>
    <dgm:pt modelId="{65235DDC-91D0-438A-831E-439347ECE965}">
      <dgm:prSet phldrT="[Text]" custT="1"/>
      <dgm:spPr/>
      <dgm:t>
        <a:bodyPr/>
        <a:lstStyle/>
        <a:p>
          <a:pPr algn="ctr" rtl="0"/>
          <a:r>
            <a:rPr lang="en-GB" sz="1100" dirty="0" smtClean="0">
              <a:solidFill>
                <a:schemeClr val="accent6"/>
              </a:solidFill>
              <a:effectLst>
                <a:outerShdw blurRad="38100" dist="38100" dir="2700000" algn="tl">
                  <a:srgbClr val="000000">
                    <a:alpha val="43137"/>
                  </a:srgbClr>
                </a:outerShdw>
              </a:effectLst>
            </a:rPr>
            <a:t>Peer Learning on HR Best Practices </a:t>
          </a:r>
          <a:endParaRPr lang="en-ZA" sz="1100" b="0" dirty="0">
            <a:solidFill>
              <a:schemeClr val="accent6"/>
            </a:solidFill>
            <a:effectLst>
              <a:outerShdw blurRad="38100" dist="38100" dir="2700000" algn="tl">
                <a:srgbClr val="000000">
                  <a:alpha val="43137"/>
                </a:srgbClr>
              </a:outerShdw>
            </a:effectLst>
          </a:endParaRPr>
        </a:p>
      </dgm:t>
    </dgm:pt>
    <dgm:pt modelId="{657EEB59-5330-4294-AC6E-85ADE78015F0}" type="parTrans" cxnId="{2F5C43A8-B703-43A7-8C3A-893243B29E7E}">
      <dgm:prSet/>
      <dgm:spPr/>
      <dgm:t>
        <a:bodyPr/>
        <a:lstStyle/>
        <a:p>
          <a:endParaRPr lang="en-US"/>
        </a:p>
      </dgm:t>
    </dgm:pt>
    <dgm:pt modelId="{D9CC456D-C7E8-4DFC-94E8-F4C0C16D8621}" type="sibTrans" cxnId="{2F5C43A8-B703-43A7-8C3A-893243B29E7E}">
      <dgm:prSet/>
      <dgm:spPr/>
      <dgm:t>
        <a:bodyPr/>
        <a:lstStyle/>
        <a:p>
          <a:endParaRPr lang="en-US"/>
        </a:p>
      </dgm:t>
    </dgm:pt>
    <dgm:pt modelId="{1B65CB7E-BD38-40A2-A157-44C13993F0AF}">
      <dgm:prSet phldrT="[Text]" custT="1"/>
      <dgm:spPr/>
      <dgm:t>
        <a:bodyPr/>
        <a:lstStyle/>
        <a:p>
          <a:pPr algn="ctr"/>
          <a:r>
            <a:rPr lang="en-GB" sz="1100" b="0" i="0" u="none" strike="noStrike" dirty="0" smtClean="0">
              <a:solidFill>
                <a:srgbClr val="000000"/>
              </a:solidFill>
              <a:effectLst>
                <a:outerShdw blurRad="38100" dist="38100" dir="2700000" algn="tl">
                  <a:srgbClr val="000000">
                    <a:alpha val="43137"/>
                  </a:srgbClr>
                </a:outerShdw>
              </a:effectLst>
              <a:latin typeface="Arial" panose="020B0604020202020204" pitchFamily="34" charset="0"/>
            </a:rPr>
            <a:t>Public-Private Partnerships (PPP) Capacity Training</a:t>
          </a:r>
          <a:endParaRPr lang="en-ZA" sz="1100" b="0" dirty="0">
            <a:solidFill>
              <a:schemeClr val="accent6"/>
            </a:solidFill>
            <a:effectLst>
              <a:outerShdw blurRad="38100" dist="38100" dir="2700000" algn="tl">
                <a:srgbClr val="000000">
                  <a:alpha val="43137"/>
                </a:srgbClr>
              </a:outerShdw>
            </a:effectLst>
          </a:endParaRPr>
        </a:p>
      </dgm:t>
    </dgm:pt>
    <dgm:pt modelId="{D8897EA2-EC20-4DBB-A315-1384A202FDD8}" type="parTrans" cxnId="{F3580B5F-574B-44A7-BC84-56D88BAA7CC0}">
      <dgm:prSet/>
      <dgm:spPr/>
      <dgm:t>
        <a:bodyPr/>
        <a:lstStyle/>
        <a:p>
          <a:endParaRPr lang="en-US"/>
        </a:p>
      </dgm:t>
    </dgm:pt>
    <dgm:pt modelId="{E6228DCD-4EF9-48CF-B2FA-FD3EFE53D054}" type="sibTrans" cxnId="{F3580B5F-574B-44A7-BC84-56D88BAA7CC0}">
      <dgm:prSet/>
      <dgm:spPr/>
      <dgm:t>
        <a:bodyPr/>
        <a:lstStyle/>
        <a:p>
          <a:endParaRPr lang="en-US"/>
        </a:p>
      </dgm:t>
    </dgm:pt>
    <dgm:pt modelId="{2226A6E5-AE3C-4BD7-866D-FD46A76CA9CE}">
      <dgm:prSet phldrT="[Text]" custT="1"/>
      <dgm:spPr/>
      <dgm:t>
        <a:bodyPr/>
        <a:lstStyle/>
        <a:p>
          <a:pPr algn="ctr" rtl="0"/>
          <a:r>
            <a:rPr lang="en-GB" sz="1100" b="0" i="0" dirty="0" smtClean="0">
              <a:solidFill>
                <a:schemeClr val="accent6"/>
              </a:solidFill>
              <a:effectLst>
                <a:outerShdw blurRad="38100" dist="38100" dir="2700000" algn="tl">
                  <a:srgbClr val="000000">
                    <a:alpha val="43137"/>
                  </a:srgbClr>
                </a:outerShdw>
              </a:effectLst>
            </a:rPr>
            <a:t>Revenue Management, Credit Control and Debt Collection Training</a:t>
          </a:r>
          <a:endParaRPr lang="en-ZA" sz="1100" b="0" dirty="0">
            <a:solidFill>
              <a:schemeClr val="accent6"/>
            </a:solidFill>
            <a:effectLst>
              <a:outerShdw blurRad="38100" dist="38100" dir="2700000" algn="tl">
                <a:srgbClr val="000000">
                  <a:alpha val="43137"/>
                </a:srgbClr>
              </a:outerShdw>
            </a:effectLst>
          </a:endParaRPr>
        </a:p>
      </dgm:t>
    </dgm:pt>
    <dgm:pt modelId="{632D9235-0E88-4E68-A393-744A1A5D6649}" type="parTrans" cxnId="{6E701CEC-2850-44E6-A7C3-23792094A95C}">
      <dgm:prSet/>
      <dgm:spPr/>
      <dgm:t>
        <a:bodyPr/>
        <a:lstStyle/>
        <a:p>
          <a:endParaRPr lang="en-US"/>
        </a:p>
      </dgm:t>
    </dgm:pt>
    <dgm:pt modelId="{0B4EF7EC-6DFD-4E99-8BCD-46AD68EA65E3}" type="sibTrans" cxnId="{6E701CEC-2850-44E6-A7C3-23792094A95C}">
      <dgm:prSet/>
      <dgm:spPr/>
      <dgm:t>
        <a:bodyPr/>
        <a:lstStyle/>
        <a:p>
          <a:endParaRPr lang="en-US"/>
        </a:p>
      </dgm:t>
    </dgm:pt>
    <dgm:pt modelId="{50E6FABC-4023-440B-B055-E1F26312B8F3}">
      <dgm:prSet phldrT="[Text]" custT="1"/>
      <dgm:spPr/>
      <dgm:t>
        <a:bodyPr/>
        <a:lstStyle/>
        <a:p>
          <a:pPr algn="ctr" rtl="0"/>
          <a:r>
            <a:rPr lang="en-GB" sz="1100" b="0" i="0" dirty="0" smtClean="0">
              <a:solidFill>
                <a:schemeClr val="accent6"/>
              </a:solidFill>
              <a:effectLst>
                <a:outerShdw blurRad="38100" dist="38100" dir="2700000" algn="tl">
                  <a:srgbClr val="000000">
                    <a:alpha val="43137"/>
                  </a:srgbClr>
                </a:outerShdw>
              </a:effectLst>
            </a:rPr>
            <a:t>Cost reflective tariff base standards benchmark training</a:t>
          </a:r>
          <a:endParaRPr lang="en-ZA" sz="1100" b="0" dirty="0">
            <a:solidFill>
              <a:schemeClr val="accent6"/>
            </a:solidFill>
            <a:effectLst>
              <a:outerShdw blurRad="38100" dist="38100" dir="2700000" algn="tl">
                <a:srgbClr val="000000">
                  <a:alpha val="43137"/>
                </a:srgbClr>
              </a:outerShdw>
            </a:effectLst>
          </a:endParaRPr>
        </a:p>
      </dgm:t>
    </dgm:pt>
    <dgm:pt modelId="{C2E5B2F5-7710-4A0E-B614-C060CC505C81}" type="parTrans" cxnId="{629936B1-0CB4-4BF5-9EFF-598B6CF114B1}">
      <dgm:prSet/>
      <dgm:spPr/>
      <dgm:t>
        <a:bodyPr/>
        <a:lstStyle/>
        <a:p>
          <a:endParaRPr lang="en-US"/>
        </a:p>
      </dgm:t>
    </dgm:pt>
    <dgm:pt modelId="{A30B4728-4EAC-4445-B574-F684ECDCDF90}" type="sibTrans" cxnId="{629936B1-0CB4-4BF5-9EFF-598B6CF114B1}">
      <dgm:prSet/>
      <dgm:spPr/>
      <dgm:t>
        <a:bodyPr/>
        <a:lstStyle/>
        <a:p>
          <a:endParaRPr lang="en-US"/>
        </a:p>
      </dgm:t>
    </dgm:pt>
    <dgm:pt modelId="{D4B63216-449E-4A1A-8C8E-26299B997907}" type="pres">
      <dgm:prSet presAssocID="{9AA0D192-7343-446C-AC59-A15E31231E14}" presName="Name0" presStyleCnt="0">
        <dgm:presLayoutVars>
          <dgm:dir/>
          <dgm:animLvl val="lvl"/>
          <dgm:resizeHandles val="exact"/>
        </dgm:presLayoutVars>
      </dgm:prSet>
      <dgm:spPr/>
      <dgm:t>
        <a:bodyPr/>
        <a:lstStyle/>
        <a:p>
          <a:endParaRPr lang="en-US"/>
        </a:p>
      </dgm:t>
    </dgm:pt>
    <dgm:pt modelId="{0CC619C7-95EF-4E07-B3C5-09E3E46B8D37}" type="pres">
      <dgm:prSet presAssocID="{8CAE15C8-7F9F-40C4-9160-79D84DC3B68E}" presName="boxAndChildren" presStyleCnt="0"/>
      <dgm:spPr/>
      <dgm:t>
        <a:bodyPr/>
        <a:lstStyle/>
        <a:p>
          <a:endParaRPr lang="en-US"/>
        </a:p>
      </dgm:t>
    </dgm:pt>
    <dgm:pt modelId="{72541F4A-FF75-4948-A9E7-653F49260BF6}" type="pres">
      <dgm:prSet presAssocID="{8CAE15C8-7F9F-40C4-9160-79D84DC3B68E}" presName="parentTextBox" presStyleLbl="node1" presStyleIdx="0" presStyleCnt="3"/>
      <dgm:spPr/>
      <dgm:t>
        <a:bodyPr/>
        <a:lstStyle/>
        <a:p>
          <a:endParaRPr lang="en-US"/>
        </a:p>
      </dgm:t>
    </dgm:pt>
    <dgm:pt modelId="{A2C4F58C-0E06-4359-A4BA-A2E39DBADB6F}" type="pres">
      <dgm:prSet presAssocID="{8CAE15C8-7F9F-40C4-9160-79D84DC3B68E}" presName="entireBox" presStyleLbl="node1" presStyleIdx="0" presStyleCnt="3"/>
      <dgm:spPr/>
      <dgm:t>
        <a:bodyPr/>
        <a:lstStyle/>
        <a:p>
          <a:endParaRPr lang="en-US"/>
        </a:p>
      </dgm:t>
    </dgm:pt>
    <dgm:pt modelId="{E4426169-FC58-4C32-B34A-ECC31445305D}" type="pres">
      <dgm:prSet presAssocID="{8CAE15C8-7F9F-40C4-9160-79D84DC3B68E}" presName="descendantBox" presStyleCnt="0"/>
      <dgm:spPr/>
      <dgm:t>
        <a:bodyPr/>
        <a:lstStyle/>
        <a:p>
          <a:endParaRPr lang="en-US"/>
        </a:p>
      </dgm:t>
    </dgm:pt>
    <dgm:pt modelId="{A290288D-EE91-4454-9BB8-AE988747EED7}" type="pres">
      <dgm:prSet presAssocID="{F0808B33-41C7-4283-9AA4-6612EFA8CD43}" presName="childTextBox" presStyleLbl="fgAccFollowNode1" presStyleIdx="0" presStyleCnt="13">
        <dgm:presLayoutVars>
          <dgm:bulletEnabled val="1"/>
        </dgm:presLayoutVars>
      </dgm:prSet>
      <dgm:spPr/>
      <dgm:t>
        <a:bodyPr/>
        <a:lstStyle/>
        <a:p>
          <a:endParaRPr lang="en-US"/>
        </a:p>
      </dgm:t>
    </dgm:pt>
    <dgm:pt modelId="{6D64B6EA-3B9C-4AA7-B096-4C83F468142D}" type="pres">
      <dgm:prSet presAssocID="{0B3F8A50-2360-4838-88F5-A6B8C34C5D12}" presName="childTextBox" presStyleLbl="fgAccFollowNode1" presStyleIdx="1" presStyleCnt="13">
        <dgm:presLayoutVars>
          <dgm:bulletEnabled val="1"/>
        </dgm:presLayoutVars>
      </dgm:prSet>
      <dgm:spPr/>
      <dgm:t>
        <a:bodyPr/>
        <a:lstStyle/>
        <a:p>
          <a:endParaRPr lang="en-US"/>
        </a:p>
      </dgm:t>
    </dgm:pt>
    <dgm:pt modelId="{AB525F90-B7B2-4127-9F03-0E9993282CAF}" type="pres">
      <dgm:prSet presAssocID="{2226A6E5-AE3C-4BD7-866D-FD46A76CA9CE}" presName="childTextBox" presStyleLbl="fgAccFollowNode1" presStyleIdx="2" presStyleCnt="13">
        <dgm:presLayoutVars>
          <dgm:bulletEnabled val="1"/>
        </dgm:presLayoutVars>
      </dgm:prSet>
      <dgm:spPr/>
      <dgm:t>
        <a:bodyPr/>
        <a:lstStyle/>
        <a:p>
          <a:endParaRPr lang="en-US"/>
        </a:p>
      </dgm:t>
    </dgm:pt>
    <dgm:pt modelId="{5E7C8466-6192-44C8-84BF-357782DB215F}" type="pres">
      <dgm:prSet presAssocID="{1B65CB7E-BD38-40A2-A157-44C13993F0AF}" presName="childTextBox" presStyleLbl="fgAccFollowNode1" presStyleIdx="3" presStyleCnt="13">
        <dgm:presLayoutVars>
          <dgm:bulletEnabled val="1"/>
        </dgm:presLayoutVars>
      </dgm:prSet>
      <dgm:spPr/>
      <dgm:t>
        <a:bodyPr/>
        <a:lstStyle/>
        <a:p>
          <a:endParaRPr lang="en-US"/>
        </a:p>
      </dgm:t>
    </dgm:pt>
    <dgm:pt modelId="{F9D46DFD-7339-4D51-A801-409035D5C09E}" type="pres">
      <dgm:prSet presAssocID="{65235DDC-91D0-438A-831E-439347ECE965}" presName="childTextBox" presStyleLbl="fgAccFollowNode1" presStyleIdx="4" presStyleCnt="13">
        <dgm:presLayoutVars>
          <dgm:bulletEnabled val="1"/>
        </dgm:presLayoutVars>
      </dgm:prSet>
      <dgm:spPr/>
      <dgm:t>
        <a:bodyPr/>
        <a:lstStyle/>
        <a:p>
          <a:endParaRPr lang="en-US"/>
        </a:p>
      </dgm:t>
    </dgm:pt>
    <dgm:pt modelId="{9C8E9000-6E35-49E0-A536-629D9FE84F62}" type="pres">
      <dgm:prSet presAssocID="{24814238-1735-4421-B2DC-2492D750F036}" presName="childTextBox" presStyleLbl="fgAccFollowNode1" presStyleIdx="5" presStyleCnt="13">
        <dgm:presLayoutVars>
          <dgm:bulletEnabled val="1"/>
        </dgm:presLayoutVars>
      </dgm:prSet>
      <dgm:spPr/>
      <dgm:t>
        <a:bodyPr/>
        <a:lstStyle/>
        <a:p>
          <a:endParaRPr lang="en-US"/>
        </a:p>
      </dgm:t>
    </dgm:pt>
    <dgm:pt modelId="{CEFD9DF2-DBB2-4843-AC45-27096E9860AD}" type="pres">
      <dgm:prSet presAssocID="{C687E08B-9EB3-4444-BA29-F863BFBF373B}" presName="sp" presStyleCnt="0"/>
      <dgm:spPr/>
      <dgm:t>
        <a:bodyPr/>
        <a:lstStyle/>
        <a:p>
          <a:endParaRPr lang="en-US"/>
        </a:p>
      </dgm:t>
    </dgm:pt>
    <dgm:pt modelId="{9D0817A8-7D23-4437-8D18-82077978901A}" type="pres">
      <dgm:prSet presAssocID="{D6EDF3CD-8A98-4762-8629-337FBE69E007}" presName="arrowAndChildren" presStyleCnt="0"/>
      <dgm:spPr/>
      <dgm:t>
        <a:bodyPr/>
        <a:lstStyle/>
        <a:p>
          <a:endParaRPr lang="en-US"/>
        </a:p>
      </dgm:t>
    </dgm:pt>
    <dgm:pt modelId="{4E518DC3-2FA4-41D1-8F63-875713961864}" type="pres">
      <dgm:prSet presAssocID="{D6EDF3CD-8A98-4762-8629-337FBE69E007}" presName="parentTextArrow" presStyleLbl="node1" presStyleIdx="0" presStyleCnt="3"/>
      <dgm:spPr/>
      <dgm:t>
        <a:bodyPr/>
        <a:lstStyle/>
        <a:p>
          <a:endParaRPr lang="en-US"/>
        </a:p>
      </dgm:t>
    </dgm:pt>
    <dgm:pt modelId="{55958D3B-C97D-475C-A44D-C3825CBDF9FE}" type="pres">
      <dgm:prSet presAssocID="{D6EDF3CD-8A98-4762-8629-337FBE69E007}" presName="arrow" presStyleLbl="node1" presStyleIdx="1" presStyleCnt="3"/>
      <dgm:spPr/>
      <dgm:t>
        <a:bodyPr/>
        <a:lstStyle/>
        <a:p>
          <a:endParaRPr lang="en-US"/>
        </a:p>
      </dgm:t>
    </dgm:pt>
    <dgm:pt modelId="{2269C6AA-8C78-48D2-8756-D76FA86AD216}" type="pres">
      <dgm:prSet presAssocID="{D6EDF3CD-8A98-4762-8629-337FBE69E007}" presName="descendantArrow" presStyleCnt="0"/>
      <dgm:spPr/>
      <dgm:t>
        <a:bodyPr/>
        <a:lstStyle/>
        <a:p>
          <a:endParaRPr lang="en-US"/>
        </a:p>
      </dgm:t>
    </dgm:pt>
    <dgm:pt modelId="{84493FC5-FA70-4A8F-B55A-6E5D6CCEC7FA}" type="pres">
      <dgm:prSet presAssocID="{CF8E83BF-382F-4897-9991-B4BA3A333A74}" presName="childTextArrow" presStyleLbl="fgAccFollowNode1" presStyleIdx="6" presStyleCnt="13">
        <dgm:presLayoutVars>
          <dgm:bulletEnabled val="1"/>
        </dgm:presLayoutVars>
      </dgm:prSet>
      <dgm:spPr/>
      <dgm:t>
        <a:bodyPr/>
        <a:lstStyle/>
        <a:p>
          <a:endParaRPr lang="en-US"/>
        </a:p>
      </dgm:t>
    </dgm:pt>
    <dgm:pt modelId="{3A6AAE8C-AEEE-41C1-ACB7-42363277E410}" type="pres">
      <dgm:prSet presAssocID="{96062D33-D966-437A-8C7E-F2DBA84545F2}" presName="childTextArrow" presStyleLbl="fgAccFollowNode1" presStyleIdx="7" presStyleCnt="13">
        <dgm:presLayoutVars>
          <dgm:bulletEnabled val="1"/>
        </dgm:presLayoutVars>
      </dgm:prSet>
      <dgm:spPr/>
      <dgm:t>
        <a:bodyPr/>
        <a:lstStyle/>
        <a:p>
          <a:endParaRPr lang="en-US"/>
        </a:p>
      </dgm:t>
    </dgm:pt>
    <dgm:pt modelId="{3BDBD485-D5FE-4912-8D97-38305A067309}" type="pres">
      <dgm:prSet presAssocID="{C5235994-5685-43B3-AA76-9E4F81822343}" presName="childTextArrow" presStyleLbl="fgAccFollowNode1" presStyleIdx="8" presStyleCnt="13">
        <dgm:presLayoutVars>
          <dgm:bulletEnabled val="1"/>
        </dgm:presLayoutVars>
      </dgm:prSet>
      <dgm:spPr/>
      <dgm:t>
        <a:bodyPr/>
        <a:lstStyle/>
        <a:p>
          <a:endParaRPr lang="en-US"/>
        </a:p>
      </dgm:t>
    </dgm:pt>
    <dgm:pt modelId="{304ECF72-90D4-4E6F-8351-853512913BA7}" type="pres">
      <dgm:prSet presAssocID="{DC329885-0152-4850-929B-78096C4DAA37}" presName="childTextArrow" presStyleLbl="fgAccFollowNode1" presStyleIdx="9" presStyleCnt="13">
        <dgm:presLayoutVars>
          <dgm:bulletEnabled val="1"/>
        </dgm:presLayoutVars>
      </dgm:prSet>
      <dgm:spPr/>
      <dgm:t>
        <a:bodyPr/>
        <a:lstStyle/>
        <a:p>
          <a:endParaRPr lang="en-US"/>
        </a:p>
      </dgm:t>
    </dgm:pt>
    <dgm:pt modelId="{6A562DD2-9C20-4CFF-B489-043AD26540EC}" type="pres">
      <dgm:prSet presAssocID="{50E6FABC-4023-440B-B055-E1F26312B8F3}" presName="childTextArrow" presStyleLbl="fgAccFollowNode1" presStyleIdx="10" presStyleCnt="13">
        <dgm:presLayoutVars>
          <dgm:bulletEnabled val="1"/>
        </dgm:presLayoutVars>
      </dgm:prSet>
      <dgm:spPr/>
      <dgm:t>
        <a:bodyPr/>
        <a:lstStyle/>
        <a:p>
          <a:endParaRPr lang="en-US"/>
        </a:p>
      </dgm:t>
    </dgm:pt>
    <dgm:pt modelId="{AC9F21BB-1BFD-4652-AE0B-BAA483159EAC}" type="pres">
      <dgm:prSet presAssocID="{197E6A91-9BDE-4D33-A580-1172FA635A30}" presName="childTextArrow" presStyleLbl="fgAccFollowNode1" presStyleIdx="11" presStyleCnt="13">
        <dgm:presLayoutVars>
          <dgm:bulletEnabled val="1"/>
        </dgm:presLayoutVars>
      </dgm:prSet>
      <dgm:spPr/>
      <dgm:t>
        <a:bodyPr/>
        <a:lstStyle/>
        <a:p>
          <a:endParaRPr lang="en-US"/>
        </a:p>
      </dgm:t>
    </dgm:pt>
    <dgm:pt modelId="{143E763D-7DC2-4F32-8062-ECDC58C8D413}" type="pres">
      <dgm:prSet presAssocID="{C7DD650C-F110-4B01-8E9E-EEA745B258CA}" presName="sp" presStyleCnt="0"/>
      <dgm:spPr/>
      <dgm:t>
        <a:bodyPr/>
        <a:lstStyle/>
        <a:p>
          <a:endParaRPr lang="en-US"/>
        </a:p>
      </dgm:t>
    </dgm:pt>
    <dgm:pt modelId="{25E86E34-78FD-4AAF-9F2C-F17EDB5D5EFF}" type="pres">
      <dgm:prSet presAssocID="{344E3DD0-1E8A-4C96-AD2B-CE8571AC8108}" presName="arrowAndChildren" presStyleCnt="0"/>
      <dgm:spPr/>
      <dgm:t>
        <a:bodyPr/>
        <a:lstStyle/>
        <a:p>
          <a:endParaRPr lang="en-US"/>
        </a:p>
      </dgm:t>
    </dgm:pt>
    <dgm:pt modelId="{DB03730A-1433-4320-A94C-D5C0F140F171}" type="pres">
      <dgm:prSet presAssocID="{344E3DD0-1E8A-4C96-AD2B-CE8571AC8108}" presName="parentTextArrow" presStyleLbl="node1" presStyleIdx="1" presStyleCnt="3"/>
      <dgm:spPr/>
      <dgm:t>
        <a:bodyPr/>
        <a:lstStyle/>
        <a:p>
          <a:endParaRPr lang="en-US"/>
        </a:p>
      </dgm:t>
    </dgm:pt>
    <dgm:pt modelId="{F0D91304-3995-4A16-9624-E1C5F1D88314}" type="pres">
      <dgm:prSet presAssocID="{344E3DD0-1E8A-4C96-AD2B-CE8571AC8108}" presName="arrow" presStyleLbl="node1" presStyleIdx="2" presStyleCnt="3"/>
      <dgm:spPr/>
      <dgm:t>
        <a:bodyPr/>
        <a:lstStyle/>
        <a:p>
          <a:endParaRPr lang="en-US"/>
        </a:p>
      </dgm:t>
    </dgm:pt>
    <dgm:pt modelId="{3DDB830A-0E9B-41FA-B6D1-932E9278F7C1}" type="pres">
      <dgm:prSet presAssocID="{344E3DD0-1E8A-4C96-AD2B-CE8571AC8108}" presName="descendantArrow" presStyleCnt="0"/>
      <dgm:spPr/>
      <dgm:t>
        <a:bodyPr/>
        <a:lstStyle/>
        <a:p>
          <a:endParaRPr lang="en-US"/>
        </a:p>
      </dgm:t>
    </dgm:pt>
    <dgm:pt modelId="{90052CFC-6861-4BBF-BA76-4B2885019AB1}" type="pres">
      <dgm:prSet presAssocID="{115CA4CC-6339-4975-B5B7-819CFB2F49D6}" presName="childTextArrow" presStyleLbl="fgAccFollowNode1" presStyleIdx="12" presStyleCnt="13">
        <dgm:presLayoutVars>
          <dgm:bulletEnabled val="1"/>
        </dgm:presLayoutVars>
      </dgm:prSet>
      <dgm:spPr/>
      <dgm:t>
        <a:bodyPr/>
        <a:lstStyle/>
        <a:p>
          <a:endParaRPr lang="en-US"/>
        </a:p>
      </dgm:t>
    </dgm:pt>
  </dgm:ptLst>
  <dgm:cxnLst>
    <dgm:cxn modelId="{E2BA7210-CA17-404C-B362-CF91B87A5392}" type="presOf" srcId="{C5235994-5685-43B3-AA76-9E4F81822343}" destId="{3BDBD485-D5FE-4912-8D97-38305A067309}" srcOrd="0" destOrd="0" presId="urn:microsoft.com/office/officeart/2005/8/layout/process4"/>
    <dgm:cxn modelId="{9879A349-AF99-45C4-A63D-D21F9E62D6EE}" srcId="{9AA0D192-7343-446C-AC59-A15E31231E14}" destId="{344E3DD0-1E8A-4C96-AD2B-CE8571AC8108}" srcOrd="0" destOrd="0" parTransId="{8EC8AF18-A58F-49BF-82A8-12DE31E2256A}" sibTransId="{C7DD650C-F110-4B01-8E9E-EEA745B258CA}"/>
    <dgm:cxn modelId="{B1E7BAA9-D47B-41FA-90E8-A2D28DBBD22C}" type="presOf" srcId="{65235DDC-91D0-438A-831E-439347ECE965}" destId="{F9D46DFD-7339-4D51-A801-409035D5C09E}" srcOrd="0" destOrd="0" presId="urn:microsoft.com/office/officeart/2005/8/layout/process4"/>
    <dgm:cxn modelId="{14E690EF-1C1E-4EB8-84CF-C128A2BFB6FF}" type="presOf" srcId="{DC329885-0152-4850-929B-78096C4DAA37}" destId="{304ECF72-90D4-4E6F-8351-853512913BA7}" srcOrd="0" destOrd="0" presId="urn:microsoft.com/office/officeart/2005/8/layout/process4"/>
    <dgm:cxn modelId="{6E701CEC-2850-44E6-A7C3-23792094A95C}" srcId="{8CAE15C8-7F9F-40C4-9160-79D84DC3B68E}" destId="{2226A6E5-AE3C-4BD7-866D-FD46A76CA9CE}" srcOrd="2" destOrd="0" parTransId="{632D9235-0E88-4E68-A393-744A1A5D6649}" sibTransId="{0B4EF7EC-6DFD-4E99-8BCD-46AD68EA65E3}"/>
    <dgm:cxn modelId="{F3580B5F-574B-44A7-BC84-56D88BAA7CC0}" srcId="{8CAE15C8-7F9F-40C4-9160-79D84DC3B68E}" destId="{1B65CB7E-BD38-40A2-A157-44C13993F0AF}" srcOrd="3" destOrd="0" parTransId="{D8897EA2-EC20-4DBB-A315-1384A202FDD8}" sibTransId="{E6228DCD-4EF9-48CF-B2FA-FD3EFE53D054}"/>
    <dgm:cxn modelId="{2BA875EB-BD28-430F-A931-5E90B6D44EDC}" type="presOf" srcId="{24814238-1735-4421-B2DC-2492D750F036}" destId="{9C8E9000-6E35-49E0-A536-629D9FE84F62}" srcOrd="0" destOrd="0" presId="urn:microsoft.com/office/officeart/2005/8/layout/process4"/>
    <dgm:cxn modelId="{4692472B-329B-49E6-833C-5A17F5DD92A8}" type="presOf" srcId="{0B3F8A50-2360-4838-88F5-A6B8C34C5D12}" destId="{6D64B6EA-3B9C-4AA7-B096-4C83F468142D}" srcOrd="0" destOrd="0" presId="urn:microsoft.com/office/officeart/2005/8/layout/process4"/>
    <dgm:cxn modelId="{2F5C43A8-B703-43A7-8C3A-893243B29E7E}" srcId="{8CAE15C8-7F9F-40C4-9160-79D84DC3B68E}" destId="{65235DDC-91D0-438A-831E-439347ECE965}" srcOrd="4" destOrd="0" parTransId="{657EEB59-5330-4294-AC6E-85ADE78015F0}" sibTransId="{D9CC456D-C7E8-4DFC-94E8-F4C0C16D8621}"/>
    <dgm:cxn modelId="{6BE9FB77-CE71-448D-B020-94E505C94E28}" type="presOf" srcId="{1B65CB7E-BD38-40A2-A157-44C13993F0AF}" destId="{5E7C8466-6192-44C8-84BF-357782DB215F}" srcOrd="0" destOrd="0" presId="urn:microsoft.com/office/officeart/2005/8/layout/process4"/>
    <dgm:cxn modelId="{610022BB-D354-4434-9488-859BACBB3555}" srcId="{D6EDF3CD-8A98-4762-8629-337FBE69E007}" destId="{C5235994-5685-43B3-AA76-9E4F81822343}" srcOrd="2" destOrd="0" parTransId="{7B583FBF-B3A0-4756-B331-ECA7E324836F}" sibTransId="{65E3C8AA-7F0F-4C34-B828-41473FA5A3FD}"/>
    <dgm:cxn modelId="{9FA5EB9B-A4E3-47D1-816E-773291CE9BEC}" srcId="{8CAE15C8-7F9F-40C4-9160-79D84DC3B68E}" destId="{24814238-1735-4421-B2DC-2492D750F036}" srcOrd="5" destOrd="0" parTransId="{3E3BD954-89FA-4527-BD29-13689114F897}" sibTransId="{36B05A41-D440-4FDD-99DF-D1E78E24417C}"/>
    <dgm:cxn modelId="{4E0DBA31-B73C-41A6-8FCC-00D82C18123A}" srcId="{8CAE15C8-7F9F-40C4-9160-79D84DC3B68E}" destId="{F0808B33-41C7-4283-9AA4-6612EFA8CD43}" srcOrd="0" destOrd="0" parTransId="{52FD2024-6A4A-4B6F-AE39-C2F2D1ED8D86}" sibTransId="{2DD048E7-5090-4535-8C62-789689D0EE05}"/>
    <dgm:cxn modelId="{A082AFA0-7F2B-48EF-862D-95A2EE5DED22}" type="presOf" srcId="{9AA0D192-7343-446C-AC59-A15E31231E14}" destId="{D4B63216-449E-4A1A-8C8E-26299B997907}" srcOrd="0" destOrd="0" presId="urn:microsoft.com/office/officeart/2005/8/layout/process4"/>
    <dgm:cxn modelId="{975DE94A-2D58-4A5F-A172-C7F866AB517E}" srcId="{344E3DD0-1E8A-4C96-AD2B-CE8571AC8108}" destId="{115CA4CC-6339-4975-B5B7-819CFB2F49D6}" srcOrd="0" destOrd="0" parTransId="{BA5FFFD4-1769-4DA5-BE72-DEB007416FB0}" sibTransId="{B7263376-A407-47E9-A4A2-62BF674DFA98}"/>
    <dgm:cxn modelId="{E727F2AA-1B37-4C3D-A483-73C2CE04D7CF}" type="presOf" srcId="{2226A6E5-AE3C-4BD7-866D-FD46A76CA9CE}" destId="{AB525F90-B7B2-4127-9F03-0E9993282CAF}" srcOrd="0" destOrd="0" presId="urn:microsoft.com/office/officeart/2005/8/layout/process4"/>
    <dgm:cxn modelId="{7BD15A73-C1F0-442A-B993-4592A5127209}" type="presOf" srcId="{344E3DD0-1E8A-4C96-AD2B-CE8571AC8108}" destId="{DB03730A-1433-4320-A94C-D5C0F140F171}" srcOrd="0" destOrd="0" presId="urn:microsoft.com/office/officeart/2005/8/layout/process4"/>
    <dgm:cxn modelId="{D7B8F0B4-7A9D-4C7C-963D-B4B320579731}" type="presOf" srcId="{96062D33-D966-437A-8C7E-F2DBA84545F2}" destId="{3A6AAE8C-AEEE-41C1-ACB7-42363277E410}" srcOrd="0" destOrd="0" presId="urn:microsoft.com/office/officeart/2005/8/layout/process4"/>
    <dgm:cxn modelId="{A1D62349-AEE0-4784-9F61-FD486E6698C9}" srcId="{D6EDF3CD-8A98-4762-8629-337FBE69E007}" destId="{96062D33-D966-437A-8C7E-F2DBA84545F2}" srcOrd="1" destOrd="0" parTransId="{1584D502-0C82-4E11-9CF6-9B7B6F71A349}" sibTransId="{AA83F2A7-846A-4743-A8D0-570417F68344}"/>
    <dgm:cxn modelId="{C0D508AA-553C-4B2E-8360-04146F182DC9}" type="presOf" srcId="{8CAE15C8-7F9F-40C4-9160-79D84DC3B68E}" destId="{72541F4A-FF75-4948-A9E7-653F49260BF6}" srcOrd="0" destOrd="0" presId="urn:microsoft.com/office/officeart/2005/8/layout/process4"/>
    <dgm:cxn modelId="{983C98B7-E601-4289-9B8F-404CEC06E8B7}" type="presOf" srcId="{344E3DD0-1E8A-4C96-AD2B-CE8571AC8108}" destId="{F0D91304-3995-4A16-9624-E1C5F1D88314}" srcOrd="1" destOrd="0" presId="urn:microsoft.com/office/officeart/2005/8/layout/process4"/>
    <dgm:cxn modelId="{2C00F818-0CE8-4A87-BDA1-4F9D49654B38}" type="presOf" srcId="{CF8E83BF-382F-4897-9991-B4BA3A333A74}" destId="{84493FC5-FA70-4A8F-B55A-6E5D6CCEC7FA}" srcOrd="0" destOrd="0" presId="urn:microsoft.com/office/officeart/2005/8/layout/process4"/>
    <dgm:cxn modelId="{B9D99A56-E5B1-4C18-B839-4250CC54D84E}" type="presOf" srcId="{115CA4CC-6339-4975-B5B7-819CFB2F49D6}" destId="{90052CFC-6861-4BBF-BA76-4B2885019AB1}" srcOrd="0" destOrd="0" presId="urn:microsoft.com/office/officeart/2005/8/layout/process4"/>
    <dgm:cxn modelId="{16D2634B-8351-4018-B587-F7BAED1C59E8}" type="presOf" srcId="{D6EDF3CD-8A98-4762-8629-337FBE69E007}" destId="{4E518DC3-2FA4-41D1-8F63-875713961864}" srcOrd="0" destOrd="0" presId="urn:microsoft.com/office/officeart/2005/8/layout/process4"/>
    <dgm:cxn modelId="{708ECCC5-26A6-4693-B50B-FA8D52C6E205}" type="presOf" srcId="{197E6A91-9BDE-4D33-A580-1172FA635A30}" destId="{AC9F21BB-1BFD-4652-AE0B-BAA483159EAC}" srcOrd="0" destOrd="0" presId="urn:microsoft.com/office/officeart/2005/8/layout/process4"/>
    <dgm:cxn modelId="{629936B1-0CB4-4BF5-9EFF-598B6CF114B1}" srcId="{D6EDF3CD-8A98-4762-8629-337FBE69E007}" destId="{50E6FABC-4023-440B-B055-E1F26312B8F3}" srcOrd="4" destOrd="0" parTransId="{C2E5B2F5-7710-4A0E-B614-C060CC505C81}" sibTransId="{A30B4728-4EAC-4445-B574-F684ECDCDF90}"/>
    <dgm:cxn modelId="{74AB53D3-0D50-49C5-8C3D-5EB8B9A150B1}" type="presOf" srcId="{D6EDF3CD-8A98-4762-8629-337FBE69E007}" destId="{55958D3B-C97D-475C-A44D-C3825CBDF9FE}" srcOrd="1" destOrd="0" presId="urn:microsoft.com/office/officeart/2005/8/layout/process4"/>
    <dgm:cxn modelId="{4494D870-520D-4988-A5E7-B94A64E69EF0}" type="presOf" srcId="{F0808B33-41C7-4283-9AA4-6612EFA8CD43}" destId="{A290288D-EE91-4454-9BB8-AE988747EED7}" srcOrd="0" destOrd="0" presId="urn:microsoft.com/office/officeart/2005/8/layout/process4"/>
    <dgm:cxn modelId="{58C17681-9C97-4D7C-878E-9E3D998BC86B}" srcId="{D6EDF3CD-8A98-4762-8629-337FBE69E007}" destId="{CF8E83BF-382F-4897-9991-B4BA3A333A74}" srcOrd="0" destOrd="0" parTransId="{DA31C3EF-F44F-4A24-9B2F-842F4AD6C9A9}" sibTransId="{39AFBCC6-EA8E-4F6A-85D0-00C87921C256}"/>
    <dgm:cxn modelId="{20218205-2940-4564-9553-A1D0F5DD3909}" srcId="{D6EDF3CD-8A98-4762-8629-337FBE69E007}" destId="{DC329885-0152-4850-929B-78096C4DAA37}" srcOrd="3" destOrd="0" parTransId="{F6456DF9-9B77-4D6A-A105-427F901FEF32}" sibTransId="{23E9B83F-BB3F-4295-BC72-83A1A0722715}"/>
    <dgm:cxn modelId="{7756B05E-7907-4C26-BF10-43F742EFFA13}" srcId="{8CAE15C8-7F9F-40C4-9160-79D84DC3B68E}" destId="{0B3F8A50-2360-4838-88F5-A6B8C34C5D12}" srcOrd="1" destOrd="0" parTransId="{3B9CD553-EF9A-4F14-9F48-FCC511EB7BFE}" sibTransId="{F50E3B63-D4E6-4FF1-B2CA-52D9048B2332}"/>
    <dgm:cxn modelId="{87CC1FFB-72E6-47B4-AD59-76B66B89175D}" srcId="{9AA0D192-7343-446C-AC59-A15E31231E14}" destId="{8CAE15C8-7F9F-40C4-9160-79D84DC3B68E}" srcOrd="2" destOrd="0" parTransId="{3F918E6F-6FEF-4B59-BC51-B976B22731B4}" sibTransId="{74CE8743-9C4C-4B1B-9C40-77BE47AA22DC}"/>
    <dgm:cxn modelId="{4B3D9D9C-A6F2-4AA0-88D8-F32C278ACDDB}" srcId="{9AA0D192-7343-446C-AC59-A15E31231E14}" destId="{D6EDF3CD-8A98-4762-8629-337FBE69E007}" srcOrd="1" destOrd="0" parTransId="{DD4D3265-2CC6-4073-A4CB-15A4A2200F7A}" sibTransId="{C687E08B-9EB3-4444-BA29-F863BFBF373B}"/>
    <dgm:cxn modelId="{0D9DA746-F976-49E7-BAED-2927631D4491}" srcId="{D6EDF3CD-8A98-4762-8629-337FBE69E007}" destId="{197E6A91-9BDE-4D33-A580-1172FA635A30}" srcOrd="5" destOrd="0" parTransId="{4E1311B0-EE4C-47D4-B01A-96CC4E2C7853}" sibTransId="{713EEDDA-15DD-4AEC-B24C-CAB03E791307}"/>
    <dgm:cxn modelId="{0F8C58B4-325E-452E-AAD6-3E80A536B8DA}" type="presOf" srcId="{50E6FABC-4023-440B-B055-E1F26312B8F3}" destId="{6A562DD2-9C20-4CFF-B489-043AD26540EC}" srcOrd="0" destOrd="0" presId="urn:microsoft.com/office/officeart/2005/8/layout/process4"/>
    <dgm:cxn modelId="{60D6D623-02CD-4AAF-8C14-100B6A09B38D}" type="presOf" srcId="{8CAE15C8-7F9F-40C4-9160-79D84DC3B68E}" destId="{A2C4F58C-0E06-4359-A4BA-A2E39DBADB6F}" srcOrd="1" destOrd="0" presId="urn:microsoft.com/office/officeart/2005/8/layout/process4"/>
    <dgm:cxn modelId="{B41950E2-FEA0-4F53-B02B-D105D19BA6EF}" type="presParOf" srcId="{D4B63216-449E-4A1A-8C8E-26299B997907}" destId="{0CC619C7-95EF-4E07-B3C5-09E3E46B8D37}" srcOrd="0" destOrd="0" presId="urn:microsoft.com/office/officeart/2005/8/layout/process4"/>
    <dgm:cxn modelId="{3A7AB312-CFFF-4E56-9543-B0E2DC5043A5}" type="presParOf" srcId="{0CC619C7-95EF-4E07-B3C5-09E3E46B8D37}" destId="{72541F4A-FF75-4948-A9E7-653F49260BF6}" srcOrd="0" destOrd="0" presId="urn:microsoft.com/office/officeart/2005/8/layout/process4"/>
    <dgm:cxn modelId="{3D58CDA6-1FE6-4D8A-AE99-4797E30AECC8}" type="presParOf" srcId="{0CC619C7-95EF-4E07-B3C5-09E3E46B8D37}" destId="{A2C4F58C-0E06-4359-A4BA-A2E39DBADB6F}" srcOrd="1" destOrd="0" presId="urn:microsoft.com/office/officeart/2005/8/layout/process4"/>
    <dgm:cxn modelId="{4F1C90EF-4EBC-4F7C-8438-7B190A67A7D1}" type="presParOf" srcId="{0CC619C7-95EF-4E07-B3C5-09E3E46B8D37}" destId="{E4426169-FC58-4C32-B34A-ECC31445305D}" srcOrd="2" destOrd="0" presId="urn:microsoft.com/office/officeart/2005/8/layout/process4"/>
    <dgm:cxn modelId="{5C292911-6C87-406B-ACA1-8805B1F999F9}" type="presParOf" srcId="{E4426169-FC58-4C32-B34A-ECC31445305D}" destId="{A290288D-EE91-4454-9BB8-AE988747EED7}" srcOrd="0" destOrd="0" presId="urn:microsoft.com/office/officeart/2005/8/layout/process4"/>
    <dgm:cxn modelId="{61A30ACC-8C9A-4429-91C5-E67CA78BEA4E}" type="presParOf" srcId="{E4426169-FC58-4C32-B34A-ECC31445305D}" destId="{6D64B6EA-3B9C-4AA7-B096-4C83F468142D}" srcOrd="1" destOrd="0" presId="urn:microsoft.com/office/officeart/2005/8/layout/process4"/>
    <dgm:cxn modelId="{A73BFEA0-948E-48B2-8630-FED03DA0DB84}" type="presParOf" srcId="{E4426169-FC58-4C32-B34A-ECC31445305D}" destId="{AB525F90-B7B2-4127-9F03-0E9993282CAF}" srcOrd="2" destOrd="0" presId="urn:microsoft.com/office/officeart/2005/8/layout/process4"/>
    <dgm:cxn modelId="{A1268558-13E4-4C4C-B74D-C08134AFC82E}" type="presParOf" srcId="{E4426169-FC58-4C32-B34A-ECC31445305D}" destId="{5E7C8466-6192-44C8-84BF-357782DB215F}" srcOrd="3" destOrd="0" presId="urn:microsoft.com/office/officeart/2005/8/layout/process4"/>
    <dgm:cxn modelId="{130D2596-D006-4116-9C4A-8E23A720FD7E}" type="presParOf" srcId="{E4426169-FC58-4C32-B34A-ECC31445305D}" destId="{F9D46DFD-7339-4D51-A801-409035D5C09E}" srcOrd="4" destOrd="0" presId="urn:microsoft.com/office/officeart/2005/8/layout/process4"/>
    <dgm:cxn modelId="{61DB05F7-5D4A-446D-911F-A0DFA5132FC1}" type="presParOf" srcId="{E4426169-FC58-4C32-B34A-ECC31445305D}" destId="{9C8E9000-6E35-49E0-A536-629D9FE84F62}" srcOrd="5" destOrd="0" presId="urn:microsoft.com/office/officeart/2005/8/layout/process4"/>
    <dgm:cxn modelId="{C2F34B0D-4DB0-4CAF-8ACD-79F7DB8D4C9E}" type="presParOf" srcId="{D4B63216-449E-4A1A-8C8E-26299B997907}" destId="{CEFD9DF2-DBB2-4843-AC45-27096E9860AD}" srcOrd="1" destOrd="0" presId="urn:microsoft.com/office/officeart/2005/8/layout/process4"/>
    <dgm:cxn modelId="{79DF15A9-1182-43AD-B8B4-26EA2E2C768E}" type="presParOf" srcId="{D4B63216-449E-4A1A-8C8E-26299B997907}" destId="{9D0817A8-7D23-4437-8D18-82077978901A}" srcOrd="2" destOrd="0" presId="urn:microsoft.com/office/officeart/2005/8/layout/process4"/>
    <dgm:cxn modelId="{A5D764F6-0C22-4679-8ECF-4CEAFB818576}" type="presParOf" srcId="{9D0817A8-7D23-4437-8D18-82077978901A}" destId="{4E518DC3-2FA4-41D1-8F63-875713961864}" srcOrd="0" destOrd="0" presId="urn:microsoft.com/office/officeart/2005/8/layout/process4"/>
    <dgm:cxn modelId="{711EDAD6-C287-459B-B508-BC1CC46434E9}" type="presParOf" srcId="{9D0817A8-7D23-4437-8D18-82077978901A}" destId="{55958D3B-C97D-475C-A44D-C3825CBDF9FE}" srcOrd="1" destOrd="0" presId="urn:microsoft.com/office/officeart/2005/8/layout/process4"/>
    <dgm:cxn modelId="{BB2BE63A-11CE-41CC-942D-286A9DAB2776}" type="presParOf" srcId="{9D0817A8-7D23-4437-8D18-82077978901A}" destId="{2269C6AA-8C78-48D2-8756-D76FA86AD216}" srcOrd="2" destOrd="0" presId="urn:microsoft.com/office/officeart/2005/8/layout/process4"/>
    <dgm:cxn modelId="{6E8B5ADF-9F14-42D1-9B1A-3F21D104EFE9}" type="presParOf" srcId="{2269C6AA-8C78-48D2-8756-D76FA86AD216}" destId="{84493FC5-FA70-4A8F-B55A-6E5D6CCEC7FA}" srcOrd="0" destOrd="0" presId="urn:microsoft.com/office/officeart/2005/8/layout/process4"/>
    <dgm:cxn modelId="{19A4DBD9-3C40-4E99-986D-C89F1BBFBCD7}" type="presParOf" srcId="{2269C6AA-8C78-48D2-8756-D76FA86AD216}" destId="{3A6AAE8C-AEEE-41C1-ACB7-42363277E410}" srcOrd="1" destOrd="0" presId="urn:microsoft.com/office/officeart/2005/8/layout/process4"/>
    <dgm:cxn modelId="{033679CB-1B35-4F8E-AF30-7614C9FF1562}" type="presParOf" srcId="{2269C6AA-8C78-48D2-8756-D76FA86AD216}" destId="{3BDBD485-D5FE-4912-8D97-38305A067309}" srcOrd="2" destOrd="0" presId="urn:microsoft.com/office/officeart/2005/8/layout/process4"/>
    <dgm:cxn modelId="{2AD862A4-5A18-4652-B78C-A55E59EA39AC}" type="presParOf" srcId="{2269C6AA-8C78-48D2-8756-D76FA86AD216}" destId="{304ECF72-90D4-4E6F-8351-853512913BA7}" srcOrd="3" destOrd="0" presId="urn:microsoft.com/office/officeart/2005/8/layout/process4"/>
    <dgm:cxn modelId="{69A70C43-6381-418C-A1DA-5FE4FF8043C4}" type="presParOf" srcId="{2269C6AA-8C78-48D2-8756-D76FA86AD216}" destId="{6A562DD2-9C20-4CFF-B489-043AD26540EC}" srcOrd="4" destOrd="0" presId="urn:microsoft.com/office/officeart/2005/8/layout/process4"/>
    <dgm:cxn modelId="{33110C36-B4EC-48D7-A74E-AB4125BBC75C}" type="presParOf" srcId="{2269C6AA-8C78-48D2-8756-D76FA86AD216}" destId="{AC9F21BB-1BFD-4652-AE0B-BAA483159EAC}" srcOrd="5" destOrd="0" presId="urn:microsoft.com/office/officeart/2005/8/layout/process4"/>
    <dgm:cxn modelId="{2866C3C8-C1A6-4433-944E-27B9387E5102}" type="presParOf" srcId="{D4B63216-449E-4A1A-8C8E-26299B997907}" destId="{143E763D-7DC2-4F32-8062-ECDC58C8D413}" srcOrd="3" destOrd="0" presId="urn:microsoft.com/office/officeart/2005/8/layout/process4"/>
    <dgm:cxn modelId="{60792419-5D61-4EE2-8A67-6FEE12BD9198}" type="presParOf" srcId="{D4B63216-449E-4A1A-8C8E-26299B997907}" destId="{25E86E34-78FD-4AAF-9F2C-F17EDB5D5EFF}" srcOrd="4" destOrd="0" presId="urn:microsoft.com/office/officeart/2005/8/layout/process4"/>
    <dgm:cxn modelId="{6E799019-76DC-443F-904C-91274C32E09A}" type="presParOf" srcId="{25E86E34-78FD-4AAF-9F2C-F17EDB5D5EFF}" destId="{DB03730A-1433-4320-A94C-D5C0F140F171}" srcOrd="0" destOrd="0" presId="urn:microsoft.com/office/officeart/2005/8/layout/process4"/>
    <dgm:cxn modelId="{01E362E2-6C67-40FA-9F98-966C2CD767B2}" type="presParOf" srcId="{25E86E34-78FD-4AAF-9F2C-F17EDB5D5EFF}" destId="{F0D91304-3995-4A16-9624-E1C5F1D88314}" srcOrd="1" destOrd="0" presId="urn:microsoft.com/office/officeart/2005/8/layout/process4"/>
    <dgm:cxn modelId="{DDE62EAB-CE7E-477E-ADB5-AF1BC13FC34F}" type="presParOf" srcId="{25E86E34-78FD-4AAF-9F2C-F17EDB5D5EFF}" destId="{3DDB830A-0E9B-41FA-B6D1-932E9278F7C1}" srcOrd="2" destOrd="0" presId="urn:microsoft.com/office/officeart/2005/8/layout/process4"/>
    <dgm:cxn modelId="{52401353-4F97-4841-9E08-8E593D4C427F}" type="presParOf" srcId="{3DDB830A-0E9B-41FA-B6D1-932E9278F7C1}" destId="{90052CFC-6861-4BBF-BA76-4B2885019AB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62F2DA-D7F2-4FF6-84BA-5F139A7912D1}" type="doc">
      <dgm:prSet loTypeId="urn:microsoft.com/office/officeart/2005/8/layout/arrow5" loCatId="relationship" qsTypeId="urn:microsoft.com/office/officeart/2005/8/quickstyle/3d1" qsCatId="3D" csTypeId="urn:microsoft.com/office/officeart/2005/8/colors/colorful1#2" csCatId="colorful" phldr="1"/>
      <dgm:spPr/>
      <dgm:t>
        <a:bodyPr/>
        <a:lstStyle/>
        <a:p>
          <a:endParaRPr lang="en-US"/>
        </a:p>
      </dgm:t>
    </dgm:pt>
    <dgm:pt modelId="{AF48E813-4459-4B63-9360-D2CA978144F6}">
      <dgm:prSet phldrT="[Text]" custT="1"/>
      <dgm:spPr/>
      <dgm:t>
        <a:bodyPr/>
        <a:lstStyle/>
        <a:p>
          <a:r>
            <a:rPr lang="en-US" sz="1600" dirty="0" smtClean="0">
              <a:solidFill>
                <a:schemeClr val="tx1"/>
              </a:solidFill>
              <a:effectLst>
                <a:outerShdw blurRad="38100" dist="38100" dir="2700000" algn="tl">
                  <a:srgbClr val="000000">
                    <a:alpha val="43137"/>
                  </a:srgbClr>
                </a:outerShdw>
              </a:effectLst>
            </a:rPr>
            <a:t>Poor </a:t>
          </a:r>
          <a:r>
            <a:rPr lang="en-US" sz="1600" dirty="0" err="1" smtClean="0">
              <a:solidFill>
                <a:schemeClr val="tx1"/>
              </a:solidFill>
              <a:effectLst>
                <a:outerShdw blurRad="38100" dist="38100" dir="2700000" algn="tl">
                  <a:srgbClr val="000000">
                    <a:alpha val="43137"/>
                  </a:srgbClr>
                </a:outerShdw>
              </a:effectLst>
            </a:rPr>
            <a:t>labour</a:t>
          </a:r>
          <a:r>
            <a:rPr lang="en-US" sz="1600" dirty="0" smtClean="0">
              <a:solidFill>
                <a:schemeClr val="tx1"/>
              </a:solidFill>
              <a:effectLst>
                <a:outerShdw blurRad="38100" dist="38100" dir="2700000" algn="tl">
                  <a:srgbClr val="000000">
                    <a:alpha val="43137"/>
                  </a:srgbClr>
                </a:outerShdw>
              </a:effectLst>
            </a:rPr>
            <a:t> Relations</a:t>
          </a:r>
          <a:endParaRPr lang="en-US" sz="1600" dirty="0">
            <a:solidFill>
              <a:schemeClr val="tx1"/>
            </a:solidFill>
            <a:effectLst>
              <a:outerShdw blurRad="38100" dist="38100" dir="2700000" algn="tl">
                <a:srgbClr val="000000">
                  <a:alpha val="43137"/>
                </a:srgbClr>
              </a:outerShdw>
            </a:effectLst>
          </a:endParaRPr>
        </a:p>
      </dgm:t>
    </dgm:pt>
    <dgm:pt modelId="{DB703676-2A02-40C0-8D19-B1740BA13EAF}" type="parTrans" cxnId="{9523870F-D5F6-4EE4-9D0E-98036F772042}">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AD34E5BA-C68C-46C7-94AE-AB69E454AEC4}" type="sibTrans" cxnId="{9523870F-D5F6-4EE4-9D0E-98036F772042}">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5967A42A-992F-4FDA-A7BF-040A6ACCB03C}">
      <dgm:prSet phldrT="[Text]" custT="1"/>
      <dgm:spPr/>
      <dgm:t>
        <a:bodyPr/>
        <a:lstStyle/>
        <a:p>
          <a:r>
            <a:rPr lang="en-US" sz="1600" dirty="0" smtClean="0">
              <a:solidFill>
                <a:schemeClr val="tx1"/>
              </a:solidFill>
              <a:effectLst>
                <a:outerShdw blurRad="38100" dist="38100" dir="2700000" algn="tl">
                  <a:srgbClr val="000000">
                    <a:alpha val="43137"/>
                  </a:srgbClr>
                </a:outerShdw>
              </a:effectLst>
            </a:rPr>
            <a:t>Inefficient apartheid spatial design</a:t>
          </a:r>
          <a:endParaRPr lang="en-US" sz="1600" dirty="0">
            <a:solidFill>
              <a:schemeClr val="tx1"/>
            </a:solidFill>
            <a:effectLst>
              <a:outerShdw blurRad="38100" dist="38100" dir="2700000" algn="tl">
                <a:srgbClr val="000000">
                  <a:alpha val="43137"/>
                </a:srgbClr>
              </a:outerShdw>
            </a:effectLst>
          </a:endParaRPr>
        </a:p>
      </dgm:t>
    </dgm:pt>
    <dgm:pt modelId="{A03DAD7C-77BC-4D6F-8EC5-F2C93B21D176}" type="parTrans" cxnId="{D8E51D10-1C86-4C49-B582-0876726AF5A4}">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42ABD298-0EE6-4B76-B809-8A6DA6D143D8}" type="sibTrans" cxnId="{D8E51D10-1C86-4C49-B582-0876726AF5A4}">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A9D8C663-B01E-42D0-8826-371D7A3AFA6E}">
      <dgm:prSet phldrT="[Text]" custT="1"/>
      <dgm:spPr/>
      <dgm:t>
        <a:bodyPr/>
        <a:lstStyle/>
        <a:p>
          <a:r>
            <a:rPr lang="en-US" sz="1600" dirty="0" smtClean="0">
              <a:solidFill>
                <a:schemeClr val="tx1"/>
              </a:solidFill>
              <a:effectLst>
                <a:outerShdw blurRad="38100" dist="38100" dir="2700000" algn="tl">
                  <a:srgbClr val="000000">
                    <a:alpha val="43137"/>
                  </a:srgbClr>
                </a:outerShdw>
              </a:effectLst>
            </a:rPr>
            <a:t>Lack of skills</a:t>
          </a:r>
          <a:endParaRPr lang="en-US" sz="1600" dirty="0">
            <a:solidFill>
              <a:schemeClr val="tx1"/>
            </a:solidFill>
            <a:effectLst>
              <a:outerShdw blurRad="38100" dist="38100" dir="2700000" algn="tl">
                <a:srgbClr val="000000">
                  <a:alpha val="43137"/>
                </a:srgbClr>
              </a:outerShdw>
            </a:effectLst>
          </a:endParaRPr>
        </a:p>
      </dgm:t>
    </dgm:pt>
    <dgm:pt modelId="{5044CA63-D882-4961-B664-5225FA21EBE0}" type="parTrans" cxnId="{EDAB296D-9F06-4447-9380-E62EDAA4E052}">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D0EE5823-5588-46CF-998D-C6D253B2A90B}" type="sibTrans" cxnId="{EDAB296D-9F06-4447-9380-E62EDAA4E052}">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52777EA3-5FE5-4A3A-8775-6F330DEE80AF}">
      <dgm:prSet phldrT="[Text]" custT="1"/>
      <dgm:spPr/>
      <dgm:t>
        <a:bodyPr/>
        <a:lstStyle/>
        <a:p>
          <a:r>
            <a:rPr lang="en-US" sz="1600" dirty="0" smtClean="0">
              <a:solidFill>
                <a:schemeClr val="tx1"/>
              </a:solidFill>
              <a:effectLst>
                <a:outerShdw blurRad="38100" dist="38100" dir="2700000" algn="tl">
                  <a:srgbClr val="000000">
                    <a:alpha val="43137"/>
                  </a:srgbClr>
                </a:outerShdw>
              </a:effectLst>
            </a:rPr>
            <a:t>Crime / Corruption </a:t>
          </a:r>
          <a:endParaRPr lang="en-US" sz="1600" dirty="0">
            <a:solidFill>
              <a:schemeClr val="tx1"/>
            </a:solidFill>
            <a:effectLst>
              <a:outerShdw blurRad="38100" dist="38100" dir="2700000" algn="tl">
                <a:srgbClr val="000000">
                  <a:alpha val="43137"/>
                </a:srgbClr>
              </a:outerShdw>
            </a:effectLst>
          </a:endParaRPr>
        </a:p>
      </dgm:t>
    </dgm:pt>
    <dgm:pt modelId="{69BFF753-905A-47C6-9997-6D4C1B18C142}" type="parTrans" cxnId="{C204A26F-3C14-4C13-93D7-5128141D5A60}">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5276B064-45D0-4BB0-A548-FA0472CCC274}" type="sibTrans" cxnId="{C204A26F-3C14-4C13-93D7-5128141D5A60}">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B13EC5CF-C62E-4A1A-AFF1-DA503C372747}">
      <dgm:prSet phldrT="[Text]" custT="1"/>
      <dgm:spPr/>
      <dgm:t>
        <a:bodyPr/>
        <a:lstStyle/>
        <a:p>
          <a:r>
            <a:rPr lang="en-US" sz="1200" b="1" dirty="0" smtClean="0">
              <a:solidFill>
                <a:schemeClr val="accent5"/>
              </a:solidFill>
              <a:effectLst>
                <a:outerShdw blurRad="38100" dist="38100" dir="2700000" algn="tl">
                  <a:srgbClr val="000000">
                    <a:alpha val="43137"/>
                  </a:srgbClr>
                </a:outerShdw>
              </a:effectLst>
            </a:rPr>
            <a:t>Financial constraints &amp; mismanagement</a:t>
          </a:r>
          <a:endParaRPr lang="en-US" sz="1200" b="1" dirty="0">
            <a:solidFill>
              <a:schemeClr val="accent5"/>
            </a:solidFill>
            <a:effectLst>
              <a:outerShdw blurRad="38100" dist="38100" dir="2700000" algn="tl">
                <a:srgbClr val="000000">
                  <a:alpha val="43137"/>
                </a:srgbClr>
              </a:outerShdw>
            </a:effectLst>
          </a:endParaRPr>
        </a:p>
      </dgm:t>
    </dgm:pt>
    <dgm:pt modelId="{250B1E8C-3A8B-4C05-B652-E4188FE4F78F}" type="parTrans" cxnId="{BCA54C76-07AE-4A1B-B8AF-A549CC926EAF}">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FB68FE19-9F2E-486B-80A5-07A8B5F267F1}" type="sibTrans" cxnId="{BCA54C76-07AE-4A1B-B8AF-A549CC926EAF}">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3AF7AC1C-226E-49FB-8D82-BB898FCAAE21}">
      <dgm:prSet phldrT="[Text]" custT="1"/>
      <dgm:spPr/>
      <dgm:t>
        <a:bodyPr/>
        <a:lstStyle/>
        <a:p>
          <a:r>
            <a:rPr lang="en-US" sz="1600" dirty="0" smtClean="0">
              <a:solidFill>
                <a:schemeClr val="tx1"/>
              </a:solidFill>
              <a:effectLst>
                <a:outerShdw blurRad="38100" dist="38100" dir="2700000" algn="tl">
                  <a:srgbClr val="000000">
                    <a:alpha val="43137"/>
                  </a:srgbClr>
                </a:outerShdw>
              </a:effectLst>
            </a:rPr>
            <a:t>Poor planning &amp; lack of IGR</a:t>
          </a:r>
          <a:endParaRPr lang="en-US" sz="1600" dirty="0">
            <a:solidFill>
              <a:schemeClr val="tx1"/>
            </a:solidFill>
            <a:effectLst>
              <a:outerShdw blurRad="38100" dist="38100" dir="2700000" algn="tl">
                <a:srgbClr val="000000">
                  <a:alpha val="43137"/>
                </a:srgbClr>
              </a:outerShdw>
            </a:effectLst>
          </a:endParaRPr>
        </a:p>
      </dgm:t>
    </dgm:pt>
    <dgm:pt modelId="{CA7102FD-605F-4646-95BD-10C71C9B277B}" type="parTrans" cxnId="{4522302F-1999-475A-AF3C-22F8D67EE7D1}">
      <dgm:prSet/>
      <dgm:spPr/>
      <dgm:t>
        <a:bodyPr/>
        <a:lstStyle/>
        <a:p>
          <a:endParaRPr lang="en-US" sz="1800">
            <a:solidFill>
              <a:schemeClr val="tx1"/>
            </a:solidFill>
            <a:effectLst>
              <a:outerShdw blurRad="38100" dist="38100" dir="2700000" algn="tl">
                <a:srgbClr val="000000">
                  <a:alpha val="43137"/>
                </a:srgbClr>
              </a:outerShdw>
            </a:effectLst>
          </a:endParaRPr>
        </a:p>
      </dgm:t>
    </dgm:pt>
    <dgm:pt modelId="{B9246E06-4C45-4112-898C-FFB84D6EDA6F}" type="sibTrans" cxnId="{4522302F-1999-475A-AF3C-22F8D67EE7D1}">
      <dgm:prSet/>
      <dgm:spPr/>
      <dgm:t>
        <a:bodyPr/>
        <a:lstStyle/>
        <a:p>
          <a:endParaRPr lang="en-US" sz="1800">
            <a:solidFill>
              <a:schemeClr val="tx1"/>
            </a:solidFill>
            <a:effectLst>
              <a:outerShdw blurRad="38100" dist="38100" dir="2700000" algn="tl">
                <a:srgbClr val="000000">
                  <a:alpha val="43137"/>
                </a:srgbClr>
              </a:outerShdw>
            </a:effectLst>
          </a:endParaRPr>
        </a:p>
      </dgm:t>
    </dgm:pt>
    <dgm:pt modelId="{9DE0F8F4-36B0-4743-B908-0EE3F43352CB}" type="pres">
      <dgm:prSet presAssocID="{4F62F2DA-D7F2-4FF6-84BA-5F139A7912D1}" presName="diagram" presStyleCnt="0">
        <dgm:presLayoutVars>
          <dgm:dir/>
          <dgm:resizeHandles val="exact"/>
        </dgm:presLayoutVars>
      </dgm:prSet>
      <dgm:spPr/>
      <dgm:t>
        <a:bodyPr/>
        <a:lstStyle/>
        <a:p>
          <a:endParaRPr lang="en-US"/>
        </a:p>
      </dgm:t>
    </dgm:pt>
    <dgm:pt modelId="{71D4558D-159A-47DE-A94F-521C32D12BF0}" type="pres">
      <dgm:prSet presAssocID="{AF48E813-4459-4B63-9360-D2CA978144F6}" presName="arrow" presStyleLbl="node1" presStyleIdx="0" presStyleCnt="6" custScaleX="148662">
        <dgm:presLayoutVars>
          <dgm:bulletEnabled val="1"/>
        </dgm:presLayoutVars>
      </dgm:prSet>
      <dgm:spPr/>
      <dgm:t>
        <a:bodyPr/>
        <a:lstStyle/>
        <a:p>
          <a:endParaRPr lang="en-US"/>
        </a:p>
      </dgm:t>
    </dgm:pt>
    <dgm:pt modelId="{3DCA436E-A06E-419C-933D-824314FA18DD}" type="pres">
      <dgm:prSet presAssocID="{5967A42A-992F-4FDA-A7BF-040A6ACCB03C}" presName="arrow" presStyleLbl="node1" presStyleIdx="1" presStyleCnt="6" custScaleX="125865" custScaleY="115554">
        <dgm:presLayoutVars>
          <dgm:bulletEnabled val="1"/>
        </dgm:presLayoutVars>
      </dgm:prSet>
      <dgm:spPr/>
      <dgm:t>
        <a:bodyPr/>
        <a:lstStyle/>
        <a:p>
          <a:endParaRPr lang="en-US"/>
        </a:p>
      </dgm:t>
    </dgm:pt>
    <dgm:pt modelId="{41603B25-B9A7-46D0-887C-18FC2BCE93AA}" type="pres">
      <dgm:prSet presAssocID="{A9D8C663-B01E-42D0-8826-371D7A3AFA6E}" presName="arrow" presStyleLbl="node1" presStyleIdx="2" presStyleCnt="6" custScaleX="122478">
        <dgm:presLayoutVars>
          <dgm:bulletEnabled val="1"/>
        </dgm:presLayoutVars>
      </dgm:prSet>
      <dgm:spPr/>
      <dgm:t>
        <a:bodyPr/>
        <a:lstStyle/>
        <a:p>
          <a:endParaRPr lang="en-US"/>
        </a:p>
      </dgm:t>
    </dgm:pt>
    <dgm:pt modelId="{03A77CC1-2883-44E9-A927-23D8D86A498B}" type="pres">
      <dgm:prSet presAssocID="{52777EA3-5FE5-4A3A-8775-6F330DEE80AF}" presName="arrow" presStyleLbl="node1" presStyleIdx="3" presStyleCnt="6" custScaleX="151258">
        <dgm:presLayoutVars>
          <dgm:bulletEnabled val="1"/>
        </dgm:presLayoutVars>
      </dgm:prSet>
      <dgm:spPr/>
      <dgm:t>
        <a:bodyPr/>
        <a:lstStyle/>
        <a:p>
          <a:endParaRPr lang="en-US"/>
        </a:p>
      </dgm:t>
    </dgm:pt>
    <dgm:pt modelId="{AB6E8487-3FDE-4982-AEDD-44690A8ABD93}" type="pres">
      <dgm:prSet presAssocID="{B13EC5CF-C62E-4A1A-AFF1-DA503C372747}" presName="arrow" presStyleLbl="node1" presStyleIdx="4" presStyleCnt="6" custScaleX="143365" custScaleY="123185">
        <dgm:presLayoutVars>
          <dgm:bulletEnabled val="1"/>
        </dgm:presLayoutVars>
      </dgm:prSet>
      <dgm:spPr/>
      <dgm:t>
        <a:bodyPr/>
        <a:lstStyle/>
        <a:p>
          <a:endParaRPr lang="en-US"/>
        </a:p>
      </dgm:t>
    </dgm:pt>
    <dgm:pt modelId="{D5066FF4-FEDE-42BB-9794-D3DFA39757CC}" type="pres">
      <dgm:prSet presAssocID="{3AF7AC1C-226E-49FB-8D82-BB898FCAAE21}" presName="arrow" presStyleLbl="node1" presStyleIdx="5" presStyleCnt="6" custScaleX="134405" custScaleY="120856">
        <dgm:presLayoutVars>
          <dgm:bulletEnabled val="1"/>
        </dgm:presLayoutVars>
      </dgm:prSet>
      <dgm:spPr/>
      <dgm:t>
        <a:bodyPr/>
        <a:lstStyle/>
        <a:p>
          <a:endParaRPr lang="en-US"/>
        </a:p>
      </dgm:t>
    </dgm:pt>
  </dgm:ptLst>
  <dgm:cxnLst>
    <dgm:cxn modelId="{2FC052FD-A34D-4639-AB98-1D7EE16352F4}" type="presOf" srcId="{4F62F2DA-D7F2-4FF6-84BA-5F139A7912D1}" destId="{9DE0F8F4-36B0-4743-B908-0EE3F43352CB}" srcOrd="0" destOrd="0" presId="urn:microsoft.com/office/officeart/2005/8/layout/arrow5"/>
    <dgm:cxn modelId="{100ED4BD-F485-49E7-946D-29DA5EB687A5}" type="presOf" srcId="{A9D8C663-B01E-42D0-8826-371D7A3AFA6E}" destId="{41603B25-B9A7-46D0-887C-18FC2BCE93AA}" srcOrd="0" destOrd="0" presId="urn:microsoft.com/office/officeart/2005/8/layout/arrow5"/>
    <dgm:cxn modelId="{EDAB296D-9F06-4447-9380-E62EDAA4E052}" srcId="{4F62F2DA-D7F2-4FF6-84BA-5F139A7912D1}" destId="{A9D8C663-B01E-42D0-8826-371D7A3AFA6E}" srcOrd="2" destOrd="0" parTransId="{5044CA63-D882-4961-B664-5225FA21EBE0}" sibTransId="{D0EE5823-5588-46CF-998D-C6D253B2A90B}"/>
    <dgm:cxn modelId="{C204A26F-3C14-4C13-93D7-5128141D5A60}" srcId="{4F62F2DA-D7F2-4FF6-84BA-5F139A7912D1}" destId="{52777EA3-5FE5-4A3A-8775-6F330DEE80AF}" srcOrd="3" destOrd="0" parTransId="{69BFF753-905A-47C6-9997-6D4C1B18C142}" sibTransId="{5276B064-45D0-4BB0-A548-FA0472CCC274}"/>
    <dgm:cxn modelId="{BCA54C76-07AE-4A1B-B8AF-A549CC926EAF}" srcId="{4F62F2DA-D7F2-4FF6-84BA-5F139A7912D1}" destId="{B13EC5CF-C62E-4A1A-AFF1-DA503C372747}" srcOrd="4" destOrd="0" parTransId="{250B1E8C-3A8B-4C05-B652-E4188FE4F78F}" sibTransId="{FB68FE19-9F2E-486B-80A5-07A8B5F267F1}"/>
    <dgm:cxn modelId="{7201D1FA-236E-4724-972E-C134020FB8E1}" type="presOf" srcId="{AF48E813-4459-4B63-9360-D2CA978144F6}" destId="{71D4558D-159A-47DE-A94F-521C32D12BF0}" srcOrd="0" destOrd="0" presId="urn:microsoft.com/office/officeart/2005/8/layout/arrow5"/>
    <dgm:cxn modelId="{862DBB77-D019-46F4-92CD-72B6659CDD64}" type="presOf" srcId="{B13EC5CF-C62E-4A1A-AFF1-DA503C372747}" destId="{AB6E8487-3FDE-4982-AEDD-44690A8ABD93}" srcOrd="0" destOrd="0" presId="urn:microsoft.com/office/officeart/2005/8/layout/arrow5"/>
    <dgm:cxn modelId="{CC134BB4-B552-4F2C-9279-476A2D3D8C09}" type="presOf" srcId="{3AF7AC1C-226E-49FB-8D82-BB898FCAAE21}" destId="{D5066FF4-FEDE-42BB-9794-D3DFA39757CC}" srcOrd="0" destOrd="0" presId="urn:microsoft.com/office/officeart/2005/8/layout/arrow5"/>
    <dgm:cxn modelId="{C7FA126E-5B6D-4C24-A654-483FAFE7B0FC}" type="presOf" srcId="{52777EA3-5FE5-4A3A-8775-6F330DEE80AF}" destId="{03A77CC1-2883-44E9-A927-23D8D86A498B}" srcOrd="0" destOrd="0" presId="urn:microsoft.com/office/officeart/2005/8/layout/arrow5"/>
    <dgm:cxn modelId="{4522302F-1999-475A-AF3C-22F8D67EE7D1}" srcId="{4F62F2DA-D7F2-4FF6-84BA-5F139A7912D1}" destId="{3AF7AC1C-226E-49FB-8D82-BB898FCAAE21}" srcOrd="5" destOrd="0" parTransId="{CA7102FD-605F-4646-95BD-10C71C9B277B}" sibTransId="{B9246E06-4C45-4112-898C-FFB84D6EDA6F}"/>
    <dgm:cxn modelId="{D8E51D10-1C86-4C49-B582-0876726AF5A4}" srcId="{4F62F2DA-D7F2-4FF6-84BA-5F139A7912D1}" destId="{5967A42A-992F-4FDA-A7BF-040A6ACCB03C}" srcOrd="1" destOrd="0" parTransId="{A03DAD7C-77BC-4D6F-8EC5-F2C93B21D176}" sibTransId="{42ABD298-0EE6-4B76-B809-8A6DA6D143D8}"/>
    <dgm:cxn modelId="{7F613E3E-5A35-4EDF-996D-1C1A7AC2C68A}" type="presOf" srcId="{5967A42A-992F-4FDA-A7BF-040A6ACCB03C}" destId="{3DCA436E-A06E-419C-933D-824314FA18DD}" srcOrd="0" destOrd="0" presId="urn:microsoft.com/office/officeart/2005/8/layout/arrow5"/>
    <dgm:cxn modelId="{9523870F-D5F6-4EE4-9D0E-98036F772042}" srcId="{4F62F2DA-D7F2-4FF6-84BA-5F139A7912D1}" destId="{AF48E813-4459-4B63-9360-D2CA978144F6}" srcOrd="0" destOrd="0" parTransId="{DB703676-2A02-40C0-8D19-B1740BA13EAF}" sibTransId="{AD34E5BA-C68C-46C7-94AE-AB69E454AEC4}"/>
    <dgm:cxn modelId="{AFEA0CF8-0099-426C-B295-95425605C3C4}" type="presParOf" srcId="{9DE0F8F4-36B0-4743-B908-0EE3F43352CB}" destId="{71D4558D-159A-47DE-A94F-521C32D12BF0}" srcOrd="0" destOrd="0" presId="urn:microsoft.com/office/officeart/2005/8/layout/arrow5"/>
    <dgm:cxn modelId="{CB023674-277B-4707-AEE0-9C35DCF4AF85}" type="presParOf" srcId="{9DE0F8F4-36B0-4743-B908-0EE3F43352CB}" destId="{3DCA436E-A06E-419C-933D-824314FA18DD}" srcOrd="1" destOrd="0" presId="urn:microsoft.com/office/officeart/2005/8/layout/arrow5"/>
    <dgm:cxn modelId="{B2A91065-5FB7-4C59-9F1D-0601135B53B2}" type="presParOf" srcId="{9DE0F8F4-36B0-4743-B908-0EE3F43352CB}" destId="{41603B25-B9A7-46D0-887C-18FC2BCE93AA}" srcOrd="2" destOrd="0" presId="urn:microsoft.com/office/officeart/2005/8/layout/arrow5"/>
    <dgm:cxn modelId="{43954997-E232-46F9-926A-F2DD6BCF4218}" type="presParOf" srcId="{9DE0F8F4-36B0-4743-B908-0EE3F43352CB}" destId="{03A77CC1-2883-44E9-A927-23D8D86A498B}" srcOrd="3" destOrd="0" presId="urn:microsoft.com/office/officeart/2005/8/layout/arrow5"/>
    <dgm:cxn modelId="{77E46F2C-D4FD-4280-8844-BA9B90A7AA89}" type="presParOf" srcId="{9DE0F8F4-36B0-4743-B908-0EE3F43352CB}" destId="{AB6E8487-3FDE-4982-AEDD-44690A8ABD93}" srcOrd="4" destOrd="0" presId="urn:microsoft.com/office/officeart/2005/8/layout/arrow5"/>
    <dgm:cxn modelId="{8E690B25-F64C-4076-A29A-CD49EC4293D7}" type="presParOf" srcId="{9DE0F8F4-36B0-4743-B908-0EE3F43352CB}" destId="{D5066FF4-FEDE-42BB-9794-D3DFA39757CC}" srcOrd="5"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62F2DA-D7F2-4FF6-84BA-5F139A7912D1}" type="doc">
      <dgm:prSet loTypeId="urn:microsoft.com/office/officeart/2005/8/layout/arrow5" loCatId="relationship" qsTypeId="urn:microsoft.com/office/officeart/2005/8/quickstyle/3d1" qsCatId="3D" csTypeId="urn:microsoft.com/office/officeart/2005/8/colors/colorful1#3" csCatId="colorful" phldr="1"/>
      <dgm:spPr/>
      <dgm:t>
        <a:bodyPr/>
        <a:lstStyle/>
        <a:p>
          <a:endParaRPr lang="en-US"/>
        </a:p>
      </dgm:t>
    </dgm:pt>
    <dgm:pt modelId="{AF48E813-4459-4B63-9360-D2CA978144F6}">
      <dgm:prSet phldrT="[Text]" custT="1"/>
      <dgm:spPr/>
      <dgm:t>
        <a:bodyPr/>
        <a:lstStyle/>
        <a:p>
          <a:r>
            <a:rPr lang="en-US" sz="1200" dirty="0" smtClean="0">
              <a:solidFill>
                <a:schemeClr val="tx1"/>
              </a:solidFill>
              <a:effectLst>
                <a:outerShdw blurRad="38100" dist="38100" dir="2700000" algn="tl">
                  <a:srgbClr val="000000">
                    <a:alpha val="43137"/>
                  </a:srgbClr>
                </a:outerShdw>
              </a:effectLst>
            </a:rPr>
            <a:t>Prolonged suspensions eroded  </a:t>
          </a:r>
          <a:r>
            <a:rPr lang="en-US" sz="1200" dirty="0" err="1" smtClean="0">
              <a:solidFill>
                <a:schemeClr val="tx1"/>
              </a:solidFill>
              <a:effectLst>
                <a:outerShdw blurRad="38100" dist="38100" dir="2700000" algn="tl">
                  <a:srgbClr val="000000">
                    <a:alpha val="43137"/>
                  </a:srgbClr>
                </a:outerShdw>
              </a:effectLst>
            </a:rPr>
            <a:t>labour</a:t>
          </a:r>
          <a:r>
            <a:rPr lang="en-US" sz="1200" dirty="0" smtClean="0">
              <a:solidFill>
                <a:schemeClr val="tx1"/>
              </a:solidFill>
              <a:effectLst>
                <a:outerShdw blurRad="38100" dist="38100" dir="2700000" algn="tl">
                  <a:srgbClr val="000000">
                    <a:alpha val="43137"/>
                  </a:srgbClr>
                </a:outerShdw>
              </a:effectLst>
            </a:rPr>
            <a:t> Relations</a:t>
          </a:r>
          <a:endParaRPr lang="en-US" sz="1200" dirty="0">
            <a:solidFill>
              <a:schemeClr val="tx1"/>
            </a:solidFill>
            <a:effectLst>
              <a:outerShdw blurRad="38100" dist="38100" dir="2700000" algn="tl">
                <a:srgbClr val="000000">
                  <a:alpha val="43137"/>
                </a:srgbClr>
              </a:outerShdw>
            </a:effectLst>
          </a:endParaRPr>
        </a:p>
      </dgm:t>
    </dgm:pt>
    <dgm:pt modelId="{DB703676-2A02-40C0-8D19-B1740BA13EAF}" type="parTrans" cxnId="{9523870F-D5F6-4EE4-9D0E-98036F772042}">
      <dgm:prSet/>
      <dgm:spPr/>
      <dgm:t>
        <a:bodyPr/>
        <a:lstStyle/>
        <a:p>
          <a:endParaRPr lang="en-US" sz="2000">
            <a:solidFill>
              <a:schemeClr val="tx1"/>
            </a:solidFill>
            <a:effectLst>
              <a:outerShdw blurRad="38100" dist="38100" dir="2700000" algn="tl">
                <a:srgbClr val="000000">
                  <a:alpha val="43137"/>
                </a:srgbClr>
              </a:outerShdw>
            </a:effectLst>
          </a:endParaRPr>
        </a:p>
      </dgm:t>
    </dgm:pt>
    <dgm:pt modelId="{AD34E5BA-C68C-46C7-94AE-AB69E454AEC4}" type="sibTrans" cxnId="{9523870F-D5F6-4EE4-9D0E-98036F772042}">
      <dgm:prSet/>
      <dgm:spPr/>
      <dgm:t>
        <a:bodyPr/>
        <a:lstStyle/>
        <a:p>
          <a:endParaRPr lang="en-US" sz="2000">
            <a:solidFill>
              <a:schemeClr val="tx1"/>
            </a:solidFill>
            <a:effectLst>
              <a:outerShdw blurRad="38100" dist="38100" dir="2700000" algn="tl">
                <a:srgbClr val="000000">
                  <a:alpha val="43137"/>
                </a:srgbClr>
              </a:outerShdw>
            </a:effectLst>
          </a:endParaRPr>
        </a:p>
      </dgm:t>
    </dgm:pt>
    <dgm:pt modelId="{5967A42A-992F-4FDA-A7BF-040A6ACCB03C}">
      <dgm:prSet phldrT="[Text]" custT="1"/>
      <dgm:spPr/>
      <dgm:t>
        <a:bodyPr/>
        <a:lstStyle/>
        <a:p>
          <a:r>
            <a:rPr lang="en-US" sz="1400" dirty="0" smtClean="0">
              <a:solidFill>
                <a:schemeClr val="tx1"/>
              </a:solidFill>
              <a:effectLst>
                <a:outerShdw blurRad="38100" dist="38100" dir="2700000" algn="tl">
                  <a:srgbClr val="000000">
                    <a:alpha val="43137"/>
                  </a:srgbClr>
                </a:outerShdw>
              </a:effectLst>
            </a:rPr>
            <a:t>Vacancies in key positions</a:t>
          </a:r>
          <a:endParaRPr lang="en-US" sz="1400" dirty="0">
            <a:solidFill>
              <a:schemeClr val="tx1"/>
            </a:solidFill>
            <a:effectLst>
              <a:outerShdw blurRad="38100" dist="38100" dir="2700000" algn="tl">
                <a:srgbClr val="000000">
                  <a:alpha val="43137"/>
                </a:srgbClr>
              </a:outerShdw>
            </a:effectLst>
          </a:endParaRPr>
        </a:p>
      </dgm:t>
    </dgm:pt>
    <dgm:pt modelId="{A03DAD7C-77BC-4D6F-8EC5-F2C93B21D176}" type="parTrans" cxnId="{D8E51D10-1C86-4C49-B582-0876726AF5A4}">
      <dgm:prSet/>
      <dgm:spPr/>
      <dgm:t>
        <a:bodyPr/>
        <a:lstStyle/>
        <a:p>
          <a:endParaRPr lang="en-US" sz="2000">
            <a:solidFill>
              <a:schemeClr val="tx1"/>
            </a:solidFill>
            <a:effectLst>
              <a:outerShdw blurRad="38100" dist="38100" dir="2700000" algn="tl">
                <a:srgbClr val="000000">
                  <a:alpha val="43137"/>
                </a:srgbClr>
              </a:outerShdw>
            </a:effectLst>
          </a:endParaRPr>
        </a:p>
      </dgm:t>
    </dgm:pt>
    <dgm:pt modelId="{42ABD298-0EE6-4B76-B809-8A6DA6D143D8}" type="sibTrans" cxnId="{D8E51D10-1C86-4C49-B582-0876726AF5A4}">
      <dgm:prSet/>
      <dgm:spPr/>
      <dgm:t>
        <a:bodyPr/>
        <a:lstStyle/>
        <a:p>
          <a:endParaRPr lang="en-US" sz="2000">
            <a:solidFill>
              <a:schemeClr val="tx1"/>
            </a:solidFill>
            <a:effectLst>
              <a:outerShdw blurRad="38100" dist="38100" dir="2700000" algn="tl">
                <a:srgbClr val="000000">
                  <a:alpha val="43137"/>
                </a:srgbClr>
              </a:outerShdw>
            </a:effectLst>
          </a:endParaRPr>
        </a:p>
      </dgm:t>
    </dgm:pt>
    <dgm:pt modelId="{A9D8C663-B01E-42D0-8826-371D7A3AFA6E}">
      <dgm:prSet phldrT="[Text]" custT="1"/>
      <dgm:spPr/>
      <dgm:t>
        <a:bodyPr/>
        <a:lstStyle/>
        <a:p>
          <a:r>
            <a:rPr lang="en-US" sz="1400" dirty="0" smtClean="0">
              <a:solidFill>
                <a:schemeClr val="tx1"/>
              </a:solidFill>
              <a:effectLst>
                <a:outerShdw blurRad="38100" dist="38100" dir="2700000" algn="tl">
                  <a:srgbClr val="000000">
                    <a:alpha val="43137"/>
                  </a:srgbClr>
                </a:outerShdw>
              </a:effectLst>
            </a:rPr>
            <a:t>Lack of skills frontline skills</a:t>
          </a:r>
          <a:endParaRPr lang="en-US" sz="1400" dirty="0">
            <a:solidFill>
              <a:schemeClr val="tx1"/>
            </a:solidFill>
            <a:effectLst>
              <a:outerShdw blurRad="38100" dist="38100" dir="2700000" algn="tl">
                <a:srgbClr val="000000">
                  <a:alpha val="43137"/>
                </a:srgbClr>
              </a:outerShdw>
            </a:effectLst>
          </a:endParaRPr>
        </a:p>
      </dgm:t>
    </dgm:pt>
    <dgm:pt modelId="{5044CA63-D882-4961-B664-5225FA21EBE0}" type="parTrans" cxnId="{EDAB296D-9F06-4447-9380-E62EDAA4E052}">
      <dgm:prSet/>
      <dgm:spPr/>
      <dgm:t>
        <a:bodyPr/>
        <a:lstStyle/>
        <a:p>
          <a:endParaRPr lang="en-US" sz="2000">
            <a:solidFill>
              <a:schemeClr val="tx1"/>
            </a:solidFill>
            <a:effectLst>
              <a:outerShdw blurRad="38100" dist="38100" dir="2700000" algn="tl">
                <a:srgbClr val="000000">
                  <a:alpha val="43137"/>
                </a:srgbClr>
              </a:outerShdw>
            </a:effectLst>
          </a:endParaRPr>
        </a:p>
      </dgm:t>
    </dgm:pt>
    <dgm:pt modelId="{D0EE5823-5588-46CF-998D-C6D253B2A90B}" type="sibTrans" cxnId="{EDAB296D-9F06-4447-9380-E62EDAA4E052}">
      <dgm:prSet/>
      <dgm:spPr/>
      <dgm:t>
        <a:bodyPr/>
        <a:lstStyle/>
        <a:p>
          <a:endParaRPr lang="en-US" sz="2000">
            <a:solidFill>
              <a:schemeClr val="tx1"/>
            </a:solidFill>
            <a:effectLst>
              <a:outerShdw blurRad="38100" dist="38100" dir="2700000" algn="tl">
                <a:srgbClr val="000000">
                  <a:alpha val="43137"/>
                </a:srgbClr>
              </a:outerShdw>
            </a:effectLst>
          </a:endParaRPr>
        </a:p>
      </dgm:t>
    </dgm:pt>
    <dgm:pt modelId="{52777EA3-5FE5-4A3A-8775-6F330DEE80AF}">
      <dgm:prSet phldrT="[Text]" custT="1"/>
      <dgm:spPr/>
      <dgm:t>
        <a:bodyPr/>
        <a:lstStyle/>
        <a:p>
          <a:r>
            <a:rPr lang="en-US" sz="1400" dirty="0" smtClean="0">
              <a:solidFill>
                <a:schemeClr val="tx1"/>
              </a:solidFill>
              <a:effectLst>
                <a:outerShdw blurRad="38100" dist="38100" dir="2700000" algn="tl">
                  <a:srgbClr val="000000">
                    <a:alpha val="43137"/>
                  </a:srgbClr>
                </a:outerShdw>
              </a:effectLst>
            </a:rPr>
            <a:t>Poor compliance with governance framework</a:t>
          </a:r>
          <a:endParaRPr lang="en-US" sz="1400" dirty="0">
            <a:solidFill>
              <a:schemeClr val="tx1"/>
            </a:solidFill>
            <a:effectLst>
              <a:outerShdw blurRad="38100" dist="38100" dir="2700000" algn="tl">
                <a:srgbClr val="000000">
                  <a:alpha val="43137"/>
                </a:srgbClr>
              </a:outerShdw>
            </a:effectLst>
          </a:endParaRPr>
        </a:p>
      </dgm:t>
    </dgm:pt>
    <dgm:pt modelId="{69BFF753-905A-47C6-9997-6D4C1B18C142}" type="parTrans" cxnId="{C204A26F-3C14-4C13-93D7-5128141D5A60}">
      <dgm:prSet/>
      <dgm:spPr/>
      <dgm:t>
        <a:bodyPr/>
        <a:lstStyle/>
        <a:p>
          <a:endParaRPr lang="en-US" sz="2000">
            <a:solidFill>
              <a:schemeClr val="tx1"/>
            </a:solidFill>
            <a:effectLst>
              <a:outerShdw blurRad="38100" dist="38100" dir="2700000" algn="tl">
                <a:srgbClr val="000000">
                  <a:alpha val="43137"/>
                </a:srgbClr>
              </a:outerShdw>
            </a:effectLst>
          </a:endParaRPr>
        </a:p>
      </dgm:t>
    </dgm:pt>
    <dgm:pt modelId="{5276B064-45D0-4BB0-A548-FA0472CCC274}" type="sibTrans" cxnId="{C204A26F-3C14-4C13-93D7-5128141D5A60}">
      <dgm:prSet/>
      <dgm:spPr/>
      <dgm:t>
        <a:bodyPr/>
        <a:lstStyle/>
        <a:p>
          <a:endParaRPr lang="en-US" sz="2000">
            <a:solidFill>
              <a:schemeClr val="tx1"/>
            </a:solidFill>
            <a:effectLst>
              <a:outerShdw blurRad="38100" dist="38100" dir="2700000" algn="tl">
                <a:srgbClr val="000000">
                  <a:alpha val="43137"/>
                </a:srgbClr>
              </a:outerShdw>
            </a:effectLst>
          </a:endParaRPr>
        </a:p>
      </dgm:t>
    </dgm:pt>
    <dgm:pt modelId="{B13EC5CF-C62E-4A1A-AFF1-DA503C372747}">
      <dgm:prSet phldrT="[Text]" custT="1"/>
      <dgm:spPr/>
      <dgm:t>
        <a:bodyPr/>
        <a:lstStyle/>
        <a:p>
          <a:r>
            <a:rPr lang="en-US" sz="1600" dirty="0" smtClean="0">
              <a:solidFill>
                <a:schemeClr val="accent5"/>
              </a:solidFill>
              <a:effectLst>
                <a:outerShdw blurRad="38100" dist="38100" dir="2700000" algn="tl">
                  <a:srgbClr val="000000">
                    <a:alpha val="43137"/>
                  </a:srgbClr>
                </a:outerShdw>
              </a:effectLst>
            </a:rPr>
            <a:t>Costs increasing faster than revenue</a:t>
          </a:r>
          <a:endParaRPr lang="en-US" sz="1600" dirty="0">
            <a:solidFill>
              <a:schemeClr val="accent5"/>
            </a:solidFill>
            <a:effectLst>
              <a:outerShdw blurRad="38100" dist="38100" dir="2700000" algn="tl">
                <a:srgbClr val="000000">
                  <a:alpha val="43137"/>
                </a:srgbClr>
              </a:outerShdw>
            </a:effectLst>
          </a:endParaRPr>
        </a:p>
      </dgm:t>
    </dgm:pt>
    <dgm:pt modelId="{250B1E8C-3A8B-4C05-B652-E4188FE4F78F}" type="parTrans" cxnId="{BCA54C76-07AE-4A1B-B8AF-A549CC926EAF}">
      <dgm:prSet/>
      <dgm:spPr/>
      <dgm:t>
        <a:bodyPr/>
        <a:lstStyle/>
        <a:p>
          <a:endParaRPr lang="en-US" sz="2000">
            <a:solidFill>
              <a:schemeClr val="tx1"/>
            </a:solidFill>
            <a:effectLst>
              <a:outerShdw blurRad="38100" dist="38100" dir="2700000" algn="tl">
                <a:srgbClr val="000000">
                  <a:alpha val="43137"/>
                </a:srgbClr>
              </a:outerShdw>
            </a:effectLst>
          </a:endParaRPr>
        </a:p>
      </dgm:t>
    </dgm:pt>
    <dgm:pt modelId="{FB68FE19-9F2E-486B-80A5-07A8B5F267F1}" type="sibTrans" cxnId="{BCA54C76-07AE-4A1B-B8AF-A549CC926EAF}">
      <dgm:prSet/>
      <dgm:spPr/>
      <dgm:t>
        <a:bodyPr/>
        <a:lstStyle/>
        <a:p>
          <a:endParaRPr lang="en-US" sz="2000">
            <a:solidFill>
              <a:schemeClr val="tx1"/>
            </a:solidFill>
            <a:effectLst>
              <a:outerShdw blurRad="38100" dist="38100" dir="2700000" algn="tl">
                <a:srgbClr val="000000">
                  <a:alpha val="43137"/>
                </a:srgbClr>
              </a:outerShdw>
            </a:effectLst>
          </a:endParaRPr>
        </a:p>
      </dgm:t>
    </dgm:pt>
    <dgm:pt modelId="{3AF7AC1C-226E-49FB-8D82-BB898FCAAE21}">
      <dgm:prSet phldrT="[Text]" custT="1"/>
      <dgm:spPr/>
      <dgm:t>
        <a:bodyPr/>
        <a:lstStyle/>
        <a:p>
          <a:r>
            <a:rPr lang="en-US" sz="1400" dirty="0" smtClean="0">
              <a:solidFill>
                <a:schemeClr val="tx1"/>
              </a:solidFill>
              <a:effectLst>
                <a:outerShdw blurRad="38100" dist="38100" dir="2700000" algn="tl">
                  <a:srgbClr val="000000">
                    <a:alpha val="43137"/>
                  </a:srgbClr>
                </a:outerShdw>
              </a:effectLst>
            </a:rPr>
            <a:t>Poor customer relations &amp; perception poor billing</a:t>
          </a:r>
          <a:endParaRPr lang="en-US" sz="1400" dirty="0">
            <a:solidFill>
              <a:schemeClr val="tx1"/>
            </a:solidFill>
            <a:effectLst>
              <a:outerShdw blurRad="38100" dist="38100" dir="2700000" algn="tl">
                <a:srgbClr val="000000">
                  <a:alpha val="43137"/>
                </a:srgbClr>
              </a:outerShdw>
            </a:effectLst>
          </a:endParaRPr>
        </a:p>
      </dgm:t>
    </dgm:pt>
    <dgm:pt modelId="{CA7102FD-605F-4646-95BD-10C71C9B277B}" type="parTrans" cxnId="{4522302F-1999-475A-AF3C-22F8D67EE7D1}">
      <dgm:prSet/>
      <dgm:spPr/>
      <dgm:t>
        <a:bodyPr/>
        <a:lstStyle/>
        <a:p>
          <a:endParaRPr lang="en-US" sz="1600">
            <a:solidFill>
              <a:schemeClr val="tx1"/>
            </a:solidFill>
            <a:effectLst>
              <a:outerShdw blurRad="38100" dist="38100" dir="2700000" algn="tl">
                <a:srgbClr val="000000">
                  <a:alpha val="43137"/>
                </a:srgbClr>
              </a:outerShdw>
            </a:effectLst>
          </a:endParaRPr>
        </a:p>
      </dgm:t>
    </dgm:pt>
    <dgm:pt modelId="{B9246E06-4C45-4112-898C-FFB84D6EDA6F}" type="sibTrans" cxnId="{4522302F-1999-475A-AF3C-22F8D67EE7D1}">
      <dgm:prSet/>
      <dgm:spPr/>
      <dgm:t>
        <a:bodyPr/>
        <a:lstStyle/>
        <a:p>
          <a:endParaRPr lang="en-US" sz="1600">
            <a:solidFill>
              <a:schemeClr val="tx1"/>
            </a:solidFill>
            <a:effectLst>
              <a:outerShdw blurRad="38100" dist="38100" dir="2700000" algn="tl">
                <a:srgbClr val="000000">
                  <a:alpha val="43137"/>
                </a:srgbClr>
              </a:outerShdw>
            </a:effectLst>
          </a:endParaRPr>
        </a:p>
      </dgm:t>
    </dgm:pt>
    <dgm:pt modelId="{9DE0F8F4-36B0-4743-B908-0EE3F43352CB}" type="pres">
      <dgm:prSet presAssocID="{4F62F2DA-D7F2-4FF6-84BA-5F139A7912D1}" presName="diagram" presStyleCnt="0">
        <dgm:presLayoutVars>
          <dgm:dir/>
          <dgm:resizeHandles val="exact"/>
        </dgm:presLayoutVars>
      </dgm:prSet>
      <dgm:spPr/>
      <dgm:t>
        <a:bodyPr/>
        <a:lstStyle/>
        <a:p>
          <a:endParaRPr lang="en-US"/>
        </a:p>
      </dgm:t>
    </dgm:pt>
    <dgm:pt modelId="{71D4558D-159A-47DE-A94F-521C32D12BF0}" type="pres">
      <dgm:prSet presAssocID="{AF48E813-4459-4B63-9360-D2CA978144F6}" presName="arrow" presStyleLbl="node1" presStyleIdx="0" presStyleCnt="6" custScaleX="148662">
        <dgm:presLayoutVars>
          <dgm:bulletEnabled val="1"/>
        </dgm:presLayoutVars>
      </dgm:prSet>
      <dgm:spPr/>
      <dgm:t>
        <a:bodyPr/>
        <a:lstStyle/>
        <a:p>
          <a:endParaRPr lang="en-US"/>
        </a:p>
      </dgm:t>
    </dgm:pt>
    <dgm:pt modelId="{3DCA436E-A06E-419C-933D-824314FA18DD}" type="pres">
      <dgm:prSet presAssocID="{5967A42A-992F-4FDA-A7BF-040A6ACCB03C}" presName="arrow" presStyleLbl="node1" presStyleIdx="1" presStyleCnt="6" custScaleX="125865" custScaleY="115554">
        <dgm:presLayoutVars>
          <dgm:bulletEnabled val="1"/>
        </dgm:presLayoutVars>
      </dgm:prSet>
      <dgm:spPr/>
      <dgm:t>
        <a:bodyPr/>
        <a:lstStyle/>
        <a:p>
          <a:endParaRPr lang="en-US"/>
        </a:p>
      </dgm:t>
    </dgm:pt>
    <dgm:pt modelId="{41603B25-B9A7-46D0-887C-18FC2BCE93AA}" type="pres">
      <dgm:prSet presAssocID="{A9D8C663-B01E-42D0-8826-371D7A3AFA6E}" presName="arrow" presStyleLbl="node1" presStyleIdx="2" presStyleCnt="6" custScaleX="122478">
        <dgm:presLayoutVars>
          <dgm:bulletEnabled val="1"/>
        </dgm:presLayoutVars>
      </dgm:prSet>
      <dgm:spPr/>
      <dgm:t>
        <a:bodyPr/>
        <a:lstStyle/>
        <a:p>
          <a:endParaRPr lang="en-US"/>
        </a:p>
      </dgm:t>
    </dgm:pt>
    <dgm:pt modelId="{03A77CC1-2883-44E9-A927-23D8D86A498B}" type="pres">
      <dgm:prSet presAssocID="{52777EA3-5FE5-4A3A-8775-6F330DEE80AF}" presName="arrow" presStyleLbl="node1" presStyleIdx="3" presStyleCnt="6" custScaleX="151258">
        <dgm:presLayoutVars>
          <dgm:bulletEnabled val="1"/>
        </dgm:presLayoutVars>
      </dgm:prSet>
      <dgm:spPr/>
      <dgm:t>
        <a:bodyPr/>
        <a:lstStyle/>
        <a:p>
          <a:endParaRPr lang="en-US"/>
        </a:p>
      </dgm:t>
    </dgm:pt>
    <dgm:pt modelId="{AB6E8487-3FDE-4982-AEDD-44690A8ABD93}" type="pres">
      <dgm:prSet presAssocID="{B13EC5CF-C62E-4A1A-AFF1-DA503C372747}" presName="arrow" presStyleLbl="node1" presStyleIdx="4" presStyleCnt="6" custScaleX="143365" custScaleY="123185" custRadScaleRad="105228" custRadScaleInc="1063">
        <dgm:presLayoutVars>
          <dgm:bulletEnabled val="1"/>
        </dgm:presLayoutVars>
      </dgm:prSet>
      <dgm:spPr/>
      <dgm:t>
        <a:bodyPr/>
        <a:lstStyle/>
        <a:p>
          <a:endParaRPr lang="en-US"/>
        </a:p>
      </dgm:t>
    </dgm:pt>
    <dgm:pt modelId="{D5066FF4-FEDE-42BB-9794-D3DFA39757CC}" type="pres">
      <dgm:prSet presAssocID="{3AF7AC1C-226E-49FB-8D82-BB898FCAAE21}" presName="arrow" presStyleLbl="node1" presStyleIdx="5" presStyleCnt="6" custScaleX="134405" custScaleY="120856">
        <dgm:presLayoutVars>
          <dgm:bulletEnabled val="1"/>
        </dgm:presLayoutVars>
      </dgm:prSet>
      <dgm:spPr/>
      <dgm:t>
        <a:bodyPr/>
        <a:lstStyle/>
        <a:p>
          <a:endParaRPr lang="en-US"/>
        </a:p>
      </dgm:t>
    </dgm:pt>
  </dgm:ptLst>
  <dgm:cxnLst>
    <dgm:cxn modelId="{2FC052FD-A34D-4639-AB98-1D7EE16352F4}" type="presOf" srcId="{4F62F2DA-D7F2-4FF6-84BA-5F139A7912D1}" destId="{9DE0F8F4-36B0-4743-B908-0EE3F43352CB}" srcOrd="0" destOrd="0" presId="urn:microsoft.com/office/officeart/2005/8/layout/arrow5"/>
    <dgm:cxn modelId="{100ED4BD-F485-49E7-946D-29DA5EB687A5}" type="presOf" srcId="{A9D8C663-B01E-42D0-8826-371D7A3AFA6E}" destId="{41603B25-B9A7-46D0-887C-18FC2BCE93AA}" srcOrd="0" destOrd="0" presId="urn:microsoft.com/office/officeart/2005/8/layout/arrow5"/>
    <dgm:cxn modelId="{EDAB296D-9F06-4447-9380-E62EDAA4E052}" srcId="{4F62F2DA-D7F2-4FF6-84BA-5F139A7912D1}" destId="{A9D8C663-B01E-42D0-8826-371D7A3AFA6E}" srcOrd="2" destOrd="0" parTransId="{5044CA63-D882-4961-B664-5225FA21EBE0}" sibTransId="{D0EE5823-5588-46CF-998D-C6D253B2A90B}"/>
    <dgm:cxn modelId="{C204A26F-3C14-4C13-93D7-5128141D5A60}" srcId="{4F62F2DA-D7F2-4FF6-84BA-5F139A7912D1}" destId="{52777EA3-5FE5-4A3A-8775-6F330DEE80AF}" srcOrd="3" destOrd="0" parTransId="{69BFF753-905A-47C6-9997-6D4C1B18C142}" sibTransId="{5276B064-45D0-4BB0-A548-FA0472CCC274}"/>
    <dgm:cxn modelId="{BCA54C76-07AE-4A1B-B8AF-A549CC926EAF}" srcId="{4F62F2DA-D7F2-4FF6-84BA-5F139A7912D1}" destId="{B13EC5CF-C62E-4A1A-AFF1-DA503C372747}" srcOrd="4" destOrd="0" parTransId="{250B1E8C-3A8B-4C05-B652-E4188FE4F78F}" sibTransId="{FB68FE19-9F2E-486B-80A5-07A8B5F267F1}"/>
    <dgm:cxn modelId="{7201D1FA-236E-4724-972E-C134020FB8E1}" type="presOf" srcId="{AF48E813-4459-4B63-9360-D2CA978144F6}" destId="{71D4558D-159A-47DE-A94F-521C32D12BF0}" srcOrd="0" destOrd="0" presId="urn:microsoft.com/office/officeart/2005/8/layout/arrow5"/>
    <dgm:cxn modelId="{862DBB77-D019-46F4-92CD-72B6659CDD64}" type="presOf" srcId="{B13EC5CF-C62E-4A1A-AFF1-DA503C372747}" destId="{AB6E8487-3FDE-4982-AEDD-44690A8ABD93}" srcOrd="0" destOrd="0" presId="urn:microsoft.com/office/officeart/2005/8/layout/arrow5"/>
    <dgm:cxn modelId="{CC134BB4-B552-4F2C-9279-476A2D3D8C09}" type="presOf" srcId="{3AF7AC1C-226E-49FB-8D82-BB898FCAAE21}" destId="{D5066FF4-FEDE-42BB-9794-D3DFA39757CC}" srcOrd="0" destOrd="0" presId="urn:microsoft.com/office/officeart/2005/8/layout/arrow5"/>
    <dgm:cxn modelId="{C7FA126E-5B6D-4C24-A654-483FAFE7B0FC}" type="presOf" srcId="{52777EA3-5FE5-4A3A-8775-6F330DEE80AF}" destId="{03A77CC1-2883-44E9-A927-23D8D86A498B}" srcOrd="0" destOrd="0" presId="urn:microsoft.com/office/officeart/2005/8/layout/arrow5"/>
    <dgm:cxn modelId="{4522302F-1999-475A-AF3C-22F8D67EE7D1}" srcId="{4F62F2DA-D7F2-4FF6-84BA-5F139A7912D1}" destId="{3AF7AC1C-226E-49FB-8D82-BB898FCAAE21}" srcOrd="5" destOrd="0" parTransId="{CA7102FD-605F-4646-95BD-10C71C9B277B}" sibTransId="{B9246E06-4C45-4112-898C-FFB84D6EDA6F}"/>
    <dgm:cxn modelId="{D8E51D10-1C86-4C49-B582-0876726AF5A4}" srcId="{4F62F2DA-D7F2-4FF6-84BA-5F139A7912D1}" destId="{5967A42A-992F-4FDA-A7BF-040A6ACCB03C}" srcOrd="1" destOrd="0" parTransId="{A03DAD7C-77BC-4D6F-8EC5-F2C93B21D176}" sibTransId="{42ABD298-0EE6-4B76-B809-8A6DA6D143D8}"/>
    <dgm:cxn modelId="{7F613E3E-5A35-4EDF-996D-1C1A7AC2C68A}" type="presOf" srcId="{5967A42A-992F-4FDA-A7BF-040A6ACCB03C}" destId="{3DCA436E-A06E-419C-933D-824314FA18DD}" srcOrd="0" destOrd="0" presId="urn:microsoft.com/office/officeart/2005/8/layout/arrow5"/>
    <dgm:cxn modelId="{9523870F-D5F6-4EE4-9D0E-98036F772042}" srcId="{4F62F2DA-D7F2-4FF6-84BA-5F139A7912D1}" destId="{AF48E813-4459-4B63-9360-D2CA978144F6}" srcOrd="0" destOrd="0" parTransId="{DB703676-2A02-40C0-8D19-B1740BA13EAF}" sibTransId="{AD34E5BA-C68C-46C7-94AE-AB69E454AEC4}"/>
    <dgm:cxn modelId="{AFEA0CF8-0099-426C-B295-95425605C3C4}" type="presParOf" srcId="{9DE0F8F4-36B0-4743-B908-0EE3F43352CB}" destId="{71D4558D-159A-47DE-A94F-521C32D12BF0}" srcOrd="0" destOrd="0" presId="urn:microsoft.com/office/officeart/2005/8/layout/arrow5"/>
    <dgm:cxn modelId="{CB023674-277B-4707-AEE0-9C35DCF4AF85}" type="presParOf" srcId="{9DE0F8F4-36B0-4743-B908-0EE3F43352CB}" destId="{3DCA436E-A06E-419C-933D-824314FA18DD}" srcOrd="1" destOrd="0" presId="urn:microsoft.com/office/officeart/2005/8/layout/arrow5"/>
    <dgm:cxn modelId="{B2A91065-5FB7-4C59-9F1D-0601135B53B2}" type="presParOf" srcId="{9DE0F8F4-36B0-4743-B908-0EE3F43352CB}" destId="{41603B25-B9A7-46D0-887C-18FC2BCE93AA}" srcOrd="2" destOrd="0" presId="urn:microsoft.com/office/officeart/2005/8/layout/arrow5"/>
    <dgm:cxn modelId="{43954997-E232-46F9-926A-F2DD6BCF4218}" type="presParOf" srcId="{9DE0F8F4-36B0-4743-B908-0EE3F43352CB}" destId="{03A77CC1-2883-44E9-A927-23D8D86A498B}" srcOrd="3" destOrd="0" presId="urn:microsoft.com/office/officeart/2005/8/layout/arrow5"/>
    <dgm:cxn modelId="{77E46F2C-D4FD-4280-8844-BA9B90A7AA89}" type="presParOf" srcId="{9DE0F8F4-36B0-4743-B908-0EE3F43352CB}" destId="{AB6E8487-3FDE-4982-AEDD-44690A8ABD93}" srcOrd="4" destOrd="0" presId="urn:microsoft.com/office/officeart/2005/8/layout/arrow5"/>
    <dgm:cxn modelId="{8E690B25-F64C-4076-A29A-CD49EC4293D7}" type="presParOf" srcId="{9DE0F8F4-36B0-4743-B908-0EE3F43352CB}" destId="{D5066FF4-FEDE-42BB-9794-D3DFA39757CC}" srcOrd="5"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8B23F-7393-4153-8184-2CEDC5A65F7E}">
      <dsp:nvSpPr>
        <dsp:cNvPr id="0" name=""/>
        <dsp:cNvSpPr/>
      </dsp:nvSpPr>
      <dsp:spPr>
        <a:xfrm rot="5400000">
          <a:off x="-208876" y="213149"/>
          <a:ext cx="1392507" cy="97475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6"/>
              </a:solidFill>
            </a:rPr>
            <a:t>S</a:t>
          </a:r>
          <a:endParaRPr lang="en-US" sz="2800" kern="1200" dirty="0">
            <a:solidFill>
              <a:schemeClr val="accent6"/>
            </a:solidFill>
          </a:endParaRPr>
        </a:p>
      </dsp:txBody>
      <dsp:txXfrm rot="-5400000">
        <a:off x="1" y="491651"/>
        <a:ext cx="974755" cy="417752"/>
      </dsp:txXfrm>
    </dsp:sp>
    <dsp:sp modelId="{4B8D8EE8-2445-4C03-8E60-232586E605E3}">
      <dsp:nvSpPr>
        <dsp:cNvPr id="0" name=""/>
        <dsp:cNvSpPr/>
      </dsp:nvSpPr>
      <dsp:spPr>
        <a:xfrm rot="5400000">
          <a:off x="4532881" y="-3553852"/>
          <a:ext cx="905605" cy="802185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u="none" kern="1200" dirty="0" smtClean="0">
              <a:solidFill>
                <a:schemeClr val="accent6"/>
              </a:solidFill>
              <a:effectLst>
                <a:outerShdw blurRad="38100" dist="38100" dir="2700000" algn="tl">
                  <a:srgbClr val="000000">
                    <a:alpha val="43137"/>
                  </a:srgbClr>
                </a:outerShdw>
              </a:effectLst>
            </a:rPr>
            <a:t>SALGA KZN </a:t>
          </a:r>
          <a:r>
            <a:rPr lang="en-US" sz="1800" b="1" u="sng" kern="1200" dirty="0" smtClean="0">
              <a:solidFill>
                <a:schemeClr val="accent6"/>
              </a:solidFill>
              <a:effectLst>
                <a:outerShdw blurRad="38100" dist="38100" dir="2700000" algn="tl">
                  <a:srgbClr val="000000">
                    <a:alpha val="43137"/>
                  </a:srgbClr>
                </a:outerShdw>
              </a:effectLst>
            </a:rPr>
            <a:t>Support Plan </a:t>
          </a:r>
          <a:r>
            <a:rPr lang="en-US" sz="1400" kern="1200" dirty="0" smtClean="0">
              <a:solidFill>
                <a:schemeClr val="accent6"/>
              </a:solidFill>
            </a:rPr>
            <a:t>lists the municipalities to be support and the nature of the support</a:t>
          </a:r>
          <a:endParaRPr lang="en-US" sz="1400" kern="1200" dirty="0">
            <a:solidFill>
              <a:schemeClr val="accent6"/>
            </a:solidFill>
          </a:endParaRPr>
        </a:p>
        <a:p>
          <a:pPr marL="114300" lvl="1" indent="-114300" algn="l" defTabSz="622300">
            <a:lnSpc>
              <a:spcPct val="90000"/>
            </a:lnSpc>
            <a:spcBef>
              <a:spcPct val="0"/>
            </a:spcBef>
            <a:spcAft>
              <a:spcPct val="15000"/>
            </a:spcAft>
            <a:buChar char="••"/>
          </a:pPr>
          <a:r>
            <a:rPr lang="en-US" sz="1400" kern="1200" dirty="0" smtClean="0">
              <a:solidFill>
                <a:schemeClr val="accent6"/>
              </a:solidFill>
            </a:rPr>
            <a:t>Each portfolio has set up a </a:t>
          </a:r>
          <a:r>
            <a:rPr lang="en-US" sz="1800" b="1" u="sng" kern="1200" dirty="0" smtClean="0">
              <a:solidFill>
                <a:schemeClr val="accent6"/>
              </a:solidFill>
              <a:effectLst>
                <a:outerShdw blurRad="38100" dist="38100" dir="2700000" algn="tl">
                  <a:srgbClr val="000000">
                    <a:alpha val="43137"/>
                  </a:srgbClr>
                </a:outerShdw>
              </a:effectLst>
            </a:rPr>
            <a:t>Technical Committee </a:t>
          </a:r>
          <a:r>
            <a:rPr lang="en-US" sz="1400" kern="1200" dirty="0" smtClean="0">
              <a:solidFill>
                <a:schemeClr val="accent6"/>
              </a:solidFill>
            </a:rPr>
            <a:t>made up of municipal experts. These experts have are deployed by SALGA KZN to solve practical problems in line with Support Plan</a:t>
          </a:r>
          <a:endParaRPr lang="en-US" sz="1400" kern="1200" dirty="0">
            <a:solidFill>
              <a:schemeClr val="accent6"/>
            </a:solidFill>
          </a:endParaRPr>
        </a:p>
        <a:p>
          <a:pPr marL="114300" lvl="1" indent="-114300" algn="l" defTabSz="666750">
            <a:lnSpc>
              <a:spcPct val="90000"/>
            </a:lnSpc>
            <a:spcBef>
              <a:spcPct val="0"/>
            </a:spcBef>
            <a:spcAft>
              <a:spcPct val="15000"/>
            </a:spcAft>
            <a:buChar char="••"/>
          </a:pPr>
          <a:r>
            <a:rPr lang="en-US" sz="1500" kern="1200" dirty="0" smtClean="0">
              <a:solidFill>
                <a:schemeClr val="accent6"/>
              </a:solidFill>
            </a:rPr>
            <a:t>Direct support provided by SALGA staff,</a:t>
          </a:r>
          <a:endParaRPr lang="en-US" sz="1500" kern="1200" dirty="0">
            <a:solidFill>
              <a:schemeClr val="accent6"/>
            </a:solidFill>
          </a:endParaRPr>
        </a:p>
      </dsp:txBody>
      <dsp:txXfrm rot="-5400000">
        <a:off x="974755" y="48482"/>
        <a:ext cx="7977649" cy="817189"/>
      </dsp:txXfrm>
    </dsp:sp>
    <dsp:sp modelId="{3E8B9D34-698D-4A85-9847-9428A5C755C2}">
      <dsp:nvSpPr>
        <dsp:cNvPr id="0" name=""/>
        <dsp:cNvSpPr/>
      </dsp:nvSpPr>
      <dsp:spPr>
        <a:xfrm rot="5400000">
          <a:off x="-208876" y="1460631"/>
          <a:ext cx="1392507" cy="974755"/>
        </a:xfrm>
        <a:prstGeom prst="chevron">
          <a:avLst/>
        </a:prstGeom>
        <a:solidFill>
          <a:schemeClr val="accent2">
            <a:hueOff val="-904760"/>
            <a:satOff val="-20044"/>
            <a:lumOff val="-1111"/>
            <a:alphaOff val="0"/>
          </a:schemeClr>
        </a:solidFill>
        <a:ln w="25400" cap="flat" cmpd="sng" algn="ctr">
          <a:solidFill>
            <a:schemeClr val="accent2">
              <a:hueOff val="-904760"/>
              <a:satOff val="-20044"/>
              <a:lumOff val="-111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6"/>
              </a:solidFill>
            </a:rPr>
            <a:t>A</a:t>
          </a:r>
          <a:endParaRPr lang="en-US" sz="2800" kern="1200" dirty="0">
            <a:solidFill>
              <a:schemeClr val="accent6"/>
            </a:solidFill>
          </a:endParaRPr>
        </a:p>
      </dsp:txBody>
      <dsp:txXfrm rot="-5400000">
        <a:off x="1" y="1739133"/>
        <a:ext cx="974755" cy="417752"/>
      </dsp:txXfrm>
    </dsp:sp>
    <dsp:sp modelId="{F7CB18F1-E12A-43CD-ADDA-F1E9CEB9830D}">
      <dsp:nvSpPr>
        <dsp:cNvPr id="0" name=""/>
        <dsp:cNvSpPr/>
      </dsp:nvSpPr>
      <dsp:spPr>
        <a:xfrm rot="5400000">
          <a:off x="4533119" y="-2306608"/>
          <a:ext cx="905129" cy="8021857"/>
        </a:xfrm>
        <a:prstGeom prst="round2SameRect">
          <a:avLst/>
        </a:prstGeom>
        <a:solidFill>
          <a:schemeClr val="lt1">
            <a:alpha val="90000"/>
            <a:hueOff val="0"/>
            <a:satOff val="0"/>
            <a:lumOff val="0"/>
            <a:alphaOff val="0"/>
          </a:schemeClr>
        </a:solidFill>
        <a:ln w="25400" cap="flat" cmpd="sng" algn="ctr">
          <a:solidFill>
            <a:schemeClr val="accent2">
              <a:hueOff val="-904760"/>
              <a:satOff val="-20044"/>
              <a:lumOff val="-11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u="none" kern="1200" dirty="0" smtClean="0">
              <a:solidFill>
                <a:schemeClr val="accent6"/>
              </a:solidFill>
            </a:rPr>
            <a:t>SALGA KZN advises </a:t>
          </a:r>
          <a:r>
            <a:rPr lang="en-US" sz="1400" kern="1200" dirty="0" smtClean="0">
              <a:solidFill>
                <a:schemeClr val="accent6"/>
              </a:solidFill>
            </a:rPr>
            <a:t>members via a </a:t>
          </a:r>
          <a:r>
            <a:rPr lang="en-US" sz="1800" b="1" u="sng" kern="1200" dirty="0" smtClean="0">
              <a:solidFill>
                <a:schemeClr val="accent6"/>
              </a:solidFill>
              <a:effectLst>
                <a:outerShdw blurRad="38100" dist="38100" dir="2700000" algn="tl">
                  <a:srgbClr val="000000">
                    <a:alpha val="43137"/>
                  </a:srgbClr>
                </a:outerShdw>
              </a:effectLst>
            </a:rPr>
            <a:t>Monthly SALGA Circular </a:t>
          </a:r>
          <a:r>
            <a:rPr lang="en-US" sz="1400" kern="1200" dirty="0" smtClean="0">
              <a:solidFill>
                <a:schemeClr val="accent6"/>
              </a:solidFill>
            </a:rPr>
            <a:t>that is a standing item on all council meetings the municipalities to be support and the nature of the support, as well as quarterly Municipal Briefs, issue specific Booklets, Memos, and biannual newsletter.</a:t>
          </a:r>
          <a:endParaRPr lang="en-US" sz="1400" kern="1200" dirty="0">
            <a:solidFill>
              <a:schemeClr val="accent6"/>
            </a:solidFill>
          </a:endParaRPr>
        </a:p>
        <a:p>
          <a:pPr marL="114300" lvl="1" indent="-114300" algn="l" defTabSz="622300">
            <a:lnSpc>
              <a:spcPct val="90000"/>
            </a:lnSpc>
            <a:spcBef>
              <a:spcPct val="0"/>
            </a:spcBef>
            <a:spcAft>
              <a:spcPct val="15000"/>
            </a:spcAft>
            <a:buChar char="••"/>
          </a:pPr>
          <a:r>
            <a:rPr lang="en-US" sz="1400" kern="1200" dirty="0" smtClean="0">
              <a:solidFill>
                <a:schemeClr val="accent6"/>
              </a:solidFill>
            </a:rPr>
            <a:t>SALGA KZN advises members using forum meetings, symposiums and conferences. </a:t>
          </a:r>
          <a:endParaRPr lang="en-US" sz="1400" kern="1200" dirty="0">
            <a:solidFill>
              <a:schemeClr val="accent6"/>
            </a:solidFill>
          </a:endParaRPr>
        </a:p>
      </dsp:txBody>
      <dsp:txXfrm rot="-5400000">
        <a:off x="974756" y="1295940"/>
        <a:ext cx="7977672" cy="816759"/>
      </dsp:txXfrm>
    </dsp:sp>
    <dsp:sp modelId="{B8D454BA-1942-4058-A24D-8C3773A6BBA0}">
      <dsp:nvSpPr>
        <dsp:cNvPr id="0" name=""/>
        <dsp:cNvSpPr/>
      </dsp:nvSpPr>
      <dsp:spPr>
        <a:xfrm rot="5400000">
          <a:off x="-208876" y="2708113"/>
          <a:ext cx="1392507" cy="974755"/>
        </a:xfrm>
        <a:prstGeom prst="chevron">
          <a:avLst/>
        </a:prstGeom>
        <a:solidFill>
          <a:schemeClr val="accent2">
            <a:hueOff val="-1809520"/>
            <a:satOff val="-40088"/>
            <a:lumOff val="-2222"/>
            <a:alphaOff val="0"/>
          </a:schemeClr>
        </a:solidFill>
        <a:ln w="25400" cap="flat" cmpd="sng" algn="ctr">
          <a:solidFill>
            <a:schemeClr val="accent2">
              <a:hueOff val="-1809520"/>
              <a:satOff val="-40088"/>
              <a:lumOff val="-2222"/>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6"/>
              </a:solidFill>
            </a:rPr>
            <a:t>L</a:t>
          </a:r>
          <a:endParaRPr lang="en-US" sz="2800" kern="1200" dirty="0">
            <a:solidFill>
              <a:schemeClr val="accent6"/>
            </a:solidFill>
          </a:endParaRPr>
        </a:p>
      </dsp:txBody>
      <dsp:txXfrm rot="-5400000">
        <a:off x="1" y="2986615"/>
        <a:ext cx="974755" cy="417752"/>
      </dsp:txXfrm>
    </dsp:sp>
    <dsp:sp modelId="{47CC76A5-096C-436F-BE9F-CB425FED8E2E}">
      <dsp:nvSpPr>
        <dsp:cNvPr id="0" name=""/>
        <dsp:cNvSpPr/>
      </dsp:nvSpPr>
      <dsp:spPr>
        <a:xfrm rot="5400000">
          <a:off x="4533119" y="-1059126"/>
          <a:ext cx="905129" cy="8021857"/>
        </a:xfrm>
        <a:prstGeom prst="round2SameRect">
          <a:avLst/>
        </a:prstGeom>
        <a:solidFill>
          <a:schemeClr val="lt1">
            <a:alpha val="90000"/>
            <a:hueOff val="0"/>
            <a:satOff val="0"/>
            <a:lumOff val="0"/>
            <a:alphaOff val="0"/>
          </a:schemeClr>
        </a:solidFill>
        <a:ln w="25400" cap="flat" cmpd="sng" algn="ctr">
          <a:solidFill>
            <a:schemeClr val="accent2">
              <a:hueOff val="-1809520"/>
              <a:satOff val="-40088"/>
              <a:lumOff val="-22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u="none" kern="1200" dirty="0" smtClean="0">
              <a:solidFill>
                <a:schemeClr val="accent6"/>
              </a:solidFill>
            </a:rPr>
            <a:t>SALGA KZN </a:t>
          </a:r>
          <a:r>
            <a:rPr lang="en-US" sz="1800" b="1" u="sng" kern="1200" dirty="0" smtClean="0">
              <a:solidFill>
                <a:schemeClr val="accent6"/>
              </a:solidFill>
              <a:effectLst>
                <a:outerShdw blurRad="38100" dist="38100" dir="2700000" algn="tl">
                  <a:srgbClr val="000000">
                    <a:alpha val="43137"/>
                  </a:srgbClr>
                </a:outerShdw>
              </a:effectLst>
            </a:rPr>
            <a:t>Lobbying Strategy</a:t>
          </a:r>
          <a:r>
            <a:rPr lang="en-US" sz="1800" b="1" kern="1200" dirty="0" smtClean="0">
              <a:solidFill>
                <a:schemeClr val="accent6"/>
              </a:solidFill>
              <a:effectLst>
                <a:outerShdw blurRad="38100" dist="38100" dir="2700000" algn="tl">
                  <a:srgbClr val="000000">
                    <a:alpha val="43137"/>
                  </a:srgbClr>
                </a:outerShdw>
              </a:effectLst>
            </a:rPr>
            <a:t> </a:t>
          </a:r>
          <a:r>
            <a:rPr lang="en-US" sz="1800" kern="1200" dirty="0" smtClean="0">
              <a:solidFill>
                <a:schemeClr val="accent6"/>
              </a:solidFill>
            </a:rPr>
            <a:t>lists the positions adopted at PMA, PEC and other structures which SALGA lobbies and updates quarterly.</a:t>
          </a:r>
          <a:endParaRPr lang="en-US" sz="1800" kern="1200" dirty="0">
            <a:solidFill>
              <a:schemeClr val="accent6"/>
            </a:solidFill>
          </a:endParaRPr>
        </a:p>
      </dsp:txBody>
      <dsp:txXfrm rot="-5400000">
        <a:off x="974756" y="2543422"/>
        <a:ext cx="7977672" cy="816759"/>
      </dsp:txXfrm>
    </dsp:sp>
    <dsp:sp modelId="{CB4830EB-E8D7-4A12-A1EB-63E6A1E84E66}">
      <dsp:nvSpPr>
        <dsp:cNvPr id="0" name=""/>
        <dsp:cNvSpPr/>
      </dsp:nvSpPr>
      <dsp:spPr>
        <a:xfrm rot="5400000">
          <a:off x="-208876" y="3955595"/>
          <a:ext cx="1392507" cy="974755"/>
        </a:xfrm>
        <a:prstGeom prst="chevron">
          <a:avLst/>
        </a:prstGeom>
        <a:solidFill>
          <a:schemeClr val="accent2">
            <a:hueOff val="-2714280"/>
            <a:satOff val="-60132"/>
            <a:lumOff val="-3333"/>
            <a:alphaOff val="0"/>
          </a:schemeClr>
        </a:solidFill>
        <a:ln w="25400" cap="flat" cmpd="sng" algn="ctr">
          <a:solidFill>
            <a:schemeClr val="accent2">
              <a:hueOff val="-2714280"/>
              <a:satOff val="-60132"/>
              <a:lumOff val="-333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6"/>
              </a:solidFill>
            </a:rPr>
            <a:t>T</a:t>
          </a:r>
          <a:endParaRPr lang="en-US" sz="2800" kern="1200" dirty="0">
            <a:solidFill>
              <a:schemeClr val="accent6"/>
            </a:solidFill>
          </a:endParaRPr>
        </a:p>
      </dsp:txBody>
      <dsp:txXfrm rot="-5400000">
        <a:off x="1" y="4234097"/>
        <a:ext cx="974755" cy="417752"/>
      </dsp:txXfrm>
    </dsp:sp>
    <dsp:sp modelId="{E32A7BC9-155E-49F4-8539-9B7D14FCD11D}">
      <dsp:nvSpPr>
        <dsp:cNvPr id="0" name=""/>
        <dsp:cNvSpPr/>
      </dsp:nvSpPr>
      <dsp:spPr>
        <a:xfrm rot="5400000">
          <a:off x="4533119" y="188354"/>
          <a:ext cx="905129" cy="8021857"/>
        </a:xfrm>
        <a:prstGeom prst="round2SameRect">
          <a:avLst/>
        </a:prstGeom>
        <a:solidFill>
          <a:schemeClr val="lt1">
            <a:alpha val="90000"/>
            <a:hueOff val="0"/>
            <a:satOff val="0"/>
            <a:lumOff val="0"/>
            <a:alphaOff val="0"/>
          </a:schemeClr>
        </a:solidFill>
        <a:ln w="25400" cap="flat" cmpd="sng" algn="ctr">
          <a:solidFill>
            <a:schemeClr val="accent2">
              <a:hueOff val="-2714280"/>
              <a:satOff val="-60132"/>
              <a:lumOff val="-3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accent6"/>
              </a:solidFill>
            </a:rPr>
            <a:t>The SALGA KZN </a:t>
          </a:r>
          <a:r>
            <a:rPr lang="en-US" sz="2000" b="1" u="sng" kern="1200" dirty="0" smtClean="0">
              <a:solidFill>
                <a:schemeClr val="accent6"/>
              </a:solidFill>
              <a:effectLst>
                <a:outerShdw blurRad="38100" dist="38100" dir="2700000" algn="tl">
                  <a:srgbClr val="000000">
                    <a:alpha val="43137"/>
                  </a:srgbClr>
                </a:outerShdw>
              </a:effectLst>
            </a:rPr>
            <a:t>Capacity Building prospectus </a:t>
          </a:r>
          <a:r>
            <a:rPr lang="en-US" sz="1500" kern="1200" dirty="0" smtClean="0">
              <a:solidFill>
                <a:schemeClr val="accent6"/>
              </a:solidFill>
            </a:rPr>
            <a:t>is updated annually and lists all training opportunities offered by the province. </a:t>
          </a:r>
          <a:endParaRPr lang="en-US" sz="1500" kern="1200" dirty="0">
            <a:solidFill>
              <a:schemeClr val="accent6"/>
            </a:solidFill>
          </a:endParaRPr>
        </a:p>
      </dsp:txBody>
      <dsp:txXfrm rot="-5400000">
        <a:off x="974756" y="3790903"/>
        <a:ext cx="7977672" cy="816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4F58C-0E06-4359-A4BA-A2E39DBADB6F}">
      <dsp:nvSpPr>
        <dsp:cNvPr id="0" name=""/>
        <dsp:cNvSpPr/>
      </dsp:nvSpPr>
      <dsp:spPr>
        <a:xfrm>
          <a:off x="0" y="4601670"/>
          <a:ext cx="9144000" cy="15103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accent6"/>
              </a:solidFill>
              <a:effectLst>
                <a:outerShdw blurRad="38100" dist="38100" dir="2700000" algn="tl">
                  <a:srgbClr val="000000">
                    <a:alpha val="43137"/>
                  </a:srgbClr>
                </a:outerShdw>
              </a:effectLst>
            </a:rPr>
            <a:t>Lack of improvement in service delivery and Equitable implementation of salary increases &amp; salary scales and exemption applications.</a:t>
          </a:r>
          <a:endParaRPr lang="en-ZA" sz="1400" b="1" kern="1200" dirty="0">
            <a:solidFill>
              <a:schemeClr val="accent6"/>
            </a:solidFill>
            <a:effectLst>
              <a:outerShdw blurRad="38100" dist="38100" dir="2700000" algn="tl">
                <a:srgbClr val="000000">
                  <a:alpha val="43137"/>
                </a:srgbClr>
              </a:outerShdw>
            </a:effectLst>
          </a:endParaRPr>
        </a:p>
      </dsp:txBody>
      <dsp:txXfrm>
        <a:off x="0" y="4601670"/>
        <a:ext cx="9144000" cy="815600"/>
      </dsp:txXfrm>
    </dsp:sp>
    <dsp:sp modelId="{A290288D-EE91-4454-9BB8-AE988747EED7}">
      <dsp:nvSpPr>
        <dsp:cNvPr id="0" name=""/>
        <dsp:cNvSpPr/>
      </dsp:nvSpPr>
      <dsp:spPr>
        <a:xfrm>
          <a:off x="4464" y="5387063"/>
          <a:ext cx="1522511" cy="69477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GB" sz="1100" b="0" kern="1200" dirty="0" smtClean="0">
              <a:solidFill>
                <a:schemeClr val="accent6"/>
              </a:solidFill>
              <a:effectLst>
                <a:outerShdw blurRad="38100" dist="38100" dir="2700000" algn="tl">
                  <a:srgbClr val="000000">
                    <a:alpha val="43137"/>
                  </a:srgbClr>
                </a:outerShdw>
              </a:effectLst>
            </a:rPr>
            <a:t>SUPPORTED the ongoing cascading of Performance Management to levels below Section 54 (a) and 56 Managers.</a:t>
          </a:r>
          <a:endParaRPr lang="en-ZA" sz="1100" b="0" kern="1200" dirty="0">
            <a:solidFill>
              <a:schemeClr val="accent6"/>
            </a:solidFill>
            <a:effectLst>
              <a:outerShdw blurRad="38100" dist="38100" dir="2700000" algn="tl">
                <a:srgbClr val="000000">
                  <a:alpha val="43137"/>
                </a:srgbClr>
              </a:outerShdw>
            </a:effectLst>
          </a:endParaRPr>
        </a:p>
      </dsp:txBody>
      <dsp:txXfrm>
        <a:off x="4464" y="5387063"/>
        <a:ext cx="1522511" cy="694770"/>
      </dsp:txXfrm>
    </dsp:sp>
    <dsp:sp modelId="{6D64B6EA-3B9C-4AA7-B096-4C83F468142D}">
      <dsp:nvSpPr>
        <dsp:cNvPr id="0" name=""/>
        <dsp:cNvSpPr/>
      </dsp:nvSpPr>
      <dsp:spPr>
        <a:xfrm>
          <a:off x="1526976" y="5387063"/>
          <a:ext cx="1522511" cy="69477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rtl="0">
            <a:lnSpc>
              <a:spcPct val="90000"/>
            </a:lnSpc>
            <a:spcBef>
              <a:spcPct val="0"/>
            </a:spcBef>
            <a:spcAft>
              <a:spcPct val="35000"/>
            </a:spcAft>
          </a:pPr>
          <a:r>
            <a:rPr lang="en-ZA" sz="1100" kern="1200" dirty="0" smtClean="0">
              <a:solidFill>
                <a:schemeClr val="accent6"/>
              </a:solidFill>
              <a:effectLst>
                <a:outerShdw blurRad="38100" dist="38100" dir="2700000" algn="tl">
                  <a:srgbClr val="000000">
                    <a:alpha val="43137"/>
                  </a:srgbClr>
                </a:outerShdw>
              </a:effectLst>
            </a:rPr>
            <a:t>Accredited PMS Training</a:t>
          </a:r>
          <a:endParaRPr lang="en-ZA" sz="1100" b="0" kern="1200" dirty="0">
            <a:solidFill>
              <a:schemeClr val="accent6"/>
            </a:solidFill>
            <a:effectLst>
              <a:outerShdw blurRad="38100" dist="38100" dir="2700000" algn="tl">
                <a:srgbClr val="000000">
                  <a:alpha val="43137"/>
                </a:srgbClr>
              </a:outerShdw>
            </a:effectLst>
          </a:endParaRPr>
        </a:p>
      </dsp:txBody>
      <dsp:txXfrm>
        <a:off x="1526976" y="5387063"/>
        <a:ext cx="1522511" cy="694770"/>
      </dsp:txXfrm>
    </dsp:sp>
    <dsp:sp modelId="{AB525F90-B7B2-4127-9F03-0E9993282CAF}">
      <dsp:nvSpPr>
        <dsp:cNvPr id="0" name=""/>
        <dsp:cNvSpPr/>
      </dsp:nvSpPr>
      <dsp:spPr>
        <a:xfrm>
          <a:off x="3049488" y="5387063"/>
          <a:ext cx="1522511" cy="69477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rtl="0">
            <a:lnSpc>
              <a:spcPct val="90000"/>
            </a:lnSpc>
            <a:spcBef>
              <a:spcPct val="0"/>
            </a:spcBef>
            <a:spcAft>
              <a:spcPct val="35000"/>
            </a:spcAft>
          </a:pPr>
          <a:r>
            <a:rPr lang="en-GB" sz="1100" b="0" i="0" kern="1200" dirty="0" smtClean="0">
              <a:solidFill>
                <a:schemeClr val="accent6"/>
              </a:solidFill>
              <a:effectLst>
                <a:outerShdw blurRad="38100" dist="38100" dir="2700000" algn="tl">
                  <a:srgbClr val="000000">
                    <a:alpha val="43137"/>
                  </a:srgbClr>
                </a:outerShdw>
              </a:effectLst>
            </a:rPr>
            <a:t>Revenue Management, Credit Control and Debt Collection Training</a:t>
          </a:r>
          <a:endParaRPr lang="en-ZA" sz="1100" b="0" kern="1200" dirty="0">
            <a:solidFill>
              <a:schemeClr val="accent6"/>
            </a:solidFill>
            <a:effectLst>
              <a:outerShdw blurRad="38100" dist="38100" dir="2700000" algn="tl">
                <a:srgbClr val="000000">
                  <a:alpha val="43137"/>
                </a:srgbClr>
              </a:outerShdw>
            </a:effectLst>
          </a:endParaRPr>
        </a:p>
      </dsp:txBody>
      <dsp:txXfrm>
        <a:off x="3049488" y="5387063"/>
        <a:ext cx="1522511" cy="694770"/>
      </dsp:txXfrm>
    </dsp:sp>
    <dsp:sp modelId="{5E7C8466-6192-44C8-84BF-357782DB215F}">
      <dsp:nvSpPr>
        <dsp:cNvPr id="0" name=""/>
        <dsp:cNvSpPr/>
      </dsp:nvSpPr>
      <dsp:spPr>
        <a:xfrm>
          <a:off x="4572000" y="5387063"/>
          <a:ext cx="1522511" cy="69477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GB" sz="1100" b="0" i="0" u="none" strike="noStrike" kern="1200" dirty="0" smtClean="0">
              <a:solidFill>
                <a:srgbClr val="000000"/>
              </a:solidFill>
              <a:effectLst>
                <a:outerShdw blurRad="38100" dist="38100" dir="2700000" algn="tl">
                  <a:srgbClr val="000000">
                    <a:alpha val="43137"/>
                  </a:srgbClr>
                </a:outerShdw>
              </a:effectLst>
              <a:latin typeface="Arial" panose="020B0604020202020204" pitchFamily="34" charset="0"/>
            </a:rPr>
            <a:t>Public-Private Partnerships (PPP) Capacity Training</a:t>
          </a:r>
          <a:endParaRPr lang="en-ZA" sz="1100" b="0" kern="1200" dirty="0">
            <a:solidFill>
              <a:schemeClr val="accent6"/>
            </a:solidFill>
            <a:effectLst>
              <a:outerShdw blurRad="38100" dist="38100" dir="2700000" algn="tl">
                <a:srgbClr val="000000">
                  <a:alpha val="43137"/>
                </a:srgbClr>
              </a:outerShdw>
            </a:effectLst>
          </a:endParaRPr>
        </a:p>
      </dsp:txBody>
      <dsp:txXfrm>
        <a:off x="4572000" y="5387063"/>
        <a:ext cx="1522511" cy="694770"/>
      </dsp:txXfrm>
    </dsp:sp>
    <dsp:sp modelId="{F9D46DFD-7339-4D51-A801-409035D5C09E}">
      <dsp:nvSpPr>
        <dsp:cNvPr id="0" name=""/>
        <dsp:cNvSpPr/>
      </dsp:nvSpPr>
      <dsp:spPr>
        <a:xfrm>
          <a:off x="6094511" y="5387063"/>
          <a:ext cx="1522511" cy="694770"/>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rtl="0">
            <a:lnSpc>
              <a:spcPct val="90000"/>
            </a:lnSpc>
            <a:spcBef>
              <a:spcPct val="0"/>
            </a:spcBef>
            <a:spcAft>
              <a:spcPct val="35000"/>
            </a:spcAft>
          </a:pPr>
          <a:r>
            <a:rPr lang="en-GB" sz="1100" kern="1200" dirty="0" smtClean="0">
              <a:solidFill>
                <a:schemeClr val="accent6"/>
              </a:solidFill>
              <a:effectLst>
                <a:outerShdw blurRad="38100" dist="38100" dir="2700000" algn="tl">
                  <a:srgbClr val="000000">
                    <a:alpha val="43137"/>
                  </a:srgbClr>
                </a:outerShdw>
              </a:effectLst>
            </a:rPr>
            <a:t>Peer Learning on HR Best Practices </a:t>
          </a:r>
          <a:endParaRPr lang="en-ZA" sz="1100" b="0" kern="1200" dirty="0">
            <a:solidFill>
              <a:schemeClr val="accent6"/>
            </a:solidFill>
            <a:effectLst>
              <a:outerShdw blurRad="38100" dist="38100" dir="2700000" algn="tl">
                <a:srgbClr val="000000">
                  <a:alpha val="43137"/>
                </a:srgbClr>
              </a:outerShdw>
            </a:effectLst>
          </a:endParaRPr>
        </a:p>
      </dsp:txBody>
      <dsp:txXfrm>
        <a:off x="6094511" y="5387063"/>
        <a:ext cx="1522511" cy="694770"/>
      </dsp:txXfrm>
    </dsp:sp>
    <dsp:sp modelId="{9C8E9000-6E35-49E0-A536-629D9FE84F62}">
      <dsp:nvSpPr>
        <dsp:cNvPr id="0" name=""/>
        <dsp:cNvSpPr/>
      </dsp:nvSpPr>
      <dsp:spPr>
        <a:xfrm>
          <a:off x="7617023" y="5387063"/>
          <a:ext cx="1522511" cy="69477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n-GB" sz="1050" b="0" kern="1200" dirty="0" smtClean="0">
              <a:solidFill>
                <a:schemeClr val="accent6"/>
              </a:solidFill>
              <a:effectLst>
                <a:outerShdw blurRad="38100" dist="38100" dir="2700000" algn="tl">
                  <a:srgbClr val="000000">
                    <a:alpha val="43137"/>
                  </a:srgbClr>
                </a:outerShdw>
              </a:effectLst>
            </a:rPr>
            <a:t>SUPPORTED implementation of the salary and wage increases &amp; exemption applications</a:t>
          </a:r>
          <a:endParaRPr lang="en-ZA" sz="1050" b="0" kern="1200" dirty="0">
            <a:solidFill>
              <a:schemeClr val="accent6"/>
            </a:solidFill>
            <a:effectLst>
              <a:outerShdw blurRad="38100" dist="38100" dir="2700000" algn="tl">
                <a:srgbClr val="000000">
                  <a:alpha val="43137"/>
                </a:srgbClr>
              </a:outerShdw>
            </a:effectLst>
          </a:endParaRPr>
        </a:p>
      </dsp:txBody>
      <dsp:txXfrm>
        <a:off x="7617023" y="5387063"/>
        <a:ext cx="1522511" cy="694770"/>
      </dsp:txXfrm>
    </dsp:sp>
    <dsp:sp modelId="{55958D3B-C97D-475C-A44D-C3825CBDF9FE}">
      <dsp:nvSpPr>
        <dsp:cNvPr id="0" name=""/>
        <dsp:cNvSpPr/>
      </dsp:nvSpPr>
      <dsp:spPr>
        <a:xfrm rot="10800000">
          <a:off x="0" y="2301375"/>
          <a:ext cx="9144000" cy="2322950"/>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accent6"/>
              </a:solidFill>
              <a:effectLst>
                <a:outerShdw blurRad="38100" dist="38100" dir="2700000" algn="tl">
                  <a:srgbClr val="000000">
                    <a:alpha val="43137"/>
                  </a:srgbClr>
                </a:outerShdw>
              </a:effectLst>
            </a:rPr>
            <a:t>Negative audit outcomes on HR &amp; PMS/non implementation of IDP</a:t>
          </a:r>
          <a:endParaRPr lang="en-ZA" sz="1400" b="1" kern="1200" dirty="0">
            <a:solidFill>
              <a:schemeClr val="accent6"/>
            </a:solidFill>
            <a:effectLst>
              <a:outerShdw blurRad="38100" dist="38100" dir="2700000" algn="tl">
                <a:srgbClr val="000000">
                  <a:alpha val="43137"/>
                </a:srgbClr>
              </a:outerShdw>
            </a:effectLst>
          </a:endParaRPr>
        </a:p>
      </dsp:txBody>
      <dsp:txXfrm rot="-10800000">
        <a:off x="0" y="2301375"/>
        <a:ext cx="9144000" cy="815355"/>
      </dsp:txXfrm>
    </dsp:sp>
    <dsp:sp modelId="{84493FC5-FA70-4A8F-B55A-6E5D6CCEC7FA}">
      <dsp:nvSpPr>
        <dsp:cNvPr id="0" name=""/>
        <dsp:cNvSpPr/>
      </dsp:nvSpPr>
      <dsp:spPr>
        <a:xfrm>
          <a:off x="4464" y="3116731"/>
          <a:ext cx="1522511" cy="694562"/>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GB" sz="1100" b="0" kern="1200" dirty="0" smtClean="0">
              <a:solidFill>
                <a:schemeClr val="accent6"/>
              </a:solidFill>
              <a:effectLst>
                <a:outerShdw blurRad="38100" dist="38100" dir="2700000" algn="tl">
                  <a:srgbClr val="000000">
                    <a:alpha val="43137"/>
                  </a:srgbClr>
                </a:outerShdw>
              </a:effectLst>
            </a:rPr>
            <a:t>SUPPORT municipalities with HR value chain to improve the HR maturity outcomes. </a:t>
          </a:r>
          <a:endParaRPr lang="en-ZA" sz="1100" b="0" kern="1200" dirty="0">
            <a:solidFill>
              <a:schemeClr val="accent6"/>
            </a:solidFill>
            <a:effectLst>
              <a:outerShdw blurRad="38100" dist="38100" dir="2700000" algn="tl">
                <a:srgbClr val="000000">
                  <a:alpha val="43137"/>
                </a:srgbClr>
              </a:outerShdw>
            </a:effectLst>
          </a:endParaRPr>
        </a:p>
      </dsp:txBody>
      <dsp:txXfrm>
        <a:off x="4464" y="3116731"/>
        <a:ext cx="1522511" cy="694562"/>
      </dsp:txXfrm>
    </dsp:sp>
    <dsp:sp modelId="{3A6AAE8C-AEEE-41C1-ACB7-42363277E410}">
      <dsp:nvSpPr>
        <dsp:cNvPr id="0" name=""/>
        <dsp:cNvSpPr/>
      </dsp:nvSpPr>
      <dsp:spPr>
        <a:xfrm>
          <a:off x="1526976" y="3116731"/>
          <a:ext cx="1522511" cy="69456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GB" sz="1100" b="0" kern="1200" dirty="0" smtClean="0">
              <a:solidFill>
                <a:schemeClr val="accent6"/>
              </a:solidFill>
              <a:effectLst>
                <a:outerShdw blurRad="38100" dist="38100" dir="2700000" algn="tl">
                  <a:srgbClr val="000000">
                    <a:alpha val="43137"/>
                  </a:srgbClr>
                </a:outerShdw>
              </a:effectLst>
            </a:rPr>
            <a:t>SUPPORTED municipalities with representation in arbitrations &amp; conciliations</a:t>
          </a:r>
          <a:endParaRPr lang="en-ZA" sz="1100" b="0" kern="1200" dirty="0">
            <a:solidFill>
              <a:schemeClr val="accent6"/>
            </a:solidFill>
            <a:effectLst>
              <a:outerShdw blurRad="38100" dist="38100" dir="2700000" algn="tl">
                <a:srgbClr val="000000">
                  <a:alpha val="43137"/>
                </a:srgbClr>
              </a:outerShdw>
            </a:effectLst>
          </a:endParaRPr>
        </a:p>
      </dsp:txBody>
      <dsp:txXfrm>
        <a:off x="1526976" y="3116731"/>
        <a:ext cx="1522511" cy="694562"/>
      </dsp:txXfrm>
    </dsp:sp>
    <dsp:sp modelId="{3BDBD485-D5FE-4912-8D97-38305A067309}">
      <dsp:nvSpPr>
        <dsp:cNvPr id="0" name=""/>
        <dsp:cNvSpPr/>
      </dsp:nvSpPr>
      <dsp:spPr>
        <a:xfrm>
          <a:off x="3049488" y="3116731"/>
          <a:ext cx="1522511" cy="694562"/>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GB" sz="1100" b="0" kern="1200" dirty="0" smtClean="0">
              <a:solidFill>
                <a:schemeClr val="accent6"/>
              </a:solidFill>
              <a:effectLst>
                <a:outerShdw blurRad="38100" dist="38100" dir="2700000" algn="tl">
                  <a:srgbClr val="000000">
                    <a:alpha val="43137"/>
                  </a:srgbClr>
                </a:outerShdw>
              </a:effectLst>
            </a:rPr>
            <a:t>LOBBIED on behalf of member in SALGBC bargaining structures</a:t>
          </a:r>
          <a:endParaRPr lang="en-ZA" sz="1100" b="0" kern="1200" dirty="0">
            <a:solidFill>
              <a:schemeClr val="accent6"/>
            </a:solidFill>
            <a:effectLst>
              <a:outerShdw blurRad="38100" dist="38100" dir="2700000" algn="tl">
                <a:srgbClr val="000000">
                  <a:alpha val="43137"/>
                </a:srgbClr>
              </a:outerShdw>
            </a:effectLst>
          </a:endParaRPr>
        </a:p>
      </dsp:txBody>
      <dsp:txXfrm>
        <a:off x="3049488" y="3116731"/>
        <a:ext cx="1522511" cy="694562"/>
      </dsp:txXfrm>
    </dsp:sp>
    <dsp:sp modelId="{304ECF72-90D4-4E6F-8351-853512913BA7}">
      <dsp:nvSpPr>
        <dsp:cNvPr id="0" name=""/>
        <dsp:cNvSpPr/>
      </dsp:nvSpPr>
      <dsp:spPr>
        <a:xfrm>
          <a:off x="4572000" y="3116731"/>
          <a:ext cx="1522511" cy="694562"/>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rtl="0">
            <a:lnSpc>
              <a:spcPct val="90000"/>
            </a:lnSpc>
            <a:spcBef>
              <a:spcPct val="0"/>
            </a:spcBef>
            <a:spcAft>
              <a:spcPct val="35000"/>
            </a:spcAft>
          </a:pPr>
          <a:r>
            <a:rPr lang="en-GB" sz="1100" b="0" kern="1200" dirty="0" smtClean="0">
              <a:solidFill>
                <a:schemeClr val="accent6"/>
              </a:solidFill>
              <a:effectLst>
                <a:outerShdw blurRad="38100" dist="38100" dir="2700000" algn="tl">
                  <a:srgbClr val="000000">
                    <a:alpha val="43137"/>
                  </a:srgbClr>
                </a:outerShdw>
              </a:effectLst>
            </a:rPr>
            <a:t>TRAINED MPAC members to undertake their roles and responsibilities</a:t>
          </a:r>
          <a:endParaRPr lang="en-ZA" sz="1100" b="0" kern="1200" dirty="0">
            <a:solidFill>
              <a:schemeClr val="accent6"/>
            </a:solidFill>
            <a:effectLst>
              <a:outerShdw blurRad="38100" dist="38100" dir="2700000" algn="tl">
                <a:srgbClr val="000000">
                  <a:alpha val="43137"/>
                </a:srgbClr>
              </a:outerShdw>
            </a:effectLst>
          </a:endParaRPr>
        </a:p>
      </dsp:txBody>
      <dsp:txXfrm>
        <a:off x="4572000" y="3116731"/>
        <a:ext cx="1522511" cy="694562"/>
      </dsp:txXfrm>
    </dsp:sp>
    <dsp:sp modelId="{6A562DD2-9C20-4CFF-B489-043AD26540EC}">
      <dsp:nvSpPr>
        <dsp:cNvPr id="0" name=""/>
        <dsp:cNvSpPr/>
      </dsp:nvSpPr>
      <dsp:spPr>
        <a:xfrm>
          <a:off x="6094511" y="3116731"/>
          <a:ext cx="1522511" cy="69456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rtl="0">
            <a:lnSpc>
              <a:spcPct val="90000"/>
            </a:lnSpc>
            <a:spcBef>
              <a:spcPct val="0"/>
            </a:spcBef>
            <a:spcAft>
              <a:spcPct val="35000"/>
            </a:spcAft>
          </a:pPr>
          <a:r>
            <a:rPr lang="en-GB" sz="1100" b="0" i="0" kern="1200" dirty="0" smtClean="0">
              <a:solidFill>
                <a:schemeClr val="accent6"/>
              </a:solidFill>
              <a:effectLst>
                <a:outerShdw blurRad="38100" dist="38100" dir="2700000" algn="tl">
                  <a:srgbClr val="000000">
                    <a:alpha val="43137"/>
                  </a:srgbClr>
                </a:outerShdw>
              </a:effectLst>
            </a:rPr>
            <a:t>Cost reflective tariff base standards benchmark training</a:t>
          </a:r>
          <a:endParaRPr lang="en-ZA" sz="1100" b="0" kern="1200" dirty="0">
            <a:solidFill>
              <a:schemeClr val="accent6"/>
            </a:solidFill>
            <a:effectLst>
              <a:outerShdw blurRad="38100" dist="38100" dir="2700000" algn="tl">
                <a:srgbClr val="000000">
                  <a:alpha val="43137"/>
                </a:srgbClr>
              </a:outerShdw>
            </a:effectLst>
          </a:endParaRPr>
        </a:p>
      </dsp:txBody>
      <dsp:txXfrm>
        <a:off x="6094511" y="3116731"/>
        <a:ext cx="1522511" cy="694562"/>
      </dsp:txXfrm>
    </dsp:sp>
    <dsp:sp modelId="{AC9F21BB-1BFD-4652-AE0B-BAA483159EAC}">
      <dsp:nvSpPr>
        <dsp:cNvPr id="0" name=""/>
        <dsp:cNvSpPr/>
      </dsp:nvSpPr>
      <dsp:spPr>
        <a:xfrm>
          <a:off x="7617023" y="3116731"/>
          <a:ext cx="1522511" cy="694562"/>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rtl="0">
            <a:lnSpc>
              <a:spcPct val="90000"/>
            </a:lnSpc>
            <a:spcBef>
              <a:spcPct val="0"/>
            </a:spcBef>
            <a:spcAft>
              <a:spcPct val="35000"/>
            </a:spcAft>
          </a:pPr>
          <a:r>
            <a:rPr lang="en-GB" sz="1100" b="0" kern="1200" smtClean="0">
              <a:solidFill>
                <a:schemeClr val="accent6"/>
              </a:solidFill>
              <a:effectLst>
                <a:outerShdw blurRad="38100" dist="38100" dir="2700000" algn="tl">
                  <a:srgbClr val="000000">
                    <a:alpha val="43137"/>
                  </a:srgbClr>
                </a:outerShdw>
              </a:effectLst>
            </a:rPr>
            <a:t>SUPPORTED the implementation of job evaluation</a:t>
          </a:r>
          <a:endParaRPr lang="en-ZA" sz="1100" b="0" kern="1200" dirty="0">
            <a:solidFill>
              <a:schemeClr val="accent6"/>
            </a:solidFill>
            <a:effectLst>
              <a:outerShdw blurRad="38100" dist="38100" dir="2700000" algn="tl">
                <a:srgbClr val="000000">
                  <a:alpha val="43137"/>
                </a:srgbClr>
              </a:outerShdw>
            </a:effectLst>
          </a:endParaRPr>
        </a:p>
      </dsp:txBody>
      <dsp:txXfrm>
        <a:off x="7617023" y="3116731"/>
        <a:ext cx="1522511" cy="694562"/>
      </dsp:txXfrm>
    </dsp:sp>
    <dsp:sp modelId="{F0D91304-3995-4A16-9624-E1C5F1D88314}">
      <dsp:nvSpPr>
        <dsp:cNvPr id="0" name=""/>
        <dsp:cNvSpPr/>
      </dsp:nvSpPr>
      <dsp:spPr>
        <a:xfrm rot="10800000">
          <a:off x="0" y="1080"/>
          <a:ext cx="9144000" cy="2322950"/>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ZA" sz="1200" b="1" kern="1200" dirty="0" smtClean="0">
              <a:solidFill>
                <a:schemeClr val="accent6"/>
              </a:solidFill>
              <a:effectLst>
                <a:outerShdw blurRad="38100" dist="38100" dir="2700000" algn="tl">
                  <a:srgbClr val="000000">
                    <a:alpha val="43137"/>
                  </a:srgbClr>
                </a:outerShdw>
              </a:effectLst>
            </a:rPr>
            <a:t>Lack of skills in HR &amp; LR can lead to disputes if employees are not capacitated.</a:t>
          </a:r>
          <a:endParaRPr lang="en-ZA" sz="1200" b="1" kern="1200" dirty="0">
            <a:solidFill>
              <a:schemeClr val="accent6"/>
            </a:solidFill>
            <a:effectLst>
              <a:outerShdw blurRad="38100" dist="38100" dir="2700000" algn="tl">
                <a:srgbClr val="000000">
                  <a:alpha val="43137"/>
                </a:srgbClr>
              </a:outerShdw>
            </a:effectLst>
          </a:endParaRPr>
        </a:p>
      </dsp:txBody>
      <dsp:txXfrm rot="-10800000">
        <a:off x="0" y="1080"/>
        <a:ext cx="9144000" cy="815355"/>
      </dsp:txXfrm>
    </dsp:sp>
    <dsp:sp modelId="{90052CFC-6861-4BBF-BA76-4B2885019AB1}">
      <dsp:nvSpPr>
        <dsp:cNvPr id="0" name=""/>
        <dsp:cNvSpPr/>
      </dsp:nvSpPr>
      <dsp:spPr>
        <a:xfrm>
          <a:off x="0" y="816436"/>
          <a:ext cx="9144000" cy="694562"/>
        </a:xfrm>
        <a:prstGeom prst="rect">
          <a:avLst/>
        </a:prstGeom>
        <a:solidFill>
          <a:schemeClr val="accent5">
            <a:lumMod val="50000"/>
            <a:alpha val="9000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GB" sz="1200" b="0" kern="1200" dirty="0" smtClean="0">
              <a:solidFill>
                <a:schemeClr val="accent6"/>
              </a:solidFill>
              <a:effectLst>
                <a:outerShdw blurRad="38100" dist="38100" dir="2700000" algn="tl">
                  <a:srgbClr val="000000">
                    <a:alpha val="43137"/>
                  </a:srgbClr>
                </a:outerShdw>
              </a:effectLst>
            </a:rPr>
            <a:t>TRAINED officials on Chairing &amp; Prosecuting Disciplinary Hearings, </a:t>
          </a:r>
          <a:r>
            <a:rPr lang="en-US" sz="1200" b="0" kern="1200" dirty="0" smtClean="0">
              <a:solidFill>
                <a:schemeClr val="accent6"/>
              </a:solidFill>
              <a:effectLst>
                <a:outerShdw blurRad="38100" dist="38100" dir="2700000" algn="tl">
                  <a:srgbClr val="000000">
                    <a:alpha val="43137"/>
                  </a:srgbClr>
                </a:outerShdw>
              </a:effectLst>
            </a:rPr>
            <a:t>Interpretation &amp; Application of Collective Agreements, Powers &amp; Function of the Local </a:t>
          </a:r>
          <a:r>
            <a:rPr lang="en-US" sz="1200" b="0" kern="1200" dirty="0" err="1" smtClean="0">
              <a:solidFill>
                <a:schemeClr val="accent6"/>
              </a:solidFill>
              <a:effectLst>
                <a:outerShdw blurRad="38100" dist="38100" dir="2700000" algn="tl">
                  <a:srgbClr val="000000">
                    <a:alpha val="43137"/>
                  </a:srgbClr>
                </a:outerShdw>
              </a:effectLst>
            </a:rPr>
            <a:t>Labour</a:t>
          </a:r>
          <a:r>
            <a:rPr lang="en-US" sz="1200" b="0" kern="1200" dirty="0" smtClean="0">
              <a:solidFill>
                <a:schemeClr val="accent6"/>
              </a:solidFill>
              <a:effectLst>
                <a:outerShdw blurRad="38100" dist="38100" dir="2700000" algn="tl">
                  <a:srgbClr val="000000">
                    <a:alpha val="43137"/>
                  </a:srgbClr>
                </a:outerShdw>
              </a:effectLst>
            </a:rPr>
            <a:t> Forum, </a:t>
          </a:r>
          <a:r>
            <a:rPr lang="en-GB" sz="1200" b="0" kern="1200" dirty="0" smtClean="0">
              <a:solidFill>
                <a:schemeClr val="accent6"/>
              </a:solidFill>
              <a:effectLst>
                <a:outerShdw blurRad="38100" dist="38100" dir="2700000" algn="tl">
                  <a:srgbClr val="000000">
                    <a:alpha val="43137"/>
                  </a:srgbClr>
                </a:outerShdw>
              </a:effectLst>
            </a:rPr>
            <a:t>Strike Management Training, Performance Management Training</a:t>
          </a:r>
          <a:endParaRPr lang="en-ZA" sz="1200" b="0" kern="1200" dirty="0">
            <a:solidFill>
              <a:schemeClr val="accent6"/>
            </a:solidFill>
            <a:effectLst>
              <a:outerShdw blurRad="38100" dist="38100" dir="2700000" algn="tl">
                <a:srgbClr val="000000">
                  <a:alpha val="43137"/>
                </a:srgbClr>
              </a:outerShdw>
            </a:effectLst>
          </a:endParaRPr>
        </a:p>
      </dsp:txBody>
      <dsp:txXfrm>
        <a:off x="0" y="816436"/>
        <a:ext cx="9144000" cy="694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4558D-159A-47DE-A94F-521C32D12BF0}">
      <dsp:nvSpPr>
        <dsp:cNvPr id="0" name=""/>
        <dsp:cNvSpPr/>
      </dsp:nvSpPr>
      <dsp:spPr>
        <a:xfrm>
          <a:off x="2692172" y="821"/>
          <a:ext cx="2263824" cy="1522799"/>
        </a:xfrm>
        <a:prstGeom prst="downArrow">
          <a:avLst>
            <a:gd name="adj1" fmla="val 50000"/>
            <a:gd name="adj2" fmla="val 35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effectLst>
                <a:outerShdw blurRad="38100" dist="38100" dir="2700000" algn="tl">
                  <a:srgbClr val="000000">
                    <a:alpha val="43137"/>
                  </a:srgbClr>
                </a:outerShdw>
              </a:effectLst>
            </a:rPr>
            <a:t>Poor </a:t>
          </a:r>
          <a:r>
            <a:rPr lang="en-US" sz="1600" kern="1200" dirty="0" err="1" smtClean="0">
              <a:solidFill>
                <a:schemeClr val="tx1"/>
              </a:solidFill>
              <a:effectLst>
                <a:outerShdw blurRad="38100" dist="38100" dir="2700000" algn="tl">
                  <a:srgbClr val="000000">
                    <a:alpha val="43137"/>
                  </a:srgbClr>
                </a:outerShdw>
              </a:effectLst>
            </a:rPr>
            <a:t>labour</a:t>
          </a:r>
          <a:r>
            <a:rPr lang="en-US" sz="1600" kern="1200" dirty="0" smtClean="0">
              <a:solidFill>
                <a:schemeClr val="tx1"/>
              </a:solidFill>
              <a:effectLst>
                <a:outerShdw blurRad="38100" dist="38100" dir="2700000" algn="tl">
                  <a:srgbClr val="000000">
                    <a:alpha val="43137"/>
                  </a:srgbClr>
                </a:outerShdw>
              </a:effectLst>
            </a:rPr>
            <a:t> Relations</a:t>
          </a:r>
          <a:endParaRPr lang="en-US" sz="1600" kern="1200" dirty="0">
            <a:solidFill>
              <a:schemeClr val="tx1"/>
            </a:solidFill>
            <a:effectLst>
              <a:outerShdw blurRad="38100" dist="38100" dir="2700000" algn="tl">
                <a:srgbClr val="000000">
                  <a:alpha val="43137"/>
                </a:srgbClr>
              </a:outerShdw>
            </a:effectLst>
          </a:endParaRPr>
        </a:p>
      </dsp:txBody>
      <dsp:txXfrm>
        <a:off x="3258128" y="821"/>
        <a:ext cx="1131912" cy="1256309"/>
      </dsp:txXfrm>
    </dsp:sp>
    <dsp:sp modelId="{3DCA436E-A06E-419C-933D-824314FA18DD}">
      <dsp:nvSpPr>
        <dsp:cNvPr id="0" name=""/>
        <dsp:cNvSpPr/>
      </dsp:nvSpPr>
      <dsp:spPr>
        <a:xfrm rot="3600000">
          <a:off x="4259359" y="686995"/>
          <a:ext cx="1916671" cy="1759655"/>
        </a:xfrm>
        <a:prstGeom prst="downArrow">
          <a:avLst>
            <a:gd name="adj1" fmla="val 50000"/>
            <a:gd name="adj2" fmla="val 35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effectLst>
                <a:outerShdw blurRad="38100" dist="38100" dir="2700000" algn="tl">
                  <a:srgbClr val="000000">
                    <a:alpha val="43137"/>
                  </a:srgbClr>
                </a:outerShdw>
              </a:effectLst>
            </a:rPr>
            <a:t>Inefficient apartheid spatial design</a:t>
          </a:r>
          <a:endParaRPr lang="en-US" sz="1600" kern="1200" dirty="0">
            <a:solidFill>
              <a:schemeClr val="tx1"/>
            </a:solidFill>
            <a:effectLst>
              <a:outerShdw blurRad="38100" dist="38100" dir="2700000" algn="tl">
                <a:srgbClr val="000000">
                  <a:alpha val="43137"/>
                </a:srgbClr>
              </a:outerShdw>
            </a:effectLst>
          </a:endParaRPr>
        </a:p>
      </dsp:txBody>
      <dsp:txXfrm rot="-5400000">
        <a:off x="4625179" y="1010670"/>
        <a:ext cx="1451715" cy="958335"/>
      </dsp:txXfrm>
    </dsp:sp>
    <dsp:sp modelId="{41603B25-B9A7-46D0-887C-18FC2BCE93AA}">
      <dsp:nvSpPr>
        <dsp:cNvPr id="0" name=""/>
        <dsp:cNvSpPr/>
      </dsp:nvSpPr>
      <dsp:spPr>
        <a:xfrm rot="7200000">
          <a:off x="4285147" y="2414626"/>
          <a:ext cx="1865094" cy="1522799"/>
        </a:xfrm>
        <a:prstGeom prst="downArrow">
          <a:avLst>
            <a:gd name="adj1" fmla="val 50000"/>
            <a:gd name="adj2" fmla="val 35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effectLst>
                <a:outerShdw blurRad="38100" dist="38100" dir="2700000" algn="tl">
                  <a:srgbClr val="000000">
                    <a:alpha val="43137"/>
                  </a:srgbClr>
                </a:outerShdw>
              </a:effectLst>
            </a:rPr>
            <a:t>Lack of skills</a:t>
          </a:r>
          <a:endParaRPr lang="en-US" sz="1600" kern="1200" dirty="0">
            <a:solidFill>
              <a:schemeClr val="tx1"/>
            </a:solidFill>
            <a:effectLst>
              <a:outerShdw blurRad="38100" dist="38100" dir="2700000" algn="tl">
                <a:srgbClr val="000000">
                  <a:alpha val="43137"/>
                </a:srgbClr>
              </a:outerShdw>
            </a:effectLst>
          </a:endParaRPr>
        </a:p>
      </dsp:txBody>
      <dsp:txXfrm rot="-5400000">
        <a:off x="4704933" y="2776375"/>
        <a:ext cx="1256309" cy="932547"/>
      </dsp:txXfrm>
    </dsp:sp>
    <dsp:sp modelId="{03A77CC1-2883-44E9-A927-23D8D86A498B}">
      <dsp:nvSpPr>
        <dsp:cNvPr id="0" name=""/>
        <dsp:cNvSpPr/>
      </dsp:nvSpPr>
      <dsp:spPr>
        <a:xfrm rot="10800000">
          <a:off x="2672406" y="3219227"/>
          <a:ext cx="2303356" cy="1522799"/>
        </a:xfrm>
        <a:prstGeom prst="downArrow">
          <a:avLst>
            <a:gd name="adj1" fmla="val 50000"/>
            <a:gd name="adj2" fmla="val 35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effectLst>
                <a:outerShdw blurRad="38100" dist="38100" dir="2700000" algn="tl">
                  <a:srgbClr val="000000">
                    <a:alpha val="43137"/>
                  </a:srgbClr>
                </a:outerShdw>
              </a:effectLst>
            </a:rPr>
            <a:t>Crime / Corruption </a:t>
          </a:r>
          <a:endParaRPr lang="en-US" sz="1600" kern="1200" dirty="0">
            <a:solidFill>
              <a:schemeClr val="tx1"/>
            </a:solidFill>
            <a:effectLst>
              <a:outerShdw blurRad="38100" dist="38100" dir="2700000" algn="tl">
                <a:srgbClr val="000000">
                  <a:alpha val="43137"/>
                </a:srgbClr>
              </a:outerShdw>
            </a:effectLst>
          </a:endParaRPr>
        </a:p>
      </dsp:txBody>
      <dsp:txXfrm rot="10800000">
        <a:off x="3248245" y="3485717"/>
        <a:ext cx="1151678" cy="1256309"/>
      </dsp:txXfrm>
    </dsp:sp>
    <dsp:sp modelId="{AB6E8487-3FDE-4982-AEDD-44690A8ABD93}">
      <dsp:nvSpPr>
        <dsp:cNvPr id="0" name=""/>
        <dsp:cNvSpPr/>
      </dsp:nvSpPr>
      <dsp:spPr>
        <a:xfrm rot="14400000">
          <a:off x="1338893" y="2238095"/>
          <a:ext cx="2183161" cy="1875860"/>
        </a:xfrm>
        <a:prstGeom prst="downArrow">
          <a:avLst>
            <a:gd name="adj1" fmla="val 50000"/>
            <a:gd name="adj2" fmla="val 35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5"/>
              </a:solidFill>
              <a:effectLst>
                <a:outerShdw blurRad="38100" dist="38100" dir="2700000" algn="tl">
                  <a:srgbClr val="000000">
                    <a:alpha val="43137"/>
                  </a:srgbClr>
                </a:outerShdw>
              </a:effectLst>
            </a:rPr>
            <a:t>Financial constraints &amp; mismanagement</a:t>
          </a:r>
          <a:endParaRPr lang="en-US" sz="1200" b="1" kern="1200" dirty="0">
            <a:solidFill>
              <a:schemeClr val="accent5"/>
            </a:solidFill>
            <a:effectLst>
              <a:outerShdw blurRad="38100" dist="38100" dir="2700000" algn="tl">
                <a:srgbClr val="000000">
                  <a:alpha val="43137"/>
                </a:srgbClr>
              </a:outerShdw>
            </a:effectLst>
          </a:endParaRPr>
        </a:p>
      </dsp:txBody>
      <dsp:txXfrm rot="5400000">
        <a:off x="1514534" y="2712303"/>
        <a:ext cx="1547585" cy="1091581"/>
      </dsp:txXfrm>
    </dsp:sp>
    <dsp:sp modelId="{D5066FF4-FEDE-42BB-9794-D3DFA39757CC}">
      <dsp:nvSpPr>
        <dsp:cNvPr id="0" name=""/>
        <dsp:cNvSpPr/>
      </dsp:nvSpPr>
      <dsp:spPr>
        <a:xfrm rot="18000000">
          <a:off x="1407114" y="646625"/>
          <a:ext cx="2046718" cy="1840394"/>
        </a:xfrm>
        <a:prstGeom prst="downArrow">
          <a:avLst>
            <a:gd name="adj1" fmla="val 50000"/>
            <a:gd name="adj2" fmla="val 35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effectLst>
                <a:outerShdw blurRad="38100" dist="38100" dir="2700000" algn="tl">
                  <a:srgbClr val="000000">
                    <a:alpha val="43137"/>
                  </a:srgbClr>
                </a:outerShdw>
              </a:effectLst>
            </a:rPr>
            <a:t>Poor planning &amp; lack of IGR</a:t>
          </a:r>
          <a:endParaRPr lang="en-US" sz="1600" kern="1200" dirty="0">
            <a:solidFill>
              <a:schemeClr val="tx1"/>
            </a:solidFill>
            <a:effectLst>
              <a:outerShdw blurRad="38100" dist="38100" dir="2700000" algn="tl">
                <a:srgbClr val="000000">
                  <a:alpha val="43137"/>
                </a:srgbClr>
              </a:outerShdw>
            </a:effectLst>
          </a:endParaRPr>
        </a:p>
      </dsp:txBody>
      <dsp:txXfrm rot="5400000">
        <a:off x="1531851" y="974625"/>
        <a:ext cx="1518325" cy="10233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4558D-159A-47DE-A94F-521C32D12BF0}">
      <dsp:nvSpPr>
        <dsp:cNvPr id="0" name=""/>
        <dsp:cNvSpPr/>
      </dsp:nvSpPr>
      <dsp:spPr>
        <a:xfrm>
          <a:off x="2692172" y="821"/>
          <a:ext cx="2263824" cy="1522799"/>
        </a:xfrm>
        <a:prstGeom prst="downArrow">
          <a:avLst>
            <a:gd name="adj1" fmla="val 50000"/>
            <a:gd name="adj2" fmla="val 35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effectLst>
                <a:outerShdw blurRad="38100" dist="38100" dir="2700000" algn="tl">
                  <a:srgbClr val="000000">
                    <a:alpha val="43137"/>
                  </a:srgbClr>
                </a:outerShdw>
              </a:effectLst>
            </a:rPr>
            <a:t>Prolonged suspensions eroded  </a:t>
          </a:r>
          <a:r>
            <a:rPr lang="en-US" sz="1200" kern="1200" dirty="0" err="1" smtClean="0">
              <a:solidFill>
                <a:schemeClr val="tx1"/>
              </a:solidFill>
              <a:effectLst>
                <a:outerShdw blurRad="38100" dist="38100" dir="2700000" algn="tl">
                  <a:srgbClr val="000000">
                    <a:alpha val="43137"/>
                  </a:srgbClr>
                </a:outerShdw>
              </a:effectLst>
            </a:rPr>
            <a:t>labour</a:t>
          </a:r>
          <a:r>
            <a:rPr lang="en-US" sz="1200" kern="1200" dirty="0" smtClean="0">
              <a:solidFill>
                <a:schemeClr val="tx1"/>
              </a:solidFill>
              <a:effectLst>
                <a:outerShdw blurRad="38100" dist="38100" dir="2700000" algn="tl">
                  <a:srgbClr val="000000">
                    <a:alpha val="43137"/>
                  </a:srgbClr>
                </a:outerShdw>
              </a:effectLst>
            </a:rPr>
            <a:t> Relations</a:t>
          </a:r>
          <a:endParaRPr lang="en-US" sz="1200" kern="1200" dirty="0">
            <a:solidFill>
              <a:schemeClr val="tx1"/>
            </a:solidFill>
            <a:effectLst>
              <a:outerShdw blurRad="38100" dist="38100" dir="2700000" algn="tl">
                <a:srgbClr val="000000">
                  <a:alpha val="43137"/>
                </a:srgbClr>
              </a:outerShdw>
            </a:effectLst>
          </a:endParaRPr>
        </a:p>
      </dsp:txBody>
      <dsp:txXfrm>
        <a:off x="3258128" y="821"/>
        <a:ext cx="1131912" cy="1256309"/>
      </dsp:txXfrm>
    </dsp:sp>
    <dsp:sp modelId="{3DCA436E-A06E-419C-933D-824314FA18DD}">
      <dsp:nvSpPr>
        <dsp:cNvPr id="0" name=""/>
        <dsp:cNvSpPr/>
      </dsp:nvSpPr>
      <dsp:spPr>
        <a:xfrm rot="3600000">
          <a:off x="4259359" y="686995"/>
          <a:ext cx="1916671" cy="1759655"/>
        </a:xfrm>
        <a:prstGeom prst="downArrow">
          <a:avLst>
            <a:gd name="adj1" fmla="val 50000"/>
            <a:gd name="adj2" fmla="val 35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effectLst>
                <a:outerShdw blurRad="38100" dist="38100" dir="2700000" algn="tl">
                  <a:srgbClr val="000000">
                    <a:alpha val="43137"/>
                  </a:srgbClr>
                </a:outerShdw>
              </a:effectLst>
            </a:rPr>
            <a:t>Vacancies in key positions</a:t>
          </a:r>
          <a:endParaRPr lang="en-US" sz="1400" kern="1200" dirty="0">
            <a:solidFill>
              <a:schemeClr val="tx1"/>
            </a:solidFill>
            <a:effectLst>
              <a:outerShdw blurRad="38100" dist="38100" dir="2700000" algn="tl">
                <a:srgbClr val="000000">
                  <a:alpha val="43137"/>
                </a:srgbClr>
              </a:outerShdw>
            </a:effectLst>
          </a:endParaRPr>
        </a:p>
      </dsp:txBody>
      <dsp:txXfrm rot="-5400000">
        <a:off x="4625179" y="1010670"/>
        <a:ext cx="1451715" cy="958335"/>
      </dsp:txXfrm>
    </dsp:sp>
    <dsp:sp modelId="{41603B25-B9A7-46D0-887C-18FC2BCE93AA}">
      <dsp:nvSpPr>
        <dsp:cNvPr id="0" name=""/>
        <dsp:cNvSpPr/>
      </dsp:nvSpPr>
      <dsp:spPr>
        <a:xfrm rot="7200000">
          <a:off x="4285147" y="2414626"/>
          <a:ext cx="1865094" cy="1522799"/>
        </a:xfrm>
        <a:prstGeom prst="downArrow">
          <a:avLst>
            <a:gd name="adj1" fmla="val 50000"/>
            <a:gd name="adj2" fmla="val 35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effectLst>
                <a:outerShdw blurRad="38100" dist="38100" dir="2700000" algn="tl">
                  <a:srgbClr val="000000">
                    <a:alpha val="43137"/>
                  </a:srgbClr>
                </a:outerShdw>
              </a:effectLst>
            </a:rPr>
            <a:t>Lack of skills frontline skills</a:t>
          </a:r>
          <a:endParaRPr lang="en-US" sz="1400" kern="1200" dirty="0">
            <a:solidFill>
              <a:schemeClr val="tx1"/>
            </a:solidFill>
            <a:effectLst>
              <a:outerShdw blurRad="38100" dist="38100" dir="2700000" algn="tl">
                <a:srgbClr val="000000">
                  <a:alpha val="43137"/>
                </a:srgbClr>
              </a:outerShdw>
            </a:effectLst>
          </a:endParaRPr>
        </a:p>
      </dsp:txBody>
      <dsp:txXfrm rot="-5400000">
        <a:off x="4704933" y="2776375"/>
        <a:ext cx="1256309" cy="932547"/>
      </dsp:txXfrm>
    </dsp:sp>
    <dsp:sp modelId="{03A77CC1-2883-44E9-A927-23D8D86A498B}">
      <dsp:nvSpPr>
        <dsp:cNvPr id="0" name=""/>
        <dsp:cNvSpPr/>
      </dsp:nvSpPr>
      <dsp:spPr>
        <a:xfrm rot="10800000">
          <a:off x="2672406" y="3219227"/>
          <a:ext cx="2303356" cy="1522799"/>
        </a:xfrm>
        <a:prstGeom prst="downArrow">
          <a:avLst>
            <a:gd name="adj1" fmla="val 50000"/>
            <a:gd name="adj2" fmla="val 35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effectLst>
                <a:outerShdw blurRad="38100" dist="38100" dir="2700000" algn="tl">
                  <a:srgbClr val="000000">
                    <a:alpha val="43137"/>
                  </a:srgbClr>
                </a:outerShdw>
              </a:effectLst>
            </a:rPr>
            <a:t>Poor compliance with governance framework</a:t>
          </a:r>
          <a:endParaRPr lang="en-US" sz="1400" kern="1200" dirty="0">
            <a:solidFill>
              <a:schemeClr val="tx1"/>
            </a:solidFill>
            <a:effectLst>
              <a:outerShdw blurRad="38100" dist="38100" dir="2700000" algn="tl">
                <a:srgbClr val="000000">
                  <a:alpha val="43137"/>
                </a:srgbClr>
              </a:outerShdw>
            </a:effectLst>
          </a:endParaRPr>
        </a:p>
      </dsp:txBody>
      <dsp:txXfrm rot="10800000">
        <a:off x="3248245" y="3485717"/>
        <a:ext cx="1151678" cy="1256309"/>
      </dsp:txXfrm>
    </dsp:sp>
    <dsp:sp modelId="{AB6E8487-3FDE-4982-AEDD-44690A8ABD93}">
      <dsp:nvSpPr>
        <dsp:cNvPr id="0" name=""/>
        <dsp:cNvSpPr/>
      </dsp:nvSpPr>
      <dsp:spPr>
        <a:xfrm rot="14400000">
          <a:off x="1256701" y="2263783"/>
          <a:ext cx="2183161" cy="1875860"/>
        </a:xfrm>
        <a:prstGeom prst="downArrow">
          <a:avLst>
            <a:gd name="adj1" fmla="val 50000"/>
            <a:gd name="adj2" fmla="val 35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accent5"/>
              </a:solidFill>
              <a:effectLst>
                <a:outerShdw blurRad="38100" dist="38100" dir="2700000" algn="tl">
                  <a:srgbClr val="000000">
                    <a:alpha val="43137"/>
                  </a:srgbClr>
                </a:outerShdw>
              </a:effectLst>
            </a:rPr>
            <a:t>Costs increasing faster than revenue</a:t>
          </a:r>
          <a:endParaRPr lang="en-US" sz="1600" kern="1200" dirty="0">
            <a:solidFill>
              <a:schemeClr val="accent5"/>
            </a:solidFill>
            <a:effectLst>
              <a:outerShdw blurRad="38100" dist="38100" dir="2700000" algn="tl">
                <a:srgbClr val="000000">
                  <a:alpha val="43137"/>
                </a:srgbClr>
              </a:outerShdw>
            </a:effectLst>
          </a:endParaRPr>
        </a:p>
      </dsp:txBody>
      <dsp:txXfrm rot="5400000">
        <a:off x="1432342" y="2737991"/>
        <a:ext cx="1547585" cy="1091581"/>
      </dsp:txXfrm>
    </dsp:sp>
    <dsp:sp modelId="{D5066FF4-FEDE-42BB-9794-D3DFA39757CC}">
      <dsp:nvSpPr>
        <dsp:cNvPr id="0" name=""/>
        <dsp:cNvSpPr/>
      </dsp:nvSpPr>
      <dsp:spPr>
        <a:xfrm rot="18000000">
          <a:off x="1407114" y="646625"/>
          <a:ext cx="2046718" cy="1840394"/>
        </a:xfrm>
        <a:prstGeom prst="downArrow">
          <a:avLst>
            <a:gd name="adj1" fmla="val 50000"/>
            <a:gd name="adj2" fmla="val 35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effectLst>
                <a:outerShdw blurRad="38100" dist="38100" dir="2700000" algn="tl">
                  <a:srgbClr val="000000">
                    <a:alpha val="43137"/>
                  </a:srgbClr>
                </a:outerShdw>
              </a:effectLst>
            </a:rPr>
            <a:t>Poor customer relations &amp; perception poor billing</a:t>
          </a:r>
          <a:endParaRPr lang="en-US" sz="1400" kern="1200" dirty="0">
            <a:solidFill>
              <a:schemeClr val="tx1"/>
            </a:solidFill>
            <a:effectLst>
              <a:outerShdw blurRad="38100" dist="38100" dir="2700000" algn="tl">
                <a:srgbClr val="000000">
                  <a:alpha val="43137"/>
                </a:srgbClr>
              </a:outerShdw>
            </a:effectLst>
          </a:endParaRPr>
        </a:p>
      </dsp:txBody>
      <dsp:txXfrm rot="5400000">
        <a:off x="1531851" y="974625"/>
        <a:ext cx="1518325" cy="10233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68603A-29C1-4D42-B997-63A8761F3F57}" type="datetimeFigureOut">
              <a:rPr lang="en-GB" smtClean="0"/>
              <a:pPr/>
              <a:t>03/09/2020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3B3E7-15C3-4DC1-85F3-547B36497E09}" type="slidenum">
              <a:rPr lang="en-GB" smtClean="0"/>
              <a:pPr/>
              <a:t>‹#›</a:t>
            </a:fld>
            <a:endParaRPr lang="en-GB"/>
          </a:p>
        </p:txBody>
      </p:sp>
    </p:spTree>
    <p:extLst>
      <p:ext uri="{BB962C8B-B14F-4D97-AF65-F5344CB8AC3E}">
        <p14:creationId xmlns:p14="http://schemas.microsoft.com/office/powerpoint/2010/main" xmlns="" val="271432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CA4E83C-54B5-4004-B2B4-F92A2C1511FD}"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xmlns="" val="17648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As a member-focused</a:t>
            </a:r>
            <a:r>
              <a:rPr lang="en-ZA" baseline="0" dirty="0" smtClean="0"/>
              <a:t> organisation, SALGA prides itself for putting its members first.</a:t>
            </a:r>
            <a:endParaRPr lang="en-ZA"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a:t>
            </a:fld>
            <a:endParaRPr lang="en-US"/>
          </a:p>
        </p:txBody>
      </p:sp>
    </p:spTree>
    <p:extLst>
      <p:ext uri="{BB962C8B-B14F-4D97-AF65-F5344CB8AC3E}">
        <p14:creationId xmlns:p14="http://schemas.microsoft.com/office/powerpoint/2010/main" xmlns="" val="47531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A4E83C-54B5-4004-B2B4-F92A2C1511F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65630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SALGA is an Employer body for local government and in</a:t>
            </a:r>
            <a:r>
              <a:rPr lang="en-ZA" baseline="0" dirty="0" smtClean="0"/>
              <a:t> 2019 it is noteworthy that</a:t>
            </a:r>
            <a:endParaRPr lang="en-ZA"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28</a:t>
            </a:fld>
            <a:endParaRPr lang="en-US"/>
          </a:p>
        </p:txBody>
      </p:sp>
    </p:spTree>
    <p:extLst>
      <p:ext uri="{BB962C8B-B14F-4D97-AF65-F5344CB8AC3E}">
        <p14:creationId xmlns:p14="http://schemas.microsoft.com/office/powerpoint/2010/main" xmlns="" val="39621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33</a:t>
            </a:fld>
            <a:endParaRPr lang="en-US"/>
          </a:p>
        </p:txBody>
      </p:sp>
    </p:spTree>
    <p:extLst>
      <p:ext uri="{BB962C8B-B14F-4D97-AF65-F5344CB8AC3E}">
        <p14:creationId xmlns:p14="http://schemas.microsoft.com/office/powerpoint/2010/main" xmlns="" val="3380649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ALGA">
    <p:bg>
      <p:bgPr>
        <a:solidFill>
          <a:schemeClr val="tx2"/>
        </a:solidFill>
        <a:effectLst/>
      </p:bgPr>
    </p:bg>
    <p:spTree>
      <p:nvGrpSpPr>
        <p:cNvPr id="1" name=""/>
        <p:cNvGrpSpPr/>
        <p:nvPr/>
      </p:nvGrpSpPr>
      <p:grpSpPr>
        <a:xfrm>
          <a:off x="0" y="0"/>
          <a:ext cx="0" cy="0"/>
          <a:chOff x="0" y="0"/>
          <a:chExt cx="0" cy="0"/>
        </a:xfrm>
      </p:grpSpPr>
      <p:pic>
        <p:nvPicPr>
          <p:cNvPr id="8" name="Picture 7" descr="Salga 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4346" y="264914"/>
            <a:ext cx="2687497" cy="1283968"/>
          </a:xfrm>
          <a:prstGeom prst="rect">
            <a:avLst/>
          </a:prstGeom>
        </p:spPr>
      </p:pic>
      <p:pic>
        <p:nvPicPr>
          <p:cNvPr id="9" name="Picture 8" descr="speech buble 2.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47291" y="1085136"/>
            <a:ext cx="4178808" cy="4782312"/>
          </a:xfrm>
          <a:prstGeom prst="rect">
            <a:avLst/>
          </a:prstGeom>
        </p:spPr>
      </p:pic>
      <p:pic>
        <p:nvPicPr>
          <p:cNvPr id="10" name="Picture 9" descr="speech buble 1.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335888" y="966264"/>
            <a:ext cx="4151376" cy="4901184"/>
          </a:xfrm>
          <a:prstGeom prst="rect">
            <a:avLst/>
          </a:prstGeom>
        </p:spPr>
      </p:pic>
      <p:sp>
        <p:nvSpPr>
          <p:cNvPr id="2" name="Title 1"/>
          <p:cNvSpPr>
            <a:spLocks noGrp="1"/>
          </p:cNvSpPr>
          <p:nvPr>
            <p:ph type="ctrTitle" hasCustomPrompt="1"/>
          </p:nvPr>
        </p:nvSpPr>
        <p:spPr>
          <a:xfrm>
            <a:off x="3605778" y="1969836"/>
            <a:ext cx="3357605" cy="1023013"/>
          </a:xfrm>
        </p:spPr>
        <p:txBody>
          <a:bodyPr>
            <a:normAutofit/>
          </a:bodyPr>
          <a:lstStyle>
            <a:lvl1pPr>
              <a:defRPr sz="1800" b="1">
                <a:solidFill>
                  <a:schemeClr val="accent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05778" y="3281730"/>
            <a:ext cx="3459793" cy="1375432"/>
          </a:xfrm>
        </p:spPr>
        <p:txBody>
          <a:bodyPr>
            <a:normAutofit/>
          </a:bodyPr>
          <a:lstStyle>
            <a:lvl1pPr marL="0" indent="0" algn="ctr">
              <a:buNone/>
              <a:defRPr sz="1200" b="1">
                <a:solidFill>
                  <a:schemeClr val="accent6"/>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1" name="Rectangle 10"/>
          <p:cNvSpPr/>
          <p:nvPr/>
        </p:nvSpPr>
        <p:spPr>
          <a:xfrm>
            <a:off x="0" y="6483167"/>
            <a:ext cx="6663766"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2" name="Rectangle 11"/>
          <p:cNvSpPr/>
          <p:nvPr/>
        </p:nvSpPr>
        <p:spPr>
          <a:xfrm>
            <a:off x="8858787" y="6455128"/>
            <a:ext cx="285214" cy="152561"/>
          </a:xfrm>
          <a:prstGeom prst="rect">
            <a:avLst/>
          </a:prstGeom>
          <a:solidFill>
            <a:srgbClr val="F06D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3" name="TextBox 12"/>
          <p:cNvSpPr txBox="1"/>
          <p:nvPr/>
        </p:nvSpPr>
        <p:spPr>
          <a:xfrm>
            <a:off x="6663766" y="6327553"/>
            <a:ext cx="2241176" cy="300082"/>
          </a:xfrm>
          <a:prstGeom prst="rect">
            <a:avLst/>
          </a:prstGeom>
          <a:noFill/>
        </p:spPr>
        <p:txBody>
          <a:bodyPr wrap="square" rtlCol="0">
            <a:spAutoFit/>
          </a:bodyPr>
          <a:lstStyle/>
          <a:p>
            <a:pPr algn="ctr">
              <a:defRPr/>
            </a:pPr>
            <a:r>
              <a:rPr lang="en-US" sz="1350" dirty="0" smtClean="0">
                <a:solidFill>
                  <a:srgbClr val="000000"/>
                </a:solidFill>
              </a:rPr>
              <a:t>www.salga.org.za</a:t>
            </a:r>
            <a:endParaRPr lang="en-US" sz="1350" dirty="0">
              <a:solidFill>
                <a:srgbClr val="000000"/>
              </a:solidFill>
            </a:endParaRPr>
          </a:p>
        </p:txBody>
      </p:sp>
    </p:spTree>
    <p:extLst>
      <p:ext uri="{BB962C8B-B14F-4D97-AF65-F5344CB8AC3E}">
        <p14:creationId xmlns:p14="http://schemas.microsoft.com/office/powerpoint/2010/main" xmlns="" val="312414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D8D1D-FA9E-4F9E-9D65-B58716B9ED53}" type="datetimeFigureOut">
              <a:rPr lang="en-US" smtClean="0"/>
              <a:pPr/>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44E34-3C64-4FCC-91B2-22592B1E0D71}" type="slidenum">
              <a:rPr lang="en-US" smtClean="0"/>
              <a:pPr/>
              <a:t>‹#›</a:t>
            </a:fld>
            <a:endParaRPr lang="en-US"/>
          </a:p>
        </p:txBody>
      </p:sp>
    </p:spTree>
    <p:extLst>
      <p:ext uri="{BB962C8B-B14F-4D97-AF65-F5344CB8AC3E}">
        <p14:creationId xmlns:p14="http://schemas.microsoft.com/office/powerpoint/2010/main" xmlns="" val="414087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40"/>
            <a:ext cx="6400800" cy="794815"/>
          </a:xfrm>
        </p:spPr>
        <p:txBody>
          <a:bodyPr>
            <a:normAutofit/>
          </a:bodyPr>
          <a:lstStyle>
            <a:lvl1pPr>
              <a:defRPr sz="1500" b="1"/>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642939" y="1752600"/>
            <a:ext cx="8043862" cy="4540250"/>
          </a:xfrm>
        </p:spPr>
        <p:txBody>
          <a:bodyPr>
            <a:normAutofit/>
          </a:bodyPr>
          <a:lstStyle>
            <a:lvl1pPr>
              <a:defRPr sz="900">
                <a:solidFill>
                  <a:schemeClr val="accent6"/>
                </a:solidFill>
              </a:defRPr>
            </a:lvl1pPr>
            <a:lvl2pPr>
              <a:defRPr sz="900">
                <a:solidFill>
                  <a:schemeClr val="accent6"/>
                </a:solidFill>
              </a:defRPr>
            </a:lvl2pPr>
            <a:lvl3pPr>
              <a:defRPr sz="900">
                <a:solidFill>
                  <a:schemeClr val="accent6"/>
                </a:solidFill>
              </a:defRPr>
            </a:lvl3pPr>
            <a:lvl4pPr>
              <a:defRPr sz="900">
                <a:solidFill>
                  <a:schemeClr val="accent6"/>
                </a:solidFill>
              </a:defRPr>
            </a:lvl4pPr>
            <a:lvl5pPr>
              <a:defRPr sz="9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alga 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41883" y="424668"/>
            <a:ext cx="1628589" cy="778069"/>
          </a:xfrm>
          <a:prstGeom prst="rect">
            <a:avLst/>
          </a:prstGeom>
        </p:spPr>
      </p:pic>
      <p:sp>
        <p:nvSpPr>
          <p:cNvPr id="9" name="Rectangle 8"/>
          <p:cNvSpPr/>
          <p:nvPr/>
        </p:nvSpPr>
        <p:spPr>
          <a:xfrm>
            <a:off x="0" y="6483167"/>
            <a:ext cx="6663766"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0" name="Rectangle 9"/>
          <p:cNvSpPr/>
          <p:nvPr/>
        </p:nvSpPr>
        <p:spPr>
          <a:xfrm>
            <a:off x="8858787" y="6455128"/>
            <a:ext cx="285214"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 name="TextBox 10"/>
          <p:cNvSpPr txBox="1"/>
          <p:nvPr/>
        </p:nvSpPr>
        <p:spPr>
          <a:xfrm>
            <a:off x="6663766" y="6327553"/>
            <a:ext cx="2241176" cy="300082"/>
          </a:xfrm>
          <a:prstGeom prst="rect">
            <a:avLst/>
          </a:prstGeom>
          <a:noFill/>
        </p:spPr>
        <p:txBody>
          <a:bodyPr wrap="square" rtlCol="0">
            <a:spAutoFit/>
          </a:bodyPr>
          <a:lstStyle/>
          <a:p>
            <a:pPr algn="ctr">
              <a:defRPr/>
            </a:pPr>
            <a:r>
              <a:rPr lang="en-US" sz="1350" dirty="0" smtClean="0">
                <a:solidFill>
                  <a:srgbClr val="000000"/>
                </a:solidFill>
              </a:rPr>
              <a:t>www.salga.org.za</a:t>
            </a:r>
            <a:endParaRPr lang="en-US" sz="1350" dirty="0">
              <a:solidFill>
                <a:srgbClr val="000000"/>
              </a:solidFill>
            </a:endParaRPr>
          </a:p>
        </p:txBody>
      </p:sp>
      <p:pic>
        <p:nvPicPr>
          <p:cNvPr id="12" name="Picture 11" descr="Speech3.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88910" y="1364310"/>
            <a:ext cx="4871324" cy="4999329"/>
          </a:xfrm>
          <a:prstGeom prst="rect">
            <a:avLst/>
          </a:prstGeom>
        </p:spPr>
      </p:pic>
    </p:spTree>
    <p:extLst>
      <p:ext uri="{BB962C8B-B14F-4D97-AF65-F5344CB8AC3E}">
        <p14:creationId xmlns:p14="http://schemas.microsoft.com/office/powerpoint/2010/main" xmlns="" val="19150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defTabSz="342900"/>
            <a:fld id="{22DE3D06-4437-4F43-807B-2CE4A49B76C4}" type="slidenum">
              <a:rPr lang="en-ZA" smtClean="0">
                <a:solidFill>
                  <a:srgbClr val="F06D19">
                    <a:tint val="75000"/>
                  </a:srgbClr>
                </a:solidFill>
              </a:rPr>
              <a:pPr defTabSz="342900"/>
              <a:t>‹#›</a:t>
            </a:fld>
            <a:endParaRPr lang="en-ZA" dirty="0">
              <a:solidFill>
                <a:srgbClr val="F06D19">
                  <a:tint val="75000"/>
                </a:srgbClr>
              </a:solidFill>
            </a:endParaRPr>
          </a:p>
        </p:txBody>
      </p:sp>
    </p:spTree>
    <p:extLst>
      <p:ext uri="{BB962C8B-B14F-4D97-AF65-F5344CB8AC3E}">
        <p14:creationId xmlns:p14="http://schemas.microsoft.com/office/powerpoint/2010/main" xmlns="" val="843272895"/>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ntent page">
    <p:spTree>
      <p:nvGrpSpPr>
        <p:cNvPr id="1" name=""/>
        <p:cNvGrpSpPr/>
        <p:nvPr/>
      </p:nvGrpSpPr>
      <p:grpSpPr>
        <a:xfrm>
          <a:off x="0" y="0"/>
          <a:ext cx="0" cy="0"/>
          <a:chOff x="0" y="0"/>
          <a:chExt cx="0" cy="0"/>
        </a:xfrm>
      </p:grpSpPr>
      <p:pic>
        <p:nvPicPr>
          <p:cNvPr id="13" name="Picture 12" descr="speech bubl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1794" y="274640"/>
            <a:ext cx="554807" cy="654040"/>
          </a:xfrm>
          <a:prstGeom prst="rect">
            <a:avLst/>
          </a:prstGeom>
        </p:spPr>
      </p:pic>
      <p:sp>
        <p:nvSpPr>
          <p:cNvPr id="2" name="Title 1"/>
          <p:cNvSpPr>
            <a:spLocks noGrp="1"/>
          </p:cNvSpPr>
          <p:nvPr>
            <p:ph type="title" hasCustomPrompt="1"/>
          </p:nvPr>
        </p:nvSpPr>
        <p:spPr>
          <a:xfrm>
            <a:off x="1412807" y="274640"/>
            <a:ext cx="5445193" cy="794815"/>
          </a:xfrm>
        </p:spPr>
        <p:txBody>
          <a:bodyPr>
            <a:normAutofit/>
          </a:bodyPr>
          <a:lstStyle>
            <a:lvl1pPr>
              <a:defRPr sz="1500" b="1"/>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642939" y="1752600"/>
            <a:ext cx="8043862" cy="4540250"/>
          </a:xfrm>
        </p:spPr>
        <p:txBody>
          <a:bodyPr>
            <a:normAutofit/>
          </a:bodyPr>
          <a:lstStyle>
            <a:lvl1pPr>
              <a:defRPr sz="900">
                <a:solidFill>
                  <a:schemeClr val="accent6"/>
                </a:solidFill>
              </a:defRPr>
            </a:lvl1pPr>
            <a:lvl2pPr>
              <a:defRPr sz="900">
                <a:solidFill>
                  <a:schemeClr val="accent6"/>
                </a:solidFill>
              </a:defRPr>
            </a:lvl2pPr>
            <a:lvl3pPr>
              <a:defRPr sz="900">
                <a:solidFill>
                  <a:schemeClr val="accent6"/>
                </a:solidFill>
              </a:defRPr>
            </a:lvl3pPr>
            <a:lvl4pPr>
              <a:defRPr sz="900">
                <a:solidFill>
                  <a:schemeClr val="accent6"/>
                </a:solidFill>
              </a:defRPr>
            </a:lvl4pPr>
            <a:lvl5pPr>
              <a:defRPr sz="9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alga logo.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41883" y="424668"/>
            <a:ext cx="1628589" cy="778069"/>
          </a:xfrm>
          <a:prstGeom prst="rect">
            <a:avLst/>
          </a:prstGeom>
        </p:spPr>
      </p:pic>
      <p:sp>
        <p:nvSpPr>
          <p:cNvPr id="9" name="Rectangle 8"/>
          <p:cNvSpPr/>
          <p:nvPr/>
        </p:nvSpPr>
        <p:spPr>
          <a:xfrm>
            <a:off x="0" y="6483167"/>
            <a:ext cx="6663766"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0" name="Rectangle 9"/>
          <p:cNvSpPr/>
          <p:nvPr/>
        </p:nvSpPr>
        <p:spPr>
          <a:xfrm>
            <a:off x="8858787" y="6455128"/>
            <a:ext cx="285214"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1" name="TextBox 10"/>
          <p:cNvSpPr txBox="1"/>
          <p:nvPr/>
        </p:nvSpPr>
        <p:spPr>
          <a:xfrm>
            <a:off x="6663766" y="6327553"/>
            <a:ext cx="2241176" cy="300082"/>
          </a:xfrm>
          <a:prstGeom prst="rect">
            <a:avLst/>
          </a:prstGeom>
          <a:noFill/>
        </p:spPr>
        <p:txBody>
          <a:bodyPr wrap="square" rtlCol="0">
            <a:spAutoFit/>
          </a:bodyPr>
          <a:lstStyle/>
          <a:p>
            <a:pPr algn="ctr" defTabSz="685800"/>
            <a:r>
              <a:rPr lang="en-US" sz="1350" dirty="0" smtClean="0">
                <a:solidFill>
                  <a:srgbClr val="000000"/>
                </a:solidFill>
              </a:rPr>
              <a:t>www.salga.org.za</a:t>
            </a:r>
            <a:endParaRPr lang="en-US" sz="1350" dirty="0">
              <a:solidFill>
                <a:srgbClr val="000000"/>
              </a:solidFill>
            </a:endParaRPr>
          </a:p>
        </p:txBody>
      </p:sp>
      <p:sp>
        <p:nvSpPr>
          <p:cNvPr id="3" name="Date Placeholder 2"/>
          <p:cNvSpPr>
            <a:spLocks noGrp="1"/>
          </p:cNvSpPr>
          <p:nvPr>
            <p:ph type="dt" sz="half" idx="11"/>
          </p:nvPr>
        </p:nvSpPr>
        <p:spPr/>
        <p:txBody>
          <a:bodyPr/>
          <a:lstStyle/>
          <a:p>
            <a:fld id="{42F21C27-4874-8A48-9ED2-403E154C5BB2}" type="datetime1">
              <a:rPr lang="en-ZA" smtClean="0">
                <a:solidFill>
                  <a:srgbClr val="F06D19">
                    <a:tint val="75000"/>
                  </a:srgbClr>
                </a:solidFill>
              </a:rPr>
              <a:pPr/>
              <a:t>2020/09/03</a:t>
            </a:fld>
            <a:endParaRPr lang="en-US">
              <a:solidFill>
                <a:srgbClr val="F06D19">
                  <a:tint val="75000"/>
                </a:srgbClr>
              </a:solidFill>
            </a:endParaRPr>
          </a:p>
        </p:txBody>
      </p:sp>
      <p:sp>
        <p:nvSpPr>
          <p:cNvPr id="4" name="Footer Placeholder 3"/>
          <p:cNvSpPr>
            <a:spLocks noGrp="1"/>
          </p:cNvSpPr>
          <p:nvPr>
            <p:ph type="ftr" sz="quarter" idx="12"/>
          </p:nvPr>
        </p:nvSpPr>
        <p:spPr/>
        <p:txBody>
          <a:bodyPr/>
          <a:lstStyle/>
          <a:p>
            <a:endParaRPr lang="en-US">
              <a:solidFill>
                <a:srgbClr val="F06D19">
                  <a:tint val="75000"/>
                </a:srgbClr>
              </a:solidFill>
            </a:endParaRPr>
          </a:p>
        </p:txBody>
      </p:sp>
      <p:sp>
        <p:nvSpPr>
          <p:cNvPr id="5" name="Slide Number Placeholder 4"/>
          <p:cNvSpPr>
            <a:spLocks noGrp="1"/>
          </p:cNvSpPr>
          <p:nvPr>
            <p:ph type="sldNum" sz="quarter" idx="13"/>
          </p:nvPr>
        </p:nvSpPr>
        <p:spPr>
          <a:xfrm>
            <a:off x="26475" y="122239"/>
            <a:ext cx="914544" cy="812612"/>
          </a:xfrm>
          <a:noFill/>
          <a:ln>
            <a:noFill/>
          </a:ln>
        </p:spPr>
        <p:style>
          <a:lnRef idx="2">
            <a:schemeClr val="accent1"/>
          </a:lnRef>
          <a:fillRef idx="1">
            <a:schemeClr val="lt1"/>
          </a:fillRef>
          <a:effectRef idx="0">
            <a:schemeClr val="accent1"/>
          </a:effectRef>
          <a:fontRef idx="none"/>
        </p:style>
        <p:txBody>
          <a:bodyPr>
            <a:scene3d>
              <a:camera prst="orthographicFront"/>
              <a:lightRig rig="soft" dir="t">
                <a:rot lat="0" lon="0" rev="10800000"/>
              </a:lightRig>
            </a:scene3d>
            <a:sp3d>
              <a:bevelT w="27940" h="12700"/>
              <a:contourClr>
                <a:srgbClr val="DDDDDD"/>
              </a:contourClr>
            </a:sp3d>
          </a:bodyPr>
          <a:lstStyle>
            <a:lvl1pPr algn="ctr">
              <a:defRPr sz="1800" b="1" cap="none" spc="113">
                <a:ln w="11430"/>
                <a:solidFill>
                  <a:srgbClr val="F8F8F8"/>
                </a:solidFill>
                <a:effectLst>
                  <a:outerShdw blurRad="25400" algn="tl" rotWithShape="0">
                    <a:srgbClr val="000000">
                      <a:alpha val="43000"/>
                    </a:srgbClr>
                  </a:outerShdw>
                </a:effectLst>
              </a:defRPr>
            </a:lvl1pPr>
          </a:lstStyle>
          <a:p>
            <a:fld id="{EE2BC727-926F-1646-BD6E-3FDEEEEFCBE9}" type="slidenum">
              <a:rPr lang="en-US" smtClean="0"/>
              <a:pPr/>
              <a:t>‹#›</a:t>
            </a:fld>
            <a:endParaRPr lang="en-US" dirty="0"/>
          </a:p>
        </p:txBody>
      </p:sp>
    </p:spTree>
    <p:extLst>
      <p:ext uri="{BB962C8B-B14F-4D97-AF65-F5344CB8AC3E}">
        <p14:creationId xmlns:p14="http://schemas.microsoft.com/office/powerpoint/2010/main" xmlns="" val="1957790867"/>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D8D1D-FA9E-4F9E-9D65-B58716B9ED53}" type="datetimeFigureOut">
              <a:rPr lang="en-US" smtClean="0"/>
              <a:pPr/>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44E34-3C64-4FCC-91B2-22592B1E0D71}" type="slidenum">
              <a:rPr lang="en-US" smtClean="0"/>
              <a:pPr/>
              <a:t>‹#›</a:t>
            </a:fld>
            <a:endParaRPr lang="en-US"/>
          </a:p>
        </p:txBody>
      </p:sp>
    </p:spTree>
    <p:extLst>
      <p:ext uri="{BB962C8B-B14F-4D97-AF65-F5344CB8AC3E}">
        <p14:creationId xmlns:p14="http://schemas.microsoft.com/office/powerpoint/2010/main" xmlns="" val="3140498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ALGA">
    <p:bg>
      <p:bgPr>
        <a:solidFill>
          <a:schemeClr val="tx1"/>
        </a:solidFill>
        <a:effectLst/>
      </p:bgPr>
    </p:bg>
    <p:spTree>
      <p:nvGrpSpPr>
        <p:cNvPr id="1" name=""/>
        <p:cNvGrpSpPr/>
        <p:nvPr/>
      </p:nvGrpSpPr>
      <p:grpSpPr>
        <a:xfrm>
          <a:off x="0" y="0"/>
          <a:ext cx="0" cy="0"/>
          <a:chOff x="0" y="0"/>
          <a:chExt cx="0" cy="0"/>
        </a:xfrm>
      </p:grpSpPr>
      <p:pic>
        <p:nvPicPr>
          <p:cNvPr id="8" name="Picture 7" descr="Salga logo.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73767" y="191919"/>
            <a:ext cx="3102089" cy="1482042"/>
          </a:xfrm>
          <a:prstGeom prst="rect">
            <a:avLst/>
          </a:prstGeom>
        </p:spPr>
      </p:pic>
      <p:pic>
        <p:nvPicPr>
          <p:cNvPr id="9" name="Picture 8" descr="speech buble 2.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819577" y="1495044"/>
            <a:ext cx="4178808" cy="4782312"/>
          </a:xfrm>
          <a:prstGeom prst="rect">
            <a:avLst/>
          </a:prstGeom>
        </p:spPr>
      </p:pic>
      <p:pic>
        <p:nvPicPr>
          <p:cNvPr id="10" name="Picture 9" descr="speech buble 1.pn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2708174" y="1149858"/>
            <a:ext cx="4151376" cy="4901184"/>
          </a:xfrm>
          <a:prstGeom prst="rect">
            <a:avLst/>
          </a:prstGeom>
        </p:spPr>
      </p:pic>
      <p:sp>
        <p:nvSpPr>
          <p:cNvPr id="2" name="Title 1"/>
          <p:cNvSpPr>
            <a:spLocks noGrp="1"/>
          </p:cNvSpPr>
          <p:nvPr>
            <p:ph type="ctrTitle" hasCustomPrompt="1"/>
          </p:nvPr>
        </p:nvSpPr>
        <p:spPr>
          <a:xfrm>
            <a:off x="2963452" y="1969834"/>
            <a:ext cx="3357605" cy="1023013"/>
          </a:xfrm>
        </p:spPr>
        <p:txBody>
          <a:bodyPr>
            <a:normAutofit/>
          </a:bodyPr>
          <a:lstStyle>
            <a:lvl1pPr>
              <a:defRPr sz="2400" b="1">
                <a:solidFill>
                  <a:schemeClr val="accent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63452" y="3281730"/>
            <a:ext cx="3459793" cy="1375432"/>
          </a:xfrm>
        </p:spPr>
        <p:txBody>
          <a:bodyPr>
            <a:normAutofit/>
          </a:bodyPr>
          <a:lstStyle>
            <a:lvl1pPr marL="0" indent="0" algn="ctr">
              <a:buNone/>
              <a:defRPr sz="16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Rectangle 10"/>
          <p:cNvSpPr/>
          <p:nvPr userDrawn="1"/>
        </p:nvSpPr>
        <p:spPr>
          <a:xfrm>
            <a:off x="0" y="6483165"/>
            <a:ext cx="6663766" cy="1525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8858786" y="6455126"/>
            <a:ext cx="285214" cy="1525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6663766" y="6327553"/>
            <a:ext cx="2241176" cy="369332"/>
          </a:xfrm>
          <a:prstGeom prst="rect">
            <a:avLst/>
          </a:prstGeom>
          <a:noFill/>
        </p:spPr>
        <p:txBody>
          <a:bodyPr wrap="square" rtlCol="0">
            <a:spAutoFit/>
          </a:bodyPr>
          <a:lstStyle/>
          <a:p>
            <a:pPr algn="ctr"/>
            <a:r>
              <a:rPr lang="en-US" dirty="0" err="1" smtClean="0">
                <a:solidFill>
                  <a:schemeClr val="accent6"/>
                </a:solidFill>
              </a:rPr>
              <a:t>www.salga.org.za</a:t>
            </a:r>
            <a:endParaRPr lang="en-US" dirty="0">
              <a:solidFill>
                <a:schemeClr val="accent6"/>
              </a:solidFill>
            </a:endParaRPr>
          </a:p>
        </p:txBody>
      </p:sp>
    </p:spTree>
    <p:extLst>
      <p:ext uri="{BB962C8B-B14F-4D97-AF65-F5344CB8AC3E}">
        <p14:creationId xmlns:p14="http://schemas.microsoft.com/office/powerpoint/2010/main" xmlns="" val="186329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400800" cy="794815"/>
          </a:xfrm>
        </p:spPr>
        <p:txBody>
          <a:bodyPr>
            <a:normAutofit/>
          </a:bodyPr>
          <a:lstStyle>
            <a:lvl1pPr>
              <a:defRPr sz="2000" b="1"/>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642938" y="1752600"/>
            <a:ext cx="8043862" cy="4540250"/>
          </a:xfrm>
        </p:spPr>
        <p:txBody>
          <a:bodyPr>
            <a:normAutofit/>
          </a:bodyPr>
          <a:lstStyle>
            <a:lvl1pPr>
              <a:defRPr sz="1200">
                <a:solidFill>
                  <a:schemeClr val="accent6"/>
                </a:solidFill>
              </a:defRPr>
            </a:lvl1pPr>
            <a:lvl2pPr>
              <a:defRPr sz="1200">
                <a:solidFill>
                  <a:schemeClr val="accent6"/>
                </a:solidFill>
              </a:defRPr>
            </a:lvl2pPr>
            <a:lvl3pPr>
              <a:defRPr sz="1200">
                <a:solidFill>
                  <a:schemeClr val="accent6"/>
                </a:solidFill>
              </a:defRPr>
            </a:lvl3pPr>
            <a:lvl4pPr>
              <a:defRPr sz="1200">
                <a:solidFill>
                  <a:schemeClr val="accent6"/>
                </a:solidFill>
              </a:defRPr>
            </a:lvl4pPr>
            <a:lvl5pPr>
              <a:defRPr sz="1200">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Salga logo.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141882" y="424666"/>
            <a:ext cx="1628589" cy="778069"/>
          </a:xfrm>
          <a:prstGeom prst="rect">
            <a:avLst/>
          </a:prstGeom>
        </p:spPr>
      </p:pic>
      <p:sp>
        <p:nvSpPr>
          <p:cNvPr id="9" name="Rectangle 8"/>
          <p:cNvSpPr/>
          <p:nvPr userDrawn="1"/>
        </p:nvSpPr>
        <p:spPr>
          <a:xfrm>
            <a:off x="0" y="6483165"/>
            <a:ext cx="6663766"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8858786" y="6455126"/>
            <a:ext cx="285214"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6663766" y="6327553"/>
            <a:ext cx="2241176" cy="369332"/>
          </a:xfrm>
          <a:prstGeom prst="rect">
            <a:avLst/>
          </a:prstGeom>
          <a:noFill/>
        </p:spPr>
        <p:txBody>
          <a:bodyPr wrap="square" rtlCol="0">
            <a:spAutoFit/>
          </a:bodyPr>
          <a:lstStyle/>
          <a:p>
            <a:pPr algn="ctr"/>
            <a:r>
              <a:rPr lang="en-US" dirty="0" err="1" smtClean="0">
                <a:solidFill>
                  <a:schemeClr val="accent6"/>
                </a:solidFill>
              </a:rPr>
              <a:t>www.salga.org.za</a:t>
            </a:r>
            <a:endParaRPr lang="en-US" dirty="0">
              <a:solidFill>
                <a:schemeClr val="accent6"/>
              </a:solidFill>
            </a:endParaRPr>
          </a:p>
        </p:txBody>
      </p:sp>
      <p:pic>
        <p:nvPicPr>
          <p:cNvPr id="12" name="Picture 11" descr="Speech3.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788909" y="1364308"/>
            <a:ext cx="4871324" cy="4999329"/>
          </a:xfrm>
          <a:prstGeom prst="rect">
            <a:avLst/>
          </a:prstGeom>
        </p:spPr>
      </p:pic>
    </p:spTree>
    <p:extLst>
      <p:ext uri="{BB962C8B-B14F-4D97-AF65-F5344CB8AC3E}">
        <p14:creationId xmlns:p14="http://schemas.microsoft.com/office/powerpoint/2010/main" xmlns="" val="1518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457200" y="1063231"/>
            <a:ext cx="6400801" cy="596111"/>
          </a:xfrm>
          <a:prstGeom prst="rect">
            <a:avLst/>
          </a:prstGeom>
        </p:spPr>
        <p:txBody>
          <a:bodyPr lIns="48767" tIns="48767" rIns="48767" bIns="48767" anchor="ctr"/>
          <a:lstStyle>
            <a:lvl1pPr algn="ctr" defTabSz="342979">
              <a:spcBef>
                <a:spcPts val="0"/>
              </a:spcBef>
              <a:defRPr sz="1477" b="1" cap="none">
                <a:solidFill>
                  <a:srgbClr val="F06D19"/>
                </a:solidFill>
                <a:latin typeface="Arial"/>
                <a:ea typeface="Arial"/>
                <a:cs typeface="Arial"/>
                <a:sym typeface="Arial"/>
              </a:defRPr>
            </a:lvl1pPr>
          </a:lstStyle>
          <a:p>
            <a:r>
              <a:t>Title Text</a:t>
            </a:r>
          </a:p>
        </p:txBody>
      </p:sp>
      <p:sp>
        <p:nvSpPr>
          <p:cNvPr id="150" name="Body Level One…"/>
          <p:cNvSpPr txBox="1">
            <a:spLocks noGrp="1"/>
          </p:cNvSpPr>
          <p:nvPr>
            <p:ph type="body" idx="1"/>
          </p:nvPr>
        </p:nvSpPr>
        <p:spPr>
          <a:xfrm>
            <a:off x="642938" y="2171700"/>
            <a:ext cx="8043863" cy="3405189"/>
          </a:xfrm>
          <a:prstGeom prst="rect">
            <a:avLst/>
          </a:prstGeom>
        </p:spPr>
        <p:txBody>
          <a:bodyPr lIns="48767" tIns="48767" rIns="48767" bIns="48767"/>
          <a:lstStyle>
            <a:lvl1pPr marL="241157" indent="-241157" defTabSz="342979">
              <a:spcBef>
                <a:spcPts val="211"/>
              </a:spcBef>
              <a:buSzPct val="100000"/>
              <a:buFont typeface="Arial"/>
              <a:buChar char="•"/>
              <a:defRPr sz="844">
                <a:latin typeface="Arial"/>
                <a:ea typeface="Arial"/>
                <a:cs typeface="Arial"/>
                <a:sym typeface="Arial"/>
              </a:defRPr>
            </a:lvl1pPr>
            <a:lvl2pPr marL="442121" indent="-200964" defTabSz="342979">
              <a:spcBef>
                <a:spcPts val="211"/>
              </a:spcBef>
              <a:buSzPct val="100000"/>
              <a:buFont typeface="Arial"/>
              <a:buChar char="–"/>
              <a:defRPr sz="844">
                <a:latin typeface="Arial"/>
                <a:ea typeface="Arial"/>
                <a:cs typeface="Arial"/>
                <a:sym typeface="Arial"/>
              </a:defRPr>
            </a:lvl2pPr>
            <a:lvl3pPr marL="643086" indent="-160772" defTabSz="342979">
              <a:spcBef>
                <a:spcPts val="211"/>
              </a:spcBef>
              <a:buSzPct val="100000"/>
              <a:buFont typeface="Arial"/>
              <a:buChar char="•"/>
              <a:defRPr sz="844">
                <a:latin typeface="Arial"/>
                <a:ea typeface="Arial"/>
                <a:cs typeface="Arial"/>
                <a:sym typeface="Arial"/>
              </a:defRPr>
            </a:lvl3pPr>
            <a:lvl4pPr marL="884243" indent="-160772" defTabSz="342979">
              <a:spcBef>
                <a:spcPts val="211"/>
              </a:spcBef>
              <a:buSzPct val="100000"/>
              <a:buFont typeface="Arial"/>
              <a:buChar char="–"/>
              <a:defRPr sz="844">
                <a:latin typeface="Arial"/>
                <a:ea typeface="Arial"/>
                <a:cs typeface="Arial"/>
                <a:sym typeface="Arial"/>
              </a:defRPr>
            </a:lvl4pPr>
            <a:lvl5pPr marL="1125401" indent="-160772" defTabSz="342979">
              <a:spcBef>
                <a:spcPts val="211"/>
              </a:spcBef>
              <a:buSzPct val="100000"/>
              <a:buFont typeface="Arial"/>
              <a:buChar char="»"/>
              <a:defRPr sz="844">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pic>
        <p:nvPicPr>
          <p:cNvPr id="151" name="Picture 7" descr="Picture 7"/>
          <p:cNvPicPr>
            <a:picLocks noChangeAspect="1"/>
          </p:cNvPicPr>
          <p:nvPr/>
        </p:nvPicPr>
        <p:blipFill>
          <a:blip r:embed="rId2">
            <a:extLst/>
          </a:blip>
          <a:stretch>
            <a:fillRect/>
          </a:stretch>
        </p:blipFill>
        <p:spPr>
          <a:xfrm>
            <a:off x="7141883" y="1175750"/>
            <a:ext cx="1628589" cy="583553"/>
          </a:xfrm>
          <a:prstGeom prst="rect">
            <a:avLst/>
          </a:prstGeom>
          <a:ln w="12700">
            <a:miter lim="400000"/>
          </a:ln>
        </p:spPr>
      </p:pic>
      <p:sp>
        <p:nvSpPr>
          <p:cNvPr id="152" name="Rectangle 8"/>
          <p:cNvSpPr/>
          <p:nvPr/>
        </p:nvSpPr>
        <p:spPr>
          <a:xfrm>
            <a:off x="0" y="5719625"/>
            <a:ext cx="6663767" cy="114421"/>
          </a:xfrm>
          <a:prstGeom prst="rect">
            <a:avLst/>
          </a:prstGeom>
          <a:solidFill>
            <a:srgbClr val="F06D19"/>
          </a:solidFill>
          <a:ln w="12700">
            <a:miter lim="400000"/>
          </a:ln>
          <a:effectLst>
            <a:outerShdw blurRad="38100" dist="12700" dir="5400000" rotWithShape="0">
              <a:srgbClr val="000000">
                <a:alpha val="35000"/>
              </a:srgbClr>
            </a:outerShdw>
          </a:effectLst>
        </p:spPr>
        <p:txBody>
          <a:bodyPr lIns="25723" tIns="25723" rIns="25723" bIns="25723" anchor="ctr"/>
          <a:lstStyle/>
          <a:p>
            <a:pPr algn="ctr" defTabSz="342979">
              <a:spcBef>
                <a:spcPts val="0"/>
              </a:spcBef>
              <a:defRPr sz="2400" i="0" spc="0">
                <a:solidFill>
                  <a:srgbClr val="FFFFFF"/>
                </a:solidFill>
                <a:latin typeface="Arial"/>
                <a:ea typeface="Arial"/>
                <a:cs typeface="Arial"/>
                <a:sym typeface="Arial"/>
              </a:defRPr>
            </a:pPr>
            <a:endParaRPr sz="1266"/>
          </a:p>
        </p:txBody>
      </p:sp>
      <p:sp>
        <p:nvSpPr>
          <p:cNvPr id="153" name="Rectangle 9"/>
          <p:cNvSpPr/>
          <p:nvPr/>
        </p:nvSpPr>
        <p:spPr>
          <a:xfrm>
            <a:off x="8858786" y="5698595"/>
            <a:ext cx="285215" cy="114422"/>
          </a:xfrm>
          <a:prstGeom prst="rect">
            <a:avLst/>
          </a:prstGeom>
          <a:solidFill>
            <a:srgbClr val="F06D19"/>
          </a:solidFill>
          <a:ln w="12700">
            <a:miter lim="400000"/>
          </a:ln>
          <a:effectLst>
            <a:outerShdw blurRad="38100" dist="12700" dir="5400000" rotWithShape="0">
              <a:srgbClr val="000000">
                <a:alpha val="35000"/>
              </a:srgbClr>
            </a:outerShdw>
          </a:effectLst>
        </p:spPr>
        <p:txBody>
          <a:bodyPr lIns="25723" tIns="25723" rIns="25723" bIns="25723" anchor="ctr"/>
          <a:lstStyle/>
          <a:p>
            <a:pPr algn="ctr" defTabSz="342979">
              <a:spcBef>
                <a:spcPts val="0"/>
              </a:spcBef>
              <a:defRPr sz="2400" i="0" spc="0">
                <a:solidFill>
                  <a:srgbClr val="FFFFFF"/>
                </a:solidFill>
                <a:latin typeface="Arial"/>
                <a:ea typeface="Arial"/>
                <a:cs typeface="Arial"/>
                <a:sym typeface="Arial"/>
              </a:defRPr>
            </a:pPr>
            <a:endParaRPr sz="1266"/>
          </a:p>
        </p:txBody>
      </p:sp>
      <p:sp>
        <p:nvSpPr>
          <p:cNvPr id="154" name="TextBox 10"/>
          <p:cNvSpPr txBox="1"/>
          <p:nvPr/>
        </p:nvSpPr>
        <p:spPr>
          <a:xfrm>
            <a:off x="6663766" y="5602916"/>
            <a:ext cx="2241177" cy="2467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723" tIns="25723" rIns="25723" bIns="25723">
            <a:spAutoFit/>
          </a:bodyPr>
          <a:lstStyle>
            <a:lvl1pPr algn="ctr" defTabSz="650240">
              <a:spcBef>
                <a:spcPts val="0"/>
              </a:spcBef>
              <a:defRPr sz="2400" i="0" spc="0">
                <a:solidFill>
                  <a:srgbClr val="000000"/>
                </a:solidFill>
                <a:latin typeface="Arial"/>
                <a:ea typeface="Arial"/>
                <a:cs typeface="Arial"/>
                <a:sym typeface="Arial"/>
              </a:defRPr>
            </a:lvl1pPr>
          </a:lstStyle>
          <a:p>
            <a:r>
              <a:rPr sz="1266"/>
              <a:t>www.salga.org.za</a:t>
            </a:r>
          </a:p>
        </p:txBody>
      </p:sp>
      <p:pic>
        <p:nvPicPr>
          <p:cNvPr id="155" name="Picture 11" descr="Picture 11"/>
          <p:cNvPicPr>
            <a:picLocks noChangeAspect="1"/>
          </p:cNvPicPr>
          <p:nvPr/>
        </p:nvPicPr>
        <p:blipFill>
          <a:blip r:embed="rId3">
            <a:extLst/>
          </a:blip>
          <a:stretch>
            <a:fillRect/>
          </a:stretch>
        </p:blipFill>
        <p:spPr>
          <a:xfrm>
            <a:off x="1788909" y="1880481"/>
            <a:ext cx="4871325" cy="3749498"/>
          </a:xfrm>
          <a:prstGeom prst="rect">
            <a:avLst/>
          </a:prstGeom>
          <a:ln w="12700">
            <a:miter lim="400000"/>
          </a:ln>
        </p:spPr>
      </p:pic>
      <p:sp>
        <p:nvSpPr>
          <p:cNvPr id="156" name="Slide Number"/>
          <p:cNvSpPr txBox="1">
            <a:spLocks noGrp="1"/>
          </p:cNvSpPr>
          <p:nvPr>
            <p:ph type="sldNum" sz="quarter" idx="2"/>
          </p:nvPr>
        </p:nvSpPr>
        <p:spPr>
          <a:xfrm>
            <a:off x="4419600" y="5486103"/>
            <a:ext cx="2133601" cy="276821"/>
          </a:xfrm>
          <a:prstGeom prst="rect">
            <a:avLst/>
          </a:prstGeom>
        </p:spPr>
        <p:txBody>
          <a:bodyPr lIns="48767" tIns="48767" rIns="48767" bIns="48767" anchor="ctr"/>
          <a:lstStyle>
            <a:lvl1pPr defTabSz="685958">
              <a:defRPr>
                <a:solidFill>
                  <a:srgbClr val="FFFFFF"/>
                </a:solidFill>
                <a:latin typeface="Segoe UI"/>
                <a:ea typeface="Segoe UI"/>
                <a:cs typeface="Segoe UI"/>
                <a:sym typeface="Segoe UI"/>
              </a:defRPr>
            </a:lvl1pPr>
          </a:lstStyle>
          <a:p>
            <a:fld id="{86CB4B4D-7CA3-9044-876B-883B54F8677D}" type="slidenum">
              <a:rPr/>
              <a:pPr/>
              <a:t>‹#›</a:t>
            </a:fld>
            <a:endParaRPr/>
          </a:p>
        </p:txBody>
      </p:sp>
    </p:spTree>
    <p:extLst>
      <p:ext uri="{BB962C8B-B14F-4D97-AF65-F5344CB8AC3E}">
        <p14:creationId xmlns:p14="http://schemas.microsoft.com/office/powerpoint/2010/main" xmlns="" val="180600678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normAutofit/>
          </a:bodyPr>
          <a:lstStyle>
            <a:lvl1pPr>
              <a:defRPr sz="1350">
                <a:solidFill>
                  <a:schemeClr val="tx1">
                    <a:lumMod val="75000"/>
                    <a:lumOff val="25000"/>
                  </a:schemeClr>
                </a:solidFill>
              </a:defRPr>
            </a:lvl1pPr>
            <a:lvl2pPr>
              <a:defRPr sz="2101"/>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648200" y="1600202"/>
            <a:ext cx="4038600" cy="4525963"/>
          </a:xfrm>
        </p:spPr>
        <p:txBody>
          <a:bodyPr>
            <a:normAutofit/>
          </a:bodyPr>
          <a:lstStyle>
            <a:lvl1pPr>
              <a:defRPr sz="1350">
                <a:solidFill>
                  <a:schemeClr val="tx1">
                    <a:lumMod val="75000"/>
                    <a:lumOff val="25000"/>
                  </a:schemeClr>
                </a:solidFill>
              </a:defRPr>
            </a:lvl1pPr>
            <a:lvl2pPr>
              <a:defRPr sz="2101"/>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14248599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srgbClr val="F06D19">
                  <a:tint val="75000"/>
                </a:srgb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F06D19">
                  <a:tint val="75000"/>
                </a:srgb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6C2CDB-A538-AA4E-87C3-EB7CD954E69E}" type="slidenum">
              <a:rPr lang="en-US" smtClean="0">
                <a:solidFill>
                  <a:srgbClr val="F06D19">
                    <a:tint val="75000"/>
                  </a:srgbClr>
                </a:solidFill>
              </a:rPr>
              <a:pPr/>
              <a:t>‹#›</a:t>
            </a:fld>
            <a:endParaRPr lang="en-US" dirty="0">
              <a:solidFill>
                <a:srgbClr val="F06D19">
                  <a:tint val="75000"/>
                </a:srgbClr>
              </a:solidFill>
            </a:endParaRPr>
          </a:p>
        </p:txBody>
      </p:sp>
    </p:spTree>
    <p:extLst>
      <p:ext uri="{BB962C8B-B14F-4D97-AF65-F5344CB8AC3E}">
        <p14:creationId xmlns:p14="http://schemas.microsoft.com/office/powerpoint/2010/main" xmlns="" val="74311907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4" r:id="rId5"/>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73E65-72FA-9C4C-86F5-527BDFE5F362}" type="datetimeFigureOut">
              <a:rPr lang="en-US" smtClean="0"/>
              <a:pPr/>
              <a:t>9/3/2020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4A8EF-2000-014D-A4B6-9413622816E2}" type="slidenum">
              <a:rPr lang="en-US" smtClean="0"/>
              <a:pPr/>
              <a:t>‹#›</a:t>
            </a:fld>
            <a:endParaRPr lang="en-US"/>
          </a:p>
        </p:txBody>
      </p:sp>
    </p:spTree>
    <p:extLst>
      <p:ext uri="{BB962C8B-B14F-4D97-AF65-F5344CB8AC3E}">
        <p14:creationId xmlns:p14="http://schemas.microsoft.com/office/powerpoint/2010/main" xmlns="" val="183048983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1" r:id="rId3"/>
    <p:sldLayoutId id="2147483672" r:id="rId4"/>
    <p:sldLayoutId id="214748367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07/relationships/diagramDrawing" Target="../diagrams/drawing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emf"/><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42.png"/><Relationship Id="rId5" Type="http://schemas.microsoft.com/office/2007/relationships/hdphoto" Target="../media/hdphoto2.wdp"/><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244646" y="2152340"/>
            <a:ext cx="4139380" cy="1375432"/>
          </a:xfrm>
        </p:spPr>
        <p:txBody>
          <a:bodyPr>
            <a:noAutofit/>
          </a:bodyPr>
          <a:lstStyle/>
          <a:p>
            <a:r>
              <a:rPr lang="en-GB" sz="2800" dirty="0" smtClean="0">
                <a:solidFill>
                  <a:schemeClr val="tx1"/>
                </a:solidFill>
              </a:rPr>
              <a:t>SALGA SUPPORT TO  MSUNDUZI</a:t>
            </a:r>
            <a:r>
              <a:rPr lang="en-GB" sz="2800" dirty="0">
                <a:solidFill>
                  <a:schemeClr val="tx1"/>
                </a:solidFill>
              </a:rPr>
              <a:t> </a:t>
            </a:r>
            <a:endParaRPr lang="en-GB" sz="2800" dirty="0" smtClean="0">
              <a:solidFill>
                <a:schemeClr val="tx1"/>
              </a:solidFill>
            </a:endParaRPr>
          </a:p>
          <a:p>
            <a:r>
              <a:rPr lang="en-GB" sz="2800" dirty="0" smtClean="0">
                <a:solidFill>
                  <a:schemeClr val="tx1"/>
                </a:solidFill>
              </a:rPr>
              <a:t>LOCAL MUNICIPALITY</a:t>
            </a:r>
          </a:p>
        </p:txBody>
      </p:sp>
      <p:sp>
        <p:nvSpPr>
          <p:cNvPr id="5" name="Subtitle 3"/>
          <p:cNvSpPr txBox="1">
            <a:spLocks/>
          </p:cNvSpPr>
          <p:nvPr/>
        </p:nvSpPr>
        <p:spPr>
          <a:xfrm>
            <a:off x="-71919" y="5803529"/>
            <a:ext cx="5065160" cy="105447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1600" b="1" kern="1200">
                <a:solidFill>
                  <a:schemeClr val="accent6"/>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2000" dirty="0" smtClean="0"/>
              <a:t>Engagement with the Portfolio Committee of COGTA, September 2020</a:t>
            </a:r>
          </a:p>
        </p:txBody>
      </p:sp>
    </p:spTree>
    <p:extLst>
      <p:ext uri="{BB962C8B-B14F-4D97-AF65-F5344CB8AC3E}">
        <p14:creationId xmlns:p14="http://schemas.microsoft.com/office/powerpoint/2010/main" xmlns="" val="158972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433" y="459573"/>
            <a:ext cx="6400800" cy="794815"/>
          </a:xfrm>
        </p:spPr>
        <p:txBody>
          <a:bodyPr/>
          <a:lstStyle/>
          <a:p>
            <a:endParaRPr lang="en-ZA"/>
          </a:p>
        </p:txBody>
      </p:sp>
      <p:pic>
        <p:nvPicPr>
          <p:cNvPr id="4" name="Picture 3"/>
          <p:cNvPicPr>
            <a:picLocks noChangeAspect="1"/>
          </p:cNvPicPr>
          <p:nvPr/>
        </p:nvPicPr>
        <p:blipFill>
          <a:blip r:embed="rId2"/>
          <a:stretch>
            <a:fillRect/>
          </a:stretch>
        </p:blipFill>
        <p:spPr>
          <a:xfrm>
            <a:off x="816796" y="1453793"/>
            <a:ext cx="7407667" cy="4859676"/>
          </a:xfrm>
          <a:prstGeom prst="rect">
            <a:avLst/>
          </a:prstGeom>
        </p:spPr>
      </p:pic>
    </p:spTree>
    <p:extLst>
      <p:ext uri="{BB962C8B-B14F-4D97-AF65-F5344CB8AC3E}">
        <p14:creationId xmlns:p14="http://schemas.microsoft.com/office/powerpoint/2010/main" xmlns="" val="381066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Representation (Technical Support)</a:t>
            </a:r>
            <a:endParaRPr lang="en-ZA" dirty="0"/>
          </a:p>
        </p:txBody>
      </p:sp>
      <p:graphicFrame>
        <p:nvGraphicFramePr>
          <p:cNvPr id="4" name="Chart 3">
            <a:extLst>
              <a:ext uri="{FF2B5EF4-FFF2-40B4-BE49-F238E27FC236}">
                <a16:creationId xmlns:a16="http://schemas.microsoft.com/office/drawing/2014/main" xmlns="" id="{00000000-0008-0000-0000-000002000000}"/>
              </a:ext>
            </a:extLst>
          </p:cNvPr>
          <p:cNvGraphicFramePr/>
          <p:nvPr>
            <p:extLst>
              <p:ext uri="{D42A27DB-BD31-4B8C-83A1-F6EECF244321}">
                <p14:modId xmlns:p14="http://schemas.microsoft.com/office/powerpoint/2010/main" xmlns="" val="4136151031"/>
              </p:ext>
            </p:extLst>
          </p:nvPr>
        </p:nvGraphicFramePr>
        <p:xfrm>
          <a:off x="457200" y="1199565"/>
          <a:ext cx="8291245" cy="25761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xmlns="" id="{00000000-0008-0000-0000-000002000000}"/>
              </a:ext>
            </a:extLst>
          </p:cNvPr>
          <p:cNvGraphicFramePr/>
          <p:nvPr>
            <p:extLst>
              <p:ext uri="{D42A27DB-BD31-4B8C-83A1-F6EECF244321}">
                <p14:modId xmlns:p14="http://schemas.microsoft.com/office/powerpoint/2010/main" xmlns="" val="1781302161"/>
              </p:ext>
            </p:extLst>
          </p:nvPr>
        </p:nvGraphicFramePr>
        <p:xfrm>
          <a:off x="344184" y="3775753"/>
          <a:ext cx="8352890" cy="26096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9751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smtClean="0"/>
              <a:t>Training</a:t>
            </a:r>
            <a:endParaRPr lang="en-ZA" sz="3600" dirty="0"/>
          </a:p>
        </p:txBody>
      </p:sp>
      <p:graphicFrame>
        <p:nvGraphicFramePr>
          <p:cNvPr id="4" name="Chart 3">
            <a:extLst>
              <a:ext uri="{FF2B5EF4-FFF2-40B4-BE49-F238E27FC236}">
                <a16:creationId xmlns:a16="http://schemas.microsoft.com/office/drawing/2014/main" xmlns="" id="{00000000-0008-0000-0100-000007000000}"/>
              </a:ext>
            </a:extLst>
          </p:cNvPr>
          <p:cNvGraphicFramePr/>
          <p:nvPr>
            <p:extLst>
              <p:ext uri="{D42A27DB-BD31-4B8C-83A1-F6EECF244321}">
                <p14:modId xmlns:p14="http://schemas.microsoft.com/office/powerpoint/2010/main" xmlns="" val="2829619066"/>
              </p:ext>
            </p:extLst>
          </p:nvPr>
        </p:nvGraphicFramePr>
        <p:xfrm>
          <a:off x="457200" y="1397285"/>
          <a:ext cx="7880279" cy="47877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090865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681430728"/>
              </p:ext>
            </p:extLst>
          </p:nvPr>
        </p:nvGraphicFramePr>
        <p:xfrm>
          <a:off x="0" y="107880"/>
          <a:ext cx="9144000" cy="6113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12148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6598693" cy="794815"/>
          </a:xfrm>
        </p:spPr>
        <p:txBody>
          <a:bodyPr>
            <a:noAutofit/>
          </a:bodyPr>
          <a:lstStyle/>
          <a:p>
            <a:r>
              <a:rPr lang="en-ZA" sz="2400" dirty="0" smtClean="0"/>
              <a:t>SALGA SUPPORT PROGRAMME </a:t>
            </a:r>
            <a:br>
              <a:rPr lang="en-ZA" sz="2400" dirty="0" smtClean="0"/>
            </a:br>
            <a:endParaRPr lang="en-ZA" sz="2400" dirty="0"/>
          </a:p>
        </p:txBody>
      </p:sp>
      <p:sp>
        <p:nvSpPr>
          <p:cNvPr id="3" name="Text Placeholder 2"/>
          <p:cNvSpPr>
            <a:spLocks noGrp="1"/>
          </p:cNvSpPr>
          <p:nvPr>
            <p:ph type="body" sz="quarter" idx="10"/>
          </p:nvPr>
        </p:nvSpPr>
        <p:spPr>
          <a:xfrm>
            <a:off x="0" y="807293"/>
            <a:ext cx="8512629" cy="524320"/>
          </a:xfrm>
        </p:spPr>
        <p:txBody>
          <a:bodyPr>
            <a:normAutofit/>
          </a:bodyPr>
          <a:lstStyle/>
          <a:p>
            <a:pPr marL="0" indent="0" algn="ctr">
              <a:buNone/>
            </a:pPr>
            <a:r>
              <a:rPr lang="en-ZA" sz="2000" b="1" dirty="0" smtClean="0"/>
              <a:t>2017/18 </a:t>
            </a:r>
            <a:r>
              <a:rPr lang="en-ZA" sz="2000" b="1" dirty="0"/>
              <a:t>Financial Year</a:t>
            </a:r>
          </a:p>
          <a:p>
            <a:pPr marL="0" indent="0" algn="ctr">
              <a:buNone/>
            </a:pPr>
            <a:endParaRPr lang="en-ZA" sz="2000" dirty="0">
              <a:solidFill>
                <a:srgbClr val="F06D19"/>
              </a:solidFill>
            </a:endParaRPr>
          </a:p>
          <a:p>
            <a:pPr marL="0" indent="0" algn="ctr">
              <a:buNone/>
            </a:pPr>
            <a:endParaRPr lang="en-ZA" sz="2000" dirty="0" smtClean="0">
              <a:solidFill>
                <a:schemeClr val="tx1"/>
              </a:solidFill>
            </a:endParaRPr>
          </a:p>
          <a:p>
            <a:pPr marL="0" indent="0" algn="ctr">
              <a:buNone/>
            </a:pPr>
            <a:endParaRPr lang="en-ZA" sz="2000" dirty="0" smtClean="0">
              <a:solidFill>
                <a:schemeClr val="tx1"/>
              </a:solidFill>
            </a:endParaRPr>
          </a:p>
          <a:p>
            <a:pPr algn="ctr"/>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xmlns="" val="170463583"/>
              </p:ext>
            </p:extLst>
          </p:nvPr>
        </p:nvGraphicFramePr>
        <p:xfrm>
          <a:off x="290944" y="1331613"/>
          <a:ext cx="8371115" cy="4622414"/>
        </p:xfrm>
        <a:graphic>
          <a:graphicData uri="http://schemas.openxmlformats.org/drawingml/2006/table">
            <a:tbl>
              <a:tblPr firstRow="1" bandRow="1">
                <a:tableStyleId>{5C22544A-7EE6-4342-B048-85BDC9FD1C3A}</a:tableStyleId>
              </a:tblPr>
              <a:tblGrid>
                <a:gridCol w="507341">
                  <a:extLst>
                    <a:ext uri="{9D8B030D-6E8A-4147-A177-3AD203B41FA5}">
                      <a16:colId xmlns:a16="http://schemas.microsoft.com/office/drawing/2014/main" xmlns="" val="60079389"/>
                    </a:ext>
                  </a:extLst>
                </a:gridCol>
                <a:gridCol w="2917207">
                  <a:extLst>
                    <a:ext uri="{9D8B030D-6E8A-4147-A177-3AD203B41FA5}">
                      <a16:colId xmlns:a16="http://schemas.microsoft.com/office/drawing/2014/main" xmlns="" val="649221311"/>
                    </a:ext>
                  </a:extLst>
                </a:gridCol>
                <a:gridCol w="4946567">
                  <a:extLst>
                    <a:ext uri="{9D8B030D-6E8A-4147-A177-3AD203B41FA5}">
                      <a16:colId xmlns:a16="http://schemas.microsoft.com/office/drawing/2014/main" xmlns="" val="3300162121"/>
                    </a:ext>
                  </a:extLst>
                </a:gridCol>
              </a:tblGrid>
              <a:tr h="336975">
                <a:tc>
                  <a:txBody>
                    <a:bodyPr/>
                    <a:lstStyle/>
                    <a:p>
                      <a:r>
                        <a:rPr lang="en-ZA" dirty="0" smtClean="0">
                          <a:solidFill>
                            <a:schemeClr val="accent6"/>
                          </a:solidFill>
                        </a:rPr>
                        <a:t>No</a:t>
                      </a:r>
                      <a:endParaRPr lang="en-ZA" dirty="0">
                        <a:solidFill>
                          <a:schemeClr val="accent6"/>
                        </a:solidFill>
                      </a:endParaRPr>
                    </a:p>
                  </a:txBody>
                  <a:tcPr/>
                </a:tc>
                <a:tc>
                  <a:txBody>
                    <a:bodyPr/>
                    <a:lstStyle/>
                    <a:p>
                      <a:r>
                        <a:rPr lang="en-ZA" dirty="0" smtClean="0">
                          <a:solidFill>
                            <a:schemeClr val="accent6"/>
                          </a:solidFill>
                        </a:rPr>
                        <a:t>Support Programs</a:t>
                      </a:r>
                      <a:endParaRPr lang="en-ZA" dirty="0">
                        <a:solidFill>
                          <a:schemeClr val="accent6"/>
                        </a:solidFill>
                      </a:endParaRPr>
                    </a:p>
                  </a:txBody>
                  <a:tcPr/>
                </a:tc>
                <a:tc>
                  <a:txBody>
                    <a:bodyPr/>
                    <a:lstStyle/>
                    <a:p>
                      <a:r>
                        <a:rPr lang="en-ZA" dirty="0" smtClean="0">
                          <a:solidFill>
                            <a:schemeClr val="accent6"/>
                          </a:solidFill>
                        </a:rPr>
                        <a:t>Description and </a:t>
                      </a:r>
                      <a:r>
                        <a:rPr lang="en-ZA" baseline="0" dirty="0" smtClean="0">
                          <a:solidFill>
                            <a:schemeClr val="accent6"/>
                          </a:solidFill>
                        </a:rPr>
                        <a:t>Impact</a:t>
                      </a:r>
                      <a:endParaRPr lang="en-ZA" dirty="0">
                        <a:solidFill>
                          <a:schemeClr val="accent6"/>
                        </a:solidFill>
                      </a:endParaRPr>
                    </a:p>
                  </a:txBody>
                  <a:tcPr/>
                </a:tc>
                <a:extLst>
                  <a:ext uri="{0D108BD9-81ED-4DB2-BD59-A6C34878D82A}">
                    <a16:rowId xmlns:a16="http://schemas.microsoft.com/office/drawing/2014/main" xmlns="" val="746760717"/>
                  </a:ext>
                </a:extLst>
              </a:tr>
              <a:tr h="541380">
                <a:tc>
                  <a:txBody>
                    <a:bodyPr/>
                    <a:lstStyle/>
                    <a:p>
                      <a:pPr algn="ctr"/>
                      <a:r>
                        <a:rPr lang="en-ZA" sz="1600" dirty="0" smtClean="0">
                          <a:solidFill>
                            <a:schemeClr val="accent6"/>
                          </a:solidFill>
                        </a:rPr>
                        <a:t>1</a:t>
                      </a:r>
                      <a:endParaRPr lang="en-ZA" sz="1600" dirty="0">
                        <a:solidFill>
                          <a:schemeClr val="accent6"/>
                        </a:solidFill>
                      </a:endParaRPr>
                    </a:p>
                  </a:txBody>
                  <a:tcPr/>
                </a:tc>
                <a:tc>
                  <a:txBody>
                    <a:bodyPr/>
                    <a:lstStyle/>
                    <a:p>
                      <a:pPr marL="0" algn="l" defTabSz="457200" rtl="0" eaLnBrk="1" latinLnBrk="0" hangingPunct="1"/>
                      <a:r>
                        <a:rPr lang="en-ZA" sz="1600" kern="1200" dirty="0" smtClean="0">
                          <a:solidFill>
                            <a:schemeClr val="accent6"/>
                          </a:solidFill>
                          <a:effectLst>
                            <a:outerShdw blurRad="38100" dist="38100" dir="2700000" algn="tl">
                              <a:srgbClr val="000000">
                                <a:alpha val="43137"/>
                              </a:srgbClr>
                            </a:outerShdw>
                          </a:effectLst>
                          <a:latin typeface="+mn-lt"/>
                          <a:ea typeface="+mn-ea"/>
                          <a:cs typeface="+mn-cs"/>
                        </a:rPr>
                        <a:t>Job Evaluation</a:t>
                      </a:r>
                      <a:r>
                        <a:rPr lang="en-ZA" sz="1600" kern="1200" baseline="0" dirty="0" smtClean="0">
                          <a:solidFill>
                            <a:schemeClr val="accent6"/>
                          </a:solidFill>
                          <a:effectLst>
                            <a:outerShdw blurRad="38100" dist="38100" dir="2700000" algn="tl">
                              <a:srgbClr val="000000">
                                <a:alpha val="43137"/>
                              </a:srgbClr>
                            </a:outerShdw>
                          </a:effectLst>
                          <a:latin typeface="+mn-lt"/>
                          <a:ea typeface="+mn-ea"/>
                          <a:cs typeface="+mn-cs"/>
                        </a:rPr>
                        <a:t> Training</a:t>
                      </a:r>
                      <a:endParaRPr lang="en-ZA" sz="1600" kern="1200" dirty="0">
                        <a:solidFill>
                          <a:schemeClr val="accent6"/>
                        </a:solidFill>
                        <a:effectLst>
                          <a:outerShdw blurRad="38100" dist="38100" dir="2700000" algn="tl">
                            <a:srgbClr val="000000">
                              <a:alpha val="43137"/>
                            </a:srgbClr>
                          </a:outerShdw>
                        </a:effectLst>
                        <a:latin typeface="+mn-lt"/>
                        <a:ea typeface="+mn-ea"/>
                        <a:cs typeface="+mn-cs"/>
                      </a:endParaRPr>
                    </a:p>
                  </a:txBody>
                  <a:tcPr/>
                </a:tc>
                <a:tc>
                  <a:txBody>
                    <a:bodyPr/>
                    <a:lstStyle/>
                    <a:p>
                      <a:pPr algn="just"/>
                      <a:r>
                        <a:rPr lang="en-GB" sz="1600" dirty="0" smtClean="0">
                          <a:solidFill>
                            <a:schemeClr val="accent6"/>
                          </a:solidFill>
                        </a:rPr>
                        <a:t>Standardization of the remuneration framework</a:t>
                      </a:r>
                    </a:p>
                    <a:p>
                      <a:pPr algn="just"/>
                      <a:endParaRPr lang="en-ZA" sz="1600" dirty="0">
                        <a:solidFill>
                          <a:schemeClr val="accent6"/>
                        </a:solidFill>
                      </a:endParaRPr>
                    </a:p>
                  </a:txBody>
                  <a:tcPr/>
                </a:tc>
                <a:extLst>
                  <a:ext uri="{0D108BD9-81ED-4DB2-BD59-A6C34878D82A}">
                    <a16:rowId xmlns:a16="http://schemas.microsoft.com/office/drawing/2014/main" xmlns="" val="3802054514"/>
                  </a:ext>
                </a:extLst>
              </a:tr>
              <a:tr h="1680387">
                <a:tc>
                  <a:txBody>
                    <a:bodyPr/>
                    <a:lstStyle/>
                    <a:p>
                      <a:pPr algn="ctr"/>
                      <a:r>
                        <a:rPr lang="en-ZA" sz="1600" dirty="0" smtClean="0">
                          <a:solidFill>
                            <a:schemeClr val="accent6"/>
                          </a:solidFill>
                        </a:rPr>
                        <a:t>2</a:t>
                      </a:r>
                      <a:endParaRPr lang="en-ZA" sz="1600" dirty="0">
                        <a:solidFill>
                          <a:schemeClr val="accent6"/>
                        </a:solidFill>
                      </a:endParaRPr>
                    </a:p>
                  </a:txBody>
                  <a:tcPr/>
                </a:tc>
                <a:tc>
                  <a:txBody>
                    <a:bodyPr/>
                    <a:lstStyle/>
                    <a:p>
                      <a:pPr marL="0" algn="l" defTabSz="457200" rtl="0" eaLnBrk="1" latinLnBrk="0" hangingPunct="1"/>
                      <a:r>
                        <a:rPr lang="en-GB" sz="1600" kern="1200" dirty="0" smtClean="0">
                          <a:solidFill>
                            <a:schemeClr val="accent6"/>
                          </a:solidFill>
                          <a:effectLst>
                            <a:outerShdw blurRad="38100" dist="38100" dir="2700000" algn="tl">
                              <a:srgbClr val="000000">
                                <a:alpha val="43137"/>
                              </a:srgbClr>
                            </a:outerShdw>
                          </a:effectLst>
                          <a:latin typeface="+mn-lt"/>
                          <a:ea typeface="+mn-ea"/>
                          <a:cs typeface="+mn-cs"/>
                        </a:rPr>
                        <a:t>LLF; Service Charter &amp; Collective Agreement Training</a:t>
                      </a:r>
                      <a:endParaRPr lang="en-ZA" sz="1600" kern="1200" dirty="0">
                        <a:solidFill>
                          <a:schemeClr val="accent6"/>
                        </a:solidFill>
                        <a:effectLst>
                          <a:outerShdw blurRad="38100" dist="38100" dir="2700000" algn="tl">
                            <a:srgbClr val="000000">
                              <a:alpha val="43137"/>
                            </a:srgbClr>
                          </a:outerShdw>
                        </a:effectLst>
                        <a:latin typeface="+mn-lt"/>
                        <a:ea typeface="+mn-ea"/>
                        <a:cs typeface="+mn-cs"/>
                      </a:endParaRPr>
                    </a:p>
                  </a:txBody>
                  <a:tcPr/>
                </a:tc>
                <a:tc>
                  <a:txBody>
                    <a:bodyPr/>
                    <a:lstStyle/>
                    <a:p>
                      <a:pPr algn="just"/>
                      <a:r>
                        <a:rPr lang="en-GB" sz="1600" dirty="0" smtClean="0">
                          <a:solidFill>
                            <a:schemeClr val="accent6"/>
                          </a:solidFill>
                        </a:rPr>
                        <a:t>To capacitate members of the LLF (management and councillors) to ensure the effective functioning of the LLF to address matters of mutual interest. Create awareness in terms of service charter to allow the LLF to further engage and enhance service delivery. To capacitate councillors and officials on the provisions of the main collective agreement to try and avoid interpretation disputes</a:t>
                      </a:r>
                      <a:endParaRPr lang="en-ZA" sz="1600" dirty="0">
                        <a:solidFill>
                          <a:schemeClr val="accent6"/>
                        </a:solidFill>
                      </a:endParaRPr>
                    </a:p>
                  </a:txBody>
                  <a:tcPr/>
                </a:tc>
                <a:extLst>
                  <a:ext uri="{0D108BD9-81ED-4DB2-BD59-A6C34878D82A}">
                    <a16:rowId xmlns:a16="http://schemas.microsoft.com/office/drawing/2014/main" xmlns="" val="10003"/>
                  </a:ext>
                </a:extLst>
              </a:tr>
              <a:tr h="1635374">
                <a:tc>
                  <a:txBody>
                    <a:bodyPr/>
                    <a:lstStyle/>
                    <a:p>
                      <a:pPr algn="ctr"/>
                      <a:r>
                        <a:rPr lang="en-ZA" sz="1600" dirty="0" smtClean="0">
                          <a:solidFill>
                            <a:schemeClr val="accent6"/>
                          </a:solidFill>
                        </a:rPr>
                        <a:t>3</a:t>
                      </a:r>
                      <a:endParaRPr lang="en-ZA" sz="1600" dirty="0">
                        <a:solidFill>
                          <a:schemeClr val="accent6"/>
                        </a:solidFill>
                      </a:endParaRPr>
                    </a:p>
                  </a:txBody>
                  <a:tcPr/>
                </a:tc>
                <a:tc>
                  <a:txBody>
                    <a:bodyPr/>
                    <a:lstStyle/>
                    <a:p>
                      <a:pPr marL="0" algn="l" defTabSz="457200" rtl="0" eaLnBrk="1" latinLnBrk="0" hangingPunct="1"/>
                      <a:r>
                        <a:rPr lang="en-GB" sz="1600" kern="1200" dirty="0" smtClean="0">
                          <a:solidFill>
                            <a:schemeClr val="accent6"/>
                          </a:solidFill>
                          <a:effectLst>
                            <a:outerShdw blurRad="38100" dist="38100" dir="2700000" algn="tl">
                              <a:srgbClr val="000000">
                                <a:alpha val="43137"/>
                              </a:srgbClr>
                            </a:outerShdw>
                          </a:effectLst>
                          <a:latin typeface="+mn-lt"/>
                          <a:ea typeface="+mn-ea"/>
                          <a:cs typeface="+mn-cs"/>
                        </a:rPr>
                        <a:t>Representation at</a:t>
                      </a:r>
                      <a:r>
                        <a:rPr lang="en-GB" sz="1600" kern="1200" baseline="0" dirty="0" smtClean="0">
                          <a:solidFill>
                            <a:schemeClr val="accent6"/>
                          </a:solidFill>
                          <a:effectLst>
                            <a:outerShdw blurRad="38100" dist="38100" dir="2700000" algn="tl">
                              <a:srgbClr val="000000">
                                <a:alpha val="43137"/>
                              </a:srgbClr>
                            </a:outerShdw>
                          </a:effectLst>
                          <a:latin typeface="+mn-lt"/>
                          <a:ea typeface="+mn-ea"/>
                          <a:cs typeface="+mn-cs"/>
                        </a:rPr>
                        <a:t>  Arbitration and Conciliations</a:t>
                      </a:r>
                      <a:endParaRPr lang="en-ZA" sz="1600" kern="1200" dirty="0">
                        <a:solidFill>
                          <a:schemeClr val="accent6"/>
                        </a:solidFill>
                        <a:effectLst>
                          <a:outerShdw blurRad="38100" dist="38100" dir="2700000" algn="tl">
                            <a:srgbClr val="000000">
                              <a:alpha val="43137"/>
                            </a:srgbClr>
                          </a:outerShdw>
                        </a:effectLst>
                        <a:latin typeface="+mn-lt"/>
                        <a:ea typeface="+mn-ea"/>
                        <a:cs typeface="+mn-cs"/>
                      </a:endParaRPr>
                    </a:p>
                  </a:txBody>
                  <a:tcPr/>
                </a:tc>
                <a:tc>
                  <a:txBody>
                    <a:bodyPr/>
                    <a:lstStyle/>
                    <a:p>
                      <a:pPr algn="just"/>
                      <a:r>
                        <a:rPr lang="en-GB" sz="1600" dirty="0" smtClean="0">
                          <a:solidFill>
                            <a:schemeClr val="accent6"/>
                          </a:solidFill>
                        </a:rPr>
                        <a:t>Representation</a:t>
                      </a:r>
                      <a:r>
                        <a:rPr lang="en-GB" sz="1600" baseline="0" dirty="0" smtClean="0">
                          <a:solidFill>
                            <a:schemeClr val="accent6"/>
                          </a:solidFill>
                        </a:rPr>
                        <a:t> at the Bargaining Council. </a:t>
                      </a:r>
                      <a:endParaRPr lang="en-ZA" sz="1600" dirty="0">
                        <a:solidFill>
                          <a:schemeClr val="accent6"/>
                        </a:solidFill>
                      </a:endParaRPr>
                    </a:p>
                  </a:txBody>
                  <a:tcPr/>
                </a:tc>
                <a:extLst>
                  <a:ext uri="{0D108BD9-81ED-4DB2-BD59-A6C34878D82A}">
                    <a16:rowId xmlns:a16="http://schemas.microsoft.com/office/drawing/2014/main" xmlns="" val="1332955558"/>
                  </a:ext>
                </a:extLst>
              </a:tr>
            </a:tbl>
          </a:graphicData>
        </a:graphic>
      </p:graphicFrame>
    </p:spTree>
    <p:extLst>
      <p:ext uri="{BB962C8B-B14F-4D97-AF65-F5344CB8AC3E}">
        <p14:creationId xmlns:p14="http://schemas.microsoft.com/office/powerpoint/2010/main" xmlns="" val="2659298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smtClean="0"/>
              <a:t>SALGA </a:t>
            </a:r>
            <a:r>
              <a:rPr lang="en-ZA" sz="2400" dirty="0"/>
              <a:t>SUPPORT </a:t>
            </a:r>
            <a:r>
              <a:rPr lang="en-ZA" sz="2400" dirty="0" smtClean="0"/>
              <a:t>PROGRAMME</a:t>
            </a:r>
            <a:endParaRPr lang="en-ZA" sz="2400" dirty="0"/>
          </a:p>
        </p:txBody>
      </p:sp>
      <p:sp>
        <p:nvSpPr>
          <p:cNvPr id="3" name="Text Placeholder 2"/>
          <p:cNvSpPr>
            <a:spLocks noGrp="1"/>
          </p:cNvSpPr>
          <p:nvPr>
            <p:ph type="body" sz="quarter" idx="10"/>
          </p:nvPr>
        </p:nvSpPr>
        <p:spPr>
          <a:xfrm>
            <a:off x="149431" y="1069453"/>
            <a:ext cx="8512629" cy="524320"/>
          </a:xfrm>
        </p:spPr>
        <p:txBody>
          <a:bodyPr>
            <a:normAutofit/>
          </a:bodyPr>
          <a:lstStyle/>
          <a:p>
            <a:pPr marL="0" indent="0" algn="ctr">
              <a:buNone/>
            </a:pPr>
            <a:r>
              <a:rPr lang="en-ZA" sz="2000" b="1" dirty="0" smtClean="0"/>
              <a:t>2017/18 </a:t>
            </a:r>
            <a:r>
              <a:rPr lang="en-ZA" sz="2000" b="1" dirty="0"/>
              <a:t>Financial Year</a:t>
            </a:r>
          </a:p>
          <a:p>
            <a:pPr marL="0" indent="0" algn="ctr">
              <a:buNone/>
            </a:pPr>
            <a:endParaRPr lang="en-ZA" sz="2000" dirty="0">
              <a:solidFill>
                <a:srgbClr val="F06D19"/>
              </a:solidFill>
            </a:endParaRPr>
          </a:p>
          <a:p>
            <a:pPr marL="0" indent="0" algn="ctr">
              <a:buNone/>
            </a:pPr>
            <a:endParaRPr lang="en-ZA" sz="2000" dirty="0" smtClean="0">
              <a:solidFill>
                <a:schemeClr val="tx1"/>
              </a:solidFill>
            </a:endParaRPr>
          </a:p>
          <a:p>
            <a:pPr marL="0" indent="0" algn="ctr">
              <a:buNone/>
            </a:pPr>
            <a:endParaRPr lang="en-ZA" sz="2000" dirty="0" smtClean="0">
              <a:solidFill>
                <a:schemeClr val="tx1"/>
              </a:solidFill>
            </a:endParaRPr>
          </a:p>
          <a:p>
            <a:pPr algn="ctr"/>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xmlns="" val="1926240336"/>
              </p:ext>
            </p:extLst>
          </p:nvPr>
        </p:nvGraphicFramePr>
        <p:xfrm>
          <a:off x="290946" y="1807210"/>
          <a:ext cx="8229600" cy="3327400"/>
        </p:xfrm>
        <a:graphic>
          <a:graphicData uri="http://schemas.openxmlformats.org/drawingml/2006/table">
            <a:tbl>
              <a:tblPr firstRow="1" bandRow="1">
                <a:tableStyleId>{5C22544A-7EE6-4342-B048-85BDC9FD1C3A}</a:tableStyleId>
              </a:tblPr>
              <a:tblGrid>
                <a:gridCol w="498764">
                  <a:extLst>
                    <a:ext uri="{9D8B030D-6E8A-4147-A177-3AD203B41FA5}">
                      <a16:colId xmlns:a16="http://schemas.microsoft.com/office/drawing/2014/main" xmlns="" val="60079389"/>
                    </a:ext>
                  </a:extLst>
                </a:gridCol>
                <a:gridCol w="2867891">
                  <a:extLst>
                    <a:ext uri="{9D8B030D-6E8A-4147-A177-3AD203B41FA5}">
                      <a16:colId xmlns:a16="http://schemas.microsoft.com/office/drawing/2014/main" xmlns="" val="649221311"/>
                    </a:ext>
                  </a:extLst>
                </a:gridCol>
                <a:gridCol w="4862945">
                  <a:extLst>
                    <a:ext uri="{9D8B030D-6E8A-4147-A177-3AD203B41FA5}">
                      <a16:colId xmlns:a16="http://schemas.microsoft.com/office/drawing/2014/main" xmlns="" val="3300162121"/>
                    </a:ext>
                  </a:extLst>
                </a:gridCol>
              </a:tblGrid>
              <a:tr h="370840">
                <a:tc>
                  <a:txBody>
                    <a:bodyPr/>
                    <a:lstStyle/>
                    <a:p>
                      <a:r>
                        <a:rPr lang="en-ZA" dirty="0" smtClean="0">
                          <a:solidFill>
                            <a:schemeClr val="accent6"/>
                          </a:solidFill>
                        </a:rPr>
                        <a:t>No</a:t>
                      </a:r>
                      <a:endParaRPr lang="en-ZA" dirty="0">
                        <a:solidFill>
                          <a:schemeClr val="accent6"/>
                        </a:solidFill>
                      </a:endParaRPr>
                    </a:p>
                  </a:txBody>
                  <a:tcPr/>
                </a:tc>
                <a:tc>
                  <a:txBody>
                    <a:bodyPr/>
                    <a:lstStyle/>
                    <a:p>
                      <a:r>
                        <a:rPr lang="en-ZA" dirty="0" smtClean="0">
                          <a:solidFill>
                            <a:schemeClr val="accent6"/>
                          </a:solidFill>
                        </a:rPr>
                        <a:t>Support Programs</a:t>
                      </a:r>
                      <a:endParaRPr lang="en-ZA" dirty="0">
                        <a:solidFill>
                          <a:schemeClr val="accent6"/>
                        </a:solidFill>
                      </a:endParaRPr>
                    </a:p>
                  </a:txBody>
                  <a:tcPr/>
                </a:tc>
                <a:tc>
                  <a:txBody>
                    <a:bodyPr/>
                    <a:lstStyle/>
                    <a:p>
                      <a:r>
                        <a:rPr lang="en-ZA" dirty="0" smtClean="0">
                          <a:solidFill>
                            <a:schemeClr val="accent6"/>
                          </a:solidFill>
                        </a:rPr>
                        <a:t>Description and Envisage</a:t>
                      </a:r>
                      <a:r>
                        <a:rPr lang="en-ZA" baseline="0" dirty="0" smtClean="0">
                          <a:solidFill>
                            <a:schemeClr val="accent6"/>
                          </a:solidFill>
                        </a:rPr>
                        <a:t> Impact</a:t>
                      </a:r>
                      <a:endParaRPr lang="en-ZA" dirty="0">
                        <a:solidFill>
                          <a:schemeClr val="accent6"/>
                        </a:solidFill>
                      </a:endParaRPr>
                    </a:p>
                  </a:txBody>
                  <a:tcPr/>
                </a:tc>
                <a:extLst>
                  <a:ext uri="{0D108BD9-81ED-4DB2-BD59-A6C34878D82A}">
                    <a16:rowId xmlns:a16="http://schemas.microsoft.com/office/drawing/2014/main" xmlns="" val="746760717"/>
                  </a:ext>
                </a:extLst>
              </a:tr>
              <a:tr h="370840">
                <a:tc>
                  <a:txBody>
                    <a:bodyPr/>
                    <a:lstStyle/>
                    <a:p>
                      <a:pPr algn="ctr"/>
                      <a:r>
                        <a:rPr lang="en-ZA" dirty="0" smtClean="0">
                          <a:solidFill>
                            <a:schemeClr val="accent6"/>
                          </a:solidFill>
                        </a:rPr>
                        <a:t>4</a:t>
                      </a:r>
                      <a:endParaRPr lang="en-ZA" dirty="0">
                        <a:solidFill>
                          <a:schemeClr val="accent6"/>
                        </a:solidFill>
                      </a:endParaRPr>
                    </a:p>
                  </a:txBody>
                  <a:tcPr/>
                </a:tc>
                <a:tc>
                  <a:txBody>
                    <a:bodyPr/>
                    <a:lstStyle/>
                    <a:p>
                      <a:pPr marL="0" algn="just" defTabSz="457200" rtl="0" eaLnBrk="1" latinLnBrk="0" hangingPunct="1"/>
                      <a:r>
                        <a:rPr lang="en-GB" sz="1600" kern="1200" dirty="0" smtClean="0">
                          <a:solidFill>
                            <a:schemeClr val="accent6"/>
                          </a:solidFill>
                          <a:latin typeface="+mn-lt"/>
                          <a:ea typeface="+mn-ea"/>
                          <a:cs typeface="+mn-cs"/>
                        </a:rPr>
                        <a:t>ICIP Portfolio Based Induction For MPAC</a:t>
                      </a:r>
                      <a:endParaRPr lang="en-ZA" sz="1600" kern="1200" dirty="0">
                        <a:solidFill>
                          <a:schemeClr val="accent6"/>
                        </a:solidFill>
                        <a:latin typeface="+mn-lt"/>
                        <a:ea typeface="+mn-ea"/>
                        <a:cs typeface="+mn-cs"/>
                      </a:endParaRPr>
                    </a:p>
                  </a:txBody>
                  <a:tcPr/>
                </a:tc>
                <a:tc>
                  <a:txBody>
                    <a:bodyPr/>
                    <a:lstStyle/>
                    <a:p>
                      <a:pPr algn="just"/>
                      <a:r>
                        <a:rPr lang="en-GB" sz="1600" dirty="0" smtClean="0">
                          <a:solidFill>
                            <a:schemeClr val="accent6"/>
                          </a:solidFill>
                        </a:rPr>
                        <a:t>MPAC members and officials equipped to undertake their roles and responsibilities to ensure effective MPAC committees </a:t>
                      </a:r>
                      <a:r>
                        <a:rPr lang="en-GB" sz="1600" baseline="0" dirty="0" smtClean="0">
                          <a:solidFill>
                            <a:schemeClr val="accent6"/>
                          </a:solidFill>
                        </a:rPr>
                        <a:t>.</a:t>
                      </a:r>
                    </a:p>
                    <a:p>
                      <a:pPr algn="just"/>
                      <a:endParaRPr lang="en-ZA" sz="1600" dirty="0">
                        <a:solidFill>
                          <a:schemeClr val="accent6"/>
                        </a:solidFill>
                      </a:endParaRPr>
                    </a:p>
                  </a:txBody>
                  <a:tcPr/>
                </a:tc>
                <a:extLst>
                  <a:ext uri="{0D108BD9-81ED-4DB2-BD59-A6C34878D82A}">
                    <a16:rowId xmlns:a16="http://schemas.microsoft.com/office/drawing/2014/main" xmlns="" val="1907453937"/>
                  </a:ext>
                </a:extLst>
              </a:tr>
              <a:tr h="370840">
                <a:tc>
                  <a:txBody>
                    <a:bodyPr/>
                    <a:lstStyle/>
                    <a:p>
                      <a:pPr algn="ctr"/>
                      <a:r>
                        <a:rPr lang="en-ZA" dirty="0" smtClean="0">
                          <a:solidFill>
                            <a:schemeClr val="accent6"/>
                          </a:solidFill>
                        </a:rPr>
                        <a:t>5</a:t>
                      </a:r>
                      <a:endParaRPr lang="en-ZA" dirty="0">
                        <a:solidFill>
                          <a:schemeClr val="accent6"/>
                        </a:solidFill>
                      </a:endParaRPr>
                    </a:p>
                  </a:txBody>
                  <a:tcPr/>
                </a:tc>
                <a:tc>
                  <a:txBody>
                    <a:bodyPr/>
                    <a:lstStyle/>
                    <a:p>
                      <a:pPr algn="just"/>
                      <a:r>
                        <a:rPr lang="en-ZA" sz="1600" dirty="0" smtClean="0">
                          <a:solidFill>
                            <a:schemeClr val="accent6"/>
                          </a:solidFill>
                        </a:rPr>
                        <a:t>Arbitration &amp; Conciliation Training</a:t>
                      </a:r>
                      <a:endParaRPr lang="en-ZA" sz="1600" dirty="0">
                        <a:solidFill>
                          <a:schemeClr val="accent6"/>
                        </a:solidFill>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1600" dirty="0" smtClean="0">
                          <a:solidFill>
                            <a:schemeClr val="accent6"/>
                          </a:solidFill>
                        </a:rPr>
                        <a:t>To capacitate officials, and or senior managers on how to</a:t>
                      </a:r>
                      <a:r>
                        <a:rPr lang="en-GB" sz="1600" baseline="0" dirty="0" smtClean="0">
                          <a:solidFill>
                            <a:schemeClr val="accent6"/>
                          </a:solidFill>
                        </a:rPr>
                        <a:t> </a:t>
                      </a:r>
                      <a:r>
                        <a:rPr lang="en-GB" sz="1600" dirty="0" smtClean="0">
                          <a:solidFill>
                            <a:schemeClr val="accent6"/>
                          </a:solidFill>
                        </a:rPr>
                        <a:t>effectively prepare and present a case at the bargaining council.</a:t>
                      </a:r>
                      <a:endParaRPr lang="en-ZA" sz="1600" dirty="0">
                        <a:solidFill>
                          <a:schemeClr val="accent6"/>
                        </a:solidFill>
                      </a:endParaRPr>
                    </a:p>
                  </a:txBody>
                  <a:tcPr/>
                </a:tc>
                <a:extLst>
                  <a:ext uri="{0D108BD9-81ED-4DB2-BD59-A6C34878D82A}">
                    <a16:rowId xmlns:a16="http://schemas.microsoft.com/office/drawing/2014/main" xmlns="" val="3802054514"/>
                  </a:ext>
                </a:extLst>
              </a:tr>
              <a:tr h="370840">
                <a:tc>
                  <a:txBody>
                    <a:bodyPr/>
                    <a:lstStyle/>
                    <a:p>
                      <a:pPr algn="ctr"/>
                      <a:r>
                        <a:rPr lang="en-ZA" dirty="0" smtClean="0">
                          <a:solidFill>
                            <a:schemeClr val="accent6"/>
                          </a:solidFill>
                        </a:rPr>
                        <a:t>6</a:t>
                      </a:r>
                      <a:endParaRPr lang="en-ZA" dirty="0">
                        <a:solidFill>
                          <a:schemeClr val="accent6"/>
                        </a:solidFill>
                      </a:endParaRPr>
                    </a:p>
                  </a:txBody>
                  <a:tcPr/>
                </a:tc>
                <a:tc>
                  <a:txBody>
                    <a:bodyPr/>
                    <a:lstStyle/>
                    <a:p>
                      <a:pPr algn="just"/>
                      <a:r>
                        <a:rPr lang="en-GB" sz="1600" dirty="0" smtClean="0">
                          <a:solidFill>
                            <a:schemeClr val="accent6"/>
                          </a:solidFill>
                        </a:rPr>
                        <a:t>Induction Training on the Roles and Responsibilities Training of Councillors, Political Structures</a:t>
                      </a:r>
                      <a:endParaRPr lang="en-ZA" sz="1600" dirty="0">
                        <a:solidFill>
                          <a:schemeClr val="accent6"/>
                        </a:solidFill>
                      </a:endParaRPr>
                    </a:p>
                  </a:txBody>
                  <a:tcPr/>
                </a:tc>
                <a:tc>
                  <a:txBody>
                    <a:bodyPr/>
                    <a:lstStyle/>
                    <a:p>
                      <a:pPr marL="0" algn="just" defTabSz="457200" rtl="0" eaLnBrk="1" latinLnBrk="0" hangingPunct="1"/>
                      <a:r>
                        <a:rPr lang="en-GB" sz="1600" kern="1200" dirty="0" smtClean="0">
                          <a:solidFill>
                            <a:schemeClr val="accent6"/>
                          </a:solidFill>
                          <a:latin typeface="+mn-lt"/>
                          <a:ea typeface="+mn-ea"/>
                          <a:cs typeface="+mn-cs"/>
                        </a:rPr>
                        <a:t>To capacitate political office bearers and senior officials on the roles and responsibilities of political office bearers, councillors generally, municipal managers and chief finance officers</a:t>
                      </a:r>
                      <a:endParaRPr lang="en-ZA" sz="1600" kern="1200" dirty="0">
                        <a:solidFill>
                          <a:schemeClr val="accent6"/>
                        </a:solidFill>
                        <a:latin typeface="+mn-lt"/>
                        <a:ea typeface="+mn-ea"/>
                        <a:cs typeface="+mn-cs"/>
                      </a:endParaRPr>
                    </a:p>
                  </a:txBody>
                  <a:tcPr/>
                </a:tc>
                <a:extLst>
                  <a:ext uri="{0D108BD9-81ED-4DB2-BD59-A6C34878D82A}">
                    <a16:rowId xmlns:a16="http://schemas.microsoft.com/office/drawing/2014/main" xmlns="" val="391644098"/>
                  </a:ext>
                </a:extLst>
              </a:tr>
            </a:tbl>
          </a:graphicData>
        </a:graphic>
      </p:graphicFrame>
    </p:spTree>
    <p:extLst>
      <p:ext uri="{BB962C8B-B14F-4D97-AF65-F5344CB8AC3E}">
        <p14:creationId xmlns:p14="http://schemas.microsoft.com/office/powerpoint/2010/main" xmlns="" val="358070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73"/>
            <a:ext cx="6400800" cy="794815"/>
          </a:xfrm>
        </p:spPr>
        <p:txBody>
          <a:bodyPr>
            <a:normAutofit/>
          </a:bodyPr>
          <a:lstStyle/>
          <a:p>
            <a:r>
              <a:rPr lang="en-ZA" sz="2400" dirty="0" smtClean="0"/>
              <a:t>SALGA </a:t>
            </a:r>
            <a:r>
              <a:rPr lang="en-ZA" sz="2400" dirty="0"/>
              <a:t>SUPPORT </a:t>
            </a:r>
            <a:r>
              <a:rPr lang="en-ZA" sz="2400" dirty="0" smtClean="0"/>
              <a:t>PROGRAMME</a:t>
            </a:r>
            <a:endParaRPr lang="en-ZA" sz="2400" dirty="0"/>
          </a:p>
        </p:txBody>
      </p:sp>
      <p:sp>
        <p:nvSpPr>
          <p:cNvPr id="3" name="Text Placeholder 2"/>
          <p:cNvSpPr>
            <a:spLocks noGrp="1"/>
          </p:cNvSpPr>
          <p:nvPr>
            <p:ph type="body" sz="quarter" idx="10"/>
          </p:nvPr>
        </p:nvSpPr>
        <p:spPr>
          <a:xfrm>
            <a:off x="149431" y="1166339"/>
            <a:ext cx="8512629" cy="524320"/>
          </a:xfrm>
        </p:spPr>
        <p:txBody>
          <a:bodyPr>
            <a:normAutofit/>
          </a:bodyPr>
          <a:lstStyle/>
          <a:p>
            <a:pPr marL="0" indent="0" algn="ctr">
              <a:buNone/>
            </a:pPr>
            <a:r>
              <a:rPr lang="en-ZA" sz="2000" b="1" dirty="0" smtClean="0"/>
              <a:t>2018/19 </a:t>
            </a:r>
            <a:r>
              <a:rPr lang="en-ZA" sz="2000" b="1" dirty="0"/>
              <a:t>Financial Year</a:t>
            </a:r>
          </a:p>
          <a:p>
            <a:pPr marL="0" indent="0" algn="ctr">
              <a:buNone/>
            </a:pPr>
            <a:endParaRPr lang="en-ZA" sz="2000" dirty="0">
              <a:solidFill>
                <a:srgbClr val="F06D19"/>
              </a:solidFill>
            </a:endParaRPr>
          </a:p>
          <a:p>
            <a:pPr marL="0" indent="0" algn="ctr">
              <a:buNone/>
            </a:pPr>
            <a:endParaRPr lang="en-ZA" sz="2000" dirty="0" smtClean="0">
              <a:solidFill>
                <a:schemeClr val="tx1"/>
              </a:solidFill>
            </a:endParaRPr>
          </a:p>
          <a:p>
            <a:pPr marL="0" indent="0" algn="ctr">
              <a:buNone/>
            </a:pPr>
            <a:endParaRPr lang="en-ZA" sz="2000" dirty="0" smtClean="0">
              <a:solidFill>
                <a:schemeClr val="tx1"/>
              </a:solidFill>
            </a:endParaRPr>
          </a:p>
          <a:p>
            <a:pPr algn="ctr"/>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xmlns="" val="2762995203"/>
              </p:ext>
            </p:extLst>
          </p:nvPr>
        </p:nvGraphicFramePr>
        <p:xfrm>
          <a:off x="290946" y="1807210"/>
          <a:ext cx="8229600" cy="3571240"/>
        </p:xfrm>
        <a:graphic>
          <a:graphicData uri="http://schemas.openxmlformats.org/drawingml/2006/table">
            <a:tbl>
              <a:tblPr firstRow="1" bandRow="1">
                <a:tableStyleId>{5C22544A-7EE6-4342-B048-85BDC9FD1C3A}</a:tableStyleId>
              </a:tblPr>
              <a:tblGrid>
                <a:gridCol w="498764">
                  <a:extLst>
                    <a:ext uri="{9D8B030D-6E8A-4147-A177-3AD203B41FA5}">
                      <a16:colId xmlns:a16="http://schemas.microsoft.com/office/drawing/2014/main" xmlns="" val="60079389"/>
                    </a:ext>
                  </a:extLst>
                </a:gridCol>
                <a:gridCol w="2867891">
                  <a:extLst>
                    <a:ext uri="{9D8B030D-6E8A-4147-A177-3AD203B41FA5}">
                      <a16:colId xmlns:a16="http://schemas.microsoft.com/office/drawing/2014/main" xmlns="" val="649221311"/>
                    </a:ext>
                  </a:extLst>
                </a:gridCol>
                <a:gridCol w="4862945">
                  <a:extLst>
                    <a:ext uri="{9D8B030D-6E8A-4147-A177-3AD203B41FA5}">
                      <a16:colId xmlns:a16="http://schemas.microsoft.com/office/drawing/2014/main" xmlns="" val="3300162121"/>
                    </a:ext>
                  </a:extLst>
                </a:gridCol>
              </a:tblGrid>
              <a:tr h="370840">
                <a:tc>
                  <a:txBody>
                    <a:bodyPr/>
                    <a:lstStyle/>
                    <a:p>
                      <a:r>
                        <a:rPr lang="en-ZA" dirty="0" smtClean="0">
                          <a:solidFill>
                            <a:schemeClr val="accent6"/>
                          </a:solidFill>
                        </a:rPr>
                        <a:t>No</a:t>
                      </a:r>
                      <a:endParaRPr lang="en-ZA" dirty="0">
                        <a:solidFill>
                          <a:schemeClr val="accent6"/>
                        </a:solidFill>
                      </a:endParaRPr>
                    </a:p>
                  </a:txBody>
                  <a:tcPr/>
                </a:tc>
                <a:tc>
                  <a:txBody>
                    <a:bodyPr/>
                    <a:lstStyle/>
                    <a:p>
                      <a:r>
                        <a:rPr lang="en-ZA" dirty="0" smtClean="0">
                          <a:solidFill>
                            <a:schemeClr val="accent6"/>
                          </a:solidFill>
                        </a:rPr>
                        <a:t>Support Programs</a:t>
                      </a:r>
                      <a:endParaRPr lang="en-ZA" dirty="0">
                        <a:solidFill>
                          <a:schemeClr val="accent6"/>
                        </a:solidFill>
                      </a:endParaRPr>
                    </a:p>
                  </a:txBody>
                  <a:tcPr/>
                </a:tc>
                <a:tc>
                  <a:txBody>
                    <a:bodyPr/>
                    <a:lstStyle/>
                    <a:p>
                      <a:r>
                        <a:rPr lang="en-ZA" dirty="0" smtClean="0">
                          <a:solidFill>
                            <a:schemeClr val="accent6"/>
                          </a:solidFill>
                        </a:rPr>
                        <a:t>Description and Envisage</a:t>
                      </a:r>
                      <a:r>
                        <a:rPr lang="en-ZA" baseline="0" dirty="0" smtClean="0">
                          <a:solidFill>
                            <a:schemeClr val="accent6"/>
                          </a:solidFill>
                        </a:rPr>
                        <a:t> Impact</a:t>
                      </a:r>
                      <a:endParaRPr lang="en-ZA" dirty="0">
                        <a:solidFill>
                          <a:schemeClr val="accent6"/>
                        </a:solidFill>
                      </a:endParaRPr>
                    </a:p>
                  </a:txBody>
                  <a:tcPr/>
                </a:tc>
                <a:extLst>
                  <a:ext uri="{0D108BD9-81ED-4DB2-BD59-A6C34878D82A}">
                    <a16:rowId xmlns:a16="http://schemas.microsoft.com/office/drawing/2014/main" xmlns="" val="746760717"/>
                  </a:ext>
                </a:extLst>
              </a:tr>
              <a:tr h="370840">
                <a:tc>
                  <a:txBody>
                    <a:bodyPr/>
                    <a:lstStyle/>
                    <a:p>
                      <a:pPr algn="ctr"/>
                      <a:r>
                        <a:rPr lang="en-ZA" dirty="0" smtClean="0">
                          <a:solidFill>
                            <a:schemeClr val="accent6"/>
                          </a:solidFill>
                        </a:rPr>
                        <a:t>1</a:t>
                      </a:r>
                      <a:endParaRPr lang="en-ZA" dirty="0">
                        <a:solidFill>
                          <a:schemeClr val="accent6"/>
                        </a:solidFill>
                      </a:endParaRPr>
                    </a:p>
                  </a:txBody>
                  <a:tcPr/>
                </a:tc>
                <a:tc>
                  <a:txBody>
                    <a:bodyPr/>
                    <a:lstStyle/>
                    <a:p>
                      <a:pPr marL="0" algn="just" defTabSz="457200" rtl="0" eaLnBrk="1" latinLnBrk="0" hangingPunct="1"/>
                      <a:r>
                        <a:rPr lang="en-GB" sz="1600" kern="1200" dirty="0" smtClean="0">
                          <a:solidFill>
                            <a:schemeClr val="accent6"/>
                          </a:solidFill>
                          <a:latin typeface="+mn-lt"/>
                          <a:ea typeface="+mn-ea"/>
                          <a:cs typeface="+mn-cs"/>
                        </a:rPr>
                        <a:t>Interpretation</a:t>
                      </a:r>
                      <a:r>
                        <a:rPr lang="en-GB" sz="1600" kern="1200" baseline="0" dirty="0" smtClean="0">
                          <a:solidFill>
                            <a:schemeClr val="accent6"/>
                          </a:solidFill>
                          <a:latin typeface="+mn-lt"/>
                          <a:ea typeface="+mn-ea"/>
                          <a:cs typeface="+mn-cs"/>
                        </a:rPr>
                        <a:t> &amp; Application of Collective Agreements: DC Training </a:t>
                      </a:r>
                      <a:endParaRPr lang="en-ZA" sz="1600" kern="1200" dirty="0">
                        <a:solidFill>
                          <a:schemeClr val="accent6"/>
                        </a:solidFill>
                        <a:latin typeface="+mn-lt"/>
                        <a:ea typeface="+mn-ea"/>
                        <a:cs typeface="+mn-cs"/>
                      </a:endParaRPr>
                    </a:p>
                  </a:txBody>
                  <a:tcPr/>
                </a:tc>
                <a:tc>
                  <a:txBody>
                    <a:bodyPr/>
                    <a:lstStyle/>
                    <a:p>
                      <a:pPr algn="just"/>
                      <a:r>
                        <a:rPr lang="en-ZA" sz="1600" dirty="0" smtClean="0">
                          <a:solidFill>
                            <a:schemeClr val="accent6"/>
                          </a:solidFill>
                        </a:rPr>
                        <a:t>Capacity building on the Disciplinary Collective</a:t>
                      </a:r>
                      <a:r>
                        <a:rPr lang="en-ZA" sz="1600" baseline="0" dirty="0" smtClean="0">
                          <a:solidFill>
                            <a:schemeClr val="accent6"/>
                          </a:solidFill>
                        </a:rPr>
                        <a:t> Agreement to prevent interpretation disputes and ensure proper implementation</a:t>
                      </a:r>
                      <a:endParaRPr lang="en-ZA" sz="1600" dirty="0">
                        <a:solidFill>
                          <a:schemeClr val="accent6"/>
                        </a:solidFill>
                      </a:endParaRPr>
                    </a:p>
                  </a:txBody>
                  <a:tcPr/>
                </a:tc>
                <a:extLst>
                  <a:ext uri="{0D108BD9-81ED-4DB2-BD59-A6C34878D82A}">
                    <a16:rowId xmlns:a16="http://schemas.microsoft.com/office/drawing/2014/main" xmlns="" val="1907453937"/>
                  </a:ext>
                </a:extLst>
              </a:tr>
              <a:tr h="370840">
                <a:tc>
                  <a:txBody>
                    <a:bodyPr/>
                    <a:lstStyle/>
                    <a:p>
                      <a:pPr algn="ctr"/>
                      <a:r>
                        <a:rPr lang="en-ZA" dirty="0" smtClean="0">
                          <a:solidFill>
                            <a:schemeClr val="accent6"/>
                          </a:solidFill>
                        </a:rPr>
                        <a:t>2</a:t>
                      </a:r>
                      <a:endParaRPr lang="en-ZA" dirty="0">
                        <a:solidFill>
                          <a:schemeClr val="accent6"/>
                        </a:solidFill>
                      </a:endParaRPr>
                    </a:p>
                  </a:txBody>
                  <a:tcPr/>
                </a:tc>
                <a:tc>
                  <a:txBody>
                    <a:bodyPr/>
                    <a:lstStyle/>
                    <a:p>
                      <a:pPr algn="just"/>
                      <a:r>
                        <a:rPr lang="en-ZA" sz="1600" dirty="0" smtClean="0">
                          <a:solidFill>
                            <a:schemeClr val="accent6"/>
                          </a:solidFill>
                        </a:rPr>
                        <a:t>Post Profiling</a:t>
                      </a:r>
                      <a:r>
                        <a:rPr lang="en-ZA" sz="1600" baseline="0" dirty="0" smtClean="0">
                          <a:solidFill>
                            <a:schemeClr val="accent6"/>
                          </a:solidFill>
                        </a:rPr>
                        <a:t> Support</a:t>
                      </a:r>
                      <a:endParaRPr lang="en-ZA" sz="1600" dirty="0">
                        <a:solidFill>
                          <a:schemeClr val="accent6"/>
                        </a:solidFill>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600" dirty="0" smtClean="0">
                          <a:solidFill>
                            <a:schemeClr val="accent6"/>
                          </a:solidFill>
                        </a:rPr>
                        <a:t>To assist</a:t>
                      </a:r>
                      <a:r>
                        <a:rPr lang="en-ZA" sz="1600" baseline="0" dirty="0" smtClean="0">
                          <a:solidFill>
                            <a:schemeClr val="accent6"/>
                          </a:solidFill>
                        </a:rPr>
                        <a:t> the municipality improve its HR maturity rating in terms of the elements of the HR Value Chain through Peer Learning on the sharing of best practices.</a:t>
                      </a:r>
                      <a:endParaRPr lang="en-ZA" sz="1600" dirty="0">
                        <a:solidFill>
                          <a:schemeClr val="accent6"/>
                        </a:solidFill>
                      </a:endParaRPr>
                    </a:p>
                  </a:txBody>
                  <a:tcPr/>
                </a:tc>
                <a:extLst>
                  <a:ext uri="{0D108BD9-81ED-4DB2-BD59-A6C34878D82A}">
                    <a16:rowId xmlns:a16="http://schemas.microsoft.com/office/drawing/2014/main" xmlns="" val="3802054514"/>
                  </a:ext>
                </a:extLst>
              </a:tr>
              <a:tr h="370840">
                <a:tc>
                  <a:txBody>
                    <a:bodyPr/>
                    <a:lstStyle/>
                    <a:p>
                      <a:pPr algn="ctr"/>
                      <a:r>
                        <a:rPr lang="en-ZA" dirty="0" smtClean="0">
                          <a:solidFill>
                            <a:schemeClr val="accent6"/>
                          </a:solidFill>
                        </a:rPr>
                        <a:t>3</a:t>
                      </a:r>
                      <a:endParaRPr lang="en-ZA" dirty="0">
                        <a:solidFill>
                          <a:schemeClr val="accent6"/>
                        </a:solidFill>
                      </a:endParaRPr>
                    </a:p>
                  </a:txBody>
                  <a:tcPr/>
                </a:tc>
                <a:tc>
                  <a:txBody>
                    <a:bodyPr/>
                    <a:lstStyle/>
                    <a:p>
                      <a:pPr algn="just"/>
                      <a:r>
                        <a:rPr lang="en-GB" sz="1600" dirty="0" smtClean="0">
                          <a:solidFill>
                            <a:schemeClr val="accent6"/>
                          </a:solidFill>
                        </a:rPr>
                        <a:t>Interpretation &amp; Application of Collective Agreements:</a:t>
                      </a:r>
                      <a:r>
                        <a:rPr lang="en-GB" sz="1600" baseline="0" dirty="0" smtClean="0">
                          <a:solidFill>
                            <a:schemeClr val="accent6"/>
                          </a:solidFill>
                        </a:rPr>
                        <a:t> Conditions of Service Collective Agreement</a:t>
                      </a:r>
                      <a:endParaRPr lang="en-ZA" sz="1600" dirty="0">
                        <a:solidFill>
                          <a:schemeClr val="accent6"/>
                        </a:solidFill>
                      </a:endParaRPr>
                    </a:p>
                  </a:txBody>
                  <a:tcPr/>
                </a:tc>
                <a:tc>
                  <a:txBody>
                    <a:bodyPr/>
                    <a:lstStyle/>
                    <a:p>
                      <a:pPr marL="0" algn="just" defTabSz="457200" rtl="0" eaLnBrk="1" latinLnBrk="0" hangingPunct="1"/>
                      <a:r>
                        <a:rPr lang="en-ZA" sz="1600" kern="1200" dirty="0" smtClean="0">
                          <a:solidFill>
                            <a:schemeClr val="accent6"/>
                          </a:solidFill>
                          <a:latin typeface="+mn-lt"/>
                          <a:ea typeface="+mn-ea"/>
                          <a:cs typeface="+mn-cs"/>
                        </a:rPr>
                        <a:t>Training</a:t>
                      </a:r>
                      <a:r>
                        <a:rPr lang="en-ZA" sz="1600" kern="1200" baseline="0" dirty="0" smtClean="0">
                          <a:solidFill>
                            <a:schemeClr val="accent6"/>
                          </a:solidFill>
                          <a:latin typeface="+mn-lt"/>
                          <a:ea typeface="+mn-ea"/>
                          <a:cs typeface="+mn-cs"/>
                        </a:rPr>
                        <a:t> on the provisions of the Conditions of Service Collective Agreement </a:t>
                      </a:r>
                      <a:r>
                        <a:rPr lang="en-GB" sz="1600" kern="1200" baseline="0" dirty="0" smtClean="0">
                          <a:solidFill>
                            <a:schemeClr val="accent6"/>
                          </a:solidFill>
                          <a:latin typeface="+mn-lt"/>
                          <a:ea typeface="+mn-ea"/>
                          <a:cs typeface="+mn-cs"/>
                        </a:rPr>
                        <a:t>to try and prevent interpretation disputes on the agreement and ensure proper implementation and application of the agreement</a:t>
                      </a:r>
                    </a:p>
                  </a:txBody>
                  <a:tcPr/>
                </a:tc>
                <a:extLst>
                  <a:ext uri="{0D108BD9-81ED-4DB2-BD59-A6C34878D82A}">
                    <a16:rowId xmlns:a16="http://schemas.microsoft.com/office/drawing/2014/main" xmlns="" val="391644098"/>
                  </a:ext>
                </a:extLst>
              </a:tr>
            </a:tbl>
          </a:graphicData>
        </a:graphic>
      </p:graphicFrame>
    </p:spTree>
    <p:extLst>
      <p:ext uri="{BB962C8B-B14F-4D97-AF65-F5344CB8AC3E}">
        <p14:creationId xmlns:p14="http://schemas.microsoft.com/office/powerpoint/2010/main" xmlns="" val="2211190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smtClean="0"/>
              <a:t>SALGA </a:t>
            </a:r>
            <a:r>
              <a:rPr lang="en-ZA" sz="2400" dirty="0"/>
              <a:t>SUPPORT </a:t>
            </a:r>
            <a:r>
              <a:rPr lang="en-ZA" sz="2400" dirty="0" smtClean="0"/>
              <a:t>PROGRAMME</a:t>
            </a:r>
            <a:endParaRPr lang="en-ZA" sz="2400" dirty="0"/>
          </a:p>
        </p:txBody>
      </p:sp>
      <p:sp>
        <p:nvSpPr>
          <p:cNvPr id="3" name="Text Placeholder 2"/>
          <p:cNvSpPr>
            <a:spLocks noGrp="1"/>
          </p:cNvSpPr>
          <p:nvPr>
            <p:ph type="body" sz="quarter" idx="10"/>
          </p:nvPr>
        </p:nvSpPr>
        <p:spPr>
          <a:xfrm>
            <a:off x="149431" y="1176171"/>
            <a:ext cx="8512629" cy="524320"/>
          </a:xfrm>
        </p:spPr>
        <p:txBody>
          <a:bodyPr>
            <a:normAutofit/>
          </a:bodyPr>
          <a:lstStyle/>
          <a:p>
            <a:pPr marL="0" indent="0" algn="ctr">
              <a:buNone/>
            </a:pPr>
            <a:r>
              <a:rPr lang="en-ZA" sz="2000" b="1" dirty="0" smtClean="0"/>
              <a:t>2018/19 </a:t>
            </a:r>
            <a:r>
              <a:rPr lang="en-ZA" sz="2000" b="1" dirty="0"/>
              <a:t>Financial Year</a:t>
            </a:r>
          </a:p>
          <a:p>
            <a:pPr marL="0" indent="0" algn="ctr">
              <a:buNone/>
            </a:pPr>
            <a:endParaRPr lang="en-ZA" sz="2000" dirty="0">
              <a:solidFill>
                <a:srgbClr val="F06D19"/>
              </a:solidFill>
            </a:endParaRPr>
          </a:p>
          <a:p>
            <a:pPr marL="0" indent="0" algn="ctr">
              <a:buNone/>
            </a:pPr>
            <a:endParaRPr lang="en-ZA" sz="2000" dirty="0" smtClean="0">
              <a:solidFill>
                <a:schemeClr val="tx1"/>
              </a:solidFill>
            </a:endParaRPr>
          </a:p>
          <a:p>
            <a:pPr marL="0" indent="0" algn="ctr">
              <a:buNone/>
            </a:pPr>
            <a:endParaRPr lang="en-ZA" sz="2000" dirty="0" smtClean="0">
              <a:solidFill>
                <a:schemeClr val="tx1"/>
              </a:solidFill>
            </a:endParaRPr>
          </a:p>
          <a:p>
            <a:pPr algn="ctr"/>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xmlns="" val="3244175010"/>
              </p:ext>
            </p:extLst>
          </p:nvPr>
        </p:nvGraphicFramePr>
        <p:xfrm>
          <a:off x="290946" y="1807210"/>
          <a:ext cx="8229600" cy="3571240"/>
        </p:xfrm>
        <a:graphic>
          <a:graphicData uri="http://schemas.openxmlformats.org/drawingml/2006/table">
            <a:tbl>
              <a:tblPr firstRow="1" bandRow="1">
                <a:tableStyleId>{5C22544A-7EE6-4342-B048-85BDC9FD1C3A}</a:tableStyleId>
              </a:tblPr>
              <a:tblGrid>
                <a:gridCol w="498764">
                  <a:extLst>
                    <a:ext uri="{9D8B030D-6E8A-4147-A177-3AD203B41FA5}">
                      <a16:colId xmlns:a16="http://schemas.microsoft.com/office/drawing/2014/main" xmlns="" val="60079389"/>
                    </a:ext>
                  </a:extLst>
                </a:gridCol>
                <a:gridCol w="2867891">
                  <a:extLst>
                    <a:ext uri="{9D8B030D-6E8A-4147-A177-3AD203B41FA5}">
                      <a16:colId xmlns:a16="http://schemas.microsoft.com/office/drawing/2014/main" xmlns="" val="649221311"/>
                    </a:ext>
                  </a:extLst>
                </a:gridCol>
                <a:gridCol w="4862945">
                  <a:extLst>
                    <a:ext uri="{9D8B030D-6E8A-4147-A177-3AD203B41FA5}">
                      <a16:colId xmlns:a16="http://schemas.microsoft.com/office/drawing/2014/main" xmlns="" val="3300162121"/>
                    </a:ext>
                  </a:extLst>
                </a:gridCol>
              </a:tblGrid>
              <a:tr h="370840">
                <a:tc>
                  <a:txBody>
                    <a:bodyPr/>
                    <a:lstStyle/>
                    <a:p>
                      <a:r>
                        <a:rPr lang="en-ZA" dirty="0" smtClean="0">
                          <a:solidFill>
                            <a:schemeClr val="accent6"/>
                          </a:solidFill>
                        </a:rPr>
                        <a:t>No</a:t>
                      </a:r>
                      <a:endParaRPr lang="en-ZA" dirty="0">
                        <a:solidFill>
                          <a:schemeClr val="accent6"/>
                        </a:solidFill>
                      </a:endParaRPr>
                    </a:p>
                  </a:txBody>
                  <a:tcPr/>
                </a:tc>
                <a:tc>
                  <a:txBody>
                    <a:bodyPr/>
                    <a:lstStyle/>
                    <a:p>
                      <a:r>
                        <a:rPr lang="en-ZA" dirty="0" smtClean="0">
                          <a:solidFill>
                            <a:schemeClr val="accent6"/>
                          </a:solidFill>
                        </a:rPr>
                        <a:t>Support Programs</a:t>
                      </a:r>
                      <a:endParaRPr lang="en-ZA" dirty="0">
                        <a:solidFill>
                          <a:schemeClr val="accent6"/>
                        </a:solidFill>
                      </a:endParaRPr>
                    </a:p>
                  </a:txBody>
                  <a:tcPr/>
                </a:tc>
                <a:tc>
                  <a:txBody>
                    <a:bodyPr/>
                    <a:lstStyle/>
                    <a:p>
                      <a:r>
                        <a:rPr lang="en-ZA" dirty="0" smtClean="0">
                          <a:solidFill>
                            <a:schemeClr val="accent6"/>
                          </a:solidFill>
                        </a:rPr>
                        <a:t>Description and Envisage</a:t>
                      </a:r>
                      <a:r>
                        <a:rPr lang="en-ZA" baseline="0" dirty="0" smtClean="0">
                          <a:solidFill>
                            <a:schemeClr val="accent6"/>
                          </a:solidFill>
                        </a:rPr>
                        <a:t> Impact</a:t>
                      </a:r>
                      <a:endParaRPr lang="en-ZA" dirty="0">
                        <a:solidFill>
                          <a:schemeClr val="accent6"/>
                        </a:solidFill>
                      </a:endParaRPr>
                    </a:p>
                  </a:txBody>
                  <a:tcPr/>
                </a:tc>
                <a:extLst>
                  <a:ext uri="{0D108BD9-81ED-4DB2-BD59-A6C34878D82A}">
                    <a16:rowId xmlns:a16="http://schemas.microsoft.com/office/drawing/2014/main" xmlns="" val="746760717"/>
                  </a:ext>
                </a:extLst>
              </a:tr>
              <a:tr h="370840">
                <a:tc>
                  <a:txBody>
                    <a:bodyPr/>
                    <a:lstStyle/>
                    <a:p>
                      <a:pPr algn="ctr"/>
                      <a:r>
                        <a:rPr lang="en-ZA" dirty="0" smtClean="0">
                          <a:solidFill>
                            <a:schemeClr val="accent6"/>
                          </a:solidFill>
                        </a:rPr>
                        <a:t>4</a:t>
                      </a:r>
                      <a:endParaRPr lang="en-ZA" dirty="0">
                        <a:solidFill>
                          <a:schemeClr val="accent6"/>
                        </a:solidFill>
                      </a:endParaRPr>
                    </a:p>
                  </a:txBody>
                  <a:tcPr/>
                </a:tc>
                <a:tc>
                  <a:txBody>
                    <a:bodyPr/>
                    <a:lstStyle/>
                    <a:p>
                      <a:pPr marL="0" algn="just" defTabSz="457200" rtl="0" eaLnBrk="1" latinLnBrk="0" hangingPunct="1"/>
                      <a:r>
                        <a:rPr lang="en-ZA" sz="1600" kern="1200" dirty="0" smtClean="0">
                          <a:solidFill>
                            <a:schemeClr val="accent6"/>
                          </a:solidFill>
                          <a:latin typeface="+mn-lt"/>
                          <a:ea typeface="+mn-ea"/>
                          <a:cs typeface="+mn-cs"/>
                        </a:rPr>
                        <a:t>Senior Managers Induction Programme</a:t>
                      </a:r>
                      <a:endParaRPr lang="en-ZA" sz="1600" kern="1200" dirty="0">
                        <a:solidFill>
                          <a:schemeClr val="accent6"/>
                        </a:solidFill>
                        <a:latin typeface="+mn-lt"/>
                        <a:ea typeface="+mn-ea"/>
                        <a:cs typeface="+mn-cs"/>
                      </a:endParaRPr>
                    </a:p>
                  </a:txBody>
                  <a:tcPr/>
                </a:tc>
                <a:tc>
                  <a:txBody>
                    <a:bodyPr/>
                    <a:lstStyle/>
                    <a:p>
                      <a:pPr algn="just"/>
                      <a:r>
                        <a:rPr lang="en-ZA" sz="1600" dirty="0" smtClean="0">
                          <a:solidFill>
                            <a:schemeClr val="accent6"/>
                          </a:solidFill>
                        </a:rPr>
                        <a:t>To capacitate senior managers on their</a:t>
                      </a:r>
                      <a:r>
                        <a:rPr lang="en-ZA" sz="1600" baseline="0" dirty="0" smtClean="0">
                          <a:solidFill>
                            <a:schemeClr val="accent6"/>
                          </a:solidFill>
                        </a:rPr>
                        <a:t> roles and responsibilities, including the various pieces of legislation to enable them to effectively carry out their responsibilities</a:t>
                      </a:r>
                      <a:endParaRPr lang="en-ZA" sz="1600" dirty="0">
                        <a:solidFill>
                          <a:schemeClr val="accent6"/>
                        </a:solidFill>
                      </a:endParaRPr>
                    </a:p>
                  </a:txBody>
                  <a:tcPr/>
                </a:tc>
                <a:extLst>
                  <a:ext uri="{0D108BD9-81ED-4DB2-BD59-A6C34878D82A}">
                    <a16:rowId xmlns:a16="http://schemas.microsoft.com/office/drawing/2014/main" xmlns="" val="1907453937"/>
                  </a:ext>
                </a:extLst>
              </a:tr>
              <a:tr h="370840">
                <a:tc>
                  <a:txBody>
                    <a:bodyPr/>
                    <a:lstStyle/>
                    <a:p>
                      <a:pPr algn="ctr"/>
                      <a:r>
                        <a:rPr lang="en-ZA" dirty="0" smtClean="0">
                          <a:solidFill>
                            <a:schemeClr val="accent6"/>
                          </a:solidFill>
                        </a:rPr>
                        <a:t>5</a:t>
                      </a:r>
                      <a:endParaRPr lang="en-ZA" dirty="0">
                        <a:solidFill>
                          <a:schemeClr val="accent6"/>
                        </a:solidFill>
                      </a:endParaRPr>
                    </a:p>
                  </a:txBody>
                  <a:tcPr/>
                </a:tc>
                <a:tc>
                  <a:txBody>
                    <a:bodyPr/>
                    <a:lstStyle/>
                    <a:p>
                      <a:pPr marL="0" algn="l" defTabSz="457200" rtl="0" eaLnBrk="1" latinLnBrk="0" hangingPunct="1"/>
                      <a:r>
                        <a:rPr lang="en-GB" sz="1600" kern="1200" dirty="0" smtClean="0">
                          <a:solidFill>
                            <a:schemeClr val="accent6"/>
                          </a:solidFill>
                          <a:latin typeface="+mn-lt"/>
                          <a:ea typeface="+mn-ea"/>
                          <a:cs typeface="+mn-cs"/>
                        </a:rPr>
                        <a:t>Representation at</a:t>
                      </a:r>
                      <a:r>
                        <a:rPr lang="en-GB" sz="1600" kern="1200" baseline="0" dirty="0" smtClean="0">
                          <a:solidFill>
                            <a:schemeClr val="accent6"/>
                          </a:solidFill>
                          <a:latin typeface="+mn-lt"/>
                          <a:ea typeface="+mn-ea"/>
                          <a:cs typeface="+mn-cs"/>
                        </a:rPr>
                        <a:t>  Arbitration and Conciliations</a:t>
                      </a:r>
                      <a:endParaRPr lang="en-ZA" sz="1600" kern="1200" dirty="0">
                        <a:solidFill>
                          <a:schemeClr val="accent6"/>
                        </a:solidFill>
                        <a:latin typeface="+mn-lt"/>
                        <a:ea typeface="+mn-ea"/>
                        <a:cs typeface="+mn-cs"/>
                      </a:endParaRPr>
                    </a:p>
                  </a:txBody>
                  <a:tcPr/>
                </a:tc>
                <a:tc>
                  <a:txBody>
                    <a:bodyPr/>
                    <a:lstStyle/>
                    <a:p>
                      <a:pPr algn="just"/>
                      <a:r>
                        <a:rPr lang="en-GB" sz="1600" dirty="0" smtClean="0">
                          <a:solidFill>
                            <a:schemeClr val="accent6"/>
                          </a:solidFill>
                        </a:rPr>
                        <a:t>Representation</a:t>
                      </a:r>
                      <a:r>
                        <a:rPr lang="en-GB" sz="1600" baseline="0" dirty="0" smtClean="0">
                          <a:solidFill>
                            <a:schemeClr val="accent6"/>
                          </a:solidFill>
                        </a:rPr>
                        <a:t> at the Bargaining Council. </a:t>
                      </a:r>
                      <a:endParaRPr lang="en-ZA" sz="1600" dirty="0">
                        <a:solidFill>
                          <a:schemeClr val="accent6"/>
                        </a:solidFill>
                      </a:endParaRPr>
                    </a:p>
                  </a:txBody>
                  <a:tcPr/>
                </a:tc>
                <a:extLst>
                  <a:ext uri="{0D108BD9-81ED-4DB2-BD59-A6C34878D82A}">
                    <a16:rowId xmlns:a16="http://schemas.microsoft.com/office/drawing/2014/main" xmlns="" val="319031630"/>
                  </a:ext>
                </a:extLst>
              </a:tr>
              <a:tr h="370840">
                <a:tc>
                  <a:txBody>
                    <a:bodyPr/>
                    <a:lstStyle/>
                    <a:p>
                      <a:pPr algn="ctr"/>
                      <a:r>
                        <a:rPr lang="en-ZA" dirty="0" smtClean="0">
                          <a:solidFill>
                            <a:schemeClr val="accent6"/>
                          </a:solidFill>
                        </a:rPr>
                        <a:t>6</a:t>
                      </a:r>
                      <a:endParaRPr lang="en-ZA" dirty="0">
                        <a:solidFill>
                          <a:schemeClr val="accent6"/>
                        </a:solidFill>
                      </a:endParaRPr>
                    </a:p>
                  </a:txBody>
                  <a:tcPr/>
                </a:tc>
                <a:tc>
                  <a:txBody>
                    <a:bodyPr/>
                    <a:lstStyle/>
                    <a:p>
                      <a:pPr marL="0" algn="l" defTabSz="457200" rtl="0" eaLnBrk="1" latinLnBrk="0" hangingPunct="1"/>
                      <a:r>
                        <a:rPr lang="en-GB" sz="1600" kern="1200" dirty="0" smtClean="0">
                          <a:solidFill>
                            <a:schemeClr val="accent6"/>
                          </a:solidFill>
                          <a:latin typeface="+mn-lt"/>
                          <a:ea typeface="+mn-ea"/>
                          <a:cs typeface="+mn-cs"/>
                        </a:rPr>
                        <a:t>Job Evaluation Training</a:t>
                      </a:r>
                      <a:r>
                        <a:rPr lang="en-GB" sz="1600" kern="1200" baseline="0" dirty="0" smtClean="0">
                          <a:solidFill>
                            <a:schemeClr val="accent6"/>
                          </a:solidFill>
                          <a:latin typeface="+mn-lt"/>
                          <a:ea typeface="+mn-ea"/>
                          <a:cs typeface="+mn-cs"/>
                        </a:rPr>
                        <a:t> </a:t>
                      </a:r>
                      <a:endParaRPr lang="en-ZA" sz="1600" kern="1200" dirty="0">
                        <a:solidFill>
                          <a:schemeClr val="accent6"/>
                        </a:solidFill>
                        <a:latin typeface="+mn-lt"/>
                        <a:ea typeface="+mn-ea"/>
                        <a:cs typeface="+mn-cs"/>
                      </a:endParaRPr>
                    </a:p>
                  </a:txBody>
                  <a:tcPr/>
                </a:tc>
                <a:tc>
                  <a:txBody>
                    <a:bodyPr/>
                    <a:lstStyle/>
                    <a:p>
                      <a:pPr algn="just"/>
                      <a:r>
                        <a:rPr lang="en-GB" sz="1600" dirty="0" smtClean="0">
                          <a:solidFill>
                            <a:schemeClr val="accent6"/>
                          </a:solidFill>
                        </a:rPr>
                        <a:t>The workshop</a:t>
                      </a:r>
                      <a:r>
                        <a:rPr lang="en-GB" sz="1600" baseline="0" dirty="0" smtClean="0">
                          <a:solidFill>
                            <a:schemeClr val="accent6"/>
                          </a:solidFill>
                        </a:rPr>
                        <a:t> provided an understanding of the purpose of job evaluation, comprehensive guidelines in the use and application of system, practical experience in the evaluation of actual jobs and an opportunity to analyse results and discuss problems.</a:t>
                      </a:r>
                      <a:endParaRPr lang="en-ZA" sz="1600" dirty="0">
                        <a:solidFill>
                          <a:schemeClr val="accent6"/>
                        </a:solidFill>
                      </a:endParaRPr>
                    </a:p>
                  </a:txBody>
                  <a:tcPr/>
                </a:tc>
                <a:extLst>
                  <a:ext uri="{0D108BD9-81ED-4DB2-BD59-A6C34878D82A}">
                    <a16:rowId xmlns:a16="http://schemas.microsoft.com/office/drawing/2014/main" xmlns="" val="2542005914"/>
                  </a:ext>
                </a:extLst>
              </a:tr>
            </a:tbl>
          </a:graphicData>
        </a:graphic>
      </p:graphicFrame>
    </p:spTree>
    <p:extLst>
      <p:ext uri="{BB962C8B-B14F-4D97-AF65-F5344CB8AC3E}">
        <p14:creationId xmlns:p14="http://schemas.microsoft.com/office/powerpoint/2010/main" xmlns="" val="2906539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smtClean="0"/>
              <a:t>SALGA </a:t>
            </a:r>
            <a:r>
              <a:rPr lang="en-ZA" sz="2400" dirty="0"/>
              <a:t>SUPPORT PROGRAMME </a:t>
            </a:r>
          </a:p>
        </p:txBody>
      </p:sp>
      <p:sp>
        <p:nvSpPr>
          <p:cNvPr id="3" name="Text Placeholder 2"/>
          <p:cNvSpPr>
            <a:spLocks noGrp="1"/>
          </p:cNvSpPr>
          <p:nvPr>
            <p:ph type="body" sz="quarter" idx="10"/>
          </p:nvPr>
        </p:nvSpPr>
        <p:spPr>
          <a:xfrm>
            <a:off x="149431" y="1176171"/>
            <a:ext cx="8512629" cy="524320"/>
          </a:xfrm>
        </p:spPr>
        <p:txBody>
          <a:bodyPr>
            <a:normAutofit/>
          </a:bodyPr>
          <a:lstStyle/>
          <a:p>
            <a:pPr marL="0" indent="0" algn="ctr">
              <a:buNone/>
            </a:pPr>
            <a:r>
              <a:rPr lang="en-ZA" sz="2000" b="1" dirty="0" smtClean="0"/>
              <a:t>2019/20 </a:t>
            </a:r>
            <a:r>
              <a:rPr lang="en-ZA" sz="2000" b="1" dirty="0"/>
              <a:t>Financial Year</a:t>
            </a:r>
          </a:p>
          <a:p>
            <a:pPr marL="0" indent="0" algn="ctr">
              <a:buNone/>
            </a:pPr>
            <a:endParaRPr lang="en-ZA" sz="2000" dirty="0">
              <a:solidFill>
                <a:srgbClr val="F06D19"/>
              </a:solidFill>
            </a:endParaRPr>
          </a:p>
          <a:p>
            <a:pPr marL="0" indent="0" algn="ctr">
              <a:buNone/>
            </a:pPr>
            <a:endParaRPr lang="en-ZA" sz="2000" dirty="0" smtClean="0">
              <a:solidFill>
                <a:schemeClr val="tx1"/>
              </a:solidFill>
            </a:endParaRPr>
          </a:p>
          <a:p>
            <a:pPr marL="0" indent="0" algn="ctr">
              <a:buNone/>
            </a:pPr>
            <a:endParaRPr lang="en-ZA" sz="2000" dirty="0" smtClean="0">
              <a:solidFill>
                <a:schemeClr val="tx1"/>
              </a:solidFill>
            </a:endParaRPr>
          </a:p>
          <a:p>
            <a:pPr algn="ctr"/>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xmlns="" val="3862790944"/>
              </p:ext>
            </p:extLst>
          </p:nvPr>
        </p:nvGraphicFramePr>
        <p:xfrm>
          <a:off x="290945" y="1561403"/>
          <a:ext cx="8229600" cy="4790440"/>
        </p:xfrm>
        <a:graphic>
          <a:graphicData uri="http://schemas.openxmlformats.org/drawingml/2006/table">
            <a:tbl>
              <a:tblPr firstRow="1" bandRow="1">
                <a:tableStyleId>{5C22544A-7EE6-4342-B048-85BDC9FD1C3A}</a:tableStyleId>
              </a:tblPr>
              <a:tblGrid>
                <a:gridCol w="498764">
                  <a:extLst>
                    <a:ext uri="{9D8B030D-6E8A-4147-A177-3AD203B41FA5}">
                      <a16:colId xmlns:a16="http://schemas.microsoft.com/office/drawing/2014/main" xmlns="" val="60079389"/>
                    </a:ext>
                  </a:extLst>
                </a:gridCol>
                <a:gridCol w="2867891">
                  <a:extLst>
                    <a:ext uri="{9D8B030D-6E8A-4147-A177-3AD203B41FA5}">
                      <a16:colId xmlns:a16="http://schemas.microsoft.com/office/drawing/2014/main" xmlns="" val="649221311"/>
                    </a:ext>
                  </a:extLst>
                </a:gridCol>
                <a:gridCol w="4862945">
                  <a:extLst>
                    <a:ext uri="{9D8B030D-6E8A-4147-A177-3AD203B41FA5}">
                      <a16:colId xmlns:a16="http://schemas.microsoft.com/office/drawing/2014/main" xmlns="" val="3300162121"/>
                    </a:ext>
                  </a:extLst>
                </a:gridCol>
              </a:tblGrid>
              <a:tr h="370840">
                <a:tc>
                  <a:txBody>
                    <a:bodyPr/>
                    <a:lstStyle/>
                    <a:p>
                      <a:r>
                        <a:rPr lang="en-ZA" dirty="0" smtClean="0">
                          <a:solidFill>
                            <a:schemeClr val="accent6"/>
                          </a:solidFill>
                        </a:rPr>
                        <a:t>No</a:t>
                      </a:r>
                      <a:endParaRPr lang="en-ZA" dirty="0">
                        <a:solidFill>
                          <a:schemeClr val="accent6"/>
                        </a:solidFill>
                      </a:endParaRPr>
                    </a:p>
                  </a:txBody>
                  <a:tcPr/>
                </a:tc>
                <a:tc>
                  <a:txBody>
                    <a:bodyPr/>
                    <a:lstStyle/>
                    <a:p>
                      <a:r>
                        <a:rPr lang="en-ZA" dirty="0" smtClean="0">
                          <a:solidFill>
                            <a:schemeClr val="accent6"/>
                          </a:solidFill>
                        </a:rPr>
                        <a:t>Support Programs</a:t>
                      </a:r>
                      <a:endParaRPr lang="en-ZA" dirty="0">
                        <a:solidFill>
                          <a:schemeClr val="accent6"/>
                        </a:solidFill>
                      </a:endParaRPr>
                    </a:p>
                  </a:txBody>
                  <a:tcPr/>
                </a:tc>
                <a:tc>
                  <a:txBody>
                    <a:bodyPr/>
                    <a:lstStyle/>
                    <a:p>
                      <a:r>
                        <a:rPr lang="en-ZA" dirty="0" smtClean="0">
                          <a:solidFill>
                            <a:schemeClr val="accent6"/>
                          </a:solidFill>
                        </a:rPr>
                        <a:t>Description and Envisage</a:t>
                      </a:r>
                      <a:r>
                        <a:rPr lang="en-ZA" baseline="0" dirty="0" smtClean="0">
                          <a:solidFill>
                            <a:schemeClr val="accent6"/>
                          </a:solidFill>
                        </a:rPr>
                        <a:t> Impact</a:t>
                      </a:r>
                      <a:endParaRPr lang="en-ZA" dirty="0">
                        <a:solidFill>
                          <a:schemeClr val="accent6"/>
                        </a:solidFill>
                      </a:endParaRPr>
                    </a:p>
                  </a:txBody>
                  <a:tcPr/>
                </a:tc>
                <a:extLst>
                  <a:ext uri="{0D108BD9-81ED-4DB2-BD59-A6C34878D82A}">
                    <a16:rowId xmlns:a16="http://schemas.microsoft.com/office/drawing/2014/main" xmlns="" val="746760717"/>
                  </a:ext>
                </a:extLst>
              </a:tr>
              <a:tr h="370840">
                <a:tc>
                  <a:txBody>
                    <a:bodyPr/>
                    <a:lstStyle/>
                    <a:p>
                      <a:pPr algn="ctr"/>
                      <a:r>
                        <a:rPr lang="en-ZA" dirty="0" smtClean="0">
                          <a:solidFill>
                            <a:schemeClr val="accent6"/>
                          </a:solidFill>
                        </a:rPr>
                        <a:t>1</a:t>
                      </a:r>
                      <a:endParaRPr lang="en-ZA" dirty="0">
                        <a:solidFill>
                          <a:schemeClr val="accent6"/>
                        </a:solidFill>
                      </a:endParaRPr>
                    </a:p>
                  </a:txBody>
                  <a:tcPr/>
                </a:tc>
                <a:tc>
                  <a:txBody>
                    <a:bodyPr/>
                    <a:lstStyle/>
                    <a:p>
                      <a:pPr marL="0" algn="just" defTabSz="457200" rtl="0" eaLnBrk="1" latinLnBrk="0" hangingPunct="1"/>
                      <a:r>
                        <a:rPr lang="en-GB" sz="1600" kern="1200" dirty="0" smtClean="0">
                          <a:solidFill>
                            <a:schemeClr val="accent6"/>
                          </a:solidFill>
                          <a:latin typeface="+mn-lt"/>
                          <a:ea typeface="+mn-ea"/>
                          <a:cs typeface="+mn-cs"/>
                        </a:rPr>
                        <a:t>LLF; Collective Agreements; DC; Conditions of Service Training</a:t>
                      </a:r>
                      <a:endParaRPr lang="en-ZA" sz="1600" kern="1200" dirty="0">
                        <a:solidFill>
                          <a:schemeClr val="accent6"/>
                        </a:solidFill>
                        <a:latin typeface="+mn-lt"/>
                        <a:ea typeface="+mn-ea"/>
                        <a:cs typeface="+mn-cs"/>
                      </a:endParaRPr>
                    </a:p>
                  </a:txBody>
                  <a:tcPr/>
                </a:tc>
                <a:tc>
                  <a:txBody>
                    <a:bodyPr/>
                    <a:lstStyle/>
                    <a:p>
                      <a:pPr algn="just"/>
                      <a:r>
                        <a:rPr lang="en-GB" sz="1600" dirty="0" smtClean="0">
                          <a:solidFill>
                            <a:schemeClr val="accent6"/>
                          </a:solidFill>
                        </a:rPr>
                        <a:t>To capacitate members of the LLF (management and councillors) to ensure the effective functioning of the LLF to address matters of mutual interest. Create awareness in terms of service charter to allow the LLF to further engage and enhance service delivery. To capacitate councillors and officials on the provisions of the main collective agreement to try and avoid interpretation disputes</a:t>
                      </a:r>
                      <a:endParaRPr lang="en-ZA" sz="1600" dirty="0">
                        <a:solidFill>
                          <a:schemeClr val="accent6"/>
                        </a:solidFill>
                      </a:endParaRPr>
                    </a:p>
                  </a:txBody>
                  <a:tcPr/>
                </a:tc>
                <a:extLst>
                  <a:ext uri="{0D108BD9-81ED-4DB2-BD59-A6C34878D82A}">
                    <a16:rowId xmlns:a16="http://schemas.microsoft.com/office/drawing/2014/main" xmlns="" val="1907453937"/>
                  </a:ext>
                </a:extLst>
              </a:tr>
              <a:tr h="370840">
                <a:tc>
                  <a:txBody>
                    <a:bodyPr/>
                    <a:lstStyle/>
                    <a:p>
                      <a:pPr algn="ctr"/>
                      <a:r>
                        <a:rPr lang="en-ZA" dirty="0" smtClean="0">
                          <a:solidFill>
                            <a:schemeClr val="accent6"/>
                          </a:solidFill>
                        </a:rPr>
                        <a:t>2</a:t>
                      </a:r>
                      <a:endParaRPr lang="en-ZA" dirty="0">
                        <a:solidFill>
                          <a:schemeClr val="accent6"/>
                        </a:solidFill>
                      </a:endParaRPr>
                    </a:p>
                  </a:txBody>
                  <a:tcPr/>
                </a:tc>
                <a:tc>
                  <a:txBody>
                    <a:bodyPr/>
                    <a:lstStyle/>
                    <a:p>
                      <a:pPr algn="l"/>
                      <a:r>
                        <a:rPr lang="en-GB" sz="1600" dirty="0" smtClean="0">
                          <a:solidFill>
                            <a:schemeClr val="accent6"/>
                          </a:solidFill>
                        </a:rPr>
                        <a:t>Interpretation &amp; Application of Collective</a:t>
                      </a:r>
                      <a:r>
                        <a:rPr lang="en-GB" sz="1600" baseline="0" dirty="0" smtClean="0">
                          <a:solidFill>
                            <a:schemeClr val="accent6"/>
                          </a:solidFill>
                        </a:rPr>
                        <a:t> </a:t>
                      </a:r>
                      <a:r>
                        <a:rPr lang="en-GB" sz="1600" dirty="0" smtClean="0">
                          <a:solidFill>
                            <a:schemeClr val="accent6"/>
                          </a:solidFill>
                        </a:rPr>
                        <a:t>Agreements:</a:t>
                      </a:r>
                      <a:r>
                        <a:rPr lang="en-GB" sz="1600" baseline="0" dirty="0" smtClean="0">
                          <a:solidFill>
                            <a:schemeClr val="accent6"/>
                          </a:solidFill>
                        </a:rPr>
                        <a:t> Conditions of Service Collective Agreement</a:t>
                      </a:r>
                      <a:endParaRPr lang="en-ZA" sz="1600" dirty="0">
                        <a:solidFill>
                          <a:schemeClr val="accent6"/>
                        </a:solidFill>
                      </a:endParaRPr>
                    </a:p>
                  </a:txBody>
                  <a:tcPr/>
                </a:tc>
                <a:tc>
                  <a:txBody>
                    <a:bodyPr/>
                    <a:lstStyle/>
                    <a:p>
                      <a:pPr marL="0" algn="just" defTabSz="457200" rtl="0" eaLnBrk="1" latinLnBrk="0" hangingPunct="1"/>
                      <a:r>
                        <a:rPr lang="en-ZA" sz="1600" kern="1200" dirty="0" smtClean="0">
                          <a:solidFill>
                            <a:schemeClr val="accent6"/>
                          </a:solidFill>
                          <a:latin typeface="+mn-lt"/>
                          <a:ea typeface="+mn-ea"/>
                          <a:cs typeface="+mn-cs"/>
                        </a:rPr>
                        <a:t>Training</a:t>
                      </a:r>
                      <a:r>
                        <a:rPr lang="en-ZA" sz="1600" kern="1200" baseline="0" dirty="0" smtClean="0">
                          <a:solidFill>
                            <a:schemeClr val="accent6"/>
                          </a:solidFill>
                          <a:latin typeface="+mn-lt"/>
                          <a:ea typeface="+mn-ea"/>
                          <a:cs typeface="+mn-cs"/>
                        </a:rPr>
                        <a:t> on the provisions of the Conditions of Service Collective Agreement </a:t>
                      </a:r>
                      <a:r>
                        <a:rPr lang="en-GB" sz="1600" kern="1200" baseline="0" dirty="0" smtClean="0">
                          <a:solidFill>
                            <a:schemeClr val="accent6"/>
                          </a:solidFill>
                          <a:latin typeface="+mn-lt"/>
                          <a:ea typeface="+mn-ea"/>
                          <a:cs typeface="+mn-cs"/>
                        </a:rPr>
                        <a:t>to try and prevent interpretation disputes on the agreement and ensure proper implementation and application of the agreement</a:t>
                      </a:r>
                    </a:p>
                  </a:txBody>
                  <a:tcPr/>
                </a:tc>
                <a:extLst>
                  <a:ext uri="{0D108BD9-81ED-4DB2-BD59-A6C34878D82A}">
                    <a16:rowId xmlns:a16="http://schemas.microsoft.com/office/drawing/2014/main" xmlns="" val="3802054514"/>
                  </a:ext>
                </a:extLst>
              </a:tr>
              <a:tr h="370840">
                <a:tc>
                  <a:txBody>
                    <a:bodyPr/>
                    <a:lstStyle/>
                    <a:p>
                      <a:pPr algn="ctr"/>
                      <a:r>
                        <a:rPr lang="en-ZA" dirty="0" smtClean="0">
                          <a:solidFill>
                            <a:schemeClr val="accent6"/>
                          </a:solidFill>
                        </a:rPr>
                        <a:t>3</a:t>
                      </a:r>
                      <a:endParaRPr lang="en-ZA" dirty="0">
                        <a:solidFill>
                          <a:schemeClr val="accent6"/>
                        </a:solidFill>
                      </a:endParaRPr>
                    </a:p>
                  </a:txBody>
                  <a:tcPr/>
                </a:tc>
                <a:tc>
                  <a:txBody>
                    <a:bodyPr/>
                    <a:lstStyle/>
                    <a:p>
                      <a:pPr algn="l"/>
                      <a:r>
                        <a:rPr lang="en-ZA" sz="1600" dirty="0" smtClean="0">
                          <a:solidFill>
                            <a:schemeClr val="accent6"/>
                          </a:solidFill>
                        </a:rPr>
                        <a:t>Arbitration &amp; Conditions Training</a:t>
                      </a:r>
                    </a:p>
                    <a:p>
                      <a:pPr algn="l"/>
                      <a:endParaRPr lang="en-ZA" dirty="0">
                        <a:solidFill>
                          <a:schemeClr val="accent6"/>
                        </a:solidFill>
                      </a:endParaRPr>
                    </a:p>
                  </a:txBody>
                  <a:tcPr/>
                </a:tc>
                <a:tc>
                  <a:txBody>
                    <a:bodyPr/>
                    <a:lstStyle/>
                    <a:p>
                      <a:pPr marL="0" algn="just" defTabSz="457200" rtl="0" eaLnBrk="1" latinLnBrk="0" hangingPunct="1"/>
                      <a:r>
                        <a:rPr lang="en-GB" sz="1600" kern="1200" baseline="0" dirty="0" smtClean="0">
                          <a:solidFill>
                            <a:schemeClr val="accent6"/>
                          </a:solidFill>
                          <a:latin typeface="+mn-lt"/>
                          <a:ea typeface="+mn-ea"/>
                          <a:cs typeface="+mn-cs"/>
                        </a:rPr>
                        <a:t>To capacitate officials, and or senior managers on how to effectively prepare and present a case at the bargaining council.</a:t>
                      </a:r>
                    </a:p>
                    <a:p>
                      <a:pPr marL="0" algn="just" defTabSz="457200" rtl="0" eaLnBrk="1" latinLnBrk="0" hangingPunct="1"/>
                      <a:endParaRPr lang="en-GB" sz="1600" kern="1200" baseline="0" dirty="0" smtClean="0">
                        <a:solidFill>
                          <a:schemeClr val="accent6"/>
                        </a:solidFill>
                        <a:latin typeface="+mn-lt"/>
                        <a:ea typeface="+mn-ea"/>
                        <a:cs typeface="+mn-cs"/>
                      </a:endParaRPr>
                    </a:p>
                  </a:txBody>
                  <a:tcPr/>
                </a:tc>
                <a:extLst>
                  <a:ext uri="{0D108BD9-81ED-4DB2-BD59-A6C34878D82A}">
                    <a16:rowId xmlns:a16="http://schemas.microsoft.com/office/drawing/2014/main" xmlns="" val="391644098"/>
                  </a:ext>
                </a:extLst>
              </a:tr>
            </a:tbl>
          </a:graphicData>
        </a:graphic>
      </p:graphicFrame>
    </p:spTree>
    <p:extLst>
      <p:ext uri="{BB962C8B-B14F-4D97-AF65-F5344CB8AC3E}">
        <p14:creationId xmlns:p14="http://schemas.microsoft.com/office/powerpoint/2010/main" xmlns="" val="1370406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smtClean="0"/>
              <a:t>SALGA </a:t>
            </a:r>
            <a:r>
              <a:rPr lang="en-ZA" sz="2400" dirty="0"/>
              <a:t>SUPPORT PROGRAMME </a:t>
            </a:r>
          </a:p>
        </p:txBody>
      </p:sp>
      <p:sp>
        <p:nvSpPr>
          <p:cNvPr id="3" name="Text Placeholder 2"/>
          <p:cNvSpPr>
            <a:spLocks noGrp="1"/>
          </p:cNvSpPr>
          <p:nvPr>
            <p:ph type="body" sz="quarter" idx="10"/>
          </p:nvPr>
        </p:nvSpPr>
        <p:spPr>
          <a:xfrm>
            <a:off x="174171" y="1296538"/>
            <a:ext cx="8512629" cy="524320"/>
          </a:xfrm>
        </p:spPr>
        <p:txBody>
          <a:bodyPr>
            <a:normAutofit/>
          </a:bodyPr>
          <a:lstStyle/>
          <a:p>
            <a:pPr marL="0" indent="0" algn="ctr">
              <a:buNone/>
            </a:pPr>
            <a:r>
              <a:rPr lang="en-ZA" sz="2000" b="1" dirty="0" smtClean="0"/>
              <a:t>2019/20 </a:t>
            </a:r>
            <a:r>
              <a:rPr lang="en-ZA" sz="2000" b="1" dirty="0"/>
              <a:t>Financial Year</a:t>
            </a:r>
          </a:p>
          <a:p>
            <a:pPr marL="0" indent="0" algn="ctr">
              <a:buNone/>
            </a:pPr>
            <a:endParaRPr lang="en-ZA" sz="2000" dirty="0">
              <a:solidFill>
                <a:srgbClr val="F06D19"/>
              </a:solidFill>
            </a:endParaRPr>
          </a:p>
          <a:p>
            <a:pPr marL="0" indent="0" algn="ctr">
              <a:buNone/>
            </a:pPr>
            <a:endParaRPr lang="en-ZA" sz="2000" dirty="0" smtClean="0">
              <a:solidFill>
                <a:schemeClr val="tx1"/>
              </a:solidFill>
            </a:endParaRPr>
          </a:p>
          <a:p>
            <a:pPr marL="0" indent="0" algn="ctr">
              <a:buNone/>
            </a:pPr>
            <a:endParaRPr lang="en-ZA" sz="2000" dirty="0" smtClean="0">
              <a:solidFill>
                <a:schemeClr val="tx1"/>
              </a:solidFill>
            </a:endParaRPr>
          </a:p>
          <a:p>
            <a:pPr algn="ctr"/>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xmlns="" val="1060306830"/>
              </p:ext>
            </p:extLst>
          </p:nvPr>
        </p:nvGraphicFramePr>
        <p:xfrm>
          <a:off x="174171" y="1649894"/>
          <a:ext cx="8229600" cy="4699000"/>
        </p:xfrm>
        <a:graphic>
          <a:graphicData uri="http://schemas.openxmlformats.org/drawingml/2006/table">
            <a:tbl>
              <a:tblPr firstRow="1" bandRow="1">
                <a:tableStyleId>{5C22544A-7EE6-4342-B048-85BDC9FD1C3A}</a:tableStyleId>
              </a:tblPr>
              <a:tblGrid>
                <a:gridCol w="498764">
                  <a:extLst>
                    <a:ext uri="{9D8B030D-6E8A-4147-A177-3AD203B41FA5}">
                      <a16:colId xmlns:a16="http://schemas.microsoft.com/office/drawing/2014/main" xmlns="" val="60079389"/>
                    </a:ext>
                  </a:extLst>
                </a:gridCol>
                <a:gridCol w="2867891">
                  <a:extLst>
                    <a:ext uri="{9D8B030D-6E8A-4147-A177-3AD203B41FA5}">
                      <a16:colId xmlns:a16="http://schemas.microsoft.com/office/drawing/2014/main" xmlns="" val="649221311"/>
                    </a:ext>
                  </a:extLst>
                </a:gridCol>
                <a:gridCol w="4862945">
                  <a:extLst>
                    <a:ext uri="{9D8B030D-6E8A-4147-A177-3AD203B41FA5}">
                      <a16:colId xmlns:a16="http://schemas.microsoft.com/office/drawing/2014/main" xmlns="" val="3300162121"/>
                    </a:ext>
                  </a:extLst>
                </a:gridCol>
              </a:tblGrid>
              <a:tr h="370840">
                <a:tc>
                  <a:txBody>
                    <a:bodyPr/>
                    <a:lstStyle/>
                    <a:p>
                      <a:r>
                        <a:rPr lang="en-ZA" dirty="0" smtClean="0">
                          <a:solidFill>
                            <a:schemeClr val="accent6"/>
                          </a:solidFill>
                        </a:rPr>
                        <a:t>No</a:t>
                      </a:r>
                      <a:endParaRPr lang="en-ZA" dirty="0">
                        <a:solidFill>
                          <a:schemeClr val="accent6"/>
                        </a:solidFill>
                      </a:endParaRPr>
                    </a:p>
                  </a:txBody>
                  <a:tcPr/>
                </a:tc>
                <a:tc>
                  <a:txBody>
                    <a:bodyPr/>
                    <a:lstStyle/>
                    <a:p>
                      <a:r>
                        <a:rPr lang="en-ZA" dirty="0" smtClean="0">
                          <a:solidFill>
                            <a:schemeClr val="accent6"/>
                          </a:solidFill>
                        </a:rPr>
                        <a:t>Support Programs</a:t>
                      </a:r>
                      <a:endParaRPr lang="en-ZA" dirty="0">
                        <a:solidFill>
                          <a:schemeClr val="accent6"/>
                        </a:solidFill>
                      </a:endParaRPr>
                    </a:p>
                  </a:txBody>
                  <a:tcPr/>
                </a:tc>
                <a:tc>
                  <a:txBody>
                    <a:bodyPr/>
                    <a:lstStyle/>
                    <a:p>
                      <a:r>
                        <a:rPr lang="en-ZA" dirty="0" smtClean="0">
                          <a:solidFill>
                            <a:schemeClr val="accent6"/>
                          </a:solidFill>
                        </a:rPr>
                        <a:t>Description and Envisage</a:t>
                      </a:r>
                      <a:r>
                        <a:rPr lang="en-ZA" baseline="0" dirty="0" smtClean="0">
                          <a:solidFill>
                            <a:schemeClr val="accent6"/>
                          </a:solidFill>
                        </a:rPr>
                        <a:t> Impact</a:t>
                      </a:r>
                      <a:endParaRPr lang="en-ZA" dirty="0">
                        <a:solidFill>
                          <a:schemeClr val="accent6"/>
                        </a:solidFill>
                      </a:endParaRPr>
                    </a:p>
                  </a:txBody>
                  <a:tcPr/>
                </a:tc>
                <a:extLst>
                  <a:ext uri="{0D108BD9-81ED-4DB2-BD59-A6C34878D82A}">
                    <a16:rowId xmlns:a16="http://schemas.microsoft.com/office/drawing/2014/main" xmlns="" val="746760717"/>
                  </a:ext>
                </a:extLst>
              </a:tr>
              <a:tr h="370840">
                <a:tc>
                  <a:txBody>
                    <a:bodyPr/>
                    <a:lstStyle/>
                    <a:p>
                      <a:pPr algn="ctr"/>
                      <a:r>
                        <a:rPr lang="en-ZA" dirty="0" smtClean="0">
                          <a:solidFill>
                            <a:schemeClr val="accent6"/>
                          </a:solidFill>
                        </a:rPr>
                        <a:t>4</a:t>
                      </a:r>
                      <a:endParaRPr lang="en-ZA" dirty="0">
                        <a:solidFill>
                          <a:schemeClr val="accent6"/>
                        </a:solidFill>
                      </a:endParaRPr>
                    </a:p>
                  </a:txBody>
                  <a:tcPr/>
                </a:tc>
                <a:tc>
                  <a:txBody>
                    <a:bodyPr/>
                    <a:lstStyle/>
                    <a:p>
                      <a:pPr marL="0" algn="just" defTabSz="457200" rtl="0" eaLnBrk="1" latinLnBrk="0" hangingPunct="1"/>
                      <a:r>
                        <a:rPr lang="en-ZA" sz="1600" kern="1200" dirty="0" smtClean="0">
                          <a:solidFill>
                            <a:schemeClr val="accent6"/>
                          </a:solidFill>
                          <a:latin typeface="+mn-lt"/>
                          <a:ea typeface="+mn-ea"/>
                          <a:cs typeface="+mn-cs"/>
                        </a:rPr>
                        <a:t>Chairing &amp; Prosecuting Disciplinary Hearings</a:t>
                      </a:r>
                    </a:p>
                    <a:p>
                      <a:pPr marL="0" algn="just" defTabSz="457200" rtl="0" eaLnBrk="1" latinLnBrk="0" hangingPunct="1"/>
                      <a:endParaRPr lang="en-ZA" sz="1600" kern="1200" dirty="0">
                        <a:solidFill>
                          <a:schemeClr val="accent6"/>
                        </a:solidFill>
                        <a:latin typeface="+mn-lt"/>
                        <a:ea typeface="+mn-ea"/>
                        <a:cs typeface="+mn-cs"/>
                      </a:endParaRPr>
                    </a:p>
                  </a:txBody>
                  <a:tcPr/>
                </a:tc>
                <a:tc>
                  <a:txBody>
                    <a:bodyPr/>
                    <a:lstStyle/>
                    <a:p>
                      <a:pPr algn="just"/>
                      <a:r>
                        <a:rPr lang="en-GB" sz="1600" dirty="0" smtClean="0">
                          <a:solidFill>
                            <a:schemeClr val="accent6"/>
                          </a:solidFill>
                        </a:rPr>
                        <a:t>To capacitate officials, and or senior managers on specific</a:t>
                      </a:r>
                      <a:r>
                        <a:rPr lang="en-GB" sz="1600" baseline="0" dirty="0" smtClean="0">
                          <a:solidFill>
                            <a:schemeClr val="accent6"/>
                          </a:solidFill>
                        </a:rPr>
                        <a:t> </a:t>
                      </a:r>
                      <a:r>
                        <a:rPr lang="en-GB" sz="1600" dirty="0" smtClean="0">
                          <a:solidFill>
                            <a:schemeClr val="accent6"/>
                          </a:solidFill>
                        </a:rPr>
                        <a:t>skills to act as a Presiding Officer or Employer representative in line with the provisions of the Disciplinary Collective Agreement. The course assists delegates to prepare for disciplinary</a:t>
                      </a:r>
                    </a:p>
                    <a:p>
                      <a:pPr algn="just"/>
                      <a:r>
                        <a:rPr lang="en-GB" sz="1600" dirty="0" smtClean="0">
                          <a:solidFill>
                            <a:schemeClr val="accent6"/>
                          </a:solidFill>
                        </a:rPr>
                        <a:t>hearings in the gathering of evidence and the taking of statements but most importantly</a:t>
                      </a:r>
                      <a:r>
                        <a:rPr lang="en-GB" sz="1600" baseline="0" dirty="0" smtClean="0">
                          <a:solidFill>
                            <a:schemeClr val="accent6"/>
                          </a:solidFill>
                        </a:rPr>
                        <a:t> </a:t>
                      </a:r>
                      <a:r>
                        <a:rPr lang="en-GB" sz="1600" dirty="0" smtClean="0">
                          <a:solidFill>
                            <a:schemeClr val="accent6"/>
                          </a:solidFill>
                        </a:rPr>
                        <a:t>assists in presenting a case and to cross examine and re-examine witnesses.</a:t>
                      </a:r>
                      <a:endParaRPr lang="en-ZA" sz="1600" dirty="0">
                        <a:solidFill>
                          <a:schemeClr val="accent6"/>
                        </a:solidFill>
                      </a:endParaRPr>
                    </a:p>
                  </a:txBody>
                  <a:tcPr/>
                </a:tc>
                <a:extLst>
                  <a:ext uri="{0D108BD9-81ED-4DB2-BD59-A6C34878D82A}">
                    <a16:rowId xmlns:a16="http://schemas.microsoft.com/office/drawing/2014/main" xmlns="" val="1907453937"/>
                  </a:ext>
                </a:extLst>
              </a:tr>
              <a:tr h="370840">
                <a:tc>
                  <a:txBody>
                    <a:bodyPr/>
                    <a:lstStyle/>
                    <a:p>
                      <a:pPr algn="ctr"/>
                      <a:r>
                        <a:rPr lang="en-ZA" dirty="0" smtClean="0">
                          <a:solidFill>
                            <a:schemeClr val="accent6"/>
                          </a:solidFill>
                        </a:rPr>
                        <a:t>5</a:t>
                      </a:r>
                      <a:endParaRPr lang="en-ZA" dirty="0">
                        <a:solidFill>
                          <a:schemeClr val="accent6"/>
                        </a:solidFill>
                      </a:endParaRPr>
                    </a:p>
                  </a:txBody>
                  <a:tcPr/>
                </a:tc>
                <a:tc>
                  <a:txBody>
                    <a:bodyPr/>
                    <a:lstStyle/>
                    <a:p>
                      <a:pPr algn="l"/>
                      <a:r>
                        <a:rPr lang="en-GB" sz="1600" dirty="0" smtClean="0">
                          <a:solidFill>
                            <a:schemeClr val="accent6"/>
                          </a:solidFill>
                        </a:rPr>
                        <a:t>Councillor Workshop on the Powers and Functions of the LLF and DC Agreement </a:t>
                      </a:r>
                      <a:endParaRPr lang="en-ZA" sz="1600" dirty="0">
                        <a:solidFill>
                          <a:schemeClr val="accent6"/>
                        </a:solidFill>
                      </a:endParaRPr>
                    </a:p>
                  </a:txBody>
                  <a:tcPr/>
                </a:tc>
                <a:tc>
                  <a:txBody>
                    <a:bodyPr/>
                    <a:lstStyle/>
                    <a:p>
                      <a:pPr marL="0" algn="just" defTabSz="457200" rtl="0" eaLnBrk="1" latinLnBrk="0" hangingPunct="1"/>
                      <a:r>
                        <a:rPr lang="en-GB" sz="1600" kern="1200" baseline="0" dirty="0" smtClean="0">
                          <a:solidFill>
                            <a:schemeClr val="accent6"/>
                          </a:solidFill>
                          <a:latin typeface="+mn-lt"/>
                          <a:ea typeface="+mn-ea"/>
                          <a:cs typeface="+mn-cs"/>
                        </a:rPr>
                        <a:t>To capacitate councillors on the powers and functions of the LLF, to enable an understanding of what matters are </a:t>
                      </a:r>
                      <a:r>
                        <a:rPr lang="en-GB" sz="1600" kern="1200" baseline="0" dirty="0" err="1" smtClean="0">
                          <a:solidFill>
                            <a:schemeClr val="accent6"/>
                          </a:solidFill>
                          <a:latin typeface="+mn-lt"/>
                          <a:ea typeface="+mn-ea"/>
                          <a:cs typeface="+mn-cs"/>
                        </a:rPr>
                        <a:t>permissable</a:t>
                      </a:r>
                      <a:r>
                        <a:rPr lang="en-GB" sz="1600" kern="1200" baseline="0" dirty="0" smtClean="0">
                          <a:solidFill>
                            <a:schemeClr val="accent6"/>
                          </a:solidFill>
                          <a:latin typeface="+mn-lt"/>
                          <a:ea typeface="+mn-ea"/>
                          <a:cs typeface="+mn-cs"/>
                        </a:rPr>
                        <a:t> at the level of the LLF and training on the provisions of the Disciplinary Collective Agreement to prevent interpretation disputes and ensure proper implementation and application of the collective agreements by municipalities.</a:t>
                      </a:r>
                    </a:p>
                  </a:txBody>
                  <a:tcPr/>
                </a:tc>
                <a:extLst>
                  <a:ext uri="{0D108BD9-81ED-4DB2-BD59-A6C34878D82A}">
                    <a16:rowId xmlns:a16="http://schemas.microsoft.com/office/drawing/2014/main" xmlns="" val="3802054514"/>
                  </a:ext>
                </a:extLst>
              </a:tr>
            </a:tbl>
          </a:graphicData>
        </a:graphic>
      </p:graphicFrame>
    </p:spTree>
    <p:extLst>
      <p:ext uri="{BB962C8B-B14F-4D97-AF65-F5344CB8AC3E}">
        <p14:creationId xmlns:p14="http://schemas.microsoft.com/office/powerpoint/2010/main" xmlns="" val="637961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810083" y="1775977"/>
            <a:ext cx="3385457" cy="3385457"/>
            <a:chOff x="1741714" y="1030514"/>
            <a:chExt cx="4513943" cy="4513943"/>
          </a:xfrm>
          <a:scene3d>
            <a:camera prst="perspectiveLeft">
              <a:rot lat="0" lon="1800000" rev="0"/>
            </a:camera>
            <a:lightRig rig="threePt" dir="t"/>
          </a:scene3d>
        </p:grpSpPr>
        <p:sp>
          <p:nvSpPr>
            <p:cNvPr id="2" name="Pie 1"/>
            <p:cNvSpPr/>
            <p:nvPr/>
          </p:nvSpPr>
          <p:spPr>
            <a:xfrm>
              <a:off x="1741714" y="1030514"/>
              <a:ext cx="4513943" cy="4513943"/>
            </a:xfrm>
            <a:prstGeom prst="pie">
              <a:avLst>
                <a:gd name="adj1" fmla="val 3458448"/>
                <a:gd name="adj2" fmla="val 16200000"/>
              </a:avLst>
            </a:prstGeom>
            <a:solidFill>
              <a:schemeClr val="accent3"/>
            </a:solidFill>
            <a:ln>
              <a:noFill/>
            </a:ln>
            <a:sp3d extrusionH="577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 name="Pie 2"/>
            <p:cNvSpPr/>
            <p:nvPr/>
          </p:nvSpPr>
          <p:spPr>
            <a:xfrm>
              <a:off x="2215605" y="1504405"/>
              <a:ext cx="3566160" cy="3566160"/>
            </a:xfrm>
            <a:prstGeom prst="pie">
              <a:avLst>
                <a:gd name="adj1" fmla="val 968705"/>
                <a:gd name="adj2" fmla="val 16200000"/>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a:sp3d extrusionH="577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 name="Pie 3"/>
            <p:cNvSpPr/>
            <p:nvPr/>
          </p:nvSpPr>
          <p:spPr>
            <a:xfrm>
              <a:off x="2672805" y="1961605"/>
              <a:ext cx="2651760" cy="2651760"/>
            </a:xfrm>
            <a:prstGeom prst="pie">
              <a:avLst>
                <a:gd name="adj1" fmla="val 18365683"/>
                <a:gd name="adj2" fmla="val 16200000"/>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a:sp3d extrusionH="577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8" name="Group 17"/>
          <p:cNvGrpSpPr/>
          <p:nvPr/>
        </p:nvGrpSpPr>
        <p:grpSpPr>
          <a:xfrm>
            <a:off x="483670" y="1962652"/>
            <a:ext cx="4955675" cy="943877"/>
            <a:chOff x="530957" y="1401296"/>
            <a:chExt cx="6607567" cy="1258503"/>
          </a:xfrm>
        </p:grpSpPr>
        <p:cxnSp>
          <p:nvCxnSpPr>
            <p:cNvPr id="7" name="Straight Connector 6"/>
            <p:cNvCxnSpPr/>
            <p:nvPr/>
          </p:nvCxnSpPr>
          <p:spPr>
            <a:xfrm>
              <a:off x="1915886" y="2030548"/>
              <a:ext cx="522263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30957" y="1401296"/>
              <a:ext cx="1384929" cy="1258503"/>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01</a:t>
              </a:r>
            </a:p>
          </p:txBody>
        </p:sp>
      </p:grpSp>
      <p:grpSp>
        <p:nvGrpSpPr>
          <p:cNvPr id="19" name="Group 18"/>
          <p:cNvGrpSpPr/>
          <p:nvPr/>
        </p:nvGrpSpPr>
        <p:grpSpPr>
          <a:xfrm>
            <a:off x="1357490" y="3013314"/>
            <a:ext cx="4116383" cy="937589"/>
            <a:chOff x="1664528" y="2813904"/>
            <a:chExt cx="5488510" cy="1250119"/>
          </a:xfrm>
        </p:grpSpPr>
        <p:cxnSp>
          <p:nvCxnSpPr>
            <p:cNvPr id="10" name="Straight Connector 9"/>
            <p:cNvCxnSpPr/>
            <p:nvPr/>
          </p:nvCxnSpPr>
          <p:spPr>
            <a:xfrm>
              <a:off x="3011715" y="3410494"/>
              <a:ext cx="414132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664528" y="2813904"/>
              <a:ext cx="1354526" cy="125011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02</a:t>
              </a:r>
            </a:p>
          </p:txBody>
        </p:sp>
      </p:grpSp>
      <p:grpSp>
        <p:nvGrpSpPr>
          <p:cNvPr id="14" name="Group 13"/>
          <p:cNvGrpSpPr/>
          <p:nvPr/>
        </p:nvGrpSpPr>
        <p:grpSpPr>
          <a:xfrm>
            <a:off x="2002375" y="3994807"/>
            <a:ext cx="4575353" cy="902483"/>
            <a:chOff x="2107205" y="4091365"/>
            <a:chExt cx="5853883" cy="1262124"/>
          </a:xfrm>
        </p:grpSpPr>
        <p:cxnSp>
          <p:nvCxnSpPr>
            <p:cNvPr id="12" name="Straight Connector 11"/>
            <p:cNvCxnSpPr/>
            <p:nvPr/>
          </p:nvCxnSpPr>
          <p:spPr>
            <a:xfrm>
              <a:off x="3423195" y="4713514"/>
              <a:ext cx="453789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107205" y="4091365"/>
              <a:ext cx="1315990" cy="1262124"/>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03</a:t>
              </a:r>
            </a:p>
          </p:txBody>
        </p:sp>
      </p:grpSp>
      <p:sp>
        <p:nvSpPr>
          <p:cNvPr id="21" name="TextBox 20"/>
          <p:cNvSpPr txBox="1"/>
          <p:nvPr/>
        </p:nvSpPr>
        <p:spPr>
          <a:xfrm>
            <a:off x="2381013" y="2789610"/>
            <a:ext cx="2668318" cy="369332"/>
          </a:xfrm>
          <a:prstGeom prst="rect">
            <a:avLst/>
          </a:prstGeom>
          <a:noFill/>
        </p:spPr>
        <p:txBody>
          <a:bodyPr wrap="square" rtlCol="0">
            <a:spAutoFit/>
          </a:bodyPr>
          <a:lstStyle/>
          <a:p>
            <a:r>
              <a:rPr lang="en-US" b="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Support to </a:t>
            </a:r>
            <a:r>
              <a:rPr lang="en-US" b="1" dirty="0" err="1">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Msunduzi</a:t>
            </a:r>
            <a:endParaRPr lang="en-US" b="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TextBox 21"/>
          <p:cNvSpPr txBox="1"/>
          <p:nvPr/>
        </p:nvSpPr>
        <p:spPr>
          <a:xfrm>
            <a:off x="2134416" y="1755598"/>
            <a:ext cx="2168833" cy="369332"/>
          </a:xfrm>
          <a:prstGeom prst="rect">
            <a:avLst/>
          </a:prstGeom>
          <a:noFill/>
        </p:spPr>
        <p:txBody>
          <a:bodyPr wrap="square" rtlCol="0">
            <a:spAutoFit/>
          </a:bodyPr>
          <a:lstStyle/>
          <a:p>
            <a:r>
              <a:rPr lang="en-US" b="1" dirty="0" smtClean="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r>
              <a:rPr lang="en-US"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TextBox 22"/>
          <p:cNvSpPr txBox="1"/>
          <p:nvPr/>
        </p:nvSpPr>
        <p:spPr>
          <a:xfrm>
            <a:off x="2996668" y="3816175"/>
            <a:ext cx="2168833" cy="338554"/>
          </a:xfrm>
          <a:prstGeom prst="rect">
            <a:avLst/>
          </a:prstGeom>
          <a:noFill/>
        </p:spPr>
        <p:txBody>
          <a:bodyPr wrap="square" rtlCol="0">
            <a:spAutoFit/>
          </a:bodyPr>
          <a:lstStyle/>
          <a:p>
            <a:r>
              <a:rPr lang="en-US" sz="1600" b="1" dirty="0" smtClean="0">
                <a:solidFill>
                  <a:schemeClr val="accent6">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Risks &amp; Proposals</a:t>
            </a:r>
            <a:endParaRPr lang="en-US" sz="1600" b="1" dirty="0">
              <a:solidFill>
                <a:schemeClr val="accent6">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49822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smtClean="0"/>
              <a:t>SALGA </a:t>
            </a:r>
            <a:r>
              <a:rPr lang="en-ZA" sz="2400" dirty="0"/>
              <a:t>SUPPORT PROGRAMME </a:t>
            </a:r>
          </a:p>
        </p:txBody>
      </p:sp>
      <p:sp>
        <p:nvSpPr>
          <p:cNvPr id="3" name="Text Placeholder 2"/>
          <p:cNvSpPr>
            <a:spLocks noGrp="1"/>
          </p:cNvSpPr>
          <p:nvPr>
            <p:ph type="body" sz="quarter" idx="10"/>
          </p:nvPr>
        </p:nvSpPr>
        <p:spPr>
          <a:xfrm>
            <a:off x="174171" y="1296538"/>
            <a:ext cx="8512629" cy="524320"/>
          </a:xfrm>
        </p:spPr>
        <p:txBody>
          <a:bodyPr>
            <a:normAutofit/>
          </a:bodyPr>
          <a:lstStyle/>
          <a:p>
            <a:pPr marL="0" indent="0" algn="ctr">
              <a:buNone/>
            </a:pPr>
            <a:r>
              <a:rPr lang="en-ZA" sz="2000" b="1" dirty="0" smtClean="0"/>
              <a:t>2019/20 </a:t>
            </a:r>
            <a:r>
              <a:rPr lang="en-ZA" sz="2000" b="1" dirty="0"/>
              <a:t>Financial Year</a:t>
            </a:r>
          </a:p>
          <a:p>
            <a:pPr marL="0" indent="0" algn="ctr">
              <a:buNone/>
            </a:pPr>
            <a:endParaRPr lang="en-ZA" sz="2000" dirty="0">
              <a:solidFill>
                <a:srgbClr val="F06D19"/>
              </a:solidFill>
            </a:endParaRPr>
          </a:p>
          <a:p>
            <a:pPr marL="0" indent="0" algn="ctr">
              <a:buNone/>
            </a:pPr>
            <a:endParaRPr lang="en-ZA" sz="2000" dirty="0" smtClean="0">
              <a:solidFill>
                <a:schemeClr val="tx1"/>
              </a:solidFill>
            </a:endParaRPr>
          </a:p>
          <a:p>
            <a:pPr marL="0" indent="0" algn="ctr">
              <a:buNone/>
            </a:pPr>
            <a:endParaRPr lang="en-ZA" sz="2000" dirty="0" smtClean="0">
              <a:solidFill>
                <a:schemeClr val="tx1"/>
              </a:solidFill>
            </a:endParaRPr>
          </a:p>
          <a:p>
            <a:pPr algn="ct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3956362101"/>
              </p:ext>
            </p:extLst>
          </p:nvPr>
        </p:nvGraphicFramePr>
        <p:xfrm>
          <a:off x="290946" y="1807210"/>
          <a:ext cx="8229600" cy="4253394"/>
        </p:xfrm>
        <a:graphic>
          <a:graphicData uri="http://schemas.openxmlformats.org/drawingml/2006/table">
            <a:tbl>
              <a:tblPr firstRow="1" bandRow="1">
                <a:tableStyleId>{5C22544A-7EE6-4342-B048-85BDC9FD1C3A}</a:tableStyleId>
              </a:tblPr>
              <a:tblGrid>
                <a:gridCol w="498764">
                  <a:extLst>
                    <a:ext uri="{9D8B030D-6E8A-4147-A177-3AD203B41FA5}">
                      <a16:colId xmlns:a16="http://schemas.microsoft.com/office/drawing/2014/main" xmlns="" val="60079389"/>
                    </a:ext>
                  </a:extLst>
                </a:gridCol>
                <a:gridCol w="2867891">
                  <a:extLst>
                    <a:ext uri="{9D8B030D-6E8A-4147-A177-3AD203B41FA5}">
                      <a16:colId xmlns:a16="http://schemas.microsoft.com/office/drawing/2014/main" xmlns="" val="649221311"/>
                    </a:ext>
                  </a:extLst>
                </a:gridCol>
                <a:gridCol w="4862945">
                  <a:extLst>
                    <a:ext uri="{9D8B030D-6E8A-4147-A177-3AD203B41FA5}">
                      <a16:colId xmlns:a16="http://schemas.microsoft.com/office/drawing/2014/main" xmlns="" val="3300162121"/>
                    </a:ext>
                  </a:extLst>
                </a:gridCol>
              </a:tblGrid>
              <a:tr h="473874">
                <a:tc>
                  <a:txBody>
                    <a:bodyPr/>
                    <a:lstStyle/>
                    <a:p>
                      <a:r>
                        <a:rPr lang="en-ZA" dirty="0" smtClean="0">
                          <a:solidFill>
                            <a:schemeClr val="accent6"/>
                          </a:solidFill>
                        </a:rPr>
                        <a:t>No</a:t>
                      </a:r>
                      <a:endParaRPr lang="en-ZA" dirty="0">
                        <a:solidFill>
                          <a:schemeClr val="accent6"/>
                        </a:solidFill>
                      </a:endParaRPr>
                    </a:p>
                  </a:txBody>
                  <a:tcPr/>
                </a:tc>
                <a:tc>
                  <a:txBody>
                    <a:bodyPr/>
                    <a:lstStyle/>
                    <a:p>
                      <a:r>
                        <a:rPr lang="en-ZA" dirty="0" smtClean="0">
                          <a:solidFill>
                            <a:schemeClr val="accent6"/>
                          </a:solidFill>
                        </a:rPr>
                        <a:t>Support Programs</a:t>
                      </a:r>
                      <a:endParaRPr lang="en-ZA" dirty="0">
                        <a:solidFill>
                          <a:schemeClr val="accent6"/>
                        </a:solidFill>
                      </a:endParaRPr>
                    </a:p>
                  </a:txBody>
                  <a:tcPr/>
                </a:tc>
                <a:tc>
                  <a:txBody>
                    <a:bodyPr/>
                    <a:lstStyle/>
                    <a:p>
                      <a:r>
                        <a:rPr lang="en-ZA" dirty="0" smtClean="0">
                          <a:solidFill>
                            <a:schemeClr val="accent6"/>
                          </a:solidFill>
                        </a:rPr>
                        <a:t>Description and Envisage</a:t>
                      </a:r>
                      <a:r>
                        <a:rPr lang="en-ZA" baseline="0" dirty="0" smtClean="0">
                          <a:solidFill>
                            <a:schemeClr val="accent6"/>
                          </a:solidFill>
                        </a:rPr>
                        <a:t> Impact</a:t>
                      </a:r>
                      <a:endParaRPr lang="en-ZA" dirty="0">
                        <a:solidFill>
                          <a:schemeClr val="accent6"/>
                        </a:solidFill>
                      </a:endParaRPr>
                    </a:p>
                  </a:txBody>
                  <a:tcPr/>
                </a:tc>
                <a:extLst>
                  <a:ext uri="{0D108BD9-81ED-4DB2-BD59-A6C34878D82A}">
                    <a16:rowId xmlns:a16="http://schemas.microsoft.com/office/drawing/2014/main" xmlns="" val="746760717"/>
                  </a:ext>
                </a:extLst>
              </a:tr>
              <a:tr h="370840">
                <a:tc>
                  <a:txBody>
                    <a:bodyPr/>
                    <a:lstStyle/>
                    <a:p>
                      <a:pPr algn="ctr"/>
                      <a:r>
                        <a:rPr lang="en-ZA" dirty="0" smtClean="0">
                          <a:solidFill>
                            <a:schemeClr val="accent6"/>
                          </a:solidFill>
                        </a:rPr>
                        <a:t>6</a:t>
                      </a:r>
                      <a:endParaRPr lang="en-ZA" dirty="0">
                        <a:solidFill>
                          <a:schemeClr val="accent6"/>
                        </a:solidFill>
                      </a:endParaRPr>
                    </a:p>
                  </a:txBody>
                  <a:tcPr/>
                </a:tc>
                <a:tc>
                  <a:txBody>
                    <a:bodyPr/>
                    <a:lstStyle/>
                    <a:p>
                      <a:pPr marL="0" algn="l" defTabSz="457200" rtl="0" eaLnBrk="1" latinLnBrk="0" hangingPunct="1"/>
                      <a:r>
                        <a:rPr lang="en-GB" sz="1600" kern="1200" dirty="0" smtClean="0">
                          <a:solidFill>
                            <a:schemeClr val="accent6"/>
                          </a:solidFill>
                          <a:latin typeface="+mn-lt"/>
                          <a:ea typeface="+mn-ea"/>
                          <a:cs typeface="+mn-cs"/>
                        </a:rPr>
                        <a:t>Representation at</a:t>
                      </a:r>
                      <a:r>
                        <a:rPr lang="en-GB" sz="1600" kern="1200" baseline="0" dirty="0" smtClean="0">
                          <a:solidFill>
                            <a:schemeClr val="accent6"/>
                          </a:solidFill>
                          <a:latin typeface="+mn-lt"/>
                          <a:ea typeface="+mn-ea"/>
                          <a:cs typeface="+mn-cs"/>
                        </a:rPr>
                        <a:t> Arbitration and Conciliations</a:t>
                      </a:r>
                      <a:endParaRPr lang="en-ZA" sz="1600" kern="1200" dirty="0">
                        <a:solidFill>
                          <a:schemeClr val="accent6"/>
                        </a:solidFill>
                        <a:latin typeface="+mn-lt"/>
                        <a:ea typeface="+mn-ea"/>
                        <a:cs typeface="+mn-cs"/>
                      </a:endParaRPr>
                    </a:p>
                  </a:txBody>
                  <a:tcPr/>
                </a:tc>
                <a:tc>
                  <a:txBody>
                    <a:bodyPr/>
                    <a:lstStyle/>
                    <a:p>
                      <a:pPr algn="just"/>
                      <a:r>
                        <a:rPr lang="en-GB" sz="1600" dirty="0" smtClean="0">
                          <a:solidFill>
                            <a:schemeClr val="accent6"/>
                          </a:solidFill>
                        </a:rPr>
                        <a:t>Representation</a:t>
                      </a:r>
                      <a:r>
                        <a:rPr lang="en-GB" sz="1600" baseline="0" dirty="0" smtClean="0">
                          <a:solidFill>
                            <a:schemeClr val="accent6"/>
                          </a:solidFill>
                        </a:rPr>
                        <a:t> at the Bargaining Council. </a:t>
                      </a:r>
                      <a:endParaRPr lang="en-ZA" sz="1600" dirty="0">
                        <a:solidFill>
                          <a:schemeClr val="accent6"/>
                        </a:solidFill>
                      </a:endParaRPr>
                    </a:p>
                  </a:txBody>
                  <a:tcPr/>
                </a:tc>
                <a:extLst>
                  <a:ext uri="{0D108BD9-81ED-4DB2-BD59-A6C34878D82A}">
                    <a16:rowId xmlns:a16="http://schemas.microsoft.com/office/drawing/2014/main" xmlns="" val="1907453937"/>
                  </a:ext>
                </a:extLst>
              </a:tr>
              <a:tr h="370840">
                <a:tc>
                  <a:txBody>
                    <a:bodyPr/>
                    <a:lstStyle/>
                    <a:p>
                      <a:pPr algn="ctr"/>
                      <a:r>
                        <a:rPr lang="en-GB" dirty="0" smtClean="0">
                          <a:solidFill>
                            <a:schemeClr val="accent6"/>
                          </a:solidFill>
                        </a:rPr>
                        <a:t>7</a:t>
                      </a:r>
                      <a:endParaRPr lang="en-ZA" dirty="0">
                        <a:solidFill>
                          <a:schemeClr val="accent6"/>
                        </a:solidFill>
                      </a:endParaRPr>
                    </a:p>
                  </a:txBody>
                  <a:tcPr/>
                </a:tc>
                <a:tc>
                  <a:txBody>
                    <a:bodyPr/>
                    <a:lstStyle/>
                    <a:p>
                      <a:pPr algn="l"/>
                      <a:r>
                        <a:rPr lang="en-ZA" sz="1600" dirty="0" smtClean="0">
                          <a:solidFill>
                            <a:schemeClr val="accent6"/>
                          </a:solidFill>
                        </a:rPr>
                        <a:t>Implementation</a:t>
                      </a:r>
                      <a:r>
                        <a:rPr lang="en-ZA" sz="1600" baseline="0" dirty="0" smtClean="0">
                          <a:solidFill>
                            <a:schemeClr val="accent6"/>
                          </a:solidFill>
                        </a:rPr>
                        <a:t> of Job Evaluation</a:t>
                      </a:r>
                      <a:endParaRPr lang="en-ZA" sz="1600" dirty="0">
                        <a:solidFill>
                          <a:schemeClr val="accent6"/>
                        </a:solidFill>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600" baseline="0" dirty="0" smtClean="0">
                          <a:solidFill>
                            <a:schemeClr val="accent6"/>
                          </a:solidFill>
                        </a:rPr>
                        <a:t>Standardization of the remuneration framework</a:t>
                      </a: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600" dirty="0">
                        <a:solidFill>
                          <a:schemeClr val="accent6"/>
                        </a:solidFill>
                      </a:endParaRPr>
                    </a:p>
                  </a:txBody>
                  <a:tcPr/>
                </a:tc>
                <a:extLst>
                  <a:ext uri="{0D108BD9-81ED-4DB2-BD59-A6C34878D82A}">
                    <a16:rowId xmlns:a16="http://schemas.microsoft.com/office/drawing/2014/main" xmlns="" val="1277649385"/>
                  </a:ext>
                </a:extLst>
              </a:tr>
              <a:tr h="370840">
                <a:tc>
                  <a:txBody>
                    <a:bodyPr/>
                    <a:lstStyle/>
                    <a:p>
                      <a:pPr algn="ctr"/>
                      <a:r>
                        <a:rPr lang="en-ZA" dirty="0" smtClean="0">
                          <a:solidFill>
                            <a:schemeClr val="accent6"/>
                          </a:solidFill>
                        </a:rPr>
                        <a:t>8</a:t>
                      </a:r>
                      <a:endParaRPr lang="en-ZA" dirty="0">
                        <a:solidFill>
                          <a:schemeClr val="accent6"/>
                        </a:solidFill>
                      </a:endParaRPr>
                    </a:p>
                  </a:txBody>
                  <a:tcPr/>
                </a:tc>
                <a:tc>
                  <a:txBody>
                    <a:bodyPr/>
                    <a:lstStyle/>
                    <a:p>
                      <a:pPr algn="just"/>
                      <a:r>
                        <a:rPr lang="en-GB" sz="1600" dirty="0" err="1" smtClean="0">
                          <a:solidFill>
                            <a:schemeClr val="accent6"/>
                          </a:solidFill>
                          <a:effectLst>
                            <a:outerShdw blurRad="38100" dist="38100" dir="2700000" algn="tl">
                              <a:srgbClr val="000000">
                                <a:alpha val="43137"/>
                              </a:srgbClr>
                            </a:outerShdw>
                          </a:effectLst>
                        </a:rPr>
                        <a:t>Msunduzi</a:t>
                      </a:r>
                      <a:r>
                        <a:rPr lang="en-GB" sz="1600" dirty="0" smtClean="0">
                          <a:solidFill>
                            <a:schemeClr val="accent6"/>
                          </a:solidFill>
                          <a:effectLst>
                            <a:outerShdw blurRad="38100" dist="38100" dir="2700000" algn="tl">
                              <a:srgbClr val="000000">
                                <a:alpha val="43137"/>
                              </a:srgbClr>
                            </a:outerShdw>
                          </a:effectLst>
                        </a:rPr>
                        <a:t> Intervention</a:t>
                      </a:r>
                      <a:r>
                        <a:rPr lang="en-GB" sz="1600" baseline="0" dirty="0" smtClean="0">
                          <a:solidFill>
                            <a:schemeClr val="accent6"/>
                          </a:solidFill>
                          <a:effectLst>
                            <a:outerShdw blurRad="38100" dist="38100" dir="2700000" algn="tl">
                              <a:srgbClr val="000000">
                                <a:alpha val="43137"/>
                              </a:srgbClr>
                            </a:outerShdw>
                          </a:effectLst>
                        </a:rPr>
                        <a:t> </a:t>
                      </a:r>
                      <a:r>
                        <a:rPr lang="en-GB" sz="1600" baseline="0" dirty="0" err="1" smtClean="0">
                          <a:solidFill>
                            <a:schemeClr val="accent6"/>
                          </a:solidFill>
                          <a:effectLst>
                            <a:outerShdw blurRad="38100" dist="38100" dir="2700000" algn="tl">
                              <a:srgbClr val="000000">
                                <a:alpha val="43137"/>
                              </a:srgbClr>
                            </a:outerShdw>
                          </a:effectLst>
                        </a:rPr>
                        <a:t>Steercom</a:t>
                      </a:r>
                      <a:r>
                        <a:rPr lang="en-GB" sz="1600" baseline="0" dirty="0" smtClean="0">
                          <a:solidFill>
                            <a:schemeClr val="accent6"/>
                          </a:solidFill>
                          <a:effectLst>
                            <a:outerShdw blurRad="38100" dist="38100" dir="2700000" algn="tl">
                              <a:srgbClr val="000000">
                                <a:alpha val="43137"/>
                              </a:srgbClr>
                            </a:outerShdw>
                          </a:effectLst>
                        </a:rPr>
                        <a:t> Meeting </a:t>
                      </a:r>
                      <a:endParaRPr lang="en-ZA" sz="1600" dirty="0">
                        <a:solidFill>
                          <a:schemeClr val="accent6"/>
                        </a:solidFill>
                        <a:effectLst>
                          <a:outerShdw blurRad="38100" dist="38100" dir="2700000" algn="tl">
                            <a:srgbClr val="000000">
                              <a:alpha val="43137"/>
                            </a:srgbClr>
                          </a:outerShdw>
                        </a:effectLst>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1600" dirty="0" smtClean="0">
                          <a:solidFill>
                            <a:schemeClr val="accent6"/>
                          </a:solidFill>
                          <a:effectLst>
                            <a:outerShdw blurRad="38100" dist="38100" dir="2700000" algn="tl">
                              <a:srgbClr val="000000">
                                <a:alpha val="43137"/>
                              </a:srgbClr>
                            </a:outerShdw>
                          </a:effectLst>
                        </a:rPr>
                        <a:t>Advise</a:t>
                      </a:r>
                      <a:r>
                        <a:rPr lang="en-GB" sz="1600" baseline="0" dirty="0" smtClean="0">
                          <a:solidFill>
                            <a:schemeClr val="accent6"/>
                          </a:solidFill>
                          <a:effectLst>
                            <a:outerShdw blurRad="38100" dist="38100" dir="2700000" algn="tl">
                              <a:srgbClr val="000000">
                                <a:alpha val="43137"/>
                              </a:srgbClr>
                            </a:outerShdw>
                          </a:effectLst>
                        </a:rPr>
                        <a:t> on Human Resources and Labour Relations matters</a:t>
                      </a:r>
                      <a:endParaRPr lang="en-ZA" sz="1600" dirty="0">
                        <a:solidFill>
                          <a:schemeClr val="accent6"/>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3802054514"/>
                  </a:ext>
                </a:extLst>
              </a:tr>
              <a:tr h="370840">
                <a:tc>
                  <a:txBody>
                    <a:bodyPr/>
                    <a:lstStyle/>
                    <a:p>
                      <a:pPr algn="ctr"/>
                      <a:r>
                        <a:rPr lang="en-GB" dirty="0" smtClean="0">
                          <a:solidFill>
                            <a:schemeClr val="accent6"/>
                          </a:solidFill>
                        </a:rPr>
                        <a:t>9</a:t>
                      </a:r>
                      <a:endParaRPr lang="en-ZA" dirty="0">
                        <a:solidFill>
                          <a:schemeClr val="accent6"/>
                        </a:solidFill>
                      </a:endParaRPr>
                    </a:p>
                  </a:txBody>
                  <a:tcPr/>
                </a:tc>
                <a:tc>
                  <a:txBody>
                    <a:bodyPr/>
                    <a:lstStyle/>
                    <a:p>
                      <a:pPr algn="just"/>
                      <a:r>
                        <a:rPr lang="en-GB" sz="1600" dirty="0" smtClean="0">
                          <a:solidFill>
                            <a:schemeClr val="accent6"/>
                          </a:solidFill>
                        </a:rPr>
                        <a:t>Case Law Journal and Practical Guideline to the implementation</a:t>
                      </a:r>
                      <a:r>
                        <a:rPr lang="en-GB" sz="1600" baseline="0" dirty="0" smtClean="0">
                          <a:solidFill>
                            <a:schemeClr val="accent6"/>
                          </a:solidFill>
                        </a:rPr>
                        <a:t> of collective agreements, labour legislation and policies </a:t>
                      </a:r>
                      <a:endParaRPr lang="en-ZA" sz="1600" dirty="0">
                        <a:solidFill>
                          <a:schemeClr val="accent6"/>
                        </a:solidFill>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GB" sz="1600" dirty="0" smtClean="0">
                          <a:solidFill>
                            <a:schemeClr val="accent6"/>
                          </a:solidFill>
                        </a:rPr>
                        <a:t>Key</a:t>
                      </a:r>
                      <a:r>
                        <a:rPr lang="en-GB" sz="1600" baseline="0" dirty="0" smtClean="0">
                          <a:solidFill>
                            <a:schemeClr val="accent6"/>
                          </a:solidFill>
                        </a:rPr>
                        <a:t> Learnings </a:t>
                      </a:r>
                      <a:r>
                        <a:rPr lang="en-ZA" sz="1600" kern="1200" baseline="0" dirty="0" smtClean="0">
                          <a:solidFill>
                            <a:schemeClr val="accent6"/>
                          </a:solidFill>
                          <a:latin typeface="+mn-lt"/>
                          <a:ea typeface="+mn-ea"/>
                          <a:cs typeface="+mn-cs"/>
                        </a:rPr>
                        <a:t>on recent court outcomes and awards/rulings. The journal will assist municipalities with representation at the arbitrations and conciliations.</a:t>
                      </a:r>
                    </a:p>
                    <a:p>
                      <a:pPr marL="0" marR="0" lvl="0" indent="0" algn="just" defTabSz="457200" rtl="0" eaLnBrk="1" fontAlgn="auto" latinLnBrk="0" hangingPunct="1">
                        <a:lnSpc>
                          <a:spcPct val="100000"/>
                        </a:lnSpc>
                        <a:spcBef>
                          <a:spcPts val="0"/>
                        </a:spcBef>
                        <a:spcAft>
                          <a:spcPts val="0"/>
                        </a:spcAft>
                        <a:buClrTx/>
                        <a:buSzTx/>
                        <a:buFontTx/>
                        <a:buNone/>
                        <a:tabLst/>
                        <a:defRPr/>
                      </a:pPr>
                      <a:r>
                        <a:rPr lang="en-GB" sz="1600" kern="1200" baseline="0" dirty="0" smtClean="0">
                          <a:solidFill>
                            <a:schemeClr val="accent6"/>
                          </a:solidFill>
                          <a:latin typeface="+mn-lt"/>
                          <a:ea typeface="+mn-ea"/>
                          <a:cs typeface="+mn-cs"/>
                        </a:rPr>
                        <a:t>The Practical Guideline will clarify questions that municipalities generally raise with SALGA and assist with induction of employees.</a:t>
                      </a:r>
                      <a:endParaRPr lang="en-ZA" sz="1600" kern="1200" dirty="0" smtClean="0">
                        <a:solidFill>
                          <a:schemeClr val="accent6"/>
                        </a:solidFill>
                        <a:latin typeface="+mn-lt"/>
                        <a:ea typeface="+mn-ea"/>
                        <a:cs typeface="+mn-cs"/>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600" dirty="0">
                        <a:solidFill>
                          <a:schemeClr val="accent6"/>
                        </a:solidFill>
                      </a:endParaRPr>
                    </a:p>
                  </a:txBody>
                  <a:tcPr/>
                </a:tc>
                <a:extLst>
                  <a:ext uri="{0D108BD9-81ED-4DB2-BD59-A6C34878D82A}">
                    <a16:rowId xmlns:a16="http://schemas.microsoft.com/office/drawing/2014/main" xmlns="" val="1452506327"/>
                  </a:ext>
                </a:extLst>
              </a:tr>
            </a:tbl>
          </a:graphicData>
        </a:graphic>
      </p:graphicFrame>
    </p:spTree>
    <p:extLst>
      <p:ext uri="{BB962C8B-B14F-4D97-AF65-F5344CB8AC3E}">
        <p14:creationId xmlns:p14="http://schemas.microsoft.com/office/powerpoint/2010/main" xmlns="" val="2097261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smtClean="0"/>
              <a:t>SALGA </a:t>
            </a:r>
            <a:r>
              <a:rPr lang="en-ZA" sz="2400" dirty="0"/>
              <a:t>SUPPORT PROGRAMME </a:t>
            </a:r>
          </a:p>
        </p:txBody>
      </p:sp>
      <p:sp>
        <p:nvSpPr>
          <p:cNvPr id="3" name="Text Placeholder 2"/>
          <p:cNvSpPr>
            <a:spLocks noGrp="1"/>
          </p:cNvSpPr>
          <p:nvPr>
            <p:ph type="body" sz="quarter" idx="10"/>
          </p:nvPr>
        </p:nvSpPr>
        <p:spPr>
          <a:xfrm>
            <a:off x="174171" y="1296538"/>
            <a:ext cx="8512629" cy="524320"/>
          </a:xfrm>
        </p:spPr>
        <p:txBody>
          <a:bodyPr>
            <a:normAutofit/>
          </a:bodyPr>
          <a:lstStyle/>
          <a:p>
            <a:pPr marL="0" indent="0" algn="ctr">
              <a:buNone/>
            </a:pPr>
            <a:r>
              <a:rPr lang="en-ZA" sz="2000" b="1" dirty="0" smtClean="0"/>
              <a:t>2019/20 </a:t>
            </a:r>
            <a:r>
              <a:rPr lang="en-ZA" sz="2000" b="1" dirty="0"/>
              <a:t>Financial Year</a:t>
            </a:r>
          </a:p>
          <a:p>
            <a:pPr marL="0" indent="0" algn="ctr">
              <a:buNone/>
            </a:pPr>
            <a:endParaRPr lang="en-ZA" sz="2000" dirty="0">
              <a:solidFill>
                <a:srgbClr val="F06D19"/>
              </a:solidFill>
            </a:endParaRPr>
          </a:p>
          <a:p>
            <a:pPr marL="0" indent="0" algn="ctr">
              <a:buNone/>
            </a:pPr>
            <a:endParaRPr lang="en-ZA" sz="2000" dirty="0" smtClean="0">
              <a:solidFill>
                <a:schemeClr val="tx1"/>
              </a:solidFill>
            </a:endParaRPr>
          </a:p>
          <a:p>
            <a:pPr marL="0" indent="0" algn="ctr">
              <a:buNone/>
            </a:pPr>
            <a:endParaRPr lang="en-ZA" sz="2000" dirty="0" smtClean="0">
              <a:solidFill>
                <a:schemeClr val="tx1"/>
              </a:solidFill>
            </a:endParaRPr>
          </a:p>
          <a:p>
            <a:pPr algn="ctr"/>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xmlns="" val="824594403"/>
              </p:ext>
            </p:extLst>
          </p:nvPr>
        </p:nvGraphicFramePr>
        <p:xfrm>
          <a:off x="174171" y="1649894"/>
          <a:ext cx="8229600" cy="3235960"/>
        </p:xfrm>
        <a:graphic>
          <a:graphicData uri="http://schemas.openxmlformats.org/drawingml/2006/table">
            <a:tbl>
              <a:tblPr firstRow="1" bandRow="1">
                <a:tableStyleId>{5C22544A-7EE6-4342-B048-85BDC9FD1C3A}</a:tableStyleId>
              </a:tblPr>
              <a:tblGrid>
                <a:gridCol w="498764">
                  <a:extLst>
                    <a:ext uri="{9D8B030D-6E8A-4147-A177-3AD203B41FA5}">
                      <a16:colId xmlns:a16="http://schemas.microsoft.com/office/drawing/2014/main" xmlns="" val="60079389"/>
                    </a:ext>
                  </a:extLst>
                </a:gridCol>
                <a:gridCol w="2867891">
                  <a:extLst>
                    <a:ext uri="{9D8B030D-6E8A-4147-A177-3AD203B41FA5}">
                      <a16:colId xmlns:a16="http://schemas.microsoft.com/office/drawing/2014/main" xmlns="" val="649221311"/>
                    </a:ext>
                  </a:extLst>
                </a:gridCol>
                <a:gridCol w="4862945">
                  <a:extLst>
                    <a:ext uri="{9D8B030D-6E8A-4147-A177-3AD203B41FA5}">
                      <a16:colId xmlns:a16="http://schemas.microsoft.com/office/drawing/2014/main" xmlns="" val="3300162121"/>
                    </a:ext>
                  </a:extLst>
                </a:gridCol>
              </a:tblGrid>
              <a:tr h="370840">
                <a:tc>
                  <a:txBody>
                    <a:bodyPr/>
                    <a:lstStyle/>
                    <a:p>
                      <a:r>
                        <a:rPr lang="en-ZA" dirty="0" smtClean="0">
                          <a:solidFill>
                            <a:schemeClr val="accent6"/>
                          </a:solidFill>
                        </a:rPr>
                        <a:t>No</a:t>
                      </a:r>
                      <a:endParaRPr lang="en-ZA" dirty="0">
                        <a:solidFill>
                          <a:schemeClr val="accent6"/>
                        </a:solidFill>
                      </a:endParaRPr>
                    </a:p>
                  </a:txBody>
                  <a:tcPr/>
                </a:tc>
                <a:tc>
                  <a:txBody>
                    <a:bodyPr/>
                    <a:lstStyle/>
                    <a:p>
                      <a:r>
                        <a:rPr lang="en-ZA" dirty="0" smtClean="0">
                          <a:solidFill>
                            <a:schemeClr val="accent6"/>
                          </a:solidFill>
                        </a:rPr>
                        <a:t>Support Programs</a:t>
                      </a:r>
                      <a:endParaRPr lang="en-ZA" dirty="0">
                        <a:solidFill>
                          <a:schemeClr val="accent6"/>
                        </a:solidFill>
                      </a:endParaRPr>
                    </a:p>
                  </a:txBody>
                  <a:tcPr/>
                </a:tc>
                <a:tc>
                  <a:txBody>
                    <a:bodyPr/>
                    <a:lstStyle/>
                    <a:p>
                      <a:r>
                        <a:rPr lang="en-ZA" dirty="0" smtClean="0">
                          <a:solidFill>
                            <a:schemeClr val="accent6"/>
                          </a:solidFill>
                        </a:rPr>
                        <a:t>Description and Envisage</a:t>
                      </a:r>
                      <a:r>
                        <a:rPr lang="en-ZA" baseline="0" dirty="0" smtClean="0">
                          <a:solidFill>
                            <a:schemeClr val="accent6"/>
                          </a:solidFill>
                        </a:rPr>
                        <a:t> Impact</a:t>
                      </a:r>
                      <a:endParaRPr lang="en-ZA" dirty="0">
                        <a:solidFill>
                          <a:schemeClr val="accent6"/>
                        </a:solidFill>
                      </a:endParaRPr>
                    </a:p>
                  </a:txBody>
                  <a:tcPr/>
                </a:tc>
                <a:extLst>
                  <a:ext uri="{0D108BD9-81ED-4DB2-BD59-A6C34878D82A}">
                    <a16:rowId xmlns:a16="http://schemas.microsoft.com/office/drawing/2014/main" xmlns="" val="746760717"/>
                  </a:ext>
                </a:extLst>
              </a:tr>
              <a:tr h="370840">
                <a:tc>
                  <a:txBody>
                    <a:bodyPr/>
                    <a:lstStyle/>
                    <a:p>
                      <a:pPr algn="ctr"/>
                      <a:r>
                        <a:rPr lang="en-ZA" dirty="0" smtClean="0">
                          <a:solidFill>
                            <a:schemeClr val="accent6"/>
                          </a:solidFill>
                        </a:rPr>
                        <a:t>10</a:t>
                      </a:r>
                      <a:endParaRPr lang="en-ZA" dirty="0">
                        <a:solidFill>
                          <a:schemeClr val="accent6"/>
                        </a:solidFill>
                      </a:endParaRPr>
                    </a:p>
                  </a:txBody>
                  <a:tcPr/>
                </a:tc>
                <a:tc>
                  <a:txBody>
                    <a:bodyPr/>
                    <a:lstStyle/>
                    <a:p>
                      <a:pPr marL="0" algn="just" defTabSz="457200" rtl="0" eaLnBrk="1" latinLnBrk="0" hangingPunct="1"/>
                      <a:r>
                        <a:rPr lang="en-GB" sz="1600" kern="1200" dirty="0" smtClean="0">
                          <a:solidFill>
                            <a:schemeClr val="accent6"/>
                          </a:solidFill>
                          <a:latin typeface="+mn-lt"/>
                          <a:ea typeface="+mn-ea"/>
                          <a:cs typeface="+mn-cs"/>
                        </a:rPr>
                        <a:t>Peer Learning on HR Best Practices </a:t>
                      </a:r>
                      <a:endParaRPr lang="en-ZA" sz="1600" kern="1200" dirty="0">
                        <a:solidFill>
                          <a:schemeClr val="accent6"/>
                        </a:solidFill>
                        <a:latin typeface="+mn-lt"/>
                        <a:ea typeface="+mn-ea"/>
                        <a:cs typeface="+mn-cs"/>
                      </a:endParaRPr>
                    </a:p>
                  </a:txBody>
                  <a:tcPr/>
                </a:tc>
                <a:tc>
                  <a:txBody>
                    <a:bodyPr/>
                    <a:lstStyle/>
                    <a:p>
                      <a:pPr algn="just"/>
                      <a:r>
                        <a:rPr lang="en-GB" sz="1600" dirty="0" smtClean="0">
                          <a:solidFill>
                            <a:schemeClr val="accent6"/>
                          </a:solidFill>
                        </a:rPr>
                        <a:t>The Peer Learning programme is aimed at assisting municipalities towards improving their value chain elements as contained in the HR maturity model and to facilitate assistance between municipalities with regards to best practices by SALGA through the HR assessment tool</a:t>
                      </a:r>
                      <a:endParaRPr lang="en-ZA" sz="1600" dirty="0">
                        <a:solidFill>
                          <a:schemeClr val="accent6"/>
                        </a:solidFill>
                      </a:endParaRPr>
                    </a:p>
                  </a:txBody>
                  <a:tcPr/>
                </a:tc>
                <a:extLst>
                  <a:ext uri="{0D108BD9-81ED-4DB2-BD59-A6C34878D82A}">
                    <a16:rowId xmlns:a16="http://schemas.microsoft.com/office/drawing/2014/main" xmlns="" val="1907453937"/>
                  </a:ext>
                </a:extLst>
              </a:tr>
              <a:tr h="370840">
                <a:tc>
                  <a:txBody>
                    <a:bodyPr/>
                    <a:lstStyle/>
                    <a:p>
                      <a:pPr algn="ctr"/>
                      <a:r>
                        <a:rPr lang="en-ZA" dirty="0" smtClean="0">
                          <a:solidFill>
                            <a:schemeClr val="accent6"/>
                          </a:solidFill>
                        </a:rPr>
                        <a:t>11</a:t>
                      </a:r>
                      <a:endParaRPr lang="en-ZA" dirty="0">
                        <a:solidFill>
                          <a:schemeClr val="accent6"/>
                        </a:solidFill>
                      </a:endParaRPr>
                    </a:p>
                  </a:txBody>
                  <a:tcPr/>
                </a:tc>
                <a:tc>
                  <a:txBody>
                    <a:bodyPr/>
                    <a:lstStyle/>
                    <a:p>
                      <a:pPr algn="l"/>
                      <a:r>
                        <a:rPr lang="en-ZA" sz="1600" dirty="0" smtClean="0">
                          <a:solidFill>
                            <a:schemeClr val="accent6"/>
                          </a:solidFill>
                        </a:rPr>
                        <a:t>Accredited PMS Training</a:t>
                      </a:r>
                      <a:endParaRPr lang="en-ZA" sz="1600" dirty="0">
                        <a:solidFill>
                          <a:schemeClr val="accent6"/>
                        </a:solidFill>
                      </a:endParaRPr>
                    </a:p>
                  </a:txBody>
                  <a:tcPr/>
                </a:tc>
                <a:tc>
                  <a:txBody>
                    <a:bodyPr/>
                    <a:lstStyle/>
                    <a:p>
                      <a:pPr marL="0" algn="just" defTabSz="457200" rtl="0" eaLnBrk="1" latinLnBrk="0" hangingPunct="1"/>
                      <a:r>
                        <a:rPr lang="en-GB" sz="1600" kern="1200" baseline="0" dirty="0" smtClean="0">
                          <a:solidFill>
                            <a:schemeClr val="accent6"/>
                          </a:solidFill>
                          <a:latin typeface="+mn-lt"/>
                          <a:ea typeface="+mn-ea"/>
                          <a:cs typeface="+mn-cs"/>
                        </a:rPr>
                        <a:t>This is an accredited skills programme pitched at NQF levels 4-6 with a blended learning approach of contact and electronic learning. PMS/ HR Practitioners capacitated on the PMS framework, legislation, reporting, monitoring and </a:t>
                      </a:r>
                      <a:r>
                        <a:rPr lang="en-GB" sz="1600" kern="1200" baseline="0" dirty="0" err="1" smtClean="0">
                          <a:solidFill>
                            <a:schemeClr val="accent6"/>
                          </a:solidFill>
                          <a:latin typeface="+mn-lt"/>
                          <a:ea typeface="+mn-ea"/>
                          <a:cs typeface="+mn-cs"/>
                        </a:rPr>
                        <a:t>evaluation,etc</a:t>
                      </a:r>
                      <a:r>
                        <a:rPr lang="en-GB" sz="1600" kern="1200" baseline="0" dirty="0" smtClean="0">
                          <a:solidFill>
                            <a:schemeClr val="accent6"/>
                          </a:solidFill>
                          <a:latin typeface="+mn-lt"/>
                          <a:ea typeface="+mn-ea"/>
                          <a:cs typeface="+mn-cs"/>
                        </a:rPr>
                        <a:t>.</a:t>
                      </a:r>
                    </a:p>
                  </a:txBody>
                  <a:tcPr/>
                </a:tc>
                <a:extLst>
                  <a:ext uri="{0D108BD9-81ED-4DB2-BD59-A6C34878D82A}">
                    <a16:rowId xmlns:a16="http://schemas.microsoft.com/office/drawing/2014/main" xmlns="" val="3802054514"/>
                  </a:ext>
                </a:extLst>
              </a:tr>
            </a:tbl>
          </a:graphicData>
        </a:graphic>
      </p:graphicFrame>
    </p:spTree>
    <p:extLst>
      <p:ext uri="{BB962C8B-B14F-4D97-AF65-F5344CB8AC3E}">
        <p14:creationId xmlns:p14="http://schemas.microsoft.com/office/powerpoint/2010/main" xmlns="" val="3086778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a:t>SALGA SUPPORT PROGRAMME </a:t>
            </a:r>
          </a:p>
        </p:txBody>
      </p:sp>
      <p:sp>
        <p:nvSpPr>
          <p:cNvPr id="3" name="Text Placeholder 2"/>
          <p:cNvSpPr>
            <a:spLocks noGrp="1"/>
          </p:cNvSpPr>
          <p:nvPr>
            <p:ph type="body" sz="quarter" idx="10"/>
          </p:nvPr>
        </p:nvSpPr>
        <p:spPr/>
        <p:txBody>
          <a:bodyPr/>
          <a:lstStyle/>
          <a:p>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3111930845"/>
              </p:ext>
            </p:extLst>
          </p:nvPr>
        </p:nvGraphicFramePr>
        <p:xfrm>
          <a:off x="642938" y="1752600"/>
          <a:ext cx="8043862" cy="4540250"/>
        </p:xfrm>
        <a:graphic>
          <a:graphicData uri="http://schemas.openxmlformats.org/drawingml/2006/table">
            <a:tbl>
              <a:tblPr/>
              <a:tblGrid>
                <a:gridCol w="2603408">
                  <a:extLst>
                    <a:ext uri="{9D8B030D-6E8A-4147-A177-3AD203B41FA5}">
                      <a16:colId xmlns:a16="http://schemas.microsoft.com/office/drawing/2014/main" xmlns="" val="3375646888"/>
                    </a:ext>
                  </a:extLst>
                </a:gridCol>
                <a:gridCol w="5440454">
                  <a:extLst>
                    <a:ext uri="{9D8B030D-6E8A-4147-A177-3AD203B41FA5}">
                      <a16:colId xmlns:a16="http://schemas.microsoft.com/office/drawing/2014/main" xmlns="" val="923909490"/>
                    </a:ext>
                  </a:extLst>
                </a:gridCol>
              </a:tblGrid>
              <a:tr h="458391">
                <a:tc gridSpan="2">
                  <a:txBody>
                    <a:bodyPr/>
                    <a:lstStyle/>
                    <a:p>
                      <a:pPr algn="ctr" fontAlgn="b"/>
                      <a:r>
                        <a:rPr lang="en-ZA" sz="2400" b="1" i="0" u="none" strike="noStrike" dirty="0" smtClean="0">
                          <a:solidFill>
                            <a:srgbClr val="000000"/>
                          </a:solidFill>
                          <a:effectLst/>
                          <a:latin typeface="Calibri" panose="020F0502020204030204" pitchFamily="34" charset="0"/>
                        </a:rPr>
                        <a:t>2017/18 Financial </a:t>
                      </a:r>
                      <a:r>
                        <a:rPr lang="en-ZA" sz="2400" b="1" i="0" u="none" strike="noStrike" dirty="0">
                          <a:solidFill>
                            <a:srgbClr val="000000"/>
                          </a:solidFill>
                          <a:effectLst/>
                          <a:latin typeface="Calibri" panose="020F0502020204030204" pitchFamily="34" charset="0"/>
                        </a:rPr>
                        <a:t>Year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944509221"/>
                  </a:ext>
                </a:extLst>
              </a:tr>
              <a:tr h="480219">
                <a:tc>
                  <a:txBody>
                    <a:bodyPr/>
                    <a:lstStyle/>
                    <a:p>
                      <a:pPr algn="l" rtl="0" fontAlgn="ctr"/>
                      <a:r>
                        <a:rPr lang="en-ZA" sz="2000" b="1" i="0" u="none" strike="noStrike">
                          <a:solidFill>
                            <a:srgbClr val="000000"/>
                          </a:solidFill>
                          <a:effectLst/>
                          <a:latin typeface="Arial" panose="020B0604020202020204" pitchFamily="34" charset="0"/>
                        </a:rPr>
                        <a:t>Support Programs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6D19"/>
                    </a:solidFill>
                  </a:tcPr>
                </a:tc>
                <a:tc>
                  <a:txBody>
                    <a:bodyPr/>
                    <a:lstStyle/>
                    <a:p>
                      <a:pPr algn="l" rtl="0" fontAlgn="ctr"/>
                      <a:r>
                        <a:rPr lang="en-ZA" sz="2000" b="1" i="0" u="none" strike="noStrike" dirty="0">
                          <a:solidFill>
                            <a:srgbClr val="000000"/>
                          </a:solidFill>
                          <a:effectLst/>
                          <a:latin typeface="Arial" panose="020B0604020202020204" pitchFamily="34" charset="0"/>
                        </a:rPr>
                        <a:t>Description and Envisage Impact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6D19"/>
                    </a:solidFill>
                  </a:tcPr>
                </a:tc>
                <a:extLst>
                  <a:ext uri="{0D108BD9-81ED-4DB2-BD59-A6C34878D82A}">
                    <a16:rowId xmlns:a16="http://schemas.microsoft.com/office/drawing/2014/main" xmlns="" val="181532188"/>
                  </a:ext>
                </a:extLst>
              </a:tr>
              <a:tr h="436562">
                <a:tc>
                  <a:txBody>
                    <a:bodyPr/>
                    <a:lstStyle/>
                    <a:p>
                      <a:pPr algn="l" fontAlgn="b"/>
                      <a:r>
                        <a:rPr lang="en-ZA" sz="11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58485898"/>
                  </a:ext>
                </a:extLst>
              </a:tr>
              <a:tr h="1833562">
                <a:tc>
                  <a:txBody>
                    <a:bodyPr/>
                    <a:lstStyle/>
                    <a:p>
                      <a:pPr algn="l" fontAlgn="t"/>
                      <a:r>
                        <a:rPr lang="en-GB" sz="1800" b="0" i="0" u="none" strike="noStrike" dirty="0">
                          <a:solidFill>
                            <a:srgbClr val="000000"/>
                          </a:solidFill>
                          <a:effectLst/>
                          <a:latin typeface="Arial" panose="020B0604020202020204" pitchFamily="34" charset="0"/>
                        </a:rPr>
                        <a:t>Public-Private Partnerships (PPP) Capacity Training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fontAlgn="b"/>
                      <a:r>
                        <a:rPr lang="en-GB" sz="1800" b="0" i="0" u="none" strike="noStrike" dirty="0">
                          <a:solidFill>
                            <a:srgbClr val="000000"/>
                          </a:solidFill>
                          <a:effectLst/>
                          <a:latin typeface="Arial" panose="020B0604020202020204" pitchFamily="34" charset="0"/>
                        </a:rPr>
                        <a:t>To capacitate municipal official on PPP concept as an option to procure and manage infrastructure; to scope the term for the purpose of the PPP Guide, and to explain its main characteristics to improve service delivery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122058053"/>
                  </a:ext>
                </a:extLst>
              </a:tr>
              <a:tr h="1331516">
                <a:tc>
                  <a:txBody>
                    <a:bodyPr/>
                    <a:lstStyle/>
                    <a:p>
                      <a:pPr algn="l" fontAlgn="b"/>
                      <a:r>
                        <a:rPr lang="en-GB" sz="1800" b="0" i="0" u="none" strike="noStrike" dirty="0">
                          <a:solidFill>
                            <a:srgbClr val="000000"/>
                          </a:solidFill>
                          <a:effectLst/>
                          <a:latin typeface="Arial" panose="020B0604020202020204" pitchFamily="34" charset="0"/>
                        </a:rPr>
                        <a:t>Revenue Management, Credit </a:t>
                      </a:r>
                      <a:r>
                        <a:rPr lang="en-GB" sz="1800" b="0" i="0" u="none" strike="noStrike" dirty="0" smtClean="0">
                          <a:solidFill>
                            <a:srgbClr val="000000"/>
                          </a:solidFill>
                          <a:effectLst/>
                          <a:latin typeface="Arial" panose="020B0604020202020204" pitchFamily="34" charset="0"/>
                        </a:rPr>
                        <a:t>Control </a:t>
                      </a:r>
                      <a:r>
                        <a:rPr lang="en-GB" sz="1800" b="0" i="0" u="none" strike="noStrike" dirty="0">
                          <a:solidFill>
                            <a:srgbClr val="000000"/>
                          </a:solidFill>
                          <a:effectLst/>
                          <a:latin typeface="Arial" panose="020B0604020202020204" pitchFamily="34" charset="0"/>
                        </a:rPr>
                        <a:t>and Debt Collection Training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GB" sz="1800" b="0" i="0" u="none" strike="noStrike" dirty="0">
                          <a:solidFill>
                            <a:srgbClr val="000000"/>
                          </a:solidFill>
                          <a:effectLst/>
                          <a:latin typeface="Arial" panose="020B0604020202020204" pitchFamily="34" charset="0"/>
                        </a:rPr>
                        <a:t>To capacitate municipal official on how to best manage revenue your own revenue before enhancement to maximise cash collection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969027360"/>
                  </a:ext>
                </a:extLst>
              </a:tr>
            </a:tbl>
          </a:graphicData>
        </a:graphic>
      </p:graphicFrame>
    </p:spTree>
    <p:extLst>
      <p:ext uri="{BB962C8B-B14F-4D97-AF65-F5344CB8AC3E}">
        <p14:creationId xmlns:p14="http://schemas.microsoft.com/office/powerpoint/2010/main" xmlns="" val="1992694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a:t>SALGA SUPPORT PROGRAMME </a:t>
            </a:r>
          </a:p>
        </p:txBody>
      </p:sp>
      <p:sp>
        <p:nvSpPr>
          <p:cNvPr id="3" name="Text Placeholder 2"/>
          <p:cNvSpPr>
            <a:spLocks noGrp="1"/>
          </p:cNvSpPr>
          <p:nvPr>
            <p:ph type="body" sz="quarter" idx="10"/>
          </p:nvPr>
        </p:nvSpPr>
        <p:spPr/>
        <p:txBody>
          <a:bodyPr/>
          <a:lstStyle/>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25915132"/>
              </p:ext>
            </p:extLst>
          </p:nvPr>
        </p:nvGraphicFramePr>
        <p:xfrm>
          <a:off x="642938" y="1752600"/>
          <a:ext cx="8043862" cy="4540250"/>
        </p:xfrm>
        <a:graphic>
          <a:graphicData uri="http://schemas.openxmlformats.org/drawingml/2006/table">
            <a:tbl>
              <a:tblPr/>
              <a:tblGrid>
                <a:gridCol w="2603408">
                  <a:extLst>
                    <a:ext uri="{9D8B030D-6E8A-4147-A177-3AD203B41FA5}">
                      <a16:colId xmlns:a16="http://schemas.microsoft.com/office/drawing/2014/main" xmlns="" val="240302973"/>
                    </a:ext>
                  </a:extLst>
                </a:gridCol>
                <a:gridCol w="5440454">
                  <a:extLst>
                    <a:ext uri="{9D8B030D-6E8A-4147-A177-3AD203B41FA5}">
                      <a16:colId xmlns:a16="http://schemas.microsoft.com/office/drawing/2014/main" xmlns="" val="627657295"/>
                    </a:ext>
                  </a:extLst>
                </a:gridCol>
              </a:tblGrid>
              <a:tr h="474355">
                <a:tc gridSpan="2">
                  <a:txBody>
                    <a:bodyPr/>
                    <a:lstStyle/>
                    <a:p>
                      <a:pPr algn="ctr" fontAlgn="b"/>
                      <a:r>
                        <a:rPr lang="en-ZA" sz="2400" b="1" i="0" u="none" strike="noStrike" dirty="0">
                          <a:solidFill>
                            <a:srgbClr val="000000"/>
                          </a:solidFill>
                          <a:effectLst/>
                          <a:latin typeface="Arial" panose="020B0604020202020204" pitchFamily="34" charset="0"/>
                        </a:rPr>
                        <a:t>2018/19 </a:t>
                      </a:r>
                      <a:r>
                        <a:rPr lang="en-ZA" sz="2400" b="1" i="0" u="none" strike="noStrike" dirty="0" err="1">
                          <a:solidFill>
                            <a:srgbClr val="000000"/>
                          </a:solidFill>
                          <a:effectLst/>
                          <a:latin typeface="Arial" panose="020B0604020202020204" pitchFamily="34" charset="0"/>
                        </a:rPr>
                        <a:t>Fiancial</a:t>
                      </a:r>
                      <a:r>
                        <a:rPr lang="en-ZA" sz="2400" b="1" i="0" u="none" strike="noStrike" dirty="0">
                          <a:solidFill>
                            <a:srgbClr val="000000"/>
                          </a:solidFill>
                          <a:effectLst/>
                          <a:latin typeface="Arial" panose="020B0604020202020204" pitchFamily="34" charset="0"/>
                        </a:rPr>
                        <a:t> Year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3143599830"/>
                  </a:ext>
                </a:extLst>
              </a:tr>
              <a:tr h="496943">
                <a:tc>
                  <a:txBody>
                    <a:bodyPr/>
                    <a:lstStyle/>
                    <a:p>
                      <a:pPr algn="l" rtl="0" fontAlgn="ctr"/>
                      <a:r>
                        <a:rPr lang="en-ZA" sz="2000" b="1" i="0" u="none" strike="noStrike">
                          <a:solidFill>
                            <a:srgbClr val="000000"/>
                          </a:solidFill>
                          <a:effectLst/>
                          <a:latin typeface="Arial" panose="020B0604020202020204" pitchFamily="34" charset="0"/>
                        </a:rPr>
                        <a:t>Support Programs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6D19"/>
                    </a:solidFill>
                  </a:tcPr>
                </a:tc>
                <a:tc>
                  <a:txBody>
                    <a:bodyPr/>
                    <a:lstStyle/>
                    <a:p>
                      <a:pPr algn="l" rtl="0" fontAlgn="ctr"/>
                      <a:r>
                        <a:rPr lang="en-ZA" sz="2000" b="1" i="0" u="none" strike="noStrike" dirty="0">
                          <a:solidFill>
                            <a:srgbClr val="000000"/>
                          </a:solidFill>
                          <a:effectLst/>
                          <a:latin typeface="Arial" panose="020B0604020202020204" pitchFamily="34" charset="0"/>
                        </a:rPr>
                        <a:t>Description and Envisage Impact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6D19"/>
                    </a:solidFill>
                  </a:tcPr>
                </a:tc>
                <a:extLst>
                  <a:ext uri="{0D108BD9-81ED-4DB2-BD59-A6C34878D82A}">
                    <a16:rowId xmlns:a16="http://schemas.microsoft.com/office/drawing/2014/main" xmlns="" val="3585088247"/>
                  </a:ext>
                </a:extLst>
              </a:tr>
              <a:tr h="474355">
                <a:tc>
                  <a:txBody>
                    <a:bodyPr/>
                    <a:lstStyle/>
                    <a:p>
                      <a:pPr algn="l" rtl="0" fontAlgn="ctr"/>
                      <a:r>
                        <a:rPr lang="en-ZA" sz="18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8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91914865"/>
                  </a:ext>
                </a:extLst>
              </a:tr>
              <a:tr h="2191065">
                <a:tc>
                  <a:txBody>
                    <a:bodyPr/>
                    <a:lstStyle/>
                    <a:p>
                      <a:pPr algn="l" fontAlgn="t"/>
                      <a:r>
                        <a:rPr lang="en-GB" sz="1800" b="0" i="0" u="none" strike="noStrike" dirty="0">
                          <a:solidFill>
                            <a:srgbClr val="000000"/>
                          </a:solidFill>
                          <a:effectLst/>
                          <a:latin typeface="Arial" panose="020B0604020202020204" pitchFamily="34" charset="0"/>
                        </a:rPr>
                        <a:t>Cost reflective tariff base standards benchmark training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Arial" panose="020B0604020202020204" pitchFamily="34" charset="0"/>
                        </a:rPr>
                        <a:t> To equip municipality with sound understanding of all the costs of providing services and a “realistic” estimate of revenue that it is likely to receive from any solid waste charges in order to close the gap between citizens’ expectations and the reality in terms of what they in fact can deliver.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1756037"/>
                  </a:ext>
                </a:extLst>
              </a:tr>
              <a:tr h="903532">
                <a:tc>
                  <a:txBody>
                    <a:bodyPr/>
                    <a:lstStyle/>
                    <a:p>
                      <a:pPr algn="l" fontAlgn="t"/>
                      <a:r>
                        <a:rPr lang="en-GB" sz="1800" b="0" i="0" u="none" strike="noStrike">
                          <a:solidFill>
                            <a:srgbClr val="000000"/>
                          </a:solidFill>
                          <a:effectLst/>
                          <a:latin typeface="Arial" panose="020B0604020202020204" pitchFamily="34" charset="0"/>
                        </a:rPr>
                        <a:t>Alternative ICT revenue streams for municipalities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800" b="0" i="0" u="none" strike="noStrike" dirty="0">
                          <a:solidFill>
                            <a:srgbClr val="000000"/>
                          </a:solidFill>
                          <a:effectLst/>
                          <a:latin typeface="Arial" panose="020B0604020202020204" pitchFamily="34" charset="0"/>
                        </a:rPr>
                        <a:t>Municipality to understand various </a:t>
                      </a:r>
                      <a:r>
                        <a:rPr lang="en-GB" sz="1800" b="0" i="0" u="none" strike="noStrike" dirty="0" err="1">
                          <a:solidFill>
                            <a:srgbClr val="000000"/>
                          </a:solidFill>
                          <a:effectLst/>
                          <a:latin typeface="Arial" panose="020B0604020202020204" pitchFamily="34" charset="0"/>
                        </a:rPr>
                        <a:t>availble</a:t>
                      </a:r>
                      <a:r>
                        <a:rPr lang="en-GB" sz="1800" b="0" i="0" u="none" strike="noStrike" dirty="0">
                          <a:solidFill>
                            <a:srgbClr val="000000"/>
                          </a:solidFill>
                          <a:effectLst/>
                          <a:latin typeface="Arial" panose="020B0604020202020204" pitchFamily="34" charset="0"/>
                        </a:rPr>
                        <a:t> revenue streams and start tapping on those sources of revenue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1897340"/>
                  </a:ext>
                </a:extLst>
              </a:tr>
            </a:tbl>
          </a:graphicData>
        </a:graphic>
      </p:graphicFrame>
    </p:spTree>
    <p:extLst>
      <p:ext uri="{BB962C8B-B14F-4D97-AF65-F5344CB8AC3E}">
        <p14:creationId xmlns:p14="http://schemas.microsoft.com/office/powerpoint/2010/main" xmlns="" val="3790091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a:t>SALGA SUPPORT PROGRAMME </a:t>
            </a:r>
          </a:p>
        </p:txBody>
      </p:sp>
      <p:sp>
        <p:nvSpPr>
          <p:cNvPr id="3" name="Text Placeholder 2"/>
          <p:cNvSpPr>
            <a:spLocks noGrp="1"/>
          </p:cNvSpPr>
          <p:nvPr>
            <p:ph type="body" sz="quarter" idx="10"/>
          </p:nvPr>
        </p:nvSpPr>
        <p:spPr/>
        <p:txBody>
          <a:bodyPr/>
          <a:lstStyle/>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538623249"/>
              </p:ext>
            </p:extLst>
          </p:nvPr>
        </p:nvGraphicFramePr>
        <p:xfrm>
          <a:off x="642938" y="1769352"/>
          <a:ext cx="8043862" cy="2253373"/>
        </p:xfrm>
        <a:graphic>
          <a:graphicData uri="http://schemas.openxmlformats.org/drawingml/2006/table">
            <a:tbl>
              <a:tblPr/>
              <a:tblGrid>
                <a:gridCol w="2603408">
                  <a:extLst>
                    <a:ext uri="{9D8B030D-6E8A-4147-A177-3AD203B41FA5}">
                      <a16:colId xmlns:a16="http://schemas.microsoft.com/office/drawing/2014/main" xmlns="" val="4277722311"/>
                    </a:ext>
                  </a:extLst>
                </a:gridCol>
                <a:gridCol w="5440454">
                  <a:extLst>
                    <a:ext uri="{9D8B030D-6E8A-4147-A177-3AD203B41FA5}">
                      <a16:colId xmlns:a16="http://schemas.microsoft.com/office/drawing/2014/main" xmlns="" val="488716295"/>
                    </a:ext>
                  </a:extLst>
                </a:gridCol>
              </a:tblGrid>
              <a:tr h="392024">
                <a:tc gridSpan="2">
                  <a:txBody>
                    <a:bodyPr/>
                    <a:lstStyle/>
                    <a:p>
                      <a:pPr algn="ctr" fontAlgn="b"/>
                      <a:r>
                        <a:rPr lang="en-ZA" sz="2400" b="1" i="0" u="none" strike="noStrike" dirty="0">
                          <a:solidFill>
                            <a:srgbClr val="000000"/>
                          </a:solidFill>
                          <a:effectLst/>
                          <a:latin typeface="Arial" panose="020B0604020202020204" pitchFamily="34" charset="0"/>
                        </a:rPr>
                        <a:t>2019/20 Financial Year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3087958967"/>
                  </a:ext>
                </a:extLst>
              </a:tr>
              <a:tr h="410691">
                <a:tc>
                  <a:txBody>
                    <a:bodyPr/>
                    <a:lstStyle/>
                    <a:p>
                      <a:pPr algn="l" rtl="0" fontAlgn="ctr"/>
                      <a:r>
                        <a:rPr lang="en-ZA" sz="2000" b="1" i="0" u="none" strike="noStrike">
                          <a:solidFill>
                            <a:srgbClr val="000000"/>
                          </a:solidFill>
                          <a:effectLst/>
                          <a:latin typeface="Arial" panose="020B0604020202020204" pitchFamily="34" charset="0"/>
                        </a:rPr>
                        <a:t>Support Programs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6D19"/>
                    </a:solidFill>
                  </a:tcPr>
                </a:tc>
                <a:tc>
                  <a:txBody>
                    <a:bodyPr/>
                    <a:lstStyle/>
                    <a:p>
                      <a:pPr algn="l" rtl="0" fontAlgn="ctr"/>
                      <a:r>
                        <a:rPr lang="en-ZA" sz="2000" b="1" i="0" u="none" strike="noStrike" dirty="0">
                          <a:solidFill>
                            <a:srgbClr val="000000"/>
                          </a:solidFill>
                          <a:effectLst/>
                          <a:latin typeface="Arial" panose="020B0604020202020204" pitchFamily="34" charset="0"/>
                        </a:rPr>
                        <a:t>Description and Envisage Impact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6D19"/>
                    </a:solidFill>
                  </a:tcPr>
                </a:tc>
                <a:extLst>
                  <a:ext uri="{0D108BD9-81ED-4DB2-BD59-A6C34878D82A}">
                    <a16:rowId xmlns:a16="http://schemas.microsoft.com/office/drawing/2014/main" xmlns="" val="3055924086"/>
                  </a:ext>
                </a:extLst>
              </a:tr>
              <a:tr h="392024">
                <a:tc>
                  <a:txBody>
                    <a:bodyPr/>
                    <a:lstStyle/>
                    <a:p>
                      <a:pPr algn="l" rtl="0" fontAlgn="ctr"/>
                      <a:r>
                        <a:rPr lang="en-ZA" sz="18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8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67208557"/>
                  </a:ext>
                </a:extLst>
              </a:tr>
              <a:tr h="1058634">
                <a:tc>
                  <a:txBody>
                    <a:bodyPr/>
                    <a:lstStyle/>
                    <a:p>
                      <a:pPr algn="l" fontAlgn="b"/>
                      <a:r>
                        <a:rPr lang="en-US" sz="1800" b="0" i="0" u="none" strike="noStrike" dirty="0">
                          <a:solidFill>
                            <a:srgbClr val="000000"/>
                          </a:solidFill>
                          <a:effectLst/>
                          <a:latin typeface="Arial" panose="020B0604020202020204" pitchFamily="34" charset="0"/>
                        </a:rPr>
                        <a:t>GRAP &amp; Audit Readiness Training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dirty="0">
                          <a:solidFill>
                            <a:srgbClr val="000000"/>
                          </a:solidFill>
                          <a:effectLst/>
                          <a:latin typeface="Arial" panose="020B0604020202020204" pitchFamily="34" charset="0"/>
                        </a:rPr>
                        <a:t>To equip municipality on the understanding of GRAP application and interpretation to prepare a good quality AFS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42142846"/>
                  </a:ext>
                </a:extLst>
              </a:tr>
            </a:tbl>
          </a:graphicData>
        </a:graphic>
      </p:graphicFrame>
    </p:spTree>
    <p:extLst>
      <p:ext uri="{BB962C8B-B14F-4D97-AF65-F5344CB8AC3E}">
        <p14:creationId xmlns:p14="http://schemas.microsoft.com/office/powerpoint/2010/main" xmlns="" val="980188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descr="Product SmartArt">
            <a:extLst>
              <a:ext uri="{FF2B5EF4-FFF2-40B4-BE49-F238E27FC236}">
                <a16:creationId xmlns:a16="http://schemas.microsoft.com/office/drawing/2014/main" xmlns="" id="{5F324AA3-A8FB-4568-A4CE-E04F36297E6C}"/>
              </a:ext>
            </a:extLst>
          </p:cNvPr>
          <p:cNvGraphicFramePr>
            <a:graphicFrameLocks/>
          </p:cNvGraphicFramePr>
          <p:nvPr>
            <p:extLst>
              <p:ext uri="{D42A27DB-BD31-4B8C-83A1-F6EECF244321}">
                <p14:modId xmlns:p14="http://schemas.microsoft.com/office/powerpoint/2010/main" xmlns="" val="1500923358"/>
              </p:ext>
            </p:extLst>
          </p:nvPr>
        </p:nvGraphicFramePr>
        <p:xfrm>
          <a:off x="371776" y="1081037"/>
          <a:ext cx="7514924" cy="4742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8">
            <a:extLst>
              <a:ext uri="{FF2B5EF4-FFF2-40B4-BE49-F238E27FC236}">
                <a16:creationId xmlns:a16="http://schemas.microsoft.com/office/drawing/2014/main" xmlns="" id="{45AE8B68-96DD-4CAE-A627-B508D397C921}"/>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744487" y="3026545"/>
            <a:ext cx="1037819" cy="928847"/>
          </a:xfrm>
          <a:prstGeom prst="rect">
            <a:avLst/>
          </a:prstGeom>
        </p:spPr>
      </p:pic>
      <p:sp>
        <p:nvSpPr>
          <p:cNvPr id="4" name="TextBox 3"/>
          <p:cNvSpPr txBox="1"/>
          <p:nvPr/>
        </p:nvSpPr>
        <p:spPr>
          <a:xfrm>
            <a:off x="6738888" y="1081038"/>
            <a:ext cx="2295625" cy="923330"/>
          </a:xfrm>
          <a:prstGeom prst="rect">
            <a:avLst/>
          </a:prstGeom>
          <a:solidFill>
            <a:schemeClr val="tx1">
              <a:lumMod val="65000"/>
              <a:lumOff val="35000"/>
            </a:schemeClr>
          </a:solidFill>
          <a:ln>
            <a:solidFill>
              <a:schemeClr val="accent5">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endParaRPr lang="en-ZA" sz="1350" b="1" dirty="0">
              <a:effectLst>
                <a:outerShdw blurRad="38100" dist="38100" dir="2700000" algn="tl">
                  <a:srgbClr val="000000">
                    <a:alpha val="43137"/>
                  </a:srgbClr>
                </a:outerShdw>
              </a:effectLst>
            </a:endParaRPr>
          </a:p>
          <a:p>
            <a:pPr algn="ctr"/>
            <a:r>
              <a:rPr lang="en-ZA" sz="1350" b="1" dirty="0">
                <a:effectLst>
                  <a:outerShdw blurRad="38100" dist="38100" dir="2700000" algn="tl">
                    <a:srgbClr val="000000">
                      <a:alpha val="43137"/>
                    </a:srgbClr>
                  </a:outerShdw>
                </a:effectLst>
              </a:rPr>
              <a:t>Sector-Specific Challenges</a:t>
            </a:r>
          </a:p>
          <a:p>
            <a:pPr algn="ctr"/>
            <a:endParaRPr lang="en-ZA" sz="135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91803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875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descr="Product SmartArt">
            <a:extLst>
              <a:ext uri="{FF2B5EF4-FFF2-40B4-BE49-F238E27FC236}">
                <a16:creationId xmlns:a16="http://schemas.microsoft.com/office/drawing/2014/main" xmlns="" id="{5F324AA3-A8FB-4568-A4CE-E04F36297E6C}"/>
              </a:ext>
            </a:extLst>
          </p:cNvPr>
          <p:cNvGraphicFramePr>
            <a:graphicFrameLocks/>
          </p:cNvGraphicFramePr>
          <p:nvPr>
            <p:extLst>
              <p:ext uri="{D42A27DB-BD31-4B8C-83A1-F6EECF244321}">
                <p14:modId xmlns:p14="http://schemas.microsoft.com/office/powerpoint/2010/main" xmlns="" val="2237989444"/>
              </p:ext>
            </p:extLst>
          </p:nvPr>
        </p:nvGraphicFramePr>
        <p:xfrm>
          <a:off x="371776" y="1081037"/>
          <a:ext cx="7514924" cy="4742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8">
            <a:extLst>
              <a:ext uri="{FF2B5EF4-FFF2-40B4-BE49-F238E27FC236}">
                <a16:creationId xmlns:a16="http://schemas.microsoft.com/office/drawing/2014/main" xmlns="" id="{45AE8B68-96DD-4CAE-A627-B508D397C921}"/>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744487" y="3026545"/>
            <a:ext cx="1037819" cy="928847"/>
          </a:xfrm>
          <a:prstGeom prst="rect">
            <a:avLst/>
          </a:prstGeom>
        </p:spPr>
      </p:pic>
      <p:sp>
        <p:nvSpPr>
          <p:cNvPr id="4" name="TextBox 3"/>
          <p:cNvSpPr txBox="1"/>
          <p:nvPr/>
        </p:nvSpPr>
        <p:spPr>
          <a:xfrm>
            <a:off x="6738888" y="1081038"/>
            <a:ext cx="2295625" cy="923330"/>
          </a:xfrm>
          <a:prstGeom prst="rect">
            <a:avLst/>
          </a:prstGeom>
          <a:solidFill>
            <a:schemeClr val="tx1">
              <a:lumMod val="65000"/>
              <a:lumOff val="35000"/>
            </a:schemeClr>
          </a:solidFill>
          <a:ln>
            <a:solidFill>
              <a:schemeClr val="accent5">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endParaRPr lang="en-ZA" sz="1350" b="1" dirty="0">
              <a:effectLst>
                <a:outerShdw blurRad="38100" dist="38100" dir="2700000" algn="tl">
                  <a:srgbClr val="000000">
                    <a:alpha val="43137"/>
                  </a:srgbClr>
                </a:outerShdw>
              </a:effectLst>
            </a:endParaRPr>
          </a:p>
          <a:p>
            <a:pPr algn="ctr"/>
            <a:r>
              <a:rPr lang="en-ZA" sz="1350" b="1" dirty="0" err="1">
                <a:effectLst>
                  <a:outerShdw blurRad="38100" dist="38100" dir="2700000" algn="tl">
                    <a:srgbClr val="000000">
                      <a:alpha val="43137"/>
                    </a:srgbClr>
                  </a:outerShdw>
                </a:effectLst>
              </a:rPr>
              <a:t>Msunduzi</a:t>
            </a:r>
            <a:r>
              <a:rPr lang="en-ZA" sz="1350" b="1" dirty="0">
                <a:effectLst>
                  <a:outerShdw blurRad="38100" dist="38100" dir="2700000" algn="tl">
                    <a:srgbClr val="000000">
                      <a:alpha val="43137"/>
                    </a:srgbClr>
                  </a:outerShdw>
                </a:effectLst>
              </a:rPr>
              <a:t>-Specific Challenges</a:t>
            </a:r>
          </a:p>
          <a:p>
            <a:pPr algn="ctr"/>
            <a:endParaRPr lang="en-ZA" sz="135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1662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875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44E34-3C64-4FCC-91B2-22592B1E0D71}" type="slidenum">
              <a:rPr lang="en-US" smtClean="0"/>
              <a:pPr/>
              <a:t>27</a:t>
            </a:fld>
            <a:endParaRPr lang="en-US"/>
          </a:p>
        </p:txBody>
      </p:sp>
      <p:pic>
        <p:nvPicPr>
          <p:cNvPr id="4" name="Picture 3"/>
          <p:cNvPicPr>
            <a:picLocks noChangeAspect="1"/>
          </p:cNvPicPr>
          <p:nvPr/>
        </p:nvPicPr>
        <p:blipFill>
          <a:blip r:embed="rId2"/>
          <a:stretch>
            <a:fillRect/>
          </a:stretch>
        </p:blipFill>
        <p:spPr>
          <a:xfrm>
            <a:off x="2090610" y="127840"/>
            <a:ext cx="4962780" cy="2708414"/>
          </a:xfrm>
          <a:prstGeom prst="rect">
            <a:avLst/>
          </a:prstGeom>
        </p:spPr>
      </p:pic>
      <p:pic>
        <p:nvPicPr>
          <p:cNvPr id="5" name="Picture 4"/>
          <p:cNvPicPr>
            <a:picLocks noChangeAspect="1"/>
          </p:cNvPicPr>
          <p:nvPr/>
        </p:nvPicPr>
        <p:blipFill>
          <a:blip r:embed="rId3"/>
          <a:stretch>
            <a:fillRect/>
          </a:stretch>
        </p:blipFill>
        <p:spPr>
          <a:xfrm>
            <a:off x="1901688" y="2979318"/>
            <a:ext cx="5340624" cy="2619510"/>
          </a:xfrm>
          <a:prstGeom prst="rect">
            <a:avLst/>
          </a:prstGeom>
        </p:spPr>
      </p:pic>
      <p:sp>
        <p:nvSpPr>
          <p:cNvPr id="6" name="TextBox 5"/>
          <p:cNvSpPr txBox="1"/>
          <p:nvPr/>
        </p:nvSpPr>
        <p:spPr>
          <a:xfrm>
            <a:off x="0" y="5702157"/>
            <a:ext cx="9144000" cy="830997"/>
          </a:xfrm>
          <a:prstGeom prst="rect">
            <a:avLst/>
          </a:prstGeom>
          <a:solidFill>
            <a:schemeClr val="accent5">
              <a:lumMod val="85000"/>
            </a:schemeClr>
          </a:solidFill>
        </p:spPr>
        <p:txBody>
          <a:bodyPr wrap="square" rtlCol="0">
            <a:spAutoFit/>
          </a:bodyPr>
          <a:lstStyle/>
          <a:p>
            <a:pPr algn="ctr"/>
            <a:r>
              <a:rPr lang="en-ZA" sz="1600" i="1" dirty="0" smtClean="0">
                <a:solidFill>
                  <a:srgbClr val="FF0000"/>
                </a:solidFill>
                <a:effectLst>
                  <a:outerShdw blurRad="38100" dist="38100" dir="2700000" algn="tl">
                    <a:srgbClr val="000000">
                      <a:alpha val="43137"/>
                    </a:srgbClr>
                  </a:outerShdw>
                </a:effectLst>
              </a:rPr>
              <a:t>The electricity business is deteriorating and will likely render the municipality unable to meet its obligations in the near future. Unless tariffs are set at asset replacement levels and losses are brought back to sustainable levels.</a:t>
            </a:r>
            <a:endParaRPr lang="en-ZA" sz="1600"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692558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34" y="970910"/>
            <a:ext cx="8515425" cy="1657782"/>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p:spPr>
        <p:txBody>
          <a:bodyPr>
            <a:normAutofit/>
            <a:scene3d>
              <a:camera prst="orthographicFront"/>
              <a:lightRig rig="soft" dir="t">
                <a:rot lat="0" lon="0" rev="15600000"/>
              </a:lightRig>
            </a:scene3d>
            <a:sp3d extrusionH="57150" prstMaterial="softEdge">
              <a:bevelT w="25400" h="38100"/>
            </a:sp3d>
          </a:bodyPr>
          <a:lstStyle/>
          <a:p>
            <a:pPr algn="ctr"/>
            <a:r>
              <a:rPr lang="en-GB" sz="4951" b="1" i="1" dirty="0">
                <a:ln/>
                <a:latin typeface="Arial" panose="020B0604020202020204" pitchFamily="34" charset="0"/>
              </a:rPr>
              <a:t>HR &amp; Labour Relations</a:t>
            </a:r>
            <a:endParaRPr lang="en-ZA" sz="4951" b="1" i="1" dirty="0">
              <a:ln/>
              <a:latin typeface="Arial" panose="020B0604020202020204" pitchFamily="34" charset="0"/>
            </a:endParaRPr>
          </a:p>
        </p:txBody>
      </p:sp>
      <p:grpSp>
        <p:nvGrpSpPr>
          <p:cNvPr id="5" name="Group 4"/>
          <p:cNvGrpSpPr/>
          <p:nvPr/>
        </p:nvGrpSpPr>
        <p:grpSpPr>
          <a:xfrm>
            <a:off x="169232" y="3022841"/>
            <a:ext cx="8746228" cy="2285166"/>
            <a:chOff x="170304" y="3335129"/>
            <a:chExt cx="8746228" cy="2285166"/>
          </a:xfrm>
        </p:grpSpPr>
        <p:pic>
          <p:nvPicPr>
            <p:cNvPr id="3" name="Picture 2"/>
            <p:cNvPicPr>
              <a:picLocks noChangeAspect="1"/>
            </p:cNvPicPr>
            <p:nvPr/>
          </p:nvPicPr>
          <p:blipFill>
            <a:blip r:embed="rId3"/>
            <a:stretch>
              <a:fillRect/>
            </a:stretch>
          </p:blipFill>
          <p:spPr>
            <a:xfrm>
              <a:off x="170304" y="3335129"/>
              <a:ext cx="5030510" cy="22851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00814" y="3335129"/>
              <a:ext cx="3715718" cy="2285166"/>
            </a:xfrm>
            <a:prstGeom prst="rect">
              <a:avLst/>
            </a:prstGeom>
          </p:spPr>
        </p:pic>
      </p:grpSp>
      <p:sp>
        <p:nvSpPr>
          <p:cNvPr id="4" name="TextBox 3"/>
          <p:cNvSpPr txBox="1"/>
          <p:nvPr/>
        </p:nvSpPr>
        <p:spPr>
          <a:xfrm>
            <a:off x="0" y="5702157"/>
            <a:ext cx="9144000" cy="830997"/>
          </a:xfrm>
          <a:prstGeom prst="rect">
            <a:avLst/>
          </a:prstGeom>
          <a:noFill/>
        </p:spPr>
        <p:txBody>
          <a:bodyPr wrap="square" rtlCol="0">
            <a:spAutoFit/>
          </a:bodyPr>
          <a:lstStyle/>
          <a:p>
            <a:pPr algn="ctr"/>
            <a:r>
              <a:rPr lang="en-ZA" sz="1600" i="1" dirty="0" smtClean="0">
                <a:solidFill>
                  <a:srgbClr val="FF0000"/>
                </a:solidFill>
                <a:effectLst>
                  <a:outerShdw blurRad="38100" dist="38100" dir="2700000" algn="tl">
                    <a:srgbClr val="000000">
                      <a:alpha val="43137"/>
                    </a:srgbClr>
                  </a:outerShdw>
                </a:effectLst>
              </a:rPr>
              <a:t>The prolonged tug-of-war between unions and the municipality is a result of prolonged suspensions and dysfunctional LLFs. Councillors (</a:t>
            </a:r>
            <a:r>
              <a:rPr lang="en-ZA" sz="1600" i="1" dirty="0">
                <a:solidFill>
                  <a:srgbClr val="FF0000"/>
                </a:solidFill>
                <a:effectLst>
                  <a:outerShdw blurRad="38100" dist="38100" dir="2700000" algn="tl">
                    <a:srgbClr val="000000">
                      <a:alpha val="43137"/>
                    </a:srgbClr>
                  </a:outerShdw>
                </a:effectLst>
              </a:rPr>
              <a:t>P</a:t>
            </a:r>
            <a:r>
              <a:rPr lang="en-ZA" sz="1600" i="1" dirty="0" smtClean="0">
                <a:solidFill>
                  <a:srgbClr val="FF0000"/>
                </a:solidFill>
                <a:effectLst>
                  <a:outerShdw blurRad="38100" dist="38100" dir="2700000" algn="tl">
                    <a:srgbClr val="000000">
                      <a:alpha val="43137"/>
                    </a:srgbClr>
                  </a:outerShdw>
                </a:effectLst>
              </a:rPr>
              <a:t>ortfolio Committee) must be at the centre of correcting this so that it does not take on a political narrative.</a:t>
            </a:r>
            <a:endParaRPr lang="en-ZA" sz="1600"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9755295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1708">
        <p15:prstTrans prst="prestige"/>
      </p:transition>
    </mc:Choice>
    <mc:Fallback>
      <p:transition spd="slow" advTm="1708">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34" y="970910"/>
            <a:ext cx="8515425" cy="1657782"/>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p:spPr>
        <p:txBody>
          <a:bodyPr>
            <a:normAutofit/>
            <a:scene3d>
              <a:camera prst="orthographicFront"/>
              <a:lightRig rig="soft" dir="t">
                <a:rot lat="0" lon="0" rev="15600000"/>
              </a:lightRig>
            </a:scene3d>
            <a:sp3d extrusionH="57150" prstMaterial="softEdge">
              <a:bevelT w="25400" h="38100"/>
            </a:sp3d>
          </a:bodyPr>
          <a:lstStyle/>
          <a:p>
            <a:pPr algn="ctr"/>
            <a:r>
              <a:rPr lang="en-GB" sz="3601" b="1" i="1" dirty="0">
                <a:ln/>
                <a:latin typeface="Arial" panose="020B0604020202020204" pitchFamily="34" charset="0"/>
              </a:rPr>
              <a:t>Economic Development &amp; Planning</a:t>
            </a:r>
            <a:endParaRPr lang="en-ZA" sz="3601" b="1" i="1" dirty="0">
              <a:ln/>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284634" y="2971681"/>
            <a:ext cx="4481420" cy="2115101"/>
          </a:xfrm>
          <a:prstGeom prst="rect">
            <a:avLst/>
          </a:prstGeom>
        </p:spPr>
      </p:pic>
      <p:sp>
        <p:nvSpPr>
          <p:cNvPr id="6" name="object 9"/>
          <p:cNvSpPr/>
          <p:nvPr/>
        </p:nvSpPr>
        <p:spPr>
          <a:xfrm>
            <a:off x="4790738" y="2959646"/>
            <a:ext cx="3839969" cy="2184300"/>
          </a:xfrm>
          <a:prstGeom prst="rect">
            <a:avLst/>
          </a:prstGeom>
          <a:blipFill>
            <a:blip r:embed="rId3" cstate="print">
              <a:extLst>
                <a:ext uri="{BEBA8EAE-BF5A-486C-A8C5-ECC9F3942E4B}">
                  <a14:imgProps xmlns:a14="http://schemas.microsoft.com/office/drawing/2010/main" xmlns="">
                    <a14:imgLayer r:embed="rId4">
                      <a14:imgEffect>
                        <a14:sharpenSoften amount="44000"/>
                      </a14:imgEffect>
                      <a14:imgEffect>
                        <a14:brightnessContrast bright="26000"/>
                      </a14:imgEffect>
                    </a14:imgLayer>
                  </a14:imgProps>
                </a:ext>
              </a:extLst>
            </a:blip>
            <a:stretch>
              <a:fillRect/>
            </a:stretch>
          </a:blipFill>
        </p:spPr>
        <p:txBody>
          <a:bodyPr wrap="square" lIns="0" tIns="0" rIns="0" bIns="0" rtlCol="0"/>
          <a:lstStyle/>
          <a:p>
            <a:endParaRPr sz="1350"/>
          </a:p>
        </p:txBody>
      </p:sp>
      <p:sp>
        <p:nvSpPr>
          <p:cNvPr id="5" name="TextBox 4"/>
          <p:cNvSpPr txBox="1"/>
          <p:nvPr/>
        </p:nvSpPr>
        <p:spPr>
          <a:xfrm>
            <a:off x="-29654" y="5429771"/>
            <a:ext cx="9144000" cy="1077218"/>
          </a:xfrm>
          <a:prstGeom prst="rect">
            <a:avLst/>
          </a:prstGeom>
          <a:noFill/>
        </p:spPr>
        <p:txBody>
          <a:bodyPr wrap="square" rtlCol="0">
            <a:spAutoFit/>
          </a:bodyPr>
          <a:lstStyle/>
          <a:p>
            <a:pPr algn="ctr"/>
            <a:r>
              <a:rPr lang="en-ZA" sz="1600" i="1" dirty="0">
                <a:solidFill>
                  <a:srgbClr val="FF0000"/>
                </a:solidFill>
                <a:effectLst>
                  <a:outerShdw blurRad="38100" dist="38100" dir="2700000" algn="tl">
                    <a:srgbClr val="000000">
                      <a:alpha val="43137"/>
                    </a:srgbClr>
                  </a:outerShdw>
                </a:effectLst>
              </a:rPr>
              <a:t>The municipality has excellent economic recovery initiatives that, if supported, can make the city a driver of economic growth. But this is all subject to the development and implementation of comprehensive spatial planning, the eradication of land invasions and the ability to forge partnerships for external financial support.</a:t>
            </a:r>
          </a:p>
        </p:txBody>
      </p:sp>
    </p:spTree>
    <p:extLst>
      <p:ext uri="{BB962C8B-B14F-4D97-AF65-F5344CB8AC3E}">
        <p14:creationId xmlns:p14="http://schemas.microsoft.com/office/powerpoint/2010/main" xmlns="" val="41603872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1708">
        <p15:prstTrans prst="prestige"/>
      </p:transition>
    </mc:Choice>
    <mc:Fallback>
      <p:transition spd="slow" advTm="1708">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853" y="862556"/>
            <a:ext cx="4215158" cy="3481810"/>
          </a:xfrm>
          <a:prstGeom prst="rect">
            <a:avLst/>
          </a:prstGeom>
        </p:spPr>
      </p:pic>
      <p:pic>
        <p:nvPicPr>
          <p:cNvPr id="5" name="Picture 4"/>
          <p:cNvPicPr>
            <a:picLocks noChangeAspect="1"/>
          </p:cNvPicPr>
          <p:nvPr/>
        </p:nvPicPr>
        <p:blipFill>
          <a:blip r:embed="rId4"/>
          <a:stretch>
            <a:fillRect/>
          </a:stretch>
        </p:blipFill>
        <p:spPr>
          <a:xfrm>
            <a:off x="4400506" y="2684572"/>
            <a:ext cx="4732676" cy="3316849"/>
          </a:xfrm>
          <a:prstGeom prst="rect">
            <a:avLst/>
          </a:prstGeom>
        </p:spPr>
      </p:pic>
    </p:spTree>
    <p:extLst>
      <p:ext uri="{BB962C8B-B14F-4D97-AF65-F5344CB8AC3E}">
        <p14:creationId xmlns:p14="http://schemas.microsoft.com/office/powerpoint/2010/main" xmlns="" val="1225939747"/>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99" y="1142404"/>
            <a:ext cx="8515425" cy="2057936"/>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p:spPr>
        <p:txBody>
          <a:bodyPr>
            <a:normAutofit/>
            <a:scene3d>
              <a:camera prst="orthographicFront"/>
              <a:lightRig rig="soft" dir="t">
                <a:rot lat="0" lon="0" rev="15600000"/>
              </a:lightRig>
            </a:scene3d>
            <a:sp3d extrusionH="57150" prstMaterial="softEdge">
              <a:bevelT w="25400" h="38100"/>
            </a:sp3d>
          </a:bodyPr>
          <a:lstStyle/>
          <a:p>
            <a:pPr algn="ctr"/>
            <a:r>
              <a:rPr lang="en-GB" sz="4501" b="1" i="1" dirty="0">
                <a:ln/>
                <a:latin typeface="Arial" panose="020B0604020202020204" pitchFamily="34" charset="0"/>
              </a:rPr>
              <a:t>Infrastructure services</a:t>
            </a:r>
            <a:endParaRPr lang="en-ZA" sz="4501" b="1" i="1" dirty="0">
              <a:ln/>
              <a:latin typeface="Arial" panose="020B0604020202020204" pitchFamily="34" charset="0"/>
            </a:endParaRPr>
          </a:p>
        </p:txBody>
      </p:sp>
      <p:sp>
        <p:nvSpPr>
          <p:cNvPr id="7" name="TextBox 6"/>
          <p:cNvSpPr txBox="1"/>
          <p:nvPr/>
        </p:nvSpPr>
        <p:spPr>
          <a:xfrm>
            <a:off x="0" y="5609089"/>
            <a:ext cx="9144000" cy="1077218"/>
          </a:xfrm>
          <a:prstGeom prst="rect">
            <a:avLst/>
          </a:prstGeom>
          <a:noFill/>
        </p:spPr>
        <p:txBody>
          <a:bodyPr wrap="square" rtlCol="0">
            <a:spAutoFit/>
          </a:bodyPr>
          <a:lstStyle/>
          <a:p>
            <a:pPr algn="ctr"/>
            <a:r>
              <a:rPr lang="en-ZA" sz="1600" i="1" dirty="0" smtClean="0">
                <a:solidFill>
                  <a:srgbClr val="FF0000"/>
                </a:solidFill>
                <a:effectLst>
                  <a:outerShdw blurRad="38100" dist="38100" dir="2700000" algn="tl">
                    <a:srgbClr val="000000">
                      <a:alpha val="43137"/>
                    </a:srgbClr>
                  </a:outerShdw>
                </a:effectLst>
              </a:rPr>
              <a:t>Cable theft, illegal connections, aged transformers, &amp; old or insufficient water pipes. These are the challenges that this municipality faces but has failed to address within it financial resources. Typical of most s139 municipalities, there is little evidence that councillors are given a central role in changing culture of consumers</a:t>
            </a:r>
            <a:endParaRPr lang="en-ZA" sz="1600" i="1" dirty="0">
              <a:solidFill>
                <a:srgbClr val="FF0000"/>
              </a:solidFill>
              <a:effectLst>
                <a:outerShdw blurRad="38100" dist="38100" dir="2700000" algn="tl">
                  <a:srgbClr val="000000">
                    <a:alpha val="43137"/>
                  </a:srgbClr>
                </a:outerShdw>
              </a:effectLst>
            </a:endParaRPr>
          </a:p>
        </p:txBody>
      </p:sp>
      <p:grpSp>
        <p:nvGrpSpPr>
          <p:cNvPr id="9" name="Group 8"/>
          <p:cNvGrpSpPr/>
          <p:nvPr/>
        </p:nvGrpSpPr>
        <p:grpSpPr>
          <a:xfrm>
            <a:off x="284634" y="3429000"/>
            <a:ext cx="8859366" cy="1951429"/>
            <a:chOff x="284634" y="3429000"/>
            <a:chExt cx="8859366" cy="1951429"/>
          </a:xfrm>
        </p:grpSpPr>
        <p:pic>
          <p:nvPicPr>
            <p:cNvPr id="4" name="Picture 3"/>
            <p:cNvPicPr>
              <a:picLocks noChangeAspect="1"/>
            </p:cNvPicPr>
            <p:nvPr/>
          </p:nvPicPr>
          <p:blipFill>
            <a:blip r:embed="rId2"/>
            <a:stretch>
              <a:fillRect/>
            </a:stretch>
          </p:blipFill>
          <p:spPr>
            <a:xfrm>
              <a:off x="284634" y="3429000"/>
              <a:ext cx="4934638" cy="1943607"/>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l="22956" t="1316" r="31263" b="-1316"/>
            <a:stretch/>
          </p:blipFill>
          <p:spPr>
            <a:xfrm>
              <a:off x="5002858" y="3429000"/>
              <a:ext cx="1557191" cy="1951429"/>
            </a:xfrm>
            <a:prstGeom prst="rect">
              <a:avLst/>
            </a:prstGeom>
          </p:spPr>
        </p:pic>
        <p:sp>
          <p:nvSpPr>
            <p:cNvPr id="8" name="Rectangle 7"/>
            <p:cNvSpPr/>
            <p:nvPr/>
          </p:nvSpPr>
          <p:spPr>
            <a:xfrm>
              <a:off x="6560049" y="3436822"/>
              <a:ext cx="2583951" cy="1943607"/>
            </a:xfrm>
            <a:prstGeom prst="rect">
              <a:avLst/>
            </a:prstGeom>
            <a:blipFill rotWithShape="1">
              <a:blip r:embed="rId4"/>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xmlns="" val="1203862416"/>
      </p:ext>
    </p:extLst>
  </p:cSld>
  <p:clrMapOvr>
    <a:masterClrMapping/>
  </p:clrMapOvr>
  <p:transition spd="slow" advTm="2603">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99" y="1142404"/>
            <a:ext cx="8515425" cy="2057936"/>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p:spPr>
        <p:txBody>
          <a:bodyPr>
            <a:normAutofit/>
            <a:scene3d>
              <a:camera prst="orthographicFront"/>
              <a:lightRig rig="soft" dir="t">
                <a:rot lat="0" lon="0" rev="15600000"/>
              </a:lightRig>
            </a:scene3d>
            <a:sp3d extrusionH="57150" prstMaterial="softEdge">
              <a:bevelT w="25400" h="38100"/>
            </a:sp3d>
          </a:bodyPr>
          <a:lstStyle/>
          <a:p>
            <a:pPr algn="ctr"/>
            <a:r>
              <a:rPr lang="en-ZA" sz="4051" dirty="0">
                <a:latin typeface="Arial Rounded MT Bold" panose="020F0704030504030204" pitchFamily="34" charset="0"/>
              </a:rPr>
              <a:t>Municipal Finance</a:t>
            </a:r>
            <a:endParaRPr lang="en-ZA" sz="4051" b="1" i="1" dirty="0">
              <a:ln/>
              <a:latin typeface="Arial" panose="020B0604020202020204" pitchFamily="34" charset="0"/>
            </a:endParaRPr>
          </a:p>
        </p:txBody>
      </p:sp>
      <p:pic>
        <p:nvPicPr>
          <p:cNvPr id="7" name="Picture 6"/>
          <p:cNvPicPr>
            <a:picLocks noChangeAspect="1"/>
          </p:cNvPicPr>
          <p:nvPr/>
        </p:nvPicPr>
        <p:blipFill>
          <a:blip r:embed="rId2"/>
          <a:stretch>
            <a:fillRect/>
          </a:stretch>
        </p:blipFill>
        <p:spPr>
          <a:xfrm>
            <a:off x="6629937" y="3543330"/>
            <a:ext cx="2514064" cy="1886441"/>
          </a:xfrm>
          <a:prstGeom prst="rect">
            <a:avLst/>
          </a:prstGeom>
        </p:spPr>
      </p:pic>
      <p:pic>
        <p:nvPicPr>
          <p:cNvPr id="3" name="Picture 2"/>
          <p:cNvPicPr>
            <a:picLocks noChangeAspect="1"/>
          </p:cNvPicPr>
          <p:nvPr/>
        </p:nvPicPr>
        <p:blipFill>
          <a:blip r:embed="rId3"/>
          <a:stretch>
            <a:fillRect/>
          </a:stretch>
        </p:blipFill>
        <p:spPr>
          <a:xfrm>
            <a:off x="322367" y="3514747"/>
            <a:ext cx="4277143" cy="1943606"/>
          </a:xfrm>
          <a:prstGeom prst="rect">
            <a:avLst/>
          </a:prstGeom>
        </p:spPr>
      </p:pic>
      <p:pic>
        <p:nvPicPr>
          <p:cNvPr id="8" name="Picture 7"/>
          <p:cNvPicPr>
            <a:picLocks noChangeAspect="1"/>
          </p:cNvPicPr>
          <p:nvPr/>
        </p:nvPicPr>
        <p:blipFill>
          <a:blip r:embed="rId4"/>
          <a:stretch>
            <a:fillRect/>
          </a:stretch>
        </p:blipFill>
        <p:spPr>
          <a:xfrm>
            <a:off x="4572000" y="3514747"/>
            <a:ext cx="2057936" cy="1915024"/>
          </a:xfrm>
          <a:prstGeom prst="rect">
            <a:avLst/>
          </a:prstGeom>
        </p:spPr>
      </p:pic>
      <p:sp>
        <p:nvSpPr>
          <p:cNvPr id="6" name="TextBox 5"/>
          <p:cNvSpPr txBox="1"/>
          <p:nvPr/>
        </p:nvSpPr>
        <p:spPr>
          <a:xfrm>
            <a:off x="0" y="5702157"/>
            <a:ext cx="9144000" cy="1077218"/>
          </a:xfrm>
          <a:prstGeom prst="rect">
            <a:avLst/>
          </a:prstGeom>
          <a:noFill/>
        </p:spPr>
        <p:txBody>
          <a:bodyPr wrap="square" rtlCol="0">
            <a:spAutoFit/>
          </a:bodyPr>
          <a:lstStyle/>
          <a:p>
            <a:pPr algn="ctr"/>
            <a:r>
              <a:rPr lang="en-ZA" sz="1600" i="1" dirty="0" smtClean="0">
                <a:solidFill>
                  <a:srgbClr val="FF0000"/>
                </a:solidFill>
                <a:effectLst>
                  <a:outerShdw blurRad="38100" dist="38100" dir="2700000" algn="tl">
                    <a:srgbClr val="000000">
                      <a:alpha val="43137"/>
                    </a:srgbClr>
                  </a:outerShdw>
                </a:effectLst>
              </a:rPr>
              <a:t>Unless the situation improves, one can foresee the municipality having difficulty servicing its utility debts. An aggressive debt collection programme the MM implemented is supported but may be short-lived. Some debt is simply not collectable. External support to urgently fix billing challenges cannot be stressed enough.</a:t>
            </a:r>
            <a:endParaRPr lang="en-ZA" sz="1600"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6827470"/>
      </p:ext>
    </p:extLst>
  </p:cSld>
  <p:clrMapOvr>
    <a:masterClrMapping/>
  </p:clrMapOvr>
  <p:transition spd="slow" advTm="2603">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34" y="970910"/>
            <a:ext cx="8515425" cy="1657782"/>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p:spPr>
        <p:txBody>
          <a:bodyPr>
            <a:normAutofit/>
            <a:scene3d>
              <a:camera prst="orthographicFront"/>
              <a:lightRig rig="soft" dir="t">
                <a:rot lat="0" lon="0" rev="15600000"/>
              </a:lightRig>
            </a:scene3d>
            <a:sp3d extrusionH="57150" prstMaterial="softEdge">
              <a:bevelT w="25400" h="38100"/>
            </a:sp3d>
          </a:bodyPr>
          <a:lstStyle/>
          <a:p>
            <a:pPr algn="ctr"/>
            <a:r>
              <a:rPr lang="en-GB" sz="3601" b="1" i="1" dirty="0">
                <a:ln/>
                <a:latin typeface="Arial" panose="020B0604020202020204" pitchFamily="34" charset="0"/>
              </a:rPr>
              <a:t>Inclusive communities </a:t>
            </a:r>
            <a:endParaRPr lang="en-ZA" sz="3601" b="1" i="1" dirty="0">
              <a:ln/>
              <a:latin typeface="Arial" panose="020B0604020202020204" pitchFamily="34" charset="0"/>
            </a:endParaRPr>
          </a:p>
        </p:txBody>
      </p:sp>
      <p:grpSp>
        <p:nvGrpSpPr>
          <p:cNvPr id="3" name="Group 2"/>
          <p:cNvGrpSpPr/>
          <p:nvPr/>
        </p:nvGrpSpPr>
        <p:grpSpPr>
          <a:xfrm>
            <a:off x="284634" y="2882500"/>
            <a:ext cx="8438126" cy="2368756"/>
            <a:chOff x="640842" y="3257506"/>
            <a:chExt cx="7827178" cy="2368756"/>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23951" y="3261531"/>
              <a:ext cx="3144069" cy="2364731"/>
            </a:xfrm>
            <a:prstGeom prst="rect">
              <a:avLst/>
            </a:prstGeom>
          </p:spPr>
        </p:pic>
        <p:pic>
          <p:nvPicPr>
            <p:cNvPr id="7" name="Picture 6"/>
            <p:cNvPicPr>
              <a:picLocks noChangeAspect="1"/>
            </p:cNvPicPr>
            <p:nvPr/>
          </p:nvPicPr>
          <p:blipFill>
            <a:blip r:embed="rId3"/>
            <a:stretch>
              <a:fillRect/>
            </a:stretch>
          </p:blipFill>
          <p:spPr>
            <a:xfrm>
              <a:off x="640842" y="3257506"/>
              <a:ext cx="4687521" cy="2343760"/>
            </a:xfrm>
            <a:prstGeom prst="rect">
              <a:avLst/>
            </a:prstGeom>
          </p:spPr>
        </p:pic>
      </p:grpSp>
      <p:sp>
        <p:nvSpPr>
          <p:cNvPr id="6" name="TextBox 5"/>
          <p:cNvSpPr txBox="1"/>
          <p:nvPr/>
        </p:nvSpPr>
        <p:spPr>
          <a:xfrm>
            <a:off x="0" y="5702157"/>
            <a:ext cx="9144000" cy="1077218"/>
          </a:xfrm>
          <a:prstGeom prst="rect">
            <a:avLst/>
          </a:prstGeom>
          <a:noFill/>
        </p:spPr>
        <p:txBody>
          <a:bodyPr wrap="square" rtlCol="0">
            <a:spAutoFit/>
          </a:bodyPr>
          <a:lstStyle/>
          <a:p>
            <a:pPr algn="ctr"/>
            <a:r>
              <a:rPr lang="en-ZA" sz="1600" i="1" dirty="0" smtClean="0">
                <a:solidFill>
                  <a:srgbClr val="FF0000"/>
                </a:solidFill>
                <a:effectLst>
                  <a:outerShdw blurRad="38100" dist="38100" dir="2700000" algn="tl">
                    <a:srgbClr val="000000">
                      <a:alpha val="43137"/>
                    </a:srgbClr>
                  </a:outerShdw>
                </a:effectLst>
              </a:rPr>
              <a:t>There is a history of social ills in this area and urban sprawl only worsens this. With better social relief a number of households can live a decent live but it is not possible if rates and taxes keep increasing. As many employers have closed shops in the inner-city there is increasing building invasion and drug abuse by young people.  </a:t>
            </a:r>
            <a:endParaRPr lang="en-ZA" sz="1600"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2719629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1708">
        <p15:prstTrans prst="prestige"/>
      </p:transition>
    </mc:Choice>
    <mc:Fallback>
      <p:transition spd="slow" advTm="1708">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99" y="970910"/>
            <a:ext cx="8515425" cy="2057936"/>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p:spPr>
        <p:txBody>
          <a:bodyPr>
            <a:normAutofit/>
            <a:scene3d>
              <a:camera prst="orthographicFront"/>
              <a:lightRig rig="soft" dir="t">
                <a:rot lat="0" lon="0" rev="15600000"/>
              </a:lightRig>
            </a:scene3d>
            <a:sp3d extrusionH="57150" prstMaterial="softEdge">
              <a:bevelT w="25400" h="38100"/>
            </a:sp3d>
          </a:bodyPr>
          <a:lstStyle/>
          <a:p>
            <a:pPr algn="ctr"/>
            <a:r>
              <a:rPr lang="en-GB" sz="4051" b="1" i="1" dirty="0">
                <a:ln/>
                <a:latin typeface="Arial" panose="020B0604020202020204" pitchFamily="34" charset="0"/>
              </a:rPr>
              <a:t>Governance &amp; intergovernmental relations </a:t>
            </a:r>
            <a:endParaRPr lang="en-ZA" sz="4051" b="1" i="1" dirty="0">
              <a:ln/>
              <a:latin typeface="Arial" panose="020B0604020202020204" pitchFamily="34" charset="0"/>
            </a:endParaRPr>
          </a:p>
        </p:txBody>
      </p:sp>
      <p:pic>
        <p:nvPicPr>
          <p:cNvPr id="9" name="Picture 8"/>
          <p:cNvPicPr>
            <a:picLocks noChangeAspect="1"/>
          </p:cNvPicPr>
          <p:nvPr/>
        </p:nvPicPr>
        <p:blipFill>
          <a:blip r:embed="rId3"/>
          <a:stretch>
            <a:fillRect/>
          </a:stretch>
        </p:blipFill>
        <p:spPr>
          <a:xfrm>
            <a:off x="337034" y="3198680"/>
            <a:ext cx="4177801" cy="2109616"/>
          </a:xfrm>
          <a:prstGeom prst="rect">
            <a:avLst/>
          </a:prstGeom>
        </p:spPr>
      </p:pic>
      <p:pic>
        <p:nvPicPr>
          <p:cNvPr id="12" name="Picture 11"/>
          <p:cNvPicPr>
            <a:picLocks noChangeAspect="1"/>
          </p:cNvPicPr>
          <p:nvPr/>
        </p:nvPicPr>
        <p:blipFill rotWithShape="1">
          <a:blip r:embed="rId4">
            <a:extLst>
              <a:ext uri="{BEBA8EAE-BF5A-486C-A8C5-ECC9F3942E4B}">
                <a14:imgProps xmlns:a14="http://schemas.microsoft.com/office/drawing/2010/main" xmlns="">
                  <a14:imgLayer r:embed="rId5">
                    <a14:imgEffect>
                      <a14:brightnessContrast bright="34000" contrast="21000"/>
                    </a14:imgEffect>
                  </a14:imgLayer>
                </a14:imgProps>
              </a:ext>
            </a:extLst>
          </a:blip>
          <a:srcRect l="-2499" t="373" r="29999" b="26531"/>
          <a:stretch/>
        </p:blipFill>
        <p:spPr>
          <a:xfrm>
            <a:off x="4457670" y="3198680"/>
            <a:ext cx="2181245" cy="2095325"/>
          </a:xfrm>
          <a:prstGeom prst="rect">
            <a:avLst/>
          </a:prstGeom>
        </p:spPr>
      </p:pic>
      <p:pic>
        <p:nvPicPr>
          <p:cNvPr id="1026" name="Picture 2" descr="UCLG World Congress | Culture 21"/>
          <p:cNvPicPr>
            <a:picLocks noChangeAspect="1" noChangeArrowheads="1"/>
          </p:cNvPicPr>
          <p:nvPr/>
        </p:nvPicPr>
        <p:blipFill rotWithShape="1">
          <a:blip r:embed="rId6">
            <a:extLst>
              <a:ext uri="{28A0092B-C50C-407E-A947-70E740481C1C}">
                <a14:useLocalDpi xmlns:a14="http://schemas.microsoft.com/office/drawing/2010/main" xmlns="" val="0"/>
              </a:ext>
            </a:extLst>
          </a:blip>
          <a:srcRect r="14160" b="29846"/>
          <a:stretch/>
        </p:blipFill>
        <p:spPr bwMode="auto">
          <a:xfrm>
            <a:off x="6638915" y="3205825"/>
            <a:ext cx="2505085" cy="20953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0" y="5702157"/>
            <a:ext cx="9144000" cy="830997"/>
          </a:xfrm>
          <a:prstGeom prst="rect">
            <a:avLst/>
          </a:prstGeom>
          <a:noFill/>
        </p:spPr>
        <p:txBody>
          <a:bodyPr wrap="square" rtlCol="0">
            <a:spAutoFit/>
          </a:bodyPr>
          <a:lstStyle/>
          <a:p>
            <a:pPr algn="ctr"/>
            <a:r>
              <a:rPr lang="en-ZA" sz="1600" i="1" dirty="0" smtClean="0">
                <a:solidFill>
                  <a:srgbClr val="FF0000"/>
                </a:solidFill>
                <a:effectLst>
                  <a:outerShdw blurRad="38100" dist="38100" dir="2700000" algn="tl">
                    <a:srgbClr val="000000">
                      <a:alpha val="43137"/>
                    </a:srgbClr>
                  </a:outerShdw>
                </a:effectLst>
              </a:rPr>
              <a:t>The longer the municipality stays under section 139 the less likely that normal collaboration between citizens, councillors and the administration will be restored prior to the elections. It is important to remember and treat why the municipality was put </a:t>
            </a:r>
            <a:r>
              <a:rPr lang="en-ZA" sz="1600" i="1" smtClean="0">
                <a:solidFill>
                  <a:srgbClr val="FF0000"/>
                </a:solidFill>
                <a:effectLst>
                  <a:outerShdw blurRad="38100" dist="38100" dir="2700000" algn="tl">
                    <a:srgbClr val="000000">
                      <a:alpha val="43137"/>
                    </a:srgbClr>
                  </a:outerShdw>
                </a:effectLst>
              </a:rPr>
              <a:t>under administration. </a:t>
            </a:r>
            <a:endParaRPr lang="en-ZA" sz="1600"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960664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1708">
        <p15:prstTrans prst="prestige"/>
      </p:transition>
    </mc:Choice>
    <mc:Fallback>
      <p:transition spd="slow" advTm="1708">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68619" y="1896037"/>
            <a:ext cx="3006762" cy="2993315"/>
            <a:chOff x="3832412" y="1385048"/>
            <a:chExt cx="4009016" cy="3991087"/>
          </a:xfrm>
        </p:grpSpPr>
        <p:sp>
          <p:nvSpPr>
            <p:cNvPr id="2" name="Teardrop 1"/>
            <p:cNvSpPr/>
            <p:nvPr/>
          </p:nvSpPr>
          <p:spPr>
            <a:xfrm>
              <a:off x="3832412" y="3455895"/>
              <a:ext cx="1920240" cy="192024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3" name="Teardrop 2"/>
            <p:cNvSpPr/>
            <p:nvPr/>
          </p:nvSpPr>
          <p:spPr>
            <a:xfrm flipV="1">
              <a:off x="3832412" y="1385048"/>
              <a:ext cx="1920240" cy="192024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4" name="Teardrop 3"/>
            <p:cNvSpPr/>
            <p:nvPr/>
          </p:nvSpPr>
          <p:spPr>
            <a:xfrm flipH="1">
              <a:off x="5921188" y="3455895"/>
              <a:ext cx="1920240" cy="192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5" name="Teardrop 4"/>
            <p:cNvSpPr/>
            <p:nvPr/>
          </p:nvSpPr>
          <p:spPr>
            <a:xfrm flipH="1" flipV="1">
              <a:off x="5921188" y="1385048"/>
              <a:ext cx="1920240" cy="192024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4180295" y="1683449"/>
              <a:ext cx="1224477" cy="1354217"/>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S</a:t>
              </a:r>
            </a:p>
          </p:txBody>
        </p:sp>
        <p:sp>
          <p:nvSpPr>
            <p:cNvPr id="7" name="TextBox 6"/>
            <p:cNvSpPr txBox="1"/>
            <p:nvPr/>
          </p:nvSpPr>
          <p:spPr>
            <a:xfrm>
              <a:off x="6269071" y="1683449"/>
              <a:ext cx="1224477" cy="1354217"/>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A</a:t>
              </a:r>
            </a:p>
          </p:txBody>
        </p:sp>
        <p:sp>
          <p:nvSpPr>
            <p:cNvPr id="8" name="TextBox 7"/>
            <p:cNvSpPr txBox="1"/>
            <p:nvPr/>
          </p:nvSpPr>
          <p:spPr>
            <a:xfrm>
              <a:off x="4180295" y="3754296"/>
              <a:ext cx="1224477" cy="1354217"/>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L</a:t>
              </a:r>
            </a:p>
          </p:txBody>
        </p:sp>
        <p:sp>
          <p:nvSpPr>
            <p:cNvPr id="9" name="TextBox 8"/>
            <p:cNvSpPr txBox="1"/>
            <p:nvPr/>
          </p:nvSpPr>
          <p:spPr>
            <a:xfrm>
              <a:off x="6269071" y="3754296"/>
              <a:ext cx="1224477" cy="1354217"/>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T</a:t>
              </a:r>
            </a:p>
          </p:txBody>
        </p:sp>
      </p:grpSp>
      <p:sp>
        <p:nvSpPr>
          <p:cNvPr id="10" name="Rectangle 9"/>
          <p:cNvSpPr/>
          <p:nvPr/>
        </p:nvSpPr>
        <p:spPr>
          <a:xfrm>
            <a:off x="820579" y="2166003"/>
            <a:ext cx="1896035" cy="300082"/>
          </a:xfrm>
          <a:prstGeom prst="rect">
            <a:avLst/>
          </a:prstGeom>
        </p:spPr>
        <p:txBody>
          <a:bodyPr wrap="square">
            <a:spAutoFit/>
          </a:bodyPr>
          <a:lstStyle/>
          <a:p>
            <a:pPr algn="r"/>
            <a:r>
              <a:rPr lang="en-US" sz="135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SUPPORT</a:t>
            </a:r>
            <a:endParaRPr lang="en-US" sz="1350" b="1" dirty="0">
              <a:effectLst>
                <a:outerShdw blurRad="38100" dist="38100" dir="2700000" algn="tl">
                  <a:srgbClr val="000000">
                    <a:alpha val="43137"/>
                  </a:srgbClr>
                </a:outerShdw>
              </a:effectLst>
            </a:endParaRPr>
          </a:p>
        </p:txBody>
      </p:sp>
      <p:sp>
        <p:nvSpPr>
          <p:cNvPr id="11" name="Rectangle 10"/>
          <p:cNvSpPr/>
          <p:nvPr/>
        </p:nvSpPr>
        <p:spPr>
          <a:xfrm>
            <a:off x="820579" y="3719138"/>
            <a:ext cx="1896035" cy="300082"/>
          </a:xfrm>
          <a:prstGeom prst="rect">
            <a:avLst/>
          </a:prstGeom>
        </p:spPr>
        <p:txBody>
          <a:bodyPr wrap="square">
            <a:spAutoFit/>
          </a:bodyPr>
          <a:lstStyle/>
          <a:p>
            <a:pPr algn="r"/>
            <a:r>
              <a:rPr lang="en-US" sz="135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LOBBY</a:t>
            </a:r>
          </a:p>
        </p:txBody>
      </p:sp>
      <p:sp>
        <p:nvSpPr>
          <p:cNvPr id="12" name="Rectangle 11"/>
          <p:cNvSpPr/>
          <p:nvPr/>
        </p:nvSpPr>
        <p:spPr>
          <a:xfrm>
            <a:off x="6427387" y="2166003"/>
            <a:ext cx="1896035" cy="300082"/>
          </a:xfrm>
          <a:prstGeom prst="rect">
            <a:avLst/>
          </a:prstGeom>
        </p:spPr>
        <p:txBody>
          <a:bodyPr wrap="square">
            <a:spAutoFit/>
          </a:bodyPr>
          <a:lstStyle/>
          <a:p>
            <a:r>
              <a:rPr lang="en-US" sz="135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ADVISE</a:t>
            </a:r>
            <a:r>
              <a:rPr lang="en-US" sz="1350" dirty="0">
                <a:solidFill>
                  <a:schemeClr val="tx1">
                    <a:lumMod val="65000"/>
                    <a:lumOff val="35000"/>
                  </a:schemeClr>
                </a:solidFill>
                <a:latin typeface="Arial" panose="020B0604020202020204" pitchFamily="34" charset="0"/>
                <a:cs typeface="Arial" panose="020B0604020202020204" pitchFamily="34" charset="0"/>
              </a:rPr>
              <a:t> </a:t>
            </a:r>
            <a:endParaRPr lang="en-US" sz="1350" dirty="0"/>
          </a:p>
        </p:txBody>
      </p:sp>
      <p:sp>
        <p:nvSpPr>
          <p:cNvPr id="13" name="Rectangle 12"/>
          <p:cNvSpPr/>
          <p:nvPr/>
        </p:nvSpPr>
        <p:spPr>
          <a:xfrm>
            <a:off x="6427387" y="3719138"/>
            <a:ext cx="1896035" cy="300082"/>
          </a:xfrm>
          <a:prstGeom prst="rect">
            <a:avLst/>
          </a:prstGeom>
        </p:spPr>
        <p:txBody>
          <a:bodyPr wrap="square">
            <a:spAutoFit/>
          </a:bodyPr>
          <a:lstStyle/>
          <a:p>
            <a:r>
              <a:rPr lang="en-US" sz="135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TRAIN</a:t>
            </a:r>
          </a:p>
        </p:txBody>
      </p:sp>
      <p:sp>
        <p:nvSpPr>
          <p:cNvPr id="14" name="Rectangle 13"/>
          <p:cNvSpPr/>
          <p:nvPr/>
        </p:nvSpPr>
        <p:spPr>
          <a:xfrm>
            <a:off x="3727419" y="1024614"/>
            <a:ext cx="1627873" cy="6924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68580" tIns="34290" rIns="68580" bIns="34290">
            <a:spAutoFit/>
          </a:bodyPr>
          <a:lstStyle/>
          <a:p>
            <a:pPr algn="ctr"/>
            <a:r>
              <a:rPr lang="en-US" sz="4050" b="1" dirty="0">
                <a:ln w="22225">
                  <a:solidFill>
                    <a:schemeClr val="tx1"/>
                  </a:solidFill>
                  <a:prstDash val="solid"/>
                </a:ln>
              </a:rPr>
              <a:t>SALT</a:t>
            </a:r>
          </a:p>
        </p:txBody>
      </p:sp>
    </p:spTree>
    <p:extLst>
      <p:ext uri="{BB962C8B-B14F-4D97-AF65-F5344CB8AC3E}">
        <p14:creationId xmlns:p14="http://schemas.microsoft.com/office/powerpoint/2010/main" xmlns="" val="33852607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452386" y="1678778"/>
            <a:ext cx="3664132" cy="3651069"/>
            <a:chOff x="3497940" y="1425302"/>
            <a:chExt cx="4885509" cy="4868092"/>
          </a:xfrm>
        </p:grpSpPr>
        <p:sp>
          <p:nvSpPr>
            <p:cNvPr id="2" name="Pie 1"/>
            <p:cNvSpPr/>
            <p:nvPr/>
          </p:nvSpPr>
          <p:spPr>
            <a:xfrm>
              <a:off x="3628569" y="1538514"/>
              <a:ext cx="4754880" cy="4754880"/>
            </a:xfrm>
            <a:prstGeom prst="pie">
              <a:avLst>
                <a:gd name="adj1" fmla="val 0"/>
                <a:gd name="adj2" fmla="val 541697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 name="Pie 2"/>
            <p:cNvSpPr/>
            <p:nvPr/>
          </p:nvSpPr>
          <p:spPr>
            <a:xfrm flipH="1">
              <a:off x="3497940" y="1538514"/>
              <a:ext cx="4754880" cy="4754880"/>
            </a:xfrm>
            <a:prstGeom prst="pie">
              <a:avLst>
                <a:gd name="adj1" fmla="val 0"/>
                <a:gd name="adj2" fmla="val 54169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 name="Pie 3"/>
            <p:cNvSpPr/>
            <p:nvPr/>
          </p:nvSpPr>
          <p:spPr>
            <a:xfrm flipH="1" flipV="1">
              <a:off x="3497940" y="1425302"/>
              <a:ext cx="4754880" cy="4754880"/>
            </a:xfrm>
            <a:prstGeom prst="pie">
              <a:avLst>
                <a:gd name="adj1" fmla="val 0"/>
                <a:gd name="adj2" fmla="val 54169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5" name="Pie 4"/>
            <p:cNvSpPr/>
            <p:nvPr/>
          </p:nvSpPr>
          <p:spPr>
            <a:xfrm flipV="1">
              <a:off x="3628569" y="1425302"/>
              <a:ext cx="4754880" cy="4754880"/>
            </a:xfrm>
            <a:prstGeom prst="pie">
              <a:avLst>
                <a:gd name="adj1" fmla="val 0"/>
                <a:gd name="adj2" fmla="val 541697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8" name="TextBox 7"/>
          <p:cNvSpPr txBox="1"/>
          <p:nvPr/>
        </p:nvSpPr>
        <p:spPr>
          <a:xfrm>
            <a:off x="5938390" y="2310924"/>
            <a:ext cx="1794911" cy="715581"/>
          </a:xfrm>
          <a:prstGeom prst="rect">
            <a:avLst/>
          </a:prstGeom>
          <a:noFill/>
        </p:spPr>
        <p:txBody>
          <a:bodyPr wrap="square" rtlCol="0">
            <a:spAutoFit/>
          </a:bodyPr>
          <a:lstStyle/>
          <a:p>
            <a:pPr algn="r"/>
            <a:r>
              <a:rPr lang="en-US" sz="1350" dirty="0">
                <a:solidFill>
                  <a:schemeClr val="accent4">
                    <a:lumMod val="75000"/>
                  </a:schemeClr>
                </a:solidFill>
                <a:latin typeface="Arial" panose="020B0604020202020204" pitchFamily="34" charset="0"/>
                <a:cs typeface="Arial" panose="020B0604020202020204" pitchFamily="34" charset="0"/>
              </a:rPr>
              <a:t>Monitor state of municipalities per cluster and </a:t>
            </a:r>
            <a:r>
              <a:rPr lang="en-US" sz="1350" b="1"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Advise </a:t>
            </a:r>
          </a:p>
        </p:txBody>
      </p:sp>
      <p:sp>
        <p:nvSpPr>
          <p:cNvPr id="9" name="TextBox 8"/>
          <p:cNvSpPr txBox="1"/>
          <p:nvPr/>
        </p:nvSpPr>
        <p:spPr>
          <a:xfrm>
            <a:off x="5760262" y="4519583"/>
            <a:ext cx="1794911" cy="715581"/>
          </a:xfrm>
          <a:prstGeom prst="rect">
            <a:avLst/>
          </a:prstGeom>
          <a:noFill/>
        </p:spPr>
        <p:txBody>
          <a:bodyPr wrap="square" rtlCol="0">
            <a:spAutoFit/>
          </a:bodyPr>
          <a:lstStyle/>
          <a:p>
            <a:pPr algn="r"/>
            <a:r>
              <a:rPr lang="en-US" sz="1350" dirty="0">
                <a:solidFill>
                  <a:schemeClr val="accent3">
                    <a:lumMod val="75000"/>
                  </a:schemeClr>
                </a:solidFill>
                <a:latin typeface="Arial" panose="020B0604020202020204" pitchFamily="34" charset="0"/>
                <a:cs typeface="Arial" panose="020B0604020202020204" pitchFamily="34" charset="0"/>
              </a:rPr>
              <a:t>Develop an annual prospectus &amp; </a:t>
            </a:r>
            <a:r>
              <a:rPr lang="en-US" sz="1350" b="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Train</a:t>
            </a:r>
            <a:r>
              <a:rPr lang="en-US" sz="1350" dirty="0">
                <a:solidFill>
                  <a:schemeClr val="accent3">
                    <a:lumMod val="75000"/>
                  </a:schemeClr>
                </a:solidFill>
                <a:latin typeface="Arial" panose="020B0604020202020204" pitchFamily="34" charset="0"/>
                <a:cs typeface="Arial" panose="020B0604020202020204" pitchFamily="34" charset="0"/>
              </a:rPr>
              <a:t> </a:t>
            </a:r>
            <a:r>
              <a:rPr lang="en-US" sz="1350" dirty="0" smtClean="0">
                <a:solidFill>
                  <a:schemeClr val="accent3">
                    <a:lumMod val="75000"/>
                  </a:schemeClr>
                </a:solidFill>
                <a:latin typeface="Arial" panose="020B0604020202020204" pitchFamily="34" charset="0"/>
                <a:cs typeface="Arial" panose="020B0604020202020204" pitchFamily="34" charset="0"/>
              </a:rPr>
              <a:t>Cllrs </a:t>
            </a:r>
            <a:r>
              <a:rPr lang="en-US" sz="1350" dirty="0">
                <a:solidFill>
                  <a:schemeClr val="accent3">
                    <a:lumMod val="75000"/>
                  </a:schemeClr>
                </a:solidFill>
                <a:latin typeface="Arial" panose="020B0604020202020204" pitchFamily="34" charset="0"/>
                <a:cs typeface="Arial" panose="020B0604020202020204" pitchFamily="34" charset="0"/>
              </a:rPr>
              <a:t>and officials</a:t>
            </a:r>
          </a:p>
        </p:txBody>
      </p:sp>
      <p:sp>
        <p:nvSpPr>
          <p:cNvPr id="10" name="TextBox 9"/>
          <p:cNvSpPr txBox="1"/>
          <p:nvPr/>
        </p:nvSpPr>
        <p:spPr>
          <a:xfrm>
            <a:off x="862393" y="2410596"/>
            <a:ext cx="1794911" cy="923330"/>
          </a:xfrm>
          <a:prstGeom prst="rect">
            <a:avLst/>
          </a:prstGeom>
          <a:noFill/>
        </p:spPr>
        <p:txBody>
          <a:bodyPr wrap="square" rtlCol="0">
            <a:spAutoFit/>
          </a:bodyPr>
          <a:lstStyle/>
          <a:p>
            <a:r>
              <a:rPr lang="en-US" sz="1350" dirty="0">
                <a:solidFill>
                  <a:schemeClr val="accent1">
                    <a:lumMod val="75000"/>
                  </a:schemeClr>
                </a:solidFill>
                <a:latin typeface="Arial" panose="020B0604020202020204" pitchFamily="34" charset="0"/>
                <a:cs typeface="Arial" panose="020B0604020202020204" pitchFamily="34" charset="0"/>
              </a:rPr>
              <a:t>Establish Technical Committees </a:t>
            </a:r>
            <a:r>
              <a:rPr lang="en-US" sz="1350" dirty="0" smtClean="0">
                <a:solidFill>
                  <a:schemeClr val="accent1">
                    <a:lumMod val="75000"/>
                  </a:schemeClr>
                </a:solidFill>
                <a:latin typeface="Arial" panose="020B0604020202020204" pitchFamily="34" charset="0"/>
                <a:cs typeface="Arial" panose="020B0604020202020204" pitchFamily="34" charset="0"/>
              </a:rPr>
              <a:t>to provide </a:t>
            </a:r>
            <a:r>
              <a:rPr lang="en-US" sz="1350" dirty="0">
                <a:solidFill>
                  <a:schemeClr val="accent1">
                    <a:lumMod val="75000"/>
                  </a:schemeClr>
                </a:solidFill>
                <a:latin typeface="Arial" panose="020B0604020202020204" pitchFamily="34" charset="0"/>
                <a:cs typeface="Arial" panose="020B0604020202020204" pitchFamily="34" charset="0"/>
              </a:rPr>
              <a:t>Hands-on </a:t>
            </a:r>
            <a:r>
              <a:rPr lang="en-US" sz="135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Support</a:t>
            </a:r>
          </a:p>
        </p:txBody>
      </p:sp>
      <p:sp>
        <p:nvSpPr>
          <p:cNvPr id="11" name="TextBox 10"/>
          <p:cNvSpPr txBox="1"/>
          <p:nvPr/>
        </p:nvSpPr>
        <p:spPr>
          <a:xfrm>
            <a:off x="781722" y="4623457"/>
            <a:ext cx="1930656" cy="515526"/>
          </a:xfrm>
          <a:prstGeom prst="rect">
            <a:avLst/>
          </a:prstGeom>
          <a:noFill/>
        </p:spPr>
        <p:txBody>
          <a:bodyPr wrap="square" rtlCol="0">
            <a:spAutoFit/>
          </a:bodyPr>
          <a:lstStyle/>
          <a:p>
            <a:r>
              <a:rPr lang="en-US" sz="1400" dirty="0" smtClean="0">
                <a:solidFill>
                  <a:schemeClr val="accent2">
                    <a:lumMod val="75000"/>
                  </a:schemeClr>
                </a:solidFill>
                <a:latin typeface="Arial" panose="020B0604020202020204" pitchFamily="34" charset="0"/>
                <a:cs typeface="Arial" panose="020B0604020202020204" pitchFamily="34" charset="0"/>
              </a:rPr>
              <a:t>Via IGR, </a:t>
            </a:r>
            <a:r>
              <a:rPr lang="en-US" sz="1350"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Lobby</a:t>
            </a:r>
            <a:r>
              <a:rPr lang="en-US" sz="1350" dirty="0" smtClean="0">
                <a:solidFill>
                  <a:schemeClr val="accent2">
                    <a:lumMod val="75000"/>
                  </a:schemeClr>
                </a:solidFill>
                <a:latin typeface="Arial" panose="020B0604020202020204" pitchFamily="34" charset="0"/>
                <a:cs typeface="Arial" panose="020B0604020202020204" pitchFamily="34" charset="0"/>
              </a:rPr>
              <a:t> on </a:t>
            </a:r>
            <a:r>
              <a:rPr lang="en-US" sz="1350" dirty="0">
                <a:solidFill>
                  <a:schemeClr val="accent2">
                    <a:lumMod val="75000"/>
                  </a:schemeClr>
                </a:solidFill>
                <a:latin typeface="Arial" panose="020B0604020202020204" pitchFamily="34" charset="0"/>
                <a:cs typeface="Arial" panose="020B0604020202020204" pitchFamily="34" charset="0"/>
              </a:rPr>
              <a:t>behalf of Municipalities</a:t>
            </a:r>
          </a:p>
        </p:txBody>
      </p:sp>
      <p:sp>
        <p:nvSpPr>
          <p:cNvPr id="12" name="TextBox 11"/>
          <p:cNvSpPr txBox="1"/>
          <p:nvPr/>
        </p:nvSpPr>
        <p:spPr>
          <a:xfrm>
            <a:off x="1209174" y="1553196"/>
            <a:ext cx="1099020" cy="1015663"/>
          </a:xfrm>
          <a:prstGeom prst="rect">
            <a:avLst/>
          </a:prstGeom>
          <a:noFill/>
        </p:spPr>
        <p:txBody>
          <a:bodyPr wrap="square" rtlCol="0">
            <a:spAutoFit/>
          </a:bodyPr>
          <a:lstStyle/>
          <a:p>
            <a:pPr algn="r"/>
            <a:r>
              <a:rPr lang="en-US" sz="6000" b="1" dirty="0">
                <a:solidFill>
                  <a:schemeClr val="accent1"/>
                </a:solidFill>
                <a:latin typeface="Arial" panose="020B0604020202020204" pitchFamily="34" charset="0"/>
                <a:cs typeface="Arial" panose="020B0604020202020204" pitchFamily="34" charset="0"/>
              </a:rPr>
              <a:t>01</a:t>
            </a:r>
          </a:p>
        </p:txBody>
      </p:sp>
      <p:sp>
        <p:nvSpPr>
          <p:cNvPr id="13" name="TextBox 12"/>
          <p:cNvSpPr txBox="1"/>
          <p:nvPr/>
        </p:nvSpPr>
        <p:spPr>
          <a:xfrm>
            <a:off x="1111702" y="3646068"/>
            <a:ext cx="1134950" cy="1015663"/>
          </a:xfrm>
          <a:prstGeom prst="rect">
            <a:avLst/>
          </a:prstGeom>
          <a:noFill/>
        </p:spPr>
        <p:txBody>
          <a:bodyPr wrap="square" rtlCol="0">
            <a:spAutoFit/>
          </a:bodyPr>
          <a:lstStyle/>
          <a:p>
            <a:pPr algn="r"/>
            <a:r>
              <a:rPr lang="en-US" sz="6000" b="1" dirty="0">
                <a:solidFill>
                  <a:schemeClr val="accent2"/>
                </a:solidFill>
                <a:latin typeface="Arial" panose="020B0604020202020204" pitchFamily="34" charset="0"/>
                <a:cs typeface="Arial" panose="020B0604020202020204" pitchFamily="34" charset="0"/>
              </a:rPr>
              <a:t>03</a:t>
            </a:r>
          </a:p>
        </p:txBody>
      </p:sp>
      <p:sp>
        <p:nvSpPr>
          <p:cNvPr id="14" name="TextBox 13"/>
          <p:cNvSpPr txBox="1"/>
          <p:nvPr/>
        </p:nvSpPr>
        <p:spPr>
          <a:xfrm>
            <a:off x="6596743" y="1455273"/>
            <a:ext cx="1058951" cy="1015663"/>
          </a:xfrm>
          <a:prstGeom prst="rect">
            <a:avLst/>
          </a:prstGeom>
          <a:noFill/>
        </p:spPr>
        <p:txBody>
          <a:bodyPr wrap="square" rtlCol="0">
            <a:spAutoFit/>
          </a:bodyPr>
          <a:lstStyle/>
          <a:p>
            <a:r>
              <a:rPr lang="en-US" sz="6000" b="1" dirty="0">
                <a:solidFill>
                  <a:schemeClr val="accent4"/>
                </a:solidFill>
                <a:latin typeface="Arial" panose="020B0604020202020204" pitchFamily="34" charset="0"/>
                <a:cs typeface="Arial" panose="020B0604020202020204" pitchFamily="34" charset="0"/>
              </a:rPr>
              <a:t>02</a:t>
            </a:r>
          </a:p>
        </p:txBody>
      </p:sp>
      <p:sp>
        <p:nvSpPr>
          <p:cNvPr id="15" name="TextBox 14"/>
          <p:cNvSpPr txBox="1"/>
          <p:nvPr/>
        </p:nvSpPr>
        <p:spPr>
          <a:xfrm>
            <a:off x="6434318" y="3739641"/>
            <a:ext cx="1174222" cy="1015663"/>
          </a:xfrm>
          <a:prstGeom prst="rect">
            <a:avLst/>
          </a:prstGeom>
          <a:noFill/>
        </p:spPr>
        <p:txBody>
          <a:bodyPr wrap="square" rtlCol="0">
            <a:spAutoFit/>
          </a:bodyPr>
          <a:lstStyle/>
          <a:p>
            <a:r>
              <a:rPr lang="en-US" sz="6000" b="1" dirty="0">
                <a:solidFill>
                  <a:schemeClr val="accent3">
                    <a:lumMod val="75000"/>
                  </a:schemeClr>
                </a:solidFill>
                <a:latin typeface="Arial" panose="020B0604020202020204" pitchFamily="34" charset="0"/>
                <a:cs typeface="Arial" panose="020B0604020202020204" pitchFamily="34" charset="0"/>
              </a:rPr>
              <a:t>04</a:t>
            </a:r>
          </a:p>
        </p:txBody>
      </p:sp>
    </p:spTree>
    <p:extLst>
      <p:ext uri="{BB962C8B-B14F-4D97-AF65-F5344CB8AC3E}">
        <p14:creationId xmlns:p14="http://schemas.microsoft.com/office/powerpoint/2010/main" xmlns="" val="29356411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 Arrow 1"/>
          <p:cNvSpPr/>
          <p:nvPr/>
        </p:nvSpPr>
        <p:spPr>
          <a:xfrm>
            <a:off x="2106146" y="1275790"/>
            <a:ext cx="4931709" cy="4306421"/>
          </a:xfrm>
          <a:prstGeom prst="quadArrow">
            <a:avLst>
              <a:gd name="adj1" fmla="val 1890"/>
              <a:gd name="adj2" fmla="val 2828"/>
              <a:gd name="adj3" fmla="val 47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ounded Rectangle 2"/>
          <p:cNvSpPr/>
          <p:nvPr/>
        </p:nvSpPr>
        <p:spPr>
          <a:xfrm>
            <a:off x="2692787" y="1615539"/>
            <a:ext cx="1664073" cy="166407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accent6"/>
                </a:solidFill>
                <a:effectLst>
                  <a:outerShdw blurRad="38100" dist="38100" dir="2700000" algn="tl">
                    <a:srgbClr val="000000">
                      <a:alpha val="43137"/>
                    </a:srgbClr>
                  </a:outerShdw>
                </a:effectLst>
              </a:rPr>
              <a:t>Supported all 54 municipalities last year in all areas of the business</a:t>
            </a:r>
          </a:p>
        </p:txBody>
      </p:sp>
      <p:sp>
        <p:nvSpPr>
          <p:cNvPr id="4" name="Rounded Rectangle 3"/>
          <p:cNvSpPr/>
          <p:nvPr/>
        </p:nvSpPr>
        <p:spPr>
          <a:xfrm>
            <a:off x="2641508" y="3619361"/>
            <a:ext cx="1664073" cy="16640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6"/>
                </a:solidFill>
                <a:effectLst>
                  <a:outerShdw blurRad="38100" dist="38100" dir="2700000" algn="tl">
                    <a:srgbClr val="000000">
                      <a:alpha val="43137"/>
                    </a:srgbClr>
                  </a:outerShdw>
                </a:effectLst>
              </a:rPr>
              <a:t>Monthly SALGA KZN Circular is a standing item on all council meetings and it updates members on positions &amp; progress made.</a:t>
            </a:r>
          </a:p>
          <a:p>
            <a:pPr algn="ctr"/>
            <a:endParaRPr lang="en-US" sz="1350" dirty="0">
              <a:solidFill>
                <a:schemeClr val="accent6"/>
              </a:solidFill>
            </a:endParaRPr>
          </a:p>
        </p:txBody>
      </p:sp>
      <p:sp>
        <p:nvSpPr>
          <p:cNvPr id="5" name="Rounded Rectangle 4"/>
          <p:cNvSpPr/>
          <p:nvPr/>
        </p:nvSpPr>
        <p:spPr>
          <a:xfrm>
            <a:off x="4838420" y="3619361"/>
            <a:ext cx="1664073" cy="166407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Trained over 3000 Cllrs &amp; Officials across all units</a:t>
            </a:r>
          </a:p>
        </p:txBody>
      </p:sp>
      <p:sp>
        <p:nvSpPr>
          <p:cNvPr id="6" name="Rounded Rectangle 5"/>
          <p:cNvSpPr/>
          <p:nvPr/>
        </p:nvSpPr>
        <p:spPr>
          <a:xfrm>
            <a:off x="4838420" y="1574567"/>
            <a:ext cx="1664073" cy="166407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All units host at least one conference and numerous symposiums</a:t>
            </a:r>
          </a:p>
        </p:txBody>
      </p:sp>
      <p:sp>
        <p:nvSpPr>
          <p:cNvPr id="8" name="Rectangle 7"/>
          <p:cNvSpPr/>
          <p:nvPr/>
        </p:nvSpPr>
        <p:spPr>
          <a:xfrm>
            <a:off x="838607" y="1851345"/>
            <a:ext cx="1617317" cy="1131079"/>
          </a:xfrm>
          <a:prstGeom prst="rect">
            <a:avLst/>
          </a:prstGeom>
        </p:spPr>
        <p:txBody>
          <a:bodyPr wrap="square">
            <a:spAutoFit/>
          </a:bodyPr>
          <a:lstStyle/>
          <a:p>
            <a:pPr algn="r"/>
            <a:r>
              <a:rPr lang="en-US" sz="135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SUPPORT</a:t>
            </a:r>
          </a:p>
          <a:p>
            <a:pPr algn="r"/>
            <a:r>
              <a:rPr lang="en-US" sz="1350" dirty="0">
                <a:solidFill>
                  <a:schemeClr val="tx1">
                    <a:lumMod val="65000"/>
                    <a:lumOff val="35000"/>
                  </a:schemeClr>
                </a:solidFill>
                <a:latin typeface="Arial" panose="020B0604020202020204" pitchFamily="34" charset="0"/>
                <a:cs typeface="Arial" panose="020B0604020202020204" pitchFamily="34" charset="0"/>
              </a:rPr>
              <a:t>Annual Support Plan &amp; Technical Committees in all clusters </a:t>
            </a:r>
            <a:endParaRPr lang="en-US" sz="1350" dirty="0"/>
          </a:p>
        </p:txBody>
      </p:sp>
      <p:sp>
        <p:nvSpPr>
          <p:cNvPr id="9" name="Rectangle 8"/>
          <p:cNvSpPr/>
          <p:nvPr/>
        </p:nvSpPr>
        <p:spPr>
          <a:xfrm>
            <a:off x="838607" y="3898660"/>
            <a:ext cx="1617317" cy="715581"/>
          </a:xfrm>
          <a:prstGeom prst="rect">
            <a:avLst/>
          </a:prstGeom>
        </p:spPr>
        <p:txBody>
          <a:bodyPr wrap="square">
            <a:spAutoFit/>
          </a:bodyPr>
          <a:lstStyle/>
          <a:p>
            <a:pPr algn="r"/>
            <a:r>
              <a:rPr lang="en-US" sz="135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LOBBY</a:t>
            </a:r>
          </a:p>
          <a:p>
            <a:pPr algn="r"/>
            <a:r>
              <a:rPr lang="en-US" sz="1350" dirty="0">
                <a:solidFill>
                  <a:schemeClr val="tx1">
                    <a:lumMod val="65000"/>
                    <a:lumOff val="35000"/>
                  </a:schemeClr>
                </a:solidFill>
                <a:latin typeface="Arial" panose="020B0604020202020204" pitchFamily="34" charset="0"/>
                <a:cs typeface="Arial" panose="020B0604020202020204" pitchFamily="34" charset="0"/>
              </a:rPr>
              <a:t>Annual Lobbying Strategy</a:t>
            </a:r>
            <a:endParaRPr lang="en-US" sz="1350" dirty="0"/>
          </a:p>
        </p:txBody>
      </p:sp>
      <p:sp>
        <p:nvSpPr>
          <p:cNvPr id="10" name="Rectangle 9"/>
          <p:cNvSpPr/>
          <p:nvPr/>
        </p:nvSpPr>
        <p:spPr>
          <a:xfrm>
            <a:off x="6688077" y="1851345"/>
            <a:ext cx="1617317" cy="1131079"/>
          </a:xfrm>
          <a:prstGeom prst="rect">
            <a:avLst/>
          </a:prstGeom>
        </p:spPr>
        <p:txBody>
          <a:bodyPr wrap="square">
            <a:spAutoFit/>
          </a:bodyPr>
          <a:lstStyle/>
          <a:p>
            <a:r>
              <a:rPr lang="en-US" sz="135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ADVISE</a:t>
            </a:r>
            <a:r>
              <a:rPr lang="en-US" sz="1350" dirty="0">
                <a:solidFill>
                  <a:schemeClr val="tx1">
                    <a:lumMod val="65000"/>
                    <a:lumOff val="35000"/>
                  </a:schemeClr>
                </a:solidFill>
                <a:latin typeface="Arial" panose="020B0604020202020204" pitchFamily="34" charset="0"/>
                <a:cs typeface="Arial" panose="020B0604020202020204" pitchFamily="34" charset="0"/>
              </a:rPr>
              <a:t> </a:t>
            </a:r>
          </a:p>
          <a:p>
            <a:r>
              <a:rPr lang="en-US" sz="1350" dirty="0">
                <a:solidFill>
                  <a:schemeClr val="tx1">
                    <a:lumMod val="65000"/>
                    <a:lumOff val="35000"/>
                  </a:schemeClr>
                </a:solidFill>
                <a:latin typeface="Arial" panose="020B0604020202020204" pitchFamily="34" charset="0"/>
                <a:cs typeface="Arial" panose="020B0604020202020204" pitchFamily="34" charset="0"/>
              </a:rPr>
              <a:t>Cutting-edge conferences &amp; symposiums</a:t>
            </a:r>
            <a:endParaRPr lang="en-US" sz="1350" dirty="0"/>
          </a:p>
          <a:p>
            <a:endParaRPr lang="en-US" sz="1350" dirty="0"/>
          </a:p>
        </p:txBody>
      </p:sp>
      <p:sp>
        <p:nvSpPr>
          <p:cNvPr id="11" name="Rectangle 10"/>
          <p:cNvSpPr/>
          <p:nvPr/>
        </p:nvSpPr>
        <p:spPr>
          <a:xfrm>
            <a:off x="6688077" y="3898660"/>
            <a:ext cx="1617317" cy="715581"/>
          </a:xfrm>
          <a:prstGeom prst="rect">
            <a:avLst/>
          </a:prstGeom>
        </p:spPr>
        <p:txBody>
          <a:bodyPr wrap="square">
            <a:spAutoFit/>
          </a:bodyPr>
          <a:lstStyle/>
          <a:p>
            <a:r>
              <a:rPr lang="en-US" sz="1350" b="1" dirty="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TRAIN</a:t>
            </a:r>
          </a:p>
          <a:p>
            <a:r>
              <a:rPr lang="en-US" sz="1350" dirty="0">
                <a:solidFill>
                  <a:schemeClr val="tx1">
                    <a:lumMod val="65000"/>
                    <a:lumOff val="35000"/>
                  </a:schemeClr>
                </a:solidFill>
                <a:latin typeface="Arial" panose="020B0604020202020204" pitchFamily="34" charset="0"/>
                <a:cs typeface="Arial" panose="020B0604020202020204" pitchFamily="34" charset="0"/>
              </a:rPr>
              <a:t>Capacity Building Prospectus</a:t>
            </a:r>
            <a:endParaRPr lang="en-US" sz="1350" dirty="0"/>
          </a:p>
        </p:txBody>
      </p:sp>
    </p:spTree>
    <p:extLst>
      <p:ext uri="{BB962C8B-B14F-4D97-AF65-F5344CB8AC3E}">
        <p14:creationId xmlns:p14="http://schemas.microsoft.com/office/powerpoint/2010/main" xmlns="" val="40215173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555862333"/>
              </p:ext>
            </p:extLst>
          </p:nvPr>
        </p:nvGraphicFramePr>
        <p:xfrm>
          <a:off x="0" y="857250"/>
          <a:ext cx="8996613"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05532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1" y="971550"/>
            <a:ext cx="8513207" cy="2057400"/>
          </a:xfrm>
          <a:prstGeom prst="flowChartAlternateProcess">
            <a:avLst/>
          </a:prstGeom>
          <a:solidFill>
            <a:schemeClr val="accent6">
              <a:lumMod val="50000"/>
              <a:lumOff val="50000"/>
            </a:schemeClr>
          </a:solidFill>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rmAutofit/>
            <a:scene3d>
              <a:camera prst="orthographicFront"/>
              <a:lightRig rig="soft" dir="t">
                <a:rot lat="0" lon="0" rev="15600000"/>
              </a:lightRig>
            </a:scene3d>
            <a:sp3d extrusionH="57150" prstMaterial="softEdge">
              <a:bevelT w="25400" h="38100"/>
            </a:sp3d>
          </a:bodyPr>
          <a:lstStyle/>
          <a:p>
            <a:pPr algn="ctr"/>
            <a:r>
              <a:rPr lang="en-GB" b="1" i="1" dirty="0">
                <a:ln/>
                <a:solidFill>
                  <a:schemeClr val="tx1"/>
                </a:solidFill>
                <a:latin typeface="Arial" panose="020B0604020202020204" pitchFamily="34" charset="0"/>
              </a:rPr>
              <a:t>Technical </a:t>
            </a:r>
            <a:r>
              <a:rPr lang="en-GB" b="1" i="1" dirty="0" smtClean="0">
                <a:ln/>
                <a:solidFill>
                  <a:schemeClr val="tx1"/>
                </a:solidFill>
                <a:latin typeface="Arial" panose="020B0604020202020204" pitchFamily="34" charset="0"/>
              </a:rPr>
              <a:t>support</a:t>
            </a:r>
            <a:endParaRPr lang="en-ZA" b="1" i="1" dirty="0">
              <a:ln/>
              <a:solidFill>
                <a:schemeClr val="tx1"/>
              </a:solidFill>
              <a:latin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13707" y="3361624"/>
            <a:ext cx="2300822" cy="1978211"/>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t="11111" r="5555"/>
          <a:stretch/>
        </p:blipFill>
        <p:spPr>
          <a:xfrm>
            <a:off x="6814530" y="3371850"/>
            <a:ext cx="2328281" cy="1978211"/>
          </a:xfrm>
          <a:prstGeom prst="rect">
            <a:avLst/>
          </a:prstGeom>
        </p:spPr>
      </p:pic>
      <p:pic>
        <p:nvPicPr>
          <p:cNvPr id="6" name="Picture 5"/>
          <p:cNvPicPr>
            <a:picLocks noChangeAspect="1"/>
          </p:cNvPicPr>
          <p:nvPr/>
        </p:nvPicPr>
        <p:blipFill>
          <a:blip r:embed="rId4"/>
          <a:stretch>
            <a:fillRect/>
          </a:stretch>
        </p:blipFill>
        <p:spPr>
          <a:xfrm>
            <a:off x="57150" y="3371850"/>
            <a:ext cx="4456557" cy="2000250"/>
          </a:xfrm>
          <a:prstGeom prst="rect">
            <a:avLst/>
          </a:prstGeom>
        </p:spPr>
      </p:pic>
    </p:spTree>
    <p:extLst>
      <p:ext uri="{BB962C8B-B14F-4D97-AF65-F5344CB8AC3E}">
        <p14:creationId xmlns:p14="http://schemas.microsoft.com/office/powerpoint/2010/main" xmlns="" val="27110996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1708">
        <p15:prstTrans prst="prestige"/>
      </p:transition>
    </mc:Choice>
    <mc:Fallback>
      <p:transition spd="slow" advTm="1708">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2464882"/>
            <a:ext cx="2406364" cy="1643177"/>
          </a:xfrm>
          <a:prstGeom prst="rect">
            <a:avLst/>
          </a:prstGeom>
        </p:spPr>
      </p:pic>
      <p:pic>
        <p:nvPicPr>
          <p:cNvPr id="6" name="Picture 5"/>
          <p:cNvPicPr>
            <a:picLocks noChangeAspect="1"/>
          </p:cNvPicPr>
          <p:nvPr/>
        </p:nvPicPr>
        <p:blipFill>
          <a:blip r:embed="rId3"/>
          <a:stretch>
            <a:fillRect/>
          </a:stretch>
        </p:blipFill>
        <p:spPr>
          <a:xfrm>
            <a:off x="-8399" y="876093"/>
            <a:ext cx="2399733" cy="1457679"/>
          </a:xfrm>
          <a:prstGeom prst="rect">
            <a:avLst/>
          </a:prstGeom>
        </p:spPr>
      </p:pic>
      <p:pic>
        <p:nvPicPr>
          <p:cNvPr id="4" name="Picture 3"/>
          <p:cNvPicPr>
            <a:picLocks noChangeAspect="1"/>
          </p:cNvPicPr>
          <p:nvPr/>
        </p:nvPicPr>
        <p:blipFill>
          <a:blip r:embed="rId4"/>
          <a:stretch>
            <a:fillRect/>
          </a:stretch>
        </p:blipFill>
        <p:spPr>
          <a:xfrm>
            <a:off x="2317711" y="883057"/>
            <a:ext cx="3040667" cy="3197735"/>
          </a:xfrm>
          <a:prstGeom prst="rect">
            <a:avLst/>
          </a:prstGeom>
        </p:spPr>
      </p:pic>
      <p:pic>
        <p:nvPicPr>
          <p:cNvPr id="5" name="Picture 4"/>
          <p:cNvPicPr>
            <a:picLocks noChangeAspect="1"/>
          </p:cNvPicPr>
          <p:nvPr/>
        </p:nvPicPr>
        <p:blipFill>
          <a:blip r:embed="rId5"/>
          <a:stretch>
            <a:fillRect/>
          </a:stretch>
        </p:blipFill>
        <p:spPr>
          <a:xfrm>
            <a:off x="6972926" y="828023"/>
            <a:ext cx="2228240" cy="1457679"/>
          </a:xfrm>
          <a:prstGeom prst="rect">
            <a:avLst/>
          </a:prstGeom>
        </p:spPr>
      </p:pic>
      <p:pic>
        <p:nvPicPr>
          <p:cNvPr id="7" name="Picture 6"/>
          <p:cNvPicPr>
            <a:picLocks noChangeAspect="1"/>
          </p:cNvPicPr>
          <p:nvPr/>
        </p:nvPicPr>
        <p:blipFill>
          <a:blip r:embed="rId6"/>
          <a:stretch>
            <a:fillRect/>
          </a:stretch>
        </p:blipFill>
        <p:spPr>
          <a:xfrm>
            <a:off x="5143649" y="828023"/>
            <a:ext cx="1829276" cy="1286184"/>
          </a:xfrm>
          <a:prstGeom prst="rect">
            <a:avLst/>
          </a:prstGeom>
        </p:spPr>
      </p:pic>
      <p:pic>
        <p:nvPicPr>
          <p:cNvPr id="8" name="Picture 7"/>
          <p:cNvPicPr>
            <a:picLocks noChangeAspect="1"/>
          </p:cNvPicPr>
          <p:nvPr/>
        </p:nvPicPr>
        <p:blipFill>
          <a:blip r:embed="rId7"/>
          <a:stretch>
            <a:fillRect/>
          </a:stretch>
        </p:blipFill>
        <p:spPr>
          <a:xfrm>
            <a:off x="6858596" y="2260592"/>
            <a:ext cx="2342570" cy="1743504"/>
          </a:xfrm>
          <a:prstGeom prst="rect">
            <a:avLst/>
          </a:prstGeom>
        </p:spPr>
      </p:pic>
      <p:pic>
        <p:nvPicPr>
          <p:cNvPr id="10" name="Picture 9"/>
          <p:cNvPicPr>
            <a:picLocks noChangeAspect="1"/>
          </p:cNvPicPr>
          <p:nvPr/>
        </p:nvPicPr>
        <p:blipFill>
          <a:blip r:embed="rId8"/>
          <a:stretch>
            <a:fillRect/>
          </a:stretch>
        </p:blipFill>
        <p:spPr>
          <a:xfrm>
            <a:off x="2" y="4172144"/>
            <a:ext cx="2456898" cy="1829276"/>
          </a:xfrm>
          <a:prstGeom prst="rect">
            <a:avLst/>
          </a:prstGeom>
        </p:spPr>
      </p:pic>
      <p:pic>
        <p:nvPicPr>
          <p:cNvPr id="11" name="Picture 10"/>
          <p:cNvPicPr>
            <a:picLocks noChangeAspect="1"/>
          </p:cNvPicPr>
          <p:nvPr/>
        </p:nvPicPr>
        <p:blipFill>
          <a:blip r:embed="rId9"/>
          <a:stretch>
            <a:fillRect/>
          </a:stretch>
        </p:blipFill>
        <p:spPr>
          <a:xfrm>
            <a:off x="2354349" y="4163556"/>
            <a:ext cx="2343761" cy="1543452"/>
          </a:xfrm>
          <a:prstGeom prst="rect">
            <a:avLst/>
          </a:prstGeom>
        </p:spPr>
      </p:pic>
      <p:pic>
        <p:nvPicPr>
          <p:cNvPr id="12" name="Picture 11"/>
          <p:cNvPicPr>
            <a:picLocks noChangeAspect="1"/>
          </p:cNvPicPr>
          <p:nvPr/>
        </p:nvPicPr>
        <p:blipFill>
          <a:blip r:embed="rId10"/>
          <a:stretch>
            <a:fillRect/>
          </a:stretch>
        </p:blipFill>
        <p:spPr>
          <a:xfrm>
            <a:off x="4698111" y="3714824"/>
            <a:ext cx="2274815" cy="1600617"/>
          </a:xfrm>
          <a:prstGeom prst="rect">
            <a:avLst/>
          </a:prstGeom>
        </p:spPr>
      </p:pic>
      <p:pic>
        <p:nvPicPr>
          <p:cNvPr id="13" name="Picture 12"/>
          <p:cNvPicPr>
            <a:picLocks noChangeAspect="1"/>
          </p:cNvPicPr>
          <p:nvPr/>
        </p:nvPicPr>
        <p:blipFill>
          <a:blip r:embed="rId11"/>
          <a:stretch>
            <a:fillRect/>
          </a:stretch>
        </p:blipFill>
        <p:spPr>
          <a:xfrm>
            <a:off x="7097844" y="4004097"/>
            <a:ext cx="2103322" cy="1311345"/>
          </a:xfrm>
          <a:prstGeom prst="rect">
            <a:avLst/>
          </a:prstGeom>
        </p:spPr>
      </p:pic>
      <p:pic>
        <p:nvPicPr>
          <p:cNvPr id="15" name="Picture 14"/>
          <p:cNvPicPr>
            <a:picLocks noChangeAspect="1"/>
          </p:cNvPicPr>
          <p:nvPr/>
        </p:nvPicPr>
        <p:blipFill>
          <a:blip r:embed="rId12"/>
          <a:stretch>
            <a:fillRect/>
          </a:stretch>
        </p:blipFill>
        <p:spPr>
          <a:xfrm>
            <a:off x="4955220" y="2086527"/>
            <a:ext cx="1997259" cy="1570968"/>
          </a:xfrm>
          <a:prstGeom prst="rect">
            <a:avLst/>
          </a:prstGeom>
        </p:spPr>
      </p:pic>
    </p:spTree>
    <p:extLst>
      <p:ext uri="{BB962C8B-B14F-4D97-AF65-F5344CB8AC3E}">
        <p14:creationId xmlns:p14="http://schemas.microsoft.com/office/powerpoint/2010/main" xmlns="" val="33069590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_Default Theme">
  <a:themeElements>
    <a:clrScheme name="SALGA 1">
      <a:dk1>
        <a:srgbClr val="F06D19"/>
      </a:dk1>
      <a:lt1>
        <a:sysClr val="window" lastClr="FFFFFF"/>
      </a:lt1>
      <a:dk2>
        <a:srgbClr val="C7C9CA"/>
      </a:dk2>
      <a:lt2>
        <a:srgbClr val="D6B758"/>
      </a:lt2>
      <a:accent1>
        <a:srgbClr val="F06D19"/>
      </a:accent1>
      <a:accent2>
        <a:srgbClr val="D6B758"/>
      </a:accent2>
      <a:accent3>
        <a:srgbClr val="8F8E8E"/>
      </a:accent3>
      <a:accent4>
        <a:srgbClr val="C7C9CA"/>
      </a:accent4>
      <a:accent5>
        <a:srgbClr val="FFFFFF"/>
      </a:accent5>
      <a:accent6>
        <a:srgbClr val="000000"/>
      </a:accent6>
      <a:hlink>
        <a:srgbClr val="8F8E8E"/>
      </a:hlink>
      <a:folHlink>
        <a:srgbClr val="C7C9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SBP Key Focus Areas_ 11 July 2016 [Read-Only]" id="{756A072A-2630-4E26-A94B-B0BEED7BB4EC}" vid="{AE62CCC5-3FA7-4DAC-8C7B-7225B3C0125F}"/>
    </a:ext>
  </a:extLst>
</a:theme>
</file>

<file path=ppt/theme/theme2.xml><?xml version="1.0" encoding="utf-8"?>
<a:theme xmlns:a="http://schemas.openxmlformats.org/drawingml/2006/main" name="Office Theme">
  <a:themeElements>
    <a:clrScheme name="SALGA 1">
      <a:dk1>
        <a:srgbClr val="F06D19"/>
      </a:dk1>
      <a:lt1>
        <a:sysClr val="window" lastClr="FFFFFF"/>
      </a:lt1>
      <a:dk2>
        <a:srgbClr val="C7C9CA"/>
      </a:dk2>
      <a:lt2>
        <a:srgbClr val="D6B758"/>
      </a:lt2>
      <a:accent1>
        <a:srgbClr val="F06D19"/>
      </a:accent1>
      <a:accent2>
        <a:srgbClr val="D6B758"/>
      </a:accent2>
      <a:accent3>
        <a:srgbClr val="8F8E8E"/>
      </a:accent3>
      <a:accent4>
        <a:srgbClr val="C7C9CA"/>
      </a:accent4>
      <a:accent5>
        <a:srgbClr val="FFFFFF"/>
      </a:accent5>
      <a:accent6>
        <a:srgbClr val="000000"/>
      </a:accent6>
      <a:hlink>
        <a:srgbClr val="8F8E8E"/>
      </a:hlink>
      <a:folHlink>
        <a:srgbClr val="C7C9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5006</TotalTime>
  <Words>2148</Words>
  <Application>Microsoft Office PowerPoint</Application>
  <PresentationFormat>On-screen Show (4:3)</PresentationFormat>
  <Paragraphs>263</Paragraphs>
  <Slides>33</Slides>
  <Notes>5</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2_Default Theme</vt:lpstr>
      <vt:lpstr>Office Theme</vt:lpstr>
      <vt:lpstr>Slide 1</vt:lpstr>
      <vt:lpstr>Slide 2</vt:lpstr>
      <vt:lpstr>Slide 3</vt:lpstr>
      <vt:lpstr>Slide 4</vt:lpstr>
      <vt:lpstr>Slide 5</vt:lpstr>
      <vt:lpstr>Slide 6</vt:lpstr>
      <vt:lpstr>Slide 7</vt:lpstr>
      <vt:lpstr>Technical support</vt:lpstr>
      <vt:lpstr>Slide 9</vt:lpstr>
      <vt:lpstr>Slide 10</vt:lpstr>
      <vt:lpstr>Representation (Technical Support)</vt:lpstr>
      <vt:lpstr>Training</vt:lpstr>
      <vt:lpstr>Slide 13</vt:lpstr>
      <vt:lpstr>SALGA SUPPORT PROGRAMME  </vt:lpstr>
      <vt:lpstr>SALGA SUPPORT PROGRAMME</vt:lpstr>
      <vt:lpstr>SALGA SUPPORT PROGRAMME</vt:lpstr>
      <vt:lpstr>SALGA SUPPORT PROGRAMME</vt:lpstr>
      <vt:lpstr>SALGA SUPPORT PROGRAMME </vt:lpstr>
      <vt:lpstr>SALGA SUPPORT PROGRAMME </vt:lpstr>
      <vt:lpstr>SALGA SUPPORT PROGRAMME </vt:lpstr>
      <vt:lpstr>SALGA SUPPORT PROGRAMME </vt:lpstr>
      <vt:lpstr>SALGA SUPPORT PROGRAMME </vt:lpstr>
      <vt:lpstr>SALGA SUPPORT PROGRAMME </vt:lpstr>
      <vt:lpstr>SALGA SUPPORT PROGRAMME </vt:lpstr>
      <vt:lpstr>Slide 25</vt:lpstr>
      <vt:lpstr>Slide 26</vt:lpstr>
      <vt:lpstr>Slide 27</vt:lpstr>
      <vt:lpstr>HR &amp; Labour Relations</vt:lpstr>
      <vt:lpstr>Economic Development &amp; Planning</vt:lpstr>
      <vt:lpstr>Infrastructure services</vt:lpstr>
      <vt:lpstr>Municipal Finance</vt:lpstr>
      <vt:lpstr>Inclusive communities </vt:lpstr>
      <vt:lpstr>Governance &amp; intergovernmental relations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Chantal Moodley</dc:creator>
  <cp:lastModifiedBy>USER</cp:lastModifiedBy>
  <cp:revision>43</cp:revision>
  <dcterms:modified xsi:type="dcterms:W3CDTF">2020-09-03T03:40:45Z</dcterms:modified>
</cp:coreProperties>
</file>