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45" r:id="rId2"/>
    <p:sldId id="488" r:id="rId3"/>
    <p:sldId id="478" r:id="rId4"/>
    <p:sldId id="487" r:id="rId5"/>
    <p:sldId id="483" r:id="rId6"/>
    <p:sldId id="485" r:id="rId7"/>
    <p:sldId id="486" r:id="rId8"/>
    <p:sldId id="490" r:id="rId9"/>
    <p:sldId id="491" r:id="rId10"/>
    <p:sldId id="493" r:id="rId11"/>
    <p:sldId id="482" r:id="rId12"/>
    <p:sldId id="480" r:id="rId13"/>
    <p:sldId id="481" r:id="rId14"/>
    <p:sldId id="447" r:id="rId15"/>
    <p:sldId id="424" r:id="rId16"/>
    <p:sldId id="452" r:id="rId17"/>
    <p:sldId id="475" r:id="rId18"/>
    <p:sldId id="432" r:id="rId19"/>
    <p:sldId id="451" r:id="rId20"/>
    <p:sldId id="433" r:id="rId21"/>
    <p:sldId id="453" r:id="rId22"/>
    <p:sldId id="489" r:id="rId2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21E"/>
    <a:srgbClr val="FF4FD1"/>
    <a:srgbClr val="004C22"/>
    <a:srgbClr val="00642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13" autoAdjust="0"/>
    <p:restoredTop sz="92762" autoAdjust="0"/>
  </p:normalViewPr>
  <p:slideViewPr>
    <p:cSldViewPr>
      <p:cViewPr varScale="1">
        <p:scale>
          <a:sx n="79" d="100"/>
          <a:sy n="79" d="100"/>
        </p:scale>
        <p:origin x="-1002"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7" d="100"/>
          <a:sy n="37" d="100"/>
        </p:scale>
        <p:origin x="-2496" y="-10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D04-49FF-B9DB-0D371B8D77C9}"/>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D04-49FF-B9DB-0D371B8D77C9}"/>
              </c:ext>
            </c:extLst>
          </c:dPt>
          <c:dLbls>
            <c:dLbl>
              <c:idx val="0"/>
              <c:layout>
                <c:manualLayout>
                  <c:x val="-7.9687882314674302E-2"/>
                  <c:y val="7.569137617187835E-2"/>
                </c:manualLayout>
              </c:layout>
              <c:tx>
                <c:rich>
                  <a:bodyPr rot="0" spcFirstLastPara="1" vertOverflow="ellipsis" vert="horz" wrap="square" lIns="38100" tIns="19050" rIns="38100" bIns="19050" anchor="ctr" anchorCtr="1">
                    <a:spAutoFit/>
                  </a:bodyPr>
                  <a:lstStyle/>
                  <a:p>
                    <a:pPr>
                      <a:defRPr lang="en-US" sz="1000" b="1" i="0" u="none" strike="noStrike" kern="1200" baseline="0">
                        <a:solidFill>
                          <a:schemeClr val="tx1"/>
                        </a:solidFill>
                        <a:latin typeface="+mn-lt"/>
                        <a:ea typeface="+mn-ea"/>
                        <a:cs typeface="+mn-cs"/>
                      </a:defRPr>
                    </a:pPr>
                    <a:fld id="{288D8FD0-E8E0-4DCA-B1CC-A69ABE16F78F}" type="VALUE">
                      <a:rPr lang="en-US" sz="1000" smtClean="0"/>
                      <a:pPr>
                        <a:defRPr lang="en-US" sz="1000" b="1" i="0" u="none" strike="noStrike" kern="1200" baseline="0">
                          <a:solidFill>
                            <a:schemeClr val="tx1"/>
                          </a:solidFill>
                          <a:latin typeface="+mn-lt"/>
                          <a:ea typeface="+mn-ea"/>
                          <a:cs typeface="+mn-cs"/>
                        </a:defRPr>
                      </a:pPr>
                      <a:t>[VALUE]</a:t>
                    </a:fld>
                    <a:r>
                      <a:rPr lang="en-US" sz="1000" dirty="0" smtClean="0"/>
                      <a:t> ; 11%</a:t>
                    </a:r>
                  </a:p>
                </c:rich>
              </c:tx>
              <c:spPr>
                <a:noFill/>
                <a:ln>
                  <a:noFill/>
                </a:ln>
                <a:effectLst/>
              </c:spPr>
              <c:dLblPos val="bestFit"/>
              <c:showVal val="1"/>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1-8D04-49FF-B9DB-0D371B8D77C9}"/>
                </c:ext>
              </c:extLst>
            </c:dLbl>
            <c:dLbl>
              <c:idx val="1"/>
              <c:tx>
                <c:rich>
                  <a:bodyPr rot="0" spcFirstLastPara="1" vertOverflow="ellipsis" vert="horz" wrap="square" lIns="38100" tIns="19050" rIns="38100" bIns="19050" anchor="ctr" anchorCtr="1">
                    <a:spAutoFit/>
                  </a:bodyPr>
                  <a:lstStyle/>
                  <a:p>
                    <a:pPr>
                      <a:defRPr lang="en-US" sz="1000" b="1" i="0" u="none" strike="noStrike" kern="1200" baseline="0">
                        <a:solidFill>
                          <a:schemeClr val="tx1"/>
                        </a:solidFill>
                        <a:latin typeface="+mn-lt"/>
                        <a:ea typeface="+mn-ea"/>
                        <a:cs typeface="+mn-cs"/>
                      </a:defRPr>
                    </a:pPr>
                    <a:fld id="{3BD5A091-7929-4501-AA97-09F55CAA2963}" type="VALUE">
                      <a:rPr lang="en-US" sz="1000" smtClean="0"/>
                      <a:pPr>
                        <a:defRPr lang="en-US" sz="1000" b="1" i="0" u="none" strike="noStrike" kern="1200" baseline="0">
                          <a:solidFill>
                            <a:schemeClr val="tx1"/>
                          </a:solidFill>
                          <a:latin typeface="+mn-lt"/>
                          <a:ea typeface="+mn-ea"/>
                          <a:cs typeface="+mn-cs"/>
                        </a:defRPr>
                      </a:pPr>
                      <a:t>[VALUE]</a:t>
                    </a:fld>
                    <a:r>
                      <a:rPr lang="en-US" sz="1000" smtClean="0"/>
                      <a:t> ;</a:t>
                    </a:r>
                    <a:r>
                      <a:rPr lang="en-US" sz="1000" baseline="0" smtClean="0"/>
                      <a:t> 89%</a:t>
                    </a:r>
                  </a:p>
                </c:rich>
              </c:tx>
              <c:spPr>
                <a:noFill/>
                <a:ln>
                  <a:noFill/>
                </a:ln>
                <a:effectLst/>
              </c:spPr>
              <c:dLblPos val="bestFit"/>
              <c:showVal val="1"/>
              <c:extLst xmlns:c16r2="http://schemas.microsoft.com/office/drawing/2015/06/chart">
                <c:ext xmlns:c15="http://schemas.microsoft.com/office/drawing/2012/chart" uri="{CE6537A1-D6FC-4f65-9D91-7224C49458BB}">
                  <c15:layout/>
                  <c15:dlblFieldTable/>
                  <c15:showDataLabelsRange val="0"/>
                </c:ext>
                <c:ext xmlns:c16="http://schemas.microsoft.com/office/drawing/2014/chart" uri="{C3380CC4-5D6E-409C-BE32-E72D297353CC}">
                  <c16:uniqueId val="{00000003-8D04-49FF-B9DB-0D371B8D77C9}"/>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chemeClr val="tx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'Msunduzi LM'!$D$73:$D$74</c:f>
              <c:strCache>
                <c:ptCount val="2"/>
                <c:pt idx="0">
                  <c:v>Recovery for the Month ending 31 July 2020</c:v>
                </c:pt>
                <c:pt idx="1">
                  <c:v>Debt still under investigation for Month ending 31 July 2020</c:v>
                </c:pt>
              </c:strCache>
            </c:strRef>
          </c:cat>
          <c:val>
            <c:numRef>
              <c:f>'Msunduzi LM'!$G$73:$G$74</c:f>
              <c:numCache>
                <c:formatCode>"R"#,##0.00</c:formatCode>
                <c:ptCount val="2"/>
                <c:pt idx="0">
                  <c:v>22636668.719999999</c:v>
                </c:pt>
                <c:pt idx="1">
                  <c:v>184684935.19000012</c:v>
                </c:pt>
              </c:numCache>
            </c:numRef>
          </c:val>
          <c:extLst xmlns:c16r2="http://schemas.microsoft.com/office/drawing/2015/06/chart">
            <c:ext xmlns:c16="http://schemas.microsoft.com/office/drawing/2014/chart" uri="{C3380CC4-5D6E-409C-BE32-E72D297353CC}">
              <c16:uniqueId val="{00000004-8D04-49FF-B9DB-0D371B8D77C9}"/>
            </c:ext>
          </c:extLst>
        </c:ser>
        <c:dLbls>
          <c:showVal val="1"/>
        </c:dLbls>
      </c:pie3DChart>
      <c:spPr>
        <a:noFill/>
        <a:ln>
          <a:noFill/>
        </a:ln>
        <a:effectLst/>
      </c:spPr>
    </c:plotArea>
    <c:plotVisOnly val="1"/>
    <c:dispBlanksAs val="zero"/>
  </c:chart>
  <c:spPr>
    <a:noFill/>
    <a:ln>
      <a:noFill/>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2B91E2A-594C-4A72-9961-3A0B7C8675BB}" type="datetimeFigureOut">
              <a:rPr lang="en-ZA" smtClean="0"/>
              <a:pPr/>
              <a:t>2020/09/03</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F83D6E1-38B4-458C-883C-7EC57DA05B3F}" type="slidenum">
              <a:rPr lang="en-ZA" smtClean="0"/>
              <a:pPr/>
              <a:t>‹#›</a:t>
            </a:fld>
            <a:endParaRPr lang="en-ZA" dirty="0"/>
          </a:p>
        </p:txBody>
      </p:sp>
    </p:spTree>
    <p:extLst>
      <p:ext uri="{BB962C8B-B14F-4D97-AF65-F5344CB8AC3E}">
        <p14:creationId xmlns:p14="http://schemas.microsoft.com/office/powerpoint/2010/main" xmlns="" val="213955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476633-38E6-4505-9768-AA978BDCD2E0}" type="datetimeFigureOut">
              <a:rPr lang="en-US" smtClean="0"/>
              <a:pPr/>
              <a:t>9/3/2020</a:t>
            </a:fld>
            <a:endParaRPr lang="en-ZA"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AC1A4CF-CF99-4B9B-9FD0-31AD8A6D88E6}" type="slidenum">
              <a:rPr lang="en-ZA" smtClean="0"/>
              <a:pPr/>
              <a:t>‹#›</a:t>
            </a:fld>
            <a:endParaRPr lang="en-ZA" dirty="0"/>
          </a:p>
        </p:txBody>
      </p:sp>
    </p:spTree>
    <p:extLst>
      <p:ext uri="{BB962C8B-B14F-4D97-AF65-F5344CB8AC3E}">
        <p14:creationId xmlns:p14="http://schemas.microsoft.com/office/powerpoint/2010/main" xmlns="" val="144213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AC1A4CF-CF99-4B9B-9FD0-31AD8A6D88E6}" type="slidenum">
              <a:rPr lang="en-ZA" smtClean="0"/>
              <a:pPr/>
              <a:t>1</a:t>
            </a:fld>
            <a:endParaRPr lang="en-ZA" dirty="0"/>
          </a:p>
        </p:txBody>
      </p:sp>
    </p:spTree>
    <p:extLst>
      <p:ext uri="{BB962C8B-B14F-4D97-AF65-F5344CB8AC3E}">
        <p14:creationId xmlns:p14="http://schemas.microsoft.com/office/powerpoint/2010/main" xmlns="" val="173358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E1F84DC-0FDD-4551-A237-320A44A8A259}" type="datetime1">
              <a:rPr lang="en-US" smtClean="0"/>
              <a:pPr/>
              <a:t>9/3/2020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96A883-2A12-4950-A478-F766A61A5D4C}" type="datetime1">
              <a:rPr lang="en-US" smtClean="0"/>
              <a:pPr/>
              <a:t>9/3/2020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7D91580-6217-4E1A-B197-714205D3C31D}" type="datetime1">
              <a:rPr lang="en-US" smtClean="0"/>
              <a:pPr/>
              <a:t>9/3/2020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D82AAE0-CA8B-470A-98B1-AFC9CDCDED62}" type="datetime1">
              <a:rPr lang="en-US" smtClean="0"/>
              <a:pPr/>
              <a:t>9/3/2020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5AE3-9345-45CE-AC21-97ADF0A7CC8D}" type="datetime1">
              <a:rPr lang="en-US" smtClean="0"/>
              <a:pPr/>
              <a:t>9/3/2020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18158A5-3B2F-4AA8-9F22-97C3937A225C}" type="datetime1">
              <a:rPr lang="en-US" smtClean="0"/>
              <a:pPr/>
              <a:t>9/3/2020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EEA6A19-D918-45A5-9133-A04E1A1876E6}" type="datetime1">
              <a:rPr lang="en-US" smtClean="0"/>
              <a:pPr/>
              <a:t>9/3/2020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E962213-CEEE-4EF7-BEBC-5527E08FD978}" type="datetime1">
              <a:rPr lang="en-US" smtClean="0"/>
              <a:pPr/>
              <a:t>9/3/2020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C1FF6-5781-4757-A9CC-587287972068}" type="datetime1">
              <a:rPr lang="en-US" smtClean="0"/>
              <a:pPr/>
              <a:t>9/3/2020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E31F1-372C-4DD2-8F54-612A215CB83F}" type="datetime1">
              <a:rPr lang="en-US" smtClean="0"/>
              <a:pPr/>
              <a:t>9/3/2020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B9C08-64AD-42B5-8F2C-7F05B471644E}" type="datetime1">
              <a:rPr lang="en-US" smtClean="0"/>
              <a:pPr/>
              <a:t>9/3/2020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D187D38-A82F-4F78-AD78-F61FA98413B7}"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1E829-D61E-47ED-B561-BC02C3108A35}" type="datetime1">
              <a:rPr lang="en-US" smtClean="0"/>
              <a:pPr/>
              <a:t>9/3/2020</a:t>
            </a:fld>
            <a:endParaRPr lang="en-ZA"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87D38-A82F-4F78-AD78-F61FA98413B7}"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1</a:t>
            </a:fld>
            <a:endParaRPr lang="en-ZA" dirty="0"/>
          </a:p>
        </p:txBody>
      </p:sp>
      <p:sp>
        <p:nvSpPr>
          <p:cNvPr id="12" name="TextBox 11"/>
          <p:cNvSpPr txBox="1"/>
          <p:nvPr/>
        </p:nvSpPr>
        <p:spPr>
          <a:xfrm>
            <a:off x="488504" y="1916832"/>
            <a:ext cx="8922196" cy="3477875"/>
          </a:xfrm>
          <a:prstGeom prst="rect">
            <a:avLst/>
          </a:prstGeom>
          <a:noFill/>
        </p:spPr>
        <p:txBody>
          <a:bodyPr wrap="square" rtlCol="0">
            <a:spAutoFit/>
          </a:bodyPr>
          <a:lstStyle/>
          <a:p>
            <a:pPr algn="ctr"/>
            <a:r>
              <a:rPr lang="en-US" sz="3200" b="1" dirty="0" smtClean="0"/>
              <a:t>MSUNDUZI LOCAL MUNICIPALITY</a:t>
            </a:r>
          </a:p>
          <a:p>
            <a:pPr algn="ctr"/>
            <a:endParaRPr lang="en-US" sz="2000" b="1" dirty="0"/>
          </a:p>
          <a:p>
            <a:pPr algn="ctr"/>
            <a:r>
              <a:rPr lang="en-US" sz="2400" b="1" dirty="0" smtClean="0"/>
              <a:t>2019/20 Compliance with the Requirements of the Municipal Finance Management Act, No. 56 of 2003 (MFMA)</a:t>
            </a:r>
          </a:p>
          <a:p>
            <a:pPr algn="ctr"/>
            <a:endParaRPr lang="en-US" sz="2400" b="1" dirty="0"/>
          </a:p>
          <a:p>
            <a:pPr algn="ctr"/>
            <a:r>
              <a:rPr lang="en-US" sz="2400" b="1" dirty="0" smtClean="0"/>
              <a:t>Portfolio Committee on Co-operative Governance &amp; Traditional Affairs </a:t>
            </a:r>
          </a:p>
          <a:p>
            <a:pPr algn="ctr"/>
            <a:endParaRPr lang="en-US" sz="2400" b="1" dirty="0"/>
          </a:p>
          <a:p>
            <a:pPr algn="ctr"/>
            <a:r>
              <a:rPr lang="en-US" sz="2400" b="1" dirty="0" smtClean="0"/>
              <a:t>Presented </a:t>
            </a:r>
            <a:r>
              <a:rPr lang="en-US" sz="2400" b="1" dirty="0"/>
              <a:t>by </a:t>
            </a:r>
            <a:r>
              <a:rPr lang="en-US" sz="2400" b="1" dirty="0" smtClean="0"/>
              <a:t>MEC RR Pillay</a:t>
            </a:r>
            <a:r>
              <a:rPr lang="en-ZA" sz="2400" b="1" dirty="0" smtClean="0"/>
              <a:t>: </a:t>
            </a:r>
            <a:r>
              <a:rPr lang="en-US" sz="2400" b="1" dirty="0" smtClean="0"/>
              <a:t>Finance (KZN)</a:t>
            </a:r>
            <a:endParaRPr lang="en-ZA"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048" y="116632"/>
            <a:ext cx="4025652" cy="634082"/>
          </a:xfrm>
        </p:spPr>
        <p:txBody>
          <a:bodyPr>
            <a:normAutofit fontScale="90000"/>
          </a:bodyPr>
          <a:lstStyle/>
          <a:p>
            <a:pPr algn="r"/>
            <a:r>
              <a:rPr lang="en-US" sz="2400" b="1" dirty="0" smtClean="0"/>
              <a:t>National Treasury Support:  Financial Recovery Plan</a:t>
            </a:r>
            <a:endParaRPr lang="en-ZA" sz="2400" b="1" dirty="0"/>
          </a:p>
        </p:txBody>
      </p:sp>
      <p:sp>
        <p:nvSpPr>
          <p:cNvPr id="3" name="Content Placeholder 2"/>
          <p:cNvSpPr>
            <a:spLocks noGrp="1"/>
          </p:cNvSpPr>
          <p:nvPr>
            <p:ph idx="1"/>
          </p:nvPr>
        </p:nvSpPr>
        <p:spPr>
          <a:xfrm>
            <a:off x="488504" y="1292276"/>
            <a:ext cx="9217024" cy="4080940"/>
          </a:xfrm>
        </p:spPr>
        <p:txBody>
          <a:bodyPr vert="horz" lIns="91440" tIns="45720" rIns="91440" bIns="45720" rtlCol="0">
            <a:noAutofit/>
          </a:bodyPr>
          <a:lstStyle/>
          <a:p>
            <a:pPr marL="0" indent="0" algn="just">
              <a:buNone/>
            </a:pPr>
            <a:r>
              <a:rPr lang="en-GB" sz="1400" b="1" dirty="0"/>
              <a:t>Achievements in implementing the FRP</a:t>
            </a:r>
            <a:endParaRPr lang="en-ZA" sz="1400" dirty="0"/>
          </a:p>
          <a:p>
            <a:pPr lvl="0" algn="just"/>
            <a:r>
              <a:rPr lang="en-GB" sz="1400" dirty="0"/>
              <a:t>The municipality has managed to fill the critical positions with the post of MM filled on 1/4/20, and trained staff in line with legislation and planned activities. However, the </a:t>
            </a:r>
            <a:r>
              <a:rPr lang="en-GB" sz="1400" dirty="0" smtClean="0"/>
              <a:t>GM:  Infrastructure and GM:  Community Services posts </a:t>
            </a:r>
            <a:r>
              <a:rPr lang="en-GB" sz="1400" dirty="0"/>
              <a:t>remain </a:t>
            </a:r>
            <a:r>
              <a:rPr lang="en-GB" sz="1400" dirty="0" smtClean="0"/>
              <a:t>vacant.</a:t>
            </a:r>
            <a:endParaRPr lang="en-ZA" sz="1400" dirty="0"/>
          </a:p>
          <a:p>
            <a:pPr lvl="0" algn="just"/>
            <a:r>
              <a:rPr lang="en-GB" sz="1400" dirty="0" smtClean="0"/>
              <a:t>The </a:t>
            </a:r>
            <a:r>
              <a:rPr lang="en-GB" sz="1400" dirty="0"/>
              <a:t>municipality has not finalised and adopted the organisation </a:t>
            </a:r>
            <a:r>
              <a:rPr lang="en-GB" sz="1400" dirty="0" smtClean="0"/>
              <a:t>structure.</a:t>
            </a:r>
            <a:endParaRPr lang="en-ZA" sz="1400" dirty="0"/>
          </a:p>
          <a:p>
            <a:pPr lvl="0" algn="just"/>
            <a:r>
              <a:rPr lang="en-GB" sz="1400" dirty="0"/>
              <a:t>HR Development and Management Strategy was approved in 2016, a review is required – this is key for addressing all HR anomalies and avert related risks</a:t>
            </a:r>
            <a:endParaRPr lang="en-ZA" sz="1400" dirty="0"/>
          </a:p>
          <a:p>
            <a:pPr lvl="0" algn="just"/>
            <a:r>
              <a:rPr lang="en-GB" sz="1400" dirty="0"/>
              <a:t>The organisation-wide PMS and individual PMS were approved for 2019/20 financial year</a:t>
            </a:r>
            <a:endParaRPr lang="en-ZA" sz="1400" dirty="0"/>
          </a:p>
          <a:p>
            <a:pPr lvl="0" algn="just"/>
            <a:r>
              <a:rPr lang="en-GB" sz="1400" dirty="0"/>
              <a:t>All disciplinary matters have been </a:t>
            </a:r>
            <a:r>
              <a:rPr lang="en-GB" sz="1400" dirty="0" smtClean="0"/>
              <a:t>finalised</a:t>
            </a:r>
            <a:endParaRPr lang="en-ZA" sz="1400" dirty="0"/>
          </a:p>
          <a:p>
            <a:pPr lvl="0" algn="just"/>
            <a:r>
              <a:rPr lang="en-GB" sz="1400" dirty="0"/>
              <a:t>The SCM and Budget management related activities have been finalised. </a:t>
            </a:r>
            <a:endParaRPr lang="en-ZA" sz="1400" dirty="0"/>
          </a:p>
          <a:p>
            <a:pPr marL="0" indent="0" algn="just">
              <a:buNone/>
            </a:pPr>
            <a:r>
              <a:rPr lang="en-GB" sz="1400" b="1" dirty="0"/>
              <a:t>Challenges</a:t>
            </a:r>
            <a:endParaRPr lang="en-ZA" sz="1400" dirty="0"/>
          </a:p>
          <a:p>
            <a:pPr lvl="0" algn="just"/>
            <a:r>
              <a:rPr lang="en-GB" sz="1400" dirty="0" smtClean="0"/>
              <a:t>The </a:t>
            </a:r>
            <a:r>
              <a:rPr lang="en-GB" sz="1400" dirty="0"/>
              <a:t>municipality is yet to finalise the review of the current organisational structure and align capacity to improve service delivery.</a:t>
            </a:r>
            <a:endParaRPr lang="en-ZA" sz="1400" dirty="0"/>
          </a:p>
          <a:p>
            <a:pPr lvl="0" algn="just"/>
            <a:r>
              <a:rPr lang="en-GB" sz="1400" dirty="0"/>
              <a:t>Failure to update the FRP to incorporate the Administrator’s Plan.</a:t>
            </a:r>
            <a:endParaRPr lang="en-ZA" sz="1400" dirty="0"/>
          </a:p>
          <a:p>
            <a:pPr lvl="0" algn="just"/>
            <a:r>
              <a:rPr lang="en-GB" sz="1400" dirty="0"/>
              <a:t>The ICT issues continue to be lagging behind as reported by the municipality of the dashboard. And the </a:t>
            </a:r>
            <a:r>
              <a:rPr lang="en-GB" sz="1400" dirty="0" err="1"/>
              <a:t>mSCOA</a:t>
            </a:r>
            <a:r>
              <a:rPr lang="en-GB" sz="1400" dirty="0"/>
              <a:t> functionality is reported as not functioning on SAP</a:t>
            </a:r>
            <a:endParaRPr lang="en-ZA" sz="1400" dirty="0"/>
          </a:p>
          <a:p>
            <a:pPr lvl="0" algn="just"/>
            <a:r>
              <a:rPr lang="en-GB" sz="1400" dirty="0"/>
              <a:t>Failure to improve operations in the Budgetary and Treasury Office.</a:t>
            </a:r>
            <a:endParaRPr lang="en-ZA" sz="1400" dirty="0"/>
          </a:p>
          <a:p>
            <a:pPr lvl="0" algn="just"/>
            <a:r>
              <a:rPr lang="en-GB" sz="1400" dirty="0"/>
              <a:t>Failure to implement skills audit outcome</a:t>
            </a:r>
            <a:endParaRPr lang="en-ZA" sz="1400" dirty="0"/>
          </a:p>
          <a:p>
            <a:pPr lvl="0" algn="just"/>
            <a:r>
              <a:rPr lang="en-GB" sz="1400" dirty="0"/>
              <a:t>Change Management Strategy has not been adopted and implemented, this is critical for successful implementation of the FRP and other </a:t>
            </a:r>
            <a:r>
              <a:rPr lang="en-GB" sz="1400" dirty="0" smtClean="0"/>
              <a:t>interventions</a:t>
            </a:r>
            <a:endParaRPr lang="en-ZA" sz="1400" dirty="0"/>
          </a:p>
          <a:p>
            <a:pPr algn="just"/>
            <a:endParaRPr lang="en-ZA" sz="14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10</a:t>
            </a:fld>
            <a:endParaRPr lang="en-ZA" dirty="0"/>
          </a:p>
        </p:txBody>
      </p:sp>
    </p:spTree>
    <p:extLst>
      <p:ext uri="{BB962C8B-B14F-4D97-AF65-F5344CB8AC3E}">
        <p14:creationId xmlns:p14="http://schemas.microsoft.com/office/powerpoint/2010/main" xmlns="" val="1070064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888" y="0"/>
            <a:ext cx="5819056" cy="836712"/>
          </a:xfrm>
        </p:spPr>
        <p:txBody>
          <a:bodyPr>
            <a:normAutofit/>
          </a:bodyPr>
          <a:lstStyle/>
          <a:p>
            <a:pPr algn="r"/>
            <a:r>
              <a:rPr lang="en-US" sz="2400" b="1" dirty="0" smtClean="0"/>
              <a:t>MFMA Revenue Management Requirements</a:t>
            </a:r>
            <a:endParaRPr lang="en-ZA" sz="2400" b="1" dirty="0"/>
          </a:p>
        </p:txBody>
      </p:sp>
      <p:sp>
        <p:nvSpPr>
          <p:cNvPr id="3" name="Content Placeholder 2"/>
          <p:cNvSpPr>
            <a:spLocks noGrp="1"/>
          </p:cNvSpPr>
          <p:nvPr>
            <p:ph idx="1"/>
          </p:nvPr>
        </p:nvSpPr>
        <p:spPr>
          <a:xfrm>
            <a:off x="495300" y="1333550"/>
            <a:ext cx="8915400" cy="4525963"/>
          </a:xfrm>
        </p:spPr>
        <p:txBody>
          <a:bodyPr>
            <a:noAutofit/>
          </a:bodyPr>
          <a:lstStyle/>
          <a:p>
            <a:pPr marL="0" indent="0" algn="just">
              <a:spcBef>
                <a:spcPts val="0"/>
              </a:spcBef>
              <a:spcAft>
                <a:spcPts val="600"/>
              </a:spcAft>
              <a:buNone/>
            </a:pPr>
            <a:r>
              <a:rPr lang="en-US" sz="2000" b="1" dirty="0"/>
              <a:t>Section 64 </a:t>
            </a:r>
            <a:r>
              <a:rPr lang="en-US" sz="2000" b="1" dirty="0" smtClean="0"/>
              <a:t>(2) (a) (e) and (f) of </a:t>
            </a:r>
            <a:r>
              <a:rPr lang="en-US" sz="2000" b="1" dirty="0"/>
              <a:t>the MFMA states:</a:t>
            </a:r>
          </a:p>
          <a:p>
            <a:pPr marL="0" indent="0" algn="just">
              <a:spcBef>
                <a:spcPts val="0"/>
              </a:spcBef>
              <a:spcAft>
                <a:spcPts val="600"/>
              </a:spcAft>
              <a:buNone/>
            </a:pPr>
            <a:r>
              <a:rPr lang="en-US" sz="1400" dirty="0" smtClean="0"/>
              <a:t>The accounting office must take all reasonable steps to ensure-</a:t>
            </a:r>
            <a:endParaRPr lang="en-US" sz="1400" dirty="0"/>
          </a:p>
          <a:p>
            <a:pPr marL="0" indent="0" algn="just">
              <a:spcBef>
                <a:spcPts val="0"/>
              </a:spcBef>
              <a:spcAft>
                <a:spcPts val="600"/>
              </a:spcAft>
              <a:buNone/>
            </a:pPr>
            <a:r>
              <a:rPr lang="en-US" sz="1400" dirty="0" smtClean="0"/>
              <a:t>(a) that the municipality has effective revenue collection systems consistent with section 95 of the Municipal Systems Act and the municipality’s credit control and debt collection policy.</a:t>
            </a:r>
          </a:p>
          <a:p>
            <a:pPr marL="0" indent="0" algn="just">
              <a:spcBef>
                <a:spcPts val="0"/>
              </a:spcBef>
              <a:spcAft>
                <a:spcPts val="600"/>
              </a:spcAft>
              <a:buNone/>
            </a:pPr>
            <a:r>
              <a:rPr lang="en-US" sz="1400" dirty="0" smtClean="0"/>
              <a:t>(e) that the municipality has and maintains a management, accounting and information system which – </a:t>
            </a:r>
          </a:p>
          <a:p>
            <a:pPr marL="1314450" lvl="2" indent="-514350" algn="just">
              <a:spcBef>
                <a:spcPts val="0"/>
              </a:spcBef>
              <a:buFont typeface="+mj-lt"/>
              <a:buAutoNum type="romanLcPeriod"/>
            </a:pPr>
            <a:r>
              <a:rPr lang="en-US" sz="1400" dirty="0" err="1" smtClean="0"/>
              <a:t>Recognises</a:t>
            </a:r>
            <a:r>
              <a:rPr lang="en-US" sz="1400" dirty="0" smtClean="0"/>
              <a:t> revenue when it is earned;</a:t>
            </a:r>
          </a:p>
          <a:p>
            <a:pPr marL="1314450" lvl="2" indent="-514350" algn="just">
              <a:spcBef>
                <a:spcPts val="0"/>
              </a:spcBef>
              <a:buFont typeface="+mj-lt"/>
              <a:buAutoNum type="romanLcPeriod"/>
            </a:pPr>
            <a:r>
              <a:rPr lang="en-US" sz="1400" dirty="0" smtClean="0"/>
              <a:t>Accounts for debtors; and</a:t>
            </a:r>
          </a:p>
          <a:p>
            <a:pPr marL="1314450" lvl="2" indent="-514350" algn="just">
              <a:spcBef>
                <a:spcPts val="0"/>
              </a:spcBef>
              <a:spcAft>
                <a:spcPts val="600"/>
              </a:spcAft>
              <a:buFont typeface="+mj-lt"/>
              <a:buAutoNum type="romanLcPeriod"/>
            </a:pPr>
            <a:r>
              <a:rPr lang="en-US" sz="1400" dirty="0" smtClean="0"/>
              <a:t>Accounts for receipts of revenue</a:t>
            </a:r>
          </a:p>
          <a:p>
            <a:pPr marL="0" indent="0" algn="just">
              <a:spcBef>
                <a:spcPts val="0"/>
              </a:spcBef>
              <a:spcAft>
                <a:spcPts val="600"/>
              </a:spcAft>
              <a:buNone/>
            </a:pPr>
            <a:r>
              <a:rPr lang="en-US" sz="1400" dirty="0" smtClean="0"/>
              <a:t>(f) that the municipality has and maintains a system of internal control in respect of debtors and revenue, as may be prescribed;</a:t>
            </a:r>
          </a:p>
          <a:p>
            <a:pPr marL="0" indent="0" algn="just">
              <a:spcBef>
                <a:spcPts val="0"/>
              </a:spcBef>
              <a:spcAft>
                <a:spcPts val="600"/>
              </a:spcAft>
              <a:buNone/>
            </a:pPr>
            <a:r>
              <a:rPr lang="en-US" sz="2000" b="1" dirty="0" smtClean="0"/>
              <a:t>Section 64 (3) of the MFMA states:</a:t>
            </a:r>
          </a:p>
          <a:p>
            <a:pPr marL="0" indent="0" algn="just">
              <a:spcBef>
                <a:spcPts val="0"/>
              </a:spcBef>
              <a:buNone/>
            </a:pPr>
            <a:r>
              <a:rPr lang="en-US" sz="1400" dirty="0" smtClean="0"/>
              <a:t>(3) The accounting officer must immediately inform the National Treasury of any payments due by an organ of state to the municipality in respect of municipal tax or for municipal services, if such payments are regularly in arrears for periods of more than 30 days.</a:t>
            </a:r>
          </a:p>
          <a:p>
            <a:pPr marL="0" indent="0" algn="just">
              <a:spcBef>
                <a:spcPts val="0"/>
              </a:spcBef>
              <a:buNone/>
            </a:pPr>
            <a:endParaRPr lang="en-ZA" sz="12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11</a:t>
            </a:fld>
            <a:endParaRPr lang="en-ZA" dirty="0"/>
          </a:p>
        </p:txBody>
      </p:sp>
    </p:spTree>
    <p:extLst>
      <p:ext uri="{BB962C8B-B14F-4D97-AF65-F5344CB8AC3E}">
        <p14:creationId xmlns:p14="http://schemas.microsoft.com/office/powerpoint/2010/main" xmlns="" val="1525527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037" y="0"/>
            <a:ext cx="8915400" cy="764704"/>
          </a:xfrm>
        </p:spPr>
        <p:txBody>
          <a:bodyPr>
            <a:normAutofit/>
          </a:bodyPr>
          <a:lstStyle/>
          <a:p>
            <a:pPr algn="r"/>
            <a:r>
              <a:rPr lang="en-US" sz="2400" b="1" dirty="0" err="1" smtClean="0"/>
              <a:t>Msunduzi</a:t>
            </a:r>
            <a:r>
              <a:rPr lang="en-US" sz="2400" b="1" dirty="0" smtClean="0"/>
              <a:t> Outstanding Debt</a:t>
            </a:r>
            <a:endParaRPr lang="en-ZA" sz="2400" b="1" dirty="0"/>
          </a:p>
        </p:txBody>
      </p:sp>
      <p:sp>
        <p:nvSpPr>
          <p:cNvPr id="3" name="Content Placeholder 2"/>
          <p:cNvSpPr>
            <a:spLocks noGrp="1"/>
          </p:cNvSpPr>
          <p:nvPr>
            <p:ph idx="1"/>
          </p:nvPr>
        </p:nvSpPr>
        <p:spPr>
          <a:xfrm>
            <a:off x="495300" y="1411658"/>
            <a:ext cx="8915400" cy="4525963"/>
          </a:xfrm>
        </p:spPr>
        <p:txBody>
          <a:bodyPr>
            <a:normAutofit/>
          </a:bodyPr>
          <a:lstStyle/>
          <a:p>
            <a:pPr marL="0" indent="0">
              <a:spcBef>
                <a:spcPts val="0"/>
              </a:spcBef>
              <a:spcAft>
                <a:spcPts val="600"/>
              </a:spcAft>
              <a:buNone/>
            </a:pPr>
            <a:r>
              <a:rPr lang="en-US" sz="1600" dirty="0" err="1" smtClean="0"/>
              <a:t>Msunduzi</a:t>
            </a:r>
            <a:r>
              <a:rPr lang="en-US" sz="1600" dirty="0" smtClean="0"/>
              <a:t> Local Municipality had a year on year increase in Outstanding Debt of </a:t>
            </a:r>
            <a:r>
              <a:rPr lang="en-US" sz="1600" b="1" dirty="0" smtClean="0"/>
              <a:t>R912 087 964 </a:t>
            </a:r>
            <a:r>
              <a:rPr lang="en-US" sz="1600" dirty="0" smtClean="0"/>
              <a:t>from June 2019 to June 2020:</a:t>
            </a:r>
          </a:p>
          <a:p>
            <a:pPr>
              <a:spcBef>
                <a:spcPts val="0"/>
              </a:spcBef>
            </a:pPr>
            <a:r>
              <a:rPr lang="en-US" sz="1600" dirty="0" smtClean="0"/>
              <a:t>A summary of Debt Outstanding – </a:t>
            </a:r>
            <a:r>
              <a:rPr lang="en-US" sz="1600" b="1" dirty="0" smtClean="0"/>
              <a:t>June 2020</a:t>
            </a:r>
          </a:p>
          <a:p>
            <a:pPr>
              <a:spcBef>
                <a:spcPts val="0"/>
              </a:spcBef>
            </a:pPr>
            <a:endParaRPr lang="en-US" sz="1600" dirty="0" smtClean="0"/>
          </a:p>
          <a:p>
            <a:pPr marL="0" indent="0">
              <a:buNone/>
            </a:pPr>
            <a:endParaRPr lang="en-US" sz="1600" dirty="0" smtClean="0"/>
          </a:p>
          <a:p>
            <a:endParaRPr lang="en-US" sz="1600" dirty="0" smtClean="0"/>
          </a:p>
          <a:p>
            <a:endParaRPr lang="en-US" sz="1600" dirty="0" smtClean="0"/>
          </a:p>
          <a:p>
            <a:endParaRPr lang="en-US" sz="1600" dirty="0"/>
          </a:p>
          <a:p>
            <a:pPr>
              <a:lnSpc>
                <a:spcPct val="110000"/>
              </a:lnSpc>
              <a:spcBef>
                <a:spcPts val="0"/>
              </a:spcBef>
            </a:pPr>
            <a:r>
              <a:rPr lang="en-US" sz="1600" dirty="0" smtClean="0"/>
              <a:t>A summary of Debt Outstanding – </a:t>
            </a:r>
            <a:r>
              <a:rPr lang="en-US" sz="1600" b="1" dirty="0" smtClean="0"/>
              <a:t>June 2019</a:t>
            </a:r>
          </a:p>
          <a:p>
            <a:endParaRPr lang="en-US" sz="1600" dirty="0"/>
          </a:p>
          <a:p>
            <a:endParaRPr lang="en-US" sz="1600" dirty="0" smtClean="0"/>
          </a:p>
          <a:p>
            <a:endParaRPr lang="en-US" sz="1600" dirty="0" smtClean="0"/>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12</a:t>
            </a:fld>
            <a:endParaRPr lang="en-ZA" dirty="0"/>
          </a:p>
        </p:txBody>
      </p:sp>
      <p:pic>
        <p:nvPicPr>
          <p:cNvPr id="14" name="Picture 13"/>
          <p:cNvPicPr>
            <a:picLocks noChangeAspect="1"/>
          </p:cNvPicPr>
          <p:nvPr/>
        </p:nvPicPr>
        <p:blipFill>
          <a:blip r:embed="rId2"/>
          <a:stretch>
            <a:fillRect/>
          </a:stretch>
        </p:blipFill>
        <p:spPr>
          <a:xfrm>
            <a:off x="599281" y="2305589"/>
            <a:ext cx="9120282" cy="1254938"/>
          </a:xfrm>
          <a:prstGeom prst="rect">
            <a:avLst/>
          </a:prstGeom>
        </p:spPr>
      </p:pic>
      <p:pic>
        <p:nvPicPr>
          <p:cNvPr id="15" name="Picture 14"/>
          <p:cNvPicPr>
            <a:picLocks noChangeAspect="1"/>
          </p:cNvPicPr>
          <p:nvPr/>
        </p:nvPicPr>
        <p:blipFill>
          <a:blip r:embed="rId3"/>
          <a:stretch>
            <a:fillRect/>
          </a:stretch>
        </p:blipFill>
        <p:spPr>
          <a:xfrm>
            <a:off x="599281" y="3999267"/>
            <a:ext cx="9120282" cy="1073063"/>
          </a:xfrm>
          <a:prstGeom prst="rect">
            <a:avLst/>
          </a:prstGeom>
        </p:spPr>
      </p:pic>
      <p:sp>
        <p:nvSpPr>
          <p:cNvPr id="7" name="TextBox 6"/>
          <p:cNvSpPr txBox="1"/>
          <p:nvPr/>
        </p:nvSpPr>
        <p:spPr>
          <a:xfrm>
            <a:off x="992560" y="5168726"/>
            <a:ext cx="3528392" cy="246221"/>
          </a:xfrm>
          <a:prstGeom prst="rect">
            <a:avLst/>
          </a:prstGeom>
          <a:noFill/>
        </p:spPr>
        <p:txBody>
          <a:bodyPr wrap="square" rtlCol="0">
            <a:spAutoFit/>
          </a:bodyPr>
          <a:lstStyle/>
          <a:p>
            <a:r>
              <a:rPr lang="en-US" sz="1000" i="1" dirty="0" smtClean="0"/>
              <a:t>Source:  </a:t>
            </a:r>
            <a:r>
              <a:rPr lang="en-US" sz="1000" i="1" dirty="0" err="1" smtClean="0"/>
              <a:t>Msunduzi</a:t>
            </a:r>
            <a:r>
              <a:rPr lang="en-US" sz="1000" i="1" dirty="0" smtClean="0"/>
              <a:t> Local Municipality</a:t>
            </a:r>
            <a:endParaRPr lang="en-ZA" sz="1000" i="1" dirty="0"/>
          </a:p>
        </p:txBody>
      </p:sp>
    </p:spTree>
    <p:extLst>
      <p:ext uri="{BB962C8B-B14F-4D97-AF65-F5344CB8AC3E}">
        <p14:creationId xmlns:p14="http://schemas.microsoft.com/office/powerpoint/2010/main" xmlns="" val="258442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682" y="204856"/>
            <a:ext cx="8915400" cy="634082"/>
          </a:xfrm>
        </p:spPr>
        <p:txBody>
          <a:bodyPr>
            <a:normAutofit/>
          </a:bodyPr>
          <a:lstStyle/>
          <a:p>
            <a:pPr algn="r"/>
            <a:r>
              <a:rPr lang="en-US" sz="2400" b="1" dirty="0" err="1" smtClean="0"/>
              <a:t>Msunduzi</a:t>
            </a:r>
            <a:r>
              <a:rPr lang="en-US" sz="2400" b="1" dirty="0" smtClean="0"/>
              <a:t> Collection Rate</a:t>
            </a:r>
            <a:endParaRPr lang="en-ZA" sz="2400" b="1" dirty="0"/>
          </a:p>
        </p:txBody>
      </p:sp>
      <p:sp>
        <p:nvSpPr>
          <p:cNvPr id="3" name="Content Placeholder 2"/>
          <p:cNvSpPr>
            <a:spLocks noGrp="1"/>
          </p:cNvSpPr>
          <p:nvPr>
            <p:ph idx="1"/>
          </p:nvPr>
        </p:nvSpPr>
        <p:spPr>
          <a:xfrm>
            <a:off x="495300" y="1600201"/>
            <a:ext cx="8915400" cy="1036711"/>
          </a:xfrm>
        </p:spPr>
        <p:txBody>
          <a:bodyPr>
            <a:normAutofit/>
          </a:bodyPr>
          <a:lstStyle/>
          <a:p>
            <a:pPr algn="just"/>
            <a:r>
              <a:rPr lang="en-US" sz="1600" dirty="0" smtClean="0"/>
              <a:t>A summary of the collection rates over the last 6 months:</a:t>
            </a:r>
          </a:p>
          <a:p>
            <a:pPr algn="just"/>
            <a:r>
              <a:rPr lang="en-US" sz="1600" dirty="0" smtClean="0"/>
              <a:t>The </a:t>
            </a:r>
            <a:r>
              <a:rPr lang="en-US" sz="1600" dirty="0"/>
              <a:t>calculation of the collection rate below is in line with the MFMA Circular 71, </a:t>
            </a:r>
            <a:r>
              <a:rPr lang="en-US" sz="1600" dirty="0" smtClean="0"/>
              <a:t>of which the norm is 95%</a:t>
            </a:r>
          </a:p>
          <a:p>
            <a:pPr algn="just"/>
            <a:endParaRPr lang="en-US" sz="1600" dirty="0"/>
          </a:p>
          <a:p>
            <a:pPr algn="just"/>
            <a:endParaRPr lang="en-ZA" sz="16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13</a:t>
            </a:fld>
            <a:endParaRPr lang="en-ZA" dirty="0"/>
          </a:p>
        </p:txBody>
      </p:sp>
      <p:pic>
        <p:nvPicPr>
          <p:cNvPr id="5" name="Picture 4"/>
          <p:cNvPicPr>
            <a:picLocks noChangeAspect="1"/>
          </p:cNvPicPr>
          <p:nvPr/>
        </p:nvPicPr>
        <p:blipFill>
          <a:blip r:embed="rId2"/>
          <a:stretch>
            <a:fillRect/>
          </a:stretch>
        </p:blipFill>
        <p:spPr>
          <a:xfrm>
            <a:off x="397392" y="2892468"/>
            <a:ext cx="9111216" cy="1073063"/>
          </a:xfrm>
          <a:prstGeom prst="rect">
            <a:avLst/>
          </a:prstGeom>
        </p:spPr>
      </p:pic>
      <p:sp>
        <p:nvSpPr>
          <p:cNvPr id="6" name="TextBox 5"/>
          <p:cNvSpPr txBox="1"/>
          <p:nvPr/>
        </p:nvSpPr>
        <p:spPr>
          <a:xfrm>
            <a:off x="750682" y="4097976"/>
            <a:ext cx="3528392" cy="246221"/>
          </a:xfrm>
          <a:prstGeom prst="rect">
            <a:avLst/>
          </a:prstGeom>
          <a:noFill/>
        </p:spPr>
        <p:txBody>
          <a:bodyPr wrap="square" rtlCol="0">
            <a:spAutoFit/>
          </a:bodyPr>
          <a:lstStyle/>
          <a:p>
            <a:r>
              <a:rPr lang="en-US" sz="1000" i="1" dirty="0" smtClean="0"/>
              <a:t>Source:  </a:t>
            </a:r>
            <a:r>
              <a:rPr lang="en-US" sz="1000" i="1" dirty="0" err="1" smtClean="0"/>
              <a:t>Msunduzi</a:t>
            </a:r>
            <a:r>
              <a:rPr lang="en-US" sz="1000" i="1" dirty="0" smtClean="0"/>
              <a:t> Local Municipality</a:t>
            </a:r>
            <a:endParaRPr lang="en-ZA" sz="1000" i="1" dirty="0"/>
          </a:p>
        </p:txBody>
      </p:sp>
    </p:spTree>
    <p:extLst>
      <p:ext uri="{BB962C8B-B14F-4D97-AF65-F5344CB8AC3E}">
        <p14:creationId xmlns:p14="http://schemas.microsoft.com/office/powerpoint/2010/main" xmlns="" val="215535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800" y="116632"/>
            <a:ext cx="6689948" cy="601041"/>
          </a:xfrm>
        </p:spPr>
        <p:txBody>
          <a:bodyPr>
            <a:noAutofit/>
          </a:bodyPr>
          <a:lstStyle/>
          <a:p>
            <a:pPr algn="r"/>
            <a:r>
              <a:rPr lang="en-ZA" sz="2400" b="1" dirty="0" smtClean="0"/>
              <a:t>KZN Provincial Treasury: </a:t>
            </a:r>
            <a:br>
              <a:rPr lang="en-ZA" sz="2400" b="1" dirty="0" smtClean="0"/>
            </a:br>
            <a:r>
              <a:rPr lang="en-ZA" sz="2400" b="1" dirty="0" smtClean="0"/>
              <a:t>Inter-governmental Debt Recovery Support</a:t>
            </a:r>
            <a:endParaRPr lang="en-ZA"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07335625"/>
              </p:ext>
            </p:extLst>
          </p:nvPr>
        </p:nvGraphicFramePr>
        <p:xfrm>
          <a:off x="1064568" y="1484784"/>
          <a:ext cx="7848872" cy="4392488"/>
        </p:xfrm>
        <a:graphic>
          <a:graphicData uri="http://schemas.openxmlformats.org/drawingml/2006/table">
            <a:tbl>
              <a:tblPr firstRow="1" firstCol="1" lastRow="1" lastCol="1" bandRow="1" bandCol="1">
                <a:tableStyleId>{22838BEF-8BB2-4498-84A7-C5851F593DF1}</a:tableStyleId>
              </a:tblPr>
              <a:tblGrid>
                <a:gridCol w="2112706">
                  <a:extLst>
                    <a:ext uri="{9D8B030D-6E8A-4147-A177-3AD203B41FA5}">
                      <a16:colId xmlns:a16="http://schemas.microsoft.com/office/drawing/2014/main" xmlns="" val="20000"/>
                    </a:ext>
                  </a:extLst>
                </a:gridCol>
                <a:gridCol w="5736166">
                  <a:extLst>
                    <a:ext uri="{9D8B030D-6E8A-4147-A177-3AD203B41FA5}">
                      <a16:colId xmlns:a16="http://schemas.microsoft.com/office/drawing/2014/main" xmlns="" val="20001"/>
                    </a:ext>
                  </a:extLst>
                </a:gridCol>
              </a:tblGrid>
              <a:tr h="4392488">
                <a:tc>
                  <a:txBody>
                    <a:bodyPr/>
                    <a:lstStyle/>
                    <a:p>
                      <a:pPr algn="l">
                        <a:spcBef>
                          <a:spcPts val="600"/>
                        </a:spcBef>
                        <a:spcAft>
                          <a:spcPts val="600"/>
                        </a:spcAft>
                      </a:pPr>
                      <a:endParaRPr lang="en-GB" sz="1800" dirty="0" smtClean="0">
                        <a:effectLst/>
                      </a:endParaRPr>
                    </a:p>
                    <a:p>
                      <a:pPr algn="l">
                        <a:spcBef>
                          <a:spcPts val="600"/>
                        </a:spcBef>
                        <a:spcAft>
                          <a:spcPts val="600"/>
                        </a:spcAft>
                      </a:pPr>
                      <a:r>
                        <a:rPr lang="en-GB" sz="1800" dirty="0" smtClean="0">
                          <a:solidFill>
                            <a:schemeClr val="bg1"/>
                          </a:solidFill>
                          <a:effectLst/>
                        </a:rPr>
                        <a:t>Main </a:t>
                      </a:r>
                      <a:r>
                        <a:rPr lang="en-GB" sz="1800" dirty="0">
                          <a:solidFill>
                            <a:schemeClr val="bg1"/>
                          </a:solidFill>
                          <a:effectLst/>
                        </a:rPr>
                        <a:t>Project Aims and </a:t>
                      </a:r>
                      <a:r>
                        <a:rPr lang="en-GB" sz="1800" dirty="0" smtClean="0">
                          <a:solidFill>
                            <a:schemeClr val="bg1"/>
                          </a:solidFill>
                          <a:effectLst/>
                        </a:rPr>
                        <a:t>Objectives in summary</a:t>
                      </a:r>
                      <a:endParaRPr lang="en-ZA"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00421E"/>
                    </a:solidFill>
                  </a:tcPr>
                </a:tc>
                <a:tc>
                  <a:txBody>
                    <a:bodyPr/>
                    <a:lstStyle/>
                    <a:p>
                      <a:pPr algn="just">
                        <a:spcBef>
                          <a:spcPts val="600"/>
                        </a:spcBef>
                        <a:spcAft>
                          <a:spcPts val="600"/>
                        </a:spcAft>
                      </a:pPr>
                      <a:endParaRPr lang="en-GB" sz="1800" b="0" dirty="0" smtClean="0">
                        <a:effectLst/>
                      </a:endParaRPr>
                    </a:p>
                    <a:p>
                      <a:pPr algn="just">
                        <a:spcBef>
                          <a:spcPts val="600"/>
                        </a:spcBef>
                        <a:spcAft>
                          <a:spcPts val="600"/>
                        </a:spcAft>
                      </a:pPr>
                      <a:r>
                        <a:rPr lang="en-GB" sz="1800" b="0" dirty="0" smtClean="0">
                          <a:effectLst/>
                        </a:rPr>
                        <a:t>To </a:t>
                      </a:r>
                      <a:r>
                        <a:rPr lang="en-GB" sz="1800" b="0" dirty="0">
                          <a:effectLst/>
                        </a:rPr>
                        <a:t>reduce inter-governmental to acceptable levels. To this end the following objectives have been identified:</a:t>
                      </a:r>
                      <a:endParaRPr lang="en-ZA" sz="1800" b="0" dirty="0">
                        <a:effectLst/>
                      </a:endParaRPr>
                    </a:p>
                    <a:p>
                      <a:pPr marL="342900" lvl="0" indent="-342900" algn="just">
                        <a:spcBef>
                          <a:spcPts val="600"/>
                        </a:spcBef>
                        <a:spcAft>
                          <a:spcPts val="600"/>
                        </a:spcAft>
                        <a:buFont typeface="Wingdings" panose="05000000000000000000" pitchFamily="2" charset="2"/>
                        <a:buChar char=""/>
                      </a:pPr>
                      <a:r>
                        <a:rPr lang="en-GB" sz="1800" b="0" dirty="0">
                          <a:effectLst/>
                        </a:rPr>
                        <a:t>To undertake a data </a:t>
                      </a:r>
                      <a:r>
                        <a:rPr lang="en-GB" sz="1800" b="0" dirty="0" smtClean="0">
                          <a:effectLst/>
                        </a:rPr>
                        <a:t>verification</a:t>
                      </a:r>
                      <a:r>
                        <a:rPr lang="en-GB" sz="1800" b="0" baseline="0" dirty="0" smtClean="0">
                          <a:effectLst/>
                        </a:rPr>
                        <a:t> and </a:t>
                      </a:r>
                      <a:r>
                        <a:rPr lang="en-GB" sz="1800" b="0" dirty="0" smtClean="0">
                          <a:effectLst/>
                        </a:rPr>
                        <a:t>cleansing </a:t>
                      </a:r>
                      <a:r>
                        <a:rPr lang="en-GB" sz="1800" b="0" dirty="0">
                          <a:effectLst/>
                        </a:rPr>
                        <a:t>exercise in Departments and Municipalities.</a:t>
                      </a:r>
                      <a:endParaRPr lang="en-ZA" sz="1800" b="0" dirty="0">
                        <a:effectLst/>
                      </a:endParaRPr>
                    </a:p>
                    <a:p>
                      <a:pPr marL="342900" lvl="0" indent="-342900" algn="just">
                        <a:spcBef>
                          <a:spcPts val="600"/>
                        </a:spcBef>
                        <a:spcAft>
                          <a:spcPts val="600"/>
                        </a:spcAft>
                        <a:buFont typeface="Wingdings" panose="05000000000000000000" pitchFamily="2" charset="2"/>
                        <a:buChar char=""/>
                      </a:pPr>
                      <a:r>
                        <a:rPr lang="en-GB" sz="1800" b="0" dirty="0">
                          <a:effectLst/>
                        </a:rPr>
                        <a:t>To facilitate a reduction in inter-governmental </a:t>
                      </a:r>
                      <a:r>
                        <a:rPr lang="en-GB" sz="1800" b="0" dirty="0" smtClean="0">
                          <a:effectLst/>
                        </a:rPr>
                        <a:t>debt</a:t>
                      </a:r>
                      <a:r>
                        <a:rPr lang="en-GB" sz="1800" b="0" baseline="0" dirty="0" smtClean="0">
                          <a:effectLst/>
                        </a:rPr>
                        <a:t> utilising dedicated resources from KZN PT to address arrear debt</a:t>
                      </a:r>
                      <a:r>
                        <a:rPr lang="en-GB" sz="1800" b="0" dirty="0" smtClean="0">
                          <a:effectLst/>
                        </a:rPr>
                        <a:t> </a:t>
                      </a:r>
                      <a:endParaRPr lang="en-ZA" sz="1800" b="0" dirty="0">
                        <a:effectLst/>
                      </a:endParaRPr>
                    </a:p>
                    <a:p>
                      <a:pPr marL="342900" lvl="0" indent="-342900" algn="just">
                        <a:spcBef>
                          <a:spcPts val="600"/>
                        </a:spcBef>
                        <a:spcAft>
                          <a:spcPts val="600"/>
                        </a:spcAft>
                        <a:buFont typeface="Wingdings" panose="05000000000000000000" pitchFamily="2" charset="2"/>
                        <a:buChar char=""/>
                      </a:pPr>
                      <a:r>
                        <a:rPr lang="en-GB" sz="1800" b="0" dirty="0">
                          <a:effectLst/>
                        </a:rPr>
                        <a:t>To institutionalize sustainable inter-governmental debt management practice in the province in the long-term through a process of skills transfer and training.</a:t>
                      </a:r>
                      <a:endParaRPr lang="en-ZA" sz="1800" b="0" dirty="0">
                        <a:effectLst/>
                        <a:latin typeface="Calibri" panose="020F0502020204030204" pitchFamily="34" charset="0"/>
                      </a:endParaRPr>
                    </a:p>
                  </a:txBody>
                  <a:tcPr marL="68580" marR="68580"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xmlns="" val="10000"/>
                  </a:ext>
                </a:extLst>
              </a:tr>
            </a:tbl>
          </a:graphicData>
        </a:graphic>
      </p:graphicFrame>
      <p:sp>
        <p:nvSpPr>
          <p:cNvPr id="4" name="Slide Number Placeholder 3"/>
          <p:cNvSpPr>
            <a:spLocks noGrp="1"/>
          </p:cNvSpPr>
          <p:nvPr>
            <p:ph type="sldNum" sz="quarter" idx="12"/>
          </p:nvPr>
        </p:nvSpPr>
        <p:spPr/>
        <p:txBody>
          <a:bodyPr/>
          <a:lstStyle/>
          <a:p>
            <a:fld id="{4D187D38-A82F-4F78-AD78-F61FA98413B7}" type="slidenum">
              <a:rPr lang="en-ZA" smtClean="0"/>
              <a:pPr/>
              <a:t>14</a:t>
            </a:fld>
            <a:endParaRPr lang="en-ZA"/>
          </a:p>
        </p:txBody>
      </p:sp>
    </p:spTree>
    <p:extLst>
      <p:ext uri="{BB962C8B-B14F-4D97-AF65-F5344CB8AC3E}">
        <p14:creationId xmlns:p14="http://schemas.microsoft.com/office/powerpoint/2010/main" xmlns="" val="674364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15</a:t>
            </a:fld>
            <a:endParaRPr lang="en-ZA"/>
          </a:p>
        </p:txBody>
      </p:sp>
      <p:sp>
        <p:nvSpPr>
          <p:cNvPr id="6" name="Title 10"/>
          <p:cNvSpPr txBox="1">
            <a:spLocks/>
          </p:cNvSpPr>
          <p:nvPr/>
        </p:nvSpPr>
        <p:spPr>
          <a:xfrm>
            <a:off x="3800872" y="150534"/>
            <a:ext cx="6007980" cy="614170"/>
          </a:xfrm>
          <a:prstGeom prst="rect">
            <a:avLst/>
          </a:prstGeom>
          <a:noFill/>
        </p:spPr>
        <p:txBody>
          <a:bodyPr vert="horz" lIns="91440" tIns="45720" rIns="91440" bIns="45720" rtlCol="0" anchor="ctr">
            <a:noAutofit/>
          </a:bodyPr>
          <a:lstStyle/>
          <a:p>
            <a:pPr lvl="0" algn="r">
              <a:spcBef>
                <a:spcPct val="0"/>
              </a:spcBef>
              <a:defRPr/>
            </a:pPr>
            <a:r>
              <a:rPr lang="en-US" sz="2400" b="1" dirty="0" smtClean="0">
                <a:latin typeface="+mj-lt"/>
                <a:ea typeface="+mj-ea"/>
                <a:cs typeface="+mj-cs"/>
              </a:rPr>
              <a:t>Status </a:t>
            </a:r>
            <a:r>
              <a:rPr lang="en-US" sz="2400" b="1" dirty="0">
                <a:latin typeface="+mj-lt"/>
                <a:ea typeface="+mj-ea"/>
                <a:cs typeface="+mj-cs"/>
              </a:rPr>
              <a:t>of </a:t>
            </a:r>
            <a:r>
              <a:rPr lang="en-US" sz="2400" b="1" dirty="0" smtClean="0">
                <a:latin typeface="+mj-lt"/>
                <a:ea typeface="+mj-ea"/>
                <a:cs typeface="+mj-cs"/>
              </a:rPr>
              <a:t>Government </a:t>
            </a:r>
            <a:r>
              <a:rPr lang="en-US" sz="2400" b="1" dirty="0">
                <a:latin typeface="+mj-lt"/>
                <a:ea typeface="+mj-ea"/>
                <a:cs typeface="+mj-cs"/>
              </a:rPr>
              <a:t>Debt </a:t>
            </a:r>
            <a:r>
              <a:rPr lang="en-US" sz="2400" b="1" dirty="0" smtClean="0">
                <a:latin typeface="+mj-lt"/>
                <a:ea typeface="+mj-ea"/>
                <a:cs typeface="+mj-cs"/>
              </a:rPr>
              <a:t>Due </a:t>
            </a:r>
            <a:r>
              <a:rPr lang="en-US" sz="2400" b="1" dirty="0">
                <a:latin typeface="+mj-lt"/>
                <a:ea typeface="+mj-ea"/>
                <a:cs typeface="+mj-cs"/>
              </a:rPr>
              <a:t>to </a:t>
            </a:r>
            <a:r>
              <a:rPr lang="en-US" sz="2400" b="1" dirty="0" err="1" smtClean="0">
                <a:latin typeface="+mj-lt"/>
                <a:ea typeface="+mj-ea"/>
                <a:cs typeface="+mj-cs"/>
              </a:rPr>
              <a:t>Msunduzi</a:t>
            </a:r>
            <a:r>
              <a:rPr lang="en-US" sz="2400" b="1" dirty="0" smtClean="0">
                <a:latin typeface="+mj-lt"/>
                <a:ea typeface="+mj-ea"/>
                <a:cs typeface="+mj-cs"/>
              </a:rPr>
              <a:t> as at 30 June 2020</a:t>
            </a:r>
            <a:endParaRPr lang="en-US" sz="2400" b="1" dirty="0">
              <a:latin typeface="+mj-lt"/>
              <a:ea typeface="+mj-ea"/>
              <a:cs typeface="+mj-cs"/>
            </a:endParaRPr>
          </a:p>
        </p:txBody>
      </p:sp>
      <p:sp>
        <p:nvSpPr>
          <p:cNvPr id="5" name="TextBox 4"/>
          <p:cNvSpPr txBox="1"/>
          <p:nvPr/>
        </p:nvSpPr>
        <p:spPr>
          <a:xfrm>
            <a:off x="2432720" y="6038503"/>
            <a:ext cx="3528392" cy="246221"/>
          </a:xfrm>
          <a:prstGeom prst="rect">
            <a:avLst/>
          </a:prstGeom>
          <a:noFill/>
        </p:spPr>
        <p:txBody>
          <a:bodyPr wrap="square" rtlCol="0">
            <a:spAutoFit/>
          </a:bodyPr>
          <a:lstStyle/>
          <a:p>
            <a:r>
              <a:rPr lang="en-US" sz="1000" i="1" dirty="0" smtClean="0"/>
              <a:t>Source:  KZN Provincial Treasury</a:t>
            </a:r>
            <a:endParaRPr lang="en-ZA" sz="1000" i="1" dirty="0"/>
          </a:p>
        </p:txBody>
      </p:sp>
      <p:pic>
        <p:nvPicPr>
          <p:cNvPr id="10" name="Picture 9"/>
          <p:cNvPicPr>
            <a:picLocks noChangeAspect="1"/>
          </p:cNvPicPr>
          <p:nvPr/>
        </p:nvPicPr>
        <p:blipFill>
          <a:blip r:embed="rId2"/>
          <a:stretch>
            <a:fillRect/>
          </a:stretch>
        </p:blipFill>
        <p:spPr>
          <a:xfrm>
            <a:off x="2432720" y="1174356"/>
            <a:ext cx="5666523" cy="4864147"/>
          </a:xfrm>
          <a:prstGeom prst="rect">
            <a:avLst/>
          </a:prstGeom>
        </p:spPr>
      </p:pic>
    </p:spTree>
    <p:extLst>
      <p:ext uri="{BB962C8B-B14F-4D97-AF65-F5344CB8AC3E}">
        <p14:creationId xmlns:p14="http://schemas.microsoft.com/office/powerpoint/2010/main" xmlns="" val="1969864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16</a:t>
            </a:fld>
            <a:endParaRPr lang="en-ZA"/>
          </a:p>
        </p:txBody>
      </p:sp>
      <p:sp>
        <p:nvSpPr>
          <p:cNvPr id="6" name="Title 10"/>
          <p:cNvSpPr txBox="1">
            <a:spLocks/>
          </p:cNvSpPr>
          <p:nvPr/>
        </p:nvSpPr>
        <p:spPr>
          <a:xfrm>
            <a:off x="3368825" y="91015"/>
            <a:ext cx="6366748" cy="614170"/>
          </a:xfrm>
          <a:prstGeom prst="rect">
            <a:avLst/>
          </a:prstGeom>
          <a:noFill/>
        </p:spPr>
        <p:txBody>
          <a:bodyPr vert="horz" lIns="91440" tIns="45720" rIns="91440" bIns="45720" rtlCol="0" anchor="ctr">
            <a:noAutofit/>
          </a:bodyPr>
          <a:lstStyle/>
          <a:p>
            <a:pPr lvl="0" algn="r">
              <a:spcBef>
                <a:spcPct val="0"/>
              </a:spcBef>
              <a:defRPr/>
            </a:pPr>
            <a:r>
              <a:rPr lang="en-US" sz="2400" b="1" dirty="0" smtClean="0">
                <a:latin typeface="+mj-lt"/>
                <a:ea typeface="+mj-ea"/>
                <a:cs typeface="+mj-cs"/>
              </a:rPr>
              <a:t>Status of </a:t>
            </a:r>
            <a:r>
              <a:rPr lang="en-US" sz="2400" b="1" dirty="0">
                <a:latin typeface="+mj-lt"/>
                <a:ea typeface="+mj-ea"/>
                <a:cs typeface="+mj-cs"/>
              </a:rPr>
              <a:t>A</a:t>
            </a:r>
            <a:r>
              <a:rPr lang="en-US" sz="2400" b="1" dirty="0" smtClean="0">
                <a:latin typeface="+mj-lt"/>
                <a:ea typeface="+mj-ea"/>
                <a:cs typeface="+mj-cs"/>
              </a:rPr>
              <a:t>ged Government </a:t>
            </a:r>
            <a:r>
              <a:rPr lang="en-US" sz="2400" b="1" dirty="0">
                <a:latin typeface="+mj-lt"/>
                <a:ea typeface="+mj-ea"/>
                <a:cs typeface="+mj-cs"/>
              </a:rPr>
              <a:t>Debt </a:t>
            </a:r>
            <a:r>
              <a:rPr lang="en-US" sz="2400" b="1" dirty="0" smtClean="0">
                <a:latin typeface="+mj-lt"/>
                <a:ea typeface="+mj-ea"/>
                <a:cs typeface="+mj-cs"/>
              </a:rPr>
              <a:t>Due </a:t>
            </a:r>
            <a:r>
              <a:rPr lang="en-US" sz="2400" b="1" dirty="0">
                <a:latin typeface="+mj-lt"/>
                <a:ea typeface="+mj-ea"/>
                <a:cs typeface="+mj-cs"/>
              </a:rPr>
              <a:t>to </a:t>
            </a:r>
            <a:r>
              <a:rPr lang="en-US" sz="2400" b="1" dirty="0" err="1">
                <a:latin typeface="+mj-lt"/>
                <a:ea typeface="+mj-ea"/>
                <a:cs typeface="+mj-cs"/>
              </a:rPr>
              <a:t>Msunduzi</a:t>
            </a:r>
            <a:r>
              <a:rPr lang="en-US" sz="2400" b="1" dirty="0">
                <a:latin typeface="+mj-lt"/>
                <a:ea typeface="+mj-ea"/>
                <a:cs typeface="+mj-cs"/>
              </a:rPr>
              <a:t> </a:t>
            </a:r>
            <a:r>
              <a:rPr lang="en-US" sz="2400" b="1" dirty="0" smtClean="0">
                <a:latin typeface="+mj-lt"/>
                <a:ea typeface="+mj-ea"/>
                <a:cs typeface="+mj-cs"/>
              </a:rPr>
              <a:t>as at 30 June 2020</a:t>
            </a:r>
            <a:endParaRPr lang="en-US" sz="2400" b="1" dirty="0">
              <a:latin typeface="+mj-lt"/>
              <a:ea typeface="+mj-ea"/>
              <a:cs typeface="+mj-cs"/>
            </a:endParaRPr>
          </a:p>
        </p:txBody>
      </p:sp>
      <p:sp>
        <p:nvSpPr>
          <p:cNvPr id="5" name="TextBox 4"/>
          <p:cNvSpPr txBox="1"/>
          <p:nvPr/>
        </p:nvSpPr>
        <p:spPr>
          <a:xfrm>
            <a:off x="1352600" y="5960238"/>
            <a:ext cx="3528392" cy="246221"/>
          </a:xfrm>
          <a:prstGeom prst="rect">
            <a:avLst/>
          </a:prstGeom>
          <a:noFill/>
        </p:spPr>
        <p:txBody>
          <a:bodyPr wrap="square" rtlCol="0">
            <a:spAutoFit/>
          </a:bodyPr>
          <a:lstStyle/>
          <a:p>
            <a:r>
              <a:rPr lang="en-US" sz="1000" i="1" dirty="0" smtClean="0"/>
              <a:t>Source:  KZN Provincial Treasury</a:t>
            </a:r>
            <a:endParaRPr lang="en-ZA" sz="1000" i="1" dirty="0"/>
          </a:p>
        </p:txBody>
      </p:sp>
      <p:pic>
        <p:nvPicPr>
          <p:cNvPr id="2" name="Picture 1"/>
          <p:cNvPicPr>
            <a:picLocks noChangeAspect="1"/>
          </p:cNvPicPr>
          <p:nvPr/>
        </p:nvPicPr>
        <p:blipFill>
          <a:blip r:embed="rId2"/>
          <a:stretch>
            <a:fillRect/>
          </a:stretch>
        </p:blipFill>
        <p:spPr>
          <a:xfrm>
            <a:off x="488504" y="985581"/>
            <a:ext cx="9266285" cy="5035707"/>
          </a:xfrm>
          <a:prstGeom prst="rect">
            <a:avLst/>
          </a:prstGeom>
        </p:spPr>
      </p:pic>
    </p:spTree>
    <p:extLst>
      <p:ext uri="{BB962C8B-B14F-4D97-AF65-F5344CB8AC3E}">
        <p14:creationId xmlns:p14="http://schemas.microsoft.com/office/powerpoint/2010/main" xmlns="" val="1251043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5013176"/>
            <a:ext cx="8915400" cy="864096"/>
          </a:xfrm>
          <a:ln>
            <a:solidFill>
              <a:schemeClr val="tx1"/>
            </a:solidFill>
          </a:ln>
        </p:spPr>
        <p:txBody>
          <a:bodyPr>
            <a:normAutofit/>
          </a:bodyPr>
          <a:lstStyle/>
          <a:p>
            <a:pPr marL="171450" indent="-171450" algn="l">
              <a:buFont typeface="Wingdings" panose="05000000000000000000" pitchFamily="2" charset="2"/>
              <a:buChar char="ü"/>
            </a:pPr>
            <a:r>
              <a:rPr lang="en-ZA" sz="1200" dirty="0" smtClean="0">
                <a:solidFill>
                  <a:srgbClr val="FF0000"/>
                </a:solidFill>
              </a:rPr>
              <a:t>Municipal rates accounts for government leased properties are the responsibility of owner of the property.</a:t>
            </a:r>
          </a:p>
          <a:p>
            <a:pPr marL="171450" indent="-171450" algn="l">
              <a:buFont typeface="Wingdings" panose="05000000000000000000" pitchFamily="2" charset="2"/>
              <a:buChar char="ü"/>
            </a:pPr>
            <a:r>
              <a:rPr lang="en-ZA" sz="1200" dirty="0" smtClean="0">
                <a:solidFill>
                  <a:srgbClr val="FF0000"/>
                </a:solidFill>
              </a:rPr>
              <a:t>The tenant (Government Department) pays municipal services to the municipality directly or to the owner for onward to payment to the municipality. The payment to the municipality is determined by lease agreement</a:t>
            </a:r>
            <a:r>
              <a:rPr lang="en-ZA" sz="1200" dirty="0">
                <a:solidFill>
                  <a:srgbClr val="FF0000"/>
                </a:solidFill>
              </a:rPr>
              <a:t>.</a:t>
            </a:r>
            <a:endParaRPr lang="en-ZA" sz="1200" dirty="0" smtClean="0">
              <a:solidFill>
                <a:srgbClr val="FF0000"/>
              </a:solidFill>
            </a:endParaRPr>
          </a:p>
        </p:txBody>
      </p:sp>
      <p:sp>
        <p:nvSpPr>
          <p:cNvPr id="4" name="Slide Number Placeholder 3"/>
          <p:cNvSpPr>
            <a:spLocks noGrp="1"/>
          </p:cNvSpPr>
          <p:nvPr>
            <p:ph type="sldNum" sz="quarter" idx="12"/>
          </p:nvPr>
        </p:nvSpPr>
        <p:spPr/>
        <p:txBody>
          <a:bodyPr/>
          <a:lstStyle/>
          <a:p>
            <a:fld id="{4D187D38-A82F-4F78-AD78-F61FA98413B7}" type="slidenum">
              <a:rPr lang="en-ZA" smtClean="0"/>
              <a:pPr/>
              <a:t>17</a:t>
            </a:fld>
            <a:endParaRPr lang="en-ZA" dirty="0"/>
          </a:p>
        </p:txBody>
      </p:sp>
      <p:sp>
        <p:nvSpPr>
          <p:cNvPr id="6" name="Title 10"/>
          <p:cNvSpPr txBox="1">
            <a:spLocks/>
          </p:cNvSpPr>
          <p:nvPr/>
        </p:nvSpPr>
        <p:spPr>
          <a:xfrm>
            <a:off x="3440832" y="116632"/>
            <a:ext cx="6329908" cy="720080"/>
          </a:xfrm>
          <a:prstGeom prst="rect">
            <a:avLst/>
          </a:prstGeom>
          <a:noFill/>
        </p:spPr>
        <p:txBody>
          <a:bodyPr vert="horz" lIns="91440" tIns="45720" rIns="91440" bIns="45720" rtlCol="0" anchor="ctr">
            <a:noAutofit/>
          </a:bodyPr>
          <a:lstStyle/>
          <a:p>
            <a:pPr lvl="0" algn="r">
              <a:spcBef>
                <a:spcPct val="0"/>
              </a:spcBef>
              <a:defRPr/>
            </a:pPr>
            <a:r>
              <a:rPr lang="en-US" sz="2000" b="1" dirty="0" smtClean="0">
                <a:latin typeface="+mj-lt"/>
                <a:ea typeface="+mj-ea"/>
                <a:cs typeface="+mj-cs"/>
              </a:rPr>
              <a:t>Municipal Rates and Services </a:t>
            </a:r>
            <a:r>
              <a:rPr lang="en-US" sz="2000" b="1" dirty="0">
                <a:latin typeface="+mj-lt"/>
                <a:ea typeface="+mj-ea"/>
                <a:cs typeface="+mj-cs"/>
              </a:rPr>
              <a:t>D</a:t>
            </a:r>
            <a:r>
              <a:rPr lang="en-US" sz="2000" b="1" dirty="0" smtClean="0">
                <a:latin typeface="+mj-lt"/>
                <a:ea typeface="+mj-ea"/>
                <a:cs typeface="+mj-cs"/>
              </a:rPr>
              <a:t>ebt owed on Leased </a:t>
            </a:r>
            <a:r>
              <a:rPr lang="en-US" sz="2000" b="1" dirty="0">
                <a:latin typeface="+mj-lt"/>
                <a:ea typeface="+mj-ea"/>
                <a:cs typeface="+mj-cs"/>
              </a:rPr>
              <a:t>B</a:t>
            </a:r>
            <a:r>
              <a:rPr lang="en-US" sz="2000" b="1" dirty="0" smtClean="0">
                <a:latin typeface="+mj-lt"/>
                <a:ea typeface="+mj-ea"/>
                <a:cs typeface="+mj-cs"/>
              </a:rPr>
              <a:t>uilding by the State as at 31 July 2020</a:t>
            </a:r>
            <a:endParaRPr lang="en-US" sz="2000" b="1" dirty="0">
              <a:latin typeface="+mj-lt"/>
              <a:ea typeface="+mj-ea"/>
              <a:cs typeface="+mj-cs"/>
            </a:endParaRPr>
          </a:p>
        </p:txBody>
      </p:sp>
      <p:pic>
        <p:nvPicPr>
          <p:cNvPr id="2" name="Picture 1"/>
          <p:cNvPicPr>
            <a:picLocks noChangeAspect="1"/>
          </p:cNvPicPr>
          <p:nvPr/>
        </p:nvPicPr>
        <p:blipFill>
          <a:blip r:embed="rId2"/>
          <a:stretch>
            <a:fillRect/>
          </a:stretch>
        </p:blipFill>
        <p:spPr>
          <a:xfrm>
            <a:off x="495300" y="1076506"/>
            <a:ext cx="8915400" cy="3936670"/>
          </a:xfrm>
          <a:prstGeom prst="rect">
            <a:avLst/>
          </a:prstGeom>
        </p:spPr>
      </p:pic>
      <p:sp>
        <p:nvSpPr>
          <p:cNvPr id="7" name="TextBox 6"/>
          <p:cNvSpPr txBox="1"/>
          <p:nvPr/>
        </p:nvSpPr>
        <p:spPr>
          <a:xfrm>
            <a:off x="1208584" y="6038503"/>
            <a:ext cx="3528392" cy="246221"/>
          </a:xfrm>
          <a:prstGeom prst="rect">
            <a:avLst/>
          </a:prstGeom>
          <a:noFill/>
        </p:spPr>
        <p:txBody>
          <a:bodyPr wrap="square" rtlCol="0">
            <a:spAutoFit/>
          </a:bodyPr>
          <a:lstStyle/>
          <a:p>
            <a:r>
              <a:rPr lang="en-US" sz="1000" i="1" dirty="0" smtClean="0"/>
              <a:t>Source:  KZN Provincial Treasury</a:t>
            </a:r>
            <a:endParaRPr lang="en-ZA" sz="1000" i="1" dirty="0"/>
          </a:p>
        </p:txBody>
      </p:sp>
    </p:spTree>
    <p:extLst>
      <p:ext uri="{BB962C8B-B14F-4D97-AF65-F5344CB8AC3E}">
        <p14:creationId xmlns:p14="http://schemas.microsoft.com/office/powerpoint/2010/main" xmlns="" val="2067254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18</a:t>
            </a:fld>
            <a:endParaRPr lang="en-ZA"/>
          </a:p>
        </p:txBody>
      </p:sp>
      <p:sp>
        <p:nvSpPr>
          <p:cNvPr id="6" name="Title 10"/>
          <p:cNvSpPr txBox="1">
            <a:spLocks/>
          </p:cNvSpPr>
          <p:nvPr/>
        </p:nvSpPr>
        <p:spPr>
          <a:xfrm>
            <a:off x="1640632" y="116632"/>
            <a:ext cx="8130108" cy="792088"/>
          </a:xfrm>
          <a:prstGeom prst="rect">
            <a:avLst/>
          </a:prstGeom>
          <a:noFill/>
        </p:spPr>
        <p:txBody>
          <a:bodyPr vert="horz" lIns="91440" tIns="45720" rIns="91440" bIns="45720" rtlCol="0" anchor="ctr">
            <a:noAutofit/>
          </a:bodyPr>
          <a:lstStyle/>
          <a:p>
            <a:pPr algn="r">
              <a:spcBef>
                <a:spcPct val="0"/>
              </a:spcBef>
              <a:defRPr/>
            </a:pPr>
            <a:r>
              <a:rPr lang="en-US" sz="2000" b="1" dirty="0" smtClean="0">
                <a:latin typeface="+mj-lt"/>
                <a:ea typeface="+mj-ea"/>
                <a:cs typeface="+mj-cs"/>
              </a:rPr>
              <a:t>PT Intervention: </a:t>
            </a:r>
            <a:r>
              <a:rPr lang="en-US" sz="2000" b="1" dirty="0"/>
              <a:t>Dashboard </a:t>
            </a:r>
            <a:r>
              <a:rPr lang="en-US" sz="2000" b="1" dirty="0" smtClean="0"/>
              <a:t>View of </a:t>
            </a:r>
            <a:endParaRPr lang="en-US" sz="2000" b="1" dirty="0"/>
          </a:p>
          <a:p>
            <a:pPr lvl="0" algn="r">
              <a:spcBef>
                <a:spcPct val="0"/>
              </a:spcBef>
              <a:defRPr/>
            </a:pPr>
            <a:r>
              <a:rPr lang="en-US" sz="2000" b="1" dirty="0" smtClean="0">
                <a:latin typeface="+mj-lt"/>
                <a:ea typeface="+mj-ea"/>
                <a:cs typeface="+mj-cs"/>
              </a:rPr>
              <a:t>Account Data Management and Debt Recovery Status </a:t>
            </a:r>
          </a:p>
          <a:p>
            <a:pPr lvl="0" algn="r">
              <a:spcBef>
                <a:spcPct val="0"/>
              </a:spcBef>
              <a:defRPr/>
            </a:pPr>
            <a:r>
              <a:rPr lang="en-US" sz="2000" b="1" dirty="0" smtClean="0">
                <a:latin typeface="+mj-lt"/>
                <a:ea typeface="+mj-ea"/>
                <a:cs typeface="+mj-cs"/>
              </a:rPr>
              <a:t>as at 31 July 2020</a:t>
            </a:r>
            <a:endParaRPr lang="en-US" sz="2000" b="1" dirty="0">
              <a:latin typeface="+mj-lt"/>
              <a:ea typeface="+mj-ea"/>
              <a:cs typeface="+mj-cs"/>
            </a:endParaRPr>
          </a:p>
        </p:txBody>
      </p:sp>
      <p:sp>
        <p:nvSpPr>
          <p:cNvPr id="5" name="TextBox 4"/>
          <p:cNvSpPr txBox="1"/>
          <p:nvPr/>
        </p:nvSpPr>
        <p:spPr>
          <a:xfrm>
            <a:off x="1208584" y="5780595"/>
            <a:ext cx="3528392" cy="246221"/>
          </a:xfrm>
          <a:prstGeom prst="rect">
            <a:avLst/>
          </a:prstGeom>
          <a:noFill/>
        </p:spPr>
        <p:txBody>
          <a:bodyPr wrap="square" rtlCol="0">
            <a:spAutoFit/>
          </a:bodyPr>
          <a:lstStyle/>
          <a:p>
            <a:r>
              <a:rPr lang="en-US" sz="1000" i="1" dirty="0" smtClean="0"/>
              <a:t>Source:  KZN Provincial Treasury</a:t>
            </a:r>
            <a:endParaRPr lang="en-ZA" sz="1000" i="1" dirty="0"/>
          </a:p>
        </p:txBody>
      </p:sp>
      <p:pic>
        <p:nvPicPr>
          <p:cNvPr id="11" name="Picture 10"/>
          <p:cNvPicPr>
            <a:picLocks noChangeAspect="1"/>
          </p:cNvPicPr>
          <p:nvPr/>
        </p:nvPicPr>
        <p:blipFill>
          <a:blip r:embed="rId2"/>
          <a:stretch>
            <a:fillRect/>
          </a:stretch>
        </p:blipFill>
        <p:spPr>
          <a:xfrm>
            <a:off x="416496" y="1268761"/>
            <a:ext cx="9217024" cy="4536504"/>
          </a:xfrm>
          <a:prstGeom prst="rect">
            <a:avLst/>
          </a:prstGeom>
        </p:spPr>
      </p:pic>
    </p:spTree>
    <p:extLst>
      <p:ext uri="{BB962C8B-B14F-4D97-AF65-F5344CB8AC3E}">
        <p14:creationId xmlns:p14="http://schemas.microsoft.com/office/powerpoint/2010/main" xmlns="" val="1017800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19</a:t>
            </a:fld>
            <a:endParaRPr lang="en-ZA"/>
          </a:p>
        </p:txBody>
      </p:sp>
      <p:sp>
        <p:nvSpPr>
          <p:cNvPr id="8" name="TextBox 7"/>
          <p:cNvSpPr txBox="1"/>
          <p:nvPr/>
        </p:nvSpPr>
        <p:spPr>
          <a:xfrm>
            <a:off x="6395710" y="5229200"/>
            <a:ext cx="3528392" cy="246221"/>
          </a:xfrm>
          <a:prstGeom prst="rect">
            <a:avLst/>
          </a:prstGeom>
          <a:noFill/>
        </p:spPr>
        <p:txBody>
          <a:bodyPr wrap="square" rtlCol="0">
            <a:spAutoFit/>
          </a:bodyPr>
          <a:lstStyle/>
          <a:p>
            <a:r>
              <a:rPr lang="en-US" sz="1000" i="1" dirty="0" smtClean="0">
                <a:solidFill>
                  <a:schemeClr val="bg1"/>
                </a:solidFill>
              </a:rPr>
              <a:t>Source:  KZN Provincial Treasury</a:t>
            </a:r>
            <a:endParaRPr lang="en-ZA" sz="1000" i="1" dirty="0">
              <a:solidFill>
                <a:schemeClr val="bg1"/>
              </a:solidFill>
            </a:endParaRPr>
          </a:p>
        </p:txBody>
      </p:sp>
      <p:sp>
        <p:nvSpPr>
          <p:cNvPr id="9" name="Title 10"/>
          <p:cNvSpPr txBox="1">
            <a:spLocks/>
          </p:cNvSpPr>
          <p:nvPr/>
        </p:nvSpPr>
        <p:spPr>
          <a:xfrm>
            <a:off x="1640632" y="116632"/>
            <a:ext cx="8130108" cy="792088"/>
          </a:xfrm>
          <a:prstGeom prst="rect">
            <a:avLst/>
          </a:prstGeom>
          <a:noFill/>
        </p:spPr>
        <p:txBody>
          <a:bodyPr vert="horz" lIns="91440" tIns="45720" rIns="91440" bIns="45720" rtlCol="0" anchor="ctr">
            <a:noAutofit/>
          </a:bodyPr>
          <a:lstStyle/>
          <a:p>
            <a:pPr algn="r">
              <a:spcBef>
                <a:spcPct val="0"/>
              </a:spcBef>
              <a:defRPr/>
            </a:pPr>
            <a:r>
              <a:rPr lang="en-US" sz="2000" b="1" dirty="0" smtClean="0">
                <a:latin typeface="+mj-lt"/>
                <a:ea typeface="+mj-ea"/>
                <a:cs typeface="+mj-cs"/>
              </a:rPr>
              <a:t>Dashboard View:  </a:t>
            </a:r>
            <a:r>
              <a:rPr lang="en-US" sz="2000" b="1" dirty="0" err="1" smtClean="0">
                <a:latin typeface="+mj-lt"/>
                <a:ea typeface="+mj-ea"/>
                <a:cs typeface="+mj-cs"/>
              </a:rPr>
              <a:t>Msunduzi</a:t>
            </a:r>
            <a:r>
              <a:rPr lang="en-US" sz="2000" b="1" dirty="0" smtClean="0">
                <a:latin typeface="+mj-lt"/>
                <a:ea typeface="+mj-ea"/>
                <a:cs typeface="+mj-cs"/>
              </a:rPr>
              <a:t> Debt Status</a:t>
            </a:r>
          </a:p>
          <a:p>
            <a:pPr lvl="0" algn="r">
              <a:spcBef>
                <a:spcPct val="0"/>
              </a:spcBef>
              <a:defRPr/>
            </a:pPr>
            <a:r>
              <a:rPr lang="en-US" sz="2000" b="1" dirty="0" smtClean="0">
                <a:latin typeface="+mj-lt"/>
                <a:ea typeface="+mj-ea"/>
                <a:cs typeface="+mj-cs"/>
              </a:rPr>
              <a:t>as at 31 July 2020</a:t>
            </a:r>
            <a:endParaRPr lang="en-US" sz="2000" b="1" dirty="0">
              <a:latin typeface="+mj-lt"/>
              <a:ea typeface="+mj-ea"/>
              <a:cs typeface="+mj-cs"/>
            </a:endParaRPr>
          </a:p>
        </p:txBody>
      </p:sp>
      <p:graphicFrame>
        <p:nvGraphicFramePr>
          <p:cNvPr id="13" name="Chart 12"/>
          <p:cNvGraphicFramePr>
            <a:graphicFrameLocks/>
          </p:cNvGraphicFramePr>
          <p:nvPr>
            <p:extLst>
              <p:ext uri="{D42A27DB-BD31-4B8C-83A1-F6EECF244321}">
                <p14:modId xmlns:p14="http://schemas.microsoft.com/office/powerpoint/2010/main" xmlns="" val="4252663507"/>
              </p:ext>
            </p:extLst>
          </p:nvPr>
        </p:nvGraphicFramePr>
        <p:xfrm>
          <a:off x="848545" y="1315160"/>
          <a:ext cx="8562155" cy="3744416"/>
        </p:xfrm>
        <a:graphic>
          <a:graphicData uri="http://schemas.openxmlformats.org/drawingml/2006/chart">
            <c:chart xmlns:c="http://schemas.openxmlformats.org/drawingml/2006/chart" xmlns:r="http://schemas.openxmlformats.org/officeDocument/2006/relationships" r:id="rId2"/>
          </a:graphicData>
        </a:graphic>
      </p:graphicFrame>
      <p:pic>
        <p:nvPicPr>
          <p:cNvPr id="14" name="Picture 13"/>
          <p:cNvPicPr>
            <a:picLocks noChangeAspect="1"/>
          </p:cNvPicPr>
          <p:nvPr/>
        </p:nvPicPr>
        <p:blipFill>
          <a:blip r:embed="rId3"/>
          <a:stretch>
            <a:fillRect/>
          </a:stretch>
        </p:blipFill>
        <p:spPr>
          <a:xfrm>
            <a:off x="1106749" y="4869160"/>
            <a:ext cx="7522786" cy="936104"/>
          </a:xfrm>
          <a:prstGeom prst="rect">
            <a:avLst/>
          </a:prstGeom>
        </p:spPr>
      </p:pic>
    </p:spTree>
    <p:extLst>
      <p:ext uri="{BB962C8B-B14F-4D97-AF65-F5344CB8AC3E}">
        <p14:creationId xmlns:p14="http://schemas.microsoft.com/office/powerpoint/2010/main" xmlns="" val="2158196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634082"/>
          </a:xfrm>
        </p:spPr>
        <p:txBody>
          <a:bodyPr>
            <a:normAutofit/>
          </a:bodyPr>
          <a:lstStyle/>
          <a:p>
            <a:pPr algn="r"/>
            <a:r>
              <a:rPr lang="en-US" sz="2400" b="1" dirty="0" smtClean="0"/>
              <a:t>National Treasury Support</a:t>
            </a:r>
            <a:endParaRPr lang="en-ZA" sz="2400" b="1" dirty="0"/>
          </a:p>
        </p:txBody>
      </p:sp>
      <p:sp>
        <p:nvSpPr>
          <p:cNvPr id="3" name="Content Placeholder 2"/>
          <p:cNvSpPr>
            <a:spLocks noGrp="1"/>
          </p:cNvSpPr>
          <p:nvPr>
            <p:ph idx="1"/>
          </p:nvPr>
        </p:nvSpPr>
        <p:spPr>
          <a:xfrm>
            <a:off x="495300" y="1412776"/>
            <a:ext cx="8915400" cy="4752528"/>
          </a:xfrm>
        </p:spPr>
        <p:txBody>
          <a:bodyPr>
            <a:normAutofit/>
          </a:bodyPr>
          <a:lstStyle/>
          <a:p>
            <a:pPr marL="0" indent="0" algn="just">
              <a:buNone/>
            </a:pPr>
            <a:r>
              <a:rPr lang="en-US" sz="1800" dirty="0" err="1" smtClean="0"/>
              <a:t>Msunduzi</a:t>
            </a:r>
            <a:r>
              <a:rPr lang="en-US" sz="1800" dirty="0" smtClean="0"/>
              <a:t> Local Municipality (Non-Delegated) is supported by National Treasury.  </a:t>
            </a:r>
          </a:p>
          <a:p>
            <a:pPr marL="0" indent="0" algn="just">
              <a:buNone/>
            </a:pPr>
            <a:endParaRPr lang="en-ZA" sz="1800" dirty="0" smtClean="0"/>
          </a:p>
          <a:p>
            <a:pPr algn="just"/>
            <a:r>
              <a:rPr lang="en-ZA" sz="1800" dirty="0" smtClean="0"/>
              <a:t>Budget </a:t>
            </a:r>
            <a:r>
              <a:rPr lang="en-ZA" sz="1800" dirty="0"/>
              <a:t>performance and </a:t>
            </a:r>
            <a:r>
              <a:rPr lang="en-ZA" sz="1800" dirty="0" err="1" smtClean="0"/>
              <a:t>mSCOA</a:t>
            </a:r>
            <a:r>
              <a:rPr lang="en-ZA" sz="1800" dirty="0" smtClean="0"/>
              <a:t> support provided by National Treasury, included:</a:t>
            </a:r>
            <a:endParaRPr lang="en-ZA" sz="1800" dirty="0"/>
          </a:p>
          <a:p>
            <a:pPr lvl="1" algn="just"/>
            <a:r>
              <a:rPr lang="en-ZA" sz="1600" dirty="0"/>
              <a:t>Supported the municipality during the 2019/20 special adjustments to ensure adoption of a funded budget.</a:t>
            </a:r>
          </a:p>
          <a:p>
            <a:pPr lvl="1" algn="just"/>
            <a:r>
              <a:rPr lang="en-ZA" sz="1600" dirty="0"/>
              <a:t>Provided training on the funding assessment tool to the budget office.</a:t>
            </a:r>
          </a:p>
          <a:p>
            <a:pPr lvl="1" algn="just"/>
            <a:r>
              <a:rPr lang="en-ZA" sz="1600" dirty="0"/>
              <a:t>Continuous support provided through the annual mid-year budget and performance assessment and budget and benchmark engagement.</a:t>
            </a:r>
          </a:p>
          <a:p>
            <a:pPr lvl="1" algn="just"/>
            <a:r>
              <a:rPr lang="en-ZA" sz="1600" dirty="0"/>
              <a:t>Continuous support on technical queries from the municipality (engaged on budget related challenges as and when required).</a:t>
            </a:r>
          </a:p>
          <a:p>
            <a:pPr lvl="1" algn="just"/>
            <a:r>
              <a:rPr lang="en-ZA" sz="1600" dirty="0"/>
              <a:t>Engaged with the municipality on the reporting challenges due to </a:t>
            </a:r>
            <a:r>
              <a:rPr lang="en-ZA" sz="1600" i="1" dirty="0" err="1"/>
              <a:t>m</a:t>
            </a:r>
            <a:r>
              <a:rPr lang="en-ZA" sz="1600" dirty="0" err="1"/>
              <a:t>SCOA</a:t>
            </a:r>
            <a:r>
              <a:rPr lang="en-ZA" sz="1600" dirty="0"/>
              <a:t> implementation and provided support on how to resolve data string submission and  segment errors.</a:t>
            </a:r>
          </a:p>
          <a:p>
            <a:pPr lvl="1" algn="just"/>
            <a:r>
              <a:rPr lang="en-ZA" sz="1600" dirty="0"/>
              <a:t>Provided support through a technical advisor  on </a:t>
            </a:r>
            <a:r>
              <a:rPr lang="en-ZA" sz="1600" i="1" dirty="0" err="1"/>
              <a:t>m</a:t>
            </a:r>
            <a:r>
              <a:rPr lang="en-ZA" sz="1600" dirty="0" err="1"/>
              <a:t>SCOA</a:t>
            </a:r>
            <a:r>
              <a:rPr lang="en-ZA" sz="1600" dirty="0"/>
              <a:t> related challenges due the financial system.</a:t>
            </a:r>
          </a:p>
          <a:p>
            <a:pPr algn="just"/>
            <a:endParaRPr lang="en-ZA" sz="18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2</a:t>
            </a:fld>
            <a:endParaRPr lang="en-ZA" dirty="0"/>
          </a:p>
        </p:txBody>
      </p:sp>
    </p:spTree>
    <p:extLst>
      <p:ext uri="{BB962C8B-B14F-4D97-AF65-F5344CB8AC3E}">
        <p14:creationId xmlns:p14="http://schemas.microsoft.com/office/powerpoint/2010/main" xmlns="" val="80355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20</a:t>
            </a:fld>
            <a:endParaRPr lang="en-ZA"/>
          </a:p>
        </p:txBody>
      </p:sp>
      <p:sp>
        <p:nvSpPr>
          <p:cNvPr id="6" name="Title 10"/>
          <p:cNvSpPr txBox="1">
            <a:spLocks/>
          </p:cNvSpPr>
          <p:nvPr/>
        </p:nvSpPr>
        <p:spPr>
          <a:xfrm>
            <a:off x="3144044" y="63743"/>
            <a:ext cx="6761956" cy="720080"/>
          </a:xfrm>
          <a:prstGeom prst="rect">
            <a:avLst/>
          </a:prstGeom>
          <a:noFill/>
        </p:spPr>
        <p:txBody>
          <a:bodyPr vert="horz" lIns="91440" tIns="45720" rIns="91440" bIns="45720" rtlCol="0" anchor="ctr">
            <a:noAutofit/>
          </a:bodyPr>
          <a:lstStyle/>
          <a:p>
            <a:pPr lvl="0" algn="r">
              <a:spcBef>
                <a:spcPct val="0"/>
              </a:spcBef>
              <a:defRPr/>
            </a:pPr>
            <a:r>
              <a:rPr lang="en-US" sz="2000" b="1" dirty="0">
                <a:latin typeface="+mj-lt"/>
              </a:rPr>
              <a:t>PT </a:t>
            </a:r>
            <a:r>
              <a:rPr lang="en-US" sz="2000" b="1" dirty="0" smtClean="0">
                <a:latin typeface="+mj-lt"/>
              </a:rPr>
              <a:t>Intervention: </a:t>
            </a:r>
            <a:r>
              <a:rPr lang="en-US" sz="2000" b="1" dirty="0" smtClean="0">
                <a:latin typeface="+mj-lt"/>
                <a:ea typeface="+mj-ea"/>
                <a:cs typeface="+mj-cs"/>
              </a:rPr>
              <a:t>Debt Recovery Status for the period </a:t>
            </a:r>
          </a:p>
          <a:p>
            <a:pPr lvl="0" algn="r">
              <a:spcBef>
                <a:spcPct val="0"/>
              </a:spcBef>
              <a:defRPr/>
            </a:pPr>
            <a:r>
              <a:rPr lang="en-US" sz="2000" b="1" dirty="0" smtClean="0">
                <a:latin typeface="+mj-lt"/>
                <a:ea typeface="+mj-ea"/>
                <a:cs typeface="+mj-cs"/>
              </a:rPr>
              <a:t>February </a:t>
            </a:r>
            <a:r>
              <a:rPr lang="en-US" sz="2000" b="1" dirty="0">
                <a:latin typeface="+mj-lt"/>
                <a:ea typeface="+mj-ea"/>
                <a:cs typeface="+mj-cs"/>
              </a:rPr>
              <a:t>2020 to </a:t>
            </a:r>
            <a:r>
              <a:rPr lang="en-US" sz="2000" b="1" dirty="0" smtClean="0">
                <a:latin typeface="+mj-lt"/>
                <a:ea typeface="+mj-ea"/>
                <a:cs typeface="+mj-cs"/>
              </a:rPr>
              <a:t>June </a:t>
            </a:r>
            <a:r>
              <a:rPr lang="en-US" sz="2000" b="1" dirty="0">
                <a:latin typeface="+mj-lt"/>
                <a:ea typeface="+mj-ea"/>
                <a:cs typeface="+mj-cs"/>
              </a:rPr>
              <a:t>2020 </a:t>
            </a:r>
          </a:p>
        </p:txBody>
      </p:sp>
      <p:sp>
        <p:nvSpPr>
          <p:cNvPr id="5" name="TextBox 4"/>
          <p:cNvSpPr txBox="1"/>
          <p:nvPr/>
        </p:nvSpPr>
        <p:spPr>
          <a:xfrm>
            <a:off x="2504728" y="5612163"/>
            <a:ext cx="3528392" cy="246221"/>
          </a:xfrm>
          <a:prstGeom prst="rect">
            <a:avLst/>
          </a:prstGeom>
          <a:noFill/>
        </p:spPr>
        <p:txBody>
          <a:bodyPr wrap="square" rtlCol="0">
            <a:spAutoFit/>
          </a:bodyPr>
          <a:lstStyle/>
          <a:p>
            <a:r>
              <a:rPr lang="en-US" sz="1000" i="1" dirty="0" smtClean="0"/>
              <a:t>Source:  KZN Provincial Treasury</a:t>
            </a:r>
            <a:endParaRPr lang="en-ZA" sz="1000" i="1" dirty="0"/>
          </a:p>
        </p:txBody>
      </p:sp>
      <p:graphicFrame>
        <p:nvGraphicFramePr>
          <p:cNvPr id="11" name="Table 10"/>
          <p:cNvGraphicFramePr>
            <a:graphicFrameLocks noGrp="1"/>
          </p:cNvGraphicFramePr>
          <p:nvPr>
            <p:extLst>
              <p:ext uri="{D42A27DB-BD31-4B8C-83A1-F6EECF244321}">
                <p14:modId xmlns:p14="http://schemas.microsoft.com/office/powerpoint/2010/main" xmlns="" val="527019016"/>
              </p:ext>
            </p:extLst>
          </p:nvPr>
        </p:nvGraphicFramePr>
        <p:xfrm>
          <a:off x="2504728" y="1340762"/>
          <a:ext cx="5256584" cy="4260626"/>
        </p:xfrm>
        <a:graphic>
          <a:graphicData uri="http://schemas.openxmlformats.org/drawingml/2006/table">
            <a:tbl>
              <a:tblPr/>
              <a:tblGrid>
                <a:gridCol w="3273562">
                  <a:extLst>
                    <a:ext uri="{9D8B030D-6E8A-4147-A177-3AD203B41FA5}">
                      <a16:colId xmlns:a16="http://schemas.microsoft.com/office/drawing/2014/main" xmlns="" val="1956274475"/>
                    </a:ext>
                  </a:extLst>
                </a:gridCol>
                <a:gridCol w="1983022">
                  <a:extLst>
                    <a:ext uri="{9D8B030D-6E8A-4147-A177-3AD203B41FA5}">
                      <a16:colId xmlns:a16="http://schemas.microsoft.com/office/drawing/2014/main" xmlns="" val="2240067221"/>
                    </a:ext>
                  </a:extLst>
                </a:gridCol>
              </a:tblGrid>
              <a:tr h="260270">
                <a:tc gridSpan="2">
                  <a:txBody>
                    <a:bodyPr/>
                    <a:lstStyle/>
                    <a:p>
                      <a:pPr algn="ctr" fontAlgn="ctr"/>
                      <a:r>
                        <a:rPr lang="en-ZA" sz="1000" b="1" i="0" u="sng" strike="noStrike">
                          <a:solidFill>
                            <a:srgbClr val="000000"/>
                          </a:solidFill>
                          <a:effectLst/>
                          <a:latin typeface="Arial" panose="020B0604020202020204" pitchFamily="34" charset="0"/>
                        </a:rPr>
                        <a:t>DEBT RECOVERY STATUS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226560575"/>
                  </a:ext>
                </a:extLst>
              </a:tr>
              <a:tr h="603832">
                <a:tc>
                  <a:txBody>
                    <a:bodyPr/>
                    <a:lstStyle/>
                    <a:p>
                      <a:pPr algn="l" fontAlgn="ctr"/>
                      <a:r>
                        <a:rPr lang="en-ZA" sz="1000" b="1" i="0" u="sng" strike="noStrike" dirty="0">
                          <a:solidFill>
                            <a:srgbClr val="000000"/>
                          </a:solidFill>
                          <a:effectLst/>
                          <a:latin typeface="Arial" panose="020B0604020202020204" pitchFamily="34" charset="0"/>
                        </a:rPr>
                        <a:t>MSUNDUZI LOCAL MUNICIPALITY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a:txBody>
                    <a:bodyPr/>
                    <a:lstStyle/>
                    <a:p>
                      <a:pPr algn="ctr" fontAlgn="ctr"/>
                      <a:r>
                        <a:rPr lang="en-US" sz="1100" b="1" i="0" u="none" strike="noStrike" dirty="0">
                          <a:solidFill>
                            <a:srgbClr val="000000"/>
                          </a:solidFill>
                          <a:effectLst/>
                          <a:latin typeface="Arial" panose="020B0604020202020204" pitchFamily="34" charset="0"/>
                        </a:rPr>
                        <a:t>Recovery from Feb to  June 2020 (R)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317640064"/>
                  </a:ext>
                </a:extLst>
              </a:tr>
              <a:tr h="260270">
                <a:tc>
                  <a:txBody>
                    <a:bodyPr/>
                    <a:lstStyle/>
                    <a:p>
                      <a:pPr algn="l" fontAlgn="ctr"/>
                      <a:r>
                        <a:rPr lang="en-ZA" sz="1000" b="1" i="0" u="none" strike="noStrike" dirty="0">
                          <a:solidFill>
                            <a:srgbClr val="000000"/>
                          </a:solidFill>
                          <a:effectLst/>
                          <a:latin typeface="Arial" panose="020B0604020202020204" pitchFamily="34" charset="0"/>
                        </a:rPr>
                        <a:t>National Public Works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24 558 539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25946295"/>
                  </a:ext>
                </a:extLst>
              </a:tr>
              <a:tr h="260270">
                <a:tc>
                  <a:txBody>
                    <a:bodyPr/>
                    <a:lstStyle/>
                    <a:p>
                      <a:pPr algn="l" fontAlgn="ctr"/>
                      <a:r>
                        <a:rPr lang="en-ZA" sz="1000" b="1" i="0" u="none" strike="noStrike">
                          <a:solidFill>
                            <a:srgbClr val="000000"/>
                          </a:solidFill>
                          <a:effectLst/>
                          <a:latin typeface="Arial" panose="020B0604020202020204" pitchFamily="34" charset="0"/>
                        </a:rPr>
                        <a:t>Provincial Public Works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43 130 289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11109273"/>
                  </a:ext>
                </a:extLst>
              </a:tr>
              <a:tr h="260270">
                <a:tc>
                  <a:txBody>
                    <a:bodyPr/>
                    <a:lstStyle/>
                    <a:p>
                      <a:pPr algn="l" fontAlgn="ctr"/>
                      <a:r>
                        <a:rPr lang="en-ZA" sz="1000" b="1" i="0" u="none" strike="noStrike">
                          <a:solidFill>
                            <a:srgbClr val="000000"/>
                          </a:solidFill>
                          <a:effectLst/>
                          <a:latin typeface="Arial" panose="020B0604020202020204" pitchFamily="34" charset="0"/>
                        </a:rPr>
                        <a:t>Human Settlements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8 460 766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9194222"/>
                  </a:ext>
                </a:extLst>
              </a:tr>
              <a:tr h="260270">
                <a:tc>
                  <a:txBody>
                    <a:bodyPr/>
                    <a:lstStyle/>
                    <a:p>
                      <a:pPr algn="l" fontAlgn="ctr"/>
                      <a:r>
                        <a:rPr lang="en-ZA" sz="1000" b="1" i="0" u="none" strike="noStrike">
                          <a:solidFill>
                            <a:srgbClr val="000000"/>
                          </a:solidFill>
                          <a:effectLst/>
                          <a:latin typeface="Arial" panose="020B0604020202020204" pitchFamily="34" charset="0"/>
                        </a:rPr>
                        <a:t>Education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14 933 025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9411391"/>
                  </a:ext>
                </a:extLst>
              </a:tr>
              <a:tr h="260270">
                <a:tc>
                  <a:txBody>
                    <a:bodyPr/>
                    <a:lstStyle/>
                    <a:p>
                      <a:pPr algn="l" fontAlgn="ctr"/>
                      <a:r>
                        <a:rPr lang="en-ZA" sz="1000" b="1" i="0" u="none" strike="noStrike">
                          <a:solidFill>
                            <a:srgbClr val="000000"/>
                          </a:solidFill>
                          <a:effectLst/>
                          <a:latin typeface="Arial" panose="020B0604020202020204" pitchFamily="34" charset="0"/>
                        </a:rPr>
                        <a:t>Health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9 410 327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00607164"/>
                  </a:ext>
                </a:extLst>
              </a:tr>
              <a:tr h="260270">
                <a:tc>
                  <a:txBody>
                    <a:bodyPr/>
                    <a:lstStyle/>
                    <a:p>
                      <a:pPr algn="l" fontAlgn="ctr"/>
                      <a:r>
                        <a:rPr lang="en-ZA" sz="1000" b="1" i="0" u="none" strike="noStrike">
                          <a:solidFill>
                            <a:srgbClr val="000000"/>
                          </a:solidFill>
                          <a:effectLst/>
                          <a:latin typeface="Arial" panose="020B0604020202020204" pitchFamily="34" charset="0"/>
                        </a:rPr>
                        <a:t>KZN Legislature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260 489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1292618"/>
                  </a:ext>
                </a:extLst>
              </a:tr>
              <a:tr h="260270">
                <a:tc>
                  <a:txBody>
                    <a:bodyPr/>
                    <a:lstStyle/>
                    <a:p>
                      <a:pPr algn="l" fontAlgn="ctr"/>
                      <a:r>
                        <a:rPr lang="en-ZA" sz="1000" b="1" i="0" u="none" strike="noStrike">
                          <a:solidFill>
                            <a:srgbClr val="000000"/>
                          </a:solidFill>
                          <a:effectLst/>
                          <a:latin typeface="Arial" panose="020B0604020202020204" pitchFamily="34" charset="0"/>
                        </a:rPr>
                        <a:t>Arts and Culture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100 256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86398073"/>
                  </a:ext>
                </a:extLst>
              </a:tr>
              <a:tr h="260270">
                <a:tc>
                  <a:txBody>
                    <a:bodyPr/>
                    <a:lstStyle/>
                    <a:p>
                      <a:pPr algn="l" fontAlgn="ctr"/>
                      <a:r>
                        <a:rPr lang="en-ZA" sz="1000" b="1" i="0" u="none" strike="noStrike">
                          <a:solidFill>
                            <a:srgbClr val="000000"/>
                          </a:solidFill>
                          <a:effectLst/>
                          <a:latin typeface="Arial" panose="020B0604020202020204" pitchFamily="34" charset="0"/>
                        </a:rPr>
                        <a:t>Social Development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133 097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14331642"/>
                  </a:ext>
                </a:extLst>
              </a:tr>
              <a:tr h="260270">
                <a:tc>
                  <a:txBody>
                    <a:bodyPr/>
                    <a:lstStyle/>
                    <a:p>
                      <a:pPr algn="l" fontAlgn="ctr"/>
                      <a:r>
                        <a:rPr lang="en-ZA" sz="1000" b="1" i="0" u="none" strike="noStrike">
                          <a:solidFill>
                            <a:srgbClr val="000000"/>
                          </a:solidFill>
                          <a:effectLst/>
                          <a:latin typeface="Arial" panose="020B0604020202020204" pitchFamily="34" charset="0"/>
                        </a:rPr>
                        <a:t>Treasury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100 544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22604224"/>
                  </a:ext>
                </a:extLst>
              </a:tr>
              <a:tr h="260270">
                <a:tc>
                  <a:txBody>
                    <a:bodyPr/>
                    <a:lstStyle/>
                    <a:p>
                      <a:pPr algn="l" fontAlgn="ctr"/>
                      <a:r>
                        <a:rPr lang="en-ZA" sz="1000" b="1" i="0" u="none" strike="noStrike">
                          <a:solidFill>
                            <a:srgbClr val="000000"/>
                          </a:solidFill>
                          <a:effectLst/>
                          <a:latin typeface="Arial" panose="020B0604020202020204" pitchFamily="34" charset="0"/>
                        </a:rPr>
                        <a:t>COGTA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139 474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20842029"/>
                  </a:ext>
                </a:extLst>
              </a:tr>
              <a:tr h="260270">
                <a:tc>
                  <a:txBody>
                    <a:bodyPr/>
                    <a:lstStyle/>
                    <a:p>
                      <a:pPr algn="l" fontAlgn="ctr"/>
                      <a:r>
                        <a:rPr lang="en-ZA" sz="1000" b="1" i="0" u="none" strike="noStrike">
                          <a:solidFill>
                            <a:srgbClr val="000000"/>
                          </a:solidFill>
                          <a:effectLst/>
                          <a:latin typeface="Arial" panose="020B0604020202020204" pitchFamily="34" charset="0"/>
                        </a:rPr>
                        <a:t>OTP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404 563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96003568"/>
                  </a:ext>
                </a:extLst>
              </a:tr>
              <a:tr h="260270">
                <a:tc>
                  <a:txBody>
                    <a:bodyPr/>
                    <a:lstStyle/>
                    <a:p>
                      <a:pPr algn="l" fontAlgn="ctr"/>
                      <a:r>
                        <a:rPr lang="en-ZA" sz="1000" b="1" i="0" u="none" strike="noStrike">
                          <a:solidFill>
                            <a:srgbClr val="000000"/>
                          </a:solidFill>
                          <a:effectLst/>
                          <a:latin typeface="Arial" panose="020B0604020202020204" pitchFamily="34" charset="0"/>
                        </a:rPr>
                        <a:t>Transport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a:solidFill>
                            <a:srgbClr val="000000"/>
                          </a:solidFill>
                          <a:effectLst/>
                          <a:latin typeface="Arial" panose="020B0604020202020204" pitchFamily="34" charset="0"/>
                        </a:rPr>
                        <a:t>                    1 279 099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71097589"/>
                  </a:ext>
                </a:extLst>
              </a:tr>
              <a:tr h="273284">
                <a:tc>
                  <a:txBody>
                    <a:bodyPr/>
                    <a:lstStyle/>
                    <a:p>
                      <a:pPr algn="l" fontAlgn="ctr"/>
                      <a:r>
                        <a:rPr lang="en-ZA" sz="1000" b="1" i="0" u="none" strike="noStrike">
                          <a:solidFill>
                            <a:srgbClr val="000000"/>
                          </a:solidFill>
                          <a:effectLst/>
                          <a:latin typeface="Arial" panose="020B0604020202020204"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ZA" sz="1000" b="1" i="0" u="none" strike="noStrike" dirty="0">
                          <a:solidFill>
                            <a:srgbClr val="000000"/>
                          </a:solidFill>
                          <a:effectLst/>
                          <a:latin typeface="Arial" panose="020B0604020202020204" pitchFamily="34" charset="0"/>
                        </a:rPr>
                        <a:t>                102 910 467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87278763"/>
                  </a:ext>
                </a:extLst>
              </a:tr>
            </a:tbl>
          </a:graphicData>
        </a:graphic>
      </p:graphicFrame>
    </p:spTree>
    <p:extLst>
      <p:ext uri="{BB962C8B-B14F-4D97-AF65-F5344CB8AC3E}">
        <p14:creationId xmlns:p14="http://schemas.microsoft.com/office/powerpoint/2010/main" xmlns="" val="4148848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656856" y="194304"/>
            <a:ext cx="6179096" cy="432048"/>
          </a:xfrm>
          <a:noFill/>
        </p:spPr>
        <p:txBody>
          <a:bodyPr>
            <a:noAutofit/>
          </a:bodyPr>
          <a:lstStyle/>
          <a:p>
            <a:pPr algn="r"/>
            <a:r>
              <a:rPr lang="en-ZA" sz="2400" b="1" dirty="0" smtClean="0"/>
              <a:t>Specific Issues Identified at </a:t>
            </a:r>
            <a:r>
              <a:rPr lang="en-ZA" sz="2400" b="1" dirty="0" err="1" smtClean="0"/>
              <a:t>Msunduzi</a:t>
            </a:r>
            <a:r>
              <a:rPr lang="en-ZA" sz="2400" b="1" dirty="0" smtClean="0"/>
              <a:t> </a:t>
            </a:r>
            <a:r>
              <a:rPr lang="en-ZA" sz="2400" b="1" dirty="0" err="1" smtClean="0"/>
              <a:t>Municiplaity</a:t>
            </a:r>
            <a:endParaRPr lang="en-ZA" sz="2400" b="1" dirty="0"/>
          </a:p>
        </p:txBody>
      </p:sp>
      <p:sp>
        <p:nvSpPr>
          <p:cNvPr id="5" name="Content Placeholder 4"/>
          <p:cNvSpPr>
            <a:spLocks noGrp="1"/>
          </p:cNvSpPr>
          <p:nvPr>
            <p:ph idx="1"/>
          </p:nvPr>
        </p:nvSpPr>
        <p:spPr>
          <a:xfrm>
            <a:off x="272480" y="1335106"/>
            <a:ext cx="9289032" cy="5386370"/>
          </a:xfrm>
        </p:spPr>
        <p:txBody>
          <a:bodyPr>
            <a:noAutofit/>
          </a:bodyPr>
          <a:lstStyle/>
          <a:p>
            <a:pPr>
              <a:buFont typeface="Wingdings" panose="05000000000000000000" pitchFamily="2" charset="2"/>
              <a:buChar char="§"/>
            </a:pPr>
            <a:r>
              <a:rPr lang="en-US" sz="1600" dirty="0" smtClean="0"/>
              <a:t>Inaccurate/non-allocation </a:t>
            </a:r>
            <a:r>
              <a:rPr lang="en-US" sz="1600" dirty="0"/>
              <a:t>of Departmental P</a:t>
            </a:r>
            <a:r>
              <a:rPr lang="en-US" sz="1600" dirty="0" smtClean="0"/>
              <a:t>ayments </a:t>
            </a:r>
            <a:r>
              <a:rPr lang="en-US" sz="1600" dirty="0"/>
              <a:t>to the appropriate </a:t>
            </a:r>
            <a:r>
              <a:rPr lang="en-US" sz="1600" dirty="0" smtClean="0"/>
              <a:t>accounts. For </a:t>
            </a:r>
            <a:r>
              <a:rPr lang="en-US" sz="1600" dirty="0" err="1"/>
              <a:t>E</a:t>
            </a:r>
            <a:r>
              <a:rPr lang="en-US" sz="1600" dirty="0" err="1" smtClean="0"/>
              <a:t>g</a:t>
            </a:r>
            <a:r>
              <a:rPr lang="en-US" sz="1600" dirty="0" smtClean="0"/>
              <a:t>: KZN DPW debt was R42.7 million as at 31 December 2019. Payments in excess of R40m  have been received since. However, the debt for KZN DPW has risen to R63 million on the aging as at 31 May 2020. This matter is still under investigation between PT and </a:t>
            </a:r>
            <a:r>
              <a:rPr lang="en-US" sz="1600" dirty="0" err="1" smtClean="0"/>
              <a:t>Msunduzi</a:t>
            </a:r>
            <a:r>
              <a:rPr lang="en-US" sz="1600" dirty="0" smtClean="0"/>
              <a:t> LM. </a:t>
            </a:r>
          </a:p>
          <a:p>
            <a:pPr>
              <a:buFont typeface="Wingdings" panose="05000000000000000000" pitchFamily="2" charset="2"/>
              <a:buChar char="§"/>
            </a:pPr>
            <a:r>
              <a:rPr lang="en-ZA" sz="1600" dirty="0" smtClean="0"/>
              <a:t>Valuation/Property </a:t>
            </a:r>
            <a:r>
              <a:rPr lang="en-ZA" sz="1600" dirty="0"/>
              <a:t>section are not </a:t>
            </a:r>
            <a:r>
              <a:rPr lang="en-ZA" sz="1600" dirty="0" smtClean="0"/>
              <a:t>resolving property rates matters raised by the Revenue section timeously.</a:t>
            </a:r>
            <a:endParaRPr lang="en-US" sz="1600" dirty="0" smtClean="0"/>
          </a:p>
          <a:p>
            <a:pPr>
              <a:buFont typeface="Wingdings" panose="05000000000000000000" pitchFamily="2" charset="2"/>
              <a:buChar char="§"/>
            </a:pPr>
            <a:r>
              <a:rPr lang="en-ZA" sz="1600" dirty="0"/>
              <a:t>Closed accounts </a:t>
            </a:r>
            <a:r>
              <a:rPr lang="en-ZA" sz="1600" dirty="0" smtClean="0"/>
              <a:t>on the Accounting System and Municipal ageing still </a:t>
            </a:r>
            <a:r>
              <a:rPr lang="en-ZA" sz="1600" dirty="0"/>
              <a:t>have outstanding </a:t>
            </a:r>
            <a:r>
              <a:rPr lang="en-ZA" sz="1600" dirty="0" smtClean="0"/>
              <a:t>balances (Amounts to be considered for write-off).</a:t>
            </a:r>
          </a:p>
          <a:p>
            <a:pPr>
              <a:buFont typeface="Wingdings" panose="05000000000000000000" pitchFamily="2" charset="2"/>
              <a:buChar char="§"/>
            </a:pPr>
            <a:r>
              <a:rPr lang="en-ZA" sz="1600" dirty="0" smtClean="0"/>
              <a:t>Municipality to write off interest on Capital debt paid accounts </a:t>
            </a:r>
            <a:r>
              <a:rPr lang="en-ZA" sz="1600" dirty="0"/>
              <a:t>as per council </a:t>
            </a:r>
            <a:r>
              <a:rPr lang="en-ZA" sz="1600" dirty="0" smtClean="0"/>
              <a:t>resolution. PT and </a:t>
            </a:r>
            <a:r>
              <a:rPr lang="en-ZA" sz="1600" dirty="0" err="1" smtClean="0"/>
              <a:t>Msunduzi</a:t>
            </a:r>
            <a:r>
              <a:rPr lang="en-ZA" sz="1600" dirty="0" smtClean="0"/>
              <a:t> LM are still in the process of identifying qualifying accounts for interest write off. </a:t>
            </a:r>
          </a:p>
          <a:p>
            <a:pPr>
              <a:buFont typeface="Wingdings" panose="05000000000000000000" pitchFamily="2" charset="2"/>
              <a:buChar char="§"/>
            </a:pPr>
            <a:r>
              <a:rPr lang="en-ZA" sz="1600" dirty="0"/>
              <a:t>Incorrect market values of property on the valuation roll and Accounting </a:t>
            </a:r>
            <a:r>
              <a:rPr lang="en-ZA" sz="1600" dirty="0" smtClean="0"/>
              <a:t>System.</a:t>
            </a:r>
          </a:p>
          <a:p>
            <a:pPr>
              <a:buFont typeface="Wingdings" panose="05000000000000000000" pitchFamily="2" charset="2"/>
              <a:buChar char="§"/>
            </a:pPr>
            <a:r>
              <a:rPr lang="en-ZA" sz="1600" dirty="0"/>
              <a:t>Properties </a:t>
            </a:r>
            <a:r>
              <a:rPr lang="en-ZA" sz="1600" dirty="0" smtClean="0"/>
              <a:t>legal</a:t>
            </a:r>
            <a:r>
              <a:rPr lang="en-ZA" sz="1600" b="1" dirty="0" smtClean="0"/>
              <a:t>ly</a:t>
            </a:r>
            <a:r>
              <a:rPr lang="en-ZA" sz="1600" dirty="0" smtClean="0"/>
              <a:t> </a:t>
            </a:r>
            <a:r>
              <a:rPr lang="en-ZA" sz="1600" dirty="0"/>
              <a:t>transferred to private </a:t>
            </a:r>
            <a:r>
              <a:rPr lang="en-ZA" sz="1600" dirty="0" smtClean="0"/>
              <a:t>individuals. However, the Municipality is </a:t>
            </a:r>
            <a:r>
              <a:rPr lang="en-ZA" sz="1600" dirty="0"/>
              <a:t>still billing the </a:t>
            </a:r>
            <a:r>
              <a:rPr lang="en-ZA" sz="1600" dirty="0" smtClean="0"/>
              <a:t>Department </a:t>
            </a:r>
            <a:r>
              <a:rPr lang="en-ZA" sz="1600" dirty="0"/>
              <a:t>of </a:t>
            </a:r>
            <a:r>
              <a:rPr lang="en-ZA" sz="1600" dirty="0" smtClean="0"/>
              <a:t>Human Settlements for these accounts. </a:t>
            </a:r>
          </a:p>
          <a:p>
            <a:pPr>
              <a:buFont typeface="Wingdings" panose="05000000000000000000" pitchFamily="2" charset="2"/>
              <a:buChar char="§"/>
            </a:pPr>
            <a:r>
              <a:rPr lang="en-ZA" sz="1600" dirty="0"/>
              <a:t>Opening </a:t>
            </a:r>
            <a:r>
              <a:rPr lang="en-ZA" sz="1600" dirty="0" smtClean="0"/>
              <a:t>balances on certain government accounts as a result of the Accounting System migrating to a new System. These balances are still under investigation between PT and </a:t>
            </a:r>
            <a:r>
              <a:rPr lang="en-ZA" sz="1600" dirty="0" err="1" smtClean="0"/>
              <a:t>Msunduzi</a:t>
            </a:r>
            <a:r>
              <a:rPr lang="en-ZA" sz="1600" dirty="0" smtClean="0"/>
              <a:t> LM.</a:t>
            </a:r>
            <a:endParaRPr lang="en-US" sz="1600" dirty="0" smtClean="0"/>
          </a:p>
          <a:p>
            <a:pPr marL="0" indent="0">
              <a:buNone/>
            </a:pPr>
            <a:endParaRPr lang="en-US" sz="1800" dirty="0"/>
          </a:p>
          <a:p>
            <a:pPr>
              <a:buFont typeface="Wingdings" panose="05000000000000000000" pitchFamily="2" charset="2"/>
              <a:buChar char="§"/>
            </a:pPr>
            <a:endParaRPr lang="en-ZA" sz="1800" dirty="0" smtClean="0"/>
          </a:p>
          <a:p>
            <a:pPr>
              <a:buFont typeface="Wingdings" panose="05000000000000000000" pitchFamily="2" charset="2"/>
              <a:buChar char="§"/>
            </a:pPr>
            <a:endParaRPr lang="en-ZA" sz="1800" dirty="0" smtClean="0"/>
          </a:p>
          <a:p>
            <a:pPr marL="0" indent="0">
              <a:buNone/>
            </a:pPr>
            <a:endParaRPr lang="en-US" sz="1800" dirty="0" smtClean="0"/>
          </a:p>
          <a:p>
            <a:pPr marL="0" indent="0">
              <a:lnSpc>
                <a:spcPct val="170000"/>
              </a:lnSpc>
              <a:buNone/>
            </a:pPr>
            <a:endParaRPr lang="en-ZA" sz="1800" dirty="0" smtClean="0"/>
          </a:p>
          <a:p>
            <a:pPr marL="0" indent="0">
              <a:lnSpc>
                <a:spcPct val="170000"/>
              </a:lnSpc>
              <a:buNone/>
            </a:pPr>
            <a:endParaRPr lang="en-ZA" sz="1200" dirty="0"/>
          </a:p>
          <a:p>
            <a:pPr>
              <a:lnSpc>
                <a:spcPct val="170000"/>
              </a:lnSpc>
            </a:pPr>
            <a:endParaRPr lang="en-US" sz="1200" dirty="0" smtClean="0"/>
          </a:p>
        </p:txBody>
      </p:sp>
      <p:sp>
        <p:nvSpPr>
          <p:cNvPr id="4" name="Slide Number Placeholder 3"/>
          <p:cNvSpPr>
            <a:spLocks noGrp="1"/>
          </p:cNvSpPr>
          <p:nvPr>
            <p:ph type="sldNum" sz="quarter" idx="12"/>
          </p:nvPr>
        </p:nvSpPr>
        <p:spPr/>
        <p:txBody>
          <a:bodyPr/>
          <a:lstStyle/>
          <a:p>
            <a:fld id="{4D187D38-A82F-4F78-AD78-F61FA98413B7}" type="slidenum">
              <a:rPr lang="en-ZA" smtClean="0"/>
              <a:pPr/>
              <a:t>21</a:t>
            </a:fld>
            <a:endParaRPr lang="en-ZA"/>
          </a:p>
        </p:txBody>
      </p:sp>
    </p:spTree>
    <p:extLst>
      <p:ext uri="{BB962C8B-B14F-4D97-AF65-F5344CB8AC3E}">
        <p14:creationId xmlns:p14="http://schemas.microsoft.com/office/powerpoint/2010/main" xmlns="" val="100810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187D38-A82F-4F78-AD78-F61FA98413B7}" type="slidenum">
              <a:rPr lang="en-ZA" smtClean="0"/>
              <a:pPr/>
              <a:t>22</a:t>
            </a:fld>
            <a:endParaRPr lang="en-ZA"/>
          </a:p>
        </p:txBody>
      </p:sp>
      <p:sp>
        <p:nvSpPr>
          <p:cNvPr id="3" name="Title 2"/>
          <p:cNvSpPr>
            <a:spLocks noGrp="1"/>
          </p:cNvSpPr>
          <p:nvPr>
            <p:ph type="title"/>
          </p:nvPr>
        </p:nvSpPr>
        <p:spPr>
          <a:xfrm>
            <a:off x="508722" y="2348880"/>
            <a:ext cx="8915400" cy="1143000"/>
          </a:xfrm>
        </p:spPr>
        <p:txBody>
          <a:bodyPr/>
          <a:lstStyle/>
          <a:p>
            <a:r>
              <a:rPr lang="en-US" dirty="0" smtClean="0"/>
              <a:t>Thank You!</a:t>
            </a:r>
            <a:endParaRPr lang="en-ZA" dirty="0"/>
          </a:p>
        </p:txBody>
      </p:sp>
    </p:spTree>
    <p:extLst>
      <p:ext uri="{BB962C8B-B14F-4D97-AF65-F5344CB8AC3E}">
        <p14:creationId xmlns:p14="http://schemas.microsoft.com/office/powerpoint/2010/main" xmlns="" val="2958625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4808" y="-18256"/>
            <a:ext cx="6611144" cy="998984"/>
          </a:xfrm>
        </p:spPr>
        <p:txBody>
          <a:bodyPr>
            <a:noAutofit/>
          </a:bodyPr>
          <a:lstStyle/>
          <a:p>
            <a:pPr algn="r"/>
            <a:r>
              <a:rPr lang="en-US" sz="2800" b="1" dirty="0" smtClean="0"/>
              <a:t>Compliance with key MFMA Reporting Requirements</a:t>
            </a:r>
            <a:endParaRPr lang="en-ZA" sz="2800" b="1" dirty="0"/>
          </a:p>
        </p:txBody>
      </p:sp>
      <p:sp>
        <p:nvSpPr>
          <p:cNvPr id="3" name="Content Placeholder 2"/>
          <p:cNvSpPr>
            <a:spLocks noGrp="1"/>
          </p:cNvSpPr>
          <p:nvPr>
            <p:ph idx="1"/>
          </p:nvPr>
        </p:nvSpPr>
        <p:spPr>
          <a:xfrm>
            <a:off x="473101" y="1350618"/>
            <a:ext cx="8915400" cy="353478"/>
          </a:xfrm>
        </p:spPr>
        <p:txBody>
          <a:bodyPr>
            <a:normAutofit/>
          </a:bodyPr>
          <a:lstStyle/>
          <a:p>
            <a:pPr marL="0" indent="0">
              <a:buNone/>
            </a:pPr>
            <a:r>
              <a:rPr lang="en-US" sz="1600" dirty="0" smtClean="0"/>
              <a:t>The table below indicates </a:t>
            </a:r>
            <a:r>
              <a:rPr lang="en-US" sz="1600" dirty="0" err="1" smtClean="0"/>
              <a:t>Msunduzi’s</a:t>
            </a:r>
            <a:r>
              <a:rPr lang="en-US" sz="1600" dirty="0" smtClean="0"/>
              <a:t> compliance with key MFMA Reporting Requirements:</a:t>
            </a:r>
            <a:endParaRPr lang="en-ZA" sz="16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3</a:t>
            </a:fld>
            <a:endParaRPr lang="en-ZA" dirty="0"/>
          </a:p>
        </p:txBody>
      </p:sp>
      <p:graphicFrame>
        <p:nvGraphicFramePr>
          <p:cNvPr id="11" name="Table 10"/>
          <p:cNvGraphicFramePr>
            <a:graphicFrameLocks noGrp="1"/>
          </p:cNvGraphicFramePr>
          <p:nvPr>
            <p:extLst>
              <p:ext uri="{D42A27DB-BD31-4B8C-83A1-F6EECF244321}">
                <p14:modId xmlns:p14="http://schemas.microsoft.com/office/powerpoint/2010/main" xmlns="" val="693288056"/>
              </p:ext>
            </p:extLst>
          </p:nvPr>
        </p:nvGraphicFramePr>
        <p:xfrm>
          <a:off x="632520" y="1844824"/>
          <a:ext cx="8915398" cy="4148995"/>
        </p:xfrm>
        <a:graphic>
          <a:graphicData uri="http://schemas.openxmlformats.org/drawingml/2006/table">
            <a:tbl>
              <a:tblPr/>
              <a:tblGrid>
                <a:gridCol w="2506684">
                  <a:extLst>
                    <a:ext uri="{9D8B030D-6E8A-4147-A177-3AD203B41FA5}">
                      <a16:colId xmlns:a16="http://schemas.microsoft.com/office/drawing/2014/main" xmlns="" val="1138010433"/>
                    </a:ext>
                  </a:extLst>
                </a:gridCol>
                <a:gridCol w="926115">
                  <a:extLst>
                    <a:ext uri="{9D8B030D-6E8A-4147-A177-3AD203B41FA5}">
                      <a16:colId xmlns:a16="http://schemas.microsoft.com/office/drawing/2014/main" xmlns="" val="3688120693"/>
                    </a:ext>
                  </a:extLst>
                </a:gridCol>
                <a:gridCol w="444535">
                  <a:extLst>
                    <a:ext uri="{9D8B030D-6E8A-4147-A177-3AD203B41FA5}">
                      <a16:colId xmlns:a16="http://schemas.microsoft.com/office/drawing/2014/main" xmlns="" val="792697664"/>
                    </a:ext>
                  </a:extLst>
                </a:gridCol>
                <a:gridCol w="308705">
                  <a:extLst>
                    <a:ext uri="{9D8B030D-6E8A-4147-A177-3AD203B41FA5}">
                      <a16:colId xmlns:a16="http://schemas.microsoft.com/office/drawing/2014/main" xmlns="" val="1280632543"/>
                    </a:ext>
                  </a:extLst>
                </a:gridCol>
                <a:gridCol w="308705">
                  <a:extLst>
                    <a:ext uri="{9D8B030D-6E8A-4147-A177-3AD203B41FA5}">
                      <a16:colId xmlns:a16="http://schemas.microsoft.com/office/drawing/2014/main" xmlns="" val="2094114109"/>
                    </a:ext>
                  </a:extLst>
                </a:gridCol>
                <a:gridCol w="308705">
                  <a:extLst>
                    <a:ext uri="{9D8B030D-6E8A-4147-A177-3AD203B41FA5}">
                      <a16:colId xmlns:a16="http://schemas.microsoft.com/office/drawing/2014/main" xmlns="" val="3254033370"/>
                    </a:ext>
                  </a:extLst>
                </a:gridCol>
                <a:gridCol w="308705">
                  <a:extLst>
                    <a:ext uri="{9D8B030D-6E8A-4147-A177-3AD203B41FA5}">
                      <a16:colId xmlns:a16="http://schemas.microsoft.com/office/drawing/2014/main" xmlns="" val="1075423810"/>
                    </a:ext>
                  </a:extLst>
                </a:gridCol>
                <a:gridCol w="308705">
                  <a:extLst>
                    <a:ext uri="{9D8B030D-6E8A-4147-A177-3AD203B41FA5}">
                      <a16:colId xmlns:a16="http://schemas.microsoft.com/office/drawing/2014/main" xmlns="" val="756016787"/>
                    </a:ext>
                  </a:extLst>
                </a:gridCol>
                <a:gridCol w="308705">
                  <a:extLst>
                    <a:ext uri="{9D8B030D-6E8A-4147-A177-3AD203B41FA5}">
                      <a16:colId xmlns:a16="http://schemas.microsoft.com/office/drawing/2014/main" xmlns="" val="3283725444"/>
                    </a:ext>
                  </a:extLst>
                </a:gridCol>
                <a:gridCol w="308705">
                  <a:extLst>
                    <a:ext uri="{9D8B030D-6E8A-4147-A177-3AD203B41FA5}">
                      <a16:colId xmlns:a16="http://schemas.microsoft.com/office/drawing/2014/main" xmlns="" val="2256262774"/>
                    </a:ext>
                  </a:extLst>
                </a:gridCol>
                <a:gridCol w="308705">
                  <a:extLst>
                    <a:ext uri="{9D8B030D-6E8A-4147-A177-3AD203B41FA5}">
                      <a16:colId xmlns:a16="http://schemas.microsoft.com/office/drawing/2014/main" xmlns="" val="1166276326"/>
                    </a:ext>
                  </a:extLst>
                </a:gridCol>
                <a:gridCol w="308705">
                  <a:extLst>
                    <a:ext uri="{9D8B030D-6E8A-4147-A177-3AD203B41FA5}">
                      <a16:colId xmlns:a16="http://schemas.microsoft.com/office/drawing/2014/main" xmlns="" val="2632680770"/>
                    </a:ext>
                  </a:extLst>
                </a:gridCol>
                <a:gridCol w="308705">
                  <a:extLst>
                    <a:ext uri="{9D8B030D-6E8A-4147-A177-3AD203B41FA5}">
                      <a16:colId xmlns:a16="http://schemas.microsoft.com/office/drawing/2014/main" xmlns="" val="769803881"/>
                    </a:ext>
                  </a:extLst>
                </a:gridCol>
                <a:gridCol w="308705">
                  <a:extLst>
                    <a:ext uri="{9D8B030D-6E8A-4147-A177-3AD203B41FA5}">
                      <a16:colId xmlns:a16="http://schemas.microsoft.com/office/drawing/2014/main" xmlns="" val="1511159992"/>
                    </a:ext>
                  </a:extLst>
                </a:gridCol>
                <a:gridCol w="308705">
                  <a:extLst>
                    <a:ext uri="{9D8B030D-6E8A-4147-A177-3AD203B41FA5}">
                      <a16:colId xmlns:a16="http://schemas.microsoft.com/office/drawing/2014/main" xmlns="" val="1503425621"/>
                    </a:ext>
                  </a:extLst>
                </a:gridCol>
                <a:gridCol w="333401">
                  <a:extLst>
                    <a:ext uri="{9D8B030D-6E8A-4147-A177-3AD203B41FA5}">
                      <a16:colId xmlns:a16="http://schemas.microsoft.com/office/drawing/2014/main" xmlns="" val="3053501597"/>
                    </a:ext>
                  </a:extLst>
                </a:gridCol>
                <a:gridCol w="333401">
                  <a:extLst>
                    <a:ext uri="{9D8B030D-6E8A-4147-A177-3AD203B41FA5}">
                      <a16:colId xmlns:a16="http://schemas.microsoft.com/office/drawing/2014/main" xmlns="" val="728283314"/>
                    </a:ext>
                  </a:extLst>
                </a:gridCol>
                <a:gridCol w="333401">
                  <a:extLst>
                    <a:ext uri="{9D8B030D-6E8A-4147-A177-3AD203B41FA5}">
                      <a16:colId xmlns:a16="http://schemas.microsoft.com/office/drawing/2014/main" xmlns="" val="2163646577"/>
                    </a:ext>
                  </a:extLst>
                </a:gridCol>
                <a:gridCol w="333401">
                  <a:extLst>
                    <a:ext uri="{9D8B030D-6E8A-4147-A177-3AD203B41FA5}">
                      <a16:colId xmlns:a16="http://schemas.microsoft.com/office/drawing/2014/main" xmlns="" val="1278497944"/>
                    </a:ext>
                  </a:extLst>
                </a:gridCol>
              </a:tblGrid>
              <a:tr h="185223">
                <a:tc>
                  <a:txBody>
                    <a:bodyPr/>
                    <a:lstStyle/>
                    <a:p>
                      <a:pPr algn="l" fontAlgn="t"/>
                      <a:r>
                        <a:rPr lang="en-ZA" sz="900" b="1" i="0" u="none" strike="noStrike">
                          <a:solidFill>
                            <a:srgbClr val="000000"/>
                          </a:solidFill>
                          <a:effectLst/>
                          <a:latin typeface="Arial" panose="020B0604020202020204" pitchFamily="34" charset="0"/>
                        </a:rPr>
                        <a:t>Legislative requirement</a:t>
                      </a:r>
                    </a:p>
                  </a:txBody>
                  <a:tcPr marL="9261" marR="9261" marT="92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1" i="0" u="none" strike="noStrike">
                          <a:solidFill>
                            <a:srgbClr val="000000"/>
                          </a:solidFill>
                          <a:effectLst/>
                          <a:latin typeface="Arial" panose="020B0604020202020204" pitchFamily="34" charset="0"/>
                        </a:rPr>
                        <a:t>Section</a:t>
                      </a:r>
                    </a:p>
                  </a:txBody>
                  <a:tcPr marL="9261" marR="9261" marT="92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Annual</a:t>
                      </a:r>
                    </a:p>
                  </a:txBody>
                  <a:tcPr marL="9261" marR="9261" marT="92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M01</a:t>
                      </a:r>
                    </a:p>
                  </a:txBody>
                  <a:tcPr marL="9261" marR="9261" marT="9261"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M02</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M03</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M04</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M05</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M06</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M07</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M08</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M09</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M10</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M11</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M12</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Q1</a:t>
                      </a:r>
                    </a:p>
                  </a:txBody>
                  <a:tcPr marL="9261" marR="9261" marT="9261"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Q2</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Q3</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Arial" panose="020B0604020202020204" pitchFamily="34" charset="0"/>
                        </a:rPr>
                        <a:t>Q4</a:t>
                      </a:r>
                    </a:p>
                  </a:txBody>
                  <a:tcPr marL="9261" marR="9261" marT="9261"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0962281"/>
                  </a:ext>
                </a:extLst>
              </a:tr>
              <a:tr h="370446">
                <a:tc>
                  <a:txBody>
                    <a:bodyPr/>
                    <a:lstStyle/>
                    <a:p>
                      <a:pPr algn="l" fontAlgn="ctr"/>
                      <a:r>
                        <a:rPr lang="en-US" sz="900" b="0" i="0" u="none" strike="noStrike">
                          <a:solidFill>
                            <a:srgbClr val="000000"/>
                          </a:solidFill>
                          <a:effectLst/>
                          <a:latin typeface="Arial" panose="020B0604020202020204" pitchFamily="34" charset="0"/>
                        </a:rPr>
                        <a:t>Tabling of the 2020/21 Time schedule outlining key deadlines </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21(1)(b)</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277892958"/>
                  </a:ext>
                </a:extLst>
              </a:tr>
              <a:tr h="370446">
                <a:tc>
                  <a:txBody>
                    <a:bodyPr/>
                    <a:lstStyle/>
                    <a:p>
                      <a:pPr algn="l" fontAlgn="ctr"/>
                      <a:r>
                        <a:rPr lang="en-US" sz="900" b="0" i="0" u="none" strike="noStrike">
                          <a:solidFill>
                            <a:srgbClr val="000000"/>
                          </a:solidFill>
                          <a:effectLst/>
                          <a:latin typeface="Arial" panose="020B0604020202020204" pitchFamily="34" charset="0"/>
                        </a:rPr>
                        <a:t>Tabling of the 2019/20 Adjustments Budget by 28 February</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MBRR - Regulation 23(1)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90742039"/>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Mid-Year Budget and Performance Assessment Report to Council</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54(1)(f)</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626809955"/>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monthly data strings - In-Year Monthly Report</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71(1)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364609994"/>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monthly data strings - Debtors monthly data strings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71(1)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2657600967"/>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monthly data strings - Creditors monthly data strings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71(1)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301502201"/>
                  </a:ext>
                </a:extLst>
              </a:tr>
              <a:tr h="500102">
                <a:tc>
                  <a:txBody>
                    <a:bodyPr/>
                    <a:lstStyle/>
                    <a:p>
                      <a:pPr algn="l" fontAlgn="ctr"/>
                      <a:r>
                        <a:rPr lang="en-US" sz="900" b="0" i="0" u="none" strike="noStrike">
                          <a:solidFill>
                            <a:srgbClr val="000000"/>
                          </a:solidFill>
                          <a:effectLst/>
                          <a:latin typeface="Arial" panose="020B0604020202020204" pitchFamily="34" charset="0"/>
                        </a:rPr>
                        <a:t>Subission of the Mid-Year Budget and Performance Assessment Report to National Treasury and relevant Provicial Treasury</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72(1)(b)</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2497360018"/>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quarterly returns/data strings - Borrowing monitoring</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74(1)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xmlns="" val="3187534620"/>
                  </a:ext>
                </a:extLst>
              </a:tr>
              <a:tr h="370446">
                <a:tc>
                  <a:txBody>
                    <a:bodyPr/>
                    <a:lstStyle/>
                    <a:p>
                      <a:pPr algn="l" fontAlgn="ctr"/>
                      <a:r>
                        <a:rPr lang="en-US" sz="900" b="0" i="0" u="none" strike="noStrike">
                          <a:solidFill>
                            <a:srgbClr val="000000"/>
                          </a:solidFill>
                          <a:effectLst/>
                          <a:latin typeface="Arial" panose="020B0604020202020204" pitchFamily="34" charset="0"/>
                        </a:rPr>
                        <a:t>Submission of the quarterly returns/data strings - Investment monitoring</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74(1)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Yes</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xmlns="" val="4013418104"/>
                  </a:ext>
                </a:extLst>
              </a:tr>
              <a:tr h="500102">
                <a:tc>
                  <a:txBody>
                    <a:bodyPr/>
                    <a:lstStyle/>
                    <a:p>
                      <a:pPr algn="l" fontAlgn="ctr"/>
                      <a:r>
                        <a:rPr lang="en-US" sz="900" b="0" i="0" u="none" strike="noStrike">
                          <a:solidFill>
                            <a:srgbClr val="000000"/>
                          </a:solidFill>
                          <a:effectLst/>
                          <a:latin typeface="Arial" panose="020B0604020202020204" pitchFamily="34" charset="0"/>
                        </a:rPr>
                        <a:t>Submission of the 2020/21 Time schedule outlining key deadlines to National Treasury and relevant Provicial Treasury</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MFMA - Section 74(1)</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No</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Arial" panose="020B0604020202020204" pitchFamily="34" charset="0"/>
                        </a:rPr>
                        <a:t>N/A</a:t>
                      </a:r>
                    </a:p>
                  </a:txBody>
                  <a:tcPr marL="9261" marR="9261" marT="926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7569450"/>
                  </a:ext>
                </a:extLst>
              </a:tr>
            </a:tbl>
          </a:graphicData>
        </a:graphic>
      </p:graphicFrame>
      <p:sp>
        <p:nvSpPr>
          <p:cNvPr id="5" name="TextBox 4"/>
          <p:cNvSpPr txBox="1"/>
          <p:nvPr/>
        </p:nvSpPr>
        <p:spPr>
          <a:xfrm>
            <a:off x="1712640" y="6047710"/>
            <a:ext cx="3528392" cy="246221"/>
          </a:xfrm>
          <a:prstGeom prst="rect">
            <a:avLst/>
          </a:prstGeom>
          <a:noFill/>
        </p:spPr>
        <p:txBody>
          <a:bodyPr wrap="square" rtlCol="0">
            <a:spAutoFit/>
          </a:bodyPr>
          <a:lstStyle/>
          <a:p>
            <a:r>
              <a:rPr lang="en-US" sz="1000" i="1" dirty="0" smtClean="0"/>
              <a:t>Source:  Local Government Database extracted 03/08/2020</a:t>
            </a:r>
            <a:endParaRPr lang="en-ZA" sz="1000" i="1" dirty="0"/>
          </a:p>
        </p:txBody>
      </p:sp>
    </p:spTree>
    <p:extLst>
      <p:ext uri="{BB962C8B-B14F-4D97-AF65-F5344CB8AC3E}">
        <p14:creationId xmlns:p14="http://schemas.microsoft.com/office/powerpoint/2010/main" xmlns="" val="113095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634082"/>
          </a:xfrm>
        </p:spPr>
        <p:txBody>
          <a:bodyPr>
            <a:normAutofit/>
          </a:bodyPr>
          <a:lstStyle/>
          <a:p>
            <a:pPr algn="r"/>
            <a:r>
              <a:rPr lang="en-US" sz="2400" b="1" dirty="0" smtClean="0"/>
              <a:t>National Treasury Support</a:t>
            </a:r>
            <a:endParaRPr lang="en-ZA" sz="2400" b="1" dirty="0"/>
          </a:p>
        </p:txBody>
      </p:sp>
      <p:sp>
        <p:nvSpPr>
          <p:cNvPr id="3" name="Content Placeholder 2"/>
          <p:cNvSpPr>
            <a:spLocks noGrp="1"/>
          </p:cNvSpPr>
          <p:nvPr>
            <p:ph idx="1"/>
          </p:nvPr>
        </p:nvSpPr>
        <p:spPr>
          <a:xfrm>
            <a:off x="495300" y="1412776"/>
            <a:ext cx="8915400" cy="4752528"/>
          </a:xfrm>
        </p:spPr>
        <p:txBody>
          <a:bodyPr vert="horz" lIns="91440" tIns="45720" rIns="91440" bIns="45720" rtlCol="0">
            <a:normAutofit fontScale="47500" lnSpcReduction="20000"/>
          </a:bodyPr>
          <a:lstStyle/>
          <a:p>
            <a:pPr marL="0" indent="0" algn="just">
              <a:buNone/>
            </a:pPr>
            <a:r>
              <a:rPr lang="en-US" sz="3500" dirty="0" smtClean="0"/>
              <a:t>National Treasury further supported </a:t>
            </a:r>
            <a:r>
              <a:rPr lang="en-US" sz="3500" dirty="0" err="1" smtClean="0"/>
              <a:t>Msunduzi</a:t>
            </a:r>
            <a:r>
              <a:rPr lang="en-US" sz="3500" dirty="0" smtClean="0"/>
              <a:t> Local Municipality in the following areas:</a:t>
            </a:r>
          </a:p>
          <a:p>
            <a:pPr marL="0" indent="0" algn="just">
              <a:buNone/>
            </a:pPr>
            <a:endParaRPr lang="en-US" dirty="0"/>
          </a:p>
          <a:p>
            <a:pPr algn="just"/>
            <a:r>
              <a:rPr lang="en-ZA" dirty="0" smtClean="0"/>
              <a:t>With </a:t>
            </a:r>
            <a:r>
              <a:rPr lang="en-ZA" dirty="0"/>
              <a:t>the </a:t>
            </a:r>
            <a:r>
              <a:rPr lang="en-ZA" dirty="0" err="1"/>
              <a:t>Covid</a:t>
            </a:r>
            <a:r>
              <a:rPr lang="en-ZA" dirty="0"/>
              <a:t> 19 Lockdown, National Treasury will be hosting a session with the municipality in the coming weeks to assess readiness in preparation of submission of their AFS and related actions taken to address 2018/19 audit findings.  The details of the support has been:</a:t>
            </a:r>
          </a:p>
          <a:p>
            <a:pPr lvl="1" algn="just"/>
            <a:r>
              <a:rPr lang="en-ZA" dirty="0"/>
              <a:t>Review of the post audit action plan, </a:t>
            </a:r>
          </a:p>
          <a:p>
            <a:pPr lvl="1" algn="just"/>
            <a:r>
              <a:rPr lang="en-ZA" dirty="0"/>
              <a:t>Review of draft financial statement;</a:t>
            </a:r>
          </a:p>
          <a:p>
            <a:pPr lvl="1" algn="just"/>
            <a:r>
              <a:rPr lang="en-ZA" dirty="0"/>
              <a:t>Review of prior period file and the audit support files, </a:t>
            </a:r>
          </a:p>
          <a:p>
            <a:pPr lvl="1" algn="just"/>
            <a:r>
              <a:rPr lang="en-ZA" dirty="0"/>
              <a:t>Providing technical support with issues raised by the AGSA during audit cycle, </a:t>
            </a:r>
          </a:p>
          <a:p>
            <a:pPr lvl="1" algn="just"/>
            <a:r>
              <a:rPr lang="en-ZA" dirty="0"/>
              <a:t>Review of the 109 COMAFs raised including the adequacy of managements responses, </a:t>
            </a:r>
          </a:p>
          <a:p>
            <a:pPr lvl="1" algn="just"/>
            <a:r>
              <a:rPr lang="en-ZA" dirty="0"/>
              <a:t>Attended and provided technical guidance and advice at internal audit related meetings, Audit Committee and AGSA meetings relating to audit progress.</a:t>
            </a:r>
          </a:p>
          <a:p>
            <a:pPr algn="just"/>
            <a:r>
              <a:rPr lang="en-ZA" dirty="0"/>
              <a:t>The municipality subsequently improved from an adverse audit opinion in 2017/2018 to qualified with findings in 2018/2019 (a reduction from 18 to 5 paragraphs). </a:t>
            </a:r>
          </a:p>
          <a:p>
            <a:pPr algn="just"/>
            <a:r>
              <a:rPr lang="en-ZA" dirty="0"/>
              <a:t>From a MFMA compliance point of view, National Treasury reviewed the quarterly compliance reports and provided feedback to the municipality.</a:t>
            </a:r>
          </a:p>
          <a:p>
            <a:pPr algn="just"/>
            <a:r>
              <a:rPr lang="en-ZA" dirty="0" smtClean="0"/>
              <a:t>As </a:t>
            </a:r>
            <a:r>
              <a:rPr lang="en-ZA" dirty="0"/>
              <a:t>part of the recovery plan, National Treasury performed a reassessment of the FMCMM, to identify areas of weaknesses, in 2018.  </a:t>
            </a:r>
          </a:p>
          <a:p>
            <a:pPr algn="just"/>
            <a:r>
              <a:rPr lang="en-ZA" dirty="0"/>
              <a:t>With regards to the FMCMM, the municipality regressed from a score of 2.84 in 2015 to 2.79 in 2018. An action plan to identify the shortcoming was developed and to date 48% of the findings on the plan were addressed.</a:t>
            </a:r>
          </a:p>
          <a:p>
            <a:pPr algn="just"/>
            <a:r>
              <a:rPr lang="en-ZA" dirty="0"/>
              <a:t>Further training was provided to the MPAC on their role and responsibilities and follow up on Unauthorised, Irregular, Fruitless and Wasteful expenditure. </a:t>
            </a:r>
          </a:p>
        </p:txBody>
      </p:sp>
      <p:sp>
        <p:nvSpPr>
          <p:cNvPr id="4" name="Slide Number Placeholder 3"/>
          <p:cNvSpPr>
            <a:spLocks noGrp="1"/>
          </p:cNvSpPr>
          <p:nvPr>
            <p:ph type="sldNum" sz="quarter" idx="12"/>
          </p:nvPr>
        </p:nvSpPr>
        <p:spPr/>
        <p:txBody>
          <a:bodyPr/>
          <a:lstStyle/>
          <a:p>
            <a:fld id="{4D187D38-A82F-4F78-AD78-F61FA98413B7}" type="slidenum">
              <a:rPr lang="en-ZA" smtClean="0"/>
              <a:pPr/>
              <a:t>4</a:t>
            </a:fld>
            <a:endParaRPr lang="en-ZA" dirty="0"/>
          </a:p>
        </p:txBody>
      </p:sp>
    </p:spTree>
    <p:extLst>
      <p:ext uri="{BB962C8B-B14F-4D97-AF65-F5344CB8AC3E}">
        <p14:creationId xmlns:p14="http://schemas.microsoft.com/office/powerpoint/2010/main" xmlns="" val="388600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9"/>
            <a:ext cx="8915400" cy="634082"/>
          </a:xfrm>
        </p:spPr>
        <p:txBody>
          <a:bodyPr>
            <a:normAutofit/>
          </a:bodyPr>
          <a:lstStyle/>
          <a:p>
            <a:pPr algn="r"/>
            <a:r>
              <a:rPr lang="en-US" sz="2400" b="1" dirty="0" err="1" smtClean="0"/>
              <a:t>Msunduzi</a:t>
            </a:r>
            <a:r>
              <a:rPr lang="en-US" sz="2400" b="1" dirty="0" smtClean="0"/>
              <a:t> Audit Opinion</a:t>
            </a:r>
            <a:endParaRPr lang="en-ZA" sz="2400" b="1" dirty="0"/>
          </a:p>
        </p:txBody>
      </p:sp>
      <p:sp>
        <p:nvSpPr>
          <p:cNvPr id="3" name="Content Placeholder 2"/>
          <p:cNvSpPr>
            <a:spLocks noGrp="1"/>
          </p:cNvSpPr>
          <p:nvPr>
            <p:ph idx="1"/>
          </p:nvPr>
        </p:nvSpPr>
        <p:spPr>
          <a:xfrm>
            <a:off x="495300" y="1412776"/>
            <a:ext cx="8915400" cy="4525963"/>
          </a:xfrm>
        </p:spPr>
        <p:txBody>
          <a:bodyPr>
            <a:normAutofit/>
          </a:bodyPr>
          <a:lstStyle/>
          <a:p>
            <a:pPr algn="just"/>
            <a:r>
              <a:rPr lang="en-US" sz="1600" dirty="0" smtClean="0"/>
              <a:t>The audit opinions received from the Auditor-General South Africa (AGSA) have improved over the last three years:</a:t>
            </a:r>
          </a:p>
          <a:p>
            <a:pPr algn="just"/>
            <a:endParaRPr lang="en-US" sz="1200" dirty="0" smtClean="0"/>
          </a:p>
          <a:p>
            <a:pPr algn="just"/>
            <a:endParaRPr lang="en-US" sz="1200" dirty="0"/>
          </a:p>
          <a:p>
            <a:pPr algn="just"/>
            <a:endParaRPr lang="en-US" sz="1200" dirty="0"/>
          </a:p>
          <a:p>
            <a:pPr algn="just"/>
            <a:endParaRPr lang="en-US" sz="1200" dirty="0" smtClean="0"/>
          </a:p>
          <a:p>
            <a:pPr algn="just"/>
            <a:endParaRPr lang="en-US" sz="1200" dirty="0"/>
          </a:p>
          <a:p>
            <a:pPr algn="just"/>
            <a:r>
              <a:rPr lang="en-US" sz="1600" dirty="0" smtClean="0"/>
              <a:t>Basis for qualified audit opinion in 2018/19:</a:t>
            </a:r>
          </a:p>
          <a:p>
            <a:pPr algn="just"/>
            <a:endParaRPr lang="en-US" sz="1200" dirty="0"/>
          </a:p>
          <a:p>
            <a:pPr algn="just"/>
            <a:endParaRPr lang="en-US" sz="1200" dirty="0" smtClean="0"/>
          </a:p>
          <a:p>
            <a:pPr algn="just"/>
            <a:endParaRPr lang="en-US" sz="1200" dirty="0" smtClean="0"/>
          </a:p>
          <a:p>
            <a:pPr algn="just"/>
            <a:endParaRPr lang="en-ZA" sz="12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5</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418074989"/>
              </p:ext>
            </p:extLst>
          </p:nvPr>
        </p:nvGraphicFramePr>
        <p:xfrm>
          <a:off x="920550" y="2060848"/>
          <a:ext cx="8352927" cy="731520"/>
        </p:xfrm>
        <a:graphic>
          <a:graphicData uri="http://schemas.openxmlformats.org/drawingml/2006/table">
            <a:tbl>
              <a:tblPr firstRow="1" bandRow="1">
                <a:tableStyleId>{F5AB1C69-6EDB-4FF4-983F-18BD219EF322}</a:tableStyleId>
              </a:tblPr>
              <a:tblGrid>
                <a:gridCol w="2784309">
                  <a:extLst>
                    <a:ext uri="{9D8B030D-6E8A-4147-A177-3AD203B41FA5}">
                      <a16:colId xmlns:a16="http://schemas.microsoft.com/office/drawing/2014/main" xmlns="" val="476777352"/>
                    </a:ext>
                  </a:extLst>
                </a:gridCol>
                <a:gridCol w="2784309">
                  <a:extLst>
                    <a:ext uri="{9D8B030D-6E8A-4147-A177-3AD203B41FA5}">
                      <a16:colId xmlns:a16="http://schemas.microsoft.com/office/drawing/2014/main" xmlns="" val="1013175595"/>
                    </a:ext>
                  </a:extLst>
                </a:gridCol>
                <a:gridCol w="2784309">
                  <a:extLst>
                    <a:ext uri="{9D8B030D-6E8A-4147-A177-3AD203B41FA5}">
                      <a16:colId xmlns:a16="http://schemas.microsoft.com/office/drawing/2014/main" xmlns="" val="291747914"/>
                    </a:ext>
                  </a:extLst>
                </a:gridCol>
              </a:tblGrid>
              <a:tr h="360040">
                <a:tc>
                  <a:txBody>
                    <a:bodyPr/>
                    <a:lstStyle/>
                    <a:p>
                      <a:r>
                        <a:rPr lang="en-US" b="1" dirty="0" smtClean="0"/>
                        <a:t>2016/17</a:t>
                      </a:r>
                      <a:endParaRPr lang="en-ZA" b="1" dirty="0"/>
                    </a:p>
                  </a:txBody>
                  <a:tcPr>
                    <a:solidFill>
                      <a:srgbClr val="00421E"/>
                    </a:solidFill>
                  </a:tcPr>
                </a:tc>
                <a:tc>
                  <a:txBody>
                    <a:bodyPr/>
                    <a:lstStyle/>
                    <a:p>
                      <a:r>
                        <a:rPr lang="en-US" b="1" dirty="0" smtClean="0"/>
                        <a:t>2017/18</a:t>
                      </a:r>
                      <a:endParaRPr lang="en-ZA" b="1" dirty="0"/>
                    </a:p>
                  </a:txBody>
                  <a:tcPr>
                    <a:solidFill>
                      <a:srgbClr val="00421E"/>
                    </a:solidFill>
                  </a:tcPr>
                </a:tc>
                <a:tc>
                  <a:txBody>
                    <a:bodyPr/>
                    <a:lstStyle/>
                    <a:p>
                      <a:r>
                        <a:rPr lang="en-US" b="1" dirty="0" smtClean="0"/>
                        <a:t>2018/19</a:t>
                      </a:r>
                      <a:endParaRPr lang="en-ZA" b="1" dirty="0"/>
                    </a:p>
                  </a:txBody>
                  <a:tcPr>
                    <a:solidFill>
                      <a:srgbClr val="00421E"/>
                    </a:solidFill>
                  </a:tcPr>
                </a:tc>
                <a:extLst>
                  <a:ext uri="{0D108BD9-81ED-4DB2-BD59-A6C34878D82A}">
                    <a16:rowId xmlns:a16="http://schemas.microsoft.com/office/drawing/2014/main" xmlns="" val="2561821434"/>
                  </a:ext>
                </a:extLst>
              </a:tr>
              <a:tr h="360040">
                <a:tc>
                  <a:txBody>
                    <a:bodyPr/>
                    <a:lstStyle/>
                    <a:p>
                      <a:r>
                        <a:rPr lang="en-US" b="1" dirty="0" smtClean="0"/>
                        <a:t>Disclaimer</a:t>
                      </a:r>
                      <a:endParaRPr lang="en-ZA" b="1" dirty="0"/>
                    </a:p>
                  </a:txBody>
                  <a:tcPr>
                    <a:solidFill>
                      <a:srgbClr val="FF0000"/>
                    </a:solidFill>
                  </a:tcPr>
                </a:tc>
                <a:tc>
                  <a:txBody>
                    <a:bodyPr/>
                    <a:lstStyle/>
                    <a:p>
                      <a:r>
                        <a:rPr lang="en-US" b="1" dirty="0" smtClean="0"/>
                        <a:t>Adverse</a:t>
                      </a:r>
                      <a:endParaRPr lang="en-ZA" b="1" dirty="0"/>
                    </a:p>
                  </a:txBody>
                  <a:tcPr>
                    <a:solidFill>
                      <a:srgbClr val="FF4FD1"/>
                    </a:solidFill>
                  </a:tcPr>
                </a:tc>
                <a:tc>
                  <a:txBody>
                    <a:bodyPr/>
                    <a:lstStyle/>
                    <a:p>
                      <a:r>
                        <a:rPr lang="en-US" b="1" dirty="0" smtClean="0"/>
                        <a:t>Qualified</a:t>
                      </a:r>
                      <a:endParaRPr lang="en-ZA" b="1" dirty="0"/>
                    </a:p>
                  </a:txBody>
                  <a:tcPr>
                    <a:solidFill>
                      <a:schemeClr val="accent4">
                        <a:lumMod val="60000"/>
                        <a:lumOff val="40000"/>
                      </a:schemeClr>
                    </a:solidFill>
                  </a:tcPr>
                </a:tc>
                <a:extLst>
                  <a:ext uri="{0D108BD9-81ED-4DB2-BD59-A6C34878D82A}">
                    <a16:rowId xmlns:a16="http://schemas.microsoft.com/office/drawing/2014/main" xmlns="" val="37719663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4055459658"/>
              </p:ext>
            </p:extLst>
          </p:nvPr>
        </p:nvGraphicFramePr>
        <p:xfrm>
          <a:off x="920550" y="3440440"/>
          <a:ext cx="8352927" cy="2640080"/>
        </p:xfrm>
        <a:graphic>
          <a:graphicData uri="http://schemas.openxmlformats.org/drawingml/2006/table">
            <a:tbl>
              <a:tblPr firstRow="1" bandRow="1">
                <a:tableStyleId>{F5AB1C69-6EDB-4FF4-983F-18BD219EF322}</a:tableStyleId>
              </a:tblPr>
              <a:tblGrid>
                <a:gridCol w="2808313">
                  <a:extLst>
                    <a:ext uri="{9D8B030D-6E8A-4147-A177-3AD203B41FA5}">
                      <a16:colId xmlns:a16="http://schemas.microsoft.com/office/drawing/2014/main" xmlns="" val="302606244"/>
                    </a:ext>
                  </a:extLst>
                </a:gridCol>
                <a:gridCol w="5544614">
                  <a:extLst>
                    <a:ext uri="{9D8B030D-6E8A-4147-A177-3AD203B41FA5}">
                      <a16:colId xmlns:a16="http://schemas.microsoft.com/office/drawing/2014/main" xmlns="" val="3597660378"/>
                    </a:ext>
                  </a:extLst>
                </a:gridCol>
              </a:tblGrid>
              <a:tr h="416383">
                <a:tc>
                  <a:txBody>
                    <a:bodyPr/>
                    <a:lstStyle/>
                    <a:p>
                      <a:r>
                        <a:rPr lang="en-US" dirty="0" smtClean="0"/>
                        <a:t>Item</a:t>
                      </a:r>
                      <a:endParaRPr lang="en-ZA" dirty="0"/>
                    </a:p>
                  </a:txBody>
                  <a:tcPr>
                    <a:solidFill>
                      <a:srgbClr val="00421E"/>
                    </a:solidFill>
                  </a:tcPr>
                </a:tc>
                <a:tc>
                  <a:txBody>
                    <a:bodyPr/>
                    <a:lstStyle/>
                    <a:p>
                      <a:r>
                        <a:rPr lang="en-US" dirty="0" smtClean="0"/>
                        <a:t>Description</a:t>
                      </a:r>
                      <a:endParaRPr lang="en-ZA" dirty="0"/>
                    </a:p>
                  </a:txBody>
                  <a:tcPr>
                    <a:solidFill>
                      <a:srgbClr val="00421E"/>
                    </a:solidFill>
                  </a:tcPr>
                </a:tc>
                <a:extLst>
                  <a:ext uri="{0D108BD9-81ED-4DB2-BD59-A6C34878D82A}">
                    <a16:rowId xmlns:a16="http://schemas.microsoft.com/office/drawing/2014/main" xmlns="" val="621138960"/>
                  </a:ext>
                </a:extLst>
              </a:tr>
              <a:tr h="416383">
                <a:tc>
                  <a:txBody>
                    <a:bodyPr/>
                    <a:lstStyle/>
                    <a:p>
                      <a:pPr algn="l" fontAlgn="t"/>
                      <a:r>
                        <a:rPr lang="en-US" sz="1200" b="0" i="0" u="none" strike="noStrike" dirty="0">
                          <a:solidFill>
                            <a:srgbClr val="000000"/>
                          </a:solidFill>
                          <a:effectLst/>
                          <a:latin typeface="Calibri" panose="020F0502020204030204" pitchFamily="34" charset="0"/>
                        </a:rPr>
                        <a:t>Property, plant and</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equipment (PPE)</a:t>
                      </a:r>
                    </a:p>
                  </a:txBody>
                  <a:tcPr marL="9525" marR="9525" marT="9525" marB="0"/>
                </a:tc>
                <a:tc>
                  <a:txBody>
                    <a:bodyPr/>
                    <a:lstStyle/>
                    <a:p>
                      <a:pPr algn="l" fontAlgn="t"/>
                      <a:r>
                        <a:rPr lang="en-US" sz="1200" b="0" i="0" u="none" strike="noStrike">
                          <a:solidFill>
                            <a:srgbClr val="000000"/>
                          </a:solidFill>
                          <a:effectLst/>
                          <a:latin typeface="Calibri" panose="020F0502020204030204" pitchFamily="34" charset="0"/>
                        </a:rPr>
                        <a:t>PPE was not appropriately accounted for in terms of GRAP 17. Items of PPE were acquired in the prior year were incorrectly recognised as opeartional costs.</a:t>
                      </a:r>
                    </a:p>
                  </a:txBody>
                  <a:tcPr marL="9525" marR="9525" marT="9525" marB="0"/>
                </a:tc>
                <a:extLst>
                  <a:ext uri="{0D108BD9-81ED-4DB2-BD59-A6C34878D82A}">
                    <a16:rowId xmlns:a16="http://schemas.microsoft.com/office/drawing/2014/main" xmlns="" val="4231094682"/>
                  </a:ext>
                </a:extLst>
              </a:tr>
              <a:tr h="416383">
                <a:tc>
                  <a:txBody>
                    <a:bodyPr/>
                    <a:lstStyle/>
                    <a:p>
                      <a:pPr algn="l" fontAlgn="t"/>
                      <a:r>
                        <a:rPr lang="en-ZA" sz="1200" b="0" i="0" u="none" strike="noStrike" dirty="0">
                          <a:solidFill>
                            <a:srgbClr val="000000"/>
                          </a:solidFill>
                          <a:effectLst/>
                          <a:latin typeface="Calibri" panose="020F0502020204030204" pitchFamily="34" charset="0"/>
                        </a:rPr>
                        <a:t>Consumer debtors</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Insufficient evidence to confirm that </a:t>
                      </a:r>
                      <a:r>
                        <a:rPr lang="en-US" sz="1200" b="0" i="0" u="none" strike="noStrike" dirty="0" smtClean="0">
                          <a:solidFill>
                            <a:srgbClr val="000000"/>
                          </a:solidFill>
                          <a:effectLst/>
                          <a:latin typeface="Calibri" panose="020F0502020204030204" pitchFamily="34" charset="0"/>
                        </a:rPr>
                        <a:t>consumer </a:t>
                      </a:r>
                      <a:r>
                        <a:rPr lang="en-US" sz="1200" b="0" i="0" u="none" strike="noStrike" dirty="0">
                          <a:solidFill>
                            <a:srgbClr val="000000"/>
                          </a:solidFill>
                          <a:effectLst/>
                          <a:latin typeface="Calibri" panose="020F0502020204030204" pitchFamily="34" charset="0"/>
                        </a:rPr>
                        <a:t>debtors were correctly accounted for due to a lack </a:t>
                      </a:r>
                      <a:r>
                        <a:rPr lang="en-US" sz="1200" b="0" i="0" u="none" strike="noStrike" dirty="0" smtClean="0">
                          <a:solidFill>
                            <a:srgbClr val="000000"/>
                          </a:solidFill>
                          <a:effectLst/>
                          <a:latin typeface="Calibri" panose="020F0502020204030204" pitchFamily="34" charset="0"/>
                        </a:rPr>
                        <a:t>of </a:t>
                      </a:r>
                      <a:r>
                        <a:rPr lang="en-US" sz="1200" b="0" i="0" u="none" strike="noStrike" dirty="0">
                          <a:solidFill>
                            <a:srgbClr val="000000"/>
                          </a:solidFill>
                          <a:effectLst/>
                          <a:latin typeface="Calibri" panose="020F0502020204030204" pitchFamily="34" charset="0"/>
                        </a:rPr>
                        <a:t>internal controls to maintain records of consumer debtors. </a:t>
                      </a:r>
                    </a:p>
                  </a:txBody>
                  <a:tcPr marL="9525" marR="9525" marT="9525" marB="0"/>
                </a:tc>
                <a:extLst>
                  <a:ext uri="{0D108BD9-81ED-4DB2-BD59-A6C34878D82A}">
                    <a16:rowId xmlns:a16="http://schemas.microsoft.com/office/drawing/2014/main" xmlns="" val="647429020"/>
                  </a:ext>
                </a:extLst>
              </a:tr>
              <a:tr h="416383">
                <a:tc>
                  <a:txBody>
                    <a:bodyPr/>
                    <a:lstStyle/>
                    <a:p>
                      <a:pPr algn="l" fontAlgn="t"/>
                      <a:r>
                        <a:rPr lang="en-US" sz="1200" b="0" i="0" u="none" strike="noStrike">
                          <a:solidFill>
                            <a:srgbClr val="000000"/>
                          </a:solidFill>
                          <a:effectLst/>
                          <a:latin typeface="Calibri" panose="020F0502020204030204" pitchFamily="34" charset="0"/>
                        </a:rPr>
                        <a:t>Revenue from exchange transactions - interest from consumer debtors and receivables</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Interest from consumer debtors and receivables in accordance with GRAP 9. The municipality did not correctly calculate interest calculate interest charged to consumers and receivables. </a:t>
                      </a:r>
                    </a:p>
                  </a:txBody>
                  <a:tcPr marL="9525" marR="9525" marT="9525" marB="0"/>
                </a:tc>
                <a:extLst>
                  <a:ext uri="{0D108BD9-81ED-4DB2-BD59-A6C34878D82A}">
                    <a16:rowId xmlns:a16="http://schemas.microsoft.com/office/drawing/2014/main" xmlns="" val="151606052"/>
                  </a:ext>
                </a:extLst>
              </a:tr>
              <a:tr h="416383">
                <a:tc>
                  <a:txBody>
                    <a:bodyPr/>
                    <a:lstStyle/>
                    <a:p>
                      <a:pPr algn="l" fontAlgn="t"/>
                      <a:r>
                        <a:rPr lang="en-ZA" sz="1200" b="0" i="0" u="none" strike="noStrike">
                          <a:solidFill>
                            <a:srgbClr val="000000"/>
                          </a:solidFill>
                          <a:effectLst/>
                          <a:latin typeface="Calibri" panose="020F0502020204030204" pitchFamily="34" charset="0"/>
                        </a:rPr>
                        <a:t>Revenue from exchange transactions - service charges</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Insufficient evidence to confirm that service charges were correctly accounted for due to a lack o internal controls to maintain records of service charges. </a:t>
                      </a:r>
                    </a:p>
                  </a:txBody>
                  <a:tcPr marL="9525" marR="9525" marT="9525" marB="0"/>
                </a:tc>
                <a:extLst>
                  <a:ext uri="{0D108BD9-81ED-4DB2-BD59-A6C34878D82A}">
                    <a16:rowId xmlns:a16="http://schemas.microsoft.com/office/drawing/2014/main" xmlns="" val="3048530251"/>
                  </a:ext>
                </a:extLst>
              </a:tr>
              <a:tr h="416383">
                <a:tc>
                  <a:txBody>
                    <a:bodyPr/>
                    <a:lstStyle/>
                    <a:p>
                      <a:pPr algn="l" fontAlgn="t"/>
                      <a:r>
                        <a:rPr lang="en-US" sz="1200" b="0" i="0" u="none" strike="noStrike">
                          <a:solidFill>
                            <a:srgbClr val="000000"/>
                          </a:solidFill>
                          <a:effectLst/>
                          <a:latin typeface="Calibri" panose="020F0502020204030204" pitchFamily="34" charset="0"/>
                        </a:rPr>
                        <a:t>Revenue from exchange transactions - property rates</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Insufficient evidence to confirm that property rates were correctly accounted for due to a lack </a:t>
                      </a:r>
                      <a:r>
                        <a:rPr lang="en-US" sz="1200" b="0" i="0" u="none" strike="noStrike" dirty="0" smtClean="0">
                          <a:solidFill>
                            <a:srgbClr val="000000"/>
                          </a:solidFill>
                          <a:effectLst/>
                          <a:latin typeface="Calibri" panose="020F0502020204030204" pitchFamily="34" charset="0"/>
                        </a:rPr>
                        <a:t>of </a:t>
                      </a:r>
                      <a:r>
                        <a:rPr lang="en-US" sz="1200" b="0" i="0" u="none" strike="noStrike" dirty="0">
                          <a:solidFill>
                            <a:srgbClr val="000000"/>
                          </a:solidFill>
                          <a:effectLst/>
                          <a:latin typeface="Calibri" panose="020F0502020204030204" pitchFamily="34" charset="0"/>
                        </a:rPr>
                        <a:t>internal controls to maintain records of property rates. </a:t>
                      </a:r>
                    </a:p>
                  </a:txBody>
                  <a:tcPr marL="9525" marR="9525" marT="9525" marB="0"/>
                </a:tc>
                <a:extLst>
                  <a:ext uri="{0D108BD9-81ED-4DB2-BD59-A6C34878D82A}">
                    <a16:rowId xmlns:a16="http://schemas.microsoft.com/office/drawing/2014/main" xmlns="" val="659408018"/>
                  </a:ext>
                </a:extLst>
              </a:tr>
            </a:tbl>
          </a:graphicData>
        </a:graphic>
      </p:graphicFrame>
      <p:sp>
        <p:nvSpPr>
          <p:cNvPr id="7" name="TextBox 6"/>
          <p:cNvSpPr txBox="1"/>
          <p:nvPr/>
        </p:nvSpPr>
        <p:spPr>
          <a:xfrm>
            <a:off x="1712640" y="6131970"/>
            <a:ext cx="3528392" cy="246221"/>
          </a:xfrm>
          <a:prstGeom prst="rect">
            <a:avLst/>
          </a:prstGeom>
          <a:noFill/>
        </p:spPr>
        <p:txBody>
          <a:bodyPr wrap="square" rtlCol="0">
            <a:spAutoFit/>
          </a:bodyPr>
          <a:lstStyle/>
          <a:p>
            <a:r>
              <a:rPr lang="en-US" sz="1000" i="1" dirty="0" smtClean="0"/>
              <a:t>Source:  AGSA – </a:t>
            </a:r>
            <a:r>
              <a:rPr lang="en-US" sz="1000" i="1" dirty="0" err="1" smtClean="0"/>
              <a:t>Msunduzi</a:t>
            </a:r>
            <a:r>
              <a:rPr lang="en-US" sz="1000" i="1" dirty="0" smtClean="0"/>
              <a:t> 2018/19 Audit Report</a:t>
            </a:r>
            <a:endParaRPr lang="en-ZA" sz="1000" i="1" dirty="0"/>
          </a:p>
        </p:txBody>
      </p:sp>
    </p:spTree>
    <p:extLst>
      <p:ext uri="{BB962C8B-B14F-4D97-AF65-F5344CB8AC3E}">
        <p14:creationId xmlns:p14="http://schemas.microsoft.com/office/powerpoint/2010/main" xmlns="" val="371992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984" y="429"/>
            <a:ext cx="4601716" cy="634082"/>
          </a:xfrm>
        </p:spPr>
        <p:txBody>
          <a:bodyPr>
            <a:normAutofit fontScale="90000"/>
          </a:bodyPr>
          <a:lstStyle/>
          <a:p>
            <a:pPr algn="r"/>
            <a:r>
              <a:rPr lang="en-US" sz="2400" b="1" dirty="0" err="1" smtClean="0"/>
              <a:t>Msunduzi</a:t>
            </a:r>
            <a:r>
              <a:rPr lang="en-US" sz="2400" b="1" dirty="0" smtClean="0"/>
              <a:t> 2018/19 Audit Findings – Compliance with Legislation</a:t>
            </a:r>
            <a:endParaRPr lang="en-ZA" sz="2400" b="1" dirty="0"/>
          </a:p>
        </p:txBody>
      </p:sp>
      <p:sp>
        <p:nvSpPr>
          <p:cNvPr id="3" name="Content Placeholder 2"/>
          <p:cNvSpPr>
            <a:spLocks noGrp="1"/>
          </p:cNvSpPr>
          <p:nvPr>
            <p:ph idx="1"/>
          </p:nvPr>
        </p:nvSpPr>
        <p:spPr>
          <a:xfrm>
            <a:off x="495300" y="1340768"/>
            <a:ext cx="8915400" cy="4525963"/>
          </a:xfrm>
        </p:spPr>
        <p:txBody>
          <a:bodyPr>
            <a:normAutofit/>
          </a:bodyPr>
          <a:lstStyle/>
          <a:p>
            <a:pPr marL="0" indent="0" algn="just">
              <a:buNone/>
            </a:pPr>
            <a:r>
              <a:rPr lang="en-US" sz="1600" dirty="0" smtClean="0"/>
              <a:t>The following were areas raised by the AGSA in the </a:t>
            </a:r>
            <a:r>
              <a:rPr lang="en-US" sz="1600" smtClean="0"/>
              <a:t>2018/19 Management Report </a:t>
            </a:r>
            <a:r>
              <a:rPr lang="en-US" sz="1600" dirty="0" smtClean="0"/>
              <a:t>relating to compliance with legislation:</a:t>
            </a:r>
          </a:p>
          <a:p>
            <a:pPr marL="0" indent="0" algn="just">
              <a:buNone/>
            </a:pPr>
            <a:endParaRPr lang="en-US" sz="1600" dirty="0" smtClean="0"/>
          </a:p>
          <a:p>
            <a:pPr marL="0" indent="0" algn="just">
              <a:buNone/>
            </a:pPr>
            <a:endParaRPr lang="en-US" sz="1200" dirty="0"/>
          </a:p>
          <a:p>
            <a:pPr algn="just"/>
            <a:endParaRPr lang="en-US" sz="1200" dirty="0" smtClean="0"/>
          </a:p>
          <a:p>
            <a:pPr algn="just"/>
            <a:endParaRPr lang="en-US" sz="1200" dirty="0" smtClean="0"/>
          </a:p>
          <a:p>
            <a:pPr algn="just"/>
            <a:endParaRPr lang="en-ZA" sz="12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6</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3239581654"/>
              </p:ext>
            </p:extLst>
          </p:nvPr>
        </p:nvGraphicFramePr>
        <p:xfrm>
          <a:off x="516653" y="1890037"/>
          <a:ext cx="8915400" cy="4482338"/>
        </p:xfrm>
        <a:graphic>
          <a:graphicData uri="http://schemas.openxmlformats.org/drawingml/2006/table">
            <a:tbl>
              <a:tblPr firstRow="1" bandRow="1">
                <a:tableStyleId>{F5AB1C69-6EDB-4FF4-983F-18BD219EF322}</a:tableStyleId>
              </a:tblPr>
              <a:tblGrid>
                <a:gridCol w="1199930">
                  <a:extLst>
                    <a:ext uri="{9D8B030D-6E8A-4147-A177-3AD203B41FA5}">
                      <a16:colId xmlns:a16="http://schemas.microsoft.com/office/drawing/2014/main" xmlns="" val="590596138"/>
                    </a:ext>
                  </a:extLst>
                </a:gridCol>
                <a:gridCol w="7715470">
                  <a:extLst>
                    <a:ext uri="{9D8B030D-6E8A-4147-A177-3AD203B41FA5}">
                      <a16:colId xmlns:a16="http://schemas.microsoft.com/office/drawing/2014/main" xmlns="" val="3643596499"/>
                    </a:ext>
                  </a:extLst>
                </a:gridCol>
              </a:tblGrid>
              <a:tr h="324000">
                <a:tc>
                  <a:txBody>
                    <a:bodyPr/>
                    <a:lstStyle/>
                    <a:p>
                      <a:r>
                        <a:rPr lang="en-US" sz="1600" dirty="0" smtClean="0"/>
                        <a:t>Item</a:t>
                      </a:r>
                      <a:endParaRPr lang="en-ZA" sz="1600" dirty="0"/>
                    </a:p>
                  </a:txBody>
                  <a:tcPr>
                    <a:solidFill>
                      <a:srgbClr val="00421E"/>
                    </a:solidFill>
                  </a:tcPr>
                </a:tc>
                <a:tc>
                  <a:txBody>
                    <a:bodyPr/>
                    <a:lstStyle/>
                    <a:p>
                      <a:r>
                        <a:rPr lang="en-US" sz="1600" dirty="0" smtClean="0"/>
                        <a:t>Description</a:t>
                      </a:r>
                      <a:endParaRPr lang="en-ZA" sz="1600" dirty="0"/>
                    </a:p>
                  </a:txBody>
                  <a:tcPr>
                    <a:solidFill>
                      <a:srgbClr val="00421E"/>
                    </a:solidFill>
                  </a:tcPr>
                </a:tc>
                <a:extLst>
                  <a:ext uri="{0D108BD9-81ED-4DB2-BD59-A6C34878D82A}">
                    <a16:rowId xmlns:a16="http://schemas.microsoft.com/office/drawing/2014/main" xmlns="" val="375385560"/>
                  </a:ext>
                </a:extLst>
              </a:tr>
              <a:tr h="1010584">
                <a:tc>
                  <a:txBody>
                    <a:bodyPr/>
                    <a:lstStyle/>
                    <a:p>
                      <a:pPr algn="l" fontAlgn="t"/>
                      <a:r>
                        <a:rPr lang="en-ZA" sz="1200" u="none" strike="noStrike" dirty="0">
                          <a:effectLst/>
                        </a:rPr>
                        <a:t>Financial statements</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The financial statements submitted for auditing were not prepared in all material respects in accordance with the requirements of Section 122(1) of the MFMA. Material misstatements of non-current assets, current assets, liabilities, revenue, expenditure and disclosure items identified by the auditors in the submitted financial statements were subsequently corrected and the supporting records were provided subsequently, but the uncorrected material misstatements resulted in the financial statements receiving a qualified opinion.</a:t>
                      </a:r>
                      <a:endParaRPr lang="en-US"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3450738170"/>
                  </a:ext>
                </a:extLst>
              </a:tr>
              <a:tr h="184826">
                <a:tc rowSpan="4">
                  <a:txBody>
                    <a:bodyPr/>
                    <a:lstStyle/>
                    <a:p>
                      <a:pPr algn="l" fontAlgn="t"/>
                      <a:r>
                        <a:rPr lang="en-ZA" sz="1200" u="none" strike="noStrike" dirty="0">
                          <a:effectLst/>
                        </a:rPr>
                        <a:t>Expenditure management</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Money owed by the municipality was not always paid within 30 days, as required by Section 65(2)(e) of the MFMA.</a:t>
                      </a:r>
                      <a:endParaRPr lang="en-US"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23074614"/>
                  </a:ext>
                </a:extLst>
              </a:tr>
              <a:tr h="536179">
                <a:tc vMerge="1">
                  <a:txBody>
                    <a:bodyPr/>
                    <a:lstStyle/>
                    <a:p>
                      <a:endParaRPr lang="en-ZA" dirty="0"/>
                    </a:p>
                  </a:txBody>
                  <a:tcPr/>
                </a:tc>
                <a:tc>
                  <a:txBody>
                    <a:bodyPr/>
                    <a:lstStyle/>
                    <a:p>
                      <a:pPr algn="l" fontAlgn="t"/>
                      <a:r>
                        <a:rPr lang="en-US" sz="1200" u="none" strike="noStrike" dirty="0">
                          <a:effectLst/>
                        </a:rPr>
                        <a:t>Reasonable steps were not taken to prevent irregular expenditure amounting to R93,05 million as disclosed in note 67 to the annual financial statements, as required by section 62(1)(d) of the MFMA. The majority of the irregular expenditure was caused by non-compliance with Municipal Supply Chain Management Regulations GNR 868 OF 30 May 2005 (MSCMR).</a:t>
                      </a:r>
                      <a:endParaRPr lang="en-US"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413068856"/>
                  </a:ext>
                </a:extLst>
              </a:tr>
              <a:tr h="711856">
                <a:tc vMerge="1">
                  <a:txBody>
                    <a:bodyPr/>
                    <a:lstStyle/>
                    <a:p>
                      <a:endParaRPr lang="en-ZA" dirty="0"/>
                    </a:p>
                  </a:txBody>
                  <a:tcPr/>
                </a:tc>
                <a:tc>
                  <a:txBody>
                    <a:bodyPr/>
                    <a:lstStyle/>
                    <a:p>
                      <a:pPr algn="l" fontAlgn="t"/>
                      <a:r>
                        <a:rPr lang="en-US" sz="1200" u="none" strike="noStrike" dirty="0">
                          <a:effectLst/>
                        </a:rPr>
                        <a:t>Reasonable steps were not taken to prevent fruitless and wasteful expenditure amounting to R3,54 million, as disclosed in note 69 to the annual financial statements, in contravention of Section 62(1)(d) of the MFMA. The majority of the disclosed fruitless and wasteful expenditure was caused by salaries paid to suspended employees with cases that were not </a:t>
                      </a:r>
                      <a:r>
                        <a:rPr lang="en-US" sz="1200" u="none" strike="noStrike" dirty="0" err="1">
                          <a:effectLst/>
                        </a:rPr>
                        <a:t>finalised</a:t>
                      </a:r>
                      <a:r>
                        <a:rPr lang="en-US" sz="1200" u="none" strike="noStrike" dirty="0">
                          <a:effectLst/>
                        </a:rPr>
                        <a:t> on time.</a:t>
                      </a:r>
                      <a:endParaRPr lang="en-US"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862665248"/>
                  </a:ext>
                </a:extLst>
              </a:tr>
              <a:tr h="642289">
                <a:tc vMerge="1">
                  <a:txBody>
                    <a:bodyPr/>
                    <a:lstStyle/>
                    <a:p>
                      <a:endParaRPr lang="en-ZA" dirty="0"/>
                    </a:p>
                  </a:txBody>
                  <a:tcPr/>
                </a:tc>
                <a:tc>
                  <a:txBody>
                    <a:bodyPr/>
                    <a:lstStyle/>
                    <a:p>
                      <a:pPr algn="l" fontAlgn="t"/>
                      <a:r>
                        <a:rPr lang="en-US" sz="1200" u="none" strike="noStrike" dirty="0">
                          <a:effectLst/>
                        </a:rPr>
                        <a:t>Reasonable steps were not taken to prevent </a:t>
                      </a:r>
                      <a:r>
                        <a:rPr lang="en-US" sz="1200" u="none" strike="noStrike" dirty="0" err="1">
                          <a:effectLst/>
                        </a:rPr>
                        <a:t>unauthorised</a:t>
                      </a:r>
                      <a:r>
                        <a:rPr lang="en-US" sz="1200" u="none" strike="noStrike" dirty="0">
                          <a:effectLst/>
                        </a:rPr>
                        <a:t> expenditure amounting to R170 million, as disclosed in note 70 to the annual financial statements, in contravention of Section 62(1)(d) of the MFMA. The majority of the </a:t>
                      </a:r>
                      <a:r>
                        <a:rPr lang="en-US" sz="1200" u="none" strike="noStrike" dirty="0" err="1">
                          <a:effectLst/>
                        </a:rPr>
                        <a:t>unauthorised</a:t>
                      </a:r>
                      <a:r>
                        <a:rPr lang="en-US" sz="1200" u="none" strike="noStrike" dirty="0">
                          <a:effectLst/>
                        </a:rPr>
                        <a:t> expenditure was caused by overspending of the approved budget.</a:t>
                      </a:r>
                      <a:endParaRPr lang="en-US"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380298288"/>
                  </a:ext>
                </a:extLst>
              </a:tr>
              <a:tr h="360503">
                <a:tc rowSpan="3">
                  <a:txBody>
                    <a:bodyPr/>
                    <a:lstStyle/>
                    <a:p>
                      <a:pPr algn="l" fontAlgn="t"/>
                      <a:r>
                        <a:rPr lang="en-ZA" sz="1200" b="0" i="0" u="none" strike="noStrike" dirty="0">
                          <a:solidFill>
                            <a:srgbClr val="000000"/>
                          </a:solidFill>
                          <a:effectLst/>
                          <a:latin typeface="Calibri" panose="020F0502020204030204" pitchFamily="34" charset="0"/>
                        </a:rPr>
                        <a:t>Revenue management</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An adequate management, accounting and information system which accounts for revenue, debtors and receipts of revenue was not in place, as required by Section 64(2)(e) of the MFMA.</a:t>
                      </a:r>
                    </a:p>
                  </a:txBody>
                  <a:tcPr marL="9525" marR="9525" marT="9525" marB="0"/>
                </a:tc>
                <a:extLst>
                  <a:ext uri="{0D108BD9-81ED-4DB2-BD59-A6C34878D82A}">
                    <a16:rowId xmlns:a16="http://schemas.microsoft.com/office/drawing/2014/main" xmlns="" val="1993252974"/>
                  </a:ext>
                </a:extLst>
              </a:tr>
              <a:tr h="360503">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An effective system of internal control for debtors and revenue was not in place, as required by Section 64(2)(f) of the MFMA.</a:t>
                      </a:r>
                    </a:p>
                  </a:txBody>
                  <a:tcPr marL="9525" marR="9525" marT="9525" marB="0"/>
                </a:tc>
                <a:extLst>
                  <a:ext uri="{0D108BD9-81ED-4DB2-BD59-A6C34878D82A}">
                    <a16:rowId xmlns:a16="http://schemas.microsoft.com/office/drawing/2014/main" xmlns="" val="1571770441"/>
                  </a:ext>
                </a:extLst>
              </a:tr>
              <a:tr h="252000">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Revenue due to the municipality was not calculated on a monthly basis, as required by Section 64(2)(b) of the MFMA.</a:t>
                      </a:r>
                    </a:p>
                  </a:txBody>
                  <a:tcPr marL="9525" marR="9525" marT="9525" marB="0"/>
                </a:tc>
                <a:extLst>
                  <a:ext uri="{0D108BD9-81ED-4DB2-BD59-A6C34878D82A}">
                    <a16:rowId xmlns:a16="http://schemas.microsoft.com/office/drawing/2014/main" xmlns="" val="2914373865"/>
                  </a:ext>
                </a:extLst>
              </a:tr>
            </a:tbl>
          </a:graphicData>
        </a:graphic>
      </p:graphicFrame>
      <p:sp>
        <p:nvSpPr>
          <p:cNvPr id="7" name="TextBox 6"/>
          <p:cNvSpPr txBox="1"/>
          <p:nvPr/>
        </p:nvSpPr>
        <p:spPr>
          <a:xfrm>
            <a:off x="1796036" y="6356351"/>
            <a:ext cx="3528392" cy="246221"/>
          </a:xfrm>
          <a:prstGeom prst="rect">
            <a:avLst/>
          </a:prstGeom>
          <a:noFill/>
        </p:spPr>
        <p:txBody>
          <a:bodyPr wrap="square" rtlCol="0">
            <a:spAutoFit/>
          </a:bodyPr>
          <a:lstStyle/>
          <a:p>
            <a:r>
              <a:rPr lang="en-US" sz="1000" i="1" dirty="0" smtClean="0"/>
              <a:t>Source:  AGSA – </a:t>
            </a:r>
            <a:r>
              <a:rPr lang="en-US" sz="1000" i="1" dirty="0" err="1" smtClean="0"/>
              <a:t>Msunduzi</a:t>
            </a:r>
            <a:r>
              <a:rPr lang="en-US" sz="1000" i="1" dirty="0" smtClean="0"/>
              <a:t> 2018/19 Management Report</a:t>
            </a:r>
            <a:endParaRPr lang="en-ZA" sz="1000" i="1" dirty="0"/>
          </a:p>
        </p:txBody>
      </p:sp>
    </p:spTree>
    <p:extLst>
      <p:ext uri="{BB962C8B-B14F-4D97-AF65-F5344CB8AC3E}">
        <p14:creationId xmlns:p14="http://schemas.microsoft.com/office/powerpoint/2010/main" xmlns="" val="320315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984" y="429"/>
            <a:ext cx="4601716" cy="634082"/>
          </a:xfrm>
        </p:spPr>
        <p:txBody>
          <a:bodyPr>
            <a:normAutofit fontScale="90000"/>
          </a:bodyPr>
          <a:lstStyle/>
          <a:p>
            <a:pPr algn="r"/>
            <a:r>
              <a:rPr lang="en-US" sz="2400" b="1" dirty="0" err="1" smtClean="0"/>
              <a:t>Msunduzi</a:t>
            </a:r>
            <a:r>
              <a:rPr lang="en-US" sz="2400" b="1" dirty="0" smtClean="0"/>
              <a:t> 2018/19 Audit Findings – Compliance with Legislation</a:t>
            </a:r>
            <a:endParaRPr lang="en-ZA" sz="2400" b="1" dirty="0"/>
          </a:p>
        </p:txBody>
      </p:sp>
      <p:sp>
        <p:nvSpPr>
          <p:cNvPr id="3" name="Content Placeholder 2"/>
          <p:cNvSpPr>
            <a:spLocks noGrp="1"/>
          </p:cNvSpPr>
          <p:nvPr>
            <p:ph idx="1"/>
          </p:nvPr>
        </p:nvSpPr>
        <p:spPr>
          <a:xfrm>
            <a:off x="495300" y="1412776"/>
            <a:ext cx="8915400" cy="4525963"/>
          </a:xfrm>
        </p:spPr>
        <p:txBody>
          <a:bodyPr>
            <a:normAutofit/>
          </a:bodyPr>
          <a:lstStyle/>
          <a:p>
            <a:pPr marL="0" indent="0" algn="just">
              <a:buNone/>
            </a:pPr>
            <a:endParaRPr lang="en-US" sz="1600" dirty="0" smtClean="0"/>
          </a:p>
          <a:p>
            <a:pPr marL="0" indent="0" algn="just">
              <a:buNone/>
            </a:pPr>
            <a:endParaRPr lang="en-US" sz="1200" dirty="0"/>
          </a:p>
          <a:p>
            <a:pPr algn="just"/>
            <a:endParaRPr lang="en-US" sz="1200" dirty="0" smtClean="0"/>
          </a:p>
          <a:p>
            <a:pPr algn="just"/>
            <a:endParaRPr lang="en-US" sz="1200" dirty="0" smtClean="0"/>
          </a:p>
          <a:p>
            <a:pPr algn="just"/>
            <a:endParaRPr lang="en-ZA" sz="12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7</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463664969"/>
              </p:ext>
            </p:extLst>
          </p:nvPr>
        </p:nvGraphicFramePr>
        <p:xfrm>
          <a:off x="495300" y="1434684"/>
          <a:ext cx="8915400" cy="4550548"/>
        </p:xfrm>
        <a:graphic>
          <a:graphicData uri="http://schemas.openxmlformats.org/drawingml/2006/table">
            <a:tbl>
              <a:tblPr firstRow="1" bandRow="1">
                <a:tableStyleId>{F5AB1C69-6EDB-4FF4-983F-18BD219EF322}</a:tableStyleId>
              </a:tblPr>
              <a:tblGrid>
                <a:gridCol w="1721396">
                  <a:extLst>
                    <a:ext uri="{9D8B030D-6E8A-4147-A177-3AD203B41FA5}">
                      <a16:colId xmlns:a16="http://schemas.microsoft.com/office/drawing/2014/main" xmlns="" val="3907951644"/>
                    </a:ext>
                  </a:extLst>
                </a:gridCol>
                <a:gridCol w="7194004">
                  <a:extLst>
                    <a:ext uri="{9D8B030D-6E8A-4147-A177-3AD203B41FA5}">
                      <a16:colId xmlns:a16="http://schemas.microsoft.com/office/drawing/2014/main" xmlns="" val="815932205"/>
                    </a:ext>
                  </a:extLst>
                </a:gridCol>
              </a:tblGrid>
              <a:tr h="370840">
                <a:tc>
                  <a:txBody>
                    <a:bodyPr/>
                    <a:lstStyle/>
                    <a:p>
                      <a:r>
                        <a:rPr lang="en-US" sz="1600" dirty="0" smtClean="0"/>
                        <a:t>Item</a:t>
                      </a:r>
                      <a:endParaRPr lang="en-ZA" sz="1600" dirty="0"/>
                    </a:p>
                  </a:txBody>
                  <a:tcPr>
                    <a:solidFill>
                      <a:srgbClr val="00421E"/>
                    </a:solidFill>
                  </a:tcPr>
                </a:tc>
                <a:tc>
                  <a:txBody>
                    <a:bodyPr/>
                    <a:lstStyle/>
                    <a:p>
                      <a:r>
                        <a:rPr lang="en-US" sz="1600" dirty="0" smtClean="0"/>
                        <a:t>Description</a:t>
                      </a:r>
                      <a:endParaRPr lang="en-ZA" sz="1600" dirty="0"/>
                    </a:p>
                  </a:txBody>
                  <a:tcPr>
                    <a:solidFill>
                      <a:srgbClr val="00421E"/>
                    </a:solidFill>
                  </a:tcPr>
                </a:tc>
                <a:extLst>
                  <a:ext uri="{0D108BD9-81ED-4DB2-BD59-A6C34878D82A}">
                    <a16:rowId xmlns:a16="http://schemas.microsoft.com/office/drawing/2014/main" xmlns="" val="3284921666"/>
                  </a:ext>
                </a:extLst>
              </a:tr>
              <a:tr h="370840">
                <a:tc>
                  <a:txBody>
                    <a:bodyPr/>
                    <a:lstStyle/>
                    <a:p>
                      <a:pPr algn="l" fontAlgn="t"/>
                      <a:r>
                        <a:rPr lang="en-ZA" sz="1200" b="0" i="0" u="none" strike="noStrike" dirty="0">
                          <a:solidFill>
                            <a:srgbClr val="000000"/>
                          </a:solidFill>
                          <a:effectLst/>
                          <a:latin typeface="Calibri" panose="020F0502020204030204" pitchFamily="34" charset="0"/>
                        </a:rPr>
                        <a:t>Asset management</a:t>
                      </a:r>
                    </a:p>
                  </a:txBody>
                  <a:tcPr marL="9525" marR="9525" marT="9525" marB="0"/>
                </a:tc>
                <a:tc>
                  <a:txBody>
                    <a:bodyPr/>
                    <a:lstStyle/>
                    <a:p>
                      <a:pPr algn="l" fontAlgn="t"/>
                      <a:r>
                        <a:rPr lang="en-US" sz="1200" b="0" i="0" u="none" strike="noStrike">
                          <a:solidFill>
                            <a:srgbClr val="000000"/>
                          </a:solidFill>
                          <a:effectLst/>
                          <a:latin typeface="Calibri" panose="020F0502020204030204" pitchFamily="34" charset="0"/>
                        </a:rPr>
                        <a:t>An effective system of internal control for assets was not in place, as required by Section 63(2)(c) of the MFMA.</a:t>
                      </a:r>
                    </a:p>
                  </a:txBody>
                  <a:tcPr marL="9525" marR="9525" marT="9525" marB="0"/>
                </a:tc>
                <a:extLst>
                  <a:ext uri="{0D108BD9-81ED-4DB2-BD59-A6C34878D82A}">
                    <a16:rowId xmlns:a16="http://schemas.microsoft.com/office/drawing/2014/main" xmlns="" val="535814363"/>
                  </a:ext>
                </a:extLst>
              </a:tr>
              <a:tr h="370840">
                <a:tc rowSpan="6">
                  <a:txBody>
                    <a:bodyPr/>
                    <a:lstStyle/>
                    <a:p>
                      <a:pPr algn="l" fontAlgn="t"/>
                      <a:r>
                        <a:rPr lang="en-ZA" sz="1200" b="0" i="0" u="none" strike="noStrike" dirty="0">
                          <a:solidFill>
                            <a:srgbClr val="000000"/>
                          </a:solidFill>
                          <a:effectLst/>
                          <a:latin typeface="Calibri" panose="020F0502020204030204" pitchFamily="34" charset="0"/>
                        </a:rPr>
                        <a:t>Consequence management</a:t>
                      </a:r>
                    </a:p>
                  </a:txBody>
                  <a:tcPr marL="9525" marR="9525" marT="9525" marB="0"/>
                </a:tc>
                <a:tc>
                  <a:txBody>
                    <a:bodyPr/>
                    <a:lstStyle/>
                    <a:p>
                      <a:pPr algn="l" fontAlgn="t"/>
                      <a:r>
                        <a:rPr lang="en-US" sz="1200" b="0" i="0" u="none" strike="noStrike">
                          <a:solidFill>
                            <a:srgbClr val="000000"/>
                          </a:solidFill>
                          <a:effectLst/>
                          <a:latin typeface="Calibri" panose="020F0502020204030204" pitchFamily="34" charset="0"/>
                        </a:rPr>
                        <a:t>Unauthorised expenditure incurred by the municipality was not investigated to determine if any person is liable for the expenditure, as required by Section 32(2)(a) of the MFMA.</a:t>
                      </a:r>
                    </a:p>
                  </a:txBody>
                  <a:tcPr marL="9525" marR="9525" marT="9525" marB="0"/>
                </a:tc>
                <a:extLst>
                  <a:ext uri="{0D108BD9-81ED-4DB2-BD59-A6C34878D82A}">
                    <a16:rowId xmlns:a16="http://schemas.microsoft.com/office/drawing/2014/main" xmlns="" val="286227701"/>
                  </a:ext>
                </a:extLst>
              </a:tr>
              <a:tr h="370840">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Some of the irregular and fruitless and wasteful expenditure incurred by the municipality were not investigated to determine if any person is liable for the expenditure, as required by Section 32(2)(b) of the MFMA.</a:t>
                      </a:r>
                    </a:p>
                  </a:txBody>
                  <a:tcPr marL="9525" marR="9525" marT="9525" marB="0"/>
                </a:tc>
                <a:extLst>
                  <a:ext uri="{0D108BD9-81ED-4DB2-BD59-A6C34878D82A}">
                    <a16:rowId xmlns:a16="http://schemas.microsoft.com/office/drawing/2014/main" xmlns="" val="2148604928"/>
                  </a:ext>
                </a:extLst>
              </a:tr>
              <a:tr h="370840">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Allegations of financial misconduct against senior managers were not always investigated, as required by the disciplinary regulations for Senior managers 5(3) and Section 171(4) of MFMA.</a:t>
                      </a:r>
                    </a:p>
                  </a:txBody>
                  <a:tcPr marL="9525" marR="9525" marT="9525" marB="0"/>
                </a:tc>
                <a:extLst>
                  <a:ext uri="{0D108BD9-81ED-4DB2-BD59-A6C34878D82A}">
                    <a16:rowId xmlns:a16="http://schemas.microsoft.com/office/drawing/2014/main" xmlns="" val="290830025"/>
                  </a:ext>
                </a:extLst>
              </a:tr>
              <a:tr h="370840">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Allegations of financial misconduct laid against officials of the municipality were not investigated by the disciplinary board, relevant treasury or an independent investigator or team of investigators appointed by council, as required by the Municipal regulations on financial misconduct procedures and criminal proceedings 5(4).</a:t>
                      </a:r>
                    </a:p>
                  </a:txBody>
                  <a:tcPr marL="9525" marR="9525" marT="9525" marB="0"/>
                </a:tc>
                <a:extLst>
                  <a:ext uri="{0D108BD9-81ED-4DB2-BD59-A6C34878D82A}">
                    <a16:rowId xmlns:a16="http://schemas.microsoft.com/office/drawing/2014/main" xmlns="" val="1957118248"/>
                  </a:ext>
                </a:extLst>
              </a:tr>
              <a:tr h="370840">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Disciplinary proceedings were not instituted by the council where the report of independent investigators confirmed the financial misconduct by a senior manager, as required by disciplinary regulations for Senior managers 5(6) and Municipal regulations on financial misconduct procedures and criminal proceedings 6(8).</a:t>
                      </a:r>
                    </a:p>
                  </a:txBody>
                  <a:tcPr marL="9525" marR="9525" marT="9525" marB="0"/>
                </a:tc>
                <a:extLst>
                  <a:ext uri="{0D108BD9-81ED-4DB2-BD59-A6C34878D82A}">
                    <a16:rowId xmlns:a16="http://schemas.microsoft.com/office/drawing/2014/main" xmlns="" val="2935693778"/>
                  </a:ext>
                </a:extLst>
              </a:tr>
              <a:tr h="666635">
                <a:tc vMerge="1">
                  <a:txBody>
                    <a:bodyPr/>
                    <a:lstStyle/>
                    <a:p>
                      <a:endParaRPr lang="en-ZA"/>
                    </a:p>
                  </a:txBody>
                  <a:tcPr/>
                </a:tc>
                <a:tc>
                  <a:txBody>
                    <a:bodyPr/>
                    <a:lstStyle/>
                    <a:p>
                      <a:pPr algn="l" fontAlgn="t"/>
                      <a:r>
                        <a:rPr lang="en-US" sz="1200" b="0" i="0" u="none" strike="noStrike" dirty="0">
                          <a:solidFill>
                            <a:srgbClr val="000000"/>
                          </a:solidFill>
                          <a:effectLst/>
                          <a:latin typeface="Calibri" panose="020F0502020204030204" pitchFamily="34" charset="0"/>
                        </a:rPr>
                        <a:t>Cases of financial misconduct which constitute a crime committed by senior managers and officials were not always reported to the South African Police Service, as required by municipal disciplinary regulations for Senior managers 8(4) and Municipal regulations on financial misconduct procedures and criminal proceedings 10(1).</a:t>
                      </a:r>
                    </a:p>
                  </a:txBody>
                  <a:tcPr marL="9525" marR="9525" marT="9525" marB="0"/>
                </a:tc>
                <a:extLst>
                  <a:ext uri="{0D108BD9-81ED-4DB2-BD59-A6C34878D82A}">
                    <a16:rowId xmlns:a16="http://schemas.microsoft.com/office/drawing/2014/main" xmlns="" val="2058551168"/>
                  </a:ext>
                </a:extLst>
              </a:tr>
              <a:tr h="432048">
                <a:tc>
                  <a:txBody>
                    <a:bodyPr/>
                    <a:lstStyle/>
                    <a:p>
                      <a:pPr algn="l" fontAlgn="t"/>
                      <a:r>
                        <a:rPr lang="en-ZA" sz="1200" b="0" i="0" u="none" strike="noStrike">
                          <a:solidFill>
                            <a:srgbClr val="000000"/>
                          </a:solidFill>
                          <a:effectLst/>
                          <a:latin typeface="Calibri" panose="020F0502020204030204" pitchFamily="34" charset="0"/>
                        </a:rPr>
                        <a:t>Strategic and performance management</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Annual performance objectives and indicators were not included in the municipal entity's multiyear business plan, as required by Section 93B(a) of the MSA.</a:t>
                      </a:r>
                    </a:p>
                  </a:txBody>
                  <a:tcPr marL="9525" marR="9525" marT="9525" marB="0"/>
                </a:tc>
                <a:extLst>
                  <a:ext uri="{0D108BD9-81ED-4DB2-BD59-A6C34878D82A}">
                    <a16:rowId xmlns:a16="http://schemas.microsoft.com/office/drawing/2014/main" xmlns="" val="3829547262"/>
                  </a:ext>
                </a:extLst>
              </a:tr>
              <a:tr h="468000">
                <a:tc>
                  <a:txBody>
                    <a:bodyPr/>
                    <a:lstStyle/>
                    <a:p>
                      <a:pPr algn="l" fontAlgn="t"/>
                      <a:r>
                        <a:rPr lang="en-ZA" sz="1200" b="0" i="0" u="none" strike="noStrike">
                          <a:solidFill>
                            <a:srgbClr val="000000"/>
                          </a:solidFill>
                          <a:effectLst/>
                          <a:latin typeface="Calibri" panose="020F0502020204030204" pitchFamily="34" charset="0"/>
                        </a:rPr>
                        <a:t>Human resource management</a:t>
                      </a:r>
                    </a:p>
                  </a:txBody>
                  <a:tcPr marL="9525" marR="9525" marT="9525" marB="0"/>
                </a:tc>
                <a:tc>
                  <a:txBody>
                    <a:bodyPr/>
                    <a:lstStyle/>
                    <a:p>
                      <a:pPr algn="l" fontAlgn="t"/>
                      <a:r>
                        <a:rPr lang="en-US" sz="1200" b="0" i="0" u="none" strike="noStrike" dirty="0">
                          <a:solidFill>
                            <a:srgbClr val="000000"/>
                          </a:solidFill>
                          <a:effectLst/>
                          <a:latin typeface="Calibri" panose="020F0502020204030204" pitchFamily="34" charset="0"/>
                        </a:rPr>
                        <a:t>A senior manager did not sign a performance agreement within the prescribed period, as required by Section 57(2)(a) of the MSA.</a:t>
                      </a:r>
                    </a:p>
                  </a:txBody>
                  <a:tcPr marL="9525" marR="9525" marT="9525" marB="0"/>
                </a:tc>
                <a:extLst>
                  <a:ext uri="{0D108BD9-81ED-4DB2-BD59-A6C34878D82A}">
                    <a16:rowId xmlns:a16="http://schemas.microsoft.com/office/drawing/2014/main" xmlns="" val="1272141098"/>
                  </a:ext>
                </a:extLst>
              </a:tr>
            </a:tbl>
          </a:graphicData>
        </a:graphic>
      </p:graphicFrame>
      <p:sp>
        <p:nvSpPr>
          <p:cNvPr id="6" name="TextBox 5"/>
          <p:cNvSpPr txBox="1"/>
          <p:nvPr/>
        </p:nvSpPr>
        <p:spPr>
          <a:xfrm>
            <a:off x="1796036" y="6237312"/>
            <a:ext cx="3528392" cy="246221"/>
          </a:xfrm>
          <a:prstGeom prst="rect">
            <a:avLst/>
          </a:prstGeom>
          <a:noFill/>
        </p:spPr>
        <p:txBody>
          <a:bodyPr wrap="square" rtlCol="0">
            <a:spAutoFit/>
          </a:bodyPr>
          <a:lstStyle/>
          <a:p>
            <a:r>
              <a:rPr lang="en-US" sz="1000" i="1" dirty="0" smtClean="0"/>
              <a:t>Source:  AGSA – </a:t>
            </a:r>
            <a:r>
              <a:rPr lang="en-US" sz="1000" i="1" dirty="0" err="1" smtClean="0"/>
              <a:t>Msunduzi</a:t>
            </a:r>
            <a:r>
              <a:rPr lang="en-US" sz="1000" i="1" dirty="0" smtClean="0"/>
              <a:t> 2018/19 Management Report</a:t>
            </a:r>
            <a:endParaRPr lang="en-ZA" sz="1000" i="1" dirty="0"/>
          </a:p>
        </p:txBody>
      </p:sp>
    </p:spTree>
    <p:extLst>
      <p:ext uri="{BB962C8B-B14F-4D97-AF65-F5344CB8AC3E}">
        <p14:creationId xmlns:p14="http://schemas.microsoft.com/office/powerpoint/2010/main" xmlns="" val="288076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048" y="116632"/>
            <a:ext cx="4025652" cy="634082"/>
          </a:xfrm>
        </p:spPr>
        <p:txBody>
          <a:bodyPr>
            <a:normAutofit fontScale="90000"/>
          </a:bodyPr>
          <a:lstStyle/>
          <a:p>
            <a:pPr algn="r"/>
            <a:r>
              <a:rPr lang="en-US" sz="2400" b="1" dirty="0" smtClean="0"/>
              <a:t>National Treasury Support:  Financial Recovery Plan</a:t>
            </a:r>
            <a:endParaRPr lang="en-ZA" sz="2400" b="1" dirty="0"/>
          </a:p>
        </p:txBody>
      </p:sp>
      <p:sp>
        <p:nvSpPr>
          <p:cNvPr id="3" name="Content Placeholder 2"/>
          <p:cNvSpPr>
            <a:spLocks noGrp="1"/>
          </p:cNvSpPr>
          <p:nvPr>
            <p:ph idx="1"/>
          </p:nvPr>
        </p:nvSpPr>
        <p:spPr>
          <a:xfrm>
            <a:off x="495300" y="1412776"/>
            <a:ext cx="8915400" cy="4752528"/>
          </a:xfrm>
        </p:spPr>
        <p:txBody>
          <a:bodyPr vert="horz" lIns="91440" tIns="45720" rIns="91440" bIns="45720" rtlCol="0">
            <a:normAutofit/>
          </a:bodyPr>
          <a:lstStyle/>
          <a:p>
            <a:pPr marL="0" indent="0" algn="just">
              <a:buNone/>
            </a:pPr>
            <a:r>
              <a:rPr lang="en-US" sz="1600" dirty="0" smtClean="0"/>
              <a:t>National Treasury has provided </a:t>
            </a:r>
            <a:r>
              <a:rPr lang="en-ZA" sz="1600" dirty="0"/>
              <a:t>i</a:t>
            </a:r>
            <a:r>
              <a:rPr lang="en-ZA" sz="1600" dirty="0" smtClean="0"/>
              <a:t>ntensive </a:t>
            </a:r>
            <a:r>
              <a:rPr lang="en-ZA" sz="1600" dirty="0"/>
              <a:t>hands on </a:t>
            </a:r>
            <a:r>
              <a:rPr lang="en-ZA" sz="1600" dirty="0" smtClean="0"/>
              <a:t>support to </a:t>
            </a:r>
            <a:r>
              <a:rPr lang="en-ZA" sz="1600" dirty="0"/>
              <a:t>develop and review a Financial Recovery Plan, with the most recent engagements in 2018 and 2019.</a:t>
            </a:r>
          </a:p>
          <a:p>
            <a:pPr algn="just"/>
            <a:r>
              <a:rPr lang="en-ZA" sz="1600" dirty="0" smtClean="0"/>
              <a:t>The Revenue </a:t>
            </a:r>
            <a:r>
              <a:rPr lang="en-ZA" sz="1600" dirty="0"/>
              <a:t>advisor evaluated the revenue management component of the recovery plans and compiled revenue management initiatives based on the assessments. More focus was dedicated to analysing the debtor’s book and compiling a profile for of each consumer category for </a:t>
            </a:r>
            <a:r>
              <a:rPr lang="en-ZA" sz="1600" dirty="0" err="1"/>
              <a:t>Msunduzi</a:t>
            </a:r>
            <a:r>
              <a:rPr lang="en-ZA" sz="1600" dirty="0"/>
              <a:t> Municipality. </a:t>
            </a:r>
            <a:endParaRPr lang="en-ZA" sz="1600" dirty="0" smtClean="0"/>
          </a:p>
          <a:p>
            <a:pPr algn="just"/>
            <a:r>
              <a:rPr lang="en-GB" sz="1600" dirty="0"/>
              <a:t>The FRP </a:t>
            </a:r>
            <a:r>
              <a:rPr lang="en-GB" sz="1600" dirty="0" smtClean="0"/>
              <a:t>has </a:t>
            </a:r>
            <a:r>
              <a:rPr lang="en-GB" sz="1600" dirty="0"/>
              <a:t>the following timelines. </a:t>
            </a:r>
            <a:endParaRPr lang="en-GB" sz="1600" dirty="0" smtClean="0"/>
          </a:p>
          <a:p>
            <a:pPr algn="just"/>
            <a:endParaRPr lang="en-GB" sz="1600" dirty="0"/>
          </a:p>
          <a:p>
            <a:pPr algn="just"/>
            <a:endParaRPr lang="en-GB" sz="1600" dirty="0" smtClean="0"/>
          </a:p>
          <a:p>
            <a:pPr algn="just"/>
            <a:endParaRPr lang="en-GB" sz="1600" dirty="0"/>
          </a:p>
          <a:p>
            <a:pPr algn="just"/>
            <a:endParaRPr lang="en-GB" sz="1600" dirty="0" smtClean="0"/>
          </a:p>
          <a:p>
            <a:pPr algn="just"/>
            <a:endParaRPr lang="en-GB" sz="1600" dirty="0"/>
          </a:p>
          <a:p>
            <a:r>
              <a:rPr lang="en-GB" sz="1600" dirty="0" smtClean="0"/>
              <a:t>The </a:t>
            </a:r>
            <a:r>
              <a:rPr lang="en-GB" sz="1600" dirty="0"/>
              <a:t>FRP has four strategies and lists a variety of activities to be undertaken to fulfil the objectives of the FRP. </a:t>
            </a:r>
          </a:p>
          <a:p>
            <a:r>
              <a:rPr lang="en-GB" sz="1600" dirty="0"/>
              <a:t>NT was involved in reviewing the FRP Dashboards monthly thus monitor the implementation of the FRP. </a:t>
            </a:r>
          </a:p>
          <a:p>
            <a:pPr algn="just"/>
            <a:endParaRPr lang="en-ZA" sz="1600" dirty="0"/>
          </a:p>
          <a:p>
            <a:pPr algn="just"/>
            <a:endParaRPr lang="en-ZA" sz="16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8</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006936581"/>
              </p:ext>
            </p:extLst>
          </p:nvPr>
        </p:nvGraphicFramePr>
        <p:xfrm>
          <a:off x="920552" y="3356992"/>
          <a:ext cx="8280918" cy="1224136"/>
        </p:xfrm>
        <a:graphic>
          <a:graphicData uri="http://schemas.openxmlformats.org/drawingml/2006/table">
            <a:tbl>
              <a:tblPr firstRow="1" bandRow="1">
                <a:tableStyleId>{F5AB1C69-6EDB-4FF4-983F-18BD219EF322}</a:tableStyleId>
              </a:tblPr>
              <a:tblGrid>
                <a:gridCol w="2760306">
                  <a:extLst>
                    <a:ext uri="{9D8B030D-6E8A-4147-A177-3AD203B41FA5}">
                      <a16:colId xmlns:a16="http://schemas.microsoft.com/office/drawing/2014/main" xmlns="" val="1186617347"/>
                    </a:ext>
                  </a:extLst>
                </a:gridCol>
                <a:gridCol w="2760306">
                  <a:extLst>
                    <a:ext uri="{9D8B030D-6E8A-4147-A177-3AD203B41FA5}">
                      <a16:colId xmlns:a16="http://schemas.microsoft.com/office/drawing/2014/main" xmlns="" val="3209237282"/>
                    </a:ext>
                  </a:extLst>
                </a:gridCol>
                <a:gridCol w="2760306">
                  <a:extLst>
                    <a:ext uri="{9D8B030D-6E8A-4147-A177-3AD203B41FA5}">
                      <a16:colId xmlns:a16="http://schemas.microsoft.com/office/drawing/2014/main" xmlns="" val="2945071171"/>
                    </a:ext>
                  </a:extLst>
                </a:gridCol>
              </a:tblGrid>
              <a:tr h="306034">
                <a:tc>
                  <a:txBody>
                    <a:bodyPr/>
                    <a:lstStyle/>
                    <a:p>
                      <a:pPr>
                        <a:spcAft>
                          <a:spcPts val="0"/>
                        </a:spcAft>
                        <a:tabLst>
                          <a:tab pos="630555" algn="l"/>
                        </a:tabLst>
                      </a:pPr>
                      <a:r>
                        <a:rPr lang="en-GB" sz="1200" b="1" spc="3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ZA" sz="12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421E"/>
                    </a:solidFill>
                  </a:tcPr>
                </a:tc>
                <a:tc>
                  <a:txBody>
                    <a:bodyPr/>
                    <a:lstStyle/>
                    <a:p>
                      <a:pPr>
                        <a:spcAft>
                          <a:spcPts val="0"/>
                        </a:spcAft>
                        <a:tabLst>
                          <a:tab pos="630555" algn="l"/>
                        </a:tabLst>
                      </a:pPr>
                      <a:r>
                        <a:rPr lang="en-GB" sz="1200" b="1" spc="3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Timing</a:t>
                      </a:r>
                      <a:endParaRPr lang="en-ZA" sz="12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421E"/>
                    </a:solidFill>
                  </a:tcPr>
                </a:tc>
                <a:tc>
                  <a:txBody>
                    <a:bodyPr/>
                    <a:lstStyle/>
                    <a:p>
                      <a:pPr>
                        <a:spcAft>
                          <a:spcPts val="0"/>
                        </a:spcAft>
                        <a:tabLst>
                          <a:tab pos="630555" algn="l"/>
                        </a:tabLst>
                      </a:pPr>
                      <a:r>
                        <a:rPr lang="en-GB" sz="1200" b="1" spc="3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Objective/Phase</a:t>
                      </a:r>
                      <a:endParaRPr lang="en-ZA" sz="12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421E"/>
                    </a:solidFill>
                  </a:tcPr>
                </a:tc>
                <a:extLst>
                  <a:ext uri="{0D108BD9-81ED-4DB2-BD59-A6C34878D82A}">
                    <a16:rowId xmlns:a16="http://schemas.microsoft.com/office/drawing/2014/main" xmlns="" val="1755021354"/>
                  </a:ext>
                </a:extLst>
              </a:tr>
              <a:tr h="306034">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Immediate to Short Term</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Current to 30 June 2018</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Financial Rescue</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20057256"/>
                  </a:ext>
                </a:extLst>
              </a:tr>
              <a:tr h="306034">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Medium Term</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Up to 30 June 2019</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Stabilisation</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88644566"/>
                  </a:ext>
                </a:extLst>
              </a:tr>
              <a:tr h="306034">
                <a:tc>
                  <a:txBody>
                    <a:bodyPr/>
                    <a:lstStyle/>
                    <a:p>
                      <a:pPr>
                        <a:spcAft>
                          <a:spcPts val="0"/>
                        </a:spcAft>
                        <a:tabLst>
                          <a:tab pos="630555" algn="l"/>
                        </a:tabLst>
                      </a:pPr>
                      <a:r>
                        <a:rPr lang="en-GB" sz="12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Long Term</a:t>
                      </a:r>
                      <a:endParaRPr lang="en-ZA" sz="12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a:solidFill>
                            <a:srgbClr val="001F00"/>
                          </a:solidFill>
                          <a:effectLst/>
                          <a:latin typeface="Arial" panose="020B0604020202020204" pitchFamily="34" charset="0"/>
                          <a:ea typeface="Times New Roman" panose="02020603050405020304" pitchFamily="18" charset="0"/>
                          <a:cs typeface="Arial" panose="020B0604020202020204" pitchFamily="34" charset="0"/>
                        </a:rPr>
                        <a:t>Up to 30 June 2020 and on-going</a:t>
                      </a:r>
                      <a:endParaRPr lang="en-ZA" sz="12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tabLst>
                          <a:tab pos="630555" algn="l"/>
                        </a:tabLst>
                      </a:pPr>
                      <a:r>
                        <a:rPr lang="en-GB" sz="12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Sustainability</a:t>
                      </a:r>
                      <a:endParaRPr lang="en-ZA" sz="12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24042078"/>
                  </a:ext>
                </a:extLst>
              </a:tr>
            </a:tbl>
          </a:graphicData>
        </a:graphic>
      </p:graphicFrame>
    </p:spTree>
    <p:extLst>
      <p:ext uri="{BB962C8B-B14F-4D97-AF65-F5344CB8AC3E}">
        <p14:creationId xmlns:p14="http://schemas.microsoft.com/office/powerpoint/2010/main" xmlns="" val="176408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048" y="116632"/>
            <a:ext cx="4025652" cy="634082"/>
          </a:xfrm>
        </p:spPr>
        <p:txBody>
          <a:bodyPr>
            <a:normAutofit fontScale="90000"/>
          </a:bodyPr>
          <a:lstStyle/>
          <a:p>
            <a:pPr algn="r"/>
            <a:r>
              <a:rPr lang="en-US" sz="2400" b="1" dirty="0" smtClean="0"/>
              <a:t>National Treasury Support:  Financial Recovery Plan</a:t>
            </a:r>
            <a:endParaRPr lang="en-ZA" sz="2400" b="1" dirty="0"/>
          </a:p>
        </p:txBody>
      </p:sp>
      <p:sp>
        <p:nvSpPr>
          <p:cNvPr id="3" name="Content Placeholder 2"/>
          <p:cNvSpPr>
            <a:spLocks noGrp="1"/>
          </p:cNvSpPr>
          <p:nvPr>
            <p:ph idx="1"/>
          </p:nvPr>
        </p:nvSpPr>
        <p:spPr>
          <a:xfrm>
            <a:off x="495300" y="1364284"/>
            <a:ext cx="8915400" cy="4752528"/>
          </a:xfrm>
        </p:spPr>
        <p:txBody>
          <a:bodyPr vert="horz" lIns="91440" tIns="45720" rIns="91440" bIns="45720" rtlCol="0">
            <a:normAutofit/>
          </a:bodyPr>
          <a:lstStyle/>
          <a:p>
            <a:pPr marL="0" indent="0" algn="just">
              <a:buNone/>
            </a:pPr>
            <a:r>
              <a:rPr lang="en-GB" sz="1600" b="1" dirty="0"/>
              <a:t>Achievements in implementing the FRP</a:t>
            </a:r>
            <a:endParaRPr lang="en-ZA" sz="1600" dirty="0"/>
          </a:p>
          <a:p>
            <a:pPr algn="just"/>
            <a:r>
              <a:rPr lang="en-GB" sz="1600" dirty="0" smtClean="0"/>
              <a:t>The table below summarises </a:t>
            </a:r>
            <a:r>
              <a:rPr lang="en-GB" sz="1600" dirty="0"/>
              <a:t>the </a:t>
            </a:r>
            <a:r>
              <a:rPr lang="en-GB" sz="1600" dirty="0" smtClean="0"/>
              <a:t>four strategies </a:t>
            </a:r>
            <a:r>
              <a:rPr lang="en-GB" sz="1600" dirty="0"/>
              <a:t>and achievement against planned activities as at 30 </a:t>
            </a:r>
            <a:r>
              <a:rPr lang="en-GB" sz="1600" dirty="0" smtClean="0"/>
              <a:t>July 2020, indicating that the municipality has:</a:t>
            </a:r>
          </a:p>
          <a:p>
            <a:pPr lvl="1" algn="just">
              <a:spcBef>
                <a:spcPts val="0"/>
              </a:spcBef>
            </a:pPr>
            <a:r>
              <a:rPr lang="en-GB" sz="1400" dirty="0" smtClean="0"/>
              <a:t>completed </a:t>
            </a:r>
            <a:r>
              <a:rPr lang="en-GB" sz="1400" dirty="0"/>
              <a:t>77% of the planned activities across the various strategies. </a:t>
            </a:r>
            <a:endParaRPr lang="en-GB" sz="1400" dirty="0" smtClean="0"/>
          </a:p>
          <a:p>
            <a:pPr lvl="1" algn="just">
              <a:spcBef>
                <a:spcPts val="0"/>
              </a:spcBef>
            </a:pPr>
            <a:r>
              <a:rPr lang="en-GB" sz="1400" dirty="0" smtClean="0"/>
              <a:t>started </a:t>
            </a:r>
            <a:r>
              <a:rPr lang="en-GB" sz="1400" dirty="0"/>
              <a:t>working on 20% of the activities </a:t>
            </a:r>
            <a:r>
              <a:rPr lang="en-GB" sz="1400" dirty="0" smtClean="0"/>
              <a:t>of which 11</a:t>
            </a:r>
            <a:r>
              <a:rPr lang="en-GB" sz="1400" dirty="0"/>
              <a:t>% have </a:t>
            </a:r>
            <a:r>
              <a:rPr lang="en-GB" sz="1400" dirty="0" smtClean="0"/>
              <a:t>progressed </a:t>
            </a:r>
            <a:r>
              <a:rPr lang="en-GB" sz="1400" dirty="0"/>
              <a:t>well and </a:t>
            </a:r>
            <a:r>
              <a:rPr lang="en-GB" sz="1400" dirty="0" smtClean="0"/>
              <a:t>9</a:t>
            </a:r>
            <a:r>
              <a:rPr lang="en-GB" sz="1400" dirty="0"/>
              <a:t>% are below 50%. </a:t>
            </a:r>
            <a:endParaRPr lang="en-GB" sz="1400" dirty="0" smtClean="0"/>
          </a:p>
          <a:p>
            <a:pPr lvl="1" algn="just">
              <a:spcBef>
                <a:spcPts val="0"/>
              </a:spcBef>
            </a:pPr>
            <a:r>
              <a:rPr lang="en-GB" sz="1400" dirty="0" smtClean="0"/>
              <a:t>4</a:t>
            </a:r>
            <a:r>
              <a:rPr lang="en-GB" sz="1400" dirty="0"/>
              <a:t>% of the activities are not yet started. </a:t>
            </a:r>
            <a:endParaRPr lang="en-GB" sz="1400" dirty="0" smtClean="0"/>
          </a:p>
          <a:p>
            <a:pPr marL="457200" lvl="1" indent="0" algn="just">
              <a:buNone/>
            </a:pPr>
            <a:endParaRPr lang="en-ZA" sz="1600" dirty="0"/>
          </a:p>
          <a:p>
            <a:pPr algn="just"/>
            <a:endParaRPr lang="en-ZA" sz="1600" dirty="0"/>
          </a:p>
        </p:txBody>
      </p:sp>
      <p:sp>
        <p:nvSpPr>
          <p:cNvPr id="4" name="Slide Number Placeholder 3"/>
          <p:cNvSpPr>
            <a:spLocks noGrp="1"/>
          </p:cNvSpPr>
          <p:nvPr>
            <p:ph type="sldNum" sz="quarter" idx="12"/>
          </p:nvPr>
        </p:nvSpPr>
        <p:spPr/>
        <p:txBody>
          <a:bodyPr/>
          <a:lstStyle/>
          <a:p>
            <a:fld id="{4D187D38-A82F-4F78-AD78-F61FA98413B7}" type="slidenum">
              <a:rPr lang="en-ZA" smtClean="0"/>
              <a:pPr/>
              <a:t>9</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1120463418"/>
              </p:ext>
            </p:extLst>
          </p:nvPr>
        </p:nvGraphicFramePr>
        <p:xfrm>
          <a:off x="629829" y="2996952"/>
          <a:ext cx="8778180" cy="2917432"/>
        </p:xfrm>
        <a:graphic>
          <a:graphicData uri="http://schemas.openxmlformats.org/drawingml/2006/table">
            <a:tbl>
              <a:tblPr firstRow="1" bandRow="1">
                <a:tableStyleId>{F5AB1C69-6EDB-4FF4-983F-18BD219EF322}</a:tableStyleId>
              </a:tblPr>
              <a:tblGrid>
                <a:gridCol w="4286390">
                  <a:extLst>
                    <a:ext uri="{9D8B030D-6E8A-4147-A177-3AD203B41FA5}">
                      <a16:colId xmlns:a16="http://schemas.microsoft.com/office/drawing/2014/main" xmlns="" val="62794577"/>
                    </a:ext>
                  </a:extLst>
                </a:gridCol>
                <a:gridCol w="864096">
                  <a:extLst>
                    <a:ext uri="{9D8B030D-6E8A-4147-A177-3AD203B41FA5}">
                      <a16:colId xmlns:a16="http://schemas.microsoft.com/office/drawing/2014/main" xmlns="" val="186421166"/>
                    </a:ext>
                  </a:extLst>
                </a:gridCol>
                <a:gridCol w="1008112">
                  <a:extLst>
                    <a:ext uri="{9D8B030D-6E8A-4147-A177-3AD203B41FA5}">
                      <a16:colId xmlns:a16="http://schemas.microsoft.com/office/drawing/2014/main" xmlns="" val="182474389"/>
                    </a:ext>
                  </a:extLst>
                </a:gridCol>
                <a:gridCol w="1008112">
                  <a:extLst>
                    <a:ext uri="{9D8B030D-6E8A-4147-A177-3AD203B41FA5}">
                      <a16:colId xmlns:a16="http://schemas.microsoft.com/office/drawing/2014/main" xmlns="" val="3396523866"/>
                    </a:ext>
                  </a:extLst>
                </a:gridCol>
                <a:gridCol w="1008112">
                  <a:extLst>
                    <a:ext uri="{9D8B030D-6E8A-4147-A177-3AD203B41FA5}">
                      <a16:colId xmlns:a16="http://schemas.microsoft.com/office/drawing/2014/main" xmlns="" val="260868418"/>
                    </a:ext>
                  </a:extLst>
                </a:gridCol>
                <a:gridCol w="603358">
                  <a:extLst>
                    <a:ext uri="{9D8B030D-6E8A-4147-A177-3AD203B41FA5}">
                      <a16:colId xmlns:a16="http://schemas.microsoft.com/office/drawing/2014/main" xmlns="" val="3274118186"/>
                    </a:ext>
                  </a:extLst>
                </a:gridCol>
              </a:tblGrid>
              <a:tr h="648072">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Strategy  </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Task completed: 100%</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Task almost completed:                      51% - 99% </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Task commenced:</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1%-50%</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Task not yet started: </a:t>
                      </a:r>
                      <a:endParaRPr lang="en-US" sz="1100" b="1" spc="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n-US" sz="1100" b="1" spc="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0</a:t>
                      </a: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tc>
                  <a:txBody>
                    <a:bodyPr/>
                    <a:lstStyle/>
                    <a:p>
                      <a:pPr>
                        <a:spcAft>
                          <a:spcPts val="0"/>
                        </a:spcAft>
                      </a:pPr>
                      <a:r>
                        <a:rPr lang="en-US" sz="1100" b="1" spc="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900" spc="3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421E"/>
                    </a:solidFill>
                  </a:tcPr>
                </a:tc>
                <a:extLst>
                  <a:ext uri="{0D108BD9-81ED-4DB2-BD59-A6C34878D82A}">
                    <a16:rowId xmlns:a16="http://schemas.microsoft.com/office/drawing/2014/main" xmlns="" val="2338552460"/>
                  </a:ext>
                </a:extLst>
              </a:tr>
              <a:tr h="370840">
                <a:tc>
                  <a:txBody>
                    <a:bodyPr/>
                    <a:lstStyle/>
                    <a:p>
                      <a:pP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Enhancing the Operations of the Municipality through strengthening of Governance, </a:t>
                      </a:r>
                      <a:r>
                        <a:rPr lang="en-US" sz="1100" spc="0" dirty="0" err="1">
                          <a:solidFill>
                            <a:srgbClr val="001F00"/>
                          </a:solidFill>
                          <a:effectLst/>
                          <a:latin typeface="Arial" panose="020B0604020202020204" pitchFamily="34" charset="0"/>
                          <a:ea typeface="Times New Roman" panose="02020603050405020304" pitchFamily="18" charset="0"/>
                          <a:cs typeface="Arial" panose="020B0604020202020204" pitchFamily="34" charset="0"/>
                        </a:rPr>
                        <a:t>Organisational</a:t>
                      </a: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Realignment and Development of Human Resource Capacity</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36</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14</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4</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2</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56</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29895261"/>
                  </a:ext>
                </a:extLst>
              </a:tr>
              <a:tr h="370840">
                <a:tc>
                  <a:txBody>
                    <a:bodyPr/>
                    <a:lstStyle/>
                    <a:p>
                      <a:pP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Restructuring the budget, reviewing current processes to enhance Revenue Collection, implementing stringent Cash Flow management systems</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75</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6</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8</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6</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95</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50852149"/>
                  </a:ext>
                </a:extLst>
              </a:tr>
              <a:tr h="291440">
                <a:tc>
                  <a:txBody>
                    <a:bodyPr/>
                    <a:lstStyle/>
                    <a:p>
                      <a:pP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Service Delivery and Infrastructure Management </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21</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0</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6</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0</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27</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74486769"/>
                  </a:ext>
                </a:extLst>
              </a:tr>
              <a:tr h="370840">
                <a:tc>
                  <a:txBody>
                    <a:bodyPr/>
                    <a:lstStyle/>
                    <a:p>
                      <a:pP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Improving Financial Administration through effective Contract Management, Supply Chain Management, Internal Audit and Risk Management </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41</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4</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3</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0</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48</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12015740"/>
                  </a:ext>
                </a:extLst>
              </a:tr>
              <a:tr h="217160">
                <a:tc>
                  <a:txBody>
                    <a:bodyPr/>
                    <a:lstStyle/>
                    <a:p>
                      <a:pP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173</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24</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21</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a:solidFill>
                            <a:srgbClr val="001F00"/>
                          </a:solidFill>
                          <a:effectLst/>
                          <a:latin typeface="Arial" panose="020B0604020202020204" pitchFamily="34" charset="0"/>
                          <a:ea typeface="Times New Roman" panose="02020603050405020304" pitchFamily="18" charset="0"/>
                          <a:cs typeface="Arial" panose="020B0604020202020204" pitchFamily="34" charset="0"/>
                        </a:rPr>
                        <a:t>8</a:t>
                      </a:r>
                      <a:endParaRPr lang="en-ZA" sz="900" spc="3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226</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9950631"/>
                  </a:ext>
                </a:extLst>
              </a:tr>
              <a:tr h="252000">
                <a:tc>
                  <a:txBody>
                    <a:bodyPr/>
                    <a:lstStyle/>
                    <a:p>
                      <a:pP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Total Activities Completed as a percentage</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77%</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11%</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9%</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4%</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US" sz="1100" b="1" spc="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100</a:t>
                      </a:r>
                      <a:r>
                        <a:rPr lang="en-US" sz="1100" b="1" spc="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80160440"/>
                  </a:ext>
                </a:extLst>
              </a:tr>
            </a:tbl>
          </a:graphicData>
        </a:graphic>
      </p:graphicFrame>
    </p:spTree>
    <p:extLst>
      <p:ext uri="{BB962C8B-B14F-4D97-AF65-F5344CB8AC3E}">
        <p14:creationId xmlns:p14="http://schemas.microsoft.com/office/powerpoint/2010/main" xmlns="" val="4085203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10842</TotalTime>
  <Words>2995</Words>
  <Application>Microsoft Office PowerPoint</Application>
  <PresentationFormat>A4 Paper (210x297 mm)</PresentationFormat>
  <Paragraphs>522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National Treasury Support</vt:lpstr>
      <vt:lpstr>Compliance with key MFMA Reporting Requirements</vt:lpstr>
      <vt:lpstr>National Treasury Support</vt:lpstr>
      <vt:lpstr>Msunduzi Audit Opinion</vt:lpstr>
      <vt:lpstr>Msunduzi 2018/19 Audit Findings – Compliance with Legislation</vt:lpstr>
      <vt:lpstr>Msunduzi 2018/19 Audit Findings – Compliance with Legislation</vt:lpstr>
      <vt:lpstr>National Treasury Support:  Financial Recovery Plan</vt:lpstr>
      <vt:lpstr>National Treasury Support:  Financial Recovery Plan</vt:lpstr>
      <vt:lpstr>National Treasury Support:  Financial Recovery Plan</vt:lpstr>
      <vt:lpstr>MFMA Revenue Management Requirements</vt:lpstr>
      <vt:lpstr>Msunduzi Outstanding Debt</vt:lpstr>
      <vt:lpstr>Msunduzi Collection Rate</vt:lpstr>
      <vt:lpstr>KZN Provincial Treasury:  Inter-governmental Debt Recovery Support</vt:lpstr>
      <vt:lpstr>Slide 15</vt:lpstr>
      <vt:lpstr>Slide 16</vt:lpstr>
      <vt:lpstr>Slide 17</vt:lpstr>
      <vt:lpstr>Slide 18</vt:lpstr>
      <vt:lpstr>Slide 19</vt:lpstr>
      <vt:lpstr>Slide 20</vt:lpstr>
      <vt:lpstr>Specific Issues Identified at Msunduzi Municiplaity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Shereen Cassiem</dc:creator>
  <cp:lastModifiedBy>USER</cp:lastModifiedBy>
  <cp:revision>4</cp:revision>
  <cp:lastPrinted>2017-08-28T11:14:38Z</cp:lastPrinted>
  <dcterms:created xsi:type="dcterms:W3CDTF">2011-04-27T11:06:47Z</dcterms:created>
  <dcterms:modified xsi:type="dcterms:W3CDTF">2020-09-03T03:42:15Z</dcterms:modified>
</cp:coreProperties>
</file>