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3"/>
  </p:notesMasterIdLst>
  <p:handoutMasterIdLst>
    <p:handoutMasterId r:id="rId44"/>
  </p:handoutMasterIdLst>
  <p:sldIdLst>
    <p:sldId id="573" r:id="rId3"/>
    <p:sldId id="582" r:id="rId4"/>
    <p:sldId id="620" r:id="rId5"/>
    <p:sldId id="624" r:id="rId6"/>
    <p:sldId id="623" r:id="rId7"/>
    <p:sldId id="622" r:id="rId8"/>
    <p:sldId id="628" r:id="rId9"/>
    <p:sldId id="627" r:id="rId10"/>
    <p:sldId id="629" r:id="rId11"/>
    <p:sldId id="626" r:id="rId12"/>
    <p:sldId id="633" r:id="rId13"/>
    <p:sldId id="632" r:id="rId14"/>
    <p:sldId id="631" r:id="rId15"/>
    <p:sldId id="630" r:id="rId16"/>
    <p:sldId id="636" r:id="rId17"/>
    <p:sldId id="637" r:id="rId18"/>
    <p:sldId id="635" r:id="rId19"/>
    <p:sldId id="642" r:id="rId20"/>
    <p:sldId id="646" r:id="rId21"/>
    <p:sldId id="666" r:id="rId22"/>
    <p:sldId id="665" r:id="rId23"/>
    <p:sldId id="647" r:id="rId24"/>
    <p:sldId id="664" r:id="rId25"/>
    <p:sldId id="648" r:id="rId26"/>
    <p:sldId id="649" r:id="rId27"/>
    <p:sldId id="650" r:id="rId28"/>
    <p:sldId id="652" r:id="rId29"/>
    <p:sldId id="653" r:id="rId30"/>
    <p:sldId id="654" r:id="rId31"/>
    <p:sldId id="655" r:id="rId32"/>
    <p:sldId id="656" r:id="rId33"/>
    <p:sldId id="657" r:id="rId34"/>
    <p:sldId id="658" r:id="rId35"/>
    <p:sldId id="659" r:id="rId36"/>
    <p:sldId id="660" r:id="rId37"/>
    <p:sldId id="661" r:id="rId38"/>
    <p:sldId id="671" r:id="rId39"/>
    <p:sldId id="670" r:id="rId40"/>
    <p:sldId id="669" r:id="rId41"/>
    <p:sldId id="619" r:id="rId4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E MILNE"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644"/>
    <a:srgbClr val="00B0F0"/>
    <a:srgbClr val="FFD21E"/>
    <a:srgbClr val="008000"/>
    <a:srgbClr val="FFFF66"/>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5" autoAdjust="0"/>
    <p:restoredTop sz="92593" autoAdjust="0"/>
  </p:normalViewPr>
  <p:slideViewPr>
    <p:cSldViewPr>
      <p:cViewPr varScale="1">
        <p:scale>
          <a:sx n="72" d="100"/>
          <a:sy n="72" d="100"/>
        </p:scale>
        <p:origin x="-115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b="1"/>
              <a:t>GOING</a:t>
            </a:r>
            <a:r>
              <a:rPr lang="en-US" b="1" baseline="0"/>
              <a:t> CONCERN</a:t>
            </a:r>
          </a:p>
        </c:rich>
      </c:tx>
      <c:layout>
        <c:manualLayout>
          <c:xMode val="edge"/>
          <c:yMode val="edge"/>
          <c:x val="0.36005555555555557"/>
          <c:y val="2.777777777777779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'Going Concern'!$D$4</c:f>
              <c:strCache>
                <c:ptCount val="1"/>
                <c:pt idx="0">
                  <c:v>Years</c:v>
                </c:pt>
              </c:strCache>
            </c:strRef>
          </c:tx>
          <c:spPr>
            <a:solidFill>
              <a:schemeClr val="accent6"/>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'Going Concern'!$C$5:$C$13</c:f>
              <c:strCache>
                <c:ptCount val="9"/>
                <c:pt idx="0">
                  <c:v>Ugu District</c:v>
                </c:pt>
                <c:pt idx="1">
                  <c:v>Uthukela District</c:v>
                </c:pt>
                <c:pt idx="2">
                  <c:v>Ulundi</c:v>
                </c:pt>
                <c:pt idx="3">
                  <c:v>Mpofana </c:v>
                </c:pt>
                <c:pt idx="4">
                  <c:v>Msunduzi</c:v>
                </c:pt>
                <c:pt idx="5">
                  <c:v>Abaqulusi</c:v>
                </c:pt>
                <c:pt idx="6">
                  <c:v>Inkosi Langalibalele</c:v>
                </c:pt>
                <c:pt idx="7">
                  <c:v>Amajuba</c:v>
                </c:pt>
                <c:pt idx="8">
                  <c:v>Newcastle</c:v>
                </c:pt>
              </c:strCache>
            </c:strRef>
          </c:cat>
          <c:val>
            <c:numRef>
              <c:f>'Going Concern'!$D$5:$D$13</c:f>
              <c:numCache>
                <c:formatCode>General</c:formatCode>
                <c:ptCount val="9"/>
                <c:pt idx="0">
                  <c:v>2</c:v>
                </c:pt>
                <c:pt idx="1">
                  <c:v>4</c:v>
                </c:pt>
                <c:pt idx="2">
                  <c:v>5</c:v>
                </c:pt>
                <c:pt idx="3">
                  <c:v>6</c:v>
                </c:pt>
                <c:pt idx="4">
                  <c:v>1</c:v>
                </c:pt>
                <c:pt idx="5">
                  <c:v>1</c:v>
                </c:pt>
                <c:pt idx="6">
                  <c:v>1</c:v>
                </c:pt>
                <c:pt idx="7">
                  <c:v>1</c:v>
                </c:pt>
                <c:pt idx="8">
                  <c:v>1</c:v>
                </c:pt>
              </c:numCache>
            </c:numRef>
          </c:val>
          <c:extLst xmlns:c16r2="http://schemas.microsoft.com/office/drawing/2015/06/chart">
            <c:ext xmlns:c16="http://schemas.microsoft.com/office/drawing/2014/chart" uri="{C3380CC4-5D6E-409C-BE32-E72D297353CC}">
              <c16:uniqueId val="{00000000-AA16-43EC-B171-010131C29959}"/>
            </c:ext>
          </c:extLst>
        </c:ser>
        <c:dLbls>
          <c:showVal val="1"/>
        </c:dLbls>
        <c:shape val="box"/>
        <c:axId val="105042304"/>
        <c:axId val="105043840"/>
        <c:axId val="0"/>
      </c:bar3DChart>
      <c:catAx>
        <c:axId val="1050423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05043840"/>
        <c:crosses val="autoZero"/>
        <c:auto val="1"/>
        <c:lblAlgn val="ctr"/>
        <c:lblOffset val="100"/>
      </c:catAx>
      <c:valAx>
        <c:axId val="1050438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05042304"/>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F7D42896-8E1F-4592-B5A5-18C5C72FB23A}" type="datetimeFigureOut">
              <a:rPr lang="en-ZA" smtClean="0"/>
              <a:pPr/>
              <a:t>2020/09/03</a:t>
            </a:fld>
            <a:endParaRPr lang="en-ZA"/>
          </a:p>
        </p:txBody>
      </p:sp>
      <p:sp>
        <p:nvSpPr>
          <p:cNvPr id="4" name="Footer Placeholder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A500E8E3-D37B-4AA5-9D84-59ED5DB46622}" type="slidenum">
              <a:rPr lang="en-ZA" smtClean="0"/>
              <a:pPr/>
              <a:t>‹#›</a:t>
            </a:fld>
            <a:endParaRPr lang="en-ZA"/>
          </a:p>
        </p:txBody>
      </p:sp>
    </p:spTree>
    <p:extLst>
      <p:ext uri="{BB962C8B-B14F-4D97-AF65-F5344CB8AC3E}">
        <p14:creationId xmlns:p14="http://schemas.microsoft.com/office/powerpoint/2010/main" xmlns="" val="177245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99D547-1A9C-4812-81A1-DCCB702D1569}" type="datetimeFigureOut">
              <a:rPr lang="en-US"/>
              <a:pPr>
                <a:defRPr/>
              </a:pPr>
              <a:t>9/3/2020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BE2F452-BBC8-48A0-81EB-29E797DD877A}" type="slidenum">
              <a:rPr lang="en-US" altLang="en-US"/>
              <a:pPr/>
              <a:t>‹#›</a:t>
            </a:fld>
            <a:endParaRPr lang="en-US" altLang="en-US" dirty="0"/>
          </a:p>
        </p:txBody>
      </p:sp>
    </p:spTree>
    <p:extLst>
      <p:ext uri="{BB962C8B-B14F-4D97-AF65-F5344CB8AC3E}">
        <p14:creationId xmlns:p14="http://schemas.microsoft.com/office/powerpoint/2010/main" xmlns="" val="40674033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19</a:t>
            </a:fld>
            <a:endParaRPr lang="en-US" altLang="en-US" dirty="0"/>
          </a:p>
        </p:txBody>
      </p:sp>
    </p:spTree>
    <p:extLst>
      <p:ext uri="{BB962C8B-B14F-4D97-AF65-F5344CB8AC3E}">
        <p14:creationId xmlns:p14="http://schemas.microsoft.com/office/powerpoint/2010/main" xmlns="" val="250881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28</a:t>
            </a:fld>
            <a:endParaRPr lang="en-US" altLang="en-US" dirty="0"/>
          </a:p>
        </p:txBody>
      </p:sp>
    </p:spTree>
    <p:extLst>
      <p:ext uri="{BB962C8B-B14F-4D97-AF65-F5344CB8AC3E}">
        <p14:creationId xmlns:p14="http://schemas.microsoft.com/office/powerpoint/2010/main" xmlns="" val="408238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29</a:t>
            </a:fld>
            <a:endParaRPr lang="en-US" altLang="en-US" dirty="0"/>
          </a:p>
        </p:txBody>
      </p:sp>
    </p:spTree>
    <p:extLst>
      <p:ext uri="{BB962C8B-B14F-4D97-AF65-F5344CB8AC3E}">
        <p14:creationId xmlns:p14="http://schemas.microsoft.com/office/powerpoint/2010/main" xmlns="" val="238612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30</a:t>
            </a:fld>
            <a:endParaRPr lang="en-US" altLang="en-US" dirty="0"/>
          </a:p>
        </p:txBody>
      </p:sp>
    </p:spTree>
    <p:extLst>
      <p:ext uri="{BB962C8B-B14F-4D97-AF65-F5344CB8AC3E}">
        <p14:creationId xmlns:p14="http://schemas.microsoft.com/office/powerpoint/2010/main" xmlns="" val="2365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31</a:t>
            </a:fld>
            <a:endParaRPr lang="en-US" altLang="en-US" dirty="0"/>
          </a:p>
        </p:txBody>
      </p:sp>
    </p:spTree>
    <p:extLst>
      <p:ext uri="{BB962C8B-B14F-4D97-AF65-F5344CB8AC3E}">
        <p14:creationId xmlns:p14="http://schemas.microsoft.com/office/powerpoint/2010/main" xmlns="" val="241581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32</a:t>
            </a:fld>
            <a:endParaRPr lang="en-US" altLang="en-US" dirty="0"/>
          </a:p>
        </p:txBody>
      </p:sp>
    </p:spTree>
    <p:extLst>
      <p:ext uri="{BB962C8B-B14F-4D97-AF65-F5344CB8AC3E}">
        <p14:creationId xmlns:p14="http://schemas.microsoft.com/office/powerpoint/2010/main" xmlns="" val="283103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33</a:t>
            </a:fld>
            <a:endParaRPr lang="en-US" altLang="en-US" dirty="0"/>
          </a:p>
        </p:txBody>
      </p:sp>
    </p:spTree>
    <p:extLst>
      <p:ext uri="{BB962C8B-B14F-4D97-AF65-F5344CB8AC3E}">
        <p14:creationId xmlns:p14="http://schemas.microsoft.com/office/powerpoint/2010/main" xmlns="" val="268893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34</a:t>
            </a:fld>
            <a:endParaRPr lang="en-US" altLang="en-US" dirty="0"/>
          </a:p>
        </p:txBody>
      </p:sp>
    </p:spTree>
    <p:extLst>
      <p:ext uri="{BB962C8B-B14F-4D97-AF65-F5344CB8AC3E}">
        <p14:creationId xmlns:p14="http://schemas.microsoft.com/office/powerpoint/2010/main" xmlns="" val="168329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35</a:t>
            </a:fld>
            <a:endParaRPr lang="en-US" altLang="en-US" dirty="0"/>
          </a:p>
        </p:txBody>
      </p:sp>
    </p:spTree>
    <p:extLst>
      <p:ext uri="{BB962C8B-B14F-4D97-AF65-F5344CB8AC3E}">
        <p14:creationId xmlns:p14="http://schemas.microsoft.com/office/powerpoint/2010/main" xmlns="" val="254738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36</a:t>
            </a:fld>
            <a:endParaRPr lang="en-US" altLang="en-US" dirty="0"/>
          </a:p>
        </p:txBody>
      </p:sp>
    </p:spTree>
    <p:extLst>
      <p:ext uri="{BB962C8B-B14F-4D97-AF65-F5344CB8AC3E}">
        <p14:creationId xmlns:p14="http://schemas.microsoft.com/office/powerpoint/2010/main" xmlns="" val="319503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37</a:t>
            </a:fld>
            <a:endParaRPr lang="en-US" altLang="en-US" dirty="0"/>
          </a:p>
        </p:txBody>
      </p:sp>
    </p:spTree>
    <p:extLst>
      <p:ext uri="{BB962C8B-B14F-4D97-AF65-F5344CB8AC3E}">
        <p14:creationId xmlns:p14="http://schemas.microsoft.com/office/powerpoint/2010/main" xmlns="" val="288951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20</a:t>
            </a:fld>
            <a:endParaRPr lang="en-US" altLang="en-US" dirty="0"/>
          </a:p>
        </p:txBody>
      </p:sp>
    </p:spTree>
    <p:extLst>
      <p:ext uri="{BB962C8B-B14F-4D97-AF65-F5344CB8AC3E}">
        <p14:creationId xmlns:p14="http://schemas.microsoft.com/office/powerpoint/2010/main" xmlns="" val="214097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38</a:t>
            </a:fld>
            <a:endParaRPr lang="en-US" altLang="en-US" dirty="0"/>
          </a:p>
        </p:txBody>
      </p:sp>
    </p:spTree>
    <p:extLst>
      <p:ext uri="{BB962C8B-B14F-4D97-AF65-F5344CB8AC3E}">
        <p14:creationId xmlns:p14="http://schemas.microsoft.com/office/powerpoint/2010/main" xmlns="" val="1849040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39</a:t>
            </a:fld>
            <a:endParaRPr lang="en-US" altLang="en-US" dirty="0"/>
          </a:p>
        </p:txBody>
      </p:sp>
    </p:spTree>
    <p:extLst>
      <p:ext uri="{BB962C8B-B14F-4D97-AF65-F5344CB8AC3E}">
        <p14:creationId xmlns:p14="http://schemas.microsoft.com/office/powerpoint/2010/main" xmlns="" val="425007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40</a:t>
            </a:fld>
            <a:endParaRPr lang="en-ZA" altLang="en-US" smtClean="0"/>
          </a:p>
        </p:txBody>
      </p:sp>
    </p:spTree>
    <p:extLst>
      <p:ext uri="{BB962C8B-B14F-4D97-AF65-F5344CB8AC3E}">
        <p14:creationId xmlns:p14="http://schemas.microsoft.com/office/powerpoint/2010/main" xmlns="" val="13612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21</a:t>
            </a:fld>
            <a:endParaRPr lang="en-US" altLang="en-US" dirty="0"/>
          </a:p>
        </p:txBody>
      </p:sp>
    </p:spTree>
    <p:extLst>
      <p:ext uri="{BB962C8B-B14F-4D97-AF65-F5344CB8AC3E}">
        <p14:creationId xmlns:p14="http://schemas.microsoft.com/office/powerpoint/2010/main" xmlns="" val="54000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22</a:t>
            </a:fld>
            <a:endParaRPr lang="en-US" altLang="en-US" dirty="0"/>
          </a:p>
        </p:txBody>
      </p:sp>
    </p:spTree>
    <p:extLst>
      <p:ext uri="{BB962C8B-B14F-4D97-AF65-F5344CB8AC3E}">
        <p14:creationId xmlns:p14="http://schemas.microsoft.com/office/powerpoint/2010/main" xmlns="" val="299045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23</a:t>
            </a:fld>
            <a:endParaRPr lang="en-US" altLang="en-US" dirty="0"/>
          </a:p>
        </p:txBody>
      </p:sp>
    </p:spTree>
    <p:extLst>
      <p:ext uri="{BB962C8B-B14F-4D97-AF65-F5344CB8AC3E}">
        <p14:creationId xmlns:p14="http://schemas.microsoft.com/office/powerpoint/2010/main" xmlns="" val="171304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24</a:t>
            </a:fld>
            <a:endParaRPr lang="en-US" altLang="en-US" dirty="0"/>
          </a:p>
        </p:txBody>
      </p:sp>
    </p:spTree>
    <p:extLst>
      <p:ext uri="{BB962C8B-B14F-4D97-AF65-F5344CB8AC3E}">
        <p14:creationId xmlns:p14="http://schemas.microsoft.com/office/powerpoint/2010/main" xmlns="" val="176696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25</a:t>
            </a:fld>
            <a:endParaRPr lang="en-US" altLang="en-US" dirty="0"/>
          </a:p>
        </p:txBody>
      </p:sp>
    </p:spTree>
    <p:extLst>
      <p:ext uri="{BB962C8B-B14F-4D97-AF65-F5344CB8AC3E}">
        <p14:creationId xmlns:p14="http://schemas.microsoft.com/office/powerpoint/2010/main" xmlns="" val="243941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26</a:t>
            </a:fld>
            <a:endParaRPr lang="en-US" altLang="en-US" dirty="0"/>
          </a:p>
        </p:txBody>
      </p:sp>
    </p:spTree>
    <p:extLst>
      <p:ext uri="{BB962C8B-B14F-4D97-AF65-F5344CB8AC3E}">
        <p14:creationId xmlns:p14="http://schemas.microsoft.com/office/powerpoint/2010/main" xmlns="" val="111270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27</a:t>
            </a:fld>
            <a:endParaRPr lang="en-US" altLang="en-US" dirty="0"/>
          </a:p>
        </p:txBody>
      </p:sp>
    </p:spTree>
    <p:extLst>
      <p:ext uri="{BB962C8B-B14F-4D97-AF65-F5344CB8AC3E}">
        <p14:creationId xmlns:p14="http://schemas.microsoft.com/office/powerpoint/2010/main" xmlns="" val="290134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2C0C61-A7F2-4D9A-BA6D-6D6D275DD4B3}"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xmlns="" val="30197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636967-FCDE-4BF1-9833-A6FCE55CA63E}"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xmlns="" val="24008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EABDB1-FFD1-444E-9F40-AA7041605A44}"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xmlns="" val="1627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2" y="6414955"/>
            <a:ext cx="575048"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0"/>
            <a:ext cx="540060" cy="484165"/>
          </a:xfrm>
          <a:solidFill>
            <a:schemeClr val="bg1"/>
          </a:solidFill>
          <a:ln w="38100">
            <a:solidFill>
              <a:srgbClr val="008000"/>
            </a:solidFill>
          </a:ln>
        </p:spPr>
        <p:txBody>
          <a:bodyPr anchor="ctr"/>
          <a:lstStyle/>
          <a:p>
            <a:pPr algn="ctr">
              <a:defRPr/>
            </a:pPr>
            <a:fld id="{80BD4F07-03E6-4EEC-A54B-BD8004E5F0D3}" type="slidenum">
              <a:rPr lang="en-US" sz="1400" b="1" smtClean="0">
                <a:solidFill>
                  <a:srgbClr val="008000"/>
                </a:solidFill>
                <a:latin typeface="Arial" panose="020B0604020202020204" pitchFamily="34" charset="0"/>
              </a:rPr>
              <a:pPr algn="ctr">
                <a:defRPr/>
              </a:pPr>
              <a:t>‹#›</a:t>
            </a:fld>
            <a:endParaRPr lang="en-US" sz="1400" b="1" dirty="0">
              <a:solidFill>
                <a:srgbClr val="008000"/>
              </a:solidFill>
              <a:latin typeface="Arial" panose="020B0604020202020204" pitchFamily="34" charset="0"/>
            </a:endParaRPr>
          </a:p>
        </p:txBody>
      </p:sp>
      <p:sp>
        <p:nvSpPr>
          <p:cNvPr id="9" name="Rectangle 6"/>
          <p:cNvSpPr>
            <a:spLocks noChangeArrowheads="1"/>
          </p:cNvSpPr>
          <p:nvPr userDrawn="1"/>
        </p:nvSpPr>
        <p:spPr bwMode="auto">
          <a:xfrm>
            <a:off x="0" y="6559393"/>
            <a:ext cx="914400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40121595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43" t="281"/>
          <a:stretch/>
        </p:blipFill>
        <p:spPr bwMode="auto">
          <a:xfrm>
            <a:off x="-92764" y="-106017"/>
            <a:ext cx="9274865" cy="6964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A71B2D-68F2-4250-9468-079A5C2DB8C4}"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6066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00718-8969-4C85-813F-A722D84C6BDD}"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0083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98172-CDD5-45D3-BCF4-3911BB59CA50}"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0861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80361A-33A5-4216-BE38-F582D39B148C}" type="datetime1">
              <a:rPr lang="en-ZA" smtClean="0">
                <a:solidFill>
                  <a:prstClr val="black">
                    <a:tint val="75000"/>
                  </a:prstClr>
                </a:solidFill>
              </a:rPr>
              <a:pPr/>
              <a:t>2020/09/03</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97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F4A9D1-6A9D-4791-B8F3-6FAC7872C4E4}" type="datetime1">
              <a:rPr lang="en-ZA" smtClean="0">
                <a:solidFill>
                  <a:prstClr val="black">
                    <a:tint val="75000"/>
                  </a:prstClr>
                </a:solidFill>
              </a:rPr>
              <a:pPr/>
              <a:t>2020/09/03</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5263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39E9B6-4824-4F0A-85B0-4D59BC8924ED}" type="datetime1">
              <a:rPr lang="en-ZA" smtClean="0">
                <a:solidFill>
                  <a:prstClr val="black">
                    <a:tint val="75000"/>
                  </a:prstClr>
                </a:solidFill>
              </a:rPr>
              <a:pPr/>
              <a:t>2020/09/03</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99302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A39AC-722F-4D4A-91C0-E5EA8E7F5B1B}" type="datetime1">
              <a:rPr lang="en-ZA" smtClean="0">
                <a:solidFill>
                  <a:prstClr val="black">
                    <a:tint val="75000"/>
                  </a:prstClr>
                </a:solidFill>
              </a:rPr>
              <a:pPr/>
              <a:t>2020/09/03</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7414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41987E-A168-4BE2-8E5F-509F3F8AEC11}"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xmlns="" val="26678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7A5E8-C7B6-4C21-AB74-0F0106E3ED00}" type="datetime1">
              <a:rPr lang="en-ZA" smtClean="0">
                <a:solidFill>
                  <a:prstClr val="black">
                    <a:tint val="75000"/>
                  </a:prstClr>
                </a:solidFill>
              </a:rPr>
              <a:pPr/>
              <a:t>2020/09/03</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24216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21602-82A2-4600-A95C-426336304E9D}" type="datetime1">
              <a:rPr lang="en-ZA" smtClean="0">
                <a:solidFill>
                  <a:prstClr val="black">
                    <a:tint val="75000"/>
                  </a:prstClr>
                </a:solidFill>
              </a:rPr>
              <a:pPr/>
              <a:t>2020/09/03</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19341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37482-E999-40C9-B7A5-2EF19F22037F}"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2460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191CD-A6ED-4CD5-A29A-4226678ED4B5}"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9986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FEE52B-17F1-4179-98AD-DEA4A65B55C3}"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xmlns="" val="324274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95F238-146D-438A-954A-A40FD5FB4853}"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xmlns="" val="10325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712EDF-08CE-4F53-AAFF-97F2ECC390A5}"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xmlns="" val="11977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72A58B-0F44-4241-89D5-D5A9E09152D4}"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xmlns="" val="374049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FB55FE-003E-4654-8E3D-2B2091FB7FC6}"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xmlns="" val="6254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FD054D-4BFF-4215-8CA7-B735483040EA}"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xmlns="" val="1052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08C32E-2E4D-4A20-997C-AFAC7E647CBE}"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xmlns="" val="25207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8C79F2-5A64-40C6-B9BA-03CB627F522F}" type="datetime1">
              <a:rPr lang="en-ZA" smtClean="0">
                <a:solidFill>
                  <a:prstClr val="black">
                    <a:tint val="75000"/>
                  </a:prstClr>
                </a:solidFill>
              </a:rPr>
              <a:pPr>
                <a:defRPr/>
              </a:pPr>
              <a:t>2020/09/03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CCA43C-E545-4331-BDCE-A95AACE0403A}" type="slidenum">
              <a:rPr lang="en-US" altLang="en-US"/>
              <a:pPr/>
              <a:t>‹#›</a:t>
            </a:fld>
            <a:endParaRPr lang="en-US" altLang="en-US" dirty="0"/>
          </a:p>
        </p:txBody>
      </p:sp>
    </p:spTree>
    <p:extLst>
      <p:ext uri="{BB962C8B-B14F-4D97-AF65-F5344CB8AC3E}">
        <p14:creationId xmlns:p14="http://schemas.microsoft.com/office/powerpoint/2010/main" xmlns="" val="381734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xmlns="" val="0"/>
              </a:ext>
            </a:extLst>
          </a:blip>
          <a:srcRect l="6076" t="6465" b="76725"/>
          <a:stretch/>
        </p:blipFill>
        <p:spPr bwMode="auto">
          <a:xfrm>
            <a:off x="0" y="0"/>
            <a:ext cx="8686800" cy="116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37026-8ADD-4C13-B838-8923613C1C7A}" type="datetime1">
              <a:rPr lang="en-ZA" smtClean="0">
                <a:solidFill>
                  <a:prstClr val="black">
                    <a:tint val="75000"/>
                  </a:prstClr>
                </a:solidFill>
              </a:rPr>
              <a:pPr/>
              <a:t>2020/09/03</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B3931-DCAA-4743-BBF1-7EAAAA0576A4}" type="slidenum">
              <a:rPr lang="en-ZA" smtClean="0">
                <a:solidFill>
                  <a:prstClr val="black">
                    <a:tint val="75000"/>
                  </a:prstClr>
                </a:solidFill>
              </a:rPr>
              <a:pPr/>
              <a:t>‹#›</a:t>
            </a:fld>
            <a:endParaRPr lang="en-ZA" dirty="0">
              <a:solidFill>
                <a:prstClr val="black">
                  <a:tint val="75000"/>
                </a:prstClr>
              </a:solidFill>
            </a:endParaRPr>
          </a:p>
        </p:txBody>
      </p:sp>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xmlns="" val="0"/>
              </a:ext>
            </a:extLst>
          </a:blip>
          <a:srcRect t="50000"/>
          <a:stretch/>
        </p:blipFill>
        <p:spPr bwMode="auto">
          <a:xfrm>
            <a:off x="0" y="3389312"/>
            <a:ext cx="9144000" cy="3468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16970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703"/>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718737" y="1844824"/>
            <a:ext cx="7920880" cy="1938992"/>
          </a:xfrm>
          <a:prstGeom prst="rect">
            <a:avLst/>
          </a:prstGeom>
        </p:spPr>
        <p:txBody>
          <a:bodyPr wrap="square">
            <a:spAutoFit/>
          </a:bodyPr>
          <a:lstStyle/>
          <a:p>
            <a:pPr algn="ctr"/>
            <a:r>
              <a:rPr lang="en-US" sz="3600" b="1" dirty="0"/>
              <a:t>2018/2019 MFMA OUTCOMES</a:t>
            </a:r>
          </a:p>
          <a:p>
            <a:pPr algn="ctr"/>
            <a:endParaRPr lang="en-US" sz="3600" b="1" dirty="0"/>
          </a:p>
          <a:p>
            <a:pPr algn="ctr"/>
            <a:r>
              <a:rPr lang="en-US" sz="2400" b="1" dirty="0"/>
              <a:t>Report of the MEC responsible for Local Government</a:t>
            </a:r>
          </a:p>
          <a:p>
            <a:pPr algn="ctr"/>
            <a:r>
              <a:rPr lang="en-US" sz="2400" b="1" dirty="0"/>
              <a:t>In terms of section 131 of the MFMA</a:t>
            </a:r>
          </a:p>
        </p:txBody>
      </p:sp>
      <p:sp>
        <p:nvSpPr>
          <p:cNvPr id="10" name="Title 5"/>
          <p:cNvSpPr txBox="1">
            <a:spLocks/>
          </p:cNvSpPr>
          <p:nvPr/>
        </p:nvSpPr>
        <p:spPr bwMode="auto">
          <a:xfrm>
            <a:off x="2339752" y="4077072"/>
            <a:ext cx="4464496" cy="907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bg1"/>
                </a:solidFill>
                <a:cs typeface="Arial" panose="020B0604020202020204" pitchFamily="34" charset="0"/>
              </a:rPr>
              <a:t>Presentation </a:t>
            </a:r>
            <a:endParaRPr lang="en-US" dirty="0" smtClean="0">
              <a:solidFill>
                <a:schemeClr val="bg1"/>
              </a:solidFill>
              <a:cs typeface="Arial" panose="020B0604020202020204" pitchFamily="34" charset="0"/>
            </a:endParaRPr>
          </a:p>
          <a:p>
            <a:pPr algn="ctr"/>
            <a:r>
              <a:rPr lang="en-US" dirty="0" smtClean="0">
                <a:solidFill>
                  <a:schemeClr val="bg1"/>
                </a:solidFill>
                <a:cs typeface="Arial" panose="020B0604020202020204" pitchFamily="34" charset="0"/>
              </a:rPr>
              <a:t>AUGUST 2020</a:t>
            </a:r>
          </a:p>
        </p:txBody>
      </p:sp>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80" y="33472"/>
            <a:ext cx="3737060" cy="1163280"/>
          </a:xfrm>
          <a:prstGeom prst="rect">
            <a:avLst/>
          </a:prstGeom>
        </p:spPr>
      </p:pic>
      <p:pic>
        <p:nvPicPr>
          <p:cNvPr id="12" name="Picture 11" descr="NDP 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70409" y="116632"/>
            <a:ext cx="869208" cy="800457"/>
          </a:xfrm>
          <a:prstGeom prst="rect">
            <a:avLst/>
          </a:prstGeom>
        </p:spPr>
      </p:pic>
    </p:spTree>
    <p:extLst>
      <p:ext uri="{BB962C8B-B14F-4D97-AF65-F5344CB8AC3E}">
        <p14:creationId xmlns:p14="http://schemas.microsoft.com/office/powerpoint/2010/main" xmlns="" val="41200732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10</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US" sz="3600" dirty="0"/>
              <a:t>TOP 10 RECURRING AUDIT ISSUES</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10</a:t>
            </a:fld>
            <a:endParaRPr lang="en-ZA" altLang="en-US" sz="1600" b="1" dirty="0">
              <a:solidFill>
                <a:srgbClr val="898989"/>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072448469"/>
              </p:ext>
            </p:extLst>
          </p:nvPr>
        </p:nvGraphicFramePr>
        <p:xfrm>
          <a:off x="2671020" y="1504613"/>
          <a:ext cx="3903980" cy="2728468"/>
        </p:xfrm>
        <a:graphic>
          <a:graphicData uri="http://schemas.openxmlformats.org/drawingml/2006/table">
            <a:tbl>
              <a:tblPr firstRow="1" firstCol="1" bandRow="1"/>
              <a:tblGrid>
                <a:gridCol w="2148002">
                  <a:extLst>
                    <a:ext uri="{9D8B030D-6E8A-4147-A177-3AD203B41FA5}">
                      <a16:colId xmlns:a16="http://schemas.microsoft.com/office/drawing/2014/main" xmlns="" val="166663685"/>
                    </a:ext>
                  </a:extLst>
                </a:gridCol>
                <a:gridCol w="877989">
                  <a:extLst>
                    <a:ext uri="{9D8B030D-6E8A-4147-A177-3AD203B41FA5}">
                      <a16:colId xmlns:a16="http://schemas.microsoft.com/office/drawing/2014/main" xmlns="" val="3777033141"/>
                    </a:ext>
                  </a:extLst>
                </a:gridCol>
                <a:gridCol w="877989">
                  <a:extLst>
                    <a:ext uri="{9D8B030D-6E8A-4147-A177-3AD203B41FA5}">
                      <a16:colId xmlns:a16="http://schemas.microsoft.com/office/drawing/2014/main" xmlns="" val="2161554580"/>
                    </a:ext>
                  </a:extLst>
                </a:gridCol>
              </a:tblGrid>
              <a:tr h="508000">
                <a:tc rowSpan="2">
                  <a:txBody>
                    <a:bodyPr/>
                    <a:lstStyle/>
                    <a:p>
                      <a:pPr marL="0" marR="0" algn="ctr">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tc gridSpan="2">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tc hMerge="1">
                  <a:txBody>
                    <a:bodyPr/>
                    <a:lstStyle/>
                    <a:p>
                      <a:endParaRPr lang="en-US"/>
                    </a:p>
                  </a:txBody>
                  <a:tcPr/>
                </a:tc>
                <a:extLst>
                  <a:ext uri="{0D108BD9-81ED-4DB2-BD59-A6C34878D82A}">
                    <a16:rowId xmlns:a16="http://schemas.microsoft.com/office/drawing/2014/main" xmlns="" val="1400382852"/>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extLst>
                  <a:ext uri="{0D108BD9-81ED-4DB2-BD59-A6C34878D82A}">
                    <a16:rowId xmlns:a16="http://schemas.microsoft.com/office/drawing/2014/main" xmlns="" val="1943562813"/>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Procurement and contract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358588385"/>
                  </a:ext>
                </a:extLst>
              </a:tr>
              <a:tr h="190500">
                <a:tc>
                  <a:txBody>
                    <a:bodyPr/>
                    <a:lstStyle/>
                    <a:p>
                      <a:pPr marL="0" marR="0">
                        <a:lnSpc>
                          <a:spcPct val="115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Financial Statements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092978996"/>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959882041"/>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Irregular expenditure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231663648"/>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 debt impairments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552749596"/>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Performance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224263589"/>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Consequence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344035844"/>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 of planned targets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743712550"/>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Governance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910252674"/>
                  </a:ext>
                </a:extLst>
              </a:tr>
              <a:tr h="190500">
                <a:tc>
                  <a:txBody>
                    <a:bodyPr/>
                    <a:lstStyle/>
                    <a:p>
                      <a:pPr marL="0" marR="0">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 adjustment to Performance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958354724"/>
                  </a:ext>
                </a:extLst>
              </a:tr>
            </a:tbl>
          </a:graphicData>
        </a:graphic>
      </p:graphicFrame>
      <p:sp>
        <p:nvSpPr>
          <p:cNvPr id="15" name="Content Placeholder 2"/>
          <p:cNvSpPr>
            <a:spLocks noGrp="1"/>
          </p:cNvSpPr>
          <p:nvPr>
            <p:ph idx="1"/>
          </p:nvPr>
        </p:nvSpPr>
        <p:spPr>
          <a:xfrm>
            <a:off x="457200" y="4319397"/>
            <a:ext cx="8305800" cy="1806766"/>
          </a:xfrm>
        </p:spPr>
        <p:txBody>
          <a:bodyPr>
            <a:noAutofit/>
          </a:bodyPr>
          <a:lstStyle/>
          <a:p>
            <a:r>
              <a:rPr lang="en-ZA" sz="1200" dirty="0" smtClean="0"/>
              <a:t>The </a:t>
            </a:r>
            <a:r>
              <a:rPr lang="en-ZA" sz="1200" dirty="0"/>
              <a:t>incidence of recurring issues is an indicator that municipalities have not been able to effectively deal with the query in the previous year and that any actions taken were not adequately institutionalized to prevent a recurrence thereof.</a:t>
            </a:r>
            <a:endParaRPr lang="en-US" sz="1200" dirty="0"/>
          </a:p>
          <a:p>
            <a:r>
              <a:rPr lang="en-ZA" sz="1200" dirty="0"/>
              <a:t>Audit issues relating to performance management, annual financial statements, financial management processes and controls, procurement and contract management, governance and material misstatements in the annual financial statements have the highest incidence of recurrence in the 2018/2019 financial audit</a:t>
            </a:r>
            <a:r>
              <a:rPr lang="en-ZA" sz="1200" dirty="0" smtClean="0"/>
              <a:t>.</a:t>
            </a:r>
          </a:p>
          <a:p>
            <a:r>
              <a:rPr lang="en-ZA" sz="1200" dirty="0" smtClean="0"/>
              <a:t>The </a:t>
            </a:r>
            <a:r>
              <a:rPr lang="en-ZA" sz="1200" dirty="0"/>
              <a:t>extent of recurring issues is a reflection of the effort that made by municipalities in addressing issues raised in audit reports, implementation of audit action plans and the commitment towards clean audit. Whilst the Department assists municipalities to ensure that their corrective action plans are sound in addressing the root causes of audit issues raised by the Auditor General, it is the responsibility of municipalities to ensure that these action plans are effectively implemented. </a:t>
            </a:r>
            <a:endParaRPr lang="en-ZA" sz="1200" dirty="0" smtClean="0"/>
          </a:p>
          <a:p>
            <a:r>
              <a:rPr lang="en-ZA" sz="1200" dirty="0" smtClean="0"/>
              <a:t>Audit </a:t>
            </a:r>
            <a:r>
              <a:rPr lang="en-ZA" sz="1200" dirty="0"/>
              <a:t>Committees, Municipal Public Accounts Committees and Council must play an effective oversight role in ensuring implementation of the audit action plans. This is also an indicator of sound leadership and good </a:t>
            </a:r>
            <a:r>
              <a:rPr lang="en-ZA" sz="1200" dirty="0" smtClean="0"/>
              <a:t>governance and are supported by the Department.</a:t>
            </a:r>
            <a:endParaRPr lang="en-US" sz="12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8502413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11</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421196" y="975624"/>
            <a:ext cx="8229600" cy="439944"/>
          </a:xfrm>
          <a:solidFill>
            <a:schemeClr val="accent4">
              <a:lumMod val="20000"/>
              <a:lumOff val="80000"/>
            </a:schemeClr>
          </a:solidFill>
        </p:spPr>
        <p:txBody>
          <a:bodyPr/>
          <a:lstStyle/>
          <a:p>
            <a:r>
              <a:rPr lang="en-ZA" sz="3600" dirty="0"/>
              <a:t>FINANCIAL INDICATORS OF LIQUIDITY</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11</a:t>
            </a:fld>
            <a:endParaRPr lang="en-ZA" altLang="en-US" sz="1600" b="1" dirty="0">
              <a:solidFill>
                <a:srgbClr val="898989"/>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472045520"/>
              </p:ext>
            </p:extLst>
          </p:nvPr>
        </p:nvGraphicFramePr>
        <p:xfrm>
          <a:off x="473840" y="1437289"/>
          <a:ext cx="8064896" cy="5377766"/>
        </p:xfrm>
        <a:graphic>
          <a:graphicData uri="http://schemas.openxmlformats.org/drawingml/2006/table">
            <a:tbl>
              <a:tblPr firstRow="1" firstCol="1" bandRow="1"/>
              <a:tblGrid>
                <a:gridCol w="1873661">
                  <a:extLst>
                    <a:ext uri="{9D8B030D-6E8A-4147-A177-3AD203B41FA5}">
                      <a16:colId xmlns:a16="http://schemas.microsoft.com/office/drawing/2014/main" xmlns="" val="2048875433"/>
                    </a:ext>
                  </a:extLst>
                </a:gridCol>
                <a:gridCol w="1222683">
                  <a:extLst>
                    <a:ext uri="{9D8B030D-6E8A-4147-A177-3AD203B41FA5}">
                      <a16:colId xmlns:a16="http://schemas.microsoft.com/office/drawing/2014/main" xmlns="" val="3515591793"/>
                    </a:ext>
                  </a:extLst>
                </a:gridCol>
                <a:gridCol w="1152128">
                  <a:extLst>
                    <a:ext uri="{9D8B030D-6E8A-4147-A177-3AD203B41FA5}">
                      <a16:colId xmlns:a16="http://schemas.microsoft.com/office/drawing/2014/main" xmlns="" val="536003074"/>
                    </a:ext>
                  </a:extLst>
                </a:gridCol>
                <a:gridCol w="936104">
                  <a:extLst>
                    <a:ext uri="{9D8B030D-6E8A-4147-A177-3AD203B41FA5}">
                      <a16:colId xmlns:a16="http://schemas.microsoft.com/office/drawing/2014/main" xmlns="" val="1746431541"/>
                    </a:ext>
                  </a:extLst>
                </a:gridCol>
                <a:gridCol w="1584176">
                  <a:extLst>
                    <a:ext uri="{9D8B030D-6E8A-4147-A177-3AD203B41FA5}">
                      <a16:colId xmlns:a16="http://schemas.microsoft.com/office/drawing/2014/main" xmlns="" val="3068289078"/>
                    </a:ext>
                  </a:extLst>
                </a:gridCol>
                <a:gridCol w="1296144">
                  <a:extLst>
                    <a:ext uri="{9D8B030D-6E8A-4147-A177-3AD203B41FA5}">
                      <a16:colId xmlns:a16="http://schemas.microsoft.com/office/drawing/2014/main" xmlns="" val="4169702075"/>
                    </a:ext>
                  </a:extLst>
                </a:gridCol>
              </a:tblGrid>
              <a:tr h="190070">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Municipality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Surplus/(Deficit)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Current ratio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Cash Coverage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Cash backing of Conditional Grants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Going Concern raised by AG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53404302"/>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Ugu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2274672"/>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Umdoni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5828331"/>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Ray Nkonyeni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9935556"/>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Umgungundlovu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2028198"/>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uMngeni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4292706"/>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Mooi Mpofana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7402730"/>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Impendle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6063911"/>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The Msunduzi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8350435"/>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Richmond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847550"/>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Uthukela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90819"/>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Alfred Duma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684803"/>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Nkosi Langalibalele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9391682"/>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Okhahlamba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3986193"/>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Umzinyathi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9985460"/>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Endumeni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2490442"/>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Umvoti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131082"/>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Amajuba Distict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4878524"/>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Newcastle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2061100"/>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Dannhauser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4712031"/>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Zululand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2020579"/>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eDumbe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9352499"/>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uPhongolo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006130"/>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Abaqulusi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2063039"/>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Nongoma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6855621"/>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Ulundi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033070"/>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Umkhanyakude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946548"/>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Jozini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982973"/>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Big Five Hlabisa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610640"/>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Mtubatuba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230957"/>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uMfolozi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5181695"/>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uMhlathuze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177628"/>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Mthonjaneni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9524972"/>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Nkandla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4650668"/>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Ilembe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55549"/>
                  </a:ext>
                </a:extLst>
              </a:tr>
              <a:tr h="138310">
                <a:tc>
                  <a:txBody>
                    <a:bodyPr/>
                    <a:lstStyle/>
                    <a:p>
                      <a:pPr marL="0" marR="0">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Maphumulo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 </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X</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7252282"/>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Harry Gwala District Municipality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6631580"/>
                  </a:ext>
                </a:extLst>
              </a:tr>
              <a:tr h="138310">
                <a:tc>
                  <a:txBody>
                    <a:bodyPr/>
                    <a:lstStyle/>
                    <a:p>
                      <a:pPr marL="0" marR="0">
                        <a:lnSpc>
                          <a:spcPct val="115000"/>
                        </a:lnSpc>
                        <a:spcBef>
                          <a:spcPts val="0"/>
                        </a:spcBef>
                        <a:spcAft>
                          <a:spcPts val="0"/>
                        </a:spcAft>
                      </a:pPr>
                      <a:r>
                        <a:rPr lang="en-ZA" sz="800" b="1">
                          <a:effectLst/>
                          <a:latin typeface="Calibri" panose="020F0502020204030204" pitchFamily="34" charset="0"/>
                          <a:ea typeface="Times New Roman" panose="02020603050405020304" pitchFamily="18" charset="0"/>
                          <a:cs typeface="Calibri" panose="020F0502020204030204" pitchFamily="34" charset="0"/>
                        </a:rPr>
                        <a:t>Ethekwini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dirty="0">
                          <a:effectLst/>
                          <a:latin typeface="Calibri" panose="020F0502020204030204" pitchFamily="34" charset="0"/>
                          <a:ea typeface="Times New Roman" panose="02020603050405020304" pitchFamily="18" charset="0"/>
                          <a:cs typeface="Calibri" panose="020F0502020204030204" pitchFamily="34" charset="0"/>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269" marR="392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4746101"/>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9522997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OVERVIEW OF REVENUE</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12</a:t>
            </a:fld>
            <a:endParaRPr lang="en-ZA" altLang="en-US" sz="1600" b="1" dirty="0">
              <a:solidFill>
                <a:srgbClr val="898989"/>
              </a:solidFill>
            </a:endParaRPr>
          </a:p>
        </p:txBody>
      </p:sp>
      <p:sp>
        <p:nvSpPr>
          <p:cNvPr id="9" name="Content Placeholder 2"/>
          <p:cNvSpPr>
            <a:spLocks noGrp="1"/>
          </p:cNvSpPr>
          <p:nvPr>
            <p:ph idx="1"/>
          </p:nvPr>
        </p:nvSpPr>
        <p:spPr>
          <a:xfrm>
            <a:off x="457200" y="1600200"/>
            <a:ext cx="3505200" cy="4525963"/>
          </a:xfrm>
        </p:spPr>
        <p:txBody>
          <a:bodyPr>
            <a:normAutofit fontScale="70000" lnSpcReduction="20000"/>
          </a:bodyPr>
          <a:lstStyle/>
          <a:p>
            <a:r>
              <a:rPr lang="en-ZA" dirty="0"/>
              <a:t>The reliance on government grants and subsidies remains at 31% in the Province. </a:t>
            </a:r>
            <a:endParaRPr lang="en-ZA" dirty="0" smtClean="0"/>
          </a:p>
          <a:p>
            <a:r>
              <a:rPr lang="en-ZA" dirty="0" smtClean="0"/>
              <a:t>The </a:t>
            </a:r>
            <a:r>
              <a:rPr lang="en-ZA" dirty="0"/>
              <a:t>districts with the highest grant dependency rate are Zululand (95%), </a:t>
            </a:r>
            <a:r>
              <a:rPr lang="en-ZA" dirty="0" err="1"/>
              <a:t>Umkhanyakude</a:t>
            </a:r>
            <a:r>
              <a:rPr lang="en-ZA" dirty="0"/>
              <a:t> (94%), Umzumbe (89%) and </a:t>
            </a:r>
            <a:r>
              <a:rPr lang="en-ZA" dirty="0" err="1"/>
              <a:t>Umzimkhulu</a:t>
            </a:r>
            <a:r>
              <a:rPr lang="en-ZA" dirty="0"/>
              <a:t> (89%). </a:t>
            </a:r>
            <a:endParaRPr lang="en-ZA" dirty="0" smtClean="0"/>
          </a:p>
          <a:p>
            <a:r>
              <a:rPr lang="en-ZA" dirty="0" smtClean="0"/>
              <a:t>The municipality </a:t>
            </a:r>
            <a:r>
              <a:rPr lang="en-ZA" dirty="0"/>
              <a:t>with the lowest grant dependency rate in the Province is </a:t>
            </a:r>
            <a:r>
              <a:rPr lang="en-ZA" dirty="0" err="1" smtClean="0"/>
              <a:t>IlembeKwaDukuza</a:t>
            </a:r>
            <a:r>
              <a:rPr lang="en-ZA" dirty="0" smtClean="0"/>
              <a:t> </a:t>
            </a:r>
            <a:r>
              <a:rPr lang="en-ZA" dirty="0"/>
              <a:t>(14%). </a:t>
            </a:r>
            <a:endParaRPr lang="en-US" dirty="0"/>
          </a:p>
        </p:txBody>
      </p:sp>
      <p:pic>
        <p:nvPicPr>
          <p:cNvPr id="15" name="Picture 14"/>
          <p:cNvPicPr>
            <a:picLocks noChangeAspect="1"/>
          </p:cNvPicPr>
          <p:nvPr/>
        </p:nvPicPr>
        <p:blipFill>
          <a:blip r:embed="rId2"/>
          <a:stretch>
            <a:fillRect/>
          </a:stretch>
        </p:blipFill>
        <p:spPr>
          <a:xfrm>
            <a:off x="3886200" y="1600199"/>
            <a:ext cx="4710516" cy="49412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6688056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13</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REVENUE PER SOURCE</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13</a:t>
            </a:fld>
            <a:endParaRPr lang="en-ZA" altLang="en-US" sz="1600" b="1" dirty="0">
              <a:solidFill>
                <a:srgbClr val="898989"/>
              </a:solidFill>
            </a:endParaRPr>
          </a:p>
        </p:txBody>
      </p:sp>
      <p:sp>
        <p:nvSpPr>
          <p:cNvPr id="9" name="Content Placeholder 2"/>
          <p:cNvSpPr>
            <a:spLocks noGrp="1"/>
          </p:cNvSpPr>
          <p:nvPr>
            <p:ph idx="1"/>
          </p:nvPr>
        </p:nvSpPr>
        <p:spPr>
          <a:xfrm>
            <a:off x="457200" y="1600200"/>
            <a:ext cx="3810000" cy="4525963"/>
          </a:xfrm>
        </p:spPr>
        <p:txBody>
          <a:bodyPr>
            <a:normAutofit fontScale="70000" lnSpcReduction="20000"/>
          </a:bodyPr>
          <a:lstStyle/>
          <a:p>
            <a:r>
              <a:rPr lang="en-ZA" dirty="0"/>
              <a:t>The highest contributor to service charges in the Province was electricity at 67% (R18,7 </a:t>
            </a:r>
            <a:r>
              <a:rPr lang="en-ZA" dirty="0" err="1"/>
              <a:t>bln</a:t>
            </a:r>
            <a:r>
              <a:rPr lang="en-ZA" dirty="0"/>
              <a:t>) noting that twenty-five (25) municipalities are licenced electricity distributors in the province. </a:t>
            </a:r>
            <a:endParaRPr lang="en-ZA" dirty="0" smtClean="0"/>
          </a:p>
          <a:p>
            <a:r>
              <a:rPr lang="en-ZA" dirty="0" smtClean="0"/>
              <a:t>Water </a:t>
            </a:r>
            <a:r>
              <a:rPr lang="en-ZA" dirty="0"/>
              <a:t>was the second contributor at 22% (R6 </a:t>
            </a:r>
            <a:r>
              <a:rPr lang="en-ZA" dirty="0" err="1"/>
              <a:t>bln</a:t>
            </a:r>
            <a:r>
              <a:rPr lang="en-ZA" dirty="0"/>
              <a:t>) across 14 water service authorities. </a:t>
            </a:r>
            <a:endParaRPr lang="en-ZA" dirty="0" smtClean="0"/>
          </a:p>
          <a:p>
            <a:r>
              <a:rPr lang="en-ZA" dirty="0" smtClean="0"/>
              <a:t>Other </a:t>
            </a:r>
            <a:r>
              <a:rPr lang="en-ZA" dirty="0"/>
              <a:t>service charges include items such as reconnection and disconnection fees.</a:t>
            </a:r>
            <a:endParaRPr lang="en-US" dirty="0"/>
          </a:p>
          <a:p>
            <a:endParaRPr lang="en-US" dirty="0"/>
          </a:p>
        </p:txBody>
      </p:sp>
      <p:pic>
        <p:nvPicPr>
          <p:cNvPr id="15" name="Picture 14"/>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1" y="1676399"/>
            <a:ext cx="4112840" cy="4449763"/>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716868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US" sz="2000" dirty="0"/>
              <a:t>UNAUTHORISED, IRREGULAR, FRUITLESS AND WASTEFUL EXPENDITURE</a:t>
            </a:r>
            <a:endParaRPr lang="en-ZA" altLang="en-US" sz="20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14</a:t>
            </a:fld>
            <a:endParaRPr lang="en-ZA" altLang="en-US" sz="1600" b="1" dirty="0">
              <a:solidFill>
                <a:srgbClr val="898989"/>
              </a:solidFill>
            </a:endParaRPr>
          </a:p>
        </p:txBody>
      </p:sp>
      <p:sp>
        <p:nvSpPr>
          <p:cNvPr id="9" name="Content Placeholder 2"/>
          <p:cNvSpPr>
            <a:spLocks noGrp="1"/>
          </p:cNvSpPr>
          <p:nvPr>
            <p:ph idx="1"/>
          </p:nvPr>
        </p:nvSpPr>
        <p:spPr>
          <a:xfrm>
            <a:off x="312928" y="1520707"/>
            <a:ext cx="8678672" cy="1451093"/>
          </a:xfrm>
        </p:spPr>
        <p:txBody>
          <a:bodyPr>
            <a:noAutofit/>
          </a:bodyPr>
          <a:lstStyle/>
          <a:p>
            <a:r>
              <a:rPr lang="en-ZA" sz="1400" dirty="0"/>
              <a:t>The total amount of unauthorised, irregular, fruitless and wasteful expenditure incurred by municipalities during the 2018/2019 financial year amounting to R7 </a:t>
            </a:r>
            <a:r>
              <a:rPr lang="en-ZA" sz="1400" dirty="0" err="1"/>
              <a:t>bln</a:t>
            </a:r>
            <a:r>
              <a:rPr lang="en-ZA" sz="1400" dirty="0"/>
              <a:t> (2017/2018: R4 </a:t>
            </a:r>
            <a:r>
              <a:rPr lang="en-ZA" sz="1400" dirty="0" err="1"/>
              <a:t>bln</a:t>
            </a:r>
            <a:r>
              <a:rPr lang="en-ZA" sz="1400" dirty="0"/>
              <a:t>) which increased by a significant R3 </a:t>
            </a:r>
            <a:r>
              <a:rPr lang="en-ZA" sz="1400" dirty="0" err="1"/>
              <a:t>bln</a:t>
            </a:r>
            <a:r>
              <a:rPr lang="en-ZA" sz="1400" dirty="0"/>
              <a:t> or 43% from the previous 2017/2018 year. The total incurred for the year includes amounts that were identified in the 2018/2019 year relating to the 2017/2018 financial year.  Unauthorised expenditure increased by R27,66mln or 3%, irregular expenditure increased by approximately R3,1 </a:t>
            </a:r>
            <a:r>
              <a:rPr lang="en-ZA" sz="1400" dirty="0" err="1"/>
              <a:t>bln</a:t>
            </a:r>
            <a:r>
              <a:rPr lang="en-ZA" sz="1400" dirty="0"/>
              <a:t> or 98% and fruitless and wasteful expenditure decreased by R5,6 </a:t>
            </a:r>
            <a:r>
              <a:rPr lang="en-ZA" sz="1400" dirty="0" err="1"/>
              <a:t>mln</a:t>
            </a:r>
            <a:r>
              <a:rPr lang="en-ZA" sz="1400" dirty="0"/>
              <a:t> or 5</a:t>
            </a:r>
            <a:r>
              <a:rPr lang="en-ZA" sz="1400" dirty="0" smtClean="0"/>
              <a:t>%.</a:t>
            </a:r>
            <a:endParaRPr lang="en-US" sz="1400" dirty="0"/>
          </a:p>
        </p:txBody>
      </p:sp>
      <p:graphicFrame>
        <p:nvGraphicFramePr>
          <p:cNvPr id="15" name="Table 14"/>
          <p:cNvGraphicFramePr>
            <a:graphicFrameLocks noGrp="1"/>
          </p:cNvGraphicFramePr>
          <p:nvPr>
            <p:extLst>
              <p:ext uri="{D42A27DB-BD31-4B8C-83A1-F6EECF244321}">
                <p14:modId xmlns:p14="http://schemas.microsoft.com/office/powerpoint/2010/main" xmlns="" val="3149081867"/>
              </p:ext>
            </p:extLst>
          </p:nvPr>
        </p:nvGraphicFramePr>
        <p:xfrm>
          <a:off x="914400" y="3042792"/>
          <a:ext cx="7467599" cy="2056384"/>
        </p:xfrm>
        <a:graphic>
          <a:graphicData uri="http://schemas.openxmlformats.org/drawingml/2006/table">
            <a:tbl>
              <a:tblPr firstRow="1" firstCol="1" bandRow="1"/>
              <a:tblGrid>
                <a:gridCol w="2703090">
                  <a:extLst>
                    <a:ext uri="{9D8B030D-6E8A-4147-A177-3AD203B41FA5}">
                      <a16:colId xmlns:a16="http://schemas.microsoft.com/office/drawing/2014/main" xmlns="" val="2895824703"/>
                    </a:ext>
                  </a:extLst>
                </a:gridCol>
                <a:gridCol w="1167504">
                  <a:extLst>
                    <a:ext uri="{9D8B030D-6E8A-4147-A177-3AD203B41FA5}">
                      <a16:colId xmlns:a16="http://schemas.microsoft.com/office/drawing/2014/main" xmlns="" val="904427634"/>
                    </a:ext>
                  </a:extLst>
                </a:gridCol>
                <a:gridCol w="1127875">
                  <a:extLst>
                    <a:ext uri="{9D8B030D-6E8A-4147-A177-3AD203B41FA5}">
                      <a16:colId xmlns:a16="http://schemas.microsoft.com/office/drawing/2014/main" xmlns="" val="1763616014"/>
                    </a:ext>
                  </a:extLst>
                </a:gridCol>
                <a:gridCol w="1234565">
                  <a:extLst>
                    <a:ext uri="{9D8B030D-6E8A-4147-A177-3AD203B41FA5}">
                      <a16:colId xmlns:a16="http://schemas.microsoft.com/office/drawing/2014/main" xmlns="" val="2407933377"/>
                    </a:ext>
                  </a:extLst>
                </a:gridCol>
                <a:gridCol w="1234565">
                  <a:extLst>
                    <a:ext uri="{9D8B030D-6E8A-4147-A177-3AD203B41FA5}">
                      <a16:colId xmlns:a16="http://schemas.microsoft.com/office/drawing/2014/main" xmlns="" val="4264642292"/>
                    </a:ext>
                  </a:extLst>
                </a:gridCol>
              </a:tblGrid>
              <a:tr h="180975">
                <a:tc rowSpan="2">
                  <a:txBody>
                    <a:bodyPr/>
                    <a:lstStyle/>
                    <a:p>
                      <a:pPr marL="0" marR="0">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CATEGORY OF EXPENDITURE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gridSpan="2">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2018/2019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2017/2018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hMerge="1">
                  <a:txBody>
                    <a:bodyPr/>
                    <a:lstStyle/>
                    <a:p>
                      <a:endParaRPr lang="en-US"/>
                    </a:p>
                  </a:txBody>
                  <a:tcPr/>
                </a:tc>
                <a:extLst>
                  <a:ext uri="{0D108BD9-81ED-4DB2-BD59-A6C34878D82A}">
                    <a16:rowId xmlns:a16="http://schemas.microsoft.com/office/drawing/2014/main" xmlns="" val="2935382625"/>
                  </a:ext>
                </a:extLst>
              </a:tr>
              <a:tr h="307975">
                <a:tc vMerge="1">
                  <a:txBody>
                    <a:bodyPr/>
                    <a:lstStyle/>
                    <a:p>
                      <a:endParaRPr lang="en-US"/>
                    </a:p>
                  </a:txBody>
                  <a:tcPr/>
                </a:tc>
                <a:tc>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INCURRED FOR THE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CLOSING BALANCE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INCURRED FOR THE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ZA" sz="1400" b="1" baseline="30000">
                          <a:effectLst/>
                          <a:latin typeface="Calibri" panose="020F0502020204030204" pitchFamily="34" charset="0"/>
                          <a:ea typeface="Calibri" panose="020F0502020204030204" pitchFamily="34" charset="0"/>
                          <a:cs typeface="Calibri" panose="020F0502020204030204" pitchFamily="34" charset="0"/>
                        </a:rPr>
                        <a:t>CLOSING BALANCE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6E3BC"/>
                    </a:solidFill>
                  </a:tcPr>
                </a:tc>
                <a:extLst>
                  <a:ext uri="{0D108BD9-81ED-4DB2-BD59-A6C34878D82A}">
                    <a16:rowId xmlns:a16="http://schemas.microsoft.com/office/drawing/2014/main" xmlns="" val="3362416161"/>
                  </a:ext>
                </a:extLst>
              </a:tr>
              <a:tr h="183515">
                <a:tc>
                  <a:txBody>
                    <a:bodyPr/>
                    <a:lstStyle/>
                    <a:p>
                      <a:pPr marL="0" marR="0" algn="just">
                        <a:lnSpc>
                          <a:spcPct val="115000"/>
                        </a:lnSpc>
                        <a:spcBef>
                          <a:spcPts val="0"/>
                        </a:spcBef>
                        <a:spcAft>
                          <a:spcPts val="0"/>
                        </a:spcAft>
                      </a:pPr>
                      <a:r>
                        <a:rPr lang="en-ZA" sz="1600" baseline="30000">
                          <a:effectLst/>
                          <a:latin typeface="Calibri" panose="020F0502020204030204" pitchFamily="34" charset="0"/>
                          <a:ea typeface="Calibri" panose="020F0502020204030204" pitchFamily="34" charset="0"/>
                          <a:cs typeface="Calibri" panose="020F0502020204030204" pitchFamily="34" charset="0"/>
                        </a:rPr>
                        <a:t>Unauthorised Expenditure (R)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1 115 157 751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5 287 552 314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1 087 501 484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4 370 529 746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299509966"/>
                  </a:ext>
                </a:extLst>
              </a:tr>
              <a:tr h="215265">
                <a:tc>
                  <a:txBody>
                    <a:bodyPr/>
                    <a:lstStyle/>
                    <a:p>
                      <a:pPr marL="0" marR="0" algn="just">
                        <a:lnSpc>
                          <a:spcPct val="115000"/>
                        </a:lnSpc>
                        <a:spcBef>
                          <a:spcPts val="0"/>
                        </a:spcBef>
                        <a:spcAft>
                          <a:spcPts val="0"/>
                        </a:spcAft>
                      </a:pPr>
                      <a:r>
                        <a:rPr lang="en-ZA" sz="1600" baseline="30000">
                          <a:effectLst/>
                          <a:latin typeface="Calibri" panose="020F0502020204030204" pitchFamily="34" charset="0"/>
                          <a:ea typeface="Calibri" panose="020F0502020204030204" pitchFamily="34" charset="0"/>
                          <a:cs typeface="Calibri" panose="020F0502020204030204" pitchFamily="34" charset="0"/>
                        </a:rPr>
                        <a:t>Irregular Expenditure (R)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6 166 203 156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13 573 920 336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3 109 525 412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9 462 918 463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124964934"/>
                  </a:ext>
                </a:extLst>
              </a:tr>
              <a:tr h="167005">
                <a:tc>
                  <a:txBody>
                    <a:bodyPr/>
                    <a:lstStyle/>
                    <a:p>
                      <a:pPr marL="0" marR="0" algn="just">
                        <a:lnSpc>
                          <a:spcPct val="115000"/>
                        </a:lnSpc>
                        <a:spcBef>
                          <a:spcPts val="0"/>
                        </a:spcBef>
                        <a:spcAft>
                          <a:spcPts val="0"/>
                        </a:spcAft>
                      </a:pPr>
                      <a:r>
                        <a:rPr lang="en-ZA" sz="1600" baseline="30000">
                          <a:effectLst/>
                          <a:latin typeface="Calibri" panose="020F0502020204030204" pitchFamily="34" charset="0"/>
                          <a:ea typeface="Calibri" panose="020F0502020204030204" pitchFamily="34" charset="0"/>
                          <a:cs typeface="Calibri" panose="020F0502020204030204" pitchFamily="34" charset="0"/>
                        </a:rPr>
                        <a:t>Fruitless and Wasteful Expenditure (R)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119 723 229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417 438 476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125 368 213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269 281 185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328130529"/>
                  </a:ext>
                </a:extLst>
              </a:tr>
              <a:tr h="190500">
                <a:tc>
                  <a:txBody>
                    <a:bodyPr/>
                    <a:lstStyle/>
                    <a:p>
                      <a:pPr marL="0" marR="0" algn="just">
                        <a:lnSpc>
                          <a:spcPct val="115000"/>
                        </a:lnSpc>
                        <a:spcBef>
                          <a:spcPts val="0"/>
                        </a:spcBef>
                        <a:spcAft>
                          <a:spcPts val="0"/>
                        </a:spcAft>
                      </a:pPr>
                      <a:r>
                        <a:rPr lang="en-ZA" sz="1600" b="1" baseline="30000">
                          <a:effectLst/>
                          <a:latin typeface="Calibri" panose="020F0502020204030204" pitchFamily="34" charset="0"/>
                          <a:ea typeface="Calibri" panose="020F0502020204030204" pitchFamily="34" charset="0"/>
                          <a:cs typeface="Calibri" panose="020F0502020204030204" pitchFamily="34" charset="0"/>
                        </a:rPr>
                        <a:t>Total (R)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7 032 591 973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1"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19 278 911 126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ZA" sz="10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1"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4 322 395 109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ZA" sz="16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14 102 729 394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014014647"/>
                  </a:ext>
                </a:extLst>
              </a:tr>
            </a:tbl>
          </a:graphicData>
        </a:graphic>
      </p:graphicFrame>
      <p:sp>
        <p:nvSpPr>
          <p:cNvPr id="16" name="Content Placeholder 2"/>
          <p:cNvSpPr txBox="1">
            <a:spLocks/>
          </p:cNvSpPr>
          <p:nvPr/>
        </p:nvSpPr>
        <p:spPr>
          <a:xfrm>
            <a:off x="308863" y="5110608"/>
            <a:ext cx="8678672" cy="10615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1400" dirty="0" smtClean="0"/>
              <a:t>The total amounts addressed by councils during the year were:</a:t>
            </a:r>
          </a:p>
          <a:p>
            <a:pPr lvl="1"/>
            <a:r>
              <a:rPr lang="en-ZA" sz="1200" dirty="0" smtClean="0"/>
              <a:t>Unauthorised expenditure written off: R418.8 </a:t>
            </a:r>
            <a:r>
              <a:rPr lang="en-ZA" sz="1200" dirty="0" err="1" smtClean="0"/>
              <a:t>mln</a:t>
            </a:r>
            <a:endParaRPr lang="en-ZA" sz="1200" dirty="0"/>
          </a:p>
          <a:p>
            <a:pPr lvl="1"/>
            <a:r>
              <a:rPr lang="en-ZA" sz="1200" dirty="0" smtClean="0"/>
              <a:t>Irregular expenditure written off: R1.8 </a:t>
            </a:r>
            <a:r>
              <a:rPr lang="en-ZA" sz="1200" dirty="0" err="1" smtClean="0"/>
              <a:t>bln</a:t>
            </a:r>
            <a:endParaRPr lang="en-ZA" sz="1200" dirty="0" smtClean="0"/>
          </a:p>
          <a:p>
            <a:pPr lvl="1"/>
            <a:r>
              <a:rPr lang="en-ZA" sz="1200" dirty="0"/>
              <a:t>F</a:t>
            </a:r>
            <a:r>
              <a:rPr lang="en-ZA" sz="1200" dirty="0" smtClean="0"/>
              <a:t>ruitless and wasteful expenditure written off: R5.9 </a:t>
            </a:r>
            <a:r>
              <a:rPr lang="en-ZA" sz="1200" dirty="0" err="1" smtClean="0"/>
              <a:t>mln</a:t>
            </a:r>
            <a:endParaRPr lang="en-US" sz="1200"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927685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15</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EMPLOYEE RELATED COSTS</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15</a:t>
            </a:fld>
            <a:endParaRPr lang="en-ZA" altLang="en-US" sz="1600" b="1" dirty="0">
              <a:solidFill>
                <a:srgbClr val="898989"/>
              </a:solidFill>
            </a:endParaRPr>
          </a:p>
        </p:txBody>
      </p:sp>
      <p:sp>
        <p:nvSpPr>
          <p:cNvPr id="9" name="Content Placeholder 2"/>
          <p:cNvSpPr>
            <a:spLocks noGrp="1"/>
          </p:cNvSpPr>
          <p:nvPr>
            <p:ph idx="1"/>
          </p:nvPr>
        </p:nvSpPr>
        <p:spPr>
          <a:xfrm>
            <a:off x="251520" y="1514142"/>
            <a:ext cx="8678672" cy="5200768"/>
          </a:xfrm>
        </p:spPr>
        <p:txBody>
          <a:bodyPr>
            <a:noAutofit/>
          </a:bodyPr>
          <a:lstStyle/>
          <a:p>
            <a:r>
              <a:rPr lang="en-ZA" sz="1600" dirty="0"/>
              <a:t>Payments to employees and political office bearers constitute a large portion of the total expenditure at the municipalities. In accordance with MFMA circular 71, municipalities should spend within a range of 25% to 40% of its total operating expenditure on employee related costs and councillor allowances.</a:t>
            </a:r>
            <a:endParaRPr lang="en-US" sz="1600" dirty="0"/>
          </a:p>
          <a:p>
            <a:r>
              <a:rPr lang="en-ZA" sz="1600" dirty="0"/>
              <a:t>The average employee related costs and councillor remuneration expressed as a percentage of total operating expenditure across municipalities in the Province was thirty-one percent for 2018/2019 which decreased from thirty-six percent (36%) for 2017/2018. </a:t>
            </a:r>
            <a:endParaRPr lang="en-ZA" sz="1600" dirty="0" smtClean="0"/>
          </a:p>
          <a:p>
            <a:r>
              <a:rPr lang="en-ZA" sz="1600" dirty="0"/>
              <a:t>There was an overall increase in the total employee related costs to R19,9 </a:t>
            </a:r>
            <a:r>
              <a:rPr lang="en-ZA" sz="1600" dirty="0" err="1"/>
              <a:t>bln</a:t>
            </a:r>
            <a:r>
              <a:rPr lang="en-ZA" sz="1600" dirty="0"/>
              <a:t> in 2018/2019 from R17,7 </a:t>
            </a:r>
            <a:r>
              <a:rPr lang="en-ZA" sz="1600" dirty="0" err="1"/>
              <a:t>bln</a:t>
            </a:r>
            <a:r>
              <a:rPr lang="en-ZA" sz="1600" dirty="0"/>
              <a:t> in the 2017/2018 financial year, which amounted to a 12% increase in the total employee related costs including councillors remuneration.</a:t>
            </a:r>
            <a:endParaRPr lang="en-US" sz="1600" dirty="0"/>
          </a:p>
          <a:p>
            <a:r>
              <a:rPr lang="en-ZA" sz="1600" dirty="0"/>
              <a:t>Seventeen (17) municipalities were above the norm of 40% indicating that there should be a review of the organisational structures and </a:t>
            </a:r>
            <a:r>
              <a:rPr lang="en-ZA" sz="1600" dirty="0" smtClean="0"/>
              <a:t>requirements, namely</a:t>
            </a:r>
            <a:r>
              <a:rPr lang="en-ZA" sz="1600" dirty="0"/>
              <a:t>, </a:t>
            </a:r>
            <a:r>
              <a:rPr lang="en-ZA" sz="1600" dirty="0" err="1" smtClean="0"/>
              <a:t>Umdoni</a:t>
            </a:r>
            <a:r>
              <a:rPr lang="en-ZA" sz="1600" dirty="0" smtClean="0"/>
              <a:t>,</a:t>
            </a:r>
            <a:r>
              <a:rPr lang="en-ZA" sz="1600" dirty="0"/>
              <a:t> </a:t>
            </a:r>
            <a:r>
              <a:rPr lang="en-ZA" sz="1600" dirty="0" smtClean="0"/>
              <a:t>Umzumbe, uMuziwabantu, uMshwathi, Mkhambathini, </a:t>
            </a:r>
            <a:r>
              <a:rPr lang="en-ZA" sz="1600" dirty="0"/>
              <a:t>Alfred </a:t>
            </a:r>
            <a:r>
              <a:rPr lang="en-ZA" sz="1600" dirty="0" smtClean="0"/>
              <a:t>Duma, Nqutu, eMadlangeni, </a:t>
            </a:r>
            <a:r>
              <a:rPr lang="en-ZA" sz="1600" dirty="0" err="1" smtClean="0"/>
              <a:t>Jozini</a:t>
            </a:r>
            <a:r>
              <a:rPr lang="en-ZA" sz="1600" dirty="0" smtClean="0"/>
              <a:t>, </a:t>
            </a:r>
            <a:r>
              <a:rPr lang="en-ZA" sz="1600" dirty="0" err="1" smtClean="0"/>
              <a:t>Umlalazi</a:t>
            </a:r>
            <a:r>
              <a:rPr lang="en-ZA" sz="1600" dirty="0" smtClean="0"/>
              <a:t>, Mandeni, </a:t>
            </a:r>
            <a:r>
              <a:rPr lang="en-ZA" sz="1600" dirty="0" err="1" smtClean="0"/>
              <a:t>Kwadukuza</a:t>
            </a:r>
            <a:r>
              <a:rPr lang="en-ZA" sz="1600" dirty="0" smtClean="0"/>
              <a:t>, Ndwedwe, </a:t>
            </a:r>
            <a:r>
              <a:rPr lang="en-ZA" sz="1600" dirty="0"/>
              <a:t>Dr </a:t>
            </a:r>
            <a:r>
              <a:rPr lang="en-ZA" sz="1600" dirty="0" err="1"/>
              <a:t>Nkosazana</a:t>
            </a:r>
            <a:r>
              <a:rPr lang="en-ZA" sz="1600" dirty="0"/>
              <a:t> </a:t>
            </a:r>
            <a:r>
              <a:rPr lang="en-ZA" sz="1600" dirty="0" err="1"/>
              <a:t>Dlamini</a:t>
            </a:r>
            <a:r>
              <a:rPr lang="en-ZA" sz="1600" dirty="0"/>
              <a:t> </a:t>
            </a:r>
            <a:r>
              <a:rPr lang="en-ZA" sz="1600" dirty="0" err="1" smtClean="0"/>
              <a:t>Zuma</a:t>
            </a:r>
            <a:r>
              <a:rPr lang="en-ZA" sz="1600" dirty="0" smtClean="0"/>
              <a:t>, </a:t>
            </a:r>
            <a:r>
              <a:rPr lang="en-ZA" sz="1600" dirty="0"/>
              <a:t>Greater </a:t>
            </a:r>
            <a:r>
              <a:rPr lang="en-ZA" sz="1600" dirty="0" err="1" smtClean="0"/>
              <a:t>Kokstad</a:t>
            </a:r>
            <a:r>
              <a:rPr lang="en-ZA" sz="1600" dirty="0" smtClean="0"/>
              <a:t>, </a:t>
            </a:r>
            <a:r>
              <a:rPr lang="en-ZA" sz="1600" dirty="0" err="1" smtClean="0"/>
              <a:t>Ubuhlebezwe</a:t>
            </a:r>
            <a:r>
              <a:rPr lang="en-ZA" sz="1600" dirty="0" smtClean="0"/>
              <a:t> and </a:t>
            </a:r>
            <a:r>
              <a:rPr lang="en-ZA" sz="1600" dirty="0" err="1" smtClean="0"/>
              <a:t>Umzimkulu</a:t>
            </a:r>
            <a:r>
              <a:rPr lang="en-ZA" sz="1600" dirty="0" smtClean="0"/>
              <a:t> Municipalities. </a:t>
            </a:r>
            <a:endParaRPr lang="en-US" sz="1600" dirty="0"/>
          </a:p>
          <a:p>
            <a:r>
              <a:rPr lang="en-ZA" sz="1600" dirty="0"/>
              <a:t>Municipalities must manage the level of employee related costs taking into account contract workers, duplications whereby consultants are employed to perform activities that are included in permanent staff job descriptions, payments for interns although financed through FMG Grants and the level of current efficiencies within the various units.  Detailed analysis together with proper performance management processes will determine the true cost of labour within municipalities’ and enable greater efficiency within municipalities</a:t>
            </a:r>
            <a:r>
              <a:rPr lang="en-ZA" sz="1600" dirty="0" smtClean="0"/>
              <a:t>.</a:t>
            </a:r>
          </a:p>
          <a:p>
            <a:endParaRPr lang="en-US" sz="1600" dirty="0"/>
          </a:p>
          <a:p>
            <a:endParaRPr lang="en-ZA" sz="1600" dirty="0" smtClean="0"/>
          </a:p>
          <a:p>
            <a:endParaRPr lang="en-ZA" sz="1600" dirty="0" smtClean="0"/>
          </a:p>
          <a:p>
            <a:endParaRPr lang="en-US" sz="16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938569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16</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CONTRACTED SERVICES</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16</a:t>
            </a:fld>
            <a:endParaRPr lang="en-ZA" altLang="en-US" sz="1600" b="1" dirty="0">
              <a:solidFill>
                <a:srgbClr val="898989"/>
              </a:solidFill>
            </a:endParaRPr>
          </a:p>
        </p:txBody>
      </p:sp>
      <p:sp>
        <p:nvSpPr>
          <p:cNvPr id="9" name="Content Placeholder 2"/>
          <p:cNvSpPr>
            <a:spLocks noGrp="1"/>
          </p:cNvSpPr>
          <p:nvPr>
            <p:ph idx="1"/>
          </p:nvPr>
        </p:nvSpPr>
        <p:spPr>
          <a:xfrm>
            <a:off x="312928" y="1537855"/>
            <a:ext cx="8678672" cy="5183620"/>
          </a:xfrm>
        </p:spPr>
        <p:txBody>
          <a:bodyPr>
            <a:noAutofit/>
          </a:bodyPr>
          <a:lstStyle/>
          <a:p>
            <a:r>
              <a:rPr lang="en-ZA" sz="1600" dirty="0"/>
              <a:t>In terms of MFMA Circular 71, a norm of 2%-5% of the total operating expenditure is acceptable for contracted services.  Contracted services include professional services such as accounting and management consulting, cleaning, security and metering services amongst others.  In particular, there is a concern regarding the use of financial consultants by municipalities to perform tasks assigned to permanent employees, for example, Chief Financial Officers and a Budget and Treasury Office within the municipality. In some municipalities consultants are appointed to prepare annual financial statements and implement debt collection processes. </a:t>
            </a:r>
            <a:endParaRPr lang="en-US" sz="1600" dirty="0"/>
          </a:p>
          <a:p>
            <a:r>
              <a:rPr lang="en-ZA" sz="1600" dirty="0"/>
              <a:t>The total expenditure on contracted services and consulting fees in various fields of expertise as reported in the annual financial statements amounted to R8,2 </a:t>
            </a:r>
            <a:r>
              <a:rPr lang="en-ZA" sz="1600" dirty="0" err="1"/>
              <a:t>bln</a:t>
            </a:r>
            <a:r>
              <a:rPr lang="en-ZA" sz="1600" dirty="0"/>
              <a:t> for the 2018/2019 financial year. The provincial average across municipalities for contracted services represented an average of thirteen percent 13% which is significantly above the norm of 5%. </a:t>
            </a:r>
            <a:endParaRPr lang="en-ZA" sz="1600" dirty="0" smtClean="0"/>
          </a:p>
          <a:p>
            <a:r>
              <a:rPr lang="en-ZA" sz="1600" dirty="0" smtClean="0"/>
              <a:t>Only Six </a:t>
            </a:r>
            <a:r>
              <a:rPr lang="en-ZA" sz="1600" dirty="0"/>
              <a:t>(6) municipalities namely </a:t>
            </a:r>
            <a:r>
              <a:rPr lang="en-ZA" sz="1600" dirty="0" err="1"/>
              <a:t>Mpofana</a:t>
            </a:r>
            <a:r>
              <a:rPr lang="en-ZA" sz="1600" dirty="0"/>
              <a:t>, </a:t>
            </a:r>
            <a:r>
              <a:rPr lang="en-ZA" sz="1600" dirty="0" err="1"/>
              <a:t>Impendle</a:t>
            </a:r>
            <a:r>
              <a:rPr lang="en-ZA" sz="1600" dirty="0"/>
              <a:t>, </a:t>
            </a:r>
            <a:r>
              <a:rPr lang="en-ZA" sz="1600" dirty="0" err="1"/>
              <a:t>Okhahlamba</a:t>
            </a:r>
            <a:r>
              <a:rPr lang="en-ZA" sz="1600" dirty="0"/>
              <a:t>, </a:t>
            </a:r>
            <a:r>
              <a:rPr lang="en-ZA" sz="1600" dirty="0" err="1"/>
              <a:t>Msunduzi</a:t>
            </a:r>
            <a:r>
              <a:rPr lang="en-ZA" sz="1600" dirty="0"/>
              <a:t>, </a:t>
            </a:r>
            <a:r>
              <a:rPr lang="en-ZA" sz="1600" dirty="0" err="1"/>
              <a:t>Nquthu</a:t>
            </a:r>
            <a:r>
              <a:rPr lang="en-ZA" sz="1600" dirty="0"/>
              <a:t>, and </a:t>
            </a:r>
            <a:r>
              <a:rPr lang="en-ZA" sz="1600" dirty="0" err="1"/>
              <a:t>Mthonjaneni</a:t>
            </a:r>
            <a:r>
              <a:rPr lang="en-ZA" sz="1600" dirty="0"/>
              <a:t> were within the norm for contracted services spending ≥5%.  </a:t>
            </a:r>
            <a:endParaRPr lang="en-ZA" sz="1600" dirty="0" smtClean="0"/>
          </a:p>
          <a:p>
            <a:r>
              <a:rPr lang="en-ZA" sz="1600" dirty="0" smtClean="0"/>
              <a:t>However</a:t>
            </a:r>
            <a:r>
              <a:rPr lang="en-ZA" sz="1600" dirty="0"/>
              <a:t>, it is still important that municipalities that procure the services of consultants must ensure that consultants are properly managed within the municipal environment and there is a transfer of skills under Contract Management to enable the municipality to perform the functions in future.  Therefore, the function should not be outsourced year on year unless it is cost effective to do so and the expertise to perform the function is highly specialised.</a:t>
            </a:r>
            <a:endParaRPr lang="en-US" sz="1600" dirty="0"/>
          </a:p>
          <a:p>
            <a:endParaRPr lang="en-ZA" sz="1050" dirty="0" smtClean="0"/>
          </a:p>
          <a:p>
            <a:endParaRPr lang="en-US" sz="105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7474206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17</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2800" dirty="0"/>
              <a:t>INFRASTRUCTURE MAINTENANCE AND INVESTMENT</a:t>
            </a:r>
            <a:endParaRPr lang="en-ZA" altLang="en-US" sz="28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17</a:t>
            </a:fld>
            <a:endParaRPr lang="en-ZA" altLang="en-US" sz="1600" b="1" dirty="0">
              <a:solidFill>
                <a:srgbClr val="898989"/>
              </a:solidFill>
            </a:endParaRPr>
          </a:p>
        </p:txBody>
      </p:sp>
      <p:sp>
        <p:nvSpPr>
          <p:cNvPr id="9" name="Content Placeholder 2"/>
          <p:cNvSpPr>
            <a:spLocks noGrp="1"/>
          </p:cNvSpPr>
          <p:nvPr>
            <p:ph idx="1"/>
          </p:nvPr>
        </p:nvSpPr>
        <p:spPr>
          <a:xfrm>
            <a:off x="312927" y="1537855"/>
            <a:ext cx="8597665" cy="2348345"/>
          </a:xfrm>
        </p:spPr>
        <p:txBody>
          <a:bodyPr>
            <a:noAutofit/>
          </a:bodyPr>
          <a:lstStyle/>
          <a:p>
            <a:r>
              <a:rPr lang="en-ZA" sz="1400" dirty="0" smtClean="0"/>
              <a:t>The </a:t>
            </a:r>
            <a:r>
              <a:rPr lang="en-ZA" sz="1400" dirty="0"/>
              <a:t>Provincial average spent was 3% for the 2018/2019 financial year. Only two (2) municipalities were able to spend at least 8% on repairs and maintenance on PPE in terms of the benchmark presented by National Treasury. These were </a:t>
            </a:r>
            <a:r>
              <a:rPr lang="en-ZA" sz="1400" dirty="0" err="1"/>
              <a:t>Msinga</a:t>
            </a:r>
            <a:r>
              <a:rPr lang="en-ZA" sz="1400" dirty="0"/>
              <a:t> and King </a:t>
            </a:r>
            <a:r>
              <a:rPr lang="en-ZA" sz="1400" dirty="0" err="1"/>
              <a:t>Cetshwayo</a:t>
            </a:r>
            <a:r>
              <a:rPr lang="en-ZA" sz="1400" dirty="0"/>
              <a:t> District. </a:t>
            </a:r>
            <a:endParaRPr lang="en-ZA" sz="1400" dirty="0" smtClean="0"/>
          </a:p>
          <a:p>
            <a:r>
              <a:rPr lang="en-ZA" sz="1400" dirty="0" smtClean="0"/>
              <a:t>The </a:t>
            </a:r>
            <a:r>
              <a:rPr lang="en-ZA" sz="1400" dirty="0"/>
              <a:t>amendments in the conditions of the Municipal Infrastructure Grant (MIG) to include refurbishment have led to an improvement in repairs and maintenance budget. </a:t>
            </a:r>
            <a:endParaRPr lang="en-ZA" sz="1400" dirty="0" smtClean="0"/>
          </a:p>
          <a:p>
            <a:r>
              <a:rPr lang="en-US" sz="1400" dirty="0"/>
              <a:t>There was a total increase of 4% in the PPE moving from R112,3 billion in the 2017/2018 financial year to R117 billion in 2018/2019 financial year. Even though </a:t>
            </a:r>
            <a:r>
              <a:rPr lang="en-US" sz="1400" dirty="0" err="1"/>
              <a:t>Umzinyathi</a:t>
            </a:r>
            <a:r>
              <a:rPr lang="en-US" sz="1400" dirty="0"/>
              <a:t> district is showing a higher increase of 10% eThekwini Municipality reflected higher increase in monetary value. There was an overall decrease of 1% on the PPE investment within Amajuba district.</a:t>
            </a:r>
          </a:p>
          <a:p>
            <a:endParaRPr lang="en-US" sz="1400" dirty="0"/>
          </a:p>
          <a:p>
            <a:endParaRPr lang="en-US" sz="500" dirty="0"/>
          </a:p>
        </p:txBody>
      </p:sp>
      <p:pic>
        <p:nvPicPr>
          <p:cNvPr id="15" name="Picture 14"/>
          <p:cNvPicPr/>
          <p:nvPr/>
        </p:nvPicPr>
        <p:blipFill>
          <a:blip r:embed="rId2">
            <a:extLst>
              <a:ext uri="{28A0092B-C50C-407E-A947-70E740481C1C}">
                <a14:useLocalDpi xmlns:a14="http://schemas.microsoft.com/office/drawing/2010/main" xmlns="" val="0"/>
              </a:ext>
            </a:extLst>
          </a:blip>
          <a:srcRect/>
          <a:stretch>
            <a:fillRect/>
          </a:stretch>
        </p:blipFill>
        <p:spPr bwMode="auto">
          <a:xfrm>
            <a:off x="1758069" y="3625347"/>
            <a:ext cx="5707380" cy="3046095"/>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1341460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18</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DEBTORS</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18</a:t>
            </a:fld>
            <a:endParaRPr lang="en-ZA" altLang="en-US" sz="1600" b="1" dirty="0">
              <a:solidFill>
                <a:srgbClr val="898989"/>
              </a:solidFill>
            </a:endParaRPr>
          </a:p>
        </p:txBody>
      </p:sp>
      <p:sp>
        <p:nvSpPr>
          <p:cNvPr id="9" name="Content Placeholder 2"/>
          <p:cNvSpPr>
            <a:spLocks noGrp="1"/>
          </p:cNvSpPr>
          <p:nvPr>
            <p:ph idx="1"/>
          </p:nvPr>
        </p:nvSpPr>
        <p:spPr>
          <a:xfrm>
            <a:off x="312927" y="1537855"/>
            <a:ext cx="8597665" cy="2348345"/>
          </a:xfrm>
        </p:spPr>
        <p:txBody>
          <a:bodyPr>
            <a:noAutofit/>
          </a:bodyPr>
          <a:lstStyle/>
          <a:p>
            <a:r>
              <a:rPr lang="en-ZA" sz="2400" dirty="0"/>
              <a:t>The total reported debtors per customer category was R10.3 billion and 74% is owed by the Households, 16% of the total is owed by Commercial and the least owing categories were Government and other with 9% and 1% respectively. This includes ITB Debt as it is not disclosed separately.</a:t>
            </a:r>
            <a:endParaRPr lang="en-US" sz="2400" dirty="0"/>
          </a:p>
          <a:p>
            <a:endParaRPr lang="en-US" sz="1100" dirty="0"/>
          </a:p>
          <a:p>
            <a:endParaRPr lang="en-US" sz="300" dirty="0"/>
          </a:p>
        </p:txBody>
      </p:sp>
      <p:pic>
        <p:nvPicPr>
          <p:cNvPr id="2" name="Picture 1"/>
          <p:cNvPicPr>
            <a:picLocks noChangeAspect="1"/>
          </p:cNvPicPr>
          <p:nvPr/>
        </p:nvPicPr>
        <p:blipFill>
          <a:blip r:embed="rId2"/>
          <a:stretch>
            <a:fillRect/>
          </a:stretch>
        </p:blipFill>
        <p:spPr>
          <a:xfrm>
            <a:off x="1743342" y="3468666"/>
            <a:ext cx="5736833" cy="303607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870940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19</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19</a:t>
            </a:fld>
            <a:endParaRPr lang="en-ZA" altLang="en-US" sz="1600" b="1"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337717080"/>
              </p:ext>
            </p:extLst>
          </p:nvPr>
        </p:nvGraphicFramePr>
        <p:xfrm>
          <a:off x="0" y="1510737"/>
          <a:ext cx="9108505" cy="4384818"/>
        </p:xfrm>
        <a:graphic>
          <a:graphicData uri="http://schemas.openxmlformats.org/drawingml/2006/table">
            <a:tbl>
              <a:tblPr firstRow="1" firstCol="1" bandRow="1"/>
              <a:tblGrid>
                <a:gridCol w="176368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4608513">
                  <a:extLst>
                    <a:ext uri="{9D8B030D-6E8A-4147-A177-3AD203B41FA5}">
                      <a16:colId xmlns:a16="http://schemas.microsoft.com/office/drawing/2014/main" xmlns="" val="20003"/>
                    </a:ext>
                  </a:extLst>
                </a:gridCol>
              </a:tblGrid>
              <a:tr h="186649">
                <a:tc gridSpan="4">
                  <a:txBody>
                    <a:bodyPr/>
                    <a:lstStyle/>
                    <a:p>
                      <a:pPr marL="342900" lvl="0" indent="-342900" algn="l">
                        <a:lnSpc>
                          <a:spcPct val="107000"/>
                        </a:lnSpc>
                        <a:spcAft>
                          <a:spcPts val="0"/>
                        </a:spcAft>
                        <a:buSzPts val="1100"/>
                        <a:buFont typeface="+mj-lt"/>
                        <a:buAutoNum type="arabicPeriod"/>
                      </a:pPr>
                      <a:r>
                        <a:rPr lang="en-ZA" sz="900" b="1" dirty="0">
                          <a:effectLst/>
                          <a:latin typeface="Calibri" panose="020F0502020204030204" pitchFamily="34" charset="0"/>
                          <a:ea typeface="Calibri" panose="020F0502020204030204" pitchFamily="34" charset="0"/>
                          <a:cs typeface="Times New Roman" panose="02020603050405020304" pitchFamily="18" charset="0"/>
                        </a:rPr>
                        <a:t>AUDIT ACTION PLAN: LEADERSHIP ADMINISTRATIVE STABILITY AND ACCOUNTABILITY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47438">
                <a:tc gridSpan="4">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Intervention: </a:t>
                      </a:r>
                      <a:r>
                        <a:rPr lang="en-ZA" sz="900" b="1" dirty="0">
                          <a:effectLst/>
                          <a:latin typeface="Calibri" panose="020F0502020204030204" pitchFamily="34" charset="0"/>
                          <a:ea typeface="Calibri" panose="020F0502020204030204" pitchFamily="34" charset="0"/>
                          <a:cs typeface="Times New Roman" panose="02020603050405020304" pitchFamily="18" charset="0"/>
                        </a:rPr>
                        <a:t>Support relevant </a:t>
                      </a:r>
                      <a:r>
                        <a:rPr lang="en-US" sz="900" b="1" dirty="0">
                          <a:effectLst/>
                          <a:latin typeface="Calibri" panose="020F0502020204030204" pitchFamily="34" charset="0"/>
                          <a:ea typeface="Calibri" panose="020F0502020204030204" pitchFamily="34" charset="0"/>
                          <a:cs typeface="Times New Roman" panose="02020603050405020304" pitchFamily="18" charset="0"/>
                        </a:rPr>
                        <a:t>municipalities that have received negative audit outcomes from AG report of 18/19 FY to </a:t>
                      </a:r>
                      <a:r>
                        <a:rPr lang="en-ZA" sz="900" b="1" dirty="0">
                          <a:effectLst/>
                          <a:latin typeface="Calibri" panose="020F0502020204030204" pitchFamily="34" charset="0"/>
                          <a:ea typeface="Calibri" panose="020F0502020204030204" pitchFamily="34" charset="0"/>
                          <a:cs typeface="Times New Roman" panose="02020603050405020304" pitchFamily="18" charset="0"/>
                        </a:rPr>
                        <a:t>fill posts in terms of the applicable legislation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4136">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33311">
                <a:tc rowSpan="2">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Issue circular to municipalities to prioritise the filling of posts in respect of critical and scarce occupations/posts to ensure business continuity</a:t>
                      </a: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6 months of the declaration of the vacancy</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Governance and Administration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Circular 30 of 2020 dated 28 May 2020 was sent to Municipalities: Filling of approved and prioritized critical and scarce skills posts: COVID 19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9993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Status of posts as follows: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255 filled senior management posts out of 312 senior management posts (81.8%); and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57 vacant senior management posts out of 312 senior management posts (18.2%) at 32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89535"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 the 57 vacant posts, 37 have been vacant for longer than 6 months.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Municipalities have cited governance challenges and Structures outside Council (external stakeholders) as having an influence on the appointment process and thereby delaying the filling posts.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03353">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Provide generic adverts and screening reports.</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Governance and Administration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5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Municipalities supported with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proforma</a:t>
                      </a:r>
                      <a:r>
                        <a:rPr lang="en-US" sz="900" dirty="0">
                          <a:effectLst/>
                          <a:latin typeface="Calibri" panose="020F0502020204030204" pitchFamily="34" charset="0"/>
                          <a:ea typeface="Calibri" panose="020F0502020204030204" pitchFamily="34" charset="0"/>
                          <a:cs typeface="Times New Roman" panose="02020603050405020304" pitchFamily="18" charset="0"/>
                        </a:rPr>
                        <a:t> adverts included Mpofana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iro</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Dir</a:t>
                      </a:r>
                      <a:r>
                        <a:rPr lang="en-US" sz="900" dirty="0">
                          <a:effectLst/>
                          <a:latin typeface="Calibri" panose="020F0502020204030204" pitchFamily="34" charset="0"/>
                          <a:ea typeface="Calibri" panose="020F0502020204030204" pitchFamily="34" charset="0"/>
                          <a:cs typeface="Times New Roman" panose="02020603050405020304" pitchFamily="18" charset="0"/>
                        </a:rPr>
                        <a:t> Technical,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Dir</a:t>
                      </a:r>
                      <a:r>
                        <a:rPr lang="en-US" sz="900" dirty="0">
                          <a:effectLst/>
                          <a:latin typeface="Calibri" panose="020F0502020204030204" pitchFamily="34" charset="0"/>
                          <a:ea typeface="Calibri" panose="020F0502020204030204" pitchFamily="34" charset="0"/>
                          <a:cs typeface="Times New Roman" panose="02020603050405020304" pitchFamily="18" charset="0"/>
                        </a:rPr>
                        <a:t> Corporate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Dir</a:t>
                      </a:r>
                      <a:r>
                        <a:rPr lang="en-US" sz="900" dirty="0">
                          <a:effectLst/>
                          <a:latin typeface="Calibri" panose="020F0502020204030204" pitchFamily="34" charset="0"/>
                          <a:ea typeface="Calibri" panose="020F0502020204030204" pitchFamily="34" charset="0"/>
                          <a:cs typeface="Times New Roman" panose="02020603050405020304" pitchFamily="18" charset="0"/>
                        </a:rPr>
                        <a:t> Community). Draft adverts were also vetted; Amajuba (Director: Engineering Services); Umngeni and Edumbe (Municipal Manager)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5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Provided advise to Msunduzi and uThukela on the screening and competency process.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5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Umngeni LM &amp;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DM supported with CVs for acting appointment of the Director Technical Services on 18 June 2020 and MM in June 2020, respectively.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5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 DCOG engaged to provide access to the National database of dismissed staff.</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4648586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BACKGROUND AND PURPOSE</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a:t>
            </a:fld>
            <a:endParaRPr lang="en-ZA" altLang="en-US" sz="1600" b="1" dirty="0">
              <a:solidFill>
                <a:srgbClr val="898989"/>
              </a:solidFill>
            </a:endParaRPr>
          </a:p>
        </p:txBody>
      </p:sp>
      <p:sp>
        <p:nvSpPr>
          <p:cNvPr id="16" name="Content Placeholder 2"/>
          <p:cNvSpPr>
            <a:spLocks noGrp="1"/>
          </p:cNvSpPr>
          <p:nvPr>
            <p:ph idx="1"/>
          </p:nvPr>
        </p:nvSpPr>
        <p:spPr>
          <a:xfrm>
            <a:off x="142580" y="1591864"/>
            <a:ext cx="8678672" cy="4878861"/>
          </a:xfrm>
        </p:spPr>
        <p:txBody>
          <a:bodyPr>
            <a:noAutofit/>
          </a:bodyPr>
          <a:lstStyle/>
          <a:p>
            <a:r>
              <a:rPr lang="en-US" sz="2400" dirty="0" smtClean="0"/>
              <a:t>The Auditor-General (AG) presented the KZN summary of the MFMA outcomes in respect of the municipalities in the Province to the TROIKA comprising the </a:t>
            </a:r>
            <a:r>
              <a:rPr lang="en-US" sz="2400" dirty="0" err="1" smtClean="0"/>
              <a:t>Honourable</a:t>
            </a:r>
            <a:r>
              <a:rPr lang="en-US" sz="2400" dirty="0" smtClean="0"/>
              <a:t> Premier and MECs for Cooperative Governance and Traditional Affairs and Finance. The General Report of the AG has also been tabled in the National Legislature in respect of all Provinces.</a:t>
            </a:r>
          </a:p>
          <a:p>
            <a:r>
              <a:rPr lang="en-US" sz="2400" dirty="0" smtClean="0"/>
              <a:t>The MEC for Local Government is required to report to the Provincial Legislature on the MFMA audit outcomes of municipalities in KwaZulu-Natal.</a:t>
            </a:r>
            <a:endParaRPr lang="en-US" sz="20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5438091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20</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20</a:t>
            </a:fld>
            <a:endParaRPr lang="en-ZA" altLang="en-US" sz="1600" b="1"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463021420"/>
              </p:ext>
            </p:extLst>
          </p:nvPr>
        </p:nvGraphicFramePr>
        <p:xfrm>
          <a:off x="35498" y="1518312"/>
          <a:ext cx="9073006" cy="5290528"/>
        </p:xfrm>
        <a:graphic>
          <a:graphicData uri="http://schemas.openxmlformats.org/drawingml/2006/table">
            <a:tbl>
              <a:tblPr firstRow="1" firstCol="1" bandRow="1"/>
              <a:tblGrid>
                <a:gridCol w="792086">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6696744">
                  <a:extLst>
                    <a:ext uri="{9D8B030D-6E8A-4147-A177-3AD203B41FA5}">
                      <a16:colId xmlns:a16="http://schemas.microsoft.com/office/drawing/2014/main" xmlns="" val="20003"/>
                    </a:ext>
                  </a:extLst>
                </a:gridCol>
              </a:tblGrid>
              <a:tr h="194509">
                <a:tc gridSpan="4">
                  <a:txBody>
                    <a:bodyPr/>
                    <a:lstStyle/>
                    <a:p>
                      <a:pPr marL="342900" lvl="0" indent="-342900" algn="l">
                        <a:lnSpc>
                          <a:spcPct val="107000"/>
                        </a:lnSpc>
                        <a:spcAft>
                          <a:spcPts val="0"/>
                        </a:spcAft>
                        <a:buSzPts val="1100"/>
                        <a:buFont typeface="+mj-lt"/>
                        <a:buAutoNum type="arabicPeriod"/>
                      </a:pPr>
                      <a:r>
                        <a:rPr lang="en-ZA" sz="900" b="1" dirty="0">
                          <a:effectLst/>
                          <a:latin typeface="Calibri" panose="020F0502020204030204" pitchFamily="34" charset="0"/>
                          <a:ea typeface="Calibri" panose="020F0502020204030204" pitchFamily="34" charset="0"/>
                          <a:cs typeface="Times New Roman" panose="02020603050405020304" pitchFamily="18" charset="0"/>
                        </a:rPr>
                        <a:t>AUDIT ACTION PLAN: LEADERSHIP ADMINISTRATIVE STABILITY AND ACCOUNTABILITY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4509">
                <a:tc gridSpan="4">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Intervention: </a:t>
                      </a:r>
                      <a:r>
                        <a:rPr lang="en-ZA" sz="900" b="1" dirty="0">
                          <a:effectLst/>
                          <a:latin typeface="Calibri" panose="020F0502020204030204" pitchFamily="34" charset="0"/>
                          <a:ea typeface="Calibri" panose="020F0502020204030204" pitchFamily="34" charset="0"/>
                          <a:cs typeface="Times New Roman" panose="02020603050405020304" pitchFamily="18" charset="0"/>
                        </a:rPr>
                        <a:t>Support relevant </a:t>
                      </a:r>
                      <a:r>
                        <a:rPr lang="en-US" sz="900" b="1" dirty="0">
                          <a:effectLst/>
                          <a:latin typeface="Calibri" panose="020F0502020204030204" pitchFamily="34" charset="0"/>
                          <a:ea typeface="Calibri" panose="020F0502020204030204" pitchFamily="34" charset="0"/>
                          <a:cs typeface="Times New Roman" panose="02020603050405020304" pitchFamily="18" charset="0"/>
                        </a:rPr>
                        <a:t>municipalities that have received negative audit outcomes from AG report of 18/19 FY to </a:t>
                      </a:r>
                      <a:r>
                        <a:rPr lang="en-ZA" sz="900" b="1" dirty="0">
                          <a:effectLst/>
                          <a:latin typeface="Calibri" panose="020F0502020204030204" pitchFamily="34" charset="0"/>
                          <a:ea typeface="Calibri" panose="020F0502020204030204" pitchFamily="34" charset="0"/>
                          <a:cs typeface="Times New Roman" panose="02020603050405020304" pitchFamily="18" charset="0"/>
                        </a:rPr>
                        <a:t>fill posts in terms of the applicable legislation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4509">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051" marR="55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639528">
                <a:tc>
                  <a:txBody>
                    <a:bodyPr/>
                    <a:lstStyle/>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Provide hands on support during shortlisting and interview processes.</a:t>
                      </a:r>
                    </a:p>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 </a:t>
                      </a:r>
                    </a:p>
                  </a:txBody>
                  <a:tcPr marL="46313" marR="4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46313" marR="4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COGTA: Municipal Governance and Administration</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tabLst>
                          <a:tab pos="207010" algn="l"/>
                          <a:tab pos="43561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Circular 28 of 2020 was sent to Municipalities in May 2020: Guidelines to municipalities regarding shortlisting and virtual interview process.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850" dirty="0">
                          <a:effectLst/>
                          <a:latin typeface="Calibri" panose="020F0502020204030204" pitchFamily="34" charset="0"/>
                          <a:ea typeface="Calibri" panose="020F0502020204030204" pitchFamily="34" charset="0"/>
                          <a:cs typeface="Times New Roman" panose="02020603050405020304" pitchFamily="18" charset="0"/>
                        </a:rPr>
                        <a:t>Hands on support with shortlisting, interviews and assessment of appointments provided to:</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US" sz="850" dirty="0">
                          <a:effectLst/>
                          <a:latin typeface="Calibri" panose="020F0502020204030204" pitchFamily="34" charset="0"/>
                          <a:cs typeface="Times New Roman" panose="02020603050405020304" pitchFamily="18" charset="0"/>
                        </a:rPr>
                        <a:t>Assessed appointment of Director: Technical Services at Richmond, Acting Director: Technical Services at Zululand, Acting MM at Edumbe, CFO at Mpofana, and Director: Infrastructure and Planning at Ubuhlebezwe.  Jozini, Mtubatuba, </a:t>
                      </a:r>
                      <a:r>
                        <a:rPr lang="en-US" sz="850" dirty="0" err="1">
                          <a:effectLst/>
                          <a:latin typeface="Calibri" panose="020F0502020204030204" pitchFamily="34" charset="0"/>
                          <a:cs typeface="Times New Roman" panose="02020603050405020304" pitchFamily="18" charset="0"/>
                        </a:rPr>
                        <a:t>Umshwathi</a:t>
                      </a:r>
                      <a:r>
                        <a:rPr lang="en-US" sz="850" dirty="0">
                          <a:effectLst/>
                          <a:latin typeface="Calibri" panose="020F0502020204030204" pitchFamily="34" charset="0"/>
                          <a:cs typeface="Times New Roman" panose="02020603050405020304" pitchFamily="18" charset="0"/>
                        </a:rPr>
                        <a:t>, uMzimkhulu, uMkhanyakude and Big 5 Hlabisa have no </a:t>
                      </a:r>
                      <a:r>
                        <a:rPr lang="en-US" sz="850" dirty="0" smtClean="0">
                          <a:effectLst/>
                          <a:latin typeface="Calibri" panose="020F0502020204030204" pitchFamily="34" charset="0"/>
                          <a:cs typeface="Times New Roman" panose="02020603050405020304" pitchFamily="18" charset="0"/>
                        </a:rPr>
                        <a:t>vacancies.</a:t>
                      </a:r>
                    </a:p>
                    <a:p>
                      <a:pPr marL="342900" lvl="0" indent="-342900" algn="l">
                        <a:lnSpc>
                          <a:spcPct val="100000"/>
                        </a:lnSpc>
                        <a:spcAft>
                          <a:spcPts val="800"/>
                        </a:spcAft>
                        <a:buFont typeface="+mj-lt"/>
                        <a:buAutoNum type="arabicPeriod"/>
                      </a:pPr>
                      <a:r>
                        <a:rPr lang="en-US" sz="850" dirty="0" smtClean="0">
                          <a:effectLst/>
                          <a:latin typeface="Calibri" panose="020F0502020204030204" pitchFamily="34" charset="0"/>
                          <a:cs typeface="Times New Roman" panose="02020603050405020304" pitchFamily="18" charset="0"/>
                        </a:rPr>
                        <a:t>Umngeni </a:t>
                      </a:r>
                      <a:r>
                        <a:rPr lang="en-US" sz="850" dirty="0">
                          <a:effectLst/>
                          <a:latin typeface="Calibri" panose="020F0502020204030204" pitchFamily="34" charset="0"/>
                          <a:cs typeface="Times New Roman" panose="02020603050405020304" pitchFamily="18" charset="0"/>
                        </a:rPr>
                        <a:t>LM &amp; </a:t>
                      </a:r>
                      <a:r>
                        <a:rPr lang="en-US" sz="850" dirty="0" err="1">
                          <a:effectLst/>
                          <a:latin typeface="Calibri" panose="020F0502020204030204" pitchFamily="34" charset="0"/>
                          <a:cs typeface="Times New Roman" panose="02020603050405020304" pitchFamily="18" charset="0"/>
                        </a:rPr>
                        <a:t>Uthukela</a:t>
                      </a:r>
                      <a:r>
                        <a:rPr lang="en-US" sz="850" dirty="0">
                          <a:effectLst/>
                          <a:latin typeface="Calibri" panose="020F0502020204030204" pitchFamily="34" charset="0"/>
                          <a:cs typeface="Times New Roman" panose="02020603050405020304" pitchFamily="18" charset="0"/>
                        </a:rPr>
                        <a:t> DM: supported with CVs for acting appointment of the Director: Technical Services on 18 June 2020 and MM in June 2020, respectively. Further hands on support provided to</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US" sz="850" dirty="0">
                          <a:effectLst/>
                          <a:latin typeface="Calibri" panose="020F0502020204030204" pitchFamily="34" charset="0"/>
                          <a:cs typeface="Times New Roman" panose="02020603050405020304" pitchFamily="18" charset="0"/>
                        </a:rPr>
                        <a:t>Msunduzi at the virtual interviews </a:t>
                      </a:r>
                      <a:r>
                        <a:rPr lang="en-US" sz="850" dirty="0" err="1">
                          <a:effectLst/>
                          <a:latin typeface="Calibri" panose="020F0502020204030204" pitchFamily="34" charset="0"/>
                          <a:cs typeface="Times New Roman" panose="02020603050405020304" pitchFamily="18" charset="0"/>
                        </a:rPr>
                        <a:t>iro</a:t>
                      </a:r>
                      <a:r>
                        <a:rPr lang="en-US" sz="850" dirty="0">
                          <a:effectLst/>
                          <a:latin typeface="Calibri" panose="020F0502020204030204" pitchFamily="34" charset="0"/>
                          <a:cs typeface="Times New Roman" panose="02020603050405020304" pitchFamily="18" charset="0"/>
                        </a:rPr>
                        <a:t> the GM: Infra and the GM: </a:t>
                      </a:r>
                      <a:r>
                        <a:rPr lang="en-US" sz="850" dirty="0" err="1">
                          <a:effectLst/>
                          <a:latin typeface="Calibri" panose="020F0502020204030204" pitchFamily="34" charset="0"/>
                          <a:cs typeface="Times New Roman" panose="02020603050405020304" pitchFamily="18" charset="0"/>
                        </a:rPr>
                        <a:t>Comm</a:t>
                      </a:r>
                      <a:r>
                        <a:rPr lang="en-US" sz="850" dirty="0">
                          <a:effectLst/>
                          <a:latin typeface="Calibri" panose="020F0502020204030204" pitchFamily="34" charset="0"/>
                          <a:cs typeface="Times New Roman" panose="02020603050405020304" pitchFamily="18" charset="0"/>
                        </a:rPr>
                        <a:t> Services</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US" sz="850" dirty="0">
                          <a:effectLst/>
                          <a:latin typeface="Calibri" panose="020F0502020204030204" pitchFamily="34" charset="0"/>
                          <a:cs typeface="Times New Roman" panose="02020603050405020304" pitchFamily="18" charset="0"/>
                        </a:rPr>
                        <a:t>ILM at virtual interviews </a:t>
                      </a:r>
                      <a:r>
                        <a:rPr lang="en-US" sz="850" dirty="0" err="1">
                          <a:effectLst/>
                          <a:latin typeface="Calibri" panose="020F0502020204030204" pitchFamily="34" charset="0"/>
                          <a:cs typeface="Times New Roman" panose="02020603050405020304" pitchFamily="18" charset="0"/>
                        </a:rPr>
                        <a:t>iro</a:t>
                      </a:r>
                      <a:r>
                        <a:rPr lang="en-US" sz="850" dirty="0">
                          <a:effectLst/>
                          <a:latin typeface="Calibri" panose="020F0502020204030204" pitchFamily="34" charset="0"/>
                          <a:cs typeface="Times New Roman" panose="02020603050405020304" pitchFamily="18" charset="0"/>
                        </a:rPr>
                        <a:t> the </a:t>
                      </a:r>
                      <a:r>
                        <a:rPr lang="en-US" sz="850" dirty="0" err="1">
                          <a:effectLst/>
                          <a:latin typeface="Calibri" panose="020F0502020204030204" pitchFamily="34" charset="0"/>
                          <a:cs typeface="Times New Roman" panose="02020603050405020304" pitchFamily="18" charset="0"/>
                        </a:rPr>
                        <a:t>Dir</a:t>
                      </a:r>
                      <a:r>
                        <a:rPr lang="en-US" sz="850" dirty="0">
                          <a:effectLst/>
                          <a:latin typeface="Calibri" panose="020F0502020204030204" pitchFamily="34" charset="0"/>
                          <a:cs typeface="Times New Roman" panose="02020603050405020304" pitchFamily="18" charset="0"/>
                        </a:rPr>
                        <a:t>:  Planning</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Mpofana LM Director Technical:  Shortlisting</a:t>
                      </a: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Special Council of the </a:t>
                      </a:r>
                      <a:r>
                        <a:rPr lang="en-ZA" sz="850" dirty="0" err="1">
                          <a:effectLst/>
                          <a:latin typeface="Calibri" panose="020F0502020204030204" pitchFamily="34" charset="0"/>
                          <a:cs typeface="Times New Roman" panose="02020603050405020304" pitchFamily="18" charset="0"/>
                        </a:rPr>
                        <a:t>eDumbe</a:t>
                      </a:r>
                      <a:r>
                        <a:rPr lang="en-ZA" sz="850" dirty="0">
                          <a:effectLst/>
                          <a:latin typeface="Calibri" panose="020F0502020204030204" pitchFamily="34" charset="0"/>
                          <a:cs typeface="Times New Roman" panose="02020603050405020304" pitchFamily="18" charset="0"/>
                        </a:rPr>
                        <a:t> Municipality on 31 July 2020 on the appointment of CFO item</a:t>
                      </a: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Assessed appointments of Acting  Technical Services at </a:t>
                      </a:r>
                      <a:r>
                        <a:rPr lang="en-ZA" sz="850" dirty="0" err="1">
                          <a:effectLst/>
                          <a:latin typeface="Calibri" panose="020F0502020204030204" pitchFamily="34" charset="0"/>
                          <a:cs typeface="Times New Roman" panose="02020603050405020304" pitchFamily="18" charset="0"/>
                        </a:rPr>
                        <a:t>uMngeni</a:t>
                      </a:r>
                      <a:r>
                        <a:rPr lang="en-ZA" sz="850" dirty="0">
                          <a:effectLst/>
                          <a:latin typeface="Calibri" panose="020F0502020204030204" pitchFamily="34" charset="0"/>
                          <a:cs typeface="Times New Roman" panose="02020603050405020304" pitchFamily="18" charset="0"/>
                        </a:rPr>
                        <a:t> Municipality; </a:t>
                      </a:r>
                      <a:r>
                        <a:rPr lang="en-US" sz="850" dirty="0">
                          <a:effectLst/>
                          <a:latin typeface="Calibri" panose="020F0502020204030204" pitchFamily="34" charset="0"/>
                          <a:cs typeface="Times New Roman" panose="02020603050405020304" pitchFamily="18" charset="0"/>
                        </a:rPr>
                        <a:t>resubmitted the assessment of the </a:t>
                      </a:r>
                      <a:r>
                        <a:rPr lang="en-US" sz="850" dirty="0" err="1">
                          <a:effectLst/>
                          <a:latin typeface="Calibri" panose="020F0502020204030204" pitchFamily="34" charset="0"/>
                          <a:cs typeface="Times New Roman" panose="02020603050405020304" pitchFamily="18" charset="0"/>
                        </a:rPr>
                        <a:t>Dir</a:t>
                      </a:r>
                      <a:r>
                        <a:rPr lang="en-US" sz="850" dirty="0">
                          <a:effectLst/>
                          <a:latin typeface="Calibri" panose="020F0502020204030204" pitchFamily="34" charset="0"/>
                          <a:cs typeface="Times New Roman" panose="02020603050405020304" pitchFamily="18" charset="0"/>
                        </a:rPr>
                        <a:t>: Technical at Richmond LM and CFO, Mkhambathini</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Umngeni on challenges with shortlisting of the post of Director: Infrastructure and </a:t>
                      </a:r>
                      <a:r>
                        <a:rPr lang="en-US" sz="850" dirty="0">
                          <a:effectLst/>
                          <a:latin typeface="Calibri" panose="020F0502020204030204" pitchFamily="34" charset="0"/>
                          <a:cs typeface="Times New Roman" panose="02020603050405020304" pitchFamily="18" charset="0"/>
                        </a:rPr>
                        <a:t>interviews </a:t>
                      </a:r>
                      <a:r>
                        <a:rPr lang="en-US" sz="850" dirty="0" err="1">
                          <a:effectLst/>
                          <a:latin typeface="Calibri" panose="020F0502020204030204" pitchFamily="34" charset="0"/>
                          <a:cs typeface="Times New Roman" panose="02020603050405020304" pitchFamily="18" charset="0"/>
                        </a:rPr>
                        <a:t>iro</a:t>
                      </a:r>
                      <a:r>
                        <a:rPr lang="en-US" sz="850" dirty="0">
                          <a:effectLst/>
                          <a:latin typeface="Calibri" panose="020F0502020204030204" pitchFamily="34" charset="0"/>
                          <a:cs typeface="Times New Roman" panose="02020603050405020304" pitchFamily="18" charset="0"/>
                        </a:rPr>
                        <a:t> the GM: Technical Services on 20 August 2020 and GM: Planning Services on 21 August 2020. The post has been vacant since December 2019.</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Maphumulo LM: Assisted DCOG by coordinating the submission of the outstanding information to finalise waiver application.</a:t>
                      </a: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Mpofana LM Director Technical Services: Interviews conducted 19 August 2020.</a:t>
                      </a:r>
                    </a:p>
                    <a:p>
                      <a:pPr marL="342900" lvl="0" indent="-342900" algn="l">
                        <a:lnSpc>
                          <a:spcPct val="100000"/>
                        </a:lnSpc>
                        <a:spcAft>
                          <a:spcPts val="800"/>
                        </a:spcAft>
                        <a:buFont typeface="+mj-lt"/>
                        <a:buAutoNum type="arabicPeriod"/>
                      </a:pPr>
                      <a:r>
                        <a:rPr lang="en-ZA" sz="850" dirty="0">
                          <a:effectLst/>
                          <a:latin typeface="Calibri" panose="020F0502020204030204" pitchFamily="34" charset="0"/>
                          <a:cs typeface="Times New Roman" panose="02020603050405020304" pitchFamily="18" charset="0"/>
                        </a:rPr>
                        <a:t>Edumbe CFO post: Council engaged due to long period of vacancy and </a:t>
                      </a:r>
                      <a:r>
                        <a:rPr lang="en-US" sz="850" dirty="0">
                          <a:effectLst/>
                          <a:latin typeface="Calibri" panose="020F0502020204030204" pitchFamily="34" charset="0"/>
                          <a:cs typeface="Times New Roman" panose="02020603050405020304" pitchFamily="18" charset="0"/>
                        </a:rPr>
                        <a:t>since January 2019 due to governance challenges, Council resolved to re-advertise the post.</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US" sz="850" dirty="0">
                          <a:effectLst/>
                          <a:latin typeface="Calibri" panose="020F0502020204030204" pitchFamily="34" charset="0"/>
                          <a:cs typeface="Times New Roman" panose="02020603050405020304" pitchFamily="18" charset="0"/>
                        </a:rPr>
                        <a:t>King Cetshwayo DM virtual interviews on 20 August 2020 at </a:t>
                      </a:r>
                      <a:r>
                        <a:rPr lang="en-US" sz="850" dirty="0" err="1">
                          <a:effectLst/>
                          <a:latin typeface="Calibri" panose="020F0502020204030204" pitchFamily="34" charset="0"/>
                          <a:cs typeface="Times New Roman" panose="02020603050405020304" pitchFamily="18" charset="0"/>
                        </a:rPr>
                        <a:t>i.r.o</a:t>
                      </a:r>
                      <a:r>
                        <a:rPr lang="en-US" sz="850" dirty="0">
                          <a:effectLst/>
                          <a:latin typeface="Calibri" panose="020F0502020204030204" pitchFamily="34" charset="0"/>
                          <a:cs typeface="Times New Roman" panose="02020603050405020304" pitchFamily="18" charset="0"/>
                        </a:rPr>
                        <a:t>. the Director Corporate Service. Post has been vacant since October 2018.</a:t>
                      </a:r>
                      <a:endParaRPr lang="en-ZA" sz="850" dirty="0">
                        <a:effectLst/>
                        <a:latin typeface="Calibri" panose="020F0502020204030204" pitchFamily="34" charset="0"/>
                        <a:cs typeface="Times New Roman" panose="02020603050405020304" pitchFamily="18" charset="0"/>
                      </a:endParaRPr>
                    </a:p>
                    <a:p>
                      <a:pPr marL="342900" lvl="0" indent="-342900" algn="l">
                        <a:lnSpc>
                          <a:spcPct val="100000"/>
                        </a:lnSpc>
                        <a:spcAft>
                          <a:spcPts val="800"/>
                        </a:spcAft>
                        <a:buFont typeface="+mj-lt"/>
                        <a:buAutoNum type="arabicPeriod"/>
                      </a:pPr>
                      <a:r>
                        <a:rPr lang="en-ZA" sz="850" dirty="0" err="1">
                          <a:effectLst/>
                          <a:latin typeface="Calibri" panose="020F0502020204030204" pitchFamily="34" charset="0"/>
                          <a:cs typeface="Times New Roman" panose="02020603050405020304" pitchFamily="18" charset="0"/>
                        </a:rPr>
                        <a:t>uMhlathuze</a:t>
                      </a:r>
                      <a:r>
                        <a:rPr lang="en-ZA" sz="850" dirty="0">
                          <a:effectLst/>
                          <a:latin typeface="Calibri" panose="020F0502020204030204" pitchFamily="34" charset="0"/>
                          <a:cs typeface="Times New Roman" panose="02020603050405020304" pitchFamily="18" charset="0"/>
                        </a:rPr>
                        <a:t> LM status of posts assessment.</a:t>
                      </a:r>
                    </a:p>
                    <a:p>
                      <a:pPr marL="342900" lvl="0" indent="-342900" algn="l">
                        <a:lnSpc>
                          <a:spcPct val="100000"/>
                        </a:lnSpc>
                        <a:spcAft>
                          <a:spcPts val="0"/>
                        </a:spcAft>
                        <a:buFont typeface="Symbol" panose="05050102010706020507" pitchFamily="18" charset="2"/>
                        <a:buChar char=""/>
                      </a:pPr>
                      <a:r>
                        <a:rPr lang="en-US" sz="850" dirty="0">
                          <a:effectLst/>
                          <a:latin typeface="Calibri" panose="020F0502020204030204" pitchFamily="34" charset="0"/>
                          <a:ea typeface="Calibri" panose="020F0502020204030204" pitchFamily="34" charset="0"/>
                          <a:cs typeface="Times New Roman" panose="02020603050405020304" pitchFamily="18" charset="0"/>
                        </a:rPr>
                        <a:t>Draft Circular No. 17 on the implications of the Western Cape High Court judgment that might have impact on the filling of critical positions in the KZN Province, submitted up the line to the MEC on 28 July 2020.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Symbol" panose="05050102010706020507" pitchFamily="18" charset="2"/>
                        <a:buChar char=""/>
                      </a:pPr>
                      <a:r>
                        <a:rPr lang="en-US" sz="850" dirty="0">
                          <a:effectLst/>
                          <a:latin typeface="Calibri" panose="020F0502020204030204" pitchFamily="34" charset="0"/>
                          <a:ea typeface="Calibri" panose="020F0502020204030204" pitchFamily="34" charset="0"/>
                          <a:cs typeface="Times New Roman" panose="02020603050405020304" pitchFamily="18" charset="0"/>
                        </a:rPr>
                        <a:t>Circular 32 of 2020 was finalized in July 2020 and circulated to municipalities (to assist municipalities with the retention of critical positions at municipalities)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85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46313" marR="4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3102931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21</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21</a:t>
            </a:fld>
            <a:endParaRPr lang="en-ZA" altLang="en-US" sz="1600" b="1"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108470475"/>
              </p:ext>
            </p:extLst>
          </p:nvPr>
        </p:nvGraphicFramePr>
        <p:xfrm>
          <a:off x="0" y="1535270"/>
          <a:ext cx="9144000" cy="5374807"/>
        </p:xfrm>
        <a:graphic>
          <a:graphicData uri="http://schemas.openxmlformats.org/drawingml/2006/table">
            <a:tbl>
              <a:tblPr firstRow="1" firstCol="1" bandRow="1"/>
              <a:tblGrid>
                <a:gridCol w="1475656">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6012160">
                  <a:extLst>
                    <a:ext uri="{9D8B030D-6E8A-4147-A177-3AD203B41FA5}">
                      <a16:colId xmlns:a16="http://schemas.microsoft.com/office/drawing/2014/main" xmlns="" val="20003"/>
                    </a:ext>
                  </a:extLst>
                </a:gridCol>
              </a:tblGrid>
              <a:tr h="134600">
                <a:tc gridSpan="4">
                  <a:txBody>
                    <a:bodyPr/>
                    <a:lstStyle/>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AUDIT ACTION PLAN: LEADERSHIP CAPACITY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75414">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9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Intervention</a:t>
                      </a:r>
                      <a:r>
                        <a:rPr lang="en-ZA" sz="900" b="1" dirty="0">
                          <a:effectLst/>
                          <a:latin typeface="Calibri" panose="020F0502020204030204" pitchFamily="34" charset="0"/>
                          <a:ea typeface="Calibri" panose="020F0502020204030204" pitchFamily="34" charset="0"/>
                          <a:cs typeface="Times New Roman" panose="02020603050405020304" pitchFamily="18" charset="0"/>
                        </a:rPr>
                        <a:t>: Monitor the implementation consequence management </a:t>
                      </a:r>
                      <a:r>
                        <a:rPr lang="en-ZA" sz="900" b="1" dirty="0" err="1">
                          <a:effectLst/>
                          <a:latin typeface="Calibri" panose="020F0502020204030204" pitchFamily="34" charset="0"/>
                          <a:ea typeface="Calibri" panose="020F0502020204030204" pitchFamily="34" charset="0"/>
                          <a:cs typeface="Times New Roman" panose="02020603050405020304" pitchFamily="18" charset="0"/>
                        </a:rPr>
                        <a:t>iro</a:t>
                      </a:r>
                      <a:r>
                        <a:rPr lang="en-ZA" sz="900" b="1" dirty="0">
                          <a:effectLst/>
                          <a:latin typeface="Calibri" panose="020F0502020204030204" pitchFamily="34" charset="0"/>
                          <a:ea typeface="Calibri" panose="020F0502020204030204" pitchFamily="34" charset="0"/>
                          <a:cs typeface="Times New Roman" panose="02020603050405020304" pitchFamily="18" charset="0"/>
                        </a:rPr>
                        <a:t> senior management </a:t>
                      </a:r>
                      <a:r>
                        <a:rPr lang="en-ZA" sz="900" b="1" dirty="0" err="1">
                          <a:effectLst/>
                          <a:latin typeface="Calibri" panose="020F0502020204030204" pitchFamily="34" charset="0"/>
                          <a:ea typeface="Calibri" panose="020F0502020204030204" pitchFamily="34" charset="0"/>
                          <a:cs typeface="Times New Roman" panose="02020603050405020304" pitchFamily="18" charset="0"/>
                        </a:rPr>
                        <a:t>ito</a:t>
                      </a:r>
                      <a:r>
                        <a:rPr lang="en-ZA" sz="900" b="1" dirty="0">
                          <a:effectLst/>
                          <a:latin typeface="Calibri" panose="020F0502020204030204" pitchFamily="34" charset="0"/>
                          <a:ea typeface="Calibri" panose="020F0502020204030204" pitchFamily="34" charset="0"/>
                          <a:cs typeface="Times New Roman" panose="02020603050405020304" pitchFamily="18" charset="0"/>
                        </a:rPr>
                        <a:t> the Local Government: Disciplinary Regulations for Senior Managers in all relevant </a:t>
                      </a:r>
                      <a:r>
                        <a:rPr lang="en-US" sz="900" b="1" dirty="0">
                          <a:effectLst/>
                          <a:latin typeface="Calibri" panose="020F0502020204030204" pitchFamily="34" charset="0"/>
                          <a:ea typeface="Calibri" panose="020F0502020204030204" pitchFamily="34" charset="0"/>
                          <a:cs typeface="Times New Roman" panose="02020603050405020304" pitchFamily="18" charset="0"/>
                        </a:rPr>
                        <a:t>municipalities that have received negative audit outcomes from AG report of 18/19 FY to</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4600">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59228">
                <a:tc>
                  <a:txBody>
                    <a:bodyPr/>
                    <a:lstStyle/>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Compile the monthly consequence management report in terms of the Disciplinary Regulations for Senior Managers</a:t>
                      </a: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Within statutory timeframes</a:t>
                      </a:r>
                    </a:p>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Municipal Governance and Administration</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Monthly </a:t>
                      </a:r>
                      <a:r>
                        <a:rPr lang="en-ZA" sz="1000" dirty="0">
                          <a:effectLst/>
                          <a:latin typeface="Calibri" panose="020F0502020204030204" pitchFamily="34" charset="0"/>
                          <a:ea typeface="Calibri" panose="020F0502020204030204" pitchFamily="34" charset="0"/>
                          <a:cs typeface="Times New Roman" panose="02020603050405020304" pitchFamily="18" charset="0"/>
                        </a:rPr>
                        <a:t>consequence management report maintained</a:t>
                      </a:r>
                      <a:r>
                        <a:rPr lang="en-ZA" sz="1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07000"/>
                        </a:lnSpc>
                        <a:spcBef>
                          <a:spcPts val="0"/>
                        </a:spcBef>
                        <a:spcAft>
                          <a:spcPts val="800"/>
                        </a:spcAft>
                      </a:pPr>
                      <a:r>
                        <a:rPr lang="en-ZA" sz="1000" b="1" dirty="0" smtClean="0">
                          <a:effectLst/>
                          <a:latin typeface="Calibri" panose="020F0502020204030204" pitchFamily="34" charset="0"/>
                          <a:ea typeface="Calibri" panose="020F0502020204030204" pitchFamily="34" charset="0"/>
                          <a:cs typeface="Times New Roman" panose="02020603050405020304" pitchFamily="18" charset="0"/>
                        </a:rPr>
                        <a:t>Achieved, progress reported below.</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21443">
                <a:tc>
                  <a:txBody>
                    <a:bodyPr/>
                    <a:lstStyle/>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Monitor the implementation of the consequence management process for senior managers</a:t>
                      </a:r>
                    </a:p>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COGTA: Municipal Governance and Administration</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Total number of disciplinary cases of Senior Managers reported is 11 in 8 municipalities.  5 are in progress and 6 are unresolved/delayed.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The following 6 cases are unresolved: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Msunduzi MM suspension was </a:t>
                      </a:r>
                      <a:r>
                        <a:rPr lang="en-US" sz="85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850" dirty="0">
                          <a:effectLst/>
                          <a:latin typeface="Calibri" panose="020F0502020204030204" pitchFamily="34" charset="0"/>
                          <a:ea typeface="Calibri" panose="020F0502020204030204" pitchFamily="34" charset="0"/>
                          <a:cs typeface="Times New Roman" panose="02020603050405020304" pitchFamily="18" charset="0"/>
                        </a:rPr>
                        <a:t> but the financial settlement awaited.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Umzinyathi MM suspension was </a:t>
                      </a:r>
                      <a:r>
                        <a:rPr lang="en-US" sz="85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850" dirty="0">
                          <a:effectLst/>
                          <a:latin typeface="Calibri" panose="020F0502020204030204" pitchFamily="34" charset="0"/>
                          <a:ea typeface="Calibri" panose="020F0502020204030204" pitchFamily="34" charset="0"/>
                          <a:cs typeface="Times New Roman" panose="02020603050405020304" pitchFamily="18" charset="0"/>
                        </a:rPr>
                        <a:t> but the financial settlement awaited.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Emadlangeni LM MM: The MM was suspended in September 2019.  Legality of Council meeting that re-instated the MM. Disciplinary hearing took place on 14 August 2020 and the next hearing is scheduled for 18 September 2020.</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Emadlangeni </a:t>
                      </a:r>
                      <a:r>
                        <a:rPr lang="en-US" sz="850" dirty="0" err="1">
                          <a:effectLst/>
                          <a:latin typeface="Calibri" panose="020F0502020204030204" pitchFamily="34" charset="0"/>
                          <a:ea typeface="Calibri" panose="020F0502020204030204" pitchFamily="34" charset="0"/>
                          <a:cs typeface="Times New Roman" panose="02020603050405020304" pitchFamily="18" charset="0"/>
                        </a:rPr>
                        <a:t>Dir</a:t>
                      </a:r>
                      <a:r>
                        <a:rPr lang="en-US" sz="850" dirty="0">
                          <a:effectLst/>
                          <a:latin typeface="Calibri" panose="020F0502020204030204" pitchFamily="34" charset="0"/>
                          <a:ea typeface="Calibri" panose="020F0502020204030204" pitchFamily="34" charset="0"/>
                          <a:cs typeface="Times New Roman" panose="02020603050405020304" pitchFamily="18" charset="0"/>
                        </a:rPr>
                        <a:t> Infrastructure was suspended in January 2019. Reported that due to the Lockdown there was no progress with the case.  The evidence leader has advised that the next hearing will be on 10 September 2020.</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err="1">
                          <a:effectLst/>
                          <a:latin typeface="Calibri" panose="020F0502020204030204" pitchFamily="34" charset="0"/>
                          <a:ea typeface="Calibri" panose="020F0502020204030204" pitchFamily="34" charset="0"/>
                          <a:cs typeface="Times New Roman" panose="02020603050405020304" pitchFamily="18" charset="0"/>
                        </a:rPr>
                        <a:t>Abaqulusi</a:t>
                      </a:r>
                      <a:r>
                        <a:rPr lang="en-US" sz="850" dirty="0">
                          <a:effectLst/>
                          <a:latin typeface="Calibri" panose="020F0502020204030204" pitchFamily="34" charset="0"/>
                          <a:ea typeface="Calibri" panose="020F0502020204030204" pitchFamily="34" charset="0"/>
                          <a:cs typeface="Times New Roman" panose="02020603050405020304" pitchFamily="18" charset="0"/>
                        </a:rPr>
                        <a:t> (MM): The MM was suspended in July 2019.  COGTA approached the Court for an interdict against the MM, interdicting him from entering the Municipal Buildings.  The matter was set down for 21 August 2020 but was postponed to 17 September 2020 for further arguments.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The following 5 cases are current and in progress: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Emadlangeni (Acting MM)</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Umkhanyakude (CFO)</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Mtubatuba (Director: Community Services)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Uphongolo (director Technical Services)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Uphongolo (Director: Community Services)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49860" algn="l"/>
                        </a:tabLst>
                      </a:pPr>
                      <a:r>
                        <a:rPr lang="en-US" sz="85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0045" marR="60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60919">
                <a:tc>
                  <a:txBody>
                    <a:bodyPr/>
                    <a:lstStyle/>
                    <a:p>
                      <a:pPr algn="l">
                        <a:lnSpc>
                          <a:spcPct val="107000"/>
                        </a:lnSpc>
                        <a:spcAft>
                          <a:spcPts val="0"/>
                        </a:spcAft>
                      </a:pPr>
                      <a:r>
                        <a:rPr lang="en-ZA" sz="850" dirty="0">
                          <a:effectLst/>
                          <a:latin typeface="Calibri" panose="020F0502020204030204" pitchFamily="34" charset="0"/>
                          <a:ea typeface="Calibri" panose="020F0502020204030204" pitchFamily="34" charset="0"/>
                          <a:cs typeface="Times New Roman" panose="02020603050405020304" pitchFamily="18" charset="0"/>
                        </a:rPr>
                        <a:t>Monitor the submission of the quarterly reports in respect consequence management </a:t>
                      </a:r>
                      <a:r>
                        <a:rPr lang="en-ZA" sz="850" dirty="0" smtClean="0">
                          <a:effectLst/>
                          <a:latin typeface="Calibri" panose="020F0502020204030204" pitchFamily="34" charset="0"/>
                          <a:ea typeface="Calibri" panose="020F0502020204030204" pitchFamily="34" charset="0"/>
                          <a:cs typeface="Times New Roman" panose="02020603050405020304" pitchFamily="18" charset="0"/>
                        </a:rPr>
                        <a:t>cases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COGTA: Municipal Governance and </a:t>
                      </a:r>
                      <a:r>
                        <a:rPr lang="en-US" sz="850" dirty="0" smtClean="0">
                          <a:effectLst/>
                          <a:latin typeface="Calibri" panose="020F0502020204030204" pitchFamily="34" charset="0"/>
                          <a:ea typeface="Calibri" panose="020F0502020204030204" pitchFamily="34" charset="0"/>
                          <a:cs typeface="Times New Roman" panose="02020603050405020304" pitchFamily="18" charset="0"/>
                        </a:rPr>
                        <a:t>Administration</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Consequence management monitored: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err="1">
                          <a:effectLst/>
                          <a:latin typeface="Calibri" panose="020F0502020204030204" pitchFamily="34" charset="0"/>
                          <a:ea typeface="Calibri" panose="020F0502020204030204" pitchFamily="34" charset="0"/>
                          <a:cs typeface="Times New Roman" panose="02020603050405020304" pitchFamily="18" charset="0"/>
                        </a:rPr>
                        <a:t>Reg</a:t>
                      </a:r>
                      <a:r>
                        <a:rPr lang="en-US" sz="850" dirty="0">
                          <a:effectLst/>
                          <a:latin typeface="Calibri" panose="020F0502020204030204" pitchFamily="34" charset="0"/>
                          <a:ea typeface="Calibri" panose="020F0502020204030204" pitchFamily="34" charset="0"/>
                          <a:cs typeface="Times New Roman" panose="02020603050405020304" pitchFamily="18" charset="0"/>
                        </a:rPr>
                        <a:t> 19 quarterly report to DCOG will be submitted.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A report submitted to the MEC on 30 June 2020 together with a circular to mayors requesting that they address non-submission of quarterly reports. </a:t>
                      </a:r>
                      <a:r>
                        <a:rPr lang="en-US" sz="850" dirty="0" err="1">
                          <a:effectLst/>
                          <a:latin typeface="Calibri" panose="020F0502020204030204" pitchFamily="34" charset="0"/>
                          <a:ea typeface="Calibri" panose="020F0502020204030204" pitchFamily="34" charset="0"/>
                          <a:cs typeface="Times New Roman" panose="02020603050405020304" pitchFamily="18" charset="0"/>
                        </a:rPr>
                        <a:t>Proforma</a:t>
                      </a:r>
                      <a:r>
                        <a:rPr lang="en-US" sz="850" dirty="0">
                          <a:effectLst/>
                          <a:latin typeface="Calibri" panose="020F0502020204030204" pitchFamily="34" charset="0"/>
                          <a:ea typeface="Calibri" panose="020F0502020204030204" pitchFamily="34" charset="0"/>
                          <a:cs typeface="Times New Roman" panose="02020603050405020304" pitchFamily="18" charset="0"/>
                        </a:rPr>
                        <a:t> monitoring tool provided.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err="1">
                          <a:effectLst/>
                          <a:latin typeface="Calibri" panose="020F0502020204030204" pitchFamily="34" charset="0"/>
                          <a:ea typeface="Calibri" panose="020F0502020204030204" pitchFamily="34" charset="0"/>
                          <a:cs typeface="Times New Roman" panose="02020603050405020304" pitchFamily="18" charset="0"/>
                        </a:rPr>
                        <a:t>Reg</a:t>
                      </a:r>
                      <a:r>
                        <a:rPr lang="en-US" sz="850" dirty="0">
                          <a:effectLst/>
                          <a:latin typeface="Calibri" panose="020F0502020204030204" pitchFamily="34" charset="0"/>
                          <a:ea typeface="Calibri" panose="020F0502020204030204" pitchFamily="34" charset="0"/>
                          <a:cs typeface="Times New Roman" panose="02020603050405020304" pitchFamily="18" charset="0"/>
                        </a:rPr>
                        <a:t> 19 quarterly report to DCOG will be submitted by 31 July 2020 – in progress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MEC’s Circular 16 of 2020, together with a </a:t>
                      </a:r>
                      <a:r>
                        <a:rPr lang="en-US" sz="850" dirty="0" err="1">
                          <a:effectLst/>
                          <a:latin typeface="Calibri" panose="020F0502020204030204" pitchFamily="34" charset="0"/>
                          <a:ea typeface="Calibri" panose="020F0502020204030204" pitchFamily="34" charset="0"/>
                          <a:cs typeface="Times New Roman" panose="02020603050405020304" pitchFamily="18" charset="0"/>
                        </a:rPr>
                        <a:t>profoma</a:t>
                      </a:r>
                      <a:r>
                        <a:rPr lang="en-US" sz="850" dirty="0">
                          <a:effectLst/>
                          <a:latin typeface="Calibri" panose="020F0502020204030204" pitchFamily="34" charset="0"/>
                          <a:ea typeface="Calibri" panose="020F0502020204030204" pitchFamily="34" charset="0"/>
                          <a:cs typeface="Times New Roman" panose="02020603050405020304" pitchFamily="18" charset="0"/>
                        </a:rPr>
                        <a:t> monitoring tool, sent to all municipalities on 24 July 2020 - Achieved.</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arenR"/>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Consolidated Report on consequence management re-submitted to the DDG on 31 July 2020.</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49860" algn="l"/>
                        </a:tabLst>
                      </a:pPr>
                      <a:r>
                        <a:rPr lang="en-US" sz="850" dirty="0">
                          <a:effectLst/>
                          <a:latin typeface="Calibri" panose="020F0502020204030204" pitchFamily="34" charset="0"/>
                          <a:ea typeface="Calibri" panose="020F0502020204030204" pitchFamily="34" charset="0"/>
                          <a:cs typeface="Times New Roman" panose="02020603050405020304" pitchFamily="18" charset="0"/>
                        </a:rPr>
                        <a:t>Compliance by municipalities is poor with 35 municipalities responding including nil returns. Department is further engaging municipalities.</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tabLst>
                          <a:tab pos="149860" algn="l"/>
                        </a:tabLst>
                      </a:pPr>
                      <a:r>
                        <a:rPr lang="en-US" sz="85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531562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22</a:t>
            </a:fld>
            <a:endParaRPr lang="en-ZA" altLang="en-US" sz="1600" b="1"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709257864"/>
              </p:ext>
            </p:extLst>
          </p:nvPr>
        </p:nvGraphicFramePr>
        <p:xfrm>
          <a:off x="-1" y="1545378"/>
          <a:ext cx="9108504" cy="5312621"/>
        </p:xfrm>
        <a:graphic>
          <a:graphicData uri="http://schemas.openxmlformats.org/drawingml/2006/table">
            <a:tbl>
              <a:tblPr firstRow="1" firstCol="1" bandRow="1"/>
              <a:tblGrid>
                <a:gridCol w="1737171">
                  <a:extLst>
                    <a:ext uri="{9D8B030D-6E8A-4147-A177-3AD203B41FA5}">
                      <a16:colId xmlns:a16="http://schemas.microsoft.com/office/drawing/2014/main" xmlns="" val="20000"/>
                    </a:ext>
                  </a:extLst>
                </a:gridCol>
                <a:gridCol w="901866">
                  <a:extLst>
                    <a:ext uri="{9D8B030D-6E8A-4147-A177-3AD203B41FA5}">
                      <a16:colId xmlns:a16="http://schemas.microsoft.com/office/drawing/2014/main" xmlns="" val="20001"/>
                    </a:ext>
                  </a:extLst>
                </a:gridCol>
                <a:gridCol w="1198048">
                  <a:extLst>
                    <a:ext uri="{9D8B030D-6E8A-4147-A177-3AD203B41FA5}">
                      <a16:colId xmlns:a16="http://schemas.microsoft.com/office/drawing/2014/main" xmlns="" val="20002"/>
                    </a:ext>
                  </a:extLst>
                </a:gridCol>
                <a:gridCol w="5271419">
                  <a:extLst>
                    <a:ext uri="{9D8B030D-6E8A-4147-A177-3AD203B41FA5}">
                      <a16:colId xmlns:a16="http://schemas.microsoft.com/office/drawing/2014/main" xmlns="" val="20003"/>
                    </a:ext>
                  </a:extLst>
                </a:gridCol>
              </a:tblGrid>
              <a:tr h="229789">
                <a:tc gridSpan="4">
                  <a:txBody>
                    <a:bodyPr/>
                    <a:lstStyle/>
                    <a:p>
                      <a:pPr algn="l">
                        <a:lnSpc>
                          <a:spcPct val="107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AUDIT ACTION PLAN: LEADERSHIP INVESTIGATIONS AND CONSEQUENCE MANAGEMENT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86884">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3.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Improve</a:t>
                      </a:r>
                      <a:r>
                        <a:rPr lang="en-ZA" sz="1000" b="1" dirty="0">
                          <a:effectLst/>
                          <a:latin typeface="Calibri" panose="020F0502020204030204" pitchFamily="34" charset="0"/>
                          <a:ea typeface="Calibri" panose="020F0502020204030204" pitchFamily="34" charset="0"/>
                          <a:cs typeface="Times New Roman" panose="02020603050405020304" pitchFamily="18" charset="0"/>
                        </a:rPr>
                        <a:t> consequence management by investigating allegations on fraud, corruption and maladministration received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6884">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Progress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72723">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Record all received allegations in an electronic tracking schedule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3 days of receipt of allegations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Total of 11 preliminary investigations, 4 are finalised and 15 investigations in terms of section 106 with 5 finalised investigations.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The investigations schedule maintained.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Ongoing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0905">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Conduct preliminary assessment of allegations, including documents received and interview with complainants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30 days of receipt of allegations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Preliminary assessment finalized at Ethekwini, Umkhanyakude, Alfred Duma, Newcastle, Umhlabuyalingana and ILM and are pending, at Zululand, Ndwedwe, Umvoti and NDZ.</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77266">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Prepare and forward submission to the MEC with recommendations to conduct formal investigation in terms of section 106 of the Systems Act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60 days of receipt of allegations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Investigations authorized by MEC at Umkhanyakude and Umngeni. Investigators have been appointed at Umkhanyakude and introduced to the Troika on 06 August 2020 and the investigation has commenced. Umngeni arrangements being made to introduce the investigation to the municipality.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Additional section 106 investigations being considered in respect of Emadlangeni, Umhlabuyalingana and Newcastle.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Ongoing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09085">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Conduct investigations and finalise reports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time period approved for investigation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Alfred Duma / Uthukela forensic report finalized and submitted on 19 August 2020. Zululand, Harry Gwala Development Agency to be submitted by 31 August 2020, Umgungundlovu finalised.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Out of 15 investigations in terms of section 106, 8 investigations have been concluded and reports are being reviewed.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Ongoing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009085">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Table forensic reports in municipalities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14 days of MEC approving the tabling of the forensic report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MEC was briefed on the Msunduzi and Mandeni forensic reports on 22 August 2020 and the reports are to be finalized following consultation on the findings with implicated individuals.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Ugu forensic report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being considered prior to approval for tabling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Out of 15 forensic investigations, 8 reports are being reviewed for finalization.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997952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23</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23</a:t>
            </a:fld>
            <a:endParaRPr lang="en-ZA" altLang="en-US" sz="1600" b="1"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33586575"/>
              </p:ext>
            </p:extLst>
          </p:nvPr>
        </p:nvGraphicFramePr>
        <p:xfrm>
          <a:off x="0" y="1510738"/>
          <a:ext cx="9108505" cy="5287858"/>
        </p:xfrm>
        <a:graphic>
          <a:graphicData uri="http://schemas.openxmlformats.org/drawingml/2006/table">
            <a:tbl>
              <a:tblPr firstRow="1" firstCol="1" bandRow="1"/>
              <a:tblGrid>
                <a:gridCol w="147565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5616625">
                  <a:extLst>
                    <a:ext uri="{9D8B030D-6E8A-4147-A177-3AD203B41FA5}">
                      <a16:colId xmlns:a16="http://schemas.microsoft.com/office/drawing/2014/main" xmlns="" val="20003"/>
                    </a:ext>
                  </a:extLst>
                </a:gridCol>
              </a:tblGrid>
              <a:tr h="128987">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4.</a:t>
                      </a:r>
                      <a:r>
                        <a:rPr lang="en-US" sz="9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Monitor and enforce implementation of recommendations of forensic reports tabled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8987">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413582">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Track and record all recommendations through an electronic tracking </a:t>
                      </a:r>
                      <a:r>
                        <a:rPr lang="en-ZA" sz="900" dirty="0" smtClean="0">
                          <a:effectLst/>
                          <a:latin typeface="Calibri" panose="020F0502020204030204" pitchFamily="34" charset="0"/>
                          <a:ea typeface="Calibri" panose="020F0502020204030204" pitchFamily="34" charset="0"/>
                          <a:cs typeface="Times New Roman" panose="02020603050405020304" pitchFamily="18" charset="0"/>
                        </a:rPr>
                        <a:t>schedule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Within 3 days of the tabling of a forensic report</a:t>
                      </a: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Recommendations of all reports are recorded on a tracking schedule and the is maintained.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06751">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Obtain monthly updates from all municipalities whereat forensic reports have been tabled</a:t>
                      </a: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Monthly</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Quarterly progress reports compiled on implementation of investigation reports.  Requests for progress reports sent to Umvoti, Mooi Mpofana, Ray Nkonyeni, Umdoni, Uthukela Water, Nkandla, Umzinyathi Nongoma in June 2020.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Meetings have been held with Mooi Mpofana, Umzinyathi, Newcastle and shareholder municipalities of Uthukela Water i.e. Umzinyathi, Newcastle and Amajuba on 20 August 2020, whereat progress was discussed and resolutions taken on the way forward to improve the rate of implementation. MM of Umdoni and Nkandla have been engaged on 20 August 2020 and discussion was held on the issue of implementation of forensic reports with meetings to take place in the week of the 24</a:t>
                      </a:r>
                      <a:r>
                        <a:rPr lang="en-US" sz="9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900">
                          <a:effectLst/>
                          <a:latin typeface="Calibri" panose="020F0502020204030204" pitchFamily="34" charset="0"/>
                          <a:ea typeface="Calibri" panose="020F0502020204030204" pitchFamily="34" charset="0"/>
                          <a:cs typeface="Times New Roman" panose="02020603050405020304" pitchFamily="18" charset="0"/>
                        </a:rPr>
                        <a:t> of August 2020.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60127">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Assess monthly progress per municipality and report to the Chief Director and DDG monthly and the MEC quarterly</a:t>
                      </a: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Monthly</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Quarterly monitoring reports prepared.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Progress has been provided by Nkandla which has been assessed and feedback provided. Progress received from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Mooi</a:t>
                      </a:r>
                      <a:r>
                        <a:rPr lang="en-US" sz="900" dirty="0">
                          <a:effectLst/>
                          <a:latin typeface="Calibri" panose="020F0502020204030204" pitchFamily="34" charset="0"/>
                          <a:ea typeface="Calibri" panose="020F0502020204030204" pitchFamily="34" charset="0"/>
                          <a:cs typeface="Times New Roman" panose="02020603050405020304" pitchFamily="18" charset="0"/>
                        </a:rPr>
                        <a:t> Mpofana on 23 June 2020 2020, which was assessed and feedback provided at a meeting held on 20 August 2020. Ray Nkonyeni submitted progress dated 21 August 2020, this has been assessed and discussion held with the municipality with feedback on the report. Meeting was held with MM of Newcastle whereat progress in relation to the implementation of the report was discussed and the MM indicated that the report would be considered by council on a date to be confirmed. Umzinyathi has undertaken to provide</a:t>
                      </a: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Calibri" panose="020F0502020204030204" pitchFamily="34" charset="0"/>
                          <a:ea typeface="Calibri" panose="020F0502020204030204" pitchFamily="34" charset="0"/>
                          <a:cs typeface="Times New Roman" panose="02020603050405020304" pitchFamily="18" charset="0"/>
                        </a:rPr>
                        <a:t>detailed progress per recommendations as discussed at a meeting held on 20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Department is monitoring progress of implementation of 13 forensic reports tabled at 12 municipalities. 4 out of the 13 municipalities have not achieved any measure of implementation of the forensic reports. Letters to the Speakers of the aforementioned municipalities from the MEC will be finalized and submitted by 31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85401">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Recommend corrective measures to the MEC for municipalities who are failing/refusing/neglecting to implement recommendations</a:t>
                      </a: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3 days of assessment of progress reports</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Letters are being prepared for submission on 31 August 2020, to all Speakers from the MEC requesting progress on the implementation of all forensic reports tabled</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Department is monitoring progress of implementation of 13 forensic reports tabled at 12 municipalities. 4 out of the 13 municipalities have not achieved any measure of implementation of the forensic reports. Letters to the Speakers of the aforementioned municipalities from the MEC will be finalized and submitted by 31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64050">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Implement corrective measures in line with MEC approval</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Within 14 days of MEC approval</a:t>
                      </a: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Investigations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Corrective measures and correspondence issued to non-complying municipalities submitted in respect of Nongoma and shareholders of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water board has been prepared and will be submitted by 02 July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Letters are being prepared for submission on 28 August 2020, to all Speakers from the MEC requesting progress on the implementation of all forensic reports tabled.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00" marR="41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590086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24</a:t>
            </a:fld>
            <a:endParaRPr lang="en-ZA" altLang="en-US" sz="1600" b="1" dirty="0">
              <a:solidFill>
                <a:srgbClr val="898989"/>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555213740"/>
              </p:ext>
            </p:extLst>
          </p:nvPr>
        </p:nvGraphicFramePr>
        <p:xfrm>
          <a:off x="0" y="1510739"/>
          <a:ext cx="9108503" cy="3668714"/>
        </p:xfrm>
        <a:graphic>
          <a:graphicData uri="http://schemas.openxmlformats.org/drawingml/2006/table">
            <a:tbl>
              <a:tblPr firstRow="1" firstCol="1" bandRow="1"/>
              <a:tblGrid>
                <a:gridCol w="827584">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6696743">
                  <a:extLst>
                    <a:ext uri="{9D8B030D-6E8A-4147-A177-3AD203B41FA5}">
                      <a16:colId xmlns:a16="http://schemas.microsoft.com/office/drawing/2014/main" xmlns="" val="20003"/>
                    </a:ext>
                  </a:extLst>
                </a:gridCol>
              </a:tblGrid>
              <a:tr h="92193">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5. Intervention</a:t>
                      </a:r>
                      <a:r>
                        <a:rPr lang="en-ZA" sz="900" b="1" dirty="0">
                          <a:effectLst/>
                          <a:latin typeface="Calibri" panose="020F0502020204030204" pitchFamily="34" charset="0"/>
                          <a:ea typeface="Calibri" panose="020F0502020204030204" pitchFamily="34" charset="0"/>
                          <a:cs typeface="Times New Roman" panose="02020603050405020304" pitchFamily="18" charset="0"/>
                        </a:rPr>
                        <a:t>: Skills Audit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2193">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597971">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Conduct Skills audit of municipal employees</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March 2021</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Capacity Building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On 29 May 2020 a meeting held with DCOG to discuss the enhancements to the GAPSKILL system.  </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Virtual GAPSKILL training conducted on 25 June 2020 for 14 municipal officials</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Skills Audit Project presented to Ugu DCC; Amajuba DCC; Umzinyathi DCC; King Cetshwayo DCC;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ZA" sz="900" dirty="0">
                          <a:effectLst/>
                          <a:latin typeface="Calibri" panose="020F0502020204030204" pitchFamily="34" charset="0"/>
                          <a:ea typeface="Calibri" panose="020F0502020204030204" pitchFamily="34" charset="0"/>
                          <a:cs typeface="Times New Roman" panose="02020603050405020304" pitchFamily="18" charset="0"/>
                        </a:rPr>
                        <a:t> DCC; Umgungundlovu DCC;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ZA" sz="900" dirty="0">
                          <a:effectLst/>
                          <a:latin typeface="Calibri" panose="020F0502020204030204" pitchFamily="34" charset="0"/>
                          <a:ea typeface="Calibri" panose="020F0502020204030204" pitchFamily="34" charset="0"/>
                          <a:cs typeface="Times New Roman" panose="02020603050405020304" pitchFamily="18" charset="0"/>
                        </a:rPr>
                        <a:t> DCC; Umkhanyakude DCC; Ilembe Governance Cluster and Ethekwini EXCO.</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Status of Audit as follows:</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The number of employees audited in the 45 municipalities as at 30 April 2020 was 16 099, in May 2020 – 470; in June 4 464, in July 11 440, and as at 14 August - 2 181.  </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A total of 34 654 officials audited as at 14 August 2020. There has been an increase in the number of municipal employees audited. The percentage of municipal employees audited as at 14 August is 80%. </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There are 5 municipalities that have achieved 100% officials audited (data captured on GAPSKILL): Ethekwini; Mkhambathini; Maphumulo; Ubuhlebezwe; Nongoma.</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Presentations are undertaken at District GSCID Clusters; Technical DCC and DCC Meetings on progress on skills audits.  The under-performance is highlighted at the District Structures.</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Under-performing Districts include (below 50%):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ZA" sz="900" dirty="0">
                          <a:effectLst/>
                          <a:latin typeface="Calibri" panose="020F0502020204030204" pitchFamily="34" charset="0"/>
                          <a:ea typeface="Calibri" panose="020F0502020204030204" pitchFamily="34" charset="0"/>
                          <a:cs typeface="Times New Roman" panose="02020603050405020304" pitchFamily="18" charset="0"/>
                        </a:rPr>
                        <a:t> (42%), Umzinyathi (45%), Amajuba (20%), Zululand (48%), Umkhanyakude (34%) and Ilembe (39%)Districts.  In dealing with challenges/non-performance, letters have been issued to municipalities that were below 50% as at 31 July 2020 </a:t>
                      </a:r>
                    </a:p>
                    <a:p>
                      <a:pPr marL="742950" lvl="1" indent="-285750" algn="l">
                        <a:lnSpc>
                          <a:spcPct val="107000"/>
                        </a:lnSpc>
                        <a:spcAft>
                          <a:spcPts val="0"/>
                        </a:spcAft>
                        <a:buFont typeface="Arial" panose="020B0604020202020204" pitchFamily="34" charset="0"/>
                        <a:buChar char="•"/>
                        <a:tabLst>
                          <a:tab pos="914400"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Weekly Skills Audit War Room established with the first meeting scheduled for 28/8/2020 for underperforming municipalities.</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Further GAPSKILL training was conducted on 13 and 19 August 2020 and all municipalities have been trained.</a:t>
                      </a: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32" marR="5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626513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25</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25</a:t>
            </a:fld>
            <a:endParaRPr lang="en-ZA" altLang="en-US" sz="1600" b="1"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143694609"/>
              </p:ext>
            </p:extLst>
          </p:nvPr>
        </p:nvGraphicFramePr>
        <p:xfrm>
          <a:off x="107504" y="1510738"/>
          <a:ext cx="9036495" cy="5117999"/>
        </p:xfrm>
        <a:graphic>
          <a:graphicData uri="http://schemas.openxmlformats.org/drawingml/2006/table">
            <a:tbl>
              <a:tblPr firstRow="1" firstCol="1" bandRow="1"/>
              <a:tblGrid>
                <a:gridCol w="1723437">
                  <a:extLst>
                    <a:ext uri="{9D8B030D-6E8A-4147-A177-3AD203B41FA5}">
                      <a16:colId xmlns:a16="http://schemas.microsoft.com/office/drawing/2014/main" xmlns="" val="20000"/>
                    </a:ext>
                  </a:extLst>
                </a:gridCol>
                <a:gridCol w="894735">
                  <a:extLst>
                    <a:ext uri="{9D8B030D-6E8A-4147-A177-3AD203B41FA5}">
                      <a16:colId xmlns:a16="http://schemas.microsoft.com/office/drawing/2014/main" xmlns="" val="20001"/>
                    </a:ext>
                  </a:extLst>
                </a:gridCol>
                <a:gridCol w="1003688">
                  <a:extLst>
                    <a:ext uri="{9D8B030D-6E8A-4147-A177-3AD203B41FA5}">
                      <a16:colId xmlns:a16="http://schemas.microsoft.com/office/drawing/2014/main" xmlns="" val="20002"/>
                    </a:ext>
                  </a:extLst>
                </a:gridCol>
                <a:gridCol w="5414635">
                  <a:extLst>
                    <a:ext uri="{9D8B030D-6E8A-4147-A177-3AD203B41FA5}">
                      <a16:colId xmlns:a16="http://schemas.microsoft.com/office/drawing/2014/main" xmlns="" val="20003"/>
                    </a:ext>
                  </a:extLst>
                </a:gridCol>
              </a:tblGrid>
              <a:tr h="143487">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6. Intervention</a:t>
                      </a:r>
                      <a:r>
                        <a:rPr lang="en-ZA" sz="900" b="1" dirty="0">
                          <a:effectLst/>
                          <a:latin typeface="Calibri" panose="020F0502020204030204" pitchFamily="34" charset="0"/>
                          <a:ea typeface="Calibri" panose="020F0502020204030204" pitchFamily="34" charset="0"/>
                          <a:cs typeface="Times New Roman" panose="02020603050405020304" pitchFamily="18" charset="0"/>
                        </a:rPr>
                        <a:t>: Capacity Building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18591">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4824501">
                <a:tc>
                  <a:txBody>
                    <a:bodyPr/>
                    <a:lstStyle/>
                    <a:p>
                      <a:pPr algn="l">
                        <a:lnSpc>
                          <a:spcPct val="107000"/>
                        </a:lnSpc>
                        <a:spcAft>
                          <a:spcPts val="0"/>
                        </a:spcAft>
                      </a:pPr>
                      <a:r>
                        <a:rPr lang="en-ZA" sz="900" dirty="0" smtClean="0">
                          <a:effectLst/>
                          <a:latin typeface="Calibri" panose="020F0502020204030204" pitchFamily="34" charset="0"/>
                          <a:ea typeface="Calibri" panose="020F0502020204030204" pitchFamily="34" charset="0"/>
                          <a:cs typeface="Times New Roman" panose="02020603050405020304" pitchFamily="18" charset="0"/>
                        </a:rPr>
                        <a:t>Co-ordinate </a:t>
                      </a:r>
                      <a:r>
                        <a:rPr lang="en-ZA" sz="900" dirty="0">
                          <a:effectLst/>
                          <a:latin typeface="Calibri" panose="020F0502020204030204" pitchFamily="34" charset="0"/>
                          <a:ea typeface="Calibri" panose="020F0502020204030204" pitchFamily="34" charset="0"/>
                          <a:cs typeface="Times New Roman" panose="02020603050405020304" pitchFamily="18" charset="0"/>
                        </a:rPr>
                        <a:t>Capacity Building Interventions. On-line training from the National School of Government:</a:t>
                      </a:r>
                    </a:p>
                    <a:p>
                      <a:pPr marL="342900" marR="27305" lvl="0" indent="-342900" algn="l">
                        <a:lnSpc>
                          <a:spcPct val="107000"/>
                        </a:lnSpc>
                        <a:spcAft>
                          <a:spcPts val="0"/>
                        </a:spcAft>
                        <a:buFont typeface="Symbol" panose="05050102010706020507" pitchFamily="18" charset="2"/>
                        <a:buChar char=""/>
                        <a:tabLst>
                          <a:tab pos="102235"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Ethics on-line programme </a:t>
                      </a:r>
                    </a:p>
                    <a:p>
                      <a:pPr marL="342900" marR="27305" lvl="0" indent="-342900" algn="l">
                        <a:lnSpc>
                          <a:spcPct val="107000"/>
                        </a:lnSpc>
                        <a:spcAft>
                          <a:spcPts val="0"/>
                        </a:spcAft>
                        <a:buFont typeface="Symbol" panose="05050102010706020507" pitchFamily="18" charset="2"/>
                        <a:buChar char=""/>
                        <a:tabLst>
                          <a:tab pos="102235"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Ethics for Internal Auditors </a:t>
                      </a:r>
                    </a:p>
                    <a:p>
                      <a:pPr marL="342900" marR="27305" lvl="0" indent="-342900" algn="l">
                        <a:lnSpc>
                          <a:spcPct val="107000"/>
                        </a:lnSpc>
                        <a:spcAft>
                          <a:spcPts val="0"/>
                        </a:spcAft>
                        <a:buFont typeface="Symbol" panose="05050102010706020507" pitchFamily="18" charset="2"/>
                        <a:buChar char=""/>
                        <a:tabLst>
                          <a:tab pos="102235"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Introduction to Financial Management</a:t>
                      </a:r>
                    </a:p>
                    <a:p>
                      <a:pPr marL="342900" marR="27305" lvl="0" indent="-342900" algn="l">
                        <a:lnSpc>
                          <a:spcPct val="107000"/>
                        </a:lnSpc>
                        <a:spcAft>
                          <a:spcPts val="0"/>
                        </a:spcAft>
                        <a:buFont typeface="Symbol" panose="05050102010706020507" pitchFamily="18" charset="2"/>
                        <a:buChar char=""/>
                        <a:tabLst>
                          <a:tab pos="102235" algn="l"/>
                        </a:tabLst>
                      </a:pPr>
                      <a:r>
                        <a:rPr lang="en-ZA" sz="900" dirty="0">
                          <a:effectLst/>
                          <a:latin typeface="Calibri" panose="020F0502020204030204" pitchFamily="34" charset="0"/>
                          <a:ea typeface="Calibri" panose="020F0502020204030204" pitchFamily="34" charset="0"/>
                          <a:cs typeface="Times New Roman" panose="02020603050405020304" pitchFamily="18" charset="0"/>
                        </a:rPr>
                        <a:t>Introduction to Leading Change</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Writing for Government</a:t>
                      </a: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March 2021</a:t>
                      </a: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Capacity Building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174 municipal officials </a:t>
                      </a:r>
                      <a:r>
                        <a:rPr lang="en-US" sz="900" u="sng" dirty="0">
                          <a:effectLst/>
                          <a:latin typeface="Calibri" panose="020F0502020204030204" pitchFamily="34" charset="0"/>
                          <a:ea typeface="Calibri" panose="020F0502020204030204" pitchFamily="34" charset="0"/>
                          <a:cs typeface="Times New Roman" panose="02020603050405020304" pitchFamily="18" charset="0"/>
                        </a:rPr>
                        <a:t>have registered for the following Open E-learning</a:t>
                      </a:r>
                      <a:r>
                        <a:rPr lang="en-US" sz="900" dirty="0">
                          <a:effectLst/>
                          <a:latin typeface="Calibri" panose="020F0502020204030204" pitchFamily="34" charset="0"/>
                          <a:ea typeface="Calibri" panose="020F0502020204030204" pitchFamily="34" charset="0"/>
                          <a:cs typeface="Times New Roman" panose="02020603050405020304" pitchFamily="18" charset="0"/>
                        </a:rPr>
                        <a:t> training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900" dirty="0">
                          <a:effectLst/>
                          <a:latin typeface="Calibri" panose="020F0502020204030204" pitchFamily="34" charset="0"/>
                          <a:ea typeface="Calibri" panose="020F0502020204030204" pitchFamily="34" charset="0"/>
                          <a:cs typeface="Times New Roman" panose="02020603050405020304" pitchFamily="18" charset="0"/>
                        </a:rPr>
                        <a:t>. The report received from the NSG is as at 4 August 2020.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Ethics on-line programme:  56 registered – 11 complete, 8 in progress, 37 registered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Introduction to Financial Management: 20 registered – 4 complete, 16 registered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Ethics for Internal Auditors: 27 registered – 2 complete, 7 in progress, 18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Introduction to Leading Change: 17 registered - 5 complete, 1 in progress, 11 registered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Writing for Government:  16 registered– 4 complete, 2 in progress, 10 registered (not yet started).</a:t>
                      </a: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Additional programmes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Generally Recognised Accounting Practices: 12 registered, 1 complete, 11 registered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Introduction to Strategic Planning: 17 registered – 1 complete, 3 in progress, 13 registered (not yet started)</a:t>
                      </a: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Know and Live your constitution – 9 registered – 2 complete, 1 in progress, 5 registered (not yet started).</a:t>
                      </a: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Open E-learning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900" dirty="0">
                          <a:effectLst/>
                          <a:latin typeface="Calibri" panose="020F0502020204030204" pitchFamily="34" charset="0"/>
                          <a:ea typeface="Calibri" panose="020F0502020204030204" pitchFamily="34" charset="0"/>
                          <a:cs typeface="Times New Roman" panose="02020603050405020304" pitchFamily="18" charset="0"/>
                        </a:rPr>
                        <a:t> are free, self-paced courses that are offered by the National School of Government (NSG). They are available on-line and access to registration and participation can be done both during and after office hours. Learner progress is tracked through the e-learning system as hosted by the National School of Government. Learners can access their own progress through the learner dashboard.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Cogta</a:t>
                      </a:r>
                      <a:r>
                        <a:rPr lang="en-US" sz="900" dirty="0">
                          <a:effectLst/>
                          <a:latin typeface="Calibri" panose="020F0502020204030204" pitchFamily="34" charset="0"/>
                          <a:ea typeface="Calibri" panose="020F0502020204030204" pitchFamily="34" charset="0"/>
                          <a:cs typeface="Times New Roman" panose="02020603050405020304" pitchFamily="18" charset="0"/>
                        </a:rPr>
                        <a:t> obtains progress reports from the NSG, who provide a comprehensive database of learner information on registration, and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following steps have been taken to encourage municipal personnel to register: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 circular to all municipalities as signed by the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Cogta</a:t>
                      </a:r>
                      <a:r>
                        <a:rPr lang="en-US" sz="900" dirty="0">
                          <a:effectLst/>
                          <a:latin typeface="Calibri" panose="020F0502020204030204" pitchFamily="34" charset="0"/>
                          <a:ea typeface="Calibri" panose="020F0502020204030204" pitchFamily="34" charset="0"/>
                          <a:cs typeface="Times New Roman" panose="02020603050405020304" pitchFamily="18" charset="0"/>
                        </a:rPr>
                        <a:t>, Head of Department together with the list of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registration process was sent to municipalities on 28 May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Presentation on e-learning were conducted at the Provincial Capacity Coordinating and Monitoring Committee (PCCMC) held on 18 May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Presentation on e-learning was conducted at the Skills Development Facilitator Forum held on 26 May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Presentations on e-learning are conducted at one-to-one meetings held with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75" marR="54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9816045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26</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26</a:t>
            </a:fld>
            <a:endParaRPr lang="en-ZA" altLang="en-US" sz="1600" b="1"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33930061"/>
              </p:ext>
            </p:extLst>
          </p:nvPr>
        </p:nvGraphicFramePr>
        <p:xfrm>
          <a:off x="-1" y="1510739"/>
          <a:ext cx="9108505" cy="3214404"/>
        </p:xfrm>
        <a:graphic>
          <a:graphicData uri="http://schemas.openxmlformats.org/drawingml/2006/table">
            <a:tbl>
              <a:tblPr firstRow="1" firstCol="1" bandRow="1"/>
              <a:tblGrid>
                <a:gridCol w="1737172">
                  <a:extLst>
                    <a:ext uri="{9D8B030D-6E8A-4147-A177-3AD203B41FA5}">
                      <a16:colId xmlns:a16="http://schemas.microsoft.com/office/drawing/2014/main" xmlns="" val="20000"/>
                    </a:ext>
                  </a:extLst>
                </a:gridCol>
                <a:gridCol w="901866">
                  <a:extLst>
                    <a:ext uri="{9D8B030D-6E8A-4147-A177-3AD203B41FA5}">
                      <a16:colId xmlns:a16="http://schemas.microsoft.com/office/drawing/2014/main" xmlns="" val="20001"/>
                    </a:ext>
                  </a:extLst>
                </a:gridCol>
                <a:gridCol w="1198049">
                  <a:extLst>
                    <a:ext uri="{9D8B030D-6E8A-4147-A177-3AD203B41FA5}">
                      <a16:colId xmlns:a16="http://schemas.microsoft.com/office/drawing/2014/main" xmlns="" val="20002"/>
                    </a:ext>
                  </a:extLst>
                </a:gridCol>
                <a:gridCol w="5271418">
                  <a:extLst>
                    <a:ext uri="{9D8B030D-6E8A-4147-A177-3AD203B41FA5}">
                      <a16:colId xmlns:a16="http://schemas.microsoft.com/office/drawing/2014/main" xmlns="" val="20003"/>
                    </a:ext>
                  </a:extLst>
                </a:gridCol>
              </a:tblGrid>
              <a:tr h="282649">
                <a:tc gridSpan="4">
                  <a:txBody>
                    <a:bodyPr/>
                    <a:lstStyle/>
                    <a:p>
                      <a:pPr algn="l">
                        <a:lnSpc>
                          <a:spcPct val="107000"/>
                        </a:lnSpc>
                        <a:spcAft>
                          <a:spcPts val="0"/>
                        </a:spcAft>
                      </a:pPr>
                      <a:r>
                        <a:rPr lang="en-ZA" sz="1300" b="1">
                          <a:effectLst/>
                          <a:latin typeface="Calibri" panose="020F0502020204030204" pitchFamily="34" charset="0"/>
                          <a:ea typeface="Calibri" panose="020F0502020204030204" pitchFamily="34" charset="0"/>
                          <a:cs typeface="Times New Roman" panose="02020603050405020304" pitchFamily="18" charset="0"/>
                        </a:rPr>
                        <a:t>AUDIT ACTION PLAN: LEADERSHIP INTERVENTION MUNICIPALITIES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95728">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7. Intervention</a:t>
                      </a:r>
                      <a:r>
                        <a:rPr lang="en-ZA" sz="900" dirty="0">
                          <a:effectLst/>
                          <a:latin typeface="Calibri" panose="020F0502020204030204" pitchFamily="34" charset="0"/>
                          <a:ea typeface="Calibri" panose="020F0502020204030204" pitchFamily="34" charset="0"/>
                          <a:cs typeface="Times New Roman" panose="02020603050405020304" pitchFamily="18" charset="0"/>
                        </a:rPr>
                        <a:t>: </a:t>
                      </a:r>
                      <a:r>
                        <a:rPr lang="en-ZA" sz="900" b="1" dirty="0">
                          <a:effectLst/>
                          <a:latin typeface="Calibri" panose="020F0502020204030204" pitchFamily="34" charset="0"/>
                          <a:ea typeface="Calibri" panose="020F0502020204030204" pitchFamily="34" charset="0"/>
                          <a:cs typeface="Times New Roman" panose="02020603050405020304" pitchFamily="18" charset="0"/>
                        </a:rPr>
                        <a:t>Revised intervention approach</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5728">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as at 30 June 2020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05259">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Intervention recovery plans with specific deliverables and clear timelines for each municipality.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 May 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Governance and Administration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Intervention plans with specific </a:t>
                      </a:r>
                      <a:r>
                        <a:rPr lang="en-ZA" sz="900">
                          <a:effectLst/>
                          <a:latin typeface="Calibri" panose="020F0502020204030204" pitchFamily="34" charset="0"/>
                          <a:ea typeface="Calibri" panose="020F0502020204030204" pitchFamily="34" charset="0"/>
                          <a:cs typeface="Times New Roman" panose="02020603050405020304" pitchFamily="18" charset="0"/>
                        </a:rPr>
                        <a:t>deliverables and clear timelines </a:t>
                      </a:r>
                      <a:r>
                        <a:rPr lang="en-US" sz="900">
                          <a:effectLst/>
                          <a:latin typeface="Calibri" panose="020F0502020204030204" pitchFamily="34" charset="0"/>
                          <a:ea typeface="Calibri" panose="020F0502020204030204" pitchFamily="34" charset="0"/>
                          <a:cs typeface="Times New Roman" panose="02020603050405020304" pitchFamily="18" charset="0"/>
                        </a:rPr>
                        <a:t>were prepared for all 8 municipalities.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35040">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Facilitate the appointment of technical experts to support the appointed Administrator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Governance and Administration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 as at 30 June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Finance Experts have been appointed at six (6) intervention municipalities. namely;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Umzinyathi, Mtubatuba, ILM,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Abaqulusi</a:t>
                      </a:r>
                      <a:r>
                        <a:rPr lang="en-US" sz="900" dirty="0">
                          <a:effectLst/>
                          <a:latin typeface="Calibri" panose="020F0502020204030204" pitchFamily="34" charset="0"/>
                          <a:ea typeface="Calibri" panose="020F0502020204030204" pitchFamily="34" charset="0"/>
                          <a:cs typeface="Times New Roman" panose="02020603050405020304" pitchFamily="18" charset="0"/>
                        </a:rPr>
                        <a:t>.  Work commenced at six municipalities.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Finance Expert appointed at Richmond by National Treasury for a period of 2 years, commenced in June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Technical experts appointed at Mpofana and UThukela.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Departmental budget cut of R408 million by Treasury resulted in non-appointment of further experts. SCM processes commenced but have been suspended.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Achieved within Departmental Budget Constraints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971" marR="6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176592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27</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27</a:t>
            </a:fld>
            <a:endParaRPr lang="en-ZA" altLang="en-US" sz="1600" b="1"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6097263"/>
              </p:ext>
            </p:extLst>
          </p:nvPr>
        </p:nvGraphicFramePr>
        <p:xfrm>
          <a:off x="0" y="1510739"/>
          <a:ext cx="9108503" cy="5210737"/>
        </p:xfrm>
        <a:graphic>
          <a:graphicData uri="http://schemas.openxmlformats.org/drawingml/2006/table">
            <a:tbl>
              <a:tblPr firstRow="1" firstCol="1" bandRow="1"/>
              <a:tblGrid>
                <a:gridCol w="1769421">
                  <a:extLst>
                    <a:ext uri="{9D8B030D-6E8A-4147-A177-3AD203B41FA5}">
                      <a16:colId xmlns:a16="http://schemas.microsoft.com/office/drawing/2014/main" xmlns="" val="20000"/>
                    </a:ext>
                  </a:extLst>
                </a:gridCol>
                <a:gridCol w="845899">
                  <a:extLst>
                    <a:ext uri="{9D8B030D-6E8A-4147-A177-3AD203B41FA5}">
                      <a16:colId xmlns:a16="http://schemas.microsoft.com/office/drawing/2014/main" xmlns="" val="20001"/>
                    </a:ext>
                  </a:extLst>
                </a:gridCol>
                <a:gridCol w="1222737">
                  <a:extLst>
                    <a:ext uri="{9D8B030D-6E8A-4147-A177-3AD203B41FA5}">
                      <a16:colId xmlns:a16="http://schemas.microsoft.com/office/drawing/2014/main" xmlns="" val="20002"/>
                    </a:ext>
                  </a:extLst>
                </a:gridCol>
                <a:gridCol w="5270446">
                  <a:extLst>
                    <a:ext uri="{9D8B030D-6E8A-4147-A177-3AD203B41FA5}">
                      <a16:colId xmlns:a16="http://schemas.microsoft.com/office/drawing/2014/main" xmlns="" val="20003"/>
                    </a:ext>
                  </a:extLst>
                </a:gridCol>
              </a:tblGrid>
              <a:tr h="218467">
                <a:tc gridSpan="4">
                  <a:txBody>
                    <a:bodyPr/>
                    <a:lstStyle/>
                    <a:p>
                      <a:pPr algn="l">
                        <a:lnSpc>
                          <a:spcPct val="107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AUDIT ACTION PLAN: SCM AND IRREGULAR EXPENDITURE (Incl. Unauthorised and Fruitless and Wasteful)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77675">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8.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Implement Plan and a program to address UIFW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7675">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279150">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to analyse UIFW based on audited Annual Financial Statement for 2018/2019 as reported by AG.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Complete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Analysis complete. </a:t>
                      </a:r>
                      <a:r>
                        <a:rPr lang="en-ZA" sz="900">
                          <a:effectLst/>
                          <a:latin typeface="Calibri" panose="020F0502020204030204" pitchFamily="34" charset="0"/>
                          <a:ea typeface="Calibri" panose="020F0502020204030204" pitchFamily="34" charset="0"/>
                          <a:cs typeface="Times New Roman" panose="02020603050405020304" pitchFamily="18" charset="0"/>
                        </a:rPr>
                        <a:t>The total amount of unauthorised, irregular, fruitless and wasteful expenditure incurred by municipalities during the 2018/2019 financial year amounting to R7 bln (2017/2018: R4 bln) which increased by a significant R3 bln or 43% from the previous 2017/2018 year. The total incurred for the year includes amounts that were identified in the 2018/2019 year relating to the 2017/2018 financial year.  Unauthorised expenditure increased by R27,66mln or 3%, irregular expenditure increased by approximately R3,1 bln or 98% and fruitless and wasteful expenditure decreased by R5,6 mln or 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59363">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to develop plan to support municipalities to address UIFW towards reducing outstanding balances by 10% per annum</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Complete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Plan/Strategy has been finalised and is being rolled out until the AFS have been finalised by the municipalities. </a:t>
                      </a:r>
                      <a:r>
                        <a:rPr lang="en-US" sz="900">
                          <a:effectLst/>
                          <a:latin typeface="Calibri" panose="020F0502020204030204" pitchFamily="34" charset="0"/>
                          <a:ea typeface="Calibri" panose="020F0502020204030204" pitchFamily="34" charset="0"/>
                          <a:cs typeface="Times New Roman" panose="02020603050405020304" pitchFamily="18" charset="0"/>
                        </a:rPr>
                        <a:t>UIFW strategy circulated to Internal auditors and municipal managers at 54 municipalities to provide guidance on monitoring, investigations and reduction of UIFW.</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Plan/Strategy rolled out and will be applied during the AFS preparations and beyond until 31 March 2021. Commenced at 17 municipalities including 6 intervention municipalities.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Achieved – progress on achievement of target reported below.</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9840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Establishment of a Provincial Working Group on UIFW with representatives from KZN CoGTA, PT, SALGA, MMs, CFOs and Chief Audit Executives at Municipalities to address preventative and corrective measures including the root causes of UIFW and developing solutions to address generic issues and instances of high value UIFW expenditure across the Province.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Inaugural Meeting of Working Group held. AGSA also engaged on technical issues and investigation categorization.  Addressed the following issues: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 pos="46863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Interpretation of S32(2)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wrt</a:t>
                      </a:r>
                      <a:r>
                        <a:rPr lang="en-US" sz="900" dirty="0">
                          <a:effectLst/>
                          <a:latin typeface="Calibri" panose="020F0502020204030204" pitchFamily="34" charset="0"/>
                          <a:ea typeface="Calibri" panose="020F0502020204030204" pitchFamily="34" charset="0"/>
                          <a:cs typeface="Times New Roman" panose="02020603050405020304" pitchFamily="18" charset="0"/>
                        </a:rPr>
                        <a:t> investigations by a Council Committee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 pos="46863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Investigation framework, who is expected to conduct UIFW investigation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 pos="46863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Categories of investigations and different details/levels required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 pos="46863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Approach used to write off or recover UIFW as per Revised MFMA Circular 68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 pos="46863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Inconsistencies encountered in the interpretation of SCM 36 Deviations during the Audit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Meeting convened with AGSA on 28 July 2020 to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a:t>
                      </a:r>
                      <a:r>
                        <a:rPr lang="en-US" sz="900" dirty="0">
                          <a:effectLst/>
                          <a:latin typeface="Calibri" panose="020F0502020204030204" pitchFamily="34" charset="0"/>
                          <a:ea typeface="Calibri" panose="020F0502020204030204" pitchFamily="34" charset="0"/>
                          <a:cs typeface="Times New Roman" panose="02020603050405020304" pitchFamily="18" charset="0"/>
                        </a:rPr>
                        <a:t> Technical issues prior to audit.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CFO meeting addressed the issue of timing of council resolutions after year end in respect of the write off of UIFW for the AFS disclosure note at a meeting on 21 August. It was confirmed by the Working Committee that the issue had been addressed with and resolved by the Team with the AGSA. Council meetings and write-offs are valid any time prior to submission of the AFS.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Establishment achieved. Activities ongoing.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5" marR="60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147597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28</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28</a:t>
            </a:fld>
            <a:endParaRPr lang="en-ZA" altLang="en-US" sz="1600" b="1"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80190961"/>
              </p:ext>
            </p:extLst>
          </p:nvPr>
        </p:nvGraphicFramePr>
        <p:xfrm>
          <a:off x="0" y="1510738"/>
          <a:ext cx="9108504" cy="5299267"/>
        </p:xfrm>
        <a:graphic>
          <a:graphicData uri="http://schemas.openxmlformats.org/drawingml/2006/table">
            <a:tbl>
              <a:tblPr firstRow="1" firstCol="1" bandRow="1"/>
              <a:tblGrid>
                <a:gridCol w="133164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6120680">
                  <a:extLst>
                    <a:ext uri="{9D8B030D-6E8A-4147-A177-3AD203B41FA5}">
                      <a16:colId xmlns:a16="http://schemas.microsoft.com/office/drawing/2014/main" xmlns="" val="20003"/>
                    </a:ext>
                  </a:extLst>
                </a:gridCol>
              </a:tblGrid>
              <a:tr h="156059">
                <a:tc gridSpan="4">
                  <a:txBody>
                    <a:bodyPr/>
                    <a:lstStyle/>
                    <a:p>
                      <a:pPr algn="l">
                        <a:lnSpc>
                          <a:spcPct val="107000"/>
                        </a:lnSpc>
                        <a:spcAft>
                          <a:spcPts val="0"/>
                        </a:spcAft>
                      </a:pPr>
                      <a:r>
                        <a:rPr lang="en-ZA" sz="1000" b="1">
                          <a:effectLst/>
                          <a:latin typeface="Calibri" panose="020F0502020204030204" pitchFamily="34" charset="0"/>
                          <a:ea typeface="Calibri" panose="020F0502020204030204" pitchFamily="34" charset="0"/>
                          <a:cs typeface="Times New Roman" panose="02020603050405020304" pitchFamily="18" charset="0"/>
                        </a:rPr>
                        <a:t>AUDIT ACTION PLAN: SCM AND IRREGULAR EXPENDITURE (Incl. Unauthorised and Fruitless and Wasteful)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2633">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8. 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Implement Plan and a program to address UIFW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2633">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675440">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Engaging MPACs on UIFW at a district level.</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2217420" algn="ctr"/>
                        </a:tabLs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 as at 30 June 2020: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With exception of Umdoni municipality, all MPACs were trained on UIFW.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MPACs meetings attended and MPAC engaged  at 7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Okhahlamba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Alfred Duma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Umkhanyakude District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Msinga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2 meetings at Edumbe and Umzinyathi were rescheduled, no update regarding the new dates has been received from the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ourier New" panose="02070309020205020404" pitchFamily="49" charset="0"/>
                        <a:buChar char="o"/>
                        <a:tabLst>
                          <a:tab pos="45720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Reports received from MPAC at Umgungundlovu and Mpofana to analysis and feedback.</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KDM meeting attended in on 21 July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Edumbe at a council meeting held on 02 July 2020, MPAC recommended to the Council and it was resolved to write off UIFW of a total value of R95 431 287. This represents irregular expenditure amounting R 35 886 820 incurred from 2013/2014 to 2019/2020 financial years; Unauthorised expenditure of R 51 627 912 incurred from 2013/2014 to 2018/2019. Fruitless and Wasteful expenditure amounting to R7 916 555 was incurred from 2013/2014 to 2019/2020. Based on the council report, the municipality has written off 100% of its UIFW</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KDM meeting attended again 11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Two meetings of MPAC at Umkhanyakude were attended to address four investigation reports and values of approximately R300 mil for write off. Further analysis and write off to be recommended to next meeting.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ILM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MPACs attended on 25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4919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Analyse the register of UIFW expenditure as set out in circular 68 quarterly and providing findings with recommendations to Municipalities and review of UIFW disclosure notes on all draft annual financial statements will be undertaken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Quarterly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Registers received for the year have been analysed, Irregular incurred in the Province as at 30 June 2020. </a:t>
                      </a:r>
                      <a:r>
                        <a:rPr lang="en-US" sz="900" dirty="0">
                          <a:effectLst/>
                          <a:latin typeface="Calibri" panose="020F0502020204030204" pitchFamily="34" charset="0"/>
                          <a:ea typeface="Calibri" panose="020F0502020204030204" pitchFamily="34" charset="0"/>
                          <a:cs typeface="Times New Roman" panose="02020603050405020304" pitchFamily="18" charset="0"/>
                        </a:rPr>
                        <a:t>UIFW expenditure report has been prepared on amount incurred during the financial year and written off thus far. UIFW disclosed thus far: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Irregular = R1 559 224 066</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Less: Written off = (R1 453 265 810)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Fruitless &amp; Wasteful = R49 934 830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Less: Written off = (R27 746 880)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Unauthorized = R85 853 540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Less: Written off = (R153 413 216)</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Further analysis to be undertaken during AFS processes in August- September 2020 as well as beyond taking into account the extension granted for AFS submission. </a:t>
                      </a:r>
                      <a:r>
                        <a:rPr lang="en-ZA" sz="900" dirty="0">
                          <a:effectLst/>
                          <a:latin typeface="Calibri" panose="020F0502020204030204" pitchFamily="34" charset="0"/>
                          <a:ea typeface="Calibri" panose="020F0502020204030204" pitchFamily="34" charset="0"/>
                          <a:cs typeface="Times New Roman" panose="02020603050405020304" pitchFamily="18" charset="0"/>
                        </a:rPr>
                        <a:t>Items being taken to councils to write off expenditure in August and September.</a:t>
                      </a: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83" marR="4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7552537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29</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29</a:t>
            </a:fld>
            <a:endParaRPr lang="en-ZA" altLang="en-US" sz="1600" b="1"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509804075"/>
              </p:ext>
            </p:extLst>
          </p:nvPr>
        </p:nvGraphicFramePr>
        <p:xfrm>
          <a:off x="35495" y="1599487"/>
          <a:ext cx="9073009" cy="5079060"/>
        </p:xfrm>
        <a:graphic>
          <a:graphicData uri="http://schemas.openxmlformats.org/drawingml/2006/table">
            <a:tbl>
              <a:tblPr firstRow="1" firstCol="1" bandRow="1"/>
              <a:tblGrid>
                <a:gridCol w="1016177">
                  <a:extLst>
                    <a:ext uri="{9D8B030D-6E8A-4147-A177-3AD203B41FA5}">
                      <a16:colId xmlns:a16="http://schemas.microsoft.com/office/drawing/2014/main" xmlns="" val="20000"/>
                    </a:ext>
                  </a:extLst>
                </a:gridCol>
                <a:gridCol w="798425">
                  <a:extLst>
                    <a:ext uri="{9D8B030D-6E8A-4147-A177-3AD203B41FA5}">
                      <a16:colId xmlns:a16="http://schemas.microsoft.com/office/drawing/2014/main" xmlns="" val="20001"/>
                    </a:ext>
                  </a:extLst>
                </a:gridCol>
                <a:gridCol w="871009">
                  <a:extLst>
                    <a:ext uri="{9D8B030D-6E8A-4147-A177-3AD203B41FA5}">
                      <a16:colId xmlns:a16="http://schemas.microsoft.com/office/drawing/2014/main" xmlns="" val="20002"/>
                    </a:ext>
                  </a:extLst>
                </a:gridCol>
                <a:gridCol w="6387398">
                  <a:extLst>
                    <a:ext uri="{9D8B030D-6E8A-4147-A177-3AD203B41FA5}">
                      <a16:colId xmlns:a16="http://schemas.microsoft.com/office/drawing/2014/main" xmlns="" val="20003"/>
                    </a:ext>
                  </a:extLst>
                </a:gridCol>
              </a:tblGrid>
              <a:tr h="145321">
                <a:tc gridSpan="4">
                  <a:txBody>
                    <a:bodyPr/>
                    <a:lstStyle/>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AUDIT ACTION PLAN: SCM AND IRREGULAR EXPENDITURE (Incl. Unauthorised and Fruitless and Wasteful)</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14195">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8. 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Implement Plan and a program to address UIFW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14195">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557094">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to implement support plan and report on achievement of reduction in UIFW by 10%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Arial" panose="020B0604020202020204" pitchFamily="34" charset="0"/>
                        <a:buChar char="•"/>
                        <a:tabLst>
                          <a:tab pos="111760" algn="l"/>
                        </a:tabLst>
                      </a:pPr>
                      <a:r>
                        <a:rPr lang="en-ZA" sz="900">
                          <a:effectLst/>
                          <a:latin typeface="Calibri" panose="020F0502020204030204" pitchFamily="34" charset="0"/>
                          <a:ea typeface="Calibri" panose="020F0502020204030204" pitchFamily="34" charset="0"/>
                          <a:cs typeface="Times New Roman" panose="02020603050405020304" pitchFamily="18" charset="0"/>
                        </a:rPr>
                        <a:t>Irregular Expenditure: From 2017/2018 to 2018/2019, it has increased by 106%, amount written off was R1 885 979 116 in terms of Section 32(2)(b), representing 87% increase from the previous year.  Amount reported as incurred in 2019/2020 is currently R1.626 billion. R1.429 billion has been written off representing </a:t>
                      </a:r>
                      <a:r>
                        <a:rPr lang="en-ZA" sz="900" b="1">
                          <a:effectLst/>
                          <a:latin typeface="Calibri" panose="020F0502020204030204" pitchFamily="34" charset="0"/>
                          <a:ea typeface="Calibri" panose="020F0502020204030204" pitchFamily="34" charset="0"/>
                          <a:cs typeface="Times New Roman" panose="02020603050405020304" pitchFamily="18" charset="0"/>
                        </a:rPr>
                        <a:t>18,6%</a:t>
                      </a:r>
                      <a:r>
                        <a:rPr lang="en-ZA" sz="900">
                          <a:effectLst/>
                          <a:latin typeface="Calibri" panose="020F0502020204030204" pitchFamily="34" charset="0"/>
                          <a:ea typeface="Calibri" panose="020F0502020204030204" pitchFamily="34" charset="0"/>
                          <a:cs typeface="Times New Roman" panose="02020603050405020304" pitchFamily="18" charset="0"/>
                        </a:rPr>
                        <a:t> of total for 2018/2018.</a:t>
                      </a:r>
                    </a:p>
                    <a:p>
                      <a:pPr marL="342900" lvl="0" indent="-342900" algn="l">
                        <a:lnSpc>
                          <a:spcPct val="107000"/>
                        </a:lnSpc>
                        <a:spcAft>
                          <a:spcPts val="0"/>
                        </a:spcAft>
                        <a:buFont typeface="Arial" panose="020B0604020202020204" pitchFamily="34" charset="0"/>
                        <a:buChar char="•"/>
                        <a:tabLst>
                          <a:tab pos="111760" algn="l"/>
                        </a:tabLst>
                      </a:pPr>
                      <a:r>
                        <a:rPr lang="en-ZA" sz="900">
                          <a:effectLst/>
                          <a:latin typeface="Calibri" panose="020F0502020204030204" pitchFamily="34" charset="0"/>
                          <a:ea typeface="Calibri" panose="020F0502020204030204" pitchFamily="34" charset="0"/>
                          <a:cs typeface="Times New Roman" panose="02020603050405020304" pitchFamily="18" charset="0"/>
                        </a:rPr>
                        <a:t>Fruitless and Wasteful Expenditure: From 2017/2018 to 2018/2019, it has decreased by 4%, amount written off in terms of MFMA s32(2)(b) was R5 921 274, representing 153% decrease from the previous year.  Amount reported as incurred in 2019/2020 is currently R58.960 million. R31.045 million has been written off representing </a:t>
                      </a:r>
                      <a:r>
                        <a:rPr lang="en-ZA" sz="900" b="1">
                          <a:effectLst/>
                          <a:latin typeface="Calibri" panose="020F0502020204030204" pitchFamily="34" charset="0"/>
                          <a:ea typeface="Calibri" panose="020F0502020204030204" pitchFamily="34" charset="0"/>
                          <a:cs typeface="Times New Roman" panose="02020603050405020304" pitchFamily="18" charset="0"/>
                        </a:rPr>
                        <a:t>25.6%</a:t>
                      </a:r>
                      <a:r>
                        <a:rPr lang="en-ZA" sz="900">
                          <a:effectLst/>
                          <a:latin typeface="Calibri" panose="020F0502020204030204" pitchFamily="34" charset="0"/>
                          <a:ea typeface="Calibri" panose="020F0502020204030204" pitchFamily="34" charset="0"/>
                          <a:cs typeface="Times New Roman" panose="02020603050405020304" pitchFamily="18" charset="0"/>
                        </a:rPr>
                        <a:t> of total for 2018/2019.</a:t>
                      </a:r>
                    </a:p>
                    <a:p>
                      <a:pPr marL="342900" lvl="0" indent="-342900" algn="l">
                        <a:lnSpc>
                          <a:spcPct val="107000"/>
                        </a:lnSpc>
                        <a:spcAft>
                          <a:spcPts val="0"/>
                        </a:spcAft>
                        <a:buFont typeface="Arial" panose="020B0604020202020204" pitchFamily="34" charset="0"/>
                        <a:buChar char="•"/>
                        <a:tabLst>
                          <a:tab pos="111760" algn="l"/>
                        </a:tabLst>
                      </a:pPr>
                      <a:r>
                        <a:rPr lang="en-ZA" sz="900">
                          <a:effectLst/>
                          <a:latin typeface="Calibri" panose="020F0502020204030204" pitchFamily="34" charset="0"/>
                          <a:ea typeface="Calibri" panose="020F0502020204030204" pitchFamily="34" charset="0"/>
                          <a:cs typeface="Times New Roman" panose="02020603050405020304" pitchFamily="18" charset="0"/>
                        </a:rPr>
                        <a:t>Unauthorised expenditure: From 2017/2018 to 2018/2019, it has increased by 2%, amount written off in terms of MFMA s32(2)(a) was R418 834 443, representing 51% increase from the previous year.  Amount reported as incurred in 2019/2020 is currently R85.960 million. R192.539 million has been written off representing </a:t>
                      </a:r>
                      <a:r>
                        <a:rPr lang="en-ZA" sz="900" b="1">
                          <a:effectLst/>
                          <a:latin typeface="Calibri" panose="020F0502020204030204" pitchFamily="34" charset="0"/>
                          <a:ea typeface="Calibri" panose="020F0502020204030204" pitchFamily="34" charset="0"/>
                          <a:cs typeface="Times New Roman" panose="02020603050405020304" pitchFamily="18" charset="0"/>
                        </a:rPr>
                        <a:t>17.2%</a:t>
                      </a:r>
                      <a:r>
                        <a:rPr lang="en-ZA" sz="900">
                          <a:effectLst/>
                          <a:latin typeface="Calibri" panose="020F0502020204030204" pitchFamily="34" charset="0"/>
                          <a:ea typeface="Calibri" panose="020F0502020204030204" pitchFamily="34" charset="0"/>
                          <a:cs typeface="Times New Roman" panose="02020603050405020304" pitchFamily="18" charset="0"/>
                        </a:rPr>
                        <a:t> of 2018/2019.</a:t>
                      </a:r>
                    </a:p>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Achieved – to be further assessed on AFS submission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9515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Engage top 3 contributors to UIFW for 2018/2019 namely, Ethekwini, Umkhanyakude and review UIFW register and reduction plan.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 August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Municipalities engaged and status as follows:</a:t>
                      </a:r>
                    </a:p>
                    <a:p>
                      <a:pPr marL="342900" lvl="0" indent="-342900" algn="l">
                        <a:lnSpc>
                          <a:spcPct val="107000"/>
                        </a:lnSpc>
                        <a:spcAft>
                          <a:spcPts val="0"/>
                        </a:spcAft>
                        <a:buFont typeface="+mj-lt"/>
                        <a:buAutoNum type="arabicPeriod"/>
                      </a:pPr>
                      <a:r>
                        <a:rPr lang="en-US" sz="900" b="1" dirty="0">
                          <a:effectLst/>
                          <a:latin typeface="Calibri" panose="020F0502020204030204" pitchFamily="34" charset="0"/>
                          <a:ea typeface="Calibri" panose="020F0502020204030204" pitchFamily="34" charset="0"/>
                          <a:cs typeface="Times New Roman" panose="02020603050405020304" pitchFamily="18" charset="0"/>
                        </a:rPr>
                        <a:t>Ethekwini</a:t>
                      </a:r>
                      <a:r>
                        <a:rPr lang="en-US" sz="900" dirty="0">
                          <a:effectLst/>
                          <a:latin typeface="Calibri" panose="020F050202020403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EThekwini has written-off R271 125 650 and further recommended R80 479 160 for recovery.</a:t>
                      </a: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UIFW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municipality engaged. Investigations related to the 2019/2020 UIFW have not been concluded, no submission made to MPAC and Council. UIFW figures for 2019/2020 have not yet been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900" dirty="0">
                          <a:effectLst/>
                          <a:latin typeface="Calibri" panose="020F0502020204030204" pitchFamily="34" charset="0"/>
                          <a:ea typeface="Calibri" panose="020F0502020204030204" pitchFamily="34" charset="0"/>
                          <a:cs typeface="Times New Roman" panose="02020603050405020304" pitchFamily="18" charset="0"/>
                        </a:rPr>
                        <a:t>, line departments within Metro are validating figures to be reported in the AFS. AFS is due on 31 August 2020 and UIFW disclosure note will be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900" dirty="0">
                          <a:effectLst/>
                          <a:latin typeface="Calibri" panose="020F050202020403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US" sz="900" b="1" dirty="0">
                          <a:effectLst/>
                          <a:latin typeface="Calibri" panose="020F0502020204030204" pitchFamily="34" charset="0"/>
                          <a:ea typeface="Calibri" panose="020F0502020204030204" pitchFamily="34" charset="0"/>
                          <a:cs typeface="Times New Roman" panose="02020603050405020304" pitchFamily="18" charset="0"/>
                        </a:rPr>
                        <a:t>UKDM</a:t>
                      </a:r>
                      <a:r>
                        <a:rPr lang="en-US" sz="900" dirty="0">
                          <a:effectLst/>
                          <a:latin typeface="Calibri" panose="020F050202020403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On 21 July 2020, a meeting with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CoGTA</a:t>
                      </a:r>
                      <a:r>
                        <a:rPr lang="en-US" sz="900" dirty="0">
                          <a:effectLst/>
                          <a:latin typeface="Calibri" panose="020F0502020204030204" pitchFamily="34" charset="0"/>
                          <a:ea typeface="Calibri" panose="020F0502020204030204" pitchFamily="34" charset="0"/>
                          <a:cs typeface="Times New Roman" panose="02020603050405020304" pitchFamily="18" charset="0"/>
                        </a:rPr>
                        <a:t> where MPAC, Troika and the Accounting Officer were engaged on completed investigations reports for prior years, there is a plan of action in place agreed upon.  4 investigation reports were shared with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CoGTA</a:t>
                      </a:r>
                      <a:r>
                        <a:rPr lang="en-US" sz="900" dirty="0">
                          <a:effectLst/>
                          <a:latin typeface="Calibri" panose="020F0502020204030204" pitchFamily="34" charset="0"/>
                          <a:ea typeface="Calibri" panose="020F0502020204030204" pitchFamily="34" charset="0"/>
                          <a:cs typeface="Times New Roman" panose="02020603050405020304" pitchFamily="18" charset="0"/>
                        </a:rPr>
                        <a:t>, namely,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Kellmar</a:t>
                      </a:r>
                      <a:r>
                        <a:rPr lang="en-US" sz="900" dirty="0">
                          <a:effectLst/>
                          <a:latin typeface="Calibri" panose="020F0502020204030204" pitchFamily="34" charset="0"/>
                          <a:ea typeface="Calibri" panose="020F0502020204030204" pitchFamily="34" charset="0"/>
                          <a:cs typeface="Times New Roman" panose="02020603050405020304" pitchFamily="18" charset="0"/>
                        </a:rPr>
                        <a:t> Consulting on Procurement of Water Tankers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900" dirty="0">
                          <a:effectLst/>
                          <a:latin typeface="Calibri" panose="020F0502020204030204" pitchFamily="34" charset="0"/>
                          <a:ea typeface="Calibri" panose="020F0502020204030204" pitchFamily="34" charset="0"/>
                          <a:cs typeface="Times New Roman" panose="02020603050405020304" pitchFamily="18" charset="0"/>
                        </a:rPr>
                        <a:t> on 13 August 2013);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Dludlu</a:t>
                      </a:r>
                      <a:r>
                        <a:rPr lang="en-US" sz="900" dirty="0">
                          <a:effectLst/>
                          <a:latin typeface="Calibri" panose="020F0502020204030204" pitchFamily="34" charset="0"/>
                          <a:ea typeface="Calibri" panose="020F0502020204030204" pitchFamily="34" charset="0"/>
                          <a:cs typeface="Times New Roman" panose="02020603050405020304" pitchFamily="18" charset="0"/>
                        </a:rPr>
                        <a:t> Attorneys on Mismanagement on the Fleet Management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900" dirty="0">
                          <a:effectLst/>
                          <a:latin typeface="Calibri" panose="020F0502020204030204" pitchFamily="34" charset="0"/>
                          <a:ea typeface="Calibri" panose="020F0502020204030204" pitchFamily="34" charset="0"/>
                          <a:cs typeface="Times New Roman" panose="02020603050405020304" pitchFamily="18" charset="0"/>
                        </a:rPr>
                        <a:t> in June 2019);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Nxumalo</a:t>
                      </a:r>
                      <a:r>
                        <a:rPr lang="en-US" sz="900" dirty="0">
                          <a:effectLst/>
                          <a:latin typeface="Calibri" panose="020F0502020204030204" pitchFamily="34" charset="0"/>
                          <a:ea typeface="Calibri" panose="020F0502020204030204" pitchFamily="34" charset="0"/>
                          <a:cs typeface="Times New Roman" panose="02020603050405020304" pitchFamily="18" charset="0"/>
                        </a:rPr>
                        <a:t> &amp; Partners on UIFW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900" dirty="0">
                          <a:effectLst/>
                          <a:latin typeface="Calibri" panose="020F0502020204030204" pitchFamily="34" charset="0"/>
                          <a:ea typeface="Calibri" panose="020F0502020204030204" pitchFamily="34" charset="0"/>
                          <a:cs typeface="Times New Roman" panose="02020603050405020304" pitchFamily="18" charset="0"/>
                        </a:rPr>
                        <a:t> on 04 June 2019)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Jonoligix</a:t>
                      </a:r>
                      <a:r>
                        <a:rPr lang="en-US" sz="900" dirty="0">
                          <a:effectLst/>
                          <a:latin typeface="Calibri" panose="020F0502020204030204" pitchFamily="34" charset="0"/>
                          <a:ea typeface="Calibri" panose="020F0502020204030204" pitchFamily="34" charset="0"/>
                          <a:cs typeface="Times New Roman" panose="02020603050405020304" pitchFamily="18" charset="0"/>
                        </a:rPr>
                        <a:t> on UIFW (appointed on 22 November 2016).  Investigation reports were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900" dirty="0">
                          <a:effectLst/>
                          <a:latin typeface="Calibri" panose="020F0502020204030204" pitchFamily="34" charset="0"/>
                          <a:ea typeface="Calibri" panose="020F0502020204030204" pitchFamily="34" charset="0"/>
                          <a:cs typeface="Times New Roman" panose="02020603050405020304" pitchFamily="18" charset="0"/>
                        </a:rPr>
                        <a:t> in order to provide proper guidance to the MPAC and Council in terms of implementation and presented at a meeting of MPAC on 11 August 2020. Investigations reports were discussed and recommendations made by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CoGTA</a:t>
                      </a:r>
                      <a:r>
                        <a:rPr lang="en-US" sz="900" dirty="0">
                          <a:effectLst/>
                          <a:latin typeface="Calibri" panose="020F0502020204030204" pitchFamily="34" charset="0"/>
                          <a:ea typeface="Calibri" panose="020F0502020204030204" pitchFamily="34" charset="0"/>
                          <a:cs typeface="Times New Roman" panose="02020603050405020304" pitchFamily="18" charset="0"/>
                        </a:rPr>
                        <a:t> were accepted, MPAC will be convened on 01 September 2020 to adopt resolutions to implement recommendations of investigations reports, which will be tabled to Council at a meeting planned for 02 September 2020. (Rescheduled due to redeployment of the Speaker)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ZA" sz="900" dirty="0">
                          <a:effectLst/>
                          <a:latin typeface="Calibri" panose="020F0502020204030204" pitchFamily="34" charset="0"/>
                          <a:ea typeface="Calibri" panose="020F0502020204030204" pitchFamily="34" charset="0"/>
                          <a:cs typeface="Times New Roman" panose="02020603050405020304" pitchFamily="18" charset="0"/>
                        </a:rPr>
                        <a:t>Ilembe DM</a:t>
                      </a: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Ilembe DM, the council has since reaffirmed to write off irregular expenditure of R101, 682 million previously disallowed by the AG during the Audit and further commissioned an investigation on the amount of R366, 32 million detected by the AG which is still under way.</a:t>
                      </a:r>
                    </a:p>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657" marR="43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3733657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LEGISLATIVE MANDATE</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a:t>
            </a:fld>
            <a:endParaRPr lang="en-ZA" altLang="en-US" sz="1600" b="1" dirty="0">
              <a:solidFill>
                <a:srgbClr val="898989"/>
              </a:solidFill>
            </a:endParaRPr>
          </a:p>
        </p:txBody>
      </p:sp>
      <p:sp>
        <p:nvSpPr>
          <p:cNvPr id="15" name="Content Placeholder 2"/>
          <p:cNvSpPr>
            <a:spLocks noGrp="1"/>
          </p:cNvSpPr>
          <p:nvPr>
            <p:ph idx="1"/>
          </p:nvPr>
        </p:nvSpPr>
        <p:spPr>
          <a:xfrm>
            <a:off x="251520" y="1673871"/>
            <a:ext cx="8678672" cy="4775004"/>
          </a:xfrm>
        </p:spPr>
        <p:txBody>
          <a:bodyPr>
            <a:noAutofit/>
          </a:bodyPr>
          <a:lstStyle/>
          <a:p>
            <a:pPr marL="0" indent="0">
              <a:buNone/>
            </a:pPr>
            <a:r>
              <a:rPr lang="en-US" sz="1800" b="1" i="1" dirty="0">
                <a:solidFill>
                  <a:prstClr val="black"/>
                </a:solidFill>
              </a:rPr>
              <a:t>Municipal </a:t>
            </a:r>
            <a:r>
              <a:rPr lang="en-US" sz="1800" b="1" i="1" dirty="0">
                <a:solidFill>
                  <a:prstClr val="black"/>
                </a:solidFill>
                <a:latin typeface="Arial" panose="020B0604020202020204" pitchFamily="34" charset="0"/>
                <a:cs typeface="Arial" panose="020B0604020202020204" pitchFamily="34" charset="0"/>
              </a:rPr>
              <a:t>Finance</a:t>
            </a:r>
            <a:r>
              <a:rPr lang="en-US" sz="1800" b="1" i="1" dirty="0">
                <a:solidFill>
                  <a:prstClr val="black"/>
                </a:solidFill>
              </a:rPr>
              <a:t> Management Act</a:t>
            </a:r>
          </a:p>
          <a:p>
            <a:pPr marL="0" indent="0">
              <a:buNone/>
            </a:pPr>
            <a:r>
              <a:rPr lang="en-US" sz="1800" b="1" i="1" dirty="0">
                <a:solidFill>
                  <a:prstClr val="black"/>
                </a:solidFill>
              </a:rPr>
              <a:t>SECTION 131. ISSUES RAISED BY THE AUDITOR GENERAL IN AUDIT REPORTS</a:t>
            </a:r>
            <a:endParaRPr lang="en-ZA" sz="1800" dirty="0">
              <a:solidFill>
                <a:prstClr val="black"/>
              </a:solidFill>
            </a:endParaRPr>
          </a:p>
          <a:p>
            <a:pPr marL="0" indent="0">
              <a:buNone/>
            </a:pPr>
            <a:r>
              <a:rPr lang="en-US" sz="1800" i="1" dirty="0">
                <a:solidFill>
                  <a:prstClr val="black"/>
                </a:solidFill>
              </a:rPr>
              <a:t>(2)The </a:t>
            </a:r>
            <a:r>
              <a:rPr lang="en-US" sz="1800" b="1" i="1" dirty="0">
                <a:solidFill>
                  <a:srgbClr val="FF0000"/>
                </a:solidFill>
              </a:rPr>
              <a:t>MEC for local government in the province must </a:t>
            </a:r>
            <a:r>
              <a:rPr lang="en-US" sz="1800" i="1" dirty="0">
                <a:solidFill>
                  <a:prstClr val="black"/>
                </a:solidFill>
              </a:rPr>
              <a:t>– </a:t>
            </a:r>
            <a:endParaRPr lang="en-ZA" sz="1800" dirty="0">
              <a:solidFill>
                <a:prstClr val="black"/>
              </a:solidFill>
            </a:endParaRPr>
          </a:p>
          <a:p>
            <a:pPr marL="400050" lvl="1" indent="0">
              <a:buNone/>
            </a:pPr>
            <a:r>
              <a:rPr lang="en-US" sz="1800" i="1" dirty="0">
                <a:solidFill>
                  <a:prstClr val="black"/>
                </a:solidFill>
              </a:rPr>
              <a:t>(a) </a:t>
            </a:r>
            <a:r>
              <a:rPr lang="en-US" sz="1800" i="1" dirty="0">
                <a:solidFill>
                  <a:srgbClr val="FF0000"/>
                </a:solidFill>
              </a:rPr>
              <a:t>Assess all annual financial statements </a:t>
            </a:r>
            <a:r>
              <a:rPr lang="en-US" sz="1800" i="1" dirty="0">
                <a:solidFill>
                  <a:prstClr val="black"/>
                </a:solidFill>
              </a:rPr>
              <a:t>of municipalities in the province, the </a:t>
            </a:r>
            <a:r>
              <a:rPr lang="en-US" sz="1800" i="1" dirty="0">
                <a:solidFill>
                  <a:srgbClr val="FF0000"/>
                </a:solidFill>
              </a:rPr>
              <a:t>audit reports </a:t>
            </a:r>
            <a:r>
              <a:rPr lang="en-US" sz="1800" i="1" dirty="0">
                <a:solidFill>
                  <a:prstClr val="black"/>
                </a:solidFill>
              </a:rPr>
              <a:t>on such statements and </a:t>
            </a:r>
            <a:r>
              <a:rPr lang="en-US" sz="1800" i="1" dirty="0">
                <a:solidFill>
                  <a:srgbClr val="FF0000"/>
                </a:solidFill>
              </a:rPr>
              <a:t>any responses of municipalities </a:t>
            </a:r>
            <a:r>
              <a:rPr lang="en-US" sz="1800" i="1" dirty="0">
                <a:solidFill>
                  <a:prstClr val="black"/>
                </a:solidFill>
              </a:rPr>
              <a:t>to such audit reports , and </a:t>
            </a:r>
            <a:r>
              <a:rPr lang="en-US" sz="1800" i="1" dirty="0">
                <a:solidFill>
                  <a:srgbClr val="FF0000"/>
                </a:solidFill>
              </a:rPr>
              <a:t>determine whether municipalities have adequately addressed any issues raised by the Auditor-General </a:t>
            </a:r>
            <a:r>
              <a:rPr lang="en-US" sz="1800" i="1" dirty="0">
                <a:solidFill>
                  <a:prstClr val="black"/>
                </a:solidFill>
              </a:rPr>
              <a:t>in audit reports; and</a:t>
            </a:r>
            <a:endParaRPr lang="en-ZA" sz="1800" dirty="0">
              <a:solidFill>
                <a:prstClr val="black"/>
              </a:solidFill>
            </a:endParaRPr>
          </a:p>
          <a:p>
            <a:pPr marL="400050" lvl="1" indent="0">
              <a:buNone/>
            </a:pPr>
            <a:r>
              <a:rPr lang="en-US" sz="1800" i="1" dirty="0">
                <a:solidFill>
                  <a:prstClr val="black"/>
                </a:solidFill>
              </a:rPr>
              <a:t>(b)Report to the provincial legislature any </a:t>
            </a:r>
            <a:r>
              <a:rPr lang="en-US" sz="1800" i="1" u="sng" dirty="0">
                <a:solidFill>
                  <a:prstClr val="black"/>
                </a:solidFill>
              </a:rPr>
              <a:t>omission</a:t>
            </a:r>
            <a:r>
              <a:rPr lang="en-US" sz="1800" i="1" dirty="0">
                <a:solidFill>
                  <a:prstClr val="black"/>
                </a:solidFill>
              </a:rPr>
              <a:t> by a municipality to adequately address those issues within 60 days</a:t>
            </a:r>
            <a:r>
              <a:rPr lang="en-US" sz="1800" i="1" dirty="0" smtClean="0">
                <a:solidFill>
                  <a:prstClr val="black"/>
                </a:solidFill>
              </a:rPr>
              <a:t>.</a:t>
            </a:r>
          </a:p>
          <a:p>
            <a:r>
              <a:rPr lang="en-US" sz="1800" dirty="0" smtClean="0">
                <a:solidFill>
                  <a:prstClr val="black"/>
                </a:solidFill>
              </a:rPr>
              <a:t>Given the MFMA conditional exemption granted by National Treasury (Circular 99) and the uplifting of the limitation on sittings of municipal councils through virtual meetings by the National Minister on 07 May 2020, municipalities must comply by 07 June 2020 (</a:t>
            </a:r>
            <a:r>
              <a:rPr lang="en-US" sz="1800" dirty="0" err="1" smtClean="0">
                <a:solidFill>
                  <a:prstClr val="black"/>
                </a:solidFill>
              </a:rPr>
              <a:t>ie</a:t>
            </a:r>
            <a:r>
              <a:rPr lang="en-US" sz="1800" dirty="0" smtClean="0">
                <a:solidFill>
                  <a:prstClr val="black"/>
                </a:solidFill>
              </a:rPr>
              <a:t> within 30 days)</a:t>
            </a:r>
          </a:p>
          <a:p>
            <a:r>
              <a:rPr lang="en-US" sz="1800" dirty="0" smtClean="0">
                <a:solidFill>
                  <a:prstClr val="black"/>
                </a:solidFill>
              </a:rPr>
              <a:t>MEC has subsequently complied with submission to the Provincial Legislature  by the extended timeline of 07 August 2020.</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3645739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30</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30</a:t>
            </a:fld>
            <a:endParaRPr lang="en-ZA" altLang="en-US" sz="1600" b="1"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706557681"/>
              </p:ext>
            </p:extLst>
          </p:nvPr>
        </p:nvGraphicFramePr>
        <p:xfrm>
          <a:off x="1" y="1510738"/>
          <a:ext cx="9084417" cy="5302640"/>
        </p:xfrm>
        <a:graphic>
          <a:graphicData uri="http://schemas.openxmlformats.org/drawingml/2006/table">
            <a:tbl>
              <a:tblPr firstRow="1" firstCol="1" bandRow="1"/>
              <a:tblGrid>
                <a:gridCol w="1852001">
                  <a:extLst>
                    <a:ext uri="{9D8B030D-6E8A-4147-A177-3AD203B41FA5}">
                      <a16:colId xmlns:a16="http://schemas.microsoft.com/office/drawing/2014/main" xmlns="" val="20000"/>
                    </a:ext>
                  </a:extLst>
                </a:gridCol>
                <a:gridCol w="845494">
                  <a:extLst>
                    <a:ext uri="{9D8B030D-6E8A-4147-A177-3AD203B41FA5}">
                      <a16:colId xmlns:a16="http://schemas.microsoft.com/office/drawing/2014/main" xmlns="" val="20001"/>
                    </a:ext>
                  </a:extLst>
                </a:gridCol>
                <a:gridCol w="1220532">
                  <a:extLst>
                    <a:ext uri="{9D8B030D-6E8A-4147-A177-3AD203B41FA5}">
                      <a16:colId xmlns:a16="http://schemas.microsoft.com/office/drawing/2014/main" xmlns="" val="20002"/>
                    </a:ext>
                  </a:extLst>
                </a:gridCol>
                <a:gridCol w="5166390">
                  <a:extLst>
                    <a:ext uri="{9D8B030D-6E8A-4147-A177-3AD203B41FA5}">
                      <a16:colId xmlns:a16="http://schemas.microsoft.com/office/drawing/2014/main" xmlns="" val="20003"/>
                    </a:ext>
                  </a:extLst>
                </a:gridCol>
              </a:tblGrid>
              <a:tr h="190163">
                <a:tc gridSpan="4">
                  <a:txBody>
                    <a:bodyPr/>
                    <a:lstStyle/>
                    <a:p>
                      <a:pPr algn="l">
                        <a:lnSpc>
                          <a:spcPct val="107000"/>
                        </a:lnSpc>
                        <a:spcAft>
                          <a:spcPts val="0"/>
                        </a:spcAft>
                      </a:pPr>
                      <a:r>
                        <a:rPr lang="en-ZA" sz="900" b="1" dirty="0">
                          <a:effectLst/>
                          <a:latin typeface="Calibri" panose="020F0502020204030204" pitchFamily="34" charset="0"/>
                          <a:ea typeface="Calibri" panose="020F0502020204030204" pitchFamily="34" charset="0"/>
                          <a:cs typeface="Times New Roman" panose="02020603050405020304" pitchFamily="18" charset="0"/>
                        </a:rPr>
                        <a:t>AUDIT ACTION PLAN: FINANCIAL MANAGEMENT DEBT AND FINANCIAL VIABILITY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21881">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9. 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Provincial Government debt owing to municipalities as at 31 March 2020 to be paid by all provincial departments within 30 days to relieve financial distress on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9433">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5272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Obtain latest figures from municipalities of Departments’ balances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 May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Debt owed by government to municipalities as at 31 May 2020 was R1.77 billion. Detail report is available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56480">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Engage each Departmental CFO /AO on reports of municipalities indicating amounts owing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15 May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SALGA presented a report on the status of government debt as at 31 March 2020 to the Provincial Command Council where it was resolved that the MECs for COGTA and Finance meet to discuss the matter.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Stakeholder Engagements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Two technical and two Political meetings were held on 29</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30</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900" dirty="0">
                          <a:effectLst/>
                          <a:latin typeface="Calibri" panose="020F0502020204030204" pitchFamily="34" charset="0"/>
                          <a:ea typeface="Calibri" panose="020F0502020204030204" pitchFamily="34" charset="0"/>
                          <a:cs typeface="Times New Roman" panose="02020603050405020304" pitchFamily="18" charset="0"/>
                        </a:rPr>
                        <a:t> June and 02 July 2020. Joint report by all stakeholders prepared.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 province wide technical consultation took place on Tuesday, 30 June with Departmental CFOs, Municipal CFOs and representatives from National DRDLR as well as SALGA and the agreement was reached on the content of the presentation.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Provincial Works, Education and Human Settlement have submitted intervention strategies to reduce debt owed to municipalities by these departments.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Presentation made to Provincial Executive Council on 12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Head of Department has addressed formal correspondence to relevant departments on progress and action plans.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Departmental CFOS have been made aware of debt owed through</a:t>
                      </a:r>
                      <a:r>
                        <a:rPr lang="en-US" sz="900" b="1" dirty="0">
                          <a:effectLst/>
                          <a:latin typeface="Calibri" panose="020F0502020204030204" pitchFamily="34" charset="0"/>
                          <a:ea typeface="Calibri" panose="020F0502020204030204" pitchFamily="34" charset="0"/>
                          <a:cs typeface="Times New Roman" panose="02020603050405020304" pitchFamily="18" charset="0"/>
                        </a:rPr>
                        <a:t> formal </a:t>
                      </a:r>
                      <a:r>
                        <a:rPr lang="en-US" sz="900" dirty="0">
                          <a:effectLst/>
                          <a:latin typeface="Calibri" panose="020F0502020204030204" pitchFamily="34" charset="0"/>
                          <a:ea typeface="Calibri" panose="020F0502020204030204" pitchFamily="34" charset="0"/>
                          <a:cs typeface="Times New Roman" panose="02020603050405020304" pitchFamily="18" charset="0"/>
                        </a:rPr>
                        <a:t>communication and various meetings. District engagements were held at all 8 Districts and Ethekwini Metro to address discrepancies.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Amajuba were rescheduled due to competing meetings. Not all departments attended all sessions and a collective session is therefore convened for 10 September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Initial consultations 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Follow up 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31956">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Further separate report prepared and submitted by COGTA based on May 2020 information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 May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err="1">
                          <a:effectLst/>
                          <a:latin typeface="Calibri" panose="020F0502020204030204" pitchFamily="34" charset="0"/>
                          <a:ea typeface="Calibri" panose="020F0502020204030204" pitchFamily="34" charset="0"/>
                          <a:cs typeface="Times New Roman" panose="02020603050405020304" pitchFamily="18" charset="0"/>
                        </a:rPr>
                        <a:t>Govt</a:t>
                      </a:r>
                      <a:r>
                        <a:rPr lang="en-US" sz="900" dirty="0">
                          <a:effectLst/>
                          <a:latin typeface="Calibri" panose="020F0502020204030204" pitchFamily="34" charset="0"/>
                          <a:ea typeface="Calibri" panose="020F0502020204030204" pitchFamily="34" charset="0"/>
                          <a:cs typeface="Times New Roman" panose="02020603050405020304" pitchFamily="18" charset="0"/>
                        </a:rPr>
                        <a:t> Debt reports as a 31 May 2020 have separated per District and shared with municipalities and Departmental CFOs.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US" sz="9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Presentation made to the Provincial Executive Council on 12 August 2020. Next report due in October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Achieved, follow up activities to be reported below.</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96" marR="21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5" name="Content Placeholder 4"/>
          <p:cNvPicPr/>
          <p:nvPr/>
        </p:nvPicPr>
        <p:blipFill>
          <a:blip r:embed="rId3"/>
          <a:stretch>
            <a:fillRect/>
          </a:stretch>
        </p:blipFill>
        <p:spPr>
          <a:xfrm>
            <a:off x="3965931" y="5877272"/>
            <a:ext cx="2388109" cy="55108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40303076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31</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31</a:t>
            </a:fld>
            <a:endParaRPr lang="en-ZA" altLang="en-US" sz="1600" b="1"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109542767"/>
              </p:ext>
            </p:extLst>
          </p:nvPr>
        </p:nvGraphicFramePr>
        <p:xfrm>
          <a:off x="0" y="1599227"/>
          <a:ext cx="9108503" cy="4678039"/>
        </p:xfrm>
        <a:graphic>
          <a:graphicData uri="http://schemas.openxmlformats.org/drawingml/2006/table">
            <a:tbl>
              <a:tblPr firstRow="1" firstCol="1" bandRow="1"/>
              <a:tblGrid>
                <a:gridCol w="1856913">
                  <a:extLst>
                    <a:ext uri="{9D8B030D-6E8A-4147-A177-3AD203B41FA5}">
                      <a16:colId xmlns:a16="http://schemas.microsoft.com/office/drawing/2014/main" xmlns="" val="20000"/>
                    </a:ext>
                  </a:extLst>
                </a:gridCol>
                <a:gridCol w="847735">
                  <a:extLst>
                    <a:ext uri="{9D8B030D-6E8A-4147-A177-3AD203B41FA5}">
                      <a16:colId xmlns:a16="http://schemas.microsoft.com/office/drawing/2014/main" xmlns="" val="20001"/>
                    </a:ext>
                  </a:extLst>
                </a:gridCol>
                <a:gridCol w="1223768">
                  <a:extLst>
                    <a:ext uri="{9D8B030D-6E8A-4147-A177-3AD203B41FA5}">
                      <a16:colId xmlns:a16="http://schemas.microsoft.com/office/drawing/2014/main" xmlns="" val="20002"/>
                    </a:ext>
                  </a:extLst>
                </a:gridCol>
                <a:gridCol w="5180087">
                  <a:extLst>
                    <a:ext uri="{9D8B030D-6E8A-4147-A177-3AD203B41FA5}">
                      <a16:colId xmlns:a16="http://schemas.microsoft.com/office/drawing/2014/main" xmlns="" val="20003"/>
                    </a:ext>
                  </a:extLst>
                </a:gridCol>
              </a:tblGrid>
              <a:tr h="193761">
                <a:tc gridSpan="4">
                  <a:txBody>
                    <a:bodyPr/>
                    <a:lstStyle/>
                    <a:p>
                      <a:pPr algn="l">
                        <a:lnSpc>
                          <a:spcPct val="107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AUDIT ACTION PLAN: FINANCIAL MANAGEMENT DEBT AND FINANCIAL VIABILITY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4519">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9. 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Provincial Government debt owing to municipalities as at 31 March 2020 to be paid by all provincial departments within 30 days to relieve financial distress on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2260">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384080">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Quarterly analysis of government debt and engage relevant Accounting Officers.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Quarterly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Government Debt recovery action plan has been developed for implementation by each municipality.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Departmental CFOS have been made aware of debt owed through</a:t>
                      </a:r>
                      <a:r>
                        <a:rPr lang="en-US" sz="900" b="1" dirty="0">
                          <a:effectLst/>
                          <a:latin typeface="Calibri" panose="020F0502020204030204" pitchFamily="34" charset="0"/>
                          <a:ea typeface="Calibri" panose="020F0502020204030204" pitchFamily="34" charset="0"/>
                          <a:cs typeface="Times New Roman" panose="02020603050405020304" pitchFamily="18" charset="0"/>
                        </a:rPr>
                        <a:t> formal </a:t>
                      </a:r>
                      <a:r>
                        <a:rPr lang="en-US" sz="900" dirty="0">
                          <a:effectLst/>
                          <a:latin typeface="Calibri" panose="020F0502020204030204" pitchFamily="34" charset="0"/>
                          <a:ea typeface="Calibri" panose="020F0502020204030204" pitchFamily="34" charset="0"/>
                          <a:cs typeface="Times New Roman" panose="02020603050405020304" pitchFamily="18" charset="0"/>
                        </a:rPr>
                        <a:t>communication and various meetings. District engagements were held at all 8 Districts and Ethekwini Metro to address discrepancies.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Amajuba were rescheduled due to competing meetings. Not all departments attended all sessions and a collective session is therefore convened for 10 September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Presently analyzing June 2020 debtor’s data and validating with municipalities on the basis of debtors reconciliation for AFS.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30448">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Continued roll out of Masakhane Campaign with MEC Champions leading the Campaign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Commencing June 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 Campaigns were to be held (Ugu &amp; Amajuba complete)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Campaign suspended due the Lockdown regulations prohibiting gatherings. Focus is on Government Debt collection.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Government debt report as presented to the Provincial Executive Council to be presented to each DCC by September 2020 and recommendations on collection campaigns to be obtained.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60896">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Convene district engagements with Departments to validate amounts and process invoices by Department.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Individual municipal government debt action plans developed for engagement with departments per district following 10 District session held in July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Departmental CFOS have been made aware of debt owed through</a:t>
                      </a:r>
                      <a:r>
                        <a:rPr lang="en-US" sz="900" b="1" dirty="0">
                          <a:effectLst/>
                          <a:latin typeface="Calibri" panose="020F0502020204030204" pitchFamily="34" charset="0"/>
                          <a:ea typeface="Calibri" panose="020F0502020204030204" pitchFamily="34" charset="0"/>
                          <a:cs typeface="Times New Roman" panose="02020603050405020304" pitchFamily="18" charset="0"/>
                        </a:rPr>
                        <a:t> formal </a:t>
                      </a:r>
                      <a:r>
                        <a:rPr lang="en-US" sz="900" dirty="0">
                          <a:effectLst/>
                          <a:latin typeface="Calibri" panose="020F0502020204030204" pitchFamily="34" charset="0"/>
                          <a:ea typeface="Calibri" panose="020F0502020204030204" pitchFamily="34" charset="0"/>
                          <a:cs typeface="Times New Roman" panose="02020603050405020304" pitchFamily="18" charset="0"/>
                        </a:rPr>
                        <a:t>communication and various meetings. Follow up District engagements were held at all 8 Districts and Ethekwini Metro to address discrepancies.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Amajuba were rescheduled due to competing meetings. Not all departments attended all sessions and a collective session is therefore convened for 10 September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Feedback on the District sessions on government debt was presented at the CFO Forum meeting held on 21 August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Special meeting scheduled with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Departmetn</a:t>
                      </a:r>
                      <a:r>
                        <a:rPr lang="en-US" sz="900" dirty="0">
                          <a:effectLst/>
                          <a:latin typeface="Calibri" panose="020F0502020204030204" pitchFamily="34" charset="0"/>
                          <a:ea typeface="Calibri" panose="020F0502020204030204" pitchFamily="34" charset="0"/>
                          <a:cs typeface="Times New Roman" panose="02020603050405020304" pitchFamily="18" charset="0"/>
                        </a:rPr>
                        <a:t> of Education and municipalities to discuss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Tankering</a:t>
                      </a:r>
                      <a:r>
                        <a:rPr lang="en-US" sz="900" dirty="0">
                          <a:effectLst/>
                          <a:latin typeface="Calibri" panose="020F0502020204030204" pitchFamily="34" charset="0"/>
                          <a:ea typeface="Calibri" panose="020F0502020204030204" pitchFamily="34" charset="0"/>
                          <a:cs typeface="Times New Roman" panose="02020603050405020304" pitchFamily="18" charset="0"/>
                        </a:rPr>
                        <a:t> to schools, Section 21 and Section 14 Schools debt on 10 September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09" marR="582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235858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32</a:t>
            </a:fld>
            <a:endParaRPr lang="en-ZA" altLang="en-US" sz="1600" b="1"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080199105"/>
              </p:ext>
            </p:extLst>
          </p:nvPr>
        </p:nvGraphicFramePr>
        <p:xfrm>
          <a:off x="0" y="1649659"/>
          <a:ext cx="9036495" cy="4803676"/>
        </p:xfrm>
        <a:graphic>
          <a:graphicData uri="http://schemas.openxmlformats.org/drawingml/2006/table">
            <a:tbl>
              <a:tblPr firstRow="1" firstCol="1" bandRow="1"/>
              <a:tblGrid>
                <a:gridCol w="1842232">
                  <a:extLst>
                    <a:ext uri="{9D8B030D-6E8A-4147-A177-3AD203B41FA5}">
                      <a16:colId xmlns:a16="http://schemas.microsoft.com/office/drawing/2014/main" xmlns="" val="20000"/>
                    </a:ext>
                  </a:extLst>
                </a:gridCol>
                <a:gridCol w="841033">
                  <a:extLst>
                    <a:ext uri="{9D8B030D-6E8A-4147-A177-3AD203B41FA5}">
                      <a16:colId xmlns:a16="http://schemas.microsoft.com/office/drawing/2014/main" xmlns="" val="20001"/>
                    </a:ext>
                  </a:extLst>
                </a:gridCol>
                <a:gridCol w="1214094">
                  <a:extLst>
                    <a:ext uri="{9D8B030D-6E8A-4147-A177-3AD203B41FA5}">
                      <a16:colId xmlns:a16="http://schemas.microsoft.com/office/drawing/2014/main" xmlns="" val="20002"/>
                    </a:ext>
                  </a:extLst>
                </a:gridCol>
                <a:gridCol w="5139136">
                  <a:extLst>
                    <a:ext uri="{9D8B030D-6E8A-4147-A177-3AD203B41FA5}">
                      <a16:colId xmlns:a16="http://schemas.microsoft.com/office/drawing/2014/main" xmlns="" val="20003"/>
                    </a:ext>
                  </a:extLst>
                </a:gridCol>
              </a:tblGrid>
              <a:tr h="234051">
                <a:tc gridSpan="4">
                  <a:txBody>
                    <a:bodyPr/>
                    <a:lstStyle/>
                    <a:p>
                      <a:pPr algn="l">
                        <a:lnSpc>
                          <a:spcPct val="107000"/>
                        </a:lnSpc>
                        <a:spcAft>
                          <a:spcPts val="0"/>
                        </a:spcAft>
                      </a:pPr>
                      <a:r>
                        <a:rPr lang="en-ZA" sz="1300" b="1">
                          <a:effectLst/>
                          <a:latin typeface="Calibri" panose="020F0502020204030204" pitchFamily="34" charset="0"/>
                          <a:ea typeface="Calibri" panose="020F0502020204030204" pitchFamily="34" charset="0"/>
                          <a:cs typeface="Times New Roman" panose="02020603050405020304" pitchFamily="18" charset="0"/>
                        </a:rPr>
                        <a:t>AUDIT ACTION PLAN: FINANCIAL MANAGEMENT DEBT AND FINANCIAL VIABILITY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7841">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9.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Provincial Government debt owing to municipalities as at 31 March 2020 to be paid by all provincial departments within 30 days to relieve financial distress on municipalities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3920">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50469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Assess amounts owing by all government and municipal officials and office bearers and legal mechanisms to institute salary deductions.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900">
                          <a:effectLst/>
                          <a:latin typeface="Calibri" panose="020F0502020204030204" pitchFamily="34" charset="0"/>
                          <a:ea typeface="Calibri" panose="020F0502020204030204" pitchFamily="34" charset="0"/>
                          <a:cs typeface="Times New Roman" panose="02020603050405020304" pitchFamily="18" charset="0"/>
                        </a:rPr>
                        <a:t>Engage Municipalities for data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900">
                          <a:effectLst/>
                          <a:latin typeface="Calibri" panose="020F0502020204030204" pitchFamily="34" charset="0"/>
                          <a:ea typeface="Calibri" panose="020F0502020204030204" pitchFamily="34" charset="0"/>
                          <a:cs typeface="Times New Roman" panose="02020603050405020304" pitchFamily="18" charset="0"/>
                        </a:rPr>
                        <a:t>Engage OTP on PERSAL deductions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31 August  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Circular prepared for municipalities to collect arrear debt owed by municipal officials as per the codes of conduct.  No reports of non-compliance. Submission drafted for MEC to write to DPSA regarding debt owed by Provincial and National government officials and Office Bearers.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Municipalities reported system challenges in identifying government officials that are owing municipalities.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OTP engaged, PERSAL has confirmed that deductions in favour of municipalities cannot be coded on PERSAL and have engaged 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08470">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Provided generic municipality policy clause on debt collections in respect of officials and political office bearers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31 August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Clause drafted. Engagement held with CFOs and draft clause finalized for inclusion in policy finalised. Disseminated to all municipalities.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04697">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Reconcile Debtors, Valuation roll, Billing and indigent register data and provide exception reports to municipalities to improve data management and write off indigent debt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June 2020 to March 2021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 (excluding Ethekwini) reconciliations to be done by 31 March 2021 as per Operation Plan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Circular disseminated to all municipalities to obtain datasets. MPRA team received incomplete datasets and are engaging municipalities that submitted.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Two (2) municipalities namely Mpofana and Umvoti have provided datasets. Mpofana is 70% in progress and is being assisted with GV2019 and reviewing rates accounts and supplementary valuations roll update.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Umvoti is 80% in progress on the review of 2020/201 budget and GV2020 valuation roll as result of agricultural sector complaint on unexpected rates increase.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00" marR="6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0390816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33</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33</a:t>
            </a:fld>
            <a:endParaRPr lang="en-ZA" altLang="en-US" sz="1600" b="1"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43963808"/>
              </p:ext>
            </p:extLst>
          </p:nvPr>
        </p:nvGraphicFramePr>
        <p:xfrm>
          <a:off x="35496" y="1510740"/>
          <a:ext cx="9073008" cy="5336352"/>
        </p:xfrm>
        <a:graphic>
          <a:graphicData uri="http://schemas.openxmlformats.org/drawingml/2006/table">
            <a:tbl>
              <a:tblPr firstRow="1" firstCol="1" bandRow="1"/>
              <a:tblGrid>
                <a:gridCol w="1296144">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6264696">
                  <a:extLst>
                    <a:ext uri="{9D8B030D-6E8A-4147-A177-3AD203B41FA5}">
                      <a16:colId xmlns:a16="http://schemas.microsoft.com/office/drawing/2014/main" xmlns="" val="20003"/>
                    </a:ext>
                  </a:extLst>
                </a:gridCol>
              </a:tblGrid>
              <a:tr h="181140">
                <a:tc gridSpan="4">
                  <a:txBody>
                    <a:bodyPr/>
                    <a:lstStyle/>
                    <a:p>
                      <a:pPr algn="l">
                        <a:lnSpc>
                          <a:spcPct val="107000"/>
                        </a:lnSpc>
                        <a:spcAft>
                          <a:spcPts val="0"/>
                        </a:spcAft>
                      </a:pPr>
                      <a:r>
                        <a:rPr lang="en-ZA" sz="800" b="1" dirty="0">
                          <a:effectLst/>
                          <a:latin typeface="Calibri" panose="020F0502020204030204" pitchFamily="34" charset="0"/>
                          <a:ea typeface="Calibri" panose="020F0502020204030204" pitchFamily="34" charset="0"/>
                          <a:cs typeface="Times New Roman" panose="02020603050405020304" pitchFamily="18" charset="0"/>
                        </a:rPr>
                        <a:t>AUDIT ACTION PLAN: FINANCIAL MANAGEMENT FINANCIAL VIABILITY (Distress)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33490">
                <a:tc gridSpan="4">
                  <a:txBody>
                    <a:bodyPr/>
                    <a:lstStyle/>
                    <a:p>
                      <a:pPr marL="0" lvl="0" indent="0" algn="l">
                        <a:lnSpc>
                          <a:spcPct val="107000"/>
                        </a:lnSpc>
                        <a:spcAft>
                          <a:spcPts val="0"/>
                        </a:spcAft>
                        <a:buSzPts val="1100"/>
                        <a:buFont typeface="+mj-lt"/>
                        <a:buNone/>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10.</a:t>
                      </a:r>
                      <a:r>
                        <a:rPr lang="en-US" sz="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Intervention</a:t>
                      </a:r>
                      <a:r>
                        <a:rPr lang="en-US" sz="800" b="1" dirty="0">
                          <a:effectLst/>
                          <a:latin typeface="Calibri" panose="020F0502020204030204" pitchFamily="34" charset="0"/>
                          <a:ea typeface="Calibri" panose="020F0502020204030204" pitchFamily="34" charset="0"/>
                          <a:cs typeface="Times New Roman" panose="02020603050405020304" pitchFamily="18" charset="0"/>
                        </a:rPr>
                        <a:t>: ESKOM and Water Board Debt owed by municipalities (Payment plans in place and being honored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5899">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576924">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Monitor cash flows and payment plans.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800">
                          <a:effectLst/>
                          <a:latin typeface="Calibri" panose="020F0502020204030204" pitchFamily="34" charset="0"/>
                          <a:ea typeface="Calibri" panose="020F0502020204030204" pitchFamily="34" charset="0"/>
                          <a:cs typeface="Times New Roman" panose="02020603050405020304" pitchFamily="18" charset="0"/>
                        </a:rPr>
                        <a:t>Monthly</a:t>
                      </a: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All municipalities supported development of payment plans and these are monitored with immediate intervention when defaulted on. Monthly reports are prepared on municipalities owing ESKOM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arrear </a:t>
                      </a:r>
                      <a:r>
                        <a:rPr lang="en-ZA" sz="800" dirty="0">
                          <a:effectLst/>
                          <a:latin typeface="Calibri" panose="020F0502020204030204" pitchFamily="34" charset="0"/>
                          <a:ea typeface="Calibri" panose="020F0502020204030204" pitchFamily="34" charset="0"/>
                          <a:cs typeface="Times New Roman" panose="02020603050405020304" pitchFamily="18" charset="0"/>
                        </a:rPr>
                        <a:t>debt and is reported as at 31 July as follows:</a:t>
                      </a:r>
                    </a:p>
                    <a:p>
                      <a:pPr marL="0" lvl="0" indent="0" algn="just">
                        <a:lnSpc>
                          <a:spcPct val="107000"/>
                        </a:lnSpc>
                        <a:spcAft>
                          <a:spcPts val="0"/>
                        </a:spcAft>
                        <a:buFont typeface="+mj-lt"/>
                        <a:buNone/>
                      </a:pP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1.</a:t>
                      </a:r>
                      <a:r>
                        <a:rPr lang="en-ZA"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Status </a:t>
                      </a:r>
                      <a:r>
                        <a:rPr lang="en-ZA" sz="800" dirty="0">
                          <a:effectLst/>
                          <a:latin typeface="Calibri" panose="020F0502020204030204" pitchFamily="34" charset="0"/>
                          <a:ea typeface="Calibri" panose="020F0502020204030204" pitchFamily="34" charset="0"/>
                          <a:cs typeface="Times New Roman" panose="02020603050405020304" pitchFamily="18" charset="0"/>
                        </a:rPr>
                        <a:t>on arrears as follows</a:t>
                      </a:r>
                    </a:p>
                    <a:p>
                      <a:pPr algn="just">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Ulundi (R105,9m), Mpofana (R178.4m), Newcastle (R259.5m), AbaQulusi (R19.9, ILM (R25.5 m), Mthonjaneni (R3.2m), New Msunduzi (R133.6m)</a:t>
                      </a:r>
                    </a:p>
                    <a:p>
                      <a:pPr marL="0" lvl="0" indent="0" algn="just">
                        <a:lnSpc>
                          <a:spcPct val="107000"/>
                        </a:lnSpc>
                        <a:spcAft>
                          <a:spcPts val="0"/>
                        </a:spcAft>
                        <a:buFont typeface="+mj-lt"/>
                        <a:buNone/>
                      </a:pP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2. In </a:t>
                      </a:r>
                      <a:r>
                        <a:rPr lang="en-ZA" sz="800" dirty="0">
                          <a:effectLst/>
                          <a:latin typeface="Calibri" panose="020F0502020204030204" pitchFamily="34" charset="0"/>
                          <a:ea typeface="Calibri" panose="020F0502020204030204" pitchFamily="34" charset="0"/>
                          <a:cs typeface="Times New Roman" panose="02020603050405020304" pitchFamily="18" charset="0"/>
                        </a:rPr>
                        <a:t>respect of payment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plans:</a:t>
                      </a:r>
                      <a:r>
                        <a:rPr lang="en-ZA"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Mpofana </a:t>
                      </a:r>
                      <a:r>
                        <a:rPr lang="en-ZA" sz="800" dirty="0">
                          <a:effectLst/>
                          <a:latin typeface="Calibri" panose="020F0502020204030204" pitchFamily="34" charset="0"/>
                          <a:ea typeface="Calibri" panose="020F0502020204030204" pitchFamily="34" charset="0"/>
                          <a:cs typeface="Times New Roman" panose="02020603050405020304" pitchFamily="18" charset="0"/>
                        </a:rPr>
                        <a:t>in the process of being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reviewed. Revised </a:t>
                      </a:r>
                      <a:r>
                        <a:rPr lang="en-ZA" sz="800" dirty="0">
                          <a:effectLst/>
                          <a:latin typeface="Calibri" panose="020F0502020204030204" pitchFamily="34" charset="0"/>
                          <a:ea typeface="Calibri" panose="020F0502020204030204" pitchFamily="34" charset="0"/>
                          <a:cs typeface="Times New Roman" panose="02020603050405020304" pitchFamily="18" charset="0"/>
                        </a:rPr>
                        <a:t>payment plan agreed for Newcastle.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Payment </a:t>
                      </a:r>
                      <a:r>
                        <a:rPr lang="en-ZA" sz="800" dirty="0">
                          <a:effectLst/>
                          <a:latin typeface="Calibri" panose="020F0502020204030204" pitchFamily="34" charset="0"/>
                          <a:ea typeface="Calibri" panose="020F0502020204030204" pitchFamily="34" charset="0"/>
                          <a:cs typeface="Times New Roman" panose="02020603050405020304" pitchFamily="18" charset="0"/>
                        </a:rPr>
                        <a:t>plan for Msunduzi negotiated over 6 </a:t>
                      </a:r>
                      <a:r>
                        <a:rPr lang="en-ZA" sz="800" dirty="0" smtClean="0">
                          <a:effectLst/>
                          <a:latin typeface="Calibri" panose="020F0502020204030204" pitchFamily="34" charset="0"/>
                          <a:ea typeface="Calibri" panose="020F0502020204030204" pitchFamily="34" charset="0"/>
                          <a:cs typeface="Times New Roman" panose="02020603050405020304" pitchFamily="18" charset="0"/>
                        </a:rPr>
                        <a:t>months. Four </a:t>
                      </a:r>
                      <a:r>
                        <a:rPr lang="en-ZA" sz="800" dirty="0">
                          <a:effectLst/>
                          <a:latin typeface="Calibri" panose="020F0502020204030204" pitchFamily="34" charset="0"/>
                          <a:ea typeface="Calibri" panose="020F0502020204030204" pitchFamily="34" charset="0"/>
                          <a:cs typeface="Times New Roman" panose="02020603050405020304" pitchFamily="18" charset="0"/>
                        </a:rPr>
                        <a:t>municipalities improved, two regressed and Msunduzi was a new entrant.</a:t>
                      </a:r>
                    </a:p>
                    <a:p>
                      <a:pPr algn="just">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The municipalities that have payment plans are not charged interest on arrear accounts. </a:t>
                      </a:r>
                    </a:p>
                    <a:p>
                      <a:pPr algn="just">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Following the legal process, COGTA facilitated resolution of Newcastle/ESKOM agreement leading to a reversal of R20 million in interest charges and saving to the municipality. In the case of Msunduzi COGTA also negotiated a write off of R4.5 million provided that the municipality adhere to the payment plan.</a:t>
                      </a:r>
                    </a:p>
                    <a:p>
                      <a:pPr algn="l">
                        <a:lnSpc>
                          <a:spcPct val="107000"/>
                        </a:lnSpc>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47897">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Engage DCOG and ESKOM on payment plans.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Quarterly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07000"/>
                        </a:lnSpc>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Quarterly engagements convened.  Additional engagement with ESKOM in respect of Ugu, Newcastle and Msunduzi. A revised payment plan has been finalized and submitted to Eskom with regard to Newcastle and a new payment plan for Msunduzi.  All other payment plans in place. Further engagement to be convened in respect of Mpofana.</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lnSpc>
                          <a:spcPct val="107000"/>
                        </a:lnSpc>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DCOG engaged and amounts as indicated above confirmed.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a:lnSpc>
                          <a:spcPct val="107000"/>
                        </a:lnSpc>
                        <a:spcAft>
                          <a:spcPts val="0"/>
                        </a:spcAft>
                        <a:buFont typeface="Arial" panose="020B0604020202020204" pitchFamily="34" charset="0"/>
                        <a:buChar char="•"/>
                      </a:pPr>
                      <a:r>
                        <a:rPr lang="en-ZA" sz="800" dirty="0">
                          <a:effectLst/>
                          <a:latin typeface="Calibri" panose="020F0502020204030204" pitchFamily="34" charset="0"/>
                          <a:ea typeface="Calibri" panose="020F0502020204030204" pitchFamily="34" charset="0"/>
                          <a:cs typeface="Times New Roman" panose="02020603050405020304" pitchFamily="18" charset="0"/>
                        </a:rPr>
                        <a:t>A further ESKOM matter yielded resolution at Ugu District in amount of R1.7 million owing to ESKOM dating back to 2012 and with failed negotiations between the municipality and ESKOM since March 2018 and threatening legal action. Mediation by COGTA yielded saving of R300,000 to Ugu District and write off of amount prior to 2016 as prescribed by ESKOM.</a:t>
                      </a:r>
                    </a:p>
                    <a:p>
                      <a:pPr algn="just">
                        <a:lnSpc>
                          <a:spcPct val="107000"/>
                        </a:lnSpc>
                        <a:spcAft>
                          <a:spcPts val="0"/>
                        </a:spcAft>
                      </a:pPr>
                      <a:r>
                        <a:rPr lang="en-ZA" sz="800" dirty="0">
                          <a:effectLst/>
                          <a:latin typeface="Calibri" panose="020F0502020204030204" pitchFamily="34" charset="0"/>
                          <a:ea typeface="Calibri" panose="020F0502020204030204" pitchFamily="34" charset="0"/>
                          <a:cs typeface="Times New Roman" panose="02020603050405020304" pitchFamily="18" charset="0"/>
                        </a:rPr>
                        <a:t>A positive impact is achieve through COGTA ESKOM engagements.</a:t>
                      </a:r>
                    </a:p>
                    <a:p>
                      <a:pPr algn="l">
                        <a:lnSpc>
                          <a:spcPct val="107000"/>
                        </a:lnSpc>
                        <a:spcAft>
                          <a:spcPts val="0"/>
                        </a:spcAft>
                      </a:pPr>
                      <a:r>
                        <a:rPr lang="en-ZA" sz="8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63393">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Assess Water Board debt owing by Water Service Authorities.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Assess Municipal cash flows and make recommendations for payment plans.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 October 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800">
                          <a:effectLst/>
                          <a:latin typeface="Calibri" panose="020F0502020204030204" pitchFamily="34" charset="0"/>
                          <a:ea typeface="Calibri" panose="020F0502020204030204" pitchFamily="34" charset="0"/>
                          <a:cs typeface="Times New Roman" panose="02020603050405020304" pitchFamily="18" charset="0"/>
                        </a:rPr>
                        <a:t> </a:t>
                      </a: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Report with recommendations to Water Service Authorities. Municipal debt on WSA was assessed as at March 2020. Umngeni, Umhlatuze and Uthukela Water Boards engaged. Report with recommendations to Water Service Authorities.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DCOG engaged on section 41 PFMA report. Meeting to be scheduled with WSAs on reconciliation of figures for AFS in September 2020 to include CFOS of WSA’s in arrears.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5899">
                <a:tc gridSpan="4">
                  <a:txBody>
                    <a:bodyPr/>
                    <a:lstStyle/>
                    <a:p>
                      <a:pPr algn="l">
                        <a:lnSpc>
                          <a:spcPct val="107000"/>
                        </a:lnSpc>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Intervention: Review of financial plans at municipalities with financial distress (Budget Funding Plans)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135899">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Progress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606720">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Review budgets and financial plans as previously approved by Treasury assessing COVID 19 impact.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 September 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Financial plans reviewed as at March 2020.</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Funding position: Funded –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Umshwathi</a:t>
                      </a:r>
                      <a:r>
                        <a:rPr lang="en-US" sz="800" dirty="0">
                          <a:effectLst/>
                          <a:latin typeface="Calibri" panose="020F0502020204030204" pitchFamily="34" charset="0"/>
                          <a:ea typeface="Calibri" panose="020F0502020204030204" pitchFamily="34" charset="0"/>
                          <a:cs typeface="Times New Roman" panose="02020603050405020304" pitchFamily="18" charset="0"/>
                        </a:rPr>
                        <a:t>, Umngeni, Impendle and Mkhambathini. Unfunded – Richmond and Mpofana. UMDM still being assessed.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PT reassessing with 2020/2021final budgets to be completed during quarter 2.</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85376">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Redraft Financing plans where necessary.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 October 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Financial plans reviewed as at March 2020. PT reassessing with 2020/2021final budgets to be completed during quarter 2. </a:t>
                      </a:r>
                      <a:r>
                        <a:rPr lang="en-ZA" sz="800" dirty="0">
                          <a:effectLst/>
                          <a:latin typeface="Calibri" panose="020F0502020204030204" pitchFamily="34" charset="0"/>
                          <a:ea typeface="Calibri" panose="020F0502020204030204" pitchFamily="34" charset="0"/>
                          <a:cs typeface="Times New Roman" panose="02020603050405020304" pitchFamily="18" charset="0"/>
                        </a:rPr>
                        <a:t>Review will only take place once PT has provided the results of their budget assessments.</a:t>
                      </a:r>
                    </a:p>
                    <a:p>
                      <a:pPr algn="l">
                        <a:lnSpc>
                          <a:spcPct val="107000"/>
                        </a:lnSpc>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6" marR="367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6724421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34</a:t>
            </a:fld>
            <a:endParaRPr lang="en-ZA" altLang="en-US" sz="1600" b="1"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44188041"/>
              </p:ext>
            </p:extLst>
          </p:nvPr>
        </p:nvGraphicFramePr>
        <p:xfrm>
          <a:off x="47654" y="1543573"/>
          <a:ext cx="8988842" cy="4828670"/>
        </p:xfrm>
        <a:graphic>
          <a:graphicData uri="http://schemas.openxmlformats.org/drawingml/2006/table">
            <a:tbl>
              <a:tblPr firstRow="1" firstCol="1" bandRow="1"/>
              <a:tblGrid>
                <a:gridCol w="1857199">
                  <a:extLst>
                    <a:ext uri="{9D8B030D-6E8A-4147-A177-3AD203B41FA5}">
                      <a16:colId xmlns:a16="http://schemas.microsoft.com/office/drawing/2014/main" xmlns="" val="20000"/>
                    </a:ext>
                  </a:extLst>
                </a:gridCol>
                <a:gridCol w="748704">
                  <a:extLst>
                    <a:ext uri="{9D8B030D-6E8A-4147-A177-3AD203B41FA5}">
                      <a16:colId xmlns:a16="http://schemas.microsoft.com/office/drawing/2014/main" xmlns="" val="20001"/>
                    </a:ext>
                  </a:extLst>
                </a:gridCol>
                <a:gridCol w="1220814">
                  <a:extLst>
                    <a:ext uri="{9D8B030D-6E8A-4147-A177-3AD203B41FA5}">
                      <a16:colId xmlns:a16="http://schemas.microsoft.com/office/drawing/2014/main" xmlns="" val="20002"/>
                    </a:ext>
                  </a:extLst>
                </a:gridCol>
                <a:gridCol w="5162125">
                  <a:extLst>
                    <a:ext uri="{9D8B030D-6E8A-4147-A177-3AD203B41FA5}">
                      <a16:colId xmlns:a16="http://schemas.microsoft.com/office/drawing/2014/main" xmlns="" val="20003"/>
                    </a:ext>
                  </a:extLst>
                </a:gridCol>
              </a:tblGrid>
              <a:tr h="237924">
                <a:tc gridSpan="4">
                  <a:txBody>
                    <a:bodyPr/>
                    <a:lstStyle/>
                    <a:p>
                      <a:pPr algn="l">
                        <a:lnSpc>
                          <a:spcPct val="107000"/>
                        </a:lnSpc>
                        <a:spcAft>
                          <a:spcPts val="0"/>
                        </a:spcAft>
                      </a:pPr>
                      <a:r>
                        <a:rPr lang="en-ZA" sz="1300" b="1" dirty="0">
                          <a:effectLst/>
                          <a:latin typeface="Calibri" panose="020F0502020204030204" pitchFamily="34" charset="0"/>
                          <a:ea typeface="Calibri" panose="020F0502020204030204" pitchFamily="34" charset="0"/>
                          <a:cs typeface="Times New Roman" panose="02020603050405020304" pitchFamily="18" charset="0"/>
                        </a:rPr>
                        <a:t>AUDIT ACTION PLAN: FINANCIAL MANAGEMENT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83040">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11.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Implementation of Audit Response Plans and Audit Support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83040">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Progress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738193">
                <a:tc>
                  <a:txBody>
                    <a:bodyPr/>
                    <a:lstStyle/>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Analyse the adequacy of responses as corrective measures to resolve audit findings.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Complete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54 (2019/2020) Assessed and feedback provided. 7 namely; Umgungundlovu,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Umshwathi</a:t>
                      </a:r>
                      <a:r>
                        <a:rPr lang="en-US" sz="900" dirty="0">
                          <a:effectLst/>
                          <a:latin typeface="Calibri" panose="020F0502020204030204" pitchFamily="34" charset="0"/>
                          <a:ea typeface="Calibri" panose="020F0502020204030204" pitchFamily="34" charset="0"/>
                          <a:cs typeface="Times New Roman" panose="02020603050405020304" pitchFamily="18" charset="0"/>
                        </a:rPr>
                        <a:t>, Msunduzi, Umfolozi, Umlalazi, Umhlathuze and Harry Gwala District were recorded as being partially adequate and 4 plans namely, Impendle,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Nquthu</a:t>
                      </a:r>
                      <a:r>
                        <a:rPr lang="en-US" sz="900" dirty="0">
                          <a:effectLst/>
                          <a:latin typeface="Calibri" panose="020F0502020204030204" pitchFamily="34" charset="0"/>
                          <a:ea typeface="Calibri" panose="020F0502020204030204" pitchFamily="34" charset="0"/>
                          <a:cs typeface="Times New Roman" panose="02020603050405020304" pitchFamily="18" charset="0"/>
                        </a:rPr>
                        <a:t>, Nongoma and Ndwedwe plans were regarded as inadequate. 43 – adequate and included in MFMA section 131 report. Further activities reported below.</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86473">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Review and monitor the progress on audit the audit action plans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Quarterly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Received 54 audit action plans and analysed progress noting audit issues resolved as follows: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Ethekwini (56%),Ugu (84%), Umdoni (95%), Umzumbe (94%),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Umuziwabantu</a:t>
                      </a:r>
                      <a:r>
                        <a:rPr lang="en-ZA" sz="900" dirty="0">
                          <a:effectLst/>
                          <a:latin typeface="Calibri" panose="020F0502020204030204" pitchFamily="34" charset="0"/>
                          <a:ea typeface="Calibri" panose="020F0502020204030204" pitchFamily="34" charset="0"/>
                          <a:cs typeface="Times New Roman" panose="02020603050405020304" pitchFamily="18" charset="0"/>
                        </a:rPr>
                        <a:t> (85%), Ray Nkonyeni (98%), Umgungundlovu (39%),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Umshwathi</a:t>
                      </a:r>
                      <a:r>
                        <a:rPr lang="en-ZA" sz="900" dirty="0">
                          <a:effectLst/>
                          <a:latin typeface="Calibri" panose="020F0502020204030204" pitchFamily="34" charset="0"/>
                          <a:ea typeface="Calibri" panose="020F0502020204030204" pitchFamily="34" charset="0"/>
                          <a:cs typeface="Times New Roman" panose="02020603050405020304" pitchFamily="18" charset="0"/>
                        </a:rPr>
                        <a:t> (69%), Umngeni (22%), Mpofana (2%), Impendle (85%), Msunduzi (7%), Mkhambathini (21%), Richmond (42%),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ZA" sz="900" dirty="0">
                          <a:effectLst/>
                          <a:latin typeface="Calibri" panose="020F0502020204030204" pitchFamily="34" charset="0"/>
                          <a:ea typeface="Calibri" panose="020F0502020204030204" pitchFamily="34" charset="0"/>
                          <a:cs typeface="Times New Roman" panose="02020603050405020304" pitchFamily="18" charset="0"/>
                        </a:rPr>
                        <a:t> (67%), Alfred Duma (90%), Okhahlamba (100%), ILM (68%), Umzinyathi (9%), Endumeni (0%),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Nquthu</a:t>
                      </a:r>
                      <a:r>
                        <a:rPr lang="en-ZA" sz="900" dirty="0">
                          <a:effectLst/>
                          <a:latin typeface="Calibri" panose="020F0502020204030204" pitchFamily="34" charset="0"/>
                          <a:ea typeface="Calibri" panose="020F0502020204030204" pitchFamily="34" charset="0"/>
                          <a:cs typeface="Times New Roman" panose="02020603050405020304" pitchFamily="18" charset="0"/>
                        </a:rPr>
                        <a:t> (100%), Msinga (100%), Umvoti (0%), Zululand (0%),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eDumbe</a:t>
                      </a:r>
                      <a:r>
                        <a:rPr lang="en-ZA" sz="900" dirty="0">
                          <a:effectLst/>
                          <a:latin typeface="Calibri" panose="020F0502020204030204" pitchFamily="34" charset="0"/>
                          <a:ea typeface="Calibri" panose="020F0502020204030204" pitchFamily="34" charset="0"/>
                          <a:cs typeface="Times New Roman" panose="02020603050405020304" pitchFamily="18" charset="0"/>
                        </a:rPr>
                        <a:t> (7%),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uPhongolo</a:t>
                      </a:r>
                      <a:r>
                        <a:rPr lang="en-ZA" sz="900" dirty="0">
                          <a:effectLst/>
                          <a:latin typeface="Calibri" panose="020F0502020204030204" pitchFamily="34" charset="0"/>
                          <a:ea typeface="Calibri" panose="020F0502020204030204" pitchFamily="34" charset="0"/>
                          <a:cs typeface="Times New Roman" panose="02020603050405020304" pitchFamily="18" charset="0"/>
                        </a:rPr>
                        <a:t> (38%),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Abaqulusi</a:t>
                      </a:r>
                      <a:r>
                        <a:rPr lang="en-ZA" sz="900" dirty="0">
                          <a:effectLst/>
                          <a:latin typeface="Calibri" panose="020F0502020204030204" pitchFamily="34" charset="0"/>
                          <a:ea typeface="Calibri" panose="020F0502020204030204" pitchFamily="34" charset="0"/>
                          <a:cs typeface="Times New Roman" panose="02020603050405020304" pitchFamily="18" charset="0"/>
                        </a:rPr>
                        <a:t> (57%), Nongoma (62%), Ulundi (0%), Amajuba (63%), Newcastle (83%), eMadlangeni (73%), Dannhauser (93%), Umkhanyakude (0%),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Umhlabuyalingana</a:t>
                      </a:r>
                      <a:r>
                        <a:rPr lang="en-ZA" sz="900" dirty="0">
                          <a:effectLst/>
                          <a:latin typeface="Calibri" panose="020F0502020204030204" pitchFamily="34" charset="0"/>
                          <a:ea typeface="Calibri" panose="020F0502020204030204" pitchFamily="34" charset="0"/>
                          <a:cs typeface="Times New Roman" panose="02020603050405020304" pitchFamily="18" charset="0"/>
                        </a:rPr>
                        <a:t> (80%), Jozini (67%), Big Five Hlabisa (94%), Mtubatuba (14%), King Cetshwayo District (80%), Umfolozi (70%), Umhlathuze (50%), Umlalazi (90%), Mthonjaneni (70%), Nkandla (90%), Ilembe (46%), Mandeni (54%), </a:t>
                      </a:r>
                      <a:r>
                        <a:rPr lang="en-ZA" sz="900" dirty="0" err="1">
                          <a:effectLst/>
                          <a:latin typeface="Calibri" panose="020F0502020204030204" pitchFamily="34" charset="0"/>
                          <a:ea typeface="Calibri" panose="020F0502020204030204" pitchFamily="34" charset="0"/>
                          <a:cs typeface="Times New Roman" panose="02020603050405020304" pitchFamily="18" charset="0"/>
                        </a:rPr>
                        <a:t>KwaDukuza</a:t>
                      </a:r>
                      <a:r>
                        <a:rPr lang="en-ZA" sz="900" dirty="0">
                          <a:effectLst/>
                          <a:latin typeface="Calibri" panose="020F0502020204030204" pitchFamily="34" charset="0"/>
                          <a:ea typeface="Calibri" panose="020F0502020204030204" pitchFamily="34" charset="0"/>
                          <a:cs typeface="Times New Roman" panose="02020603050405020304" pitchFamily="18" charset="0"/>
                        </a:rPr>
                        <a:t> (10%), Ndwedwe (0%), Maphumulo (0%), Harry Gwala (9%),  NDZ (15%), GKM (20%), Ubuhlebezwe (71%), Umzimkhulu (60%).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900" dirty="0">
                          <a:effectLst/>
                          <a:latin typeface="Calibri" panose="020F0502020204030204" pitchFamily="34" charset="0"/>
                          <a:ea typeface="Calibri" panose="020F0502020204030204" pitchFamily="34" charset="0"/>
                          <a:cs typeface="Times New Roman" panose="02020603050405020304" pitchFamily="18" charset="0"/>
                        </a:rPr>
                        <a:t>Update per district and municipality presented at CFO Forum on 21 August and CFOs undertook to provide further update as at 31 August. Reports to be validated by District Finance Forum engagements prior to submission to CFO Forum.</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Forty six percent (46%) which is 444 of 956 audit issues have been resolved. Fifty four percent (54 %) which is 513 out of 956 audit issues are in progress due to material misstatements and errors can only be resolved during the preparation of Annual Financial Statements.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7151708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35</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35</a:t>
            </a:fld>
            <a:endParaRPr lang="en-ZA" altLang="en-US" sz="1600" b="1"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122480685"/>
              </p:ext>
            </p:extLst>
          </p:nvPr>
        </p:nvGraphicFramePr>
        <p:xfrm>
          <a:off x="107505" y="1607595"/>
          <a:ext cx="9000999" cy="4914506"/>
        </p:xfrm>
        <a:graphic>
          <a:graphicData uri="http://schemas.openxmlformats.org/drawingml/2006/table">
            <a:tbl>
              <a:tblPr firstRow="1" firstCol="1" bandRow="1"/>
              <a:tblGrid>
                <a:gridCol w="1191052">
                  <a:extLst>
                    <a:ext uri="{9D8B030D-6E8A-4147-A177-3AD203B41FA5}">
                      <a16:colId xmlns:a16="http://schemas.microsoft.com/office/drawing/2014/main" xmlns="" val="20000"/>
                    </a:ext>
                  </a:extLst>
                </a:gridCol>
                <a:gridCol w="825849">
                  <a:extLst>
                    <a:ext uri="{9D8B030D-6E8A-4147-A177-3AD203B41FA5}">
                      <a16:colId xmlns:a16="http://schemas.microsoft.com/office/drawing/2014/main" xmlns="" val="20001"/>
                    </a:ext>
                  </a:extLst>
                </a:gridCol>
                <a:gridCol w="1867352">
                  <a:extLst>
                    <a:ext uri="{9D8B030D-6E8A-4147-A177-3AD203B41FA5}">
                      <a16:colId xmlns:a16="http://schemas.microsoft.com/office/drawing/2014/main" xmlns="" val="20002"/>
                    </a:ext>
                  </a:extLst>
                </a:gridCol>
                <a:gridCol w="5116746">
                  <a:extLst>
                    <a:ext uri="{9D8B030D-6E8A-4147-A177-3AD203B41FA5}">
                      <a16:colId xmlns:a16="http://schemas.microsoft.com/office/drawing/2014/main" xmlns="" val="20003"/>
                    </a:ext>
                  </a:extLst>
                </a:gridCol>
              </a:tblGrid>
              <a:tr h="144016">
                <a:tc gridSpan="4">
                  <a:txBody>
                    <a:bodyPr/>
                    <a:lstStyle/>
                    <a:p>
                      <a:pPr algn="l">
                        <a:lnSpc>
                          <a:spcPct val="107000"/>
                        </a:lnSpc>
                        <a:spcAft>
                          <a:spcPts val="0"/>
                        </a:spcAft>
                      </a:pPr>
                      <a:r>
                        <a:rPr lang="en-ZA" sz="1300" b="1" dirty="0">
                          <a:effectLst/>
                          <a:latin typeface="Calibri" panose="020F0502020204030204" pitchFamily="34" charset="0"/>
                          <a:ea typeface="Calibri" panose="020F0502020204030204" pitchFamily="34" charset="0"/>
                          <a:cs typeface="Times New Roman" panose="02020603050405020304" pitchFamily="18" charset="0"/>
                        </a:rPr>
                        <a:t>AUDIT ACTION PLAN: FINANCIAL MANAGEMENT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7475">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11.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Implementation of Audit Response Plans and Audit Support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4016">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Progress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36259">
                <a:tc rowSpan="2">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Assess municipal internal audit plans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Attend, provide technical support and assess functionality of audit committees and internal audit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30 June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Twenty eight percent (28%) which is fifteen (15) out of 54 municipal internal audit plans have been analyzed and feedback provided.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Internal audit plans (2020/2021) for Msinga, Impendle, Harry Gwala, Zululand,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Abaqulusi</a:t>
                      </a:r>
                      <a:r>
                        <a:rPr lang="en-US" sz="900" dirty="0">
                          <a:effectLst/>
                          <a:latin typeface="Calibri" panose="020F0502020204030204" pitchFamily="34" charset="0"/>
                          <a:ea typeface="Calibri" panose="020F0502020204030204" pitchFamily="34" charset="0"/>
                          <a:cs typeface="Times New Roman" panose="02020603050405020304" pitchFamily="18" charset="0"/>
                        </a:rPr>
                        <a:t>, Umzinyathi,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Nquthu</a:t>
                      </a:r>
                      <a:r>
                        <a:rPr lang="en-US" sz="900" dirty="0">
                          <a:effectLst/>
                          <a:latin typeface="Calibri" panose="020F0502020204030204" pitchFamily="34" charset="0"/>
                          <a:ea typeface="Calibri" panose="020F0502020204030204" pitchFamily="34" charset="0"/>
                          <a:cs typeface="Times New Roman" panose="02020603050405020304" pitchFamily="18" charset="0"/>
                        </a:rPr>
                        <a:t>, Umhlathuze, Dannhauser, Newcastle, Maphumulo, Okhahlamba,  Ugu, and RNM were received and assessed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59600">
                <a:tc vMerge="1">
                  <a:txBody>
                    <a:bodyPr/>
                    <a:lstStyle/>
                    <a:p>
                      <a:endParaRPr lang="en-ZA"/>
                    </a:p>
                  </a:txBody>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Quarterly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Attended virtual Audit Committee meetings at 12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munics</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viz</a:t>
                      </a:r>
                      <a:r>
                        <a:rPr lang="en-US" sz="900" dirty="0">
                          <a:effectLst/>
                          <a:latin typeface="Calibri" panose="020F0502020204030204" pitchFamily="34" charset="0"/>
                          <a:ea typeface="Calibri" panose="020F0502020204030204" pitchFamily="34" charset="0"/>
                          <a:cs typeface="Times New Roman" panose="02020603050405020304" pitchFamily="18" charset="0"/>
                        </a:rPr>
                        <a:t> Ethekwini, Newcastle, Amajuba, Zululand, Harry Gwala, Umzimkhulu, King Cetshwayo,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uMhlathuze</a:t>
                      </a:r>
                      <a:r>
                        <a:rPr lang="en-US" sz="900" dirty="0">
                          <a:effectLst/>
                          <a:latin typeface="Calibri" panose="020F0502020204030204" pitchFamily="34" charset="0"/>
                          <a:ea typeface="Calibri" panose="020F0502020204030204" pitchFamily="34" charset="0"/>
                          <a:cs typeface="Times New Roman" panose="02020603050405020304" pitchFamily="18" charset="0"/>
                        </a:rPr>
                        <a:t>, Nkandla, Umlalazi, Umkhanyakude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Umhlabuyalingana</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Assessment of Audit Committee conducted at 53 municipalities in exception of Ndwedwe municipality. Out of 53 municipalities assessed two (2) had challenged Audit Committees namely, Mpofana and Richmond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Further 7 virtual Audit Committee meetings at Greater Kokstad municipality (27 July 2020), Msinga Municipality (7 July 2020) and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eDumbe</a:t>
                      </a:r>
                      <a:r>
                        <a:rPr lang="en-US" sz="900" dirty="0">
                          <a:effectLst/>
                          <a:latin typeface="Calibri" panose="020F0502020204030204" pitchFamily="34" charset="0"/>
                          <a:ea typeface="Calibri" panose="020F0502020204030204" pitchFamily="34" charset="0"/>
                          <a:cs typeface="Times New Roman" panose="02020603050405020304" pitchFamily="18" charset="0"/>
                        </a:rPr>
                        <a:t> municipality (23/07/2020),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Nquthu</a:t>
                      </a:r>
                      <a:r>
                        <a:rPr lang="en-US" sz="900" dirty="0">
                          <a:effectLst/>
                          <a:latin typeface="Calibri" panose="020F0502020204030204" pitchFamily="34" charset="0"/>
                          <a:ea typeface="Calibri" panose="020F0502020204030204" pitchFamily="34" charset="0"/>
                          <a:cs typeface="Times New Roman" panose="02020603050405020304" pitchFamily="18" charset="0"/>
                        </a:rPr>
                        <a:t>, Umkhanyakude, Zululand, Nkandla supported.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Remaining meetings will be held by 30 September 2020 convened by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6316">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Conduct audit readiness assessment for 2019/2020 audit at municipalities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 </a:t>
                      </a: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31 July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Audit readiness assessment tool finalized and circulated to CFOs for comment by 30 June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Fifty two percent (52%) which is twenty eight (28) out of 54 municipalities have been provided support in conducting audit readiness exercise.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Audit readiness exercised conducted at Ethekwini, Umdoni, Ilembe,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KwaDukuza</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Umlalazi, Ugu, RNM, Umzumbe,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Umuziwabantu</a:t>
                      </a:r>
                      <a:r>
                        <a:rPr lang="en-US" sz="900" dirty="0">
                          <a:effectLst/>
                          <a:latin typeface="Calibri" panose="020F0502020204030204" pitchFamily="34" charset="0"/>
                          <a:ea typeface="Calibri" panose="020F0502020204030204" pitchFamily="34" charset="0"/>
                          <a:cs typeface="Times New Roman" panose="02020603050405020304" pitchFamily="18" charset="0"/>
                        </a:rPr>
                        <a:t>, , Emadlangeni, Umgungundlovu, Msunduzi, Mpofana, Richmond, Umngeni,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Umshwathi</a:t>
                      </a:r>
                      <a:r>
                        <a:rPr lang="en-US" sz="900" dirty="0">
                          <a:effectLst/>
                          <a:latin typeface="Calibri" panose="020F0502020204030204" pitchFamily="34" charset="0"/>
                          <a:ea typeface="Calibri" panose="020F0502020204030204" pitchFamily="34" charset="0"/>
                          <a:cs typeface="Times New Roman" panose="02020603050405020304" pitchFamily="18" charset="0"/>
                        </a:rPr>
                        <a:t>, Impendle, Mkhambathini,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900" dirty="0">
                          <a:effectLst/>
                          <a:latin typeface="Calibri" panose="020F0502020204030204" pitchFamily="34" charset="0"/>
                          <a:ea typeface="Calibri" panose="020F0502020204030204" pitchFamily="34" charset="0"/>
                          <a:cs typeface="Times New Roman" panose="02020603050405020304" pitchFamily="18" charset="0"/>
                        </a:rPr>
                        <a:t>, ILM, Okhahlamba, Dannhauser, Amajuba and Newcastle, Alfred Duma, Jozini, Mtubatuba and GKM.</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4028068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36</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36</a:t>
            </a:fld>
            <a:endParaRPr lang="en-ZA" altLang="en-US" sz="1600" b="1" dirty="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00024364"/>
              </p:ext>
            </p:extLst>
          </p:nvPr>
        </p:nvGraphicFramePr>
        <p:xfrm>
          <a:off x="0" y="1534582"/>
          <a:ext cx="9108503" cy="5134778"/>
        </p:xfrm>
        <a:graphic>
          <a:graphicData uri="http://schemas.openxmlformats.org/drawingml/2006/table">
            <a:tbl>
              <a:tblPr firstRow="1" firstCol="1" bandRow="1"/>
              <a:tblGrid>
                <a:gridCol w="1784112">
                  <a:extLst>
                    <a:ext uri="{9D8B030D-6E8A-4147-A177-3AD203B41FA5}">
                      <a16:colId xmlns:a16="http://schemas.microsoft.com/office/drawing/2014/main" xmlns="" val="20000"/>
                    </a:ext>
                  </a:extLst>
                </a:gridCol>
                <a:gridCol w="856481">
                  <a:extLst>
                    <a:ext uri="{9D8B030D-6E8A-4147-A177-3AD203B41FA5}">
                      <a16:colId xmlns:a16="http://schemas.microsoft.com/office/drawing/2014/main" xmlns="" val="20001"/>
                    </a:ext>
                  </a:extLst>
                </a:gridCol>
                <a:gridCol w="1237065">
                  <a:extLst>
                    <a:ext uri="{9D8B030D-6E8A-4147-A177-3AD203B41FA5}">
                      <a16:colId xmlns:a16="http://schemas.microsoft.com/office/drawing/2014/main" xmlns="" val="20002"/>
                    </a:ext>
                  </a:extLst>
                </a:gridCol>
                <a:gridCol w="5230845">
                  <a:extLst>
                    <a:ext uri="{9D8B030D-6E8A-4147-A177-3AD203B41FA5}">
                      <a16:colId xmlns:a16="http://schemas.microsoft.com/office/drawing/2014/main" xmlns="" val="20003"/>
                    </a:ext>
                  </a:extLst>
                </a:gridCol>
              </a:tblGrid>
              <a:tr h="187431">
                <a:tc gridSpan="4">
                  <a:txBody>
                    <a:bodyPr/>
                    <a:lstStyle/>
                    <a:p>
                      <a:pPr marL="0" lvl="0" indent="0" algn="l">
                        <a:lnSpc>
                          <a:spcPct val="107000"/>
                        </a:lnSpc>
                        <a:spcAft>
                          <a:spcPts val="0"/>
                        </a:spcAft>
                        <a:buSzPts val="1100"/>
                        <a:buFont typeface="+mj-lt"/>
                        <a:buNone/>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12. Intervention</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Technical Support on financial management areas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87431">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3226503">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Support resolution of key audit findings in financial management including: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-Asset management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-Revenue management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-Expenditure management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-Annual financial statement reviews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-Grant management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-Viability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-Budget management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000">
                          <a:effectLst/>
                          <a:latin typeface="Calibri" panose="020F0502020204030204" pitchFamily="34" charset="0"/>
                          <a:ea typeface="Calibri" panose="020F0502020204030204" pitchFamily="34" charset="0"/>
                          <a:cs typeface="Times New Roman" panose="02020603050405020304" pitchFamily="18" charset="0"/>
                        </a:rPr>
                        <a:t> </a:t>
                      </a: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COGTA in conjunction with Provincial Treasury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54 municipalities are supported on the review and monitoring of COVID 19 expenditure and revenue/financial losses.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Reviewed grant reconciliation and investment reconciliation of Amajuba and Dannhauser municipalities.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Reviewed capital grant expenditure reconciliations at Amajuba, Dannhauser, Emadlangeni and Newcastle.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Reviewed Interim Financial Statements of Msinga, NDZ, and King Cetshwayo.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Supporting NDZ to review fixed asset register in compliance with GRAP.</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Provided support to Mpofana on their 20/21 draft budget.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Provided guidance to Dannhauser municipality on own funded projects.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Presentation made on COVID-19 Revenue Losses at MEC Local Government Webinar held on 31 July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54 municipalities are supported on the review and monitoring of COVID 19 expenditure. Report on COVID-19 expenditure and analysis of amounts and Service Providers utilized submitted to MEC.</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tabLst>
                          <a:tab pos="228600" algn="l"/>
                        </a:tabLst>
                      </a:pPr>
                      <a:r>
                        <a:rPr lang="en-US" sz="1000">
                          <a:effectLst/>
                          <a:latin typeface="Calibri" panose="020F0502020204030204" pitchFamily="34" charset="0"/>
                          <a:ea typeface="Calibri" panose="020F0502020204030204" pitchFamily="34" charset="0"/>
                          <a:cs typeface="Times New Roman" panose="02020603050405020304" pitchFamily="18" charset="0"/>
                        </a:rPr>
                        <a:t>Financial assessment (CMET) conducted at 48 municipalities with the exception of Umlalazi, Mandeni, Ndwedwe, Maphumulo, Zululand and Ulundi</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In progress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33413">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Finalise placement of financial experts at intervention municipalities namely;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-Uthukela District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-Abaqulusi</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-Mtubatuba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-Inkosi Langalibalele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-Umzinyathi</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31 May 20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COGTA: Municipal Finance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Abaqulusi</a:t>
                      </a:r>
                      <a:r>
                        <a:rPr lang="en-US" sz="1000" dirty="0">
                          <a:effectLst/>
                          <a:latin typeface="Calibri" panose="020F0502020204030204" pitchFamily="34" charset="0"/>
                          <a:ea typeface="Calibri" panose="020F0502020204030204" pitchFamily="34" charset="0"/>
                          <a:cs typeface="Times New Roman" panose="02020603050405020304" pitchFamily="18" charset="0"/>
                        </a:rPr>
                        <a:t>, Mtubatuba and ILM commenced on 02 June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Umzinyathi commenced on 23 June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Project Manager commenced on 23 June 2020.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Weekly tracking of progress.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186" marR="65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6180599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37</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37</a:t>
            </a:fld>
            <a:endParaRPr lang="en-ZA" altLang="en-US" sz="1600" b="1"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006037261"/>
              </p:ext>
            </p:extLst>
          </p:nvPr>
        </p:nvGraphicFramePr>
        <p:xfrm>
          <a:off x="35496" y="1507163"/>
          <a:ext cx="9073008" cy="5175284"/>
        </p:xfrm>
        <a:graphic>
          <a:graphicData uri="http://schemas.openxmlformats.org/drawingml/2006/table">
            <a:tbl>
              <a:tblPr firstRow="1" firstCol="1" bandRow="1"/>
              <a:tblGrid>
                <a:gridCol w="1846700">
                  <a:extLst>
                    <a:ext uri="{9D8B030D-6E8A-4147-A177-3AD203B41FA5}">
                      <a16:colId xmlns:a16="http://schemas.microsoft.com/office/drawing/2014/main" xmlns="" val="20000"/>
                    </a:ext>
                  </a:extLst>
                </a:gridCol>
                <a:gridCol w="847317">
                  <a:extLst>
                    <a:ext uri="{9D8B030D-6E8A-4147-A177-3AD203B41FA5}">
                      <a16:colId xmlns:a16="http://schemas.microsoft.com/office/drawing/2014/main" xmlns="" val="20001"/>
                    </a:ext>
                  </a:extLst>
                </a:gridCol>
                <a:gridCol w="935186">
                  <a:extLst>
                    <a:ext uri="{9D8B030D-6E8A-4147-A177-3AD203B41FA5}">
                      <a16:colId xmlns:a16="http://schemas.microsoft.com/office/drawing/2014/main" xmlns="" val="20002"/>
                    </a:ext>
                  </a:extLst>
                </a:gridCol>
                <a:gridCol w="5443805">
                  <a:extLst>
                    <a:ext uri="{9D8B030D-6E8A-4147-A177-3AD203B41FA5}">
                      <a16:colId xmlns:a16="http://schemas.microsoft.com/office/drawing/2014/main" xmlns="" val="20003"/>
                    </a:ext>
                  </a:extLst>
                </a:gridCol>
              </a:tblGrid>
              <a:tr h="138892">
                <a:tc gridSpan="4">
                  <a:txBody>
                    <a:bodyPr/>
                    <a:lstStyle/>
                    <a:p>
                      <a:pPr algn="l">
                        <a:lnSpc>
                          <a:spcPct val="107000"/>
                        </a:lnSpc>
                        <a:spcAft>
                          <a:spcPts val="0"/>
                        </a:spcAft>
                      </a:pPr>
                      <a:r>
                        <a:rPr lang="en-ZA" sz="900" b="1">
                          <a:effectLst/>
                          <a:latin typeface="Calibri" panose="020F0502020204030204" pitchFamily="34" charset="0"/>
                          <a:ea typeface="Calibri" panose="020F0502020204030204" pitchFamily="34" charset="0"/>
                          <a:cs typeface="Times New Roman" panose="02020603050405020304" pitchFamily="18" charset="0"/>
                        </a:rPr>
                        <a:t>AUDIT ACTION PLAN: MUNICIPAL PERFORMANCE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7040">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13.</a:t>
                      </a:r>
                      <a:r>
                        <a:rPr lang="en-US" sz="9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Support 19 municipalities that have received negative performance audit outcomes from AG report of 18/19 FY to improve performance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8060">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635435">
                <a:tc>
                  <a:txBody>
                    <a:bodyPr/>
                    <a:lstStyle/>
                    <a:p>
                      <a:pPr marL="342900" lvl="0" indent="-342900" algn="l">
                        <a:lnSpc>
                          <a:spcPct val="107000"/>
                        </a:lnSpc>
                        <a:spcAft>
                          <a:spcPts val="0"/>
                        </a:spcAft>
                        <a:tabLst>
                          <a:tab pos="4572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Development of a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generic</a:t>
                      </a:r>
                      <a:endParaRPr lang="en-US" sz="9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Performance </a:t>
                      </a:r>
                      <a:r>
                        <a:rPr lang="en-US" sz="900" dirty="0">
                          <a:effectLst/>
                          <a:latin typeface="Calibri" panose="020F0502020204030204" pitchFamily="34" charset="0"/>
                          <a:ea typeface="Calibri" panose="020F0502020204030204" pitchFamily="34" charset="0"/>
                          <a:cs typeface="Times New Roman" panose="02020603050405020304" pitchFamily="18" charset="0"/>
                        </a:rPr>
                        <a:t>Management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Framework </a:t>
                      </a:r>
                      <a:r>
                        <a:rPr lang="en-US" sz="900" dirty="0">
                          <a:effectLst/>
                          <a:latin typeface="Calibri" panose="020F0502020204030204" pitchFamily="34" charset="0"/>
                          <a:ea typeface="Calibri" panose="020F0502020204030204" pitchFamily="34" charset="0"/>
                          <a:cs typeface="Times New Roman" panose="02020603050405020304" pitchFamily="18" charset="0"/>
                        </a:rPr>
                        <a:t>for municipalities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to</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customize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tabLst>
                          <a:tab pos="45720" algn="l"/>
                        </a:tabLst>
                      </a:pPr>
                      <a:r>
                        <a:rPr lang="en-US" sz="900" dirty="0">
                          <a:effectLst/>
                          <a:latin typeface="Calibri" panose="020F0502020204030204" pitchFamily="34" charset="0"/>
                          <a:ea typeface="Calibri" panose="020F0502020204030204" pitchFamily="34" charset="0"/>
                          <a:cs typeface="Times New Roman" panose="02020603050405020304" pitchFamily="18" charset="0"/>
                        </a:rPr>
                        <a:t>Monitor and compile reports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on</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municipal </a:t>
                      </a:r>
                      <a:r>
                        <a:rPr lang="en-US" sz="900" dirty="0">
                          <a:effectLst/>
                          <a:latin typeface="Calibri" panose="020F0502020204030204" pitchFamily="34" charset="0"/>
                          <a:ea typeface="Calibri" panose="020F0502020204030204" pitchFamily="34" charset="0"/>
                          <a:cs typeface="Times New Roman" panose="02020603050405020304" pitchFamily="18" charset="0"/>
                        </a:rPr>
                        <a:t>performance.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Identify</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those </a:t>
                      </a:r>
                      <a:r>
                        <a:rPr lang="en-US" sz="900" dirty="0">
                          <a:effectLst/>
                          <a:latin typeface="Calibri" panose="020F0502020204030204" pitchFamily="34" charset="0"/>
                          <a:ea typeface="Calibri" panose="020F0502020204030204" pitchFamily="34" charset="0"/>
                          <a:cs typeface="Times New Roman" panose="02020603050405020304" pitchFamily="18" charset="0"/>
                        </a:rPr>
                        <a:t>in distress and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mobilize</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support </a:t>
                      </a:r>
                      <a:r>
                        <a:rPr lang="en-US" sz="900" dirty="0">
                          <a:effectLst/>
                          <a:latin typeface="Calibri" panose="020F0502020204030204" pitchFamily="34" charset="0"/>
                          <a:ea typeface="Calibri" panose="020F0502020204030204" pitchFamily="34" charset="0"/>
                          <a:cs typeface="Times New Roman" panose="02020603050405020304" pitchFamily="18" charset="0"/>
                        </a:rPr>
                        <a:t>for municipalities that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have</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been </a:t>
                      </a:r>
                      <a:r>
                        <a:rPr lang="en-US" sz="900" dirty="0">
                          <a:effectLst/>
                          <a:latin typeface="Calibri" panose="020F0502020204030204" pitchFamily="34" charset="0"/>
                          <a:ea typeface="Calibri" panose="020F0502020204030204" pitchFamily="34" charset="0"/>
                          <a:cs typeface="Times New Roman" panose="02020603050405020304" pitchFamily="18" charset="0"/>
                        </a:rPr>
                        <a:t>identified by LGS as in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distress</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US" sz="900" dirty="0">
                          <a:effectLst/>
                          <a:latin typeface="Calibri" panose="020F0502020204030204" pitchFamily="34" charset="0"/>
                          <a:ea typeface="Calibri" panose="020F0502020204030204" pitchFamily="34" charset="0"/>
                          <a:cs typeface="Times New Roman" panose="02020603050405020304" pitchFamily="18" charset="0"/>
                        </a:rPr>
                        <a:t>those that are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under</a:t>
                      </a: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administration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May – June 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May 2020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Quarterly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COGTA: Municipal Performance Monitoring and Reporting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(Service Delivery)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 Generic Performance Management System (PMS) Framework was developed in May and circulated to the 19 municipalities to customize and adopt the framework before year end. This was meant to address the AG finding on the lack of PMS Frameworks to plan, monitor, measure and report on performance.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After circulation of the generic PMS Framework to the 19 municipalities, a virtual workshop was held on 17 June 2020 with  the PMS Managers of the 19 municipalities further capacitate them on the legislative requirements in relation to adoption of a PMS Framework by each municipality and on the framework itself. The municipalities were also reminded to submit the new or revised PMS Frameworks to councils for adoption before 30 June to avoid a repeat audit finding.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Arial" panose="020B0604020202020204" pitchFamily="34" charset="0"/>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To date all the 19 municipalities have developed/reviewed and submitted the PMS frameworks to the respective councils for adoption by 30 June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The Report on municipal performance was compiled and 18 municipalities have been identified as being in distress currently. This number includes the 8 municipalities that are currently under administration. Support will be mobilized through the nerve center. This is ongoing and is reported on a quarterly basis.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111760"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Out of 54 municipalities, 22 had no PMS audit queries. For the remaining 32 Municipalities with PMS audit queries, an action plan with specific actions was developed and is being implemented and monitored on a quarterly basis.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7040">
                <a:tc gridSpan="4">
                  <a:txBody>
                    <a:bodyPr/>
                    <a:lstStyle/>
                    <a:p>
                      <a:pPr marL="0" lvl="0" indent="0" algn="l">
                        <a:lnSpc>
                          <a:spcPct val="107000"/>
                        </a:lnSpc>
                        <a:spcAft>
                          <a:spcPts val="0"/>
                        </a:spcAft>
                        <a:buSzPts val="1100"/>
                        <a:buFont typeface="+mj-lt"/>
                        <a:buNone/>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14. Intervention</a:t>
                      </a:r>
                      <a:r>
                        <a:rPr lang="en-US" sz="900" b="1" dirty="0">
                          <a:effectLst/>
                          <a:latin typeface="Calibri" panose="020F0502020204030204" pitchFamily="34" charset="0"/>
                          <a:ea typeface="Calibri" panose="020F0502020204030204" pitchFamily="34" charset="0"/>
                          <a:cs typeface="Times New Roman" panose="02020603050405020304" pitchFamily="18" charset="0"/>
                        </a:rPr>
                        <a:t>: Introduction of municipal performance monitoring and reporting reforms that have been introduced by DCOG and National Treasury to all municipalities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108060">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Progress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1659484">
                <a:tc>
                  <a:txBody>
                    <a:bodyPr/>
                    <a:lstStyle/>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1. Finalize </a:t>
                      </a:r>
                      <a:r>
                        <a:rPr lang="en-US" sz="900" dirty="0">
                          <a:effectLst/>
                          <a:latin typeface="Calibri" panose="020F0502020204030204" pitchFamily="34" charset="0"/>
                          <a:ea typeface="Calibri" panose="020F0502020204030204" pitchFamily="34" charset="0"/>
                          <a:cs typeface="Times New Roman" panose="02020603050405020304" pitchFamily="18" charset="0"/>
                        </a:rPr>
                        <a:t>proposed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standard performance </a:t>
                      </a:r>
                      <a:r>
                        <a:rPr lang="en-US" sz="900" dirty="0">
                          <a:effectLst/>
                          <a:latin typeface="Calibri" panose="020F0502020204030204" pitchFamily="34" charset="0"/>
                          <a:ea typeface="Calibri" panose="020F0502020204030204" pitchFamily="34" charset="0"/>
                          <a:cs typeface="Times New Roman" panose="02020603050405020304" pitchFamily="18" charset="0"/>
                        </a:rPr>
                        <a:t>indicators for the categories: Metro, Secondary Cities, Districts and LMs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tabLst>
                          <a:tab pos="45720" algn="l"/>
                        </a:tabLs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2. Present </a:t>
                      </a:r>
                      <a:r>
                        <a:rPr lang="en-US" sz="900" dirty="0">
                          <a:effectLst/>
                          <a:latin typeface="Calibri" panose="020F0502020204030204" pitchFamily="34" charset="0"/>
                          <a:ea typeface="Calibri" panose="020F0502020204030204" pitchFamily="34" charset="0"/>
                          <a:cs typeface="Times New Roman" panose="02020603050405020304" pitchFamily="18" charset="0"/>
                        </a:rPr>
                        <a:t>the set of proposed indicators to the senior managers of respective municipal categories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900">
                          <a:effectLst/>
                          <a:latin typeface="Calibri" panose="020F0502020204030204" pitchFamily="34" charset="0"/>
                          <a:ea typeface="Calibri" panose="020F0502020204030204" pitchFamily="34" charset="0"/>
                          <a:cs typeface="Times New Roman" panose="02020603050405020304" pitchFamily="18" charset="0"/>
                        </a:rPr>
                        <a:t>May 20</a:t>
                      </a: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COGTA: Municipal Performance Monitoring and Reporting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(Service Delivery)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lnSpc>
                          <a:spcPct val="107000"/>
                        </a:lnSpc>
                        <a:spcAft>
                          <a:spcPts val="0"/>
                        </a:spcAft>
                        <a:buFont typeface="+mj-lt"/>
                        <a:buNone/>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1.</a:t>
                      </a:r>
                      <a:r>
                        <a:rPr lang="en-US" sz="9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Municipal </a:t>
                      </a:r>
                      <a:r>
                        <a:rPr lang="en-US" sz="900" dirty="0">
                          <a:effectLst/>
                          <a:latin typeface="Calibri" panose="020F0502020204030204" pitchFamily="34" charset="0"/>
                          <a:ea typeface="Calibri" panose="020F0502020204030204" pitchFamily="34" charset="0"/>
                          <a:cs typeface="Times New Roman" panose="02020603050405020304" pitchFamily="18" charset="0"/>
                        </a:rPr>
                        <a:t>Monitoring and Reporting Framework has been finalized. Standard set of indicator presented to municipalities. Ethekwini Metro is already using the standard indicators as it has been a pilot of the DCOG since 2018.</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0"/>
                        </a:spcAft>
                        <a:buFont typeface="+mj-lt"/>
                        <a:buNone/>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9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900" dirty="0">
                          <a:effectLst/>
                          <a:latin typeface="Calibri" panose="020F0502020204030204" pitchFamily="34" charset="0"/>
                          <a:ea typeface="Calibri" panose="020F0502020204030204" pitchFamily="34" charset="0"/>
                          <a:cs typeface="Times New Roman" panose="02020603050405020304" pitchFamily="18" charset="0"/>
                        </a:rPr>
                        <a:t>proposed set of standard Indicators was circulated to all municipalities on 15 June 2020 for municipalities to start reporting on them in the 20/21 financial year. The municipalities will report on the standardized indicators in the first quarter of the Municipal Financial Year (July to September 2020). Monitoring and thereafter capacitation will take place. According to our assessment, in was noted that in most municipalities, indicators are included in their SDBIPs however worded differently (in some instance) but measuring the same performance.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Ongoing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8846548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38</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38</a:t>
            </a:fld>
            <a:endParaRPr lang="en-ZA" altLang="en-US" sz="1600" b="1"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07629635"/>
              </p:ext>
            </p:extLst>
          </p:nvPr>
        </p:nvGraphicFramePr>
        <p:xfrm>
          <a:off x="179511" y="1844825"/>
          <a:ext cx="8856985" cy="3084684"/>
        </p:xfrm>
        <a:graphic>
          <a:graphicData uri="http://schemas.openxmlformats.org/drawingml/2006/table">
            <a:tbl>
              <a:tblPr firstRow="1" firstCol="1" bandRow="1"/>
              <a:tblGrid>
                <a:gridCol w="1817269">
                  <a:extLst>
                    <a:ext uri="{9D8B030D-6E8A-4147-A177-3AD203B41FA5}">
                      <a16:colId xmlns:a16="http://schemas.microsoft.com/office/drawing/2014/main" xmlns="" val="20000"/>
                    </a:ext>
                  </a:extLst>
                </a:gridCol>
                <a:gridCol w="833814">
                  <a:extLst>
                    <a:ext uri="{9D8B030D-6E8A-4147-A177-3AD203B41FA5}">
                      <a16:colId xmlns:a16="http://schemas.microsoft.com/office/drawing/2014/main" xmlns="" val="20001"/>
                    </a:ext>
                  </a:extLst>
                </a:gridCol>
                <a:gridCol w="1204326">
                  <a:extLst>
                    <a:ext uri="{9D8B030D-6E8A-4147-A177-3AD203B41FA5}">
                      <a16:colId xmlns:a16="http://schemas.microsoft.com/office/drawing/2014/main" xmlns="" val="20002"/>
                    </a:ext>
                  </a:extLst>
                </a:gridCol>
                <a:gridCol w="5001576">
                  <a:extLst>
                    <a:ext uri="{9D8B030D-6E8A-4147-A177-3AD203B41FA5}">
                      <a16:colId xmlns:a16="http://schemas.microsoft.com/office/drawing/2014/main" xmlns="" val="20003"/>
                    </a:ext>
                  </a:extLst>
                </a:gridCol>
              </a:tblGrid>
              <a:tr h="432047">
                <a:tc gridSpan="4">
                  <a:txBody>
                    <a:bodyPr/>
                    <a:lstStyle/>
                    <a:p>
                      <a:pPr marL="0" lvl="0" indent="0" algn="l">
                        <a:lnSpc>
                          <a:spcPct val="107000"/>
                        </a:lnSpc>
                        <a:spcAft>
                          <a:spcPts val="0"/>
                        </a:spcAft>
                        <a:buSzPts val="1100"/>
                        <a:buFont typeface="+mj-lt"/>
                        <a:buNone/>
                        <a:tabLst>
                          <a:tab pos="217170" algn="l"/>
                        </a:tabLs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15. Intervention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Establishment of a Provincial Local Government M&amp;E Forum which comprises of municipal senior managers responsible for performance management and sector departments as a learning platform and structure for sharing of best practice and lessons.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71450">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473249">
                <a:tc>
                  <a:txBody>
                    <a:bodyPr/>
                    <a:lstStyle/>
                    <a:p>
                      <a:pPr marL="342900" marR="96520" lvl="0" indent="-342900" algn="l">
                        <a:lnSpc>
                          <a:spcPct val="107000"/>
                        </a:lnSpc>
                        <a:spcAft>
                          <a:spcPts val="0"/>
                        </a:spcAft>
                        <a:tabLst>
                          <a:tab pos="102870" algn="l"/>
                          <a:tab pos="1600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Hold inaugural meeting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and</a:t>
                      </a:r>
                      <a:endPar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96520" lvl="0" indent="-342900" algn="l">
                        <a:lnSpc>
                          <a:spcPct val="107000"/>
                        </a:lnSpc>
                        <a:spcAft>
                          <a:spcPts val="0"/>
                        </a:spcAft>
                        <a:tabLst>
                          <a:tab pos="102870" algn="l"/>
                          <a:tab pos="160020" algn="l"/>
                        </a:tabLst>
                      </a:pP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a</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dopt </a:t>
                      </a:r>
                      <a:r>
                        <a:rPr lang="en-US" sz="1000" dirty="0">
                          <a:effectLst/>
                          <a:latin typeface="Calibri" panose="020F0502020204030204" pitchFamily="34" charset="0"/>
                          <a:ea typeface="Calibri" panose="020F0502020204030204" pitchFamily="34" charset="0"/>
                          <a:cs typeface="Times New Roman" panose="02020603050405020304" pitchFamily="18" charset="0"/>
                        </a:rPr>
                        <a:t>terms of reference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6520" lvl="0" indent="-342900" algn="l">
                        <a:lnSpc>
                          <a:spcPct val="107000"/>
                        </a:lnSpc>
                        <a:spcAft>
                          <a:spcPts val="0"/>
                        </a:spcAft>
                        <a:tabLst>
                          <a:tab pos="102870" algn="l"/>
                          <a:tab pos="1600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Invite National DCOG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to</a:t>
                      </a:r>
                    </a:p>
                    <a:p>
                      <a:pPr marL="342900" marR="96520" lvl="0" indent="-342900" algn="l">
                        <a:lnSpc>
                          <a:spcPct val="107000"/>
                        </a:lnSpc>
                        <a:spcAft>
                          <a:spcPts val="0"/>
                        </a:spcAft>
                        <a:tabLst>
                          <a:tab pos="102870" algn="l"/>
                          <a:tab pos="160020" algn="l"/>
                        </a:tabLs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present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the new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standard</a:t>
                      </a:r>
                    </a:p>
                    <a:p>
                      <a:pPr marL="342900" marR="96520" lvl="0" indent="-342900" algn="l">
                        <a:lnSpc>
                          <a:spcPct val="107000"/>
                        </a:lnSpc>
                        <a:spcAft>
                          <a:spcPts val="0"/>
                        </a:spcAft>
                        <a:tabLst>
                          <a:tab pos="102870" algn="l"/>
                          <a:tab pos="160020" algn="l"/>
                        </a:tabLs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performance </a:t>
                      </a:r>
                      <a:r>
                        <a:rPr lang="en-US" sz="1000" dirty="0">
                          <a:effectLst/>
                          <a:latin typeface="Calibri" panose="020F0502020204030204" pitchFamily="34" charset="0"/>
                          <a:ea typeface="Calibri" panose="020F0502020204030204" pitchFamily="34" charset="0"/>
                          <a:cs typeface="Times New Roman" panose="02020603050405020304" pitchFamily="18" charset="0"/>
                        </a:rPr>
                        <a:t>indicators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for</a:t>
                      </a:r>
                    </a:p>
                    <a:p>
                      <a:pPr marL="342900" marR="96520" lvl="0" indent="-342900" algn="l">
                        <a:lnSpc>
                          <a:spcPct val="107000"/>
                        </a:lnSpc>
                        <a:spcAft>
                          <a:spcPts val="0"/>
                        </a:spcAft>
                        <a:tabLst>
                          <a:tab pos="102870" algn="l"/>
                          <a:tab pos="160020" algn="l"/>
                        </a:tabLs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local </a:t>
                      </a:r>
                      <a:r>
                        <a:rPr lang="en-US" sz="1000" dirty="0">
                          <a:effectLst/>
                          <a:latin typeface="Calibri" panose="020F0502020204030204" pitchFamily="34" charset="0"/>
                          <a:ea typeface="Calibri" panose="020F0502020204030204" pitchFamily="34" charset="0"/>
                          <a:cs typeface="Times New Roman" panose="02020603050405020304" pitchFamily="18" charset="0"/>
                        </a:rPr>
                        <a:t>government to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the</a:t>
                      </a:r>
                    </a:p>
                    <a:p>
                      <a:pPr marL="342900" marR="96520" lvl="0" indent="-342900" algn="l">
                        <a:lnSpc>
                          <a:spcPct val="107000"/>
                        </a:lnSpc>
                        <a:spcAft>
                          <a:spcPts val="0"/>
                        </a:spcAft>
                        <a:tabLst>
                          <a:tab pos="102870" algn="l"/>
                          <a:tab pos="160020" algn="l"/>
                        </a:tabLs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Forum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June 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COGTA: Municipal Performance Monitoring and Reporting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(Service Delivery)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tabLst>
                          <a:tab pos="457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inaugural meeting of the Local Government M&amp;E Forum was held on 7 May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 </a:t>
                      </a:r>
                      <a:r>
                        <a:rPr lang="en-US" sz="1000" dirty="0">
                          <a:effectLst/>
                          <a:latin typeface="Calibri" panose="020F0502020204030204" pitchFamily="34" charset="0"/>
                          <a:ea typeface="Calibri" panose="020F0502020204030204" pitchFamily="34" charset="0"/>
                          <a:cs typeface="Times New Roman" panose="02020603050405020304" pitchFamily="18" charset="0"/>
                        </a:rPr>
                        <a:t>National DCOG was invited to the inaugural meeting and made a presentation of the proposed standard indicators for local government.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Establishment achieved. Activities ongoing as follows: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second M&amp;E Forum meeting was held on 12 August (2</a:t>
                      </a:r>
                      <a:r>
                        <a:rPr lang="en-US" sz="10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000" dirty="0">
                          <a:effectLst/>
                          <a:latin typeface="Calibri" panose="020F0502020204030204" pitchFamily="34" charset="0"/>
                          <a:ea typeface="Calibri" panose="020F0502020204030204" pitchFamily="34" charset="0"/>
                          <a:cs typeface="Times New Roman" panose="02020603050405020304" pitchFamily="18" charset="0"/>
                        </a:rPr>
                        <a:t> Quarter of provincial financial year) and terms of reference were approved during this meeting. The following issues were addressed during the meeting: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Acting appointments and signing of performance agreements;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Performance Management System Quarterly Assessment;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Performance Management System Standard Operating Procedures and Calendar; and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Preparation of the Annual Performance Report.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1884886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39</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altLang="en-US" sz="3200" dirty="0" smtClean="0"/>
              <a:t>MEC COMMITMENT &amp; MFMA ACTION PLAN</a:t>
            </a:r>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39</a:t>
            </a:fld>
            <a:endParaRPr lang="en-ZA" altLang="en-US" sz="1600" b="1" dirty="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475876364"/>
              </p:ext>
            </p:extLst>
          </p:nvPr>
        </p:nvGraphicFramePr>
        <p:xfrm>
          <a:off x="179512" y="1628800"/>
          <a:ext cx="8712969" cy="1897821"/>
        </p:xfrm>
        <a:graphic>
          <a:graphicData uri="http://schemas.openxmlformats.org/drawingml/2006/table">
            <a:tbl>
              <a:tblPr firstRow="1" firstCol="1" bandRow="1"/>
              <a:tblGrid>
                <a:gridCol w="1786929">
                  <a:extLst>
                    <a:ext uri="{9D8B030D-6E8A-4147-A177-3AD203B41FA5}">
                      <a16:colId xmlns:a16="http://schemas.microsoft.com/office/drawing/2014/main" xmlns="" val="20000"/>
                    </a:ext>
                  </a:extLst>
                </a:gridCol>
                <a:gridCol w="819894">
                  <a:extLst>
                    <a:ext uri="{9D8B030D-6E8A-4147-A177-3AD203B41FA5}">
                      <a16:colId xmlns:a16="http://schemas.microsoft.com/office/drawing/2014/main" xmlns="" val="20001"/>
                    </a:ext>
                  </a:extLst>
                </a:gridCol>
                <a:gridCol w="1184219">
                  <a:extLst>
                    <a:ext uri="{9D8B030D-6E8A-4147-A177-3AD203B41FA5}">
                      <a16:colId xmlns:a16="http://schemas.microsoft.com/office/drawing/2014/main" xmlns="" val="20002"/>
                    </a:ext>
                  </a:extLst>
                </a:gridCol>
                <a:gridCol w="4921927">
                  <a:extLst>
                    <a:ext uri="{9D8B030D-6E8A-4147-A177-3AD203B41FA5}">
                      <a16:colId xmlns:a16="http://schemas.microsoft.com/office/drawing/2014/main" xmlns="" val="20003"/>
                    </a:ext>
                  </a:extLst>
                </a:gridCol>
              </a:tblGrid>
              <a:tr h="218182">
                <a:tc gridSpan="4">
                  <a:txBody>
                    <a:bodyPr/>
                    <a:lstStyle/>
                    <a:p>
                      <a:pPr algn="l">
                        <a:lnSpc>
                          <a:spcPct val="107000"/>
                        </a:lnSpc>
                        <a:spcAft>
                          <a:spcPts val="0"/>
                        </a:spcAft>
                      </a:pPr>
                      <a:r>
                        <a:rPr lang="en-ZA" sz="1300" b="1">
                          <a:effectLst/>
                          <a:latin typeface="Calibri" panose="020F0502020204030204" pitchFamily="34" charset="0"/>
                          <a:ea typeface="Calibri" panose="020F0502020204030204" pitchFamily="34" charset="0"/>
                          <a:cs typeface="Times New Roman" panose="02020603050405020304" pitchFamily="18" charset="0"/>
                        </a:rPr>
                        <a:t>AUDIT ACTION PLAN: EPWP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42900">
                <a:tc gridSpan="4">
                  <a:txBody>
                    <a:bodyPr/>
                    <a:lstStyle/>
                    <a:p>
                      <a:pPr marL="0" lvl="0" indent="0" algn="l">
                        <a:lnSpc>
                          <a:spcPct val="107000"/>
                        </a:lnSpc>
                        <a:spcAft>
                          <a:spcPts val="0"/>
                        </a:spcAft>
                        <a:buSzPts val="1100"/>
                        <a:buFont typeface="+mj-lt"/>
                        <a:buNone/>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16. Intervention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Support 19 municipalities that have received negative performance audit outcomes from AG report of 18/19 FY to improve 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1450">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Timeframe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Responsibility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Progress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090968">
                <a:tc>
                  <a:txBody>
                    <a:bodyPr/>
                    <a:lstStyle/>
                    <a:p>
                      <a:pPr marL="342900" lvl="0" indent="-342900" algn="l">
                        <a:lnSpc>
                          <a:spcPct val="107000"/>
                        </a:lnSpc>
                        <a:spcAft>
                          <a:spcPts val="0"/>
                        </a:spcAft>
                        <a:buFont typeface="+mj-lt"/>
                        <a:buAutoNum type="arabicPeriod"/>
                        <a:tabLst>
                          <a:tab pos="45720" algn="l"/>
                        </a:tabLst>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000" dirty="0">
                          <a:effectLst/>
                          <a:latin typeface="Calibri" panose="020F0502020204030204" pitchFamily="34" charset="0"/>
                          <a:ea typeface="Calibri" panose="020F0502020204030204" pitchFamily="34" charset="0"/>
                          <a:cs typeface="Times New Roman" panose="02020603050405020304" pitchFamily="18" charset="0"/>
                        </a:rPr>
                        <a:t> municipal audit queries relating to EPWP arising from Departmental Audit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tabLst>
                          <a:tab pos="4572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Engage municipalities to implement remedial action based on queries.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October 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Director: EPWP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Mr Nhlanhla Moloi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Analysis of audit queries in relation to 7 municipalities identified by AGSA in the management letter of municipalities: namely Msunduzi; Ethekwini; Umkhanyakude District, Ilembe District, Newcastle,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Uthukela</a:t>
                      </a:r>
                      <a:r>
                        <a:rPr lang="en-US" sz="1000" dirty="0">
                          <a:effectLst/>
                          <a:latin typeface="Calibri" panose="020F0502020204030204" pitchFamily="34" charset="0"/>
                          <a:ea typeface="Calibri" panose="020F0502020204030204" pitchFamily="34" charset="0"/>
                          <a:cs typeface="Times New Roman" panose="02020603050405020304" pitchFamily="18" charset="0"/>
                        </a:rPr>
                        <a:t> District and Zululand District is complete.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Engagement with municipalities scheduled for September 2020.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45" marR="65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2110379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SECTION 131 REPORT OBJECTIVES</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4</a:t>
            </a:fld>
            <a:endParaRPr lang="en-ZA" altLang="en-US" sz="1600" b="1" dirty="0">
              <a:solidFill>
                <a:srgbClr val="898989"/>
              </a:solidFill>
            </a:endParaRPr>
          </a:p>
        </p:txBody>
      </p:sp>
      <p:sp>
        <p:nvSpPr>
          <p:cNvPr id="9" name="Content Placeholder 2"/>
          <p:cNvSpPr>
            <a:spLocks noGrp="1"/>
          </p:cNvSpPr>
          <p:nvPr>
            <p:ph idx="1"/>
          </p:nvPr>
        </p:nvSpPr>
        <p:spPr>
          <a:xfrm>
            <a:off x="251520" y="1591864"/>
            <a:ext cx="8678672" cy="4878861"/>
          </a:xfrm>
        </p:spPr>
        <p:txBody>
          <a:bodyPr>
            <a:noAutofit/>
          </a:bodyPr>
          <a:lstStyle/>
          <a:p>
            <a:r>
              <a:rPr lang="en-ZA" sz="1800" dirty="0"/>
              <a:t>The primary purpose of this report is for the Member of the Executive Council (MEC) of KwaZulu-Natal responsible for Local Government as defined in the legislation, the MEC for Cooperative Governance and Traditional Affairs (COGTA) to report to the Provincial Legislature any omissions by municipalities to adequately address issues raised by the Auditor-General in municipal audit reports as required in terms of section 131(2)(b) of the Municipal Finance Management Act, No 56 of 2003 (MFMA</a:t>
            </a:r>
            <a:r>
              <a:rPr lang="en-ZA" sz="1800" dirty="0" smtClean="0"/>
              <a:t>).</a:t>
            </a:r>
            <a:endParaRPr lang="en-US" sz="1800" dirty="0"/>
          </a:p>
          <a:p>
            <a:r>
              <a:rPr lang="en-ZA" sz="1800" dirty="0"/>
              <a:t>The secondary objective of this report is for the Member of the Executive Council of KwaZulu-Natal to report to the Provincial Legislature on the analysis of audit reports and audit outcomes, analysis of annual reports and submission of oversight reports to the Department of Co-operative Governance and Traditional Affairs, submission of annual financial statements to the Auditor-General, analysis of the annual financial statements of municipalities and information on unauthorised, irregular and fruitless and wasteful expenditure as required in terms of section 131(2)(a) of the MFMA</a:t>
            </a:r>
            <a:r>
              <a:rPr lang="en-ZA" sz="1800" dirty="0" smtClean="0"/>
              <a:t>.</a:t>
            </a:r>
            <a:endParaRPr lang="en-US" sz="1800" dirty="0"/>
          </a:p>
          <a:p>
            <a:r>
              <a:rPr lang="en-ZA" sz="1800" dirty="0"/>
              <a:t>This report also details the Department’s commitments in relation to the Auditor-General reports going forward in response to the issues identified in the audit reports and analysis of financial data.</a:t>
            </a:r>
            <a:endParaRPr lang="en-US" sz="1800" dirty="0"/>
          </a:p>
          <a:p>
            <a:endParaRPr lang="en-US" sz="1200" dirty="0" smtClean="0"/>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2753669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611560" y="2132856"/>
            <a:ext cx="7848872" cy="1015663"/>
          </a:xfrm>
          <a:prstGeom prst="rect">
            <a:avLst/>
          </a:prstGeom>
        </p:spPr>
        <p:txBody>
          <a:bodyPr wrap="square">
            <a:spAutoFit/>
          </a:bodyPr>
          <a:lstStyle/>
          <a:p>
            <a:pPr algn="ctr"/>
            <a:r>
              <a:rPr lang="en-US" sz="6000" b="1" dirty="0" smtClean="0">
                <a:solidFill>
                  <a:srgbClr val="FFFFFF"/>
                </a:solidFill>
                <a:latin typeface="Arial"/>
                <a:cs typeface="Arial"/>
              </a:rPr>
              <a:t>THANK YOU</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03848" y="3284984"/>
            <a:ext cx="2736304" cy="1737923"/>
          </a:xfrm>
          <a:prstGeom prst="rect">
            <a:avLst/>
          </a:prstGeom>
        </p:spPr>
      </p:pic>
    </p:spTree>
    <p:extLst>
      <p:ext uri="{BB962C8B-B14F-4D97-AF65-F5344CB8AC3E}">
        <p14:creationId xmlns:p14="http://schemas.microsoft.com/office/powerpoint/2010/main" xmlns="" val="179662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5</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US" sz="2800" dirty="0"/>
              <a:t>KZN KEY FOCUS AREAS </a:t>
            </a:r>
            <a:r>
              <a:rPr lang="en-US" sz="2800" dirty="0" smtClean="0"/>
              <a:t>GENERAL </a:t>
            </a:r>
            <a:r>
              <a:rPr lang="en-US" sz="2800" dirty="0"/>
              <a:t>REPORT OF AGSA</a:t>
            </a:r>
            <a:endParaRPr lang="en-ZA" altLang="en-US" sz="28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5</a:t>
            </a:fld>
            <a:endParaRPr lang="en-ZA" altLang="en-US" sz="1600" b="1" dirty="0">
              <a:solidFill>
                <a:srgbClr val="898989"/>
              </a:solidFill>
            </a:endParaRPr>
          </a:p>
        </p:txBody>
      </p:sp>
      <p:sp>
        <p:nvSpPr>
          <p:cNvPr id="9" name="Content Placeholder 2"/>
          <p:cNvSpPr>
            <a:spLocks noGrp="1"/>
          </p:cNvSpPr>
          <p:nvPr>
            <p:ph idx="1"/>
          </p:nvPr>
        </p:nvSpPr>
        <p:spPr>
          <a:xfrm>
            <a:off x="251520" y="1555337"/>
            <a:ext cx="8678672" cy="4878861"/>
          </a:xfrm>
        </p:spPr>
        <p:txBody>
          <a:bodyPr>
            <a:noAutofit/>
          </a:bodyPr>
          <a:lstStyle/>
          <a:p>
            <a:pPr marL="0" indent="0">
              <a:buNone/>
            </a:pPr>
            <a:r>
              <a:rPr lang="en-US" sz="1800" dirty="0" smtClean="0">
                <a:solidFill>
                  <a:srgbClr val="FF0000"/>
                </a:solidFill>
              </a:rPr>
              <a:t>Theme: Accountability </a:t>
            </a:r>
            <a:r>
              <a:rPr lang="en-US" sz="1800" dirty="0">
                <a:solidFill>
                  <a:srgbClr val="FF0000"/>
                </a:solidFill>
              </a:rPr>
              <a:t>by Leadership</a:t>
            </a:r>
          </a:p>
          <a:p>
            <a:r>
              <a:rPr lang="en-US" sz="1800" dirty="0"/>
              <a:t>Financial Health</a:t>
            </a:r>
          </a:p>
          <a:p>
            <a:r>
              <a:rPr lang="en-US" sz="1800" dirty="0"/>
              <a:t>Improvement at Intervention Municipalities</a:t>
            </a:r>
          </a:p>
          <a:p>
            <a:r>
              <a:rPr lang="en-US" sz="1800" dirty="0"/>
              <a:t>SCM Non-compliance and Irregular Expenditure</a:t>
            </a:r>
          </a:p>
          <a:p>
            <a:r>
              <a:rPr lang="en-US" sz="1800" dirty="0"/>
              <a:t>Financial and Performance Management</a:t>
            </a:r>
          </a:p>
          <a:p>
            <a:r>
              <a:rPr lang="en-US" sz="1800" dirty="0"/>
              <a:t>Basic Controls in respect of:</a:t>
            </a:r>
          </a:p>
          <a:p>
            <a:pPr lvl="1"/>
            <a:r>
              <a:rPr lang="en-US" sz="1600" dirty="0"/>
              <a:t>Leadership</a:t>
            </a:r>
          </a:p>
          <a:p>
            <a:pPr lvl="1"/>
            <a:r>
              <a:rPr lang="en-US" sz="1600" dirty="0"/>
              <a:t>Responsiveness in implementing audit action plans</a:t>
            </a:r>
          </a:p>
          <a:p>
            <a:pPr lvl="1"/>
            <a:r>
              <a:rPr lang="en-US" sz="1600" dirty="0"/>
              <a:t>Record Keeping</a:t>
            </a:r>
          </a:p>
          <a:p>
            <a:pPr lvl="1"/>
            <a:r>
              <a:rPr lang="en-US" sz="1600" dirty="0"/>
              <a:t>Daily and Monthly Controls</a:t>
            </a:r>
          </a:p>
          <a:p>
            <a:pPr lvl="1"/>
            <a:r>
              <a:rPr lang="en-US" sz="1600" dirty="0"/>
              <a:t>Review and Monitoring of </a:t>
            </a:r>
            <a:r>
              <a:rPr lang="en-US" sz="1600" dirty="0" err="1"/>
              <a:t>Complaince</a:t>
            </a:r>
            <a:endParaRPr lang="en-US" sz="1600" dirty="0"/>
          </a:p>
          <a:p>
            <a:pPr lvl="1"/>
            <a:r>
              <a:rPr lang="en-US" sz="1600" dirty="0"/>
              <a:t>IT</a:t>
            </a:r>
          </a:p>
          <a:p>
            <a:pPr lvl="1"/>
            <a:r>
              <a:rPr lang="en-US" sz="1600" dirty="0"/>
              <a:t>Human </a:t>
            </a:r>
            <a:r>
              <a:rPr lang="en-US" sz="1600" dirty="0" err="1"/>
              <a:t>Resouce</a:t>
            </a:r>
            <a:r>
              <a:rPr lang="en-US" sz="1600" dirty="0"/>
              <a:t> Management</a:t>
            </a: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4291031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AUDIT OUTCOMES OVERVIEW</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6</a:t>
            </a:fld>
            <a:endParaRPr lang="en-ZA" altLang="en-US" sz="1600" b="1" dirty="0">
              <a:solidFill>
                <a:srgbClr val="898989"/>
              </a:solidFill>
            </a:endParaRPr>
          </a:p>
        </p:txBody>
      </p:sp>
      <p:sp>
        <p:nvSpPr>
          <p:cNvPr id="9" name="Content Placeholder 2"/>
          <p:cNvSpPr>
            <a:spLocks noGrp="1"/>
          </p:cNvSpPr>
          <p:nvPr>
            <p:ph idx="1"/>
          </p:nvPr>
        </p:nvSpPr>
        <p:spPr>
          <a:xfrm>
            <a:off x="251520" y="1451727"/>
            <a:ext cx="8678672" cy="1832093"/>
          </a:xfrm>
        </p:spPr>
        <p:txBody>
          <a:bodyPr>
            <a:noAutofit/>
          </a:bodyPr>
          <a:lstStyle/>
          <a:p>
            <a:r>
              <a:rPr lang="en-US" sz="1600" dirty="0" smtClean="0"/>
              <a:t>There has been a slight improvement in audit outcomes when compared to the 2017/2018 year with </a:t>
            </a:r>
          </a:p>
          <a:p>
            <a:pPr lvl="1"/>
            <a:r>
              <a:rPr lang="en-US" sz="1400" dirty="0" smtClean="0"/>
              <a:t>The </a:t>
            </a:r>
            <a:r>
              <a:rPr lang="en-US" sz="1400" dirty="0"/>
              <a:t>eight (8) out of fifty four (54) municipalities </a:t>
            </a:r>
            <a:r>
              <a:rPr lang="en-US" sz="1400" dirty="0" smtClean="0"/>
              <a:t>with </a:t>
            </a:r>
            <a:r>
              <a:rPr lang="en-US" sz="1400" dirty="0"/>
              <a:t>improved audit </a:t>
            </a:r>
            <a:r>
              <a:rPr lang="en-US" sz="1400" dirty="0" smtClean="0"/>
              <a:t>outcomes namely,</a:t>
            </a:r>
            <a:endParaRPr lang="en-US" sz="1400" dirty="0"/>
          </a:p>
          <a:p>
            <a:pPr lvl="2"/>
            <a:r>
              <a:rPr lang="en-US" sz="1100" dirty="0" err="1" smtClean="0"/>
              <a:t>Ugu</a:t>
            </a:r>
            <a:r>
              <a:rPr lang="en-US" sz="1100" dirty="0"/>
              <a:t>, </a:t>
            </a:r>
            <a:r>
              <a:rPr lang="en-US" sz="1100" dirty="0" err="1"/>
              <a:t>Msunduzi</a:t>
            </a:r>
            <a:r>
              <a:rPr lang="en-US" sz="1100" dirty="0"/>
              <a:t> and Richmond Municipalities improved from adverse to </a:t>
            </a:r>
            <a:r>
              <a:rPr lang="en-US" sz="1100" dirty="0" smtClean="0"/>
              <a:t>qualified;</a:t>
            </a:r>
            <a:endParaRPr lang="en-US" sz="1100" dirty="0"/>
          </a:p>
          <a:p>
            <a:pPr lvl="2"/>
            <a:r>
              <a:rPr lang="en-US" sz="1100" dirty="0" smtClean="0"/>
              <a:t>Alfred </a:t>
            </a:r>
            <a:r>
              <a:rPr lang="en-US" sz="1100" dirty="0"/>
              <a:t>Duma and King </a:t>
            </a:r>
            <a:r>
              <a:rPr lang="en-US" sz="1100" dirty="0" err="1"/>
              <a:t>Cetshwayo</a:t>
            </a:r>
            <a:r>
              <a:rPr lang="en-US" sz="1100" dirty="0"/>
              <a:t> municipalities improved from qualified to </a:t>
            </a:r>
            <a:r>
              <a:rPr lang="en-US" sz="1100" dirty="0" smtClean="0"/>
              <a:t>unqualified; </a:t>
            </a:r>
            <a:endParaRPr lang="en-US" sz="1100" dirty="0"/>
          </a:p>
          <a:p>
            <a:pPr lvl="2"/>
            <a:r>
              <a:rPr lang="en-US" sz="1100" dirty="0" smtClean="0"/>
              <a:t>Nongoma </a:t>
            </a:r>
            <a:r>
              <a:rPr lang="en-US" sz="1100" dirty="0"/>
              <a:t>Municipality had a remarkable improvement from adverse to </a:t>
            </a:r>
            <a:r>
              <a:rPr lang="en-US" sz="1100" dirty="0" smtClean="0"/>
              <a:t>unqualified; </a:t>
            </a:r>
            <a:endParaRPr lang="en-US" sz="1100" dirty="0"/>
          </a:p>
          <a:p>
            <a:pPr lvl="2"/>
            <a:r>
              <a:rPr lang="en-US" sz="1100" dirty="0" err="1" smtClean="0"/>
              <a:t>Abaqulusi</a:t>
            </a:r>
            <a:r>
              <a:rPr lang="en-US" sz="1100" dirty="0" smtClean="0"/>
              <a:t> </a:t>
            </a:r>
            <a:r>
              <a:rPr lang="en-US" sz="1100" dirty="0"/>
              <a:t>Municipality improved from qualified to unqualified audit outcome; and</a:t>
            </a:r>
          </a:p>
          <a:p>
            <a:pPr lvl="2"/>
            <a:r>
              <a:rPr lang="en-US" sz="1100" dirty="0" smtClean="0"/>
              <a:t>Harry </a:t>
            </a:r>
            <a:r>
              <a:rPr lang="en-US" sz="1100" dirty="0" err="1"/>
              <a:t>Gwala</a:t>
            </a:r>
            <a:r>
              <a:rPr lang="en-US" sz="1100" dirty="0"/>
              <a:t> District Municipality improved from qualified to </a:t>
            </a:r>
            <a:r>
              <a:rPr lang="en-US" sz="1100" dirty="0" smtClean="0"/>
              <a:t>unqualified.</a:t>
            </a:r>
            <a:endParaRPr lang="en-US" sz="1100" dirty="0"/>
          </a:p>
          <a:p>
            <a:pPr lvl="1"/>
            <a:r>
              <a:rPr lang="en-US" sz="1400" dirty="0" smtClean="0"/>
              <a:t>The </a:t>
            </a:r>
            <a:r>
              <a:rPr lang="en-US" sz="1400" dirty="0"/>
              <a:t>following seven (7) out of fifty four (54) municipalities have regressed in their audit </a:t>
            </a:r>
            <a:r>
              <a:rPr lang="en-US" sz="1400" dirty="0" smtClean="0"/>
              <a:t>outcomes namely,</a:t>
            </a:r>
            <a:endParaRPr lang="en-US" sz="1400" dirty="0"/>
          </a:p>
          <a:p>
            <a:pPr lvl="2"/>
            <a:r>
              <a:rPr lang="en-US" sz="1100" dirty="0" err="1" smtClean="0"/>
              <a:t>Umshwathi</a:t>
            </a:r>
            <a:r>
              <a:rPr lang="en-US" sz="1100" dirty="0"/>
              <a:t>, </a:t>
            </a:r>
            <a:r>
              <a:rPr lang="en-US" sz="1100" dirty="0" err="1"/>
              <a:t>Umngeni</a:t>
            </a:r>
            <a:r>
              <a:rPr lang="en-US" sz="1100" dirty="0"/>
              <a:t>, </a:t>
            </a:r>
            <a:r>
              <a:rPr lang="en-US" sz="1100" dirty="0" err="1"/>
              <a:t>Jozini</a:t>
            </a:r>
            <a:r>
              <a:rPr lang="en-US" sz="1100" dirty="0"/>
              <a:t>, </a:t>
            </a:r>
            <a:r>
              <a:rPr lang="en-US" sz="1100" dirty="0" err="1"/>
              <a:t>Mtubatuba</a:t>
            </a:r>
            <a:r>
              <a:rPr lang="en-US" sz="1100" dirty="0"/>
              <a:t>, eDumbe and </a:t>
            </a:r>
            <a:r>
              <a:rPr lang="en-US" sz="1100" dirty="0" err="1"/>
              <a:t>Umzimkhulu</a:t>
            </a:r>
            <a:r>
              <a:rPr lang="en-US" sz="1100" dirty="0"/>
              <a:t> municipalities regressed from unqualified to </a:t>
            </a:r>
            <a:r>
              <a:rPr lang="en-US" sz="1100" dirty="0" smtClean="0"/>
              <a:t>qualified; and</a:t>
            </a:r>
            <a:endParaRPr lang="en-US" sz="1100" dirty="0"/>
          </a:p>
          <a:p>
            <a:pPr lvl="2"/>
            <a:r>
              <a:rPr lang="en-US" sz="1100" dirty="0" err="1" smtClean="0"/>
              <a:t>Umzinyathi</a:t>
            </a:r>
            <a:r>
              <a:rPr lang="en-US" sz="1100" dirty="0" smtClean="0"/>
              <a:t> </a:t>
            </a:r>
            <a:r>
              <a:rPr lang="en-US" sz="1100" dirty="0"/>
              <a:t>District Municipality regressed from adverse to a </a:t>
            </a:r>
            <a:r>
              <a:rPr lang="en-US" sz="1100" dirty="0" smtClean="0"/>
              <a:t>disclaimer.</a:t>
            </a:r>
            <a:endParaRPr lang="en-US" sz="1100" dirty="0"/>
          </a:p>
          <a:p>
            <a:pPr lvl="1"/>
            <a:r>
              <a:rPr lang="en-US" sz="1400" dirty="0" smtClean="0"/>
              <a:t>The remaining 39 municipalities’ outcomes remained unchanged.</a:t>
            </a:r>
          </a:p>
        </p:txBody>
      </p:sp>
      <p:pic>
        <p:nvPicPr>
          <p:cNvPr id="15" name="Picture 14"/>
          <p:cNvPicPr>
            <a:picLocks noChangeAspect="1"/>
          </p:cNvPicPr>
          <p:nvPr/>
        </p:nvPicPr>
        <p:blipFill>
          <a:blip r:embed="rId2"/>
          <a:stretch>
            <a:fillRect/>
          </a:stretch>
        </p:blipFill>
        <p:spPr>
          <a:xfrm>
            <a:off x="2013595" y="4172059"/>
            <a:ext cx="4936642" cy="266714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4058114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7</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AUDIT MOVEMENT</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7</a:t>
            </a:fld>
            <a:endParaRPr lang="en-ZA" altLang="en-US" sz="1600" b="1" dirty="0">
              <a:solidFill>
                <a:srgbClr val="898989"/>
              </a:solidFill>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xmlns="" val="4294092183"/>
              </p:ext>
            </p:extLst>
          </p:nvPr>
        </p:nvGraphicFramePr>
        <p:xfrm>
          <a:off x="367116" y="1703070"/>
          <a:ext cx="8229599" cy="4653280"/>
        </p:xfrm>
        <a:graphic>
          <a:graphicData uri="http://schemas.openxmlformats.org/drawingml/2006/table">
            <a:tbl>
              <a:tblPr firstRow="1" firstCol="1" bandRow="1"/>
              <a:tblGrid>
                <a:gridCol w="2072843">
                  <a:extLst>
                    <a:ext uri="{9D8B030D-6E8A-4147-A177-3AD203B41FA5}">
                      <a16:colId xmlns:a16="http://schemas.microsoft.com/office/drawing/2014/main" xmlns="" val="2974468471"/>
                    </a:ext>
                  </a:extLst>
                </a:gridCol>
                <a:gridCol w="1089982">
                  <a:extLst>
                    <a:ext uri="{9D8B030D-6E8A-4147-A177-3AD203B41FA5}">
                      <a16:colId xmlns:a16="http://schemas.microsoft.com/office/drawing/2014/main" xmlns="" val="3854854777"/>
                    </a:ext>
                  </a:extLst>
                </a:gridCol>
                <a:gridCol w="1125949">
                  <a:extLst>
                    <a:ext uri="{9D8B030D-6E8A-4147-A177-3AD203B41FA5}">
                      <a16:colId xmlns:a16="http://schemas.microsoft.com/office/drawing/2014/main" xmlns="" val="3267430237"/>
                    </a:ext>
                  </a:extLst>
                </a:gridCol>
                <a:gridCol w="1021174">
                  <a:extLst>
                    <a:ext uri="{9D8B030D-6E8A-4147-A177-3AD203B41FA5}">
                      <a16:colId xmlns:a16="http://schemas.microsoft.com/office/drawing/2014/main" xmlns="" val="458267156"/>
                    </a:ext>
                  </a:extLst>
                </a:gridCol>
                <a:gridCol w="1793702">
                  <a:extLst>
                    <a:ext uri="{9D8B030D-6E8A-4147-A177-3AD203B41FA5}">
                      <a16:colId xmlns:a16="http://schemas.microsoft.com/office/drawing/2014/main" xmlns="" val="4076271886"/>
                    </a:ext>
                  </a:extLst>
                </a:gridCol>
                <a:gridCol w="1125949">
                  <a:extLst>
                    <a:ext uri="{9D8B030D-6E8A-4147-A177-3AD203B41FA5}">
                      <a16:colId xmlns:a16="http://schemas.microsoft.com/office/drawing/2014/main" xmlns="" val="2180568469"/>
                    </a:ext>
                  </a:extLst>
                </a:gridCol>
              </a:tblGrid>
              <a:tr h="170815">
                <a:tc>
                  <a:txBody>
                    <a:bodyPr/>
                    <a:lstStyle/>
                    <a:p>
                      <a:pPr marL="0" marR="0" algn="just">
                        <a:lnSpc>
                          <a:spcPct val="115000"/>
                        </a:lnSpc>
                        <a:spcBef>
                          <a:spcPts val="0"/>
                        </a:spcBef>
                        <a:spcAft>
                          <a:spcPts val="0"/>
                        </a:spcAft>
                      </a:pPr>
                      <a: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t/>
                      </a:r>
                      <a:b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br>
                      <a:r>
                        <a:rPr lang="en-US" sz="1200" b="1" baseline="30000" dirty="0">
                          <a:effectLst/>
                          <a:latin typeface="Arial" panose="020B0604020202020204" pitchFamily="34" charset="0"/>
                          <a:ea typeface="Times New Roman" panose="02020603050405020304" pitchFamily="18" charset="0"/>
                          <a:cs typeface="Times New Roman" panose="02020603050405020304" pitchFamily="18" charset="0"/>
                        </a:rPr>
                        <a:t>AUDIT OUTCOME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200" b="1" baseline="30000">
                          <a:effectLst/>
                          <a:latin typeface="Arial" panose="020B0604020202020204" pitchFamily="34" charset="0"/>
                          <a:ea typeface="Times New Roman" panose="02020603050405020304" pitchFamily="18" charset="0"/>
                          <a:cs typeface="Times New Roman" panose="02020603050405020304" pitchFamily="18" charset="0"/>
                        </a:rPr>
                        <a:t>IMPROVED (8)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gridSpan="3">
                  <a:txBody>
                    <a:bodyPr/>
                    <a:lstStyle/>
                    <a:p>
                      <a:pPr marL="0" marR="0" algn="ctr">
                        <a:lnSpc>
                          <a:spcPct val="115000"/>
                        </a:lnSpc>
                        <a:spcBef>
                          <a:spcPts val="0"/>
                        </a:spcBef>
                        <a:spcAft>
                          <a:spcPts val="0"/>
                        </a:spcAft>
                      </a:pPr>
                      <a:r>
                        <a:rPr lang="en-US" sz="1200" b="1" baseline="30000">
                          <a:effectLst/>
                          <a:latin typeface="Arial" panose="020B0604020202020204" pitchFamily="34" charset="0"/>
                          <a:ea typeface="Times New Roman" panose="02020603050405020304" pitchFamily="18" charset="0"/>
                          <a:cs typeface="Times New Roman" panose="02020603050405020304" pitchFamily="18" charset="0"/>
                        </a:rPr>
                        <a:t>UNCHANGED (39)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b="1" baseline="30000">
                          <a:effectLst/>
                          <a:latin typeface="Arial" panose="020B0604020202020204" pitchFamily="34" charset="0"/>
                          <a:ea typeface="Times New Roman" panose="02020603050405020304" pitchFamily="18" charset="0"/>
                          <a:cs typeface="Times New Roman" panose="02020603050405020304" pitchFamily="18" charset="0"/>
                        </a:rPr>
                        <a:t>REGRESSED (7)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extLst>
                  <a:ext uri="{0D108BD9-81ED-4DB2-BD59-A6C34878D82A}">
                    <a16:rowId xmlns:a16="http://schemas.microsoft.com/office/drawing/2014/main" xmlns="" val="1865919151"/>
                  </a:ext>
                </a:extLst>
              </a:tr>
              <a:tr h="142240">
                <a:tc>
                  <a:txBody>
                    <a:bodyPr/>
                    <a:lstStyle/>
                    <a:p>
                      <a:pPr marL="0" marR="0">
                        <a:lnSpc>
                          <a:spcPct val="115000"/>
                        </a:lnSpc>
                        <a:spcBef>
                          <a:spcPts val="0"/>
                        </a:spcBef>
                        <a:spcAft>
                          <a:spcPts val="0"/>
                        </a:spcAft>
                      </a:pPr>
                      <a:r>
                        <a:rPr lang="en-US" sz="1400" b="1" baseline="30000" dirty="0">
                          <a:effectLst/>
                          <a:latin typeface="Arial" panose="020B0604020202020204" pitchFamily="34" charset="0"/>
                          <a:ea typeface="Times New Roman" panose="02020603050405020304" pitchFamily="18" charset="0"/>
                          <a:cs typeface="Times New Roman" panose="02020603050405020304" pitchFamily="18" charset="0"/>
                        </a:rPr>
                        <a:t>Unqualified with no findings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Okhahlamba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2963575105"/>
                  </a:ext>
                </a:extLst>
              </a:tr>
              <a:tr h="1803400">
                <a:tc>
                  <a:txBody>
                    <a:bodyPr/>
                    <a:lstStyle/>
                    <a:p>
                      <a:pPr marL="0" marR="0">
                        <a:lnSpc>
                          <a:spcPct val="115000"/>
                        </a:lnSpc>
                        <a:spcBef>
                          <a:spcPts val="0"/>
                        </a:spcBef>
                        <a:spcAft>
                          <a:spcPts val="0"/>
                        </a:spcAft>
                      </a:pPr>
                      <a:r>
                        <a:rPr lang="en-US" sz="1400" b="1" baseline="30000">
                          <a:effectLst/>
                          <a:latin typeface="Arial" panose="020B0604020202020204" pitchFamily="34" charset="0"/>
                          <a:ea typeface="Times New Roman" panose="02020603050405020304" pitchFamily="18" charset="0"/>
                          <a:cs typeface="Times New Roman" panose="02020603050405020304" pitchFamily="18" charset="0"/>
                        </a:rPr>
                        <a:t>Unqualified with findings (32)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Alfred Duma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Abaqulusi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Nongoma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Harry Gwala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King Cetshwayo</a:t>
                      </a:r>
                      <a:endParaRPr lang="en-US" sz="1200">
                        <a:effectLst/>
                        <a:latin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Msinga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uPhongolo</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eThekwini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Umdoni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Mkhambathini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Endumeni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Nquthu</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Newcastle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Emadlangeni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Umvoti</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Ulundi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Mfolozi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Umlalazi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Mthonjaneni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Ilembe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Mandeni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Kwadukuza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Ndwedwe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Greater Kokstad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Umzumbe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Umuziwabantu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Ray Nkonyeni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Umhlabuyalingana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Maphumulo</a:t>
                      </a:r>
                      <a:endParaRPr lang="en-US" sz="1200">
                        <a:effectLst/>
                        <a:latin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Dr Nkosazana Dlamini Zuma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Nkandl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Umhlathuze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2648865337"/>
                  </a:ext>
                </a:extLst>
              </a:tr>
              <a:tr h="828675">
                <a:tc>
                  <a:txBody>
                    <a:bodyPr/>
                    <a:lstStyle/>
                    <a:p>
                      <a:pPr marL="0" marR="0">
                        <a:lnSpc>
                          <a:spcPct val="115000"/>
                        </a:lnSpc>
                        <a:spcBef>
                          <a:spcPts val="0"/>
                        </a:spcBef>
                        <a:spcAft>
                          <a:spcPts val="0"/>
                        </a:spcAft>
                      </a:pPr>
                      <a:r>
                        <a:rPr lang="en-US" sz="1400" b="1" baseline="30000">
                          <a:effectLst/>
                          <a:latin typeface="Arial" panose="020B0604020202020204" pitchFamily="34" charset="0"/>
                          <a:ea typeface="Times New Roman" panose="02020603050405020304" pitchFamily="18" charset="0"/>
                          <a:cs typeface="Times New Roman" panose="02020603050405020304" pitchFamily="18" charset="0"/>
                        </a:rPr>
                        <a:t>Qualified (18)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Ugu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Msunduzi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Richmond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Umkhanyakude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Uthukela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Amajuba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Umgungundlovu</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Impendle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Dannhauser</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Zululand</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Big 5 Hlabisa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Ubuhlebezwe</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uMshwathi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Umngeni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eDumbe</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Jozini</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Mtubatuba</a:t>
                      </a:r>
                      <a:endParaRPr lang="en-US" sz="1200">
                        <a:effectLst/>
                        <a:latin typeface="Calibri" panose="020F0502020204030204" pitchFamily="34" charset="0"/>
                        <a:cs typeface="Times New Roman" panose="02020603050405020304" pitchFamily="18" charset="0"/>
                      </a:endParaRPr>
                    </a:p>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Umzimkhulu</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737311872"/>
                  </a:ext>
                </a:extLst>
              </a:tr>
              <a:tr h="167640">
                <a:tc>
                  <a:txBody>
                    <a:bodyPr/>
                    <a:lstStyle/>
                    <a:p>
                      <a:pPr marL="0" marR="0">
                        <a:lnSpc>
                          <a:spcPct val="115000"/>
                        </a:lnSpc>
                        <a:spcBef>
                          <a:spcPts val="0"/>
                        </a:spcBef>
                        <a:spcAft>
                          <a:spcPts val="0"/>
                        </a:spcAft>
                      </a:pPr>
                      <a:r>
                        <a:rPr lang="en-US" sz="1400" b="1" baseline="30000">
                          <a:effectLst/>
                          <a:latin typeface="Arial" panose="020B0604020202020204" pitchFamily="34" charset="0"/>
                          <a:ea typeface="Times New Roman" panose="02020603050405020304" pitchFamily="18" charset="0"/>
                          <a:cs typeface="Times New Roman" panose="02020603050405020304" pitchFamily="18" charset="0"/>
                        </a:rPr>
                        <a:t>Disclaimed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Mpofana</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Umzinyathi</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363049833"/>
                  </a:ext>
                </a:extLst>
              </a:tr>
              <a:tr h="167640">
                <a:tc>
                  <a:txBody>
                    <a:bodyPr/>
                    <a:lstStyle/>
                    <a:p>
                      <a:pPr marL="0" marR="0">
                        <a:lnSpc>
                          <a:spcPct val="115000"/>
                        </a:lnSpc>
                        <a:spcBef>
                          <a:spcPts val="0"/>
                        </a:spcBef>
                        <a:spcAft>
                          <a:spcPts val="0"/>
                        </a:spcAft>
                      </a:pPr>
                      <a:r>
                        <a:rPr lang="en-US" sz="1400" b="1" baseline="30000">
                          <a:effectLst/>
                          <a:latin typeface="Arial" panose="020B0604020202020204" pitchFamily="34" charset="0"/>
                          <a:ea typeface="Times New Roman" panose="02020603050405020304" pitchFamily="18" charset="0"/>
                          <a:cs typeface="Times New Roman" panose="02020603050405020304" pitchFamily="18" charset="0"/>
                        </a:rPr>
                        <a:t>Adverse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Inkosi Langalibalele</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spcAft>
                          <a:spcPts val="0"/>
                        </a:spcAft>
                      </a:pPr>
                      <a:r>
                        <a:rPr lang="en-US" sz="1400" baseline="30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1948863703"/>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585572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8</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US" sz="3600" dirty="0"/>
              <a:t>TOP 10 AUDIT ISSUES RAISED</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8</a:t>
            </a:fld>
            <a:endParaRPr lang="en-ZA" altLang="en-US" sz="1600" b="1" dirty="0">
              <a:solidFill>
                <a:srgbClr val="898989"/>
              </a:solidFill>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xmlns="" val="3869330142"/>
              </p:ext>
            </p:extLst>
          </p:nvPr>
        </p:nvGraphicFramePr>
        <p:xfrm>
          <a:off x="368885" y="1700808"/>
          <a:ext cx="8382001" cy="4343400"/>
        </p:xfrm>
        <a:graphic>
          <a:graphicData uri="http://schemas.openxmlformats.org/drawingml/2006/table">
            <a:tbl>
              <a:tblPr firstRow="1" firstCol="1" bandRow="1"/>
              <a:tblGrid>
                <a:gridCol w="886201">
                  <a:extLst>
                    <a:ext uri="{9D8B030D-6E8A-4147-A177-3AD203B41FA5}">
                      <a16:colId xmlns:a16="http://schemas.microsoft.com/office/drawing/2014/main" xmlns="" val="3124781590"/>
                    </a:ext>
                  </a:extLst>
                </a:gridCol>
                <a:gridCol w="3381001">
                  <a:extLst>
                    <a:ext uri="{9D8B030D-6E8A-4147-A177-3AD203B41FA5}">
                      <a16:colId xmlns:a16="http://schemas.microsoft.com/office/drawing/2014/main" xmlns="" val="3453478352"/>
                    </a:ext>
                  </a:extLst>
                </a:gridCol>
                <a:gridCol w="1371600">
                  <a:extLst>
                    <a:ext uri="{9D8B030D-6E8A-4147-A177-3AD203B41FA5}">
                      <a16:colId xmlns:a16="http://schemas.microsoft.com/office/drawing/2014/main" xmlns="" val="3513360801"/>
                    </a:ext>
                  </a:extLst>
                </a:gridCol>
                <a:gridCol w="1371600">
                  <a:extLst>
                    <a:ext uri="{9D8B030D-6E8A-4147-A177-3AD203B41FA5}">
                      <a16:colId xmlns:a16="http://schemas.microsoft.com/office/drawing/2014/main" xmlns="" val="1340951382"/>
                    </a:ext>
                  </a:extLst>
                </a:gridCol>
                <a:gridCol w="1371599">
                  <a:extLst>
                    <a:ext uri="{9D8B030D-6E8A-4147-A177-3AD203B41FA5}">
                      <a16:colId xmlns:a16="http://schemas.microsoft.com/office/drawing/2014/main" xmlns="" val="1117984165"/>
                    </a:ext>
                  </a:extLst>
                </a:gridCol>
              </a:tblGrid>
              <a:tr h="116840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 QUERY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MUNICIPALITIES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MUNICIPALITIES 2018/2019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MUNICIPALITIES 2017/2018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C2D69B"/>
                    </a:solidFill>
                  </a:tcPr>
                </a:tc>
                <a:extLst>
                  <a:ext uri="{0D108BD9-81ED-4DB2-BD59-A6C34878D82A}">
                    <a16:rowId xmlns:a16="http://schemas.microsoft.com/office/drawing/2014/main" xmlns="" val="341159682"/>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Financial Statements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373773011"/>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Procurement and contract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302170643"/>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240550596"/>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Irregular expenditure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53212001"/>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530868842"/>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Consequence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466196303"/>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 debt impairments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45059699"/>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Performance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57</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713925435"/>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 of planned targets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947029693"/>
                  </a:ext>
                </a:extLst>
              </a:tr>
              <a:tr h="317500">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 adjustment to Performance report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912585349"/>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36579827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9</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a:t>GROWING KWAZULU-NATAL TOGETHER</a:t>
            </a:r>
          </a:p>
        </p:txBody>
      </p:sp>
      <p:sp>
        <p:nvSpPr>
          <p:cNvPr id="13" name="Rectangle 12"/>
          <p:cNvSpPr/>
          <p:nvPr/>
        </p:nvSpPr>
        <p:spPr>
          <a:xfrm>
            <a:off x="5870567" y="706528"/>
            <a:ext cx="2880319" cy="461665"/>
          </a:xfrm>
          <a:prstGeom prst="rect">
            <a:avLst/>
          </a:prstGeom>
        </p:spPr>
        <p:txBody>
          <a:bodyPr wrap="square">
            <a:spAutoFit/>
          </a:bodyPr>
          <a:lstStyle/>
          <a:p>
            <a:r>
              <a:rPr lang="en-ZA" sz="2400" b="1" dirty="0">
                <a:solidFill>
                  <a:prstClr val="white"/>
                </a:solidFill>
              </a:rPr>
              <a:t>Table of Contents</a:t>
            </a:r>
          </a:p>
        </p:txBody>
      </p:sp>
      <p:sp>
        <p:nvSpPr>
          <p:cNvPr id="17" name="Rectangle 16"/>
          <p:cNvSpPr/>
          <p:nvPr/>
        </p:nvSpPr>
        <p:spPr>
          <a:xfrm>
            <a:off x="5292080" y="697409"/>
            <a:ext cx="3240360" cy="400110"/>
          </a:xfrm>
          <a:prstGeom prst="rect">
            <a:avLst/>
          </a:prstGeom>
        </p:spPr>
        <p:txBody>
          <a:bodyPr wrap="square">
            <a:spAutoFit/>
          </a:bodyPr>
          <a:lstStyle/>
          <a:p>
            <a:pPr algn="ctr"/>
            <a:r>
              <a:rPr lang="en-ZA" altLang="en-US" sz="2000" b="1" dirty="0" smtClean="0">
                <a:solidFill>
                  <a:schemeClr val="bg1"/>
                </a:solidFill>
              </a:rPr>
              <a:t>PART 1: </a:t>
            </a:r>
            <a:r>
              <a:rPr lang="en-ZA" altLang="en-US" sz="2000" b="1" dirty="0">
                <a:solidFill>
                  <a:schemeClr val="bg1"/>
                </a:solidFill>
              </a:rPr>
              <a:t>CAUSE OF FIRE</a:t>
            </a:r>
            <a:endParaRPr lang="en-ZA" sz="2000" b="1" dirty="0">
              <a:solidFill>
                <a:schemeClr val="bg1"/>
              </a:solidFill>
            </a:endParaRPr>
          </a:p>
        </p:txBody>
      </p:sp>
      <p:sp>
        <p:nvSpPr>
          <p:cNvPr id="12" name="Title 1"/>
          <p:cNvSpPr>
            <a:spLocks noGrp="1"/>
          </p:cNvSpPr>
          <p:nvPr>
            <p:ph type="title"/>
          </p:nvPr>
        </p:nvSpPr>
        <p:spPr>
          <a:xfrm>
            <a:off x="367116" y="1070794"/>
            <a:ext cx="8229600" cy="439944"/>
          </a:xfrm>
          <a:solidFill>
            <a:schemeClr val="accent4">
              <a:lumMod val="20000"/>
              <a:lumOff val="80000"/>
            </a:schemeClr>
          </a:solidFill>
        </p:spPr>
        <p:txBody>
          <a:bodyPr/>
          <a:lstStyle/>
          <a:p>
            <a:r>
              <a:rPr lang="en-ZA" sz="3600" dirty="0"/>
              <a:t>GOING CONCERN</a:t>
            </a:r>
            <a:endParaRPr lang="en-ZA" altLang="en-US" sz="3600" dirty="0" smtClean="0"/>
          </a:p>
        </p:txBody>
      </p:sp>
      <p:sp>
        <p:nvSpPr>
          <p:cNvPr id="14" name="Slide Number Placeholder 3"/>
          <p:cNvSpPr txBox="1">
            <a:spLocks/>
          </p:cNvSpPr>
          <p:nvPr/>
        </p:nvSpPr>
        <p:spPr bwMode="auto">
          <a:xfrm>
            <a:off x="6562253" y="6541399"/>
            <a:ext cx="2133600" cy="3705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3200" kern="1200">
                <a:solidFill>
                  <a:schemeClr val="tx1"/>
                </a:solidFill>
                <a:latin typeface="Calibri" pitchFamily="34" charset="0"/>
                <a:ea typeface="+mn-ea"/>
                <a:cs typeface="+mn-cs"/>
              </a:defRPr>
            </a:lvl1pPr>
            <a:lvl2pPr marL="457200" algn="l" rtl="0" fontAlgn="base">
              <a:spcBef>
                <a:spcPct val="0"/>
              </a:spcBef>
              <a:spcAft>
                <a:spcPct val="0"/>
              </a:spcAft>
              <a:defRPr sz="28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6pPr>
            <a:lvl7pPr marL="27432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7pPr>
            <a:lvl8pPr marL="32004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8pPr>
            <a:lvl9pPr marL="3657600" algn="l" defTabSz="914400" rtl="0" eaLnBrk="0" fontAlgn="base" latinLnBrk="0" hangingPunct="0">
              <a:spcAft>
                <a:spcPct val="0"/>
              </a:spcAft>
              <a:buFont typeface="Arial" charset="0"/>
              <a:buChar char="»"/>
              <a:defRPr sz="2000" kern="1200">
                <a:solidFill>
                  <a:schemeClr val="tx1"/>
                </a:solidFill>
                <a:latin typeface="Calibri" pitchFamily="34" charset="0"/>
                <a:ea typeface="+mn-ea"/>
                <a:cs typeface="+mn-cs"/>
              </a:defRPr>
            </a:lvl9pPr>
          </a:lstStyle>
          <a:p>
            <a:fld id="{601F25C9-A134-42BA-820D-B6D28ECEE8BD}" type="slidenum">
              <a:rPr lang="en-ZA" altLang="en-US" sz="1600" b="1" smtClean="0">
                <a:solidFill>
                  <a:srgbClr val="898989"/>
                </a:solidFill>
              </a:rPr>
              <a:pPr/>
              <a:t>9</a:t>
            </a:fld>
            <a:endParaRPr lang="en-ZA" altLang="en-US" sz="1600" b="1" dirty="0">
              <a:solidFill>
                <a:srgbClr val="898989"/>
              </a:solidFill>
            </a:endParaRPr>
          </a:p>
        </p:txBody>
      </p:sp>
      <p:sp>
        <p:nvSpPr>
          <p:cNvPr id="9" name="Content Placeholder 2"/>
          <p:cNvSpPr>
            <a:spLocks noGrp="1"/>
          </p:cNvSpPr>
          <p:nvPr>
            <p:ph idx="1"/>
          </p:nvPr>
        </p:nvSpPr>
        <p:spPr>
          <a:xfrm>
            <a:off x="457200" y="1600200"/>
            <a:ext cx="3505200" cy="4525963"/>
          </a:xfrm>
        </p:spPr>
        <p:txBody>
          <a:bodyPr>
            <a:normAutofit fontScale="47500" lnSpcReduction="20000"/>
          </a:bodyPr>
          <a:lstStyle/>
          <a:p>
            <a:r>
              <a:rPr lang="en-ZA" dirty="0"/>
              <a:t>A finding on a going concern is raised by the Auditor–General when the financial sustainability of a municipality is weak and future sustainability is at risk. In this instance, current liabilities would exceed current assets with other financial ratios which are generally below the norm and/or with financial reserves being utilized for operations. The number of municipalities reported increased from seven (7) in 2017/2018 to nine (9) in 2018/2019. Of those reported, </a:t>
            </a:r>
            <a:r>
              <a:rPr lang="en-ZA" dirty="0" err="1"/>
              <a:t>Msunduzi</a:t>
            </a:r>
            <a:r>
              <a:rPr lang="en-ZA" dirty="0"/>
              <a:t>, </a:t>
            </a:r>
            <a:r>
              <a:rPr lang="en-ZA" dirty="0" err="1"/>
              <a:t>Abaqulusi</a:t>
            </a:r>
            <a:r>
              <a:rPr lang="en-ZA" dirty="0"/>
              <a:t> and </a:t>
            </a:r>
            <a:r>
              <a:rPr lang="en-ZA" dirty="0" err="1"/>
              <a:t>Inkosi</a:t>
            </a:r>
            <a:r>
              <a:rPr lang="en-ZA" dirty="0"/>
              <a:t> Langalibalele municipalities were reported for the first time in 2018/2019</a:t>
            </a:r>
            <a:r>
              <a:rPr lang="en-ZA" dirty="0" smtClean="0"/>
              <a:t>.</a:t>
            </a:r>
            <a:endParaRPr lang="en-US" dirty="0"/>
          </a:p>
          <a:p>
            <a:r>
              <a:rPr lang="en-ZA" dirty="0"/>
              <a:t>Harry </a:t>
            </a:r>
            <a:r>
              <a:rPr lang="en-ZA" dirty="0" err="1"/>
              <a:t>Gwala</a:t>
            </a:r>
            <a:r>
              <a:rPr lang="en-ZA" dirty="0"/>
              <a:t> District, Big Five </a:t>
            </a:r>
            <a:r>
              <a:rPr lang="en-ZA" dirty="0" err="1"/>
              <a:t>Hlabisa</a:t>
            </a:r>
            <a:r>
              <a:rPr lang="en-ZA" dirty="0"/>
              <a:t> and Nkandla municipalities were reported for the previous financial year and their financial viability improved in 2018/2019 financial year.</a:t>
            </a:r>
            <a:endParaRPr lang="en-US" dirty="0"/>
          </a:p>
          <a:p>
            <a:endParaRPr lang="en-US" dirty="0"/>
          </a:p>
        </p:txBody>
      </p:sp>
      <p:graphicFrame>
        <p:nvGraphicFramePr>
          <p:cNvPr id="15" name="Chart 14"/>
          <p:cNvGraphicFramePr/>
          <p:nvPr>
            <p:extLst>
              <p:ext uri="{D42A27DB-BD31-4B8C-83A1-F6EECF244321}">
                <p14:modId xmlns:p14="http://schemas.microsoft.com/office/powerpoint/2010/main" xmlns="" val="1501142212"/>
              </p:ext>
            </p:extLst>
          </p:nvPr>
        </p:nvGraphicFramePr>
        <p:xfrm>
          <a:off x="3950999" y="1600200"/>
          <a:ext cx="4924425"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913"/>
            <a:ext cx="3779912" cy="995207"/>
          </a:xfrm>
          <a:prstGeom prst="rect">
            <a:avLst/>
          </a:prstGeom>
        </p:spPr>
      </p:pic>
    </p:spTree>
    <p:extLst>
      <p:ext uri="{BB962C8B-B14F-4D97-AF65-F5344CB8AC3E}">
        <p14:creationId xmlns:p14="http://schemas.microsoft.com/office/powerpoint/2010/main" xmlns="" val="4968528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23313</TotalTime>
  <Words>10904</Words>
  <Application>Microsoft Office PowerPoint</Application>
  <PresentationFormat>On-screen Show (4:3)</PresentationFormat>
  <Paragraphs>1501</Paragraphs>
  <Slides>40</Slides>
  <Notes>22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1_Theme1</vt:lpstr>
      <vt:lpstr>Slide 1</vt:lpstr>
      <vt:lpstr>BACKGROUND AND PURPOSE</vt:lpstr>
      <vt:lpstr>LEGISLATIVE MANDATE</vt:lpstr>
      <vt:lpstr>SECTION 131 REPORT OBJECTIVES</vt:lpstr>
      <vt:lpstr>KZN KEY FOCUS AREAS GENERAL REPORT OF AGSA</vt:lpstr>
      <vt:lpstr>AUDIT OUTCOMES OVERVIEW</vt:lpstr>
      <vt:lpstr>AUDIT MOVEMENT</vt:lpstr>
      <vt:lpstr>TOP 10 AUDIT ISSUES RAISED</vt:lpstr>
      <vt:lpstr>GOING CONCERN</vt:lpstr>
      <vt:lpstr>TOP 10 RECURRING AUDIT ISSUES</vt:lpstr>
      <vt:lpstr>FINANCIAL INDICATORS OF LIQUIDITY</vt:lpstr>
      <vt:lpstr>OVERVIEW OF REVENUE</vt:lpstr>
      <vt:lpstr>REVENUE PER SOURCE</vt:lpstr>
      <vt:lpstr>UNAUTHORISED, IRREGULAR, FRUITLESS AND WASTEFUL EXPENDITURE</vt:lpstr>
      <vt:lpstr>EMPLOYEE RELATED COSTS</vt:lpstr>
      <vt:lpstr>CONTRACTED SERVICES</vt:lpstr>
      <vt:lpstr>INFRASTRUCTURE MAINTENANCE AND INVESTMENT</vt:lpstr>
      <vt:lpstr>DEBTORS</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MEC COMMITMENT &amp; MFMA ACTION PLAN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18th March 2020</dc:title>
  <dc:creator>User</dc:creator>
  <cp:lastModifiedBy>USER</cp:lastModifiedBy>
  <cp:revision>1624</cp:revision>
  <cp:lastPrinted>2020-07-13T08:00:20Z</cp:lastPrinted>
  <dcterms:created xsi:type="dcterms:W3CDTF">2011-10-05T05:43:47Z</dcterms:created>
  <dcterms:modified xsi:type="dcterms:W3CDTF">2020-09-03T03:39:37Z</dcterms:modified>
</cp:coreProperties>
</file>